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handoutMasterIdLst>
    <p:handoutMasterId r:id="rId91"/>
  </p:handoutMasterIdLst>
  <p:sldIdLst>
    <p:sldId id="261" r:id="rId2"/>
    <p:sldId id="265" r:id="rId3"/>
    <p:sldId id="1822" r:id="rId4"/>
    <p:sldId id="1821" r:id="rId5"/>
    <p:sldId id="1803" r:id="rId6"/>
    <p:sldId id="1736" r:id="rId7"/>
    <p:sldId id="1737" r:id="rId8"/>
    <p:sldId id="1804" r:id="rId9"/>
    <p:sldId id="1618" r:id="rId10"/>
    <p:sldId id="1798" r:id="rId11"/>
    <p:sldId id="1740" r:id="rId12"/>
    <p:sldId id="1619" r:id="rId13"/>
    <p:sldId id="1799" r:id="rId14"/>
    <p:sldId id="1573" r:id="rId15"/>
    <p:sldId id="1814" r:id="rId16"/>
    <p:sldId id="1556" r:id="rId17"/>
    <p:sldId id="1802" r:id="rId18"/>
    <p:sldId id="1794" r:id="rId19"/>
    <p:sldId id="1813" r:id="rId20"/>
    <p:sldId id="1801" r:id="rId21"/>
    <p:sldId id="1816" r:id="rId22"/>
    <p:sldId id="1575" r:id="rId23"/>
    <p:sldId id="1738" r:id="rId24"/>
    <p:sldId id="1825" r:id="rId25"/>
    <p:sldId id="1741" r:id="rId26"/>
    <p:sldId id="1763" r:id="rId27"/>
    <p:sldId id="1809" r:id="rId28"/>
    <p:sldId id="1528" r:id="rId29"/>
    <p:sldId id="1529" r:id="rId30"/>
    <p:sldId id="1762" r:id="rId31"/>
    <p:sldId id="1767" r:id="rId32"/>
    <p:sldId id="1634" r:id="rId33"/>
    <p:sldId id="1766" r:id="rId34"/>
    <p:sldId id="1636" r:id="rId35"/>
    <p:sldId id="1775" r:id="rId36"/>
    <p:sldId id="1605" r:id="rId37"/>
    <p:sldId id="1826" r:id="rId38"/>
    <p:sldId id="1656" r:id="rId39"/>
    <p:sldId id="1614" r:id="rId40"/>
    <p:sldId id="1615" r:id="rId41"/>
    <p:sldId id="1624" r:id="rId42"/>
    <p:sldId id="1768" r:id="rId43"/>
    <p:sldId id="1805" r:id="rId44"/>
    <p:sldId id="1776" r:id="rId45"/>
    <p:sldId id="1732" r:id="rId46"/>
    <p:sldId id="1756" r:id="rId47"/>
    <p:sldId id="1819" r:id="rId48"/>
    <p:sldId id="1553" r:id="rId49"/>
    <p:sldId id="1758" r:id="rId50"/>
    <p:sldId id="1539" r:id="rId51"/>
    <p:sldId id="1544" r:id="rId52"/>
    <p:sldId id="1545" r:id="rId53"/>
    <p:sldId id="1541" r:id="rId54"/>
    <p:sldId id="1603" r:id="rId55"/>
    <p:sldId id="1620" r:id="rId56"/>
    <p:sldId id="1604" r:id="rId57"/>
    <p:sldId id="1626" r:id="rId58"/>
    <p:sldId id="1625" r:id="rId59"/>
    <p:sldId id="1561" r:id="rId60"/>
    <p:sldId id="1562" r:id="rId61"/>
    <p:sldId id="1563" r:id="rId62"/>
    <p:sldId id="1564" r:id="rId63"/>
    <p:sldId id="1565" r:id="rId64"/>
    <p:sldId id="1753" r:id="rId65"/>
    <p:sldId id="1566" r:id="rId66"/>
    <p:sldId id="1754" r:id="rId67"/>
    <p:sldId id="1667" r:id="rId68"/>
    <p:sldId id="1733" r:id="rId69"/>
    <p:sldId id="1734" r:id="rId70"/>
    <p:sldId id="1817" r:id="rId71"/>
    <p:sldId id="1772" r:id="rId72"/>
    <p:sldId id="1811" r:id="rId73"/>
    <p:sldId id="1735" r:id="rId74"/>
    <p:sldId id="1824" r:id="rId75"/>
    <p:sldId id="1823" r:id="rId76"/>
    <p:sldId id="1558" r:id="rId77"/>
    <p:sldId id="1818" r:id="rId78"/>
    <p:sldId id="1559" r:id="rId79"/>
    <p:sldId id="1812" r:id="rId80"/>
    <p:sldId id="1773" r:id="rId81"/>
    <p:sldId id="1810" r:id="rId82"/>
    <p:sldId id="1774" r:id="rId83"/>
    <p:sldId id="1670" r:id="rId84"/>
    <p:sldId id="1684" r:id="rId85"/>
    <p:sldId id="1671" r:id="rId86"/>
    <p:sldId id="1744" r:id="rId87"/>
    <p:sldId id="1682" r:id="rId88"/>
    <p:sldId id="1683" r:id="rId89"/>
  </p:sldIdLst>
  <p:sldSz cx="12192000" cy="6858000"/>
  <p:notesSz cx="7099300" cy="10234613"/>
  <p:custDataLst>
    <p:tags r:id="rId92"/>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485"/>
    <a:srgbClr val="33CC33"/>
    <a:srgbClr val="E1E1E1"/>
    <a:srgbClr val="46DAB3"/>
    <a:srgbClr val="CD4EF0"/>
    <a:srgbClr val="1E1D1B"/>
    <a:srgbClr val="7D2E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27" autoAdjust="0"/>
    <p:restoredTop sz="87112" autoAdjust="0"/>
  </p:normalViewPr>
  <p:slideViewPr>
    <p:cSldViewPr>
      <p:cViewPr varScale="1">
        <p:scale>
          <a:sx n="103" d="100"/>
          <a:sy n="103" d="100"/>
        </p:scale>
        <p:origin x="84" y="660"/>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27.03.2023</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27.03.2023</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7e76ac59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7e76ac59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id="{3C16BD2C-8E2F-CA20-96DD-168E9D373253}"/>
              </a:ext>
            </a:extLst>
          </p:cNvPr>
          <p:cNvSpPr>
            <a:spLocks noGrp="1"/>
          </p:cNvSpPr>
          <p:nvPr>
            <p:ph type="hdr" sz="quarter"/>
          </p:nvPr>
        </p:nvSpPr>
        <p:spPr/>
        <p:txBody>
          <a:bodyPr/>
          <a:lstStyle/>
          <a:p>
            <a:pPr>
              <a:defRPr/>
            </a:pPr>
            <a:r>
              <a:rPr lang="cs-CZ"/>
              <a:t>EUROPEN 2022, Radešín, https://crocs.fi.muni.cz/papers/btc</a:t>
            </a:r>
          </a:p>
        </p:txBody>
      </p:sp>
      <p:sp>
        <p:nvSpPr>
          <p:cNvPr id="8" name="Date Placeholder 7">
            <a:extLst>
              <a:ext uri="{FF2B5EF4-FFF2-40B4-BE49-F238E27FC236}">
                <a16:creationId xmlns:a16="http://schemas.microsoft.com/office/drawing/2014/main" id="{71D60A5C-382C-90A3-16D1-FC574118AD22}"/>
              </a:ext>
            </a:extLst>
          </p:cNvPr>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127472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cs-CZ"/>
              <a:t>EUROPEN 2022, Radešín, https://crocs.fi.muni.cz/papers/btc</a:t>
            </a:r>
          </a:p>
        </p:txBody>
      </p:sp>
      <p:sp>
        <p:nvSpPr>
          <p:cNvPr id="5" name="Date Placeholder 4"/>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114361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cs-CZ"/>
              <a:t>EUROPEN 2022, Radešín, https://crocs.fi.muni.cz/papers/btc</a:t>
            </a:r>
          </a:p>
        </p:txBody>
      </p:sp>
      <p:sp>
        <p:nvSpPr>
          <p:cNvPr id="5" name="Date Placeholder 4"/>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380022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id="{79439901-1A66-0189-E308-4E9495DAE561}"/>
              </a:ext>
            </a:extLst>
          </p:cNvPr>
          <p:cNvSpPr>
            <a:spLocks noGrp="1"/>
          </p:cNvSpPr>
          <p:nvPr>
            <p:ph type="hdr" sz="quarter"/>
          </p:nvPr>
        </p:nvSpPr>
        <p:spPr/>
        <p:txBody>
          <a:bodyPr/>
          <a:lstStyle/>
          <a:p>
            <a:pPr>
              <a:defRPr/>
            </a:pPr>
            <a:r>
              <a:rPr lang="cs-CZ"/>
              <a:t>EUROPEN 2022, Radešín, https://crocs.fi.muni.cz/papers/btc</a:t>
            </a:r>
          </a:p>
        </p:txBody>
      </p:sp>
      <p:sp>
        <p:nvSpPr>
          <p:cNvPr id="8" name="Date Placeholder 7">
            <a:extLst>
              <a:ext uri="{FF2B5EF4-FFF2-40B4-BE49-F238E27FC236}">
                <a16:creationId xmlns:a16="http://schemas.microsoft.com/office/drawing/2014/main" id="{B6E92ECF-141C-8F88-BF47-A9BFF7379C81}"/>
              </a:ext>
            </a:extLst>
          </p:cNvPr>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301791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Header Placeholder 6">
            <a:extLst>
              <a:ext uri="{FF2B5EF4-FFF2-40B4-BE49-F238E27FC236}">
                <a16:creationId xmlns:a16="http://schemas.microsoft.com/office/drawing/2014/main" id="{3C16BD2C-8E2F-CA20-96DD-168E9D373253}"/>
              </a:ext>
            </a:extLst>
          </p:cNvPr>
          <p:cNvSpPr>
            <a:spLocks noGrp="1"/>
          </p:cNvSpPr>
          <p:nvPr>
            <p:ph type="hdr" sz="quarter"/>
          </p:nvPr>
        </p:nvSpPr>
        <p:spPr/>
        <p:txBody>
          <a:bodyPr/>
          <a:lstStyle/>
          <a:p>
            <a:pPr>
              <a:defRPr/>
            </a:pPr>
            <a:r>
              <a:rPr lang="cs-CZ"/>
              <a:t>EUROPEN 2022, Radešín, https://crocs.fi.muni.cz/papers/btc</a:t>
            </a:r>
          </a:p>
        </p:txBody>
      </p:sp>
      <p:sp>
        <p:nvSpPr>
          <p:cNvPr id="8" name="Date Placeholder 7">
            <a:extLst>
              <a:ext uri="{FF2B5EF4-FFF2-40B4-BE49-F238E27FC236}">
                <a16:creationId xmlns:a16="http://schemas.microsoft.com/office/drawing/2014/main" id="{71D60A5C-382C-90A3-16D1-FC574118AD22}"/>
              </a:ext>
            </a:extLst>
          </p:cNvPr>
          <p:cNvSpPr>
            <a:spLocks noGrp="1"/>
          </p:cNvSpPr>
          <p:nvPr>
            <p:ph type="dt" idx="1"/>
          </p:nvPr>
        </p:nvSpPr>
        <p:spPr/>
        <p:txBody>
          <a:bodyPr/>
          <a:lstStyle/>
          <a:p>
            <a:pPr>
              <a:defRPr/>
            </a:pPr>
            <a:r>
              <a:rPr lang="cs-CZ"/>
              <a:t>29.05.2022</a:t>
            </a:r>
          </a:p>
        </p:txBody>
      </p:sp>
    </p:spTree>
    <p:extLst>
      <p:ext uri="{BB962C8B-B14F-4D97-AF65-F5344CB8AC3E}">
        <p14:creationId xmlns:p14="http://schemas.microsoft.com/office/powerpoint/2010/main" val="314142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cs-CZ"/>
          </a:p>
        </p:txBody>
      </p:sp>
      <p:sp>
        <p:nvSpPr>
          <p:cNvPr id="5" name="Slide Number Placeholder 4"/>
          <p:cNvSpPr>
            <a:spLocks noGrp="1"/>
          </p:cNvSpPr>
          <p:nvPr>
            <p:ph type="sldNum" sz="quarter" idx="11"/>
          </p:nvPr>
        </p:nvSpPr>
        <p:spPr/>
        <p:txBody>
          <a:bodyPr/>
          <a:lstStyle>
            <a:lvl1pPr>
              <a:defRPr/>
            </a:lvl1pPr>
          </a:lstStyle>
          <a:p>
            <a:fld id="{ED6547D4-ABF8-41F4-ABEA-0886E8A16FDD}" type="slidenum">
              <a:rPr lang="cs-CZ"/>
              <a:pPr/>
              <a:t>‹#›</a:t>
            </a:fld>
            <a:endParaRPr lang="cs-CZ"/>
          </a:p>
        </p:txBody>
      </p:sp>
      <p:sp>
        <p:nvSpPr>
          <p:cNvPr id="6" name="Footer Placeholder 5"/>
          <p:cNvSpPr>
            <a:spLocks noGrp="1"/>
          </p:cNvSpPr>
          <p:nvPr>
            <p:ph type="ftr" sz="quarter" idx="12"/>
          </p:nvPr>
        </p:nvSpPr>
        <p:spPr/>
        <p:txBody>
          <a:bodyPr/>
          <a:lstStyle>
            <a:lvl1pPr>
              <a:defRPr/>
            </a:lvl1pPr>
          </a:lstStyle>
          <a:p>
            <a:r>
              <a:rPr lang="fr-FR"/>
              <a:t>| PV204 Bitcoin II.</a:t>
            </a:r>
            <a:endParaRPr lang="cs-CZ"/>
          </a:p>
        </p:txBody>
      </p:sp>
    </p:spTree>
    <p:extLst>
      <p:ext uri="{BB962C8B-B14F-4D97-AF65-F5344CB8AC3E}">
        <p14:creationId xmlns:p14="http://schemas.microsoft.com/office/powerpoint/2010/main" val="29601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796567"/>
            <a:ext cx="11360800" cy="763600"/>
          </a:xfrm>
          <a:prstGeom prst="rect">
            <a:avLst/>
          </a:prstGeom>
        </p:spPr>
        <p:txBody>
          <a:bodyPr spcFirstLastPara="1" wrap="square" lIns="91425" tIns="91425" rIns="0"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415600" y="1739833"/>
            <a:ext cx="11360800" cy="44768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11499811" y="6456161"/>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cs" smtClean="0"/>
              <a:pPr algn="r"/>
              <a:t>‹#›</a:t>
            </a:fld>
            <a:endParaRPr lang="cs"/>
          </a:p>
        </p:txBody>
      </p:sp>
    </p:spTree>
    <p:extLst>
      <p:ext uri="{BB962C8B-B14F-4D97-AF65-F5344CB8AC3E}">
        <p14:creationId xmlns:p14="http://schemas.microsoft.com/office/powerpoint/2010/main" val="12882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4"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4"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GB"/>
              <a:t>| PV204 Bitcoin II.</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https://crocs.fi.muni.cz @CRoCS_MUNI</a:t>
            </a: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3" r:id="rId11"/>
    <p:sldLayoutId id="2147483744" r:id="rId12"/>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ive.google.com/file/d/15z8k8zltcBaxEcF18DGwdoTtUNQFd-9c/view?usp=shar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beci.org/mining_map/" TargetMode="Externa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cbeci.org/cbeci/methodology"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transactionfee.info/charts/block-coinbase-amount/?start=2009-01-09"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mpool.space/graphs/mining/hashrate-difficulty#all"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mempool.space/graphs/mining/hashrate-difficulty#all" TargetMode="External"/><Relationship Id="rId2" Type="http://schemas.openxmlformats.org/officeDocument/2006/relationships/hyperlink" Target="https://mempool.spac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forkmonitor.info/nodes/btc"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orkmonitor.info/stale/btc/782129" TargetMode="External"/><Relationship Id="rId2" Type="http://schemas.openxmlformats.org/officeDocument/2006/relationships/hyperlink" Target="https://forkmonitor.info/nodes/btc"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cbeci.org/mining_ma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twitter.com/thevonwong/status/1639690663846375424"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aproot.watch/"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s://blockstream.info/tx/777c998695de4b7ecec54c058c73b2cab71184cf1655840935cd9388923dc288"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trezor.io/shami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learnmeabitcoin.com/technical/p2ms" TargetMode="External"/><Relationship Id="rId4" Type="http://schemas.openxmlformats.org/officeDocument/2006/relationships/hyperlink" Target="https://en.bitcoin.it/wiki/Multisignatur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academy.binance.com/en/articles/threshold-signatures-explained"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bitcoin.sipa.be/miniscript/"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hyperlink" Target="https://wizardsardine.com/blog/liana-announcement/" TargetMode="External"/><Relationship Id="rId2" Type="http://schemas.openxmlformats.org/officeDocument/2006/relationships/hyperlink" Target="https://github.com/wizardsardine/lian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notesSlide" Target="../notesSlides/notesSlide4.xml"/><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eg"/></Relationships>
</file>

<file path=ppt/slides/_rels/slide4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bitcoin.it/wiki/Privacy"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en.bitcoinwiki.org/wiki/CoinJoin" TargetMode="External"/><Relationship Id="rId4" Type="http://schemas.openxmlformats.org/officeDocument/2006/relationships/hyperlink" Target="https://cryptotesters.com/blog/what-are-coinjoins-and-how-do-they-improve-bitcoin-privacy"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docs.wasabiwallet.io/using-wasabi/CoinJoin.html" TargetMode="External"/><Relationship Id="rId7" Type="http://schemas.openxmlformats.org/officeDocument/2006/relationships/hyperlink" Target="https://github.com/openoms/joininbox" TargetMode="External"/><Relationship Id="rId2" Type="http://schemas.openxmlformats.org/officeDocument/2006/relationships/hyperlink" Target="https://github.com/zkSNACKs/WalletWasabi/" TargetMode="External"/><Relationship Id="rId1" Type="http://schemas.openxmlformats.org/officeDocument/2006/relationships/slideLayout" Target="../slideLayouts/slideLayout2.xml"/><Relationship Id="rId6" Type="http://schemas.openxmlformats.org/officeDocument/2006/relationships/hyperlink" Target="https://ronindojo.io/" TargetMode="External"/><Relationship Id="rId5" Type="http://schemas.openxmlformats.org/officeDocument/2006/relationships/hyperlink" Target="https://docs.samourai.io/en/whirlpool" TargetMode="External"/><Relationship Id="rId10" Type="http://schemas.openxmlformats.org/officeDocument/2006/relationships/image" Target="../media/image62.png"/><Relationship Id="rId4" Type="http://schemas.openxmlformats.org/officeDocument/2006/relationships/hyperlink" Target="https://blog.wasabiwallet.io/privacy-guarantees-of-wasabi-wallet-2-0/" TargetMode="External"/><Relationship Id="rId9" Type="http://schemas.openxmlformats.org/officeDocument/2006/relationships/image" Target="../media/image61.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cryptotesters.com/blog/what-are-coinjoins-and-how-do-they-improve-bitcoin-privacy"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um.com/@jkendzicky16/the-bitcoin-lightning-network-a-technical-primer-d8e073f2a82f"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E1n3sKKPD_k" TargetMode="External"/><Relationship Id="rId2" Type="http://schemas.openxmlformats.org/officeDocument/2006/relationships/hyperlink" Target="https://www.youtube.com/watch?v=pBh4DcM-0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lightning.network/lightning-network.pdf" TargetMode="External"/><Relationship Id="rId2" Type="http://schemas.openxmlformats.org/officeDocument/2006/relationships/hyperlink" Target="https://medium.com/@jkendzicky16/the-bitcoin-lightning-network-a-technical-primer-d8e073f2a82f" TargetMode="External"/><Relationship Id="rId1" Type="http://schemas.openxmlformats.org/officeDocument/2006/relationships/slideLayout" Target="../slideLayouts/slideLayout2.xml"/><Relationship Id="rId4" Type="http://schemas.openxmlformats.org/officeDocument/2006/relationships/hyperlink" Target="https://store.blockstream.co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github.com/casey/ord/blob/master/bip.mediawiki" TargetMode="External"/><Relationship Id="rId2" Type="http://schemas.openxmlformats.org/officeDocument/2006/relationships/hyperlink" Target="https://docs.ordinals.com/overview.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ordinals.com/inscriptions" TargetMode="External"/><Relationship Id="rId1" Type="http://schemas.openxmlformats.org/officeDocument/2006/relationships/slideLayout" Target="../slideLayouts/slideLayout2.xml"/><Relationship Id="rId6" Type="http://schemas.openxmlformats.org/officeDocument/2006/relationships/hyperlink" Target="https://ordinals.com/inscription/f4ebd57b33590f0eb7b9f391a0a5237d6e4b69f5846f20a87da1e9481e7b49a7i0" TargetMode="External"/><Relationship Id="rId5" Type="http://schemas.openxmlformats.org/officeDocument/2006/relationships/hyperlink" Target="https://mempool.space/tx/f4ebd57b33590f0eb7b9f391a0a5237d6e4b69f5846f20a87da1e9481e7b49a7" TargetMode="Externa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hyperlink" Target="https://transactionfee.info/charts/block-size/"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tags" Target="../tags/tag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5.xml"/><Relationship Id="rId7" Type="http://schemas.openxmlformats.org/officeDocument/2006/relationships/image" Target="../media/image50.png"/><Relationship Id="rId12"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9.png"/><Relationship Id="rId11" Type="http://schemas.openxmlformats.org/officeDocument/2006/relationships/image" Target="../media/image56.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ioctib.tech/#/transaction/8d31992805518fd62daa3bdd2a5c4fd2cd3054c9b3dca1d78055e9528cff6adc" TargetMode="External"/><Relationship Id="rId2" Type="http://schemas.openxmlformats.org/officeDocument/2006/relationships/hyperlink" Target="https://blockstream.info/tx/8d31992805518fd62daa3bdd2a5c4fd2cd3054c9b3dca1d78055e9528cff6adc" TargetMode="External"/><Relationship Id="rId1" Type="http://schemas.openxmlformats.org/officeDocument/2006/relationships/slideLayout" Target="../slideLayouts/slideLayout2.xml"/><Relationship Id="rId4" Type="http://schemas.openxmlformats.org/officeDocument/2006/relationships/hyperlink" Target="https://bitcoinjs-guide.bitcoin-studio.com/bitcoinjs-guide/v5/part-three-pay-to-script-hash/puzzles/computational_puzzle_sha1_collision_p2sh.html"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blockchainresearchlab.org/2020/03/13/how-do-op-return-transactions-impact-bitcoin/"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ioctib.tech/#/transaction/f2f398dace996dab12e0cfb02fb0b59de0ef0398be393d90ebc8ab397550370b" TargetMode="External"/><Relationship Id="rId4" Type="http://schemas.openxmlformats.org/officeDocument/2006/relationships/hyperlink" Target="https://opretur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US" dirty="0"/>
              <a:t>Bitcoin II.</a:t>
            </a:r>
            <a:endParaRPr lang="en-GB" dirty="0"/>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
        <p:nvSpPr>
          <p:cNvPr id="11" name="TextBox 10">
            <a:extLst>
              <a:ext uri="{FF2B5EF4-FFF2-40B4-BE49-F238E27FC236}">
                <a16:creationId xmlns:a16="http://schemas.microsoft.com/office/drawing/2014/main" id="{D0166E02-4998-4147-AB34-DF67527C2A2D}"/>
              </a:ext>
            </a:extLst>
          </p:cNvPr>
          <p:cNvSpPr txBox="1"/>
          <p:nvPr/>
        </p:nvSpPr>
        <p:spPr>
          <a:xfrm>
            <a:off x="154460" y="5949280"/>
            <a:ext cx="9398727" cy="923330"/>
          </a:xfrm>
          <a:prstGeom prst="rect">
            <a:avLst/>
          </a:prstGeom>
          <a:noFill/>
        </p:spPr>
        <p:txBody>
          <a:bodyPr wrap="none" rtlCol="0">
            <a:spAutoFit/>
          </a:bodyPr>
          <a:lstStyle/>
          <a:p>
            <a:r>
              <a:rPr lang="en-US" i="1" dirty="0"/>
              <a:t>Please provide any corrections and comments here (thank you!):</a:t>
            </a:r>
          </a:p>
          <a:p>
            <a:r>
              <a:rPr lang="cs-CZ" i="1" dirty="0">
                <a:hlinkClick r:id="rId5"/>
              </a:rPr>
              <a:t>https://drive.google.com/file/d/15z8k8zltcBaxEcF18DGwdoTtUNQFd-9c/view?usp=sharing</a:t>
            </a:r>
            <a:endParaRPr lang="en-US" i="1"/>
          </a:p>
          <a:p>
            <a:endParaRPr lang="cs-CZ"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7001AD-8582-4749-B818-1A85DD0A9949}"/>
              </a:ext>
            </a:extLst>
          </p:cNvPr>
          <p:cNvSpPr>
            <a:spLocks noGrp="1"/>
          </p:cNvSpPr>
          <p:nvPr>
            <p:ph type="title"/>
          </p:nvPr>
        </p:nvSpPr>
        <p:spPr/>
        <p:txBody>
          <a:bodyPr/>
          <a:lstStyle/>
          <a:p>
            <a:r>
              <a:rPr lang="en-US" dirty="0"/>
              <a:t>Blocks and Mining</a:t>
            </a:r>
            <a:endParaRPr lang="cs-CZ" dirty="0"/>
          </a:p>
        </p:txBody>
      </p:sp>
      <p:sp>
        <p:nvSpPr>
          <p:cNvPr id="7" name="Text Placeholder 6">
            <a:extLst>
              <a:ext uri="{FF2B5EF4-FFF2-40B4-BE49-F238E27FC236}">
                <a16:creationId xmlns:a16="http://schemas.microsoft.com/office/drawing/2014/main" id="{4FFA1F3D-23DD-4487-B801-57EBE956DF0D}"/>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D858CE2E-4486-4157-84EC-EE87E0FD0C4D}"/>
              </a:ext>
            </a:extLst>
          </p:cNvPr>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
        <p:nvSpPr>
          <p:cNvPr id="5" name="Footer Placeholder 4">
            <a:extLst>
              <a:ext uri="{FF2B5EF4-FFF2-40B4-BE49-F238E27FC236}">
                <a16:creationId xmlns:a16="http://schemas.microsoft.com/office/drawing/2014/main" id="{44164236-18AF-4377-9527-E9AA08CCDDE3}"/>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0467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CE56-BDAC-9409-6FD0-3E1885F9BF81}"/>
              </a:ext>
            </a:extLst>
          </p:cNvPr>
          <p:cNvSpPr>
            <a:spLocks noGrp="1"/>
          </p:cNvSpPr>
          <p:nvPr>
            <p:ph type="title"/>
          </p:nvPr>
        </p:nvSpPr>
        <p:spPr/>
        <p:txBody>
          <a:bodyPr/>
          <a:lstStyle/>
          <a:p>
            <a:r>
              <a:rPr lang="en-US" dirty="0"/>
              <a:t>Problem: Who will include next block in blockchain?</a:t>
            </a:r>
          </a:p>
        </p:txBody>
      </p:sp>
      <p:sp>
        <p:nvSpPr>
          <p:cNvPr id="3" name="Content Placeholder 2">
            <a:extLst>
              <a:ext uri="{FF2B5EF4-FFF2-40B4-BE49-F238E27FC236}">
                <a16:creationId xmlns:a16="http://schemas.microsoft.com/office/drawing/2014/main" id="{4A00C44D-355C-E714-900F-3D599E435CED}"/>
              </a:ext>
            </a:extLst>
          </p:cNvPr>
          <p:cNvSpPr>
            <a:spLocks noGrp="1"/>
          </p:cNvSpPr>
          <p:nvPr>
            <p:ph idx="1"/>
          </p:nvPr>
        </p:nvSpPr>
        <p:spPr/>
        <p:txBody>
          <a:bodyPr/>
          <a:lstStyle/>
          <a:p>
            <a:r>
              <a:rPr lang="en-US" dirty="0"/>
              <a:t>Transactions (state updates) has to be included somehow into block to be “permanently” valid </a:t>
            </a:r>
          </a:p>
          <a:p>
            <a:r>
              <a:rPr lang="en-US" dirty="0"/>
              <a:t>Entity including new block has special position and power</a:t>
            </a:r>
          </a:p>
          <a:p>
            <a:pPr lvl="1"/>
            <a:r>
              <a:rPr lang="en-US" dirty="0"/>
              <a:t>Can decide which transactions (state updates) will be included</a:t>
            </a:r>
          </a:p>
          <a:p>
            <a:pPr lvl="2"/>
            <a:r>
              <a:rPr lang="en-US" dirty="0"/>
              <a:t>May lead to censorship of certain transactions</a:t>
            </a:r>
          </a:p>
          <a:p>
            <a:pPr lvl="2"/>
            <a:r>
              <a:rPr lang="en-US" dirty="0"/>
              <a:t>May lead to transactions reordering impacting the financial value (e.g. MEV)</a:t>
            </a:r>
          </a:p>
          <a:p>
            <a:pPr lvl="1"/>
            <a:r>
              <a:rPr lang="en-US" dirty="0"/>
              <a:t>Can decide where new block is appended </a:t>
            </a:r>
          </a:p>
          <a:p>
            <a:pPr lvl="2"/>
            <a:r>
              <a:rPr lang="en-US" dirty="0"/>
              <a:t>Shall be last previous block, but can cause malicious forks abandoning part of previously extended blockchain (e.g., 51% attack to rewrite history) </a:t>
            </a:r>
          </a:p>
          <a:p>
            <a:pPr lvl="1"/>
            <a:r>
              <a:rPr lang="en-US" dirty="0"/>
              <a:t>Typically receive some reward (motivation for participation)</a:t>
            </a:r>
          </a:p>
          <a:p>
            <a:pPr lvl="2"/>
            <a:r>
              <a:rPr lang="en-US" dirty="0"/>
              <a:t>May cause long-term centralized accumulation of underlying token </a:t>
            </a:r>
          </a:p>
        </p:txBody>
      </p:sp>
      <p:sp>
        <p:nvSpPr>
          <p:cNvPr id="4" name="Slide Number Placeholder 3">
            <a:extLst>
              <a:ext uri="{FF2B5EF4-FFF2-40B4-BE49-F238E27FC236}">
                <a16:creationId xmlns:a16="http://schemas.microsoft.com/office/drawing/2014/main" id="{B6829B6F-D480-28A3-AC96-F777D57C9B86}"/>
              </a:ext>
            </a:extLst>
          </p:cNvPr>
          <p:cNvSpPr>
            <a:spLocks noGrp="1"/>
          </p:cNvSpPr>
          <p:nvPr>
            <p:ph type="sldNum" sz="quarter" idx="10"/>
          </p:nvPr>
        </p:nvSpPr>
        <p:spPr/>
        <p:txBody>
          <a:bodyPr/>
          <a:lstStyle/>
          <a:p>
            <a:pPr>
              <a:defRPr/>
            </a:pPr>
            <a:fld id="{0B35A545-624B-40D2-AFF6-9618F12C24F0}" type="slidenum">
              <a:rPr lang="cs-CZ" smtClean="0"/>
              <a:pPr>
                <a:defRPr/>
              </a:pPr>
              <a:t>11</a:t>
            </a:fld>
            <a:endParaRPr lang="cs-CZ" dirty="0"/>
          </a:p>
        </p:txBody>
      </p:sp>
      <p:sp>
        <p:nvSpPr>
          <p:cNvPr id="5" name="Footer Placeholder 4">
            <a:extLst>
              <a:ext uri="{FF2B5EF4-FFF2-40B4-BE49-F238E27FC236}">
                <a16:creationId xmlns:a16="http://schemas.microsoft.com/office/drawing/2014/main" id="{41CA6D80-EFC9-2BA6-65E3-E608224A4B73}"/>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6262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0C6C-4877-44FE-B4A4-AA98E3DA5DC8}"/>
              </a:ext>
            </a:extLst>
          </p:cNvPr>
          <p:cNvSpPr>
            <a:spLocks noGrp="1"/>
          </p:cNvSpPr>
          <p:nvPr>
            <p:ph type="title"/>
          </p:nvPr>
        </p:nvSpPr>
        <p:spPr/>
        <p:txBody>
          <a:bodyPr/>
          <a:lstStyle/>
          <a:p>
            <a:r>
              <a:rPr lang="en-US" dirty="0"/>
              <a:t>Who can include next block to blockchain?</a:t>
            </a:r>
          </a:p>
        </p:txBody>
      </p:sp>
      <p:sp>
        <p:nvSpPr>
          <p:cNvPr id="3" name="Content Placeholder 2">
            <a:extLst>
              <a:ext uri="{FF2B5EF4-FFF2-40B4-BE49-F238E27FC236}">
                <a16:creationId xmlns:a16="http://schemas.microsoft.com/office/drawing/2014/main" id="{9A96EBDD-8871-4CE4-8D98-9ADE57C3C904}"/>
              </a:ext>
            </a:extLst>
          </p:cNvPr>
          <p:cNvSpPr>
            <a:spLocks noGrp="1"/>
          </p:cNvSpPr>
          <p:nvPr>
            <p:ph idx="1"/>
          </p:nvPr>
        </p:nvSpPr>
        <p:spPr/>
        <p:txBody>
          <a:bodyPr/>
          <a:lstStyle/>
          <a:p>
            <a:r>
              <a:rPr lang="en-US" sz="2000" dirty="0"/>
              <a:t>Proof of Work (</a:t>
            </a:r>
            <a:r>
              <a:rPr lang="en-US" sz="2000" dirty="0" err="1"/>
              <a:t>PoW</a:t>
            </a:r>
            <a:r>
              <a:rPr lang="en-US" sz="2000" dirty="0"/>
              <a:t>, Bitcoin, Ethereum 1.0, </a:t>
            </a:r>
            <a:r>
              <a:rPr lang="en-US" sz="2000" dirty="0" err="1"/>
              <a:t>Zcash</a:t>
            </a:r>
            <a:r>
              <a:rPr lang="en-US" sz="2000" dirty="0"/>
              <a:t>…)</a:t>
            </a:r>
          </a:p>
          <a:p>
            <a:pPr lvl="1"/>
            <a:r>
              <a:rPr lang="en-US" sz="1800" dirty="0"/>
              <a:t>Solver of computationally hard puzzle can include new block</a:t>
            </a:r>
          </a:p>
          <a:p>
            <a:r>
              <a:rPr lang="en-US" sz="2000" dirty="0"/>
              <a:t>Proof of Stake (</a:t>
            </a:r>
            <a:r>
              <a:rPr lang="en-US" sz="2000" dirty="0" err="1"/>
              <a:t>PoS</a:t>
            </a:r>
            <a:r>
              <a:rPr lang="en-US" sz="2000" dirty="0"/>
              <a:t>, </a:t>
            </a:r>
            <a:r>
              <a:rPr lang="en-US" sz="2000" dirty="0" err="1"/>
              <a:t>Zcoin</a:t>
            </a:r>
            <a:r>
              <a:rPr lang="en-US" sz="2000" dirty="0"/>
              <a:t>, </a:t>
            </a:r>
            <a:r>
              <a:rPr lang="en-US" sz="2000" dirty="0" err="1"/>
              <a:t>Cardano</a:t>
            </a:r>
            <a:r>
              <a:rPr lang="en-US" sz="2000" dirty="0"/>
              <a:t>, BNB, Ethereum 2.0…)</a:t>
            </a:r>
          </a:p>
          <a:p>
            <a:pPr lvl="1"/>
            <a:r>
              <a:rPr lang="en-US" sz="1800" dirty="0"/>
              <a:t>More coins you own, higher the probability you will be selected to include next block</a:t>
            </a:r>
          </a:p>
          <a:p>
            <a:pPr lvl="1"/>
            <a:r>
              <a:rPr lang="en-US" sz="1800" dirty="0"/>
              <a:t>Various variants, Stake pools… </a:t>
            </a:r>
          </a:p>
          <a:p>
            <a:r>
              <a:rPr lang="en-US" sz="2000" dirty="0"/>
              <a:t>Merged Mining (</a:t>
            </a:r>
            <a:r>
              <a:rPr lang="en-US" sz="2000" dirty="0" err="1"/>
              <a:t>Namecoin</a:t>
            </a:r>
            <a:r>
              <a:rPr lang="en-US" sz="2000" dirty="0"/>
              <a:t>…)</a:t>
            </a:r>
          </a:p>
          <a:p>
            <a:pPr lvl="1"/>
            <a:r>
              <a:rPr lang="en-US" sz="1800" dirty="0"/>
              <a:t>Hash of block from the chain is included in </a:t>
            </a:r>
            <a:r>
              <a:rPr lang="en-US" sz="1800" dirty="0" err="1"/>
              <a:t>coinbase</a:t>
            </a:r>
            <a:r>
              <a:rPr lang="en-US" sz="1800" dirty="0"/>
              <a:t> </a:t>
            </a:r>
            <a:r>
              <a:rPr lang="en-US" sz="1800" dirty="0" err="1"/>
              <a:t>tx</a:t>
            </a:r>
            <a:r>
              <a:rPr lang="en-US" sz="1800" dirty="0"/>
              <a:t> of other chain (typically Bitcoin) </a:t>
            </a:r>
          </a:p>
          <a:p>
            <a:pPr lvl="1"/>
            <a:r>
              <a:rPr lang="en-US" sz="1800" dirty="0"/>
              <a:t>The chain is not performing own mining, Bitcoin miners are getting reward for inclusion of other chains </a:t>
            </a:r>
          </a:p>
          <a:p>
            <a:r>
              <a:rPr lang="en-US" sz="2000" dirty="0"/>
              <a:t>Proof of Proof (</a:t>
            </a:r>
            <a:r>
              <a:rPr lang="en-US" sz="2000" dirty="0" err="1"/>
              <a:t>PoP</a:t>
            </a:r>
            <a:r>
              <a:rPr lang="en-US" sz="2000" dirty="0"/>
              <a:t>)</a:t>
            </a:r>
          </a:p>
          <a:p>
            <a:pPr lvl="1"/>
            <a:r>
              <a:rPr lang="en-US" sz="1800" dirty="0"/>
              <a:t>Hash of block from other chain is included in Bitcoin transaction (typically OP_RETURN) </a:t>
            </a:r>
          </a:p>
          <a:p>
            <a:pPr lvl="1"/>
            <a:r>
              <a:rPr lang="en-US" sz="1800" dirty="0"/>
              <a:t>Security of other chain is improved by security of Bitcoin blockchain</a:t>
            </a:r>
          </a:p>
          <a:p>
            <a:r>
              <a:rPr lang="en-US" sz="2000" dirty="0"/>
              <a:t>Proof of Authority (</a:t>
            </a:r>
            <a:r>
              <a:rPr lang="en-US" sz="2000" dirty="0" err="1"/>
              <a:t>PoA</a:t>
            </a:r>
            <a:r>
              <a:rPr lang="en-US" sz="2000" dirty="0"/>
              <a:t>)</a:t>
            </a:r>
          </a:p>
          <a:p>
            <a:pPr lvl="1"/>
            <a:r>
              <a:rPr lang="en-US" sz="1800" dirty="0"/>
              <a:t>Small number of trusted actors create new blocks</a:t>
            </a:r>
          </a:p>
          <a:p>
            <a:endParaRPr lang="cs-CZ" sz="2000" dirty="0"/>
          </a:p>
        </p:txBody>
      </p:sp>
      <p:sp>
        <p:nvSpPr>
          <p:cNvPr id="4" name="Slide Number Placeholder 3">
            <a:extLst>
              <a:ext uri="{FF2B5EF4-FFF2-40B4-BE49-F238E27FC236}">
                <a16:creationId xmlns:a16="http://schemas.microsoft.com/office/drawing/2014/main" id="{3E635DFB-AE14-44B3-BC74-997C2E305945}"/>
              </a:ext>
            </a:extLst>
          </p:cNvPr>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
        <p:nvSpPr>
          <p:cNvPr id="5" name="Footer Placeholder 4">
            <a:extLst>
              <a:ext uri="{FF2B5EF4-FFF2-40B4-BE49-F238E27FC236}">
                <a16:creationId xmlns:a16="http://schemas.microsoft.com/office/drawing/2014/main" id="{AAB622C1-1FA2-4CFD-80A7-ACB678F340D8}"/>
              </a:ext>
            </a:extLst>
          </p:cNvPr>
          <p:cNvSpPr>
            <a:spLocks noGrp="1"/>
          </p:cNvSpPr>
          <p:nvPr>
            <p:ph type="ftr" sz="quarter" idx="3"/>
          </p:nvPr>
        </p:nvSpPr>
        <p:spPr/>
        <p:txBody>
          <a:bodyPr/>
          <a:lstStyle/>
          <a:p>
            <a:r>
              <a:rPr lang="en-GB"/>
              <a:t>| PV204 Bitcoin II.</a:t>
            </a:r>
            <a:endParaRPr lang="cs-CZ" dirty="0"/>
          </a:p>
        </p:txBody>
      </p:sp>
      <p:sp>
        <p:nvSpPr>
          <p:cNvPr id="6" name="Rectangle: Rounded Corners 5">
            <a:extLst>
              <a:ext uri="{FF2B5EF4-FFF2-40B4-BE49-F238E27FC236}">
                <a16:creationId xmlns:a16="http://schemas.microsoft.com/office/drawing/2014/main" id="{C8F8A954-7D5A-37E7-CCAD-84BCA5D27208}"/>
              </a:ext>
            </a:extLst>
          </p:cNvPr>
          <p:cNvSpPr/>
          <p:nvPr/>
        </p:nvSpPr>
        <p:spPr>
          <a:xfrm>
            <a:off x="7643232" y="1484784"/>
            <a:ext cx="4536504" cy="120979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dirty="0"/>
              <a:t>We will focus mainly on Proof Of Work used in Bitcoin</a:t>
            </a:r>
            <a:endParaRPr lang="en-US" sz="2400" dirty="0"/>
          </a:p>
        </p:txBody>
      </p:sp>
    </p:spTree>
    <p:extLst>
      <p:ext uri="{BB962C8B-B14F-4D97-AF65-F5344CB8AC3E}">
        <p14:creationId xmlns:p14="http://schemas.microsoft.com/office/powerpoint/2010/main" val="18038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B5B7AFF-864E-AED1-C6E4-587A1B2D3957}"/>
              </a:ext>
            </a:extLst>
          </p:cNvPr>
          <p:cNvGrpSpPr/>
          <p:nvPr/>
        </p:nvGrpSpPr>
        <p:grpSpPr>
          <a:xfrm>
            <a:off x="6330933" y="0"/>
            <a:ext cx="5894437" cy="2298026"/>
            <a:chOff x="6297563" y="332656"/>
            <a:chExt cx="5894437" cy="2298026"/>
          </a:xfrm>
        </p:grpSpPr>
        <p:pic>
          <p:nvPicPr>
            <p:cNvPr id="7" name="Picture 6" descr="Diagram&#10;&#10;Description automatically generated">
              <a:extLst>
                <a:ext uri="{FF2B5EF4-FFF2-40B4-BE49-F238E27FC236}">
                  <a16:creationId xmlns:a16="http://schemas.microsoft.com/office/drawing/2014/main" id="{27850C0C-371C-BEA5-D0FB-542EE6500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563" y="332656"/>
              <a:ext cx="5894437" cy="2298026"/>
            </a:xfrm>
            <a:prstGeom prst="rect">
              <a:avLst/>
            </a:prstGeom>
          </p:spPr>
        </p:pic>
        <p:sp>
          <p:nvSpPr>
            <p:cNvPr id="8" name="TextBox 7">
              <a:extLst>
                <a:ext uri="{FF2B5EF4-FFF2-40B4-BE49-F238E27FC236}">
                  <a16:creationId xmlns:a16="http://schemas.microsoft.com/office/drawing/2014/main" id="{C470744E-FF7C-2FF8-F089-AF79C4BBC40D}"/>
                </a:ext>
              </a:extLst>
            </p:cNvPr>
            <p:cNvSpPr txBox="1"/>
            <p:nvPr/>
          </p:nvSpPr>
          <p:spPr>
            <a:xfrm>
              <a:off x="10136574" y="2322905"/>
              <a:ext cx="2055371" cy="307777"/>
            </a:xfrm>
            <a:prstGeom prst="rect">
              <a:avLst/>
            </a:prstGeom>
            <a:noFill/>
          </p:spPr>
          <p:txBody>
            <a:bodyPr wrap="none" rtlCol="0">
              <a:spAutoFit/>
            </a:bodyPr>
            <a:lstStyle/>
            <a:p>
              <a:r>
                <a:rPr lang="en-US" sz="1400" i="1" dirty="0">
                  <a:solidFill>
                    <a:schemeClr val="bg1">
                      <a:lumMod val="65000"/>
                    </a:schemeClr>
                  </a:solidFill>
                </a:rPr>
                <a:t>https://blockgeeks.com/</a:t>
              </a:r>
            </a:p>
          </p:txBody>
        </p:sp>
      </p:grpSp>
      <p:sp>
        <p:nvSpPr>
          <p:cNvPr id="2" name="Title 1">
            <a:extLst>
              <a:ext uri="{FF2B5EF4-FFF2-40B4-BE49-F238E27FC236}">
                <a16:creationId xmlns:a16="http://schemas.microsoft.com/office/drawing/2014/main" id="{36F65C3D-009E-A245-F68F-21A80CDD1B78}"/>
              </a:ext>
            </a:extLst>
          </p:cNvPr>
          <p:cNvSpPr>
            <a:spLocks noGrp="1"/>
          </p:cNvSpPr>
          <p:nvPr>
            <p:ph type="title"/>
          </p:nvPr>
        </p:nvSpPr>
        <p:spPr/>
        <p:txBody>
          <a:bodyPr/>
          <a:lstStyle/>
          <a:p>
            <a:r>
              <a:rPr lang="en-US" dirty="0"/>
              <a:t>Bitcoin block</a:t>
            </a:r>
          </a:p>
        </p:txBody>
      </p:sp>
      <p:sp>
        <p:nvSpPr>
          <p:cNvPr id="3" name="Content Placeholder 2">
            <a:extLst>
              <a:ext uri="{FF2B5EF4-FFF2-40B4-BE49-F238E27FC236}">
                <a16:creationId xmlns:a16="http://schemas.microsoft.com/office/drawing/2014/main" id="{2ED5EC7D-85D0-A872-A894-E1A7D08912A0}"/>
              </a:ext>
            </a:extLst>
          </p:cNvPr>
          <p:cNvSpPr>
            <a:spLocks noGrp="1"/>
          </p:cNvSpPr>
          <p:nvPr>
            <p:ph idx="1"/>
          </p:nvPr>
        </p:nvSpPr>
        <p:spPr/>
        <p:txBody>
          <a:bodyPr/>
          <a:lstStyle/>
          <a:p>
            <a:r>
              <a:rPr lang="en-US" dirty="0"/>
              <a:t>Header (80 B) + data (up to ~4MB) </a:t>
            </a:r>
          </a:p>
          <a:p>
            <a:pPr lvl="1"/>
            <a:r>
              <a:rPr lang="en-US" dirty="0"/>
              <a:t>Version</a:t>
            </a:r>
          </a:p>
          <a:p>
            <a:pPr lvl="1"/>
            <a:r>
              <a:rPr lang="en-US" dirty="0"/>
              <a:t>Previous block hash (linking to past blockchain)</a:t>
            </a:r>
          </a:p>
          <a:p>
            <a:pPr lvl="1"/>
            <a:r>
              <a:rPr lang="en-US" dirty="0"/>
              <a:t>Merkle root of all included transactions (Coinbase </a:t>
            </a:r>
            <a:r>
              <a:rPr lang="en-US" dirty="0" err="1"/>
              <a:t>tx</a:t>
            </a:r>
            <a:r>
              <a:rPr lang="en-US" dirty="0"/>
              <a:t> + others)</a:t>
            </a:r>
          </a:p>
          <a:p>
            <a:pPr lvl="1"/>
            <a:r>
              <a:rPr lang="en-US" dirty="0"/>
              <a:t>Timestamp (</a:t>
            </a:r>
            <a:r>
              <a:rPr lang="en-US" dirty="0" err="1"/>
              <a:t>unix</a:t>
            </a:r>
            <a:r>
              <a:rPr lang="en-US" dirty="0"/>
              <a:t> time)</a:t>
            </a:r>
          </a:p>
          <a:p>
            <a:pPr lvl="1"/>
            <a:r>
              <a:rPr lang="en-US" dirty="0"/>
              <a:t>Bits (specification of required mining difficulty)</a:t>
            </a:r>
          </a:p>
          <a:p>
            <a:pPr lvl="1"/>
            <a:r>
              <a:rPr lang="en-US" dirty="0"/>
              <a:t>Nonce (variable part for mining, now insufficient)</a:t>
            </a:r>
          </a:p>
          <a:p>
            <a:r>
              <a:rPr lang="en-US" dirty="0"/>
              <a:t>Coinbase transaction (reward for miners, emission of new bitcoins)</a:t>
            </a:r>
          </a:p>
          <a:p>
            <a:pPr lvl="1"/>
            <a:r>
              <a:rPr lang="en-US" dirty="0"/>
              <a:t>First transaction in every block (only one)</a:t>
            </a:r>
          </a:p>
          <a:p>
            <a:pPr lvl="1"/>
            <a:r>
              <a:rPr lang="en-US" dirty="0"/>
              <a:t>Only one input, previous TX ID = 0x0000..00, prev. TX index = 0xffffffff</a:t>
            </a:r>
          </a:p>
          <a:p>
            <a:pPr lvl="1"/>
            <a:r>
              <a:rPr lang="en-US" dirty="0"/>
              <a:t>(Typically) equal to block reward + all fees from included transactions </a:t>
            </a:r>
          </a:p>
        </p:txBody>
      </p:sp>
      <p:sp>
        <p:nvSpPr>
          <p:cNvPr id="4" name="Slide Number Placeholder 3">
            <a:extLst>
              <a:ext uri="{FF2B5EF4-FFF2-40B4-BE49-F238E27FC236}">
                <a16:creationId xmlns:a16="http://schemas.microsoft.com/office/drawing/2014/main" id="{AFC475F6-36DE-5399-6085-C51AC8C825D6}"/>
              </a:ext>
            </a:extLst>
          </p:cNvPr>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
        <p:nvSpPr>
          <p:cNvPr id="5" name="Footer Placeholder 4">
            <a:extLst>
              <a:ext uri="{FF2B5EF4-FFF2-40B4-BE49-F238E27FC236}">
                <a16:creationId xmlns:a16="http://schemas.microsoft.com/office/drawing/2014/main" id="{BE3FEC09-4784-4D2B-1CEA-DFC7243A5E24}"/>
              </a:ext>
            </a:extLst>
          </p:cNvPr>
          <p:cNvSpPr>
            <a:spLocks noGrp="1"/>
          </p:cNvSpPr>
          <p:nvPr>
            <p:ph type="ftr" sz="quarter" idx="3"/>
          </p:nvPr>
        </p:nvSpPr>
        <p:spPr/>
        <p:txBody>
          <a:bodyPr/>
          <a:lstStyle/>
          <a:p>
            <a:r>
              <a:rPr lang="en-GB"/>
              <a:t>| PV204 Bitcoin II.</a:t>
            </a:r>
            <a:endParaRPr lang="cs-CZ" dirty="0"/>
          </a:p>
        </p:txBody>
      </p:sp>
      <p:pic>
        <p:nvPicPr>
          <p:cNvPr id="11" name="Picture 10" descr="Text&#10;&#10;Description automatically generated">
            <a:extLst>
              <a:ext uri="{FF2B5EF4-FFF2-40B4-BE49-F238E27FC236}">
                <a16:creationId xmlns:a16="http://schemas.microsoft.com/office/drawing/2014/main" id="{77333E01-3A6F-886B-1BD0-99BC2223B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168" y="3663877"/>
            <a:ext cx="4523780" cy="1171083"/>
          </a:xfrm>
          <a:prstGeom prst="rect">
            <a:avLst/>
          </a:prstGeom>
        </p:spPr>
      </p:pic>
    </p:spTree>
    <p:extLst>
      <p:ext uri="{BB962C8B-B14F-4D97-AF65-F5344CB8AC3E}">
        <p14:creationId xmlns:p14="http://schemas.microsoft.com/office/powerpoint/2010/main" val="33269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027E-F7F6-49A8-AA42-E249EDAFF256}"/>
              </a:ext>
            </a:extLst>
          </p:cNvPr>
          <p:cNvSpPr>
            <a:spLocks noGrp="1"/>
          </p:cNvSpPr>
          <p:nvPr>
            <p:ph type="title"/>
          </p:nvPr>
        </p:nvSpPr>
        <p:spPr/>
        <p:txBody>
          <a:bodyPr/>
          <a:lstStyle/>
          <a:p>
            <a:r>
              <a:rPr lang="en-US" dirty="0"/>
              <a:t>Bitcoin’s Proof of Work (SHA256 function)</a:t>
            </a:r>
            <a:endParaRPr lang="cs-CZ" dirty="0"/>
          </a:p>
        </p:txBody>
      </p:sp>
      <p:sp>
        <p:nvSpPr>
          <p:cNvPr id="3" name="Content Placeholder 2">
            <a:extLst>
              <a:ext uri="{FF2B5EF4-FFF2-40B4-BE49-F238E27FC236}">
                <a16:creationId xmlns:a16="http://schemas.microsoft.com/office/drawing/2014/main" id="{151FB885-4762-483B-B110-6683F8CF95F7}"/>
              </a:ext>
            </a:extLst>
          </p:cNvPr>
          <p:cNvSpPr>
            <a:spLocks noGrp="1"/>
          </p:cNvSpPr>
          <p:nvPr>
            <p:ph idx="1"/>
          </p:nvPr>
        </p:nvSpPr>
        <p:spPr>
          <a:xfrm>
            <a:off x="670984" y="1871664"/>
            <a:ext cx="11257664" cy="4149725"/>
          </a:xfrm>
        </p:spPr>
        <p:txBody>
          <a:bodyPr/>
          <a:lstStyle/>
          <a:p>
            <a:r>
              <a:rPr lang="en-US" dirty="0"/>
              <a:t>Crucial for security of blockchain (no rewrite of history)</a:t>
            </a:r>
          </a:p>
          <a:p>
            <a:r>
              <a:rPr lang="en-US" dirty="0"/>
              <a:t>Initially on CPU (Satoshi: “Everyone can participate 1 CPU 1 vote”`)</a:t>
            </a:r>
          </a:p>
          <a:p>
            <a:r>
              <a:rPr lang="en-US" dirty="0"/>
              <a:t>CPU→GPU →FPGA →ASIC</a:t>
            </a:r>
          </a:p>
          <a:p>
            <a:r>
              <a:rPr lang="en-US" dirty="0"/>
              <a:t>Initially solo mining, later collaborative mining (too little chance alone)</a:t>
            </a:r>
          </a:p>
          <a:p>
            <a:r>
              <a:rPr lang="en-US" dirty="0"/>
              <a:t>First mining pool: </a:t>
            </a:r>
            <a:r>
              <a:rPr lang="en-US" dirty="0" err="1"/>
              <a:t>SlushPool</a:t>
            </a:r>
            <a:r>
              <a:rPr lang="en-US" dirty="0"/>
              <a:t> in Prague (now </a:t>
            </a:r>
            <a:r>
              <a:rPr lang="en-US" dirty="0" err="1"/>
              <a:t>Braiins</a:t>
            </a:r>
            <a:r>
              <a:rPr lang="en-US" dirty="0"/>
              <a:t> Pool)</a:t>
            </a:r>
          </a:p>
          <a:p>
            <a:pPr lvl="1"/>
            <a:r>
              <a:rPr lang="en-US" dirty="0"/>
              <a:t>Miners join their </a:t>
            </a:r>
            <a:r>
              <a:rPr lang="en-US" dirty="0" err="1"/>
              <a:t>hashrate</a:t>
            </a:r>
            <a:r>
              <a:rPr lang="en-US" dirty="0"/>
              <a:t>, fraction of reward based on number of partial solutions</a:t>
            </a:r>
          </a:p>
          <a:p>
            <a:r>
              <a:rPr lang="en-US" dirty="0"/>
              <a:t>Cambridge university </a:t>
            </a:r>
            <a:r>
              <a:rPr lang="en-US" dirty="0" err="1"/>
              <a:t>centre</a:t>
            </a:r>
            <a:r>
              <a:rPr lang="en-US" dirty="0"/>
              <a:t> for alternative finance (CBECI)</a:t>
            </a:r>
          </a:p>
          <a:p>
            <a:pPr lvl="1"/>
            <a:r>
              <a:rPr lang="en-US" dirty="0"/>
              <a:t>Where are the miners? </a:t>
            </a:r>
            <a:r>
              <a:rPr lang="cs-CZ" dirty="0">
                <a:hlinkClick r:id="rId3"/>
              </a:rPr>
              <a:t>https://cbeci.org/mining_map/</a:t>
            </a:r>
            <a:endParaRPr lang="en-US" dirty="0"/>
          </a:p>
          <a:p>
            <a:pPr lvl="1"/>
            <a:r>
              <a:rPr lang="en-US" dirty="0"/>
              <a:t>More mining details: </a:t>
            </a:r>
            <a:r>
              <a:rPr lang="en-US" dirty="0">
                <a:hlinkClick r:id="rId4"/>
              </a:rPr>
              <a:t>https://cbeci.org/cbeci/methodology</a:t>
            </a:r>
            <a:endParaRPr lang="en-US" dirty="0"/>
          </a:p>
          <a:p>
            <a:endParaRPr lang="en-US" dirty="0"/>
          </a:p>
          <a:p>
            <a:endParaRPr lang="cs-CZ" dirty="0"/>
          </a:p>
        </p:txBody>
      </p:sp>
      <p:sp>
        <p:nvSpPr>
          <p:cNvPr id="4" name="Slide Number Placeholder 3">
            <a:extLst>
              <a:ext uri="{FF2B5EF4-FFF2-40B4-BE49-F238E27FC236}">
                <a16:creationId xmlns:a16="http://schemas.microsoft.com/office/drawing/2014/main" id="{32766879-090E-4BD0-9999-0E5466886676}"/>
              </a:ext>
            </a:extLst>
          </p:cNvPr>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
        <p:nvSpPr>
          <p:cNvPr id="5" name="Footer Placeholder 4">
            <a:extLst>
              <a:ext uri="{FF2B5EF4-FFF2-40B4-BE49-F238E27FC236}">
                <a16:creationId xmlns:a16="http://schemas.microsoft.com/office/drawing/2014/main" id="{092E0B7B-651E-4263-A6E5-F71D23AA3ECB}"/>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1823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A696E-878E-2F4A-06F1-784CE5441600}"/>
              </a:ext>
            </a:extLst>
          </p:cNvPr>
          <p:cNvSpPr>
            <a:spLocks noGrp="1"/>
          </p:cNvSpPr>
          <p:nvPr>
            <p:ph type="title"/>
          </p:nvPr>
        </p:nvSpPr>
        <p:spPr/>
        <p:txBody>
          <a:bodyPr/>
          <a:lstStyle/>
          <a:p>
            <a:r>
              <a:rPr lang="en-US" dirty="0"/>
              <a:t>Demo: show evolution of rewards</a:t>
            </a:r>
          </a:p>
        </p:txBody>
      </p:sp>
      <p:sp>
        <p:nvSpPr>
          <p:cNvPr id="7" name="Content Placeholder 6">
            <a:extLst>
              <a:ext uri="{FF2B5EF4-FFF2-40B4-BE49-F238E27FC236}">
                <a16:creationId xmlns:a16="http://schemas.microsoft.com/office/drawing/2014/main" id="{C68BAE95-68D5-CEA6-5FB2-EE8511E1C803}"/>
              </a:ext>
            </a:extLst>
          </p:cNvPr>
          <p:cNvSpPr>
            <a:spLocks noGrp="1"/>
          </p:cNvSpPr>
          <p:nvPr>
            <p:ph type="body" idx="1"/>
          </p:nvPr>
        </p:nvSpPr>
        <p:spPr/>
        <p:txBody>
          <a:bodyPr/>
          <a:lstStyle/>
          <a:p>
            <a:r>
              <a:rPr lang="cs-CZ" dirty="0">
                <a:hlinkClick r:id="rId2"/>
              </a:rPr>
              <a:t>https://transactionfee.info/charts/block-coinbase-amount/?start=2009-01-09</a:t>
            </a:r>
            <a:endParaRPr lang="en-US" dirty="0"/>
          </a:p>
          <a:p>
            <a:endParaRPr lang="en-US" dirty="0"/>
          </a:p>
        </p:txBody>
      </p:sp>
      <p:sp>
        <p:nvSpPr>
          <p:cNvPr id="4" name="Slide Number Placeholder 3">
            <a:extLst>
              <a:ext uri="{FF2B5EF4-FFF2-40B4-BE49-F238E27FC236}">
                <a16:creationId xmlns:a16="http://schemas.microsoft.com/office/drawing/2014/main" id="{8992256B-1CD6-AE44-E431-4C4451512A37}"/>
              </a:ext>
            </a:extLst>
          </p:cNvPr>
          <p:cNvSpPr>
            <a:spLocks noGrp="1"/>
          </p:cNvSpPr>
          <p:nvPr>
            <p:ph type="sldNum" sz="quarter" idx="10"/>
          </p:nvPr>
        </p:nvSpPr>
        <p:spPr/>
        <p:txBody>
          <a:bodyPr/>
          <a:lstStyle/>
          <a:p>
            <a:pPr>
              <a:defRPr/>
            </a:pPr>
            <a:fld id="{50F85801-738D-4AFC-9D72-B567D521F73E}" type="slidenum">
              <a:rPr lang="cs-CZ" smtClean="0"/>
              <a:pPr>
                <a:defRPr/>
              </a:pPr>
              <a:t>15</a:t>
            </a:fld>
            <a:endParaRPr lang="cs-CZ" dirty="0"/>
          </a:p>
        </p:txBody>
      </p:sp>
      <p:sp>
        <p:nvSpPr>
          <p:cNvPr id="5" name="Footer Placeholder 4">
            <a:extLst>
              <a:ext uri="{FF2B5EF4-FFF2-40B4-BE49-F238E27FC236}">
                <a16:creationId xmlns:a16="http://schemas.microsoft.com/office/drawing/2014/main" id="{A94CE118-0D9C-7187-74BA-6CDB0A07EAB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7054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histogram&#10;&#10;Description automatically generated">
            <a:extLst>
              <a:ext uri="{FF2B5EF4-FFF2-40B4-BE49-F238E27FC236}">
                <a16:creationId xmlns:a16="http://schemas.microsoft.com/office/drawing/2014/main" id="{70CB8043-B050-AA79-B3E5-38290ADB9F88}"/>
              </a:ext>
            </a:extLst>
          </p:cNvPr>
          <p:cNvPicPr>
            <a:picLocks noChangeAspect="1"/>
          </p:cNvPicPr>
          <p:nvPr/>
        </p:nvPicPr>
        <p:blipFill rotWithShape="1">
          <a:blip r:embed="rId2">
            <a:extLst>
              <a:ext uri="{28A0092B-C50C-407E-A947-70E740481C1C}">
                <a14:useLocalDpi xmlns:a14="http://schemas.microsoft.com/office/drawing/2010/main" val="0"/>
              </a:ext>
            </a:extLst>
          </a:blip>
          <a:srcRect t="7184"/>
          <a:stretch/>
        </p:blipFill>
        <p:spPr>
          <a:xfrm>
            <a:off x="82114" y="1518158"/>
            <a:ext cx="9579499" cy="5341067"/>
          </a:xfrm>
          <a:prstGeom prst="rect">
            <a:avLst/>
          </a:prstGeom>
        </p:spPr>
      </p:pic>
      <p:sp>
        <p:nvSpPr>
          <p:cNvPr id="2" name="Title 1">
            <a:extLst>
              <a:ext uri="{FF2B5EF4-FFF2-40B4-BE49-F238E27FC236}">
                <a16:creationId xmlns:a16="http://schemas.microsoft.com/office/drawing/2014/main" id="{D7658DFB-6A0D-424F-B2CA-27AB1F24141E}"/>
              </a:ext>
            </a:extLst>
          </p:cNvPr>
          <p:cNvSpPr>
            <a:spLocks noGrp="1"/>
          </p:cNvSpPr>
          <p:nvPr>
            <p:ph type="title"/>
          </p:nvPr>
        </p:nvSpPr>
        <p:spPr/>
        <p:txBody>
          <a:bodyPr/>
          <a:lstStyle/>
          <a:p>
            <a:r>
              <a:rPr lang="en-US" dirty="0"/>
              <a:t>Miner reward – </a:t>
            </a:r>
            <a:r>
              <a:rPr lang="en-US" dirty="0" err="1"/>
              <a:t>coinbase</a:t>
            </a:r>
            <a:r>
              <a:rPr lang="en-US" dirty="0"/>
              <a:t> output: block + fees</a:t>
            </a:r>
            <a:endParaRPr lang="cs-CZ" dirty="0"/>
          </a:p>
        </p:txBody>
      </p:sp>
      <p:sp>
        <p:nvSpPr>
          <p:cNvPr id="4" name="Slide Number Placeholder 3">
            <a:extLst>
              <a:ext uri="{FF2B5EF4-FFF2-40B4-BE49-F238E27FC236}">
                <a16:creationId xmlns:a16="http://schemas.microsoft.com/office/drawing/2014/main" id="{7D1E7849-50D9-4663-9047-577AB0593B91}"/>
              </a:ext>
            </a:extLst>
          </p:cNvPr>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sp>
        <p:nvSpPr>
          <p:cNvPr id="5" name="Footer Placeholder 4">
            <a:extLst>
              <a:ext uri="{FF2B5EF4-FFF2-40B4-BE49-F238E27FC236}">
                <a16:creationId xmlns:a16="http://schemas.microsoft.com/office/drawing/2014/main" id="{FDD6FE54-8204-44F8-B3F5-26BB8AEEA9ED}"/>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2C67D698-F627-4B06-9683-284CAA15AB88}"/>
              </a:ext>
            </a:extLst>
          </p:cNvPr>
          <p:cNvSpPr txBox="1"/>
          <p:nvPr/>
        </p:nvSpPr>
        <p:spPr>
          <a:xfrm>
            <a:off x="2479085" y="79292"/>
            <a:ext cx="7859844" cy="369332"/>
          </a:xfrm>
          <a:prstGeom prst="rect">
            <a:avLst/>
          </a:prstGeom>
          <a:noFill/>
        </p:spPr>
        <p:txBody>
          <a:bodyPr wrap="none" rtlCol="0">
            <a:spAutoFit/>
          </a:bodyPr>
          <a:lstStyle/>
          <a:p>
            <a:r>
              <a:rPr lang="cs-CZ" dirty="0">
                <a:solidFill>
                  <a:schemeClr val="bg1"/>
                </a:solidFill>
              </a:rPr>
              <a:t>https://transactionfee.info/charts/block-coinbase-amount/?start=2009-01-09</a:t>
            </a:r>
          </a:p>
        </p:txBody>
      </p:sp>
      <p:sp>
        <p:nvSpPr>
          <p:cNvPr id="9" name="Content Placeholder 2">
            <a:extLst>
              <a:ext uri="{FF2B5EF4-FFF2-40B4-BE49-F238E27FC236}">
                <a16:creationId xmlns:a16="http://schemas.microsoft.com/office/drawing/2014/main" id="{3DEEB998-40BB-25EF-9E11-C20F35374CB7}"/>
              </a:ext>
            </a:extLst>
          </p:cNvPr>
          <p:cNvSpPr>
            <a:spLocks noGrp="1"/>
          </p:cNvSpPr>
          <p:nvPr>
            <p:ph idx="1"/>
          </p:nvPr>
        </p:nvSpPr>
        <p:spPr>
          <a:xfrm>
            <a:off x="8112224" y="2205154"/>
            <a:ext cx="4200880" cy="4149725"/>
          </a:xfrm>
        </p:spPr>
        <p:txBody>
          <a:bodyPr/>
          <a:lstStyle/>
          <a:p>
            <a:r>
              <a:rPr lang="en-US" dirty="0"/>
              <a:t>Reward halving</a:t>
            </a:r>
          </a:p>
          <a:p>
            <a:pPr lvl="1"/>
            <a:r>
              <a:rPr lang="en-US" dirty="0"/>
              <a:t>Every ~4 years</a:t>
            </a:r>
          </a:p>
          <a:p>
            <a:pPr lvl="1"/>
            <a:r>
              <a:rPr lang="en-US" dirty="0"/>
              <a:t>Block reward drops to ½ </a:t>
            </a:r>
          </a:p>
          <a:p>
            <a:pPr lvl="1"/>
            <a:r>
              <a:rPr lang="en-US" dirty="0"/>
              <a:t>Last halving in year 2140</a:t>
            </a:r>
          </a:p>
          <a:p>
            <a:endParaRPr lang="cs-CZ" dirty="0"/>
          </a:p>
        </p:txBody>
      </p:sp>
    </p:spTree>
    <p:extLst>
      <p:ext uri="{BB962C8B-B14F-4D97-AF65-F5344CB8AC3E}">
        <p14:creationId xmlns:p14="http://schemas.microsoft.com/office/powerpoint/2010/main" val="21223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A348-01A2-E10C-3082-7EB1F1124D84}"/>
              </a:ext>
            </a:extLst>
          </p:cNvPr>
          <p:cNvSpPr>
            <a:spLocks noGrp="1"/>
          </p:cNvSpPr>
          <p:nvPr>
            <p:ph type="title"/>
          </p:nvPr>
        </p:nvSpPr>
        <p:spPr>
          <a:xfrm>
            <a:off x="670984" y="764704"/>
            <a:ext cx="10972800" cy="792088"/>
          </a:xfrm>
        </p:spPr>
        <p:txBody>
          <a:bodyPr/>
          <a:lstStyle/>
          <a:p>
            <a:r>
              <a:rPr lang="en-US" dirty="0"/>
              <a:t>Difficulty adjustment</a:t>
            </a:r>
          </a:p>
        </p:txBody>
      </p:sp>
      <p:sp>
        <p:nvSpPr>
          <p:cNvPr id="3" name="Content Placeholder 2">
            <a:extLst>
              <a:ext uri="{FF2B5EF4-FFF2-40B4-BE49-F238E27FC236}">
                <a16:creationId xmlns:a16="http://schemas.microsoft.com/office/drawing/2014/main" id="{261FFA1D-5161-0A8B-D6B9-AA3F1D50D2BB}"/>
              </a:ext>
            </a:extLst>
          </p:cNvPr>
          <p:cNvSpPr>
            <a:spLocks noGrp="1"/>
          </p:cNvSpPr>
          <p:nvPr>
            <p:ph idx="1"/>
          </p:nvPr>
        </p:nvSpPr>
        <p:spPr>
          <a:xfrm>
            <a:off x="462642" y="1484784"/>
            <a:ext cx="11726332" cy="4149725"/>
          </a:xfrm>
        </p:spPr>
        <p:txBody>
          <a:bodyPr/>
          <a:lstStyle/>
          <a:p>
            <a:r>
              <a:rPr lang="en-US" sz="2000" dirty="0"/>
              <a:t>Bitcoin shall have one block every ten minutes (on average)</a:t>
            </a:r>
          </a:p>
          <a:p>
            <a:r>
              <a:rPr lang="en-US" sz="2000" dirty="0"/>
              <a:t>Block must have overall hash with specific number of leading zeroes (March 2023 ~75 binary 0)</a:t>
            </a:r>
          </a:p>
          <a:p>
            <a:pPr lvl="1"/>
            <a:r>
              <a:rPr lang="en-US" sz="1800" dirty="0"/>
              <a:t>Miners change part of block header to try different hashes until required found</a:t>
            </a:r>
          </a:p>
          <a:p>
            <a:r>
              <a:rPr lang="en-US" sz="2000" dirty="0"/>
              <a:t>How to specify the number of leading zeroes for decades in future? </a:t>
            </a:r>
          </a:p>
          <a:p>
            <a:pPr lvl="1"/>
            <a:r>
              <a:rPr lang="en-US" sz="1800" dirty="0"/>
              <a:t>Speed of new blocks found depends on the overall speed of hashing</a:t>
            </a:r>
          </a:p>
          <a:p>
            <a:pPr lvl="1"/>
            <a:r>
              <a:rPr lang="en-US" sz="1800" dirty="0"/>
              <a:t>Overall speed of hashing depends on technology advancements (single chip) and number of chips deployed</a:t>
            </a:r>
          </a:p>
          <a:p>
            <a:pPr lvl="1"/>
            <a:r>
              <a:rPr lang="en-US" sz="1800" dirty="0"/>
              <a:t>Impossible to predict technology and interest into distant future</a:t>
            </a:r>
          </a:p>
          <a:p>
            <a:pPr lvl="1"/>
            <a:r>
              <a:rPr lang="en-US" sz="1800" dirty="0"/>
              <a:t>If # zeroes is too low =&gt; blocks are found too fast (and vice versa)</a:t>
            </a:r>
          </a:p>
          <a:p>
            <a:r>
              <a:rPr lang="en-US" sz="2000" dirty="0"/>
              <a:t>Idea of difficulty adjustment (part of consensus protocol), https://en.bitcoin.it/wiki/Difficulty</a:t>
            </a:r>
          </a:p>
          <a:p>
            <a:pPr lvl="1"/>
            <a:r>
              <a:rPr lang="en-US" sz="1800" dirty="0"/>
              <a:t>Check number of actually mined blocks every 2016 blocks (shall be ~14 days)</a:t>
            </a:r>
          </a:p>
          <a:p>
            <a:pPr lvl="2"/>
            <a:r>
              <a:rPr lang="en-US" sz="1800" dirty="0"/>
              <a:t>Increase/decrease difficulty for next period based on actual number of mined blocks </a:t>
            </a:r>
          </a:p>
          <a:p>
            <a:pPr lvl="1"/>
            <a:r>
              <a:rPr lang="en-US" sz="1800" dirty="0"/>
              <a:t>Every full node can deterministically compute expected difficulty (lower # zeroes rejected) </a:t>
            </a:r>
          </a:p>
          <a:p>
            <a:r>
              <a:rPr lang="en-US" sz="2000" dirty="0"/>
              <a:t>Block hash must be below the “Target” number (computed to avg keep 1 block / ~10 min)</a:t>
            </a:r>
          </a:p>
          <a:p>
            <a:pPr lvl="1"/>
            <a:r>
              <a:rPr lang="en-US" sz="1600" dirty="0"/>
              <a:t>“Target” is transformed to “Bits” (condensed 4 bytes number – coefficient (3B) + exponent (1B))</a:t>
            </a:r>
          </a:p>
          <a:p>
            <a:pPr lvl="1"/>
            <a:r>
              <a:rPr lang="en-US" sz="1600" dirty="0"/>
              <a:t>Current difficulty is relative number of current Target with respect to Target of Genesis block</a:t>
            </a:r>
          </a:p>
        </p:txBody>
      </p:sp>
      <p:sp>
        <p:nvSpPr>
          <p:cNvPr id="4" name="Slide Number Placeholder 3">
            <a:extLst>
              <a:ext uri="{FF2B5EF4-FFF2-40B4-BE49-F238E27FC236}">
                <a16:creationId xmlns:a16="http://schemas.microsoft.com/office/drawing/2014/main" id="{C2EF5116-F8E5-241D-CA54-DF8EC4BEE6CF}"/>
              </a:ext>
            </a:extLst>
          </p:cNvPr>
          <p:cNvSpPr>
            <a:spLocks noGrp="1"/>
          </p:cNvSpPr>
          <p:nvPr>
            <p:ph type="sldNum" sz="quarter" idx="10"/>
          </p:nvPr>
        </p:nvSpPr>
        <p:spPr/>
        <p:txBody>
          <a:bodyPr/>
          <a:lstStyle/>
          <a:p>
            <a:fld id="{0B35A545-624B-40D2-AFF6-9618F12C24F0}" type="slidenum">
              <a:rPr lang="cs-CZ" smtClean="0"/>
              <a:pPr/>
              <a:t>17</a:t>
            </a:fld>
            <a:endParaRPr lang="cs-CZ" dirty="0"/>
          </a:p>
        </p:txBody>
      </p:sp>
      <p:sp>
        <p:nvSpPr>
          <p:cNvPr id="5" name="Footer Placeholder 4">
            <a:extLst>
              <a:ext uri="{FF2B5EF4-FFF2-40B4-BE49-F238E27FC236}">
                <a16:creationId xmlns:a16="http://schemas.microsoft.com/office/drawing/2014/main" id="{9EC236B1-7984-A6AD-8841-7A3B06D5FA4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6314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7769-E3C8-D8EB-23C4-F7807AF7EDBD}"/>
              </a:ext>
            </a:extLst>
          </p:cNvPr>
          <p:cNvSpPr>
            <a:spLocks noGrp="1"/>
          </p:cNvSpPr>
          <p:nvPr>
            <p:ph type="title"/>
          </p:nvPr>
        </p:nvSpPr>
        <p:spPr>
          <a:xfrm>
            <a:off x="670984" y="908720"/>
            <a:ext cx="10972800" cy="1080120"/>
          </a:xfrm>
        </p:spPr>
        <p:txBody>
          <a:bodyPr/>
          <a:lstStyle/>
          <a:p>
            <a:r>
              <a:rPr lang="en-US" dirty="0" err="1"/>
              <a:t>Hashrate</a:t>
            </a:r>
            <a:r>
              <a:rPr lang="en-US" dirty="0"/>
              <a:t> in time (&gt;320EH/s = 3.2*10</a:t>
            </a:r>
            <a:r>
              <a:rPr lang="en-US" baseline="30000" dirty="0"/>
              <a:t>20 </a:t>
            </a:r>
            <a:r>
              <a:rPr lang="en-US" dirty="0"/>
              <a:t>hash/sec = 2</a:t>
            </a:r>
            <a:r>
              <a:rPr lang="en-US" baseline="30000" dirty="0"/>
              <a:t>66 </a:t>
            </a:r>
            <a:r>
              <a:rPr lang="en-US" dirty="0"/>
              <a:t>/sec)</a:t>
            </a:r>
            <a:br>
              <a:rPr lang="en-US" dirty="0"/>
            </a:br>
            <a:r>
              <a:rPr lang="en-US" dirty="0"/>
              <a:t>Peak 26.3.2023: 400,000,000,000,000,000,000x SHA256 computations per second</a:t>
            </a:r>
          </a:p>
        </p:txBody>
      </p:sp>
      <p:pic>
        <p:nvPicPr>
          <p:cNvPr id="7" name="Content Placeholder 6" descr="Graphical user interface, chart&#10;&#10;Description automatically generated">
            <a:extLst>
              <a:ext uri="{FF2B5EF4-FFF2-40B4-BE49-F238E27FC236}">
                <a16:creationId xmlns:a16="http://schemas.microsoft.com/office/drawing/2014/main" id="{1D274ECC-9631-0F92-3E06-21B50E79F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896" y="2420127"/>
            <a:ext cx="9937104" cy="4437873"/>
          </a:xfrm>
        </p:spPr>
      </p:pic>
      <p:sp>
        <p:nvSpPr>
          <p:cNvPr id="4" name="Slide Number Placeholder 3">
            <a:extLst>
              <a:ext uri="{FF2B5EF4-FFF2-40B4-BE49-F238E27FC236}">
                <a16:creationId xmlns:a16="http://schemas.microsoft.com/office/drawing/2014/main" id="{14770F74-80D1-D046-EADF-FAEE687E30CE}"/>
              </a:ext>
            </a:extLst>
          </p:cNvPr>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sp>
        <p:nvSpPr>
          <p:cNvPr id="5" name="Footer Placeholder 4">
            <a:extLst>
              <a:ext uri="{FF2B5EF4-FFF2-40B4-BE49-F238E27FC236}">
                <a16:creationId xmlns:a16="http://schemas.microsoft.com/office/drawing/2014/main" id="{F39C2E08-F3EF-1C8F-AA42-10E98A1E1864}"/>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950A4014-9115-992A-42BF-7FD096F18E95}"/>
              </a:ext>
            </a:extLst>
          </p:cNvPr>
          <p:cNvSpPr txBox="1"/>
          <p:nvPr/>
        </p:nvSpPr>
        <p:spPr>
          <a:xfrm>
            <a:off x="2783632" y="37861"/>
            <a:ext cx="6246262" cy="369332"/>
          </a:xfrm>
          <a:prstGeom prst="rect">
            <a:avLst/>
          </a:prstGeom>
          <a:noFill/>
        </p:spPr>
        <p:txBody>
          <a:bodyPr wrap="non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https://mempool.space/graphs/mining/hashrate-difficulty#all</a:t>
            </a:r>
            <a:endParaRPr lang="en-US" dirty="0">
              <a:solidFill>
                <a:schemeClr val="bg1"/>
              </a:solidFill>
            </a:endParaRPr>
          </a:p>
        </p:txBody>
      </p:sp>
      <p:pic>
        <p:nvPicPr>
          <p:cNvPr id="6" name="Picture 5" descr="Chart&#10;&#10;Description automatically generated">
            <a:extLst>
              <a:ext uri="{FF2B5EF4-FFF2-40B4-BE49-F238E27FC236}">
                <a16:creationId xmlns:a16="http://schemas.microsoft.com/office/drawing/2014/main" id="{F9455E0B-0BAF-C269-8DBA-957210B60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2270809"/>
            <a:ext cx="7217612" cy="3462447"/>
          </a:xfrm>
          <a:prstGeom prst="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085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A696E-878E-2F4A-06F1-784CE5441600}"/>
              </a:ext>
            </a:extLst>
          </p:cNvPr>
          <p:cNvSpPr>
            <a:spLocks noGrp="1"/>
          </p:cNvSpPr>
          <p:nvPr>
            <p:ph type="title"/>
          </p:nvPr>
        </p:nvSpPr>
        <p:spPr/>
        <p:txBody>
          <a:bodyPr/>
          <a:lstStyle/>
          <a:p>
            <a:r>
              <a:rPr lang="en-US" dirty="0"/>
              <a:t>Demo: show difficulty adjustment, </a:t>
            </a:r>
            <a:r>
              <a:rPr lang="en-US" dirty="0" err="1"/>
              <a:t>hashrate</a:t>
            </a:r>
            <a:endParaRPr lang="en-US" dirty="0"/>
          </a:p>
        </p:txBody>
      </p:sp>
      <p:sp>
        <p:nvSpPr>
          <p:cNvPr id="7" name="Content Placeholder 6">
            <a:extLst>
              <a:ext uri="{FF2B5EF4-FFF2-40B4-BE49-F238E27FC236}">
                <a16:creationId xmlns:a16="http://schemas.microsoft.com/office/drawing/2014/main" id="{C68BAE95-68D5-CEA6-5FB2-EE8511E1C803}"/>
              </a:ext>
            </a:extLst>
          </p:cNvPr>
          <p:cNvSpPr>
            <a:spLocks noGrp="1"/>
          </p:cNvSpPr>
          <p:nvPr>
            <p:ph type="body" idx="1"/>
          </p:nvPr>
        </p:nvSpPr>
        <p:spPr/>
        <p:txBody>
          <a:bodyPr/>
          <a:lstStyle/>
          <a:p>
            <a:r>
              <a:rPr lang="en-US" dirty="0">
                <a:hlinkClick r:id="rId2"/>
              </a:rPr>
              <a:t>https://mempool.space/</a:t>
            </a:r>
            <a:endParaRPr lang="en-US" dirty="0"/>
          </a:p>
          <a:p>
            <a:r>
              <a:rPr lang="en-US" dirty="0">
                <a:hlinkClick r:id="rId3"/>
              </a:rPr>
              <a:t>https://mempool.space/graphs/mining/hashrate-difficulty#all</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992256B-1CD6-AE44-E431-4C4451512A37}"/>
              </a:ext>
            </a:extLst>
          </p:cNvPr>
          <p:cNvSpPr>
            <a:spLocks noGrp="1"/>
          </p:cNvSpPr>
          <p:nvPr>
            <p:ph type="sldNum" sz="quarter" idx="10"/>
          </p:nvPr>
        </p:nvSpPr>
        <p:spPr/>
        <p:txBody>
          <a:bodyPr/>
          <a:lstStyle/>
          <a:p>
            <a:pPr>
              <a:defRPr/>
            </a:pPr>
            <a:fld id="{50F85801-738D-4AFC-9D72-B567D521F73E}" type="slidenum">
              <a:rPr lang="cs-CZ" smtClean="0"/>
              <a:pPr>
                <a:defRPr/>
              </a:pPr>
              <a:t>19</a:t>
            </a:fld>
            <a:endParaRPr lang="cs-CZ" dirty="0"/>
          </a:p>
        </p:txBody>
      </p:sp>
      <p:sp>
        <p:nvSpPr>
          <p:cNvPr id="5" name="Footer Placeholder 4">
            <a:extLst>
              <a:ext uri="{FF2B5EF4-FFF2-40B4-BE49-F238E27FC236}">
                <a16:creationId xmlns:a16="http://schemas.microsoft.com/office/drawing/2014/main" id="{A94CE118-0D9C-7187-74BA-6CDB0A07EAB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53108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15600" y="796567"/>
            <a:ext cx="11360800" cy="763600"/>
          </a:xfrm>
          <a:prstGeom prst="rect">
            <a:avLst/>
          </a:prstGeom>
        </p:spPr>
        <p:txBody>
          <a:bodyPr spcFirstLastPara="1" vert="horz" wrap="square" lIns="121900" tIns="121900" rIns="0" bIns="121900" numCol="1" anchor="t" anchorCtr="0" compatLnSpc="1">
            <a:prstTxWarp prst="textNoShape">
              <a:avLst/>
            </a:prstTxWarp>
            <a:normAutofit/>
          </a:bodyPr>
          <a:lstStyle/>
          <a:p>
            <a:r>
              <a:rPr lang="cs"/>
              <a:t>Phase III</a:t>
            </a:r>
            <a:endParaRPr/>
          </a:p>
        </p:txBody>
      </p:sp>
      <p:sp>
        <p:nvSpPr>
          <p:cNvPr id="152" name="Google Shape;152;p27"/>
          <p:cNvSpPr txBox="1">
            <a:spLocks noGrp="1"/>
          </p:cNvSpPr>
          <p:nvPr>
            <p:ph type="body" idx="1"/>
          </p:nvPr>
        </p:nvSpPr>
        <p:spPr>
          <a:xfrm>
            <a:off x="415600" y="1739833"/>
            <a:ext cx="11360800" cy="447680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cs"/>
              <a:t>Finalize the implementation</a:t>
            </a:r>
            <a:endParaRPr/>
          </a:p>
          <a:p>
            <a:r>
              <a:rPr lang="cs"/>
              <a:t>Prepare and record a presentation of your project (10 minutes)</a:t>
            </a:r>
            <a:endParaRPr/>
          </a:p>
          <a:p>
            <a:pPr lvl="1"/>
            <a:r>
              <a:rPr lang="cs"/>
              <a:t>Project design</a:t>
            </a:r>
            <a:endParaRPr/>
          </a:p>
          <a:p>
            <a:pPr lvl="1"/>
            <a:r>
              <a:rPr lang="cs"/>
              <a:t>Implementation</a:t>
            </a:r>
            <a:endParaRPr/>
          </a:p>
          <a:p>
            <a:pPr lvl="1"/>
            <a:r>
              <a:rPr lang="cs"/>
              <a:t>Issues and solutions</a:t>
            </a:r>
            <a:endParaRPr/>
          </a:p>
          <a:p>
            <a:pPr lvl="1"/>
            <a:r>
              <a:rPr lang="cs"/>
              <a:t>Application demonstration</a:t>
            </a:r>
            <a:endParaRPr/>
          </a:p>
          <a:p>
            <a:r>
              <a:rPr lang="cs"/>
              <a:t>Deadline: </a:t>
            </a:r>
            <a:r>
              <a:rPr lang="cs">
                <a:solidFill>
                  <a:srgbClr val="FF0000"/>
                </a:solidFill>
              </a:rPr>
              <a:t>16. 4. 2023</a:t>
            </a:r>
            <a:endParaRPr/>
          </a:p>
          <a:p>
            <a:pPr lvl="1"/>
            <a:r>
              <a:rPr lang="cs"/>
              <a:t>Submit presentation slides and the recording to IS</a:t>
            </a:r>
            <a:endParaRPr/>
          </a:p>
          <a:p>
            <a:pPr lvl="1"/>
            <a:r>
              <a:rPr lang="cs"/>
              <a:t>Submission from this phase will be made available to reviewing teams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1066-C038-CE23-52BB-FC874F350822}"/>
              </a:ext>
            </a:extLst>
          </p:cNvPr>
          <p:cNvSpPr>
            <a:spLocks noGrp="1"/>
          </p:cNvSpPr>
          <p:nvPr>
            <p:ph type="title"/>
          </p:nvPr>
        </p:nvSpPr>
        <p:spPr/>
        <p:txBody>
          <a:bodyPr/>
          <a:lstStyle/>
          <a:p>
            <a:r>
              <a:rPr lang="en-US" dirty="0"/>
              <a:t>Blockchain forks</a:t>
            </a:r>
          </a:p>
        </p:txBody>
      </p:sp>
      <p:pic>
        <p:nvPicPr>
          <p:cNvPr id="7" name="Content Placeholder 6" descr="Graphical user interface, table&#10;&#10;Description automatically generated">
            <a:extLst>
              <a:ext uri="{FF2B5EF4-FFF2-40B4-BE49-F238E27FC236}">
                <a16:creationId xmlns:a16="http://schemas.microsoft.com/office/drawing/2014/main" id="{892BB8FC-2312-1732-E74D-98CA6C333A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1984" y="641857"/>
            <a:ext cx="6044652" cy="5951562"/>
          </a:xfrm>
        </p:spPr>
      </p:pic>
      <p:sp>
        <p:nvSpPr>
          <p:cNvPr id="4" name="Slide Number Placeholder 3">
            <a:extLst>
              <a:ext uri="{FF2B5EF4-FFF2-40B4-BE49-F238E27FC236}">
                <a16:creationId xmlns:a16="http://schemas.microsoft.com/office/drawing/2014/main" id="{8155B299-7E8F-EB54-901C-39D75BAF3C25}"/>
              </a:ext>
            </a:extLst>
          </p:cNvPr>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
        <p:nvSpPr>
          <p:cNvPr id="5" name="Footer Placeholder 4">
            <a:extLst>
              <a:ext uri="{FF2B5EF4-FFF2-40B4-BE49-F238E27FC236}">
                <a16:creationId xmlns:a16="http://schemas.microsoft.com/office/drawing/2014/main" id="{F9F7E452-2ACE-AE3B-6415-46C724BA6303}"/>
              </a:ext>
            </a:extLst>
          </p:cNvPr>
          <p:cNvSpPr>
            <a:spLocks noGrp="1"/>
          </p:cNvSpPr>
          <p:nvPr>
            <p:ph type="ftr" sz="quarter" idx="3"/>
          </p:nvPr>
        </p:nvSpPr>
        <p:spPr/>
        <p:txBody>
          <a:bodyPr/>
          <a:lstStyle/>
          <a:p>
            <a:r>
              <a:rPr lang="en-GB"/>
              <a:t>| PV204 Bitcoin II.</a:t>
            </a:r>
            <a:endParaRPr lang="cs-CZ" dirty="0"/>
          </a:p>
        </p:txBody>
      </p:sp>
      <p:sp>
        <p:nvSpPr>
          <p:cNvPr id="8" name="Content Placeholder 2">
            <a:extLst>
              <a:ext uri="{FF2B5EF4-FFF2-40B4-BE49-F238E27FC236}">
                <a16:creationId xmlns:a16="http://schemas.microsoft.com/office/drawing/2014/main" id="{5DA34B84-3F36-7DB7-DA60-508E26B20A68}"/>
              </a:ext>
            </a:extLst>
          </p:cNvPr>
          <p:cNvSpPr txBox="1">
            <a:spLocks/>
          </p:cNvSpPr>
          <p:nvPr/>
        </p:nvSpPr>
        <p:spPr bwMode="auto">
          <a:xfrm>
            <a:off x="670984" y="1871664"/>
            <a:ext cx="5425016"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Occasional natural forks happen</a:t>
            </a:r>
          </a:p>
          <a:p>
            <a:pPr lvl="1"/>
            <a:r>
              <a:rPr lang="en-US" dirty="0"/>
              <a:t>(not to be confused with </a:t>
            </a:r>
            <a:r>
              <a:rPr lang="en-US" dirty="0" err="1"/>
              <a:t>softforks</a:t>
            </a:r>
            <a:r>
              <a:rPr lang="en-US" dirty="0"/>
              <a:t>)</a:t>
            </a:r>
          </a:p>
          <a:p>
            <a:r>
              <a:rPr lang="en-US" dirty="0"/>
              <a:t>Quickly resolved </a:t>
            </a:r>
          </a:p>
          <a:p>
            <a:pPr lvl="1"/>
            <a:r>
              <a:rPr lang="en-US" dirty="0"/>
              <a:t>usually, next block</a:t>
            </a:r>
          </a:p>
          <a:p>
            <a:r>
              <a:rPr lang="en-US" dirty="0"/>
              <a:t>Sometimes temporary double-spent can occur</a:t>
            </a:r>
          </a:p>
          <a:p>
            <a:pPr lvl="1"/>
            <a:r>
              <a:rPr lang="en-US" dirty="0"/>
              <a:t>Same input used in different </a:t>
            </a:r>
            <a:r>
              <a:rPr lang="en-US" dirty="0" err="1"/>
              <a:t>txs</a:t>
            </a:r>
            <a:endParaRPr lang="en-US" dirty="0"/>
          </a:p>
          <a:p>
            <a:r>
              <a:rPr lang="cs-CZ" dirty="0">
                <a:hlinkClick r:id="rId3"/>
              </a:rPr>
              <a:t>https://forkmonitor.info/nodes/btc</a:t>
            </a:r>
            <a:endParaRPr lang="cs-CZ" dirty="0"/>
          </a:p>
        </p:txBody>
      </p:sp>
    </p:spTree>
    <p:extLst>
      <p:ext uri="{BB962C8B-B14F-4D97-AF65-F5344CB8AC3E}">
        <p14:creationId xmlns:p14="http://schemas.microsoft.com/office/powerpoint/2010/main" val="396492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6A696E-878E-2F4A-06F1-784CE5441600}"/>
              </a:ext>
            </a:extLst>
          </p:cNvPr>
          <p:cNvSpPr>
            <a:spLocks noGrp="1"/>
          </p:cNvSpPr>
          <p:nvPr>
            <p:ph type="title"/>
          </p:nvPr>
        </p:nvSpPr>
        <p:spPr/>
        <p:txBody>
          <a:bodyPr/>
          <a:lstStyle/>
          <a:p>
            <a:r>
              <a:rPr lang="en-US" dirty="0"/>
              <a:t>Demo: show natural forks</a:t>
            </a:r>
          </a:p>
        </p:txBody>
      </p:sp>
      <p:sp>
        <p:nvSpPr>
          <p:cNvPr id="7" name="Content Placeholder 6">
            <a:extLst>
              <a:ext uri="{FF2B5EF4-FFF2-40B4-BE49-F238E27FC236}">
                <a16:creationId xmlns:a16="http://schemas.microsoft.com/office/drawing/2014/main" id="{C68BAE95-68D5-CEA6-5FB2-EE8511E1C803}"/>
              </a:ext>
            </a:extLst>
          </p:cNvPr>
          <p:cNvSpPr>
            <a:spLocks noGrp="1"/>
          </p:cNvSpPr>
          <p:nvPr>
            <p:ph type="body" idx="1"/>
          </p:nvPr>
        </p:nvSpPr>
        <p:spPr/>
        <p:txBody>
          <a:bodyPr/>
          <a:lstStyle/>
          <a:p>
            <a:r>
              <a:rPr lang="cs-CZ" dirty="0">
                <a:hlinkClick r:id="rId2"/>
              </a:rPr>
              <a:t>https://forkmonitor.info/nodes/btc</a:t>
            </a:r>
            <a:endParaRPr lang="en-US" dirty="0"/>
          </a:p>
          <a:p>
            <a:r>
              <a:rPr lang="en-US" dirty="0"/>
              <a:t>Double spent </a:t>
            </a:r>
            <a:r>
              <a:rPr lang="en-US" dirty="0" err="1"/>
              <a:t>tx</a:t>
            </a:r>
            <a:r>
              <a:rPr lang="en-US" dirty="0"/>
              <a:t> </a:t>
            </a:r>
            <a:r>
              <a:rPr lang="cs-CZ" dirty="0">
                <a:hlinkClick r:id="rId3"/>
              </a:rPr>
              <a:t>https://forkmonitor.info/stale/btc/782129</a:t>
            </a:r>
            <a:endParaRPr lang="en-US" dirty="0"/>
          </a:p>
          <a:p>
            <a:pPr lvl="1"/>
            <a:endParaRPr lang="en-US" dirty="0"/>
          </a:p>
          <a:p>
            <a:endParaRPr lang="cs-CZ" dirty="0"/>
          </a:p>
          <a:p>
            <a:endParaRPr lang="en-US" dirty="0"/>
          </a:p>
        </p:txBody>
      </p:sp>
      <p:sp>
        <p:nvSpPr>
          <p:cNvPr id="4" name="Slide Number Placeholder 3">
            <a:extLst>
              <a:ext uri="{FF2B5EF4-FFF2-40B4-BE49-F238E27FC236}">
                <a16:creationId xmlns:a16="http://schemas.microsoft.com/office/drawing/2014/main" id="{8992256B-1CD6-AE44-E431-4C4451512A37}"/>
              </a:ext>
            </a:extLst>
          </p:cNvPr>
          <p:cNvSpPr>
            <a:spLocks noGrp="1"/>
          </p:cNvSpPr>
          <p:nvPr>
            <p:ph type="sldNum" sz="quarter" idx="10"/>
          </p:nvPr>
        </p:nvSpPr>
        <p:spPr/>
        <p:txBody>
          <a:bodyPr/>
          <a:lstStyle/>
          <a:p>
            <a:pPr>
              <a:defRPr/>
            </a:pPr>
            <a:fld id="{50F85801-738D-4AFC-9D72-B567D521F73E}" type="slidenum">
              <a:rPr lang="cs-CZ" smtClean="0"/>
              <a:pPr>
                <a:defRPr/>
              </a:pPr>
              <a:t>21</a:t>
            </a:fld>
            <a:endParaRPr lang="cs-CZ" dirty="0"/>
          </a:p>
        </p:txBody>
      </p:sp>
      <p:sp>
        <p:nvSpPr>
          <p:cNvPr id="5" name="Footer Placeholder 4">
            <a:extLst>
              <a:ext uri="{FF2B5EF4-FFF2-40B4-BE49-F238E27FC236}">
                <a16:creationId xmlns:a16="http://schemas.microsoft.com/office/drawing/2014/main" id="{A94CE118-0D9C-7187-74BA-6CDB0A07EAB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803158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E828-24C1-48AD-A55E-37DA70811881}"/>
              </a:ext>
            </a:extLst>
          </p:cNvPr>
          <p:cNvSpPr>
            <a:spLocks noGrp="1"/>
          </p:cNvSpPr>
          <p:nvPr>
            <p:ph type="title"/>
          </p:nvPr>
        </p:nvSpPr>
        <p:spPr>
          <a:xfrm>
            <a:off x="670984" y="908720"/>
            <a:ext cx="11329672" cy="792088"/>
          </a:xfrm>
        </p:spPr>
        <p:txBody>
          <a:bodyPr/>
          <a:lstStyle/>
          <a:p>
            <a:r>
              <a:rPr lang="en-US" dirty="0"/>
              <a:t>China mining dominance (09/2019→04/2020: 75.6%-&gt;65%)</a:t>
            </a:r>
            <a:endParaRPr lang="cs-CZ" dirty="0"/>
          </a:p>
        </p:txBody>
      </p:sp>
      <p:sp>
        <p:nvSpPr>
          <p:cNvPr id="3" name="Content Placeholder 2">
            <a:extLst>
              <a:ext uri="{FF2B5EF4-FFF2-40B4-BE49-F238E27FC236}">
                <a16:creationId xmlns:a16="http://schemas.microsoft.com/office/drawing/2014/main" id="{2BE6B8A2-389B-42B8-9FD1-6766B81D0684}"/>
              </a:ext>
            </a:extLst>
          </p:cNvPr>
          <p:cNvSpPr>
            <a:spLocks noGrp="1"/>
          </p:cNvSpPr>
          <p:nvPr>
            <p:ph idx="1"/>
          </p:nvPr>
        </p:nvSpPr>
        <p:spPr/>
        <p:txBody>
          <a:bodyPr/>
          <a:lstStyle/>
          <a:p>
            <a:endParaRPr lang="cs-CZ" dirty="0"/>
          </a:p>
        </p:txBody>
      </p:sp>
      <p:sp>
        <p:nvSpPr>
          <p:cNvPr id="4" name="Slide Number Placeholder 3">
            <a:extLst>
              <a:ext uri="{FF2B5EF4-FFF2-40B4-BE49-F238E27FC236}">
                <a16:creationId xmlns:a16="http://schemas.microsoft.com/office/drawing/2014/main" id="{FE4092B3-E7D0-4F58-B827-99C4D8E6935A}"/>
              </a:ext>
            </a:extLst>
          </p:cNvPr>
          <p:cNvSpPr>
            <a:spLocks noGrp="1"/>
          </p:cNvSpPr>
          <p:nvPr>
            <p:ph type="sldNum" sz="quarter" idx="10"/>
          </p:nvPr>
        </p:nvSpPr>
        <p:spPr/>
        <p:txBody>
          <a:bodyPr/>
          <a:lstStyle/>
          <a:p>
            <a:pPr>
              <a:defRPr/>
            </a:pPr>
            <a:fld id="{0B35A545-624B-40D2-AFF6-9618F12C24F0}" type="slidenum">
              <a:rPr lang="cs-CZ" smtClean="0"/>
              <a:pPr>
                <a:defRPr/>
              </a:pPr>
              <a:t>22</a:t>
            </a:fld>
            <a:endParaRPr lang="cs-CZ" dirty="0"/>
          </a:p>
        </p:txBody>
      </p:sp>
      <p:sp>
        <p:nvSpPr>
          <p:cNvPr id="5" name="Footer Placeholder 4">
            <a:extLst>
              <a:ext uri="{FF2B5EF4-FFF2-40B4-BE49-F238E27FC236}">
                <a16:creationId xmlns:a16="http://schemas.microsoft.com/office/drawing/2014/main" id="{B946FD40-8189-4097-82B7-EE384FC6D897}"/>
              </a:ext>
            </a:extLst>
          </p:cNvPr>
          <p:cNvSpPr>
            <a:spLocks noGrp="1"/>
          </p:cNvSpPr>
          <p:nvPr>
            <p:ph type="ftr" sz="quarter" idx="3"/>
          </p:nvPr>
        </p:nvSpPr>
        <p:spPr/>
        <p:txBody>
          <a:bodyPr/>
          <a:lstStyle/>
          <a:p>
            <a:r>
              <a:rPr lang="en-GB"/>
              <a:t>| PV204 Bitcoin II.</a:t>
            </a:r>
            <a:endParaRPr lang="cs-CZ" dirty="0"/>
          </a:p>
        </p:txBody>
      </p:sp>
      <p:pic>
        <p:nvPicPr>
          <p:cNvPr id="6" name="Picture 5" descr="A picture containing graphical user interface&#10;&#10;Description automatically generated">
            <a:extLst>
              <a:ext uri="{FF2B5EF4-FFF2-40B4-BE49-F238E27FC236}">
                <a16:creationId xmlns:a16="http://schemas.microsoft.com/office/drawing/2014/main" id="{AAE537C0-8328-40C8-9D9E-9D24762BDB27}"/>
              </a:ext>
            </a:extLst>
          </p:cNvPr>
          <p:cNvPicPr>
            <a:picLocks noChangeAspect="1"/>
          </p:cNvPicPr>
          <p:nvPr/>
        </p:nvPicPr>
        <p:blipFill rotWithShape="1">
          <a:blip r:embed="rId3">
            <a:extLst>
              <a:ext uri="{28A0092B-C50C-407E-A947-70E740481C1C}">
                <a14:useLocalDpi xmlns:a14="http://schemas.microsoft.com/office/drawing/2010/main" val="0"/>
              </a:ext>
            </a:extLst>
          </a:blip>
          <a:srcRect t="27577"/>
          <a:stretch/>
        </p:blipFill>
        <p:spPr>
          <a:xfrm>
            <a:off x="119336" y="1988839"/>
            <a:ext cx="7251357" cy="3025905"/>
          </a:xfrm>
          <a:prstGeom prst="rect">
            <a:avLst/>
          </a:prstGeom>
        </p:spPr>
      </p:pic>
      <p:pic>
        <p:nvPicPr>
          <p:cNvPr id="7" name="Content Placeholder 6" descr="Graphical user interface, table&#10;&#10;Description automatically generated">
            <a:extLst>
              <a:ext uri="{FF2B5EF4-FFF2-40B4-BE49-F238E27FC236}">
                <a16:creationId xmlns:a16="http://schemas.microsoft.com/office/drawing/2014/main" id="{39FB2F24-4316-4AE6-88BE-DBE7B7821696}"/>
              </a:ext>
            </a:extLst>
          </p:cNvPr>
          <p:cNvPicPr>
            <a:picLocks noChangeAspect="1"/>
          </p:cNvPicPr>
          <p:nvPr/>
        </p:nvPicPr>
        <p:blipFill rotWithShape="1">
          <a:blip r:embed="rId4">
            <a:extLst>
              <a:ext uri="{28A0092B-C50C-407E-A947-70E740481C1C}">
                <a14:useLocalDpi xmlns:a14="http://schemas.microsoft.com/office/drawing/2010/main" val="0"/>
              </a:ext>
            </a:extLst>
          </a:blip>
          <a:srcRect t="28513"/>
          <a:stretch/>
        </p:blipFill>
        <p:spPr bwMode="auto">
          <a:xfrm>
            <a:off x="4007768" y="2768386"/>
            <a:ext cx="7273412" cy="3025905"/>
          </a:xfrm>
          <a:prstGeom prst="rect">
            <a:avLst/>
          </a:prstGeom>
          <a:noFill/>
          <a:ln w="9525">
            <a:noFill/>
            <a:miter lim="800000"/>
            <a:headEnd/>
            <a:tailEnd/>
          </a:ln>
        </p:spPr>
      </p:pic>
      <p:sp>
        <p:nvSpPr>
          <p:cNvPr id="8" name="TextBox 7">
            <a:extLst>
              <a:ext uri="{FF2B5EF4-FFF2-40B4-BE49-F238E27FC236}">
                <a16:creationId xmlns:a16="http://schemas.microsoft.com/office/drawing/2014/main" id="{81B2F3FC-2CA2-49E9-837A-B8D68693F8CA}"/>
              </a:ext>
            </a:extLst>
          </p:cNvPr>
          <p:cNvSpPr txBox="1"/>
          <p:nvPr/>
        </p:nvSpPr>
        <p:spPr>
          <a:xfrm>
            <a:off x="2542928" y="2670796"/>
            <a:ext cx="1298753" cy="461665"/>
          </a:xfrm>
          <a:prstGeom prst="rect">
            <a:avLst/>
          </a:prstGeom>
          <a:noFill/>
        </p:spPr>
        <p:txBody>
          <a:bodyPr wrap="none" rtlCol="0">
            <a:spAutoFit/>
          </a:bodyPr>
          <a:lstStyle/>
          <a:p>
            <a:r>
              <a:rPr lang="en-US" sz="2400" b="1" dirty="0">
                <a:solidFill>
                  <a:srgbClr val="0070C0"/>
                </a:solidFill>
              </a:rPr>
              <a:t>09/2019</a:t>
            </a:r>
            <a:endParaRPr lang="cs-CZ" sz="2400" b="1" dirty="0">
              <a:solidFill>
                <a:srgbClr val="0070C0"/>
              </a:solidFill>
            </a:endParaRPr>
          </a:p>
        </p:txBody>
      </p:sp>
      <p:sp>
        <p:nvSpPr>
          <p:cNvPr id="9" name="TextBox 8">
            <a:extLst>
              <a:ext uri="{FF2B5EF4-FFF2-40B4-BE49-F238E27FC236}">
                <a16:creationId xmlns:a16="http://schemas.microsoft.com/office/drawing/2014/main" id="{2D419E50-2BFB-42F7-9AF6-367411EF9CAB}"/>
              </a:ext>
            </a:extLst>
          </p:cNvPr>
          <p:cNvSpPr txBox="1"/>
          <p:nvPr/>
        </p:nvSpPr>
        <p:spPr>
          <a:xfrm>
            <a:off x="8736485" y="3876318"/>
            <a:ext cx="1298753" cy="461665"/>
          </a:xfrm>
          <a:prstGeom prst="rect">
            <a:avLst/>
          </a:prstGeom>
          <a:noFill/>
        </p:spPr>
        <p:txBody>
          <a:bodyPr wrap="none" rtlCol="0">
            <a:spAutoFit/>
          </a:bodyPr>
          <a:lstStyle/>
          <a:p>
            <a:r>
              <a:rPr lang="en-US" sz="2400" b="1" dirty="0">
                <a:solidFill>
                  <a:srgbClr val="0070C0"/>
                </a:solidFill>
              </a:rPr>
              <a:t>04/2020</a:t>
            </a:r>
            <a:endParaRPr lang="cs-CZ" sz="2400" b="1" dirty="0">
              <a:solidFill>
                <a:srgbClr val="0070C0"/>
              </a:solidFill>
            </a:endParaRPr>
          </a:p>
        </p:txBody>
      </p:sp>
    </p:spTree>
    <p:custDataLst>
      <p:tags r:id="rId1"/>
    </p:custDataLst>
    <p:extLst>
      <p:ext uri="{BB962C8B-B14F-4D97-AF65-F5344CB8AC3E}">
        <p14:creationId xmlns:p14="http://schemas.microsoft.com/office/powerpoint/2010/main" val="31566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80554C16-2CFC-4220-7C6C-78EA294236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49"/>
          <a:stretch/>
        </p:blipFill>
        <p:spPr>
          <a:xfrm>
            <a:off x="8325980" y="0"/>
            <a:ext cx="3866020" cy="2708920"/>
          </a:xfrm>
          <a:prstGeom prst="rect">
            <a:avLst/>
          </a:prstGeom>
        </p:spPr>
      </p:pic>
      <p:sp>
        <p:nvSpPr>
          <p:cNvPr id="2" name="Title 1">
            <a:extLst>
              <a:ext uri="{FF2B5EF4-FFF2-40B4-BE49-F238E27FC236}">
                <a16:creationId xmlns:a16="http://schemas.microsoft.com/office/drawing/2014/main" id="{8A5FE218-426A-4005-AC2F-2CB0B1B0AB7E}"/>
              </a:ext>
            </a:extLst>
          </p:cNvPr>
          <p:cNvSpPr>
            <a:spLocks noGrp="1"/>
          </p:cNvSpPr>
          <p:nvPr>
            <p:ph type="title"/>
          </p:nvPr>
        </p:nvSpPr>
        <p:spPr/>
        <p:txBody>
          <a:bodyPr/>
          <a:lstStyle/>
          <a:p>
            <a:r>
              <a:rPr lang="en-US" dirty="0"/>
              <a:t>Bitcoin mining map (January 2022)</a:t>
            </a:r>
          </a:p>
        </p:txBody>
      </p:sp>
      <p:sp>
        <p:nvSpPr>
          <p:cNvPr id="4" name="Slide Number Placeholder 3">
            <a:extLst>
              <a:ext uri="{FF2B5EF4-FFF2-40B4-BE49-F238E27FC236}">
                <a16:creationId xmlns:a16="http://schemas.microsoft.com/office/drawing/2014/main" id="{1749EFF3-3910-4256-9ADD-21F29A2F6C83}"/>
              </a:ext>
            </a:extLst>
          </p:cNvPr>
          <p:cNvSpPr>
            <a:spLocks noGrp="1"/>
          </p:cNvSpPr>
          <p:nvPr>
            <p:ph type="sldNum" sz="quarter" idx="10"/>
          </p:nvPr>
        </p:nvSpPr>
        <p:spPr/>
        <p:txBody>
          <a:bodyPr/>
          <a:lstStyle/>
          <a:p>
            <a:pPr>
              <a:defRPr/>
            </a:pPr>
            <a:fld id="{0B35A545-624B-40D2-AFF6-9618F12C24F0}" type="slidenum">
              <a:rPr lang="cs-CZ" smtClean="0"/>
              <a:pPr>
                <a:defRPr/>
              </a:pPr>
              <a:t>23</a:t>
            </a:fld>
            <a:endParaRPr lang="cs-CZ" dirty="0"/>
          </a:p>
        </p:txBody>
      </p:sp>
      <p:sp>
        <p:nvSpPr>
          <p:cNvPr id="5" name="Footer Placeholder 4">
            <a:extLst>
              <a:ext uri="{FF2B5EF4-FFF2-40B4-BE49-F238E27FC236}">
                <a16:creationId xmlns:a16="http://schemas.microsoft.com/office/drawing/2014/main" id="{3C8578C4-018C-487B-8790-B46149CEDCE6}"/>
              </a:ext>
            </a:extLst>
          </p:cNvPr>
          <p:cNvSpPr>
            <a:spLocks noGrp="1"/>
          </p:cNvSpPr>
          <p:nvPr>
            <p:ph type="ftr" sz="quarter" idx="3"/>
          </p:nvPr>
        </p:nvSpPr>
        <p:spPr/>
        <p:txBody>
          <a:bodyPr/>
          <a:lstStyle/>
          <a:p>
            <a:r>
              <a:rPr lang="en-GB"/>
              <a:t>| PV204 Bitcoin II.</a:t>
            </a:r>
            <a:endParaRPr lang="cs-CZ" dirty="0"/>
          </a:p>
        </p:txBody>
      </p:sp>
      <p:pic>
        <p:nvPicPr>
          <p:cNvPr id="11" name="Content Placeholder 10" descr="Chart, histogram&#10;&#10;Description automatically generated">
            <a:extLst>
              <a:ext uri="{FF2B5EF4-FFF2-40B4-BE49-F238E27FC236}">
                <a16:creationId xmlns:a16="http://schemas.microsoft.com/office/drawing/2014/main" id="{66416FEE-BBD5-CADA-1735-9B406D46F0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80" y="1700788"/>
            <a:ext cx="7267278" cy="5157192"/>
          </a:xfrm>
        </p:spPr>
      </p:pic>
      <p:sp>
        <p:nvSpPr>
          <p:cNvPr id="9" name="Content Placeholder 2">
            <a:extLst>
              <a:ext uri="{FF2B5EF4-FFF2-40B4-BE49-F238E27FC236}">
                <a16:creationId xmlns:a16="http://schemas.microsoft.com/office/drawing/2014/main" id="{F921F88D-1239-439B-BF5C-0BF9A7AD3BDB}"/>
              </a:ext>
            </a:extLst>
          </p:cNvPr>
          <p:cNvSpPr txBox="1">
            <a:spLocks/>
          </p:cNvSpPr>
          <p:nvPr/>
        </p:nvSpPr>
        <p:spPr bwMode="auto">
          <a:xfrm>
            <a:off x="7032104" y="2185119"/>
            <a:ext cx="5247094"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China used to be largest  </a:t>
            </a:r>
          </a:p>
          <a:p>
            <a:pPr lvl="1"/>
            <a:r>
              <a:rPr lang="en-US" dirty="0"/>
              <a:t>&gt;80% (till 2018, slow decrease)</a:t>
            </a:r>
          </a:p>
          <a:p>
            <a:pPr lvl="1"/>
            <a:r>
              <a:rPr lang="en-US" dirty="0"/>
              <a:t>Mining ASICS made in China </a:t>
            </a:r>
          </a:p>
          <a:p>
            <a:r>
              <a:rPr lang="en-US" dirty="0"/>
              <a:t>China evicted “all” miners in May 2021</a:t>
            </a:r>
          </a:p>
          <a:p>
            <a:pPr lvl="1"/>
            <a:r>
              <a:rPr lang="en-US" dirty="0"/>
              <a:t>Officially 0% (unofficially still active)</a:t>
            </a:r>
          </a:p>
          <a:p>
            <a:pPr lvl="1"/>
            <a:r>
              <a:rPr lang="en-US" dirty="0"/>
              <a:t>Now coming back 21.11%</a:t>
            </a:r>
          </a:p>
          <a:p>
            <a:r>
              <a:rPr lang="en-US" dirty="0"/>
              <a:t>Resulted in strong increase in: </a:t>
            </a:r>
          </a:p>
          <a:p>
            <a:pPr lvl="1"/>
            <a:r>
              <a:rPr lang="en-US" dirty="0"/>
              <a:t>US 37.84%, Kazakhstan 13.22%</a:t>
            </a:r>
          </a:p>
          <a:p>
            <a:pPr lvl="1"/>
            <a:r>
              <a:rPr lang="en-US" dirty="0"/>
              <a:t>Canada 6.48%, other 9% …</a:t>
            </a:r>
            <a:endParaRPr lang="cs-CZ" dirty="0"/>
          </a:p>
        </p:txBody>
      </p:sp>
      <p:sp>
        <p:nvSpPr>
          <p:cNvPr id="3" name="TextBox 2">
            <a:extLst>
              <a:ext uri="{FF2B5EF4-FFF2-40B4-BE49-F238E27FC236}">
                <a16:creationId xmlns:a16="http://schemas.microsoft.com/office/drawing/2014/main" id="{6A0570F7-0615-F95E-81C8-83F3EA9A3E04}"/>
              </a:ext>
            </a:extLst>
          </p:cNvPr>
          <p:cNvSpPr txBox="1"/>
          <p:nvPr/>
        </p:nvSpPr>
        <p:spPr>
          <a:xfrm>
            <a:off x="548216" y="658423"/>
            <a:ext cx="3198311" cy="646331"/>
          </a:xfrm>
          <a:prstGeom prst="rect">
            <a:avLst/>
          </a:prstGeom>
          <a:noFill/>
        </p:spPr>
        <p:txBody>
          <a:bodyPr wrap="none" rtlCol="0">
            <a:spAutoFit/>
          </a:bodyPr>
          <a:lstStyle/>
          <a:p>
            <a:r>
              <a:rPr lang="cs-CZ" dirty="0">
                <a:hlinkClick r:id="rId4"/>
              </a:rPr>
              <a:t>https://cbeci.org/mining_map/</a:t>
            </a:r>
            <a:endParaRPr lang="en-US" dirty="0"/>
          </a:p>
          <a:p>
            <a:endParaRPr lang="en-US" dirty="0"/>
          </a:p>
        </p:txBody>
      </p:sp>
    </p:spTree>
    <p:extLst>
      <p:ext uri="{BB962C8B-B14F-4D97-AF65-F5344CB8AC3E}">
        <p14:creationId xmlns:p14="http://schemas.microsoft.com/office/powerpoint/2010/main" val="29736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0B7F-1DDD-3DC7-A915-FD009F94E7A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55CB921-A3EB-B64A-3FF8-DBC837DE7A60}"/>
              </a:ext>
            </a:extLst>
          </p:cNvPr>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
        <p:nvSpPr>
          <p:cNvPr id="5" name="Footer Placeholder 4">
            <a:extLst>
              <a:ext uri="{FF2B5EF4-FFF2-40B4-BE49-F238E27FC236}">
                <a16:creationId xmlns:a16="http://schemas.microsoft.com/office/drawing/2014/main" id="{2235A23C-B86B-79F9-8427-5A4C23583C22}"/>
              </a:ext>
            </a:extLst>
          </p:cNvPr>
          <p:cNvSpPr>
            <a:spLocks noGrp="1"/>
          </p:cNvSpPr>
          <p:nvPr>
            <p:ph type="ftr" sz="quarter" idx="3"/>
          </p:nvPr>
        </p:nvSpPr>
        <p:spPr/>
        <p:txBody>
          <a:bodyPr/>
          <a:lstStyle/>
          <a:p>
            <a:r>
              <a:rPr lang="en-GB"/>
              <a:t>| PV204 Bitcoin II.</a:t>
            </a:r>
            <a:endParaRPr lang="cs-CZ" dirty="0"/>
          </a:p>
        </p:txBody>
      </p:sp>
      <p:sp>
        <p:nvSpPr>
          <p:cNvPr id="6" name="TextBox 5">
            <a:extLst>
              <a:ext uri="{FF2B5EF4-FFF2-40B4-BE49-F238E27FC236}">
                <a16:creationId xmlns:a16="http://schemas.microsoft.com/office/drawing/2014/main" id="{24CD6C14-F84D-28CB-87E4-6457F8729E1C}"/>
              </a:ext>
            </a:extLst>
          </p:cNvPr>
          <p:cNvSpPr txBox="1"/>
          <p:nvPr/>
        </p:nvSpPr>
        <p:spPr>
          <a:xfrm>
            <a:off x="6384032" y="6136652"/>
            <a:ext cx="6624736" cy="338554"/>
          </a:xfrm>
          <a:prstGeom prst="rect">
            <a:avLst/>
          </a:prstGeom>
          <a:noFill/>
        </p:spPr>
        <p:txBody>
          <a:bodyPr wrap="square">
            <a:spAutoFit/>
          </a:bodyPr>
          <a:lstStyle/>
          <a:p>
            <a:r>
              <a:rPr lang="en-US" sz="1600" dirty="0">
                <a:hlinkClick r:id="rId2"/>
              </a:rPr>
              <a:t>https://twitter.com/thevonwong/status/1639690663846375424</a:t>
            </a:r>
            <a:endParaRPr lang="en-US" sz="1600" dirty="0"/>
          </a:p>
        </p:txBody>
      </p:sp>
      <p:pic>
        <p:nvPicPr>
          <p:cNvPr id="7" name="Picture 6" descr="A picture containing text, green, colorful&#10;&#10;Description automatically generated">
            <a:extLst>
              <a:ext uri="{FF2B5EF4-FFF2-40B4-BE49-F238E27FC236}">
                <a16:creationId xmlns:a16="http://schemas.microsoft.com/office/drawing/2014/main" id="{D6DEA664-FF20-7069-3D47-BFB7C2E52B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16" y="764704"/>
            <a:ext cx="4500768" cy="5613458"/>
          </a:xfrm>
          <a:prstGeom prst="rect">
            <a:avLst/>
          </a:prstGeom>
        </p:spPr>
      </p:pic>
      <p:sp>
        <p:nvSpPr>
          <p:cNvPr id="8" name="TextBox 7">
            <a:extLst>
              <a:ext uri="{FF2B5EF4-FFF2-40B4-BE49-F238E27FC236}">
                <a16:creationId xmlns:a16="http://schemas.microsoft.com/office/drawing/2014/main" id="{771B7653-5C9E-62CB-96FF-3873D6535C93}"/>
              </a:ext>
            </a:extLst>
          </p:cNvPr>
          <p:cNvSpPr txBox="1"/>
          <p:nvPr/>
        </p:nvSpPr>
        <p:spPr>
          <a:xfrm>
            <a:off x="4607250" y="6045887"/>
            <a:ext cx="1332416" cy="307777"/>
          </a:xfrm>
          <a:prstGeom prst="rect">
            <a:avLst/>
          </a:prstGeom>
          <a:noFill/>
        </p:spPr>
        <p:txBody>
          <a:bodyPr wrap="none" rtlCol="0">
            <a:spAutoFit/>
          </a:bodyPr>
          <a:lstStyle/>
          <a:p>
            <a:r>
              <a:rPr lang="en-US" sz="1400" i="1" dirty="0">
                <a:solidFill>
                  <a:schemeClr val="bg1">
                    <a:lumMod val="75000"/>
                  </a:schemeClr>
                </a:solidFill>
              </a:rPr>
              <a:t>@thevonwong</a:t>
            </a:r>
          </a:p>
        </p:txBody>
      </p:sp>
      <p:pic>
        <p:nvPicPr>
          <p:cNvPr id="18" name="Content Placeholder 17" descr="Graphical user interface, text, application&#10;&#10;Description automatically generated">
            <a:extLst>
              <a:ext uri="{FF2B5EF4-FFF2-40B4-BE49-F238E27FC236}">
                <a16:creationId xmlns:a16="http://schemas.microsoft.com/office/drawing/2014/main" id="{EC57440D-46A9-9E4A-BD88-5102FC37111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57383" y="919853"/>
            <a:ext cx="5732775" cy="5029427"/>
          </a:xfrm>
        </p:spPr>
      </p:pic>
    </p:spTree>
    <p:extLst>
      <p:ext uri="{BB962C8B-B14F-4D97-AF65-F5344CB8AC3E}">
        <p14:creationId xmlns:p14="http://schemas.microsoft.com/office/powerpoint/2010/main" val="244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green, colorful&#10;&#10;Description automatically generated">
            <a:extLst>
              <a:ext uri="{FF2B5EF4-FFF2-40B4-BE49-F238E27FC236}">
                <a16:creationId xmlns:a16="http://schemas.microsoft.com/office/drawing/2014/main" id="{0DCF583A-AE85-F70F-2AD0-6C995EC6A7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416" y="-18597"/>
            <a:ext cx="2351584" cy="2932948"/>
          </a:xfrm>
          <a:prstGeom prst="rect">
            <a:avLst/>
          </a:prstGeom>
        </p:spPr>
      </p:pic>
      <p:sp>
        <p:nvSpPr>
          <p:cNvPr id="2" name="Title 1">
            <a:extLst>
              <a:ext uri="{FF2B5EF4-FFF2-40B4-BE49-F238E27FC236}">
                <a16:creationId xmlns:a16="http://schemas.microsoft.com/office/drawing/2014/main" id="{FC55FB80-C74F-E800-F401-9DA77A9CB535}"/>
              </a:ext>
            </a:extLst>
          </p:cNvPr>
          <p:cNvSpPr>
            <a:spLocks noGrp="1"/>
          </p:cNvSpPr>
          <p:nvPr>
            <p:ph type="title"/>
          </p:nvPr>
        </p:nvSpPr>
        <p:spPr/>
        <p:txBody>
          <a:bodyPr/>
          <a:lstStyle/>
          <a:p>
            <a:r>
              <a:rPr lang="en-US" dirty="0"/>
              <a:t>Is Bitcoin mining wasteful?</a:t>
            </a:r>
          </a:p>
        </p:txBody>
      </p:sp>
      <p:sp>
        <p:nvSpPr>
          <p:cNvPr id="9" name="Content Placeholder 8">
            <a:extLst>
              <a:ext uri="{FF2B5EF4-FFF2-40B4-BE49-F238E27FC236}">
                <a16:creationId xmlns:a16="http://schemas.microsoft.com/office/drawing/2014/main" id="{0B535023-11AE-813D-DE5C-3B418B14DEB8}"/>
              </a:ext>
            </a:extLst>
          </p:cNvPr>
          <p:cNvSpPr>
            <a:spLocks noGrp="1"/>
          </p:cNvSpPr>
          <p:nvPr>
            <p:ph idx="1"/>
          </p:nvPr>
        </p:nvSpPr>
        <p:spPr>
          <a:xfrm>
            <a:off x="335492" y="1844824"/>
            <a:ext cx="11449140" cy="4149725"/>
          </a:xfrm>
        </p:spPr>
        <p:txBody>
          <a:bodyPr/>
          <a:lstStyle/>
          <a:p>
            <a:r>
              <a:rPr lang="en-US" dirty="0"/>
              <a:t>Heavily discussed topic (“Bitcoin boils the oceans by 2020”)</a:t>
            </a:r>
          </a:p>
          <a:p>
            <a:r>
              <a:rPr lang="en-US" dirty="0"/>
              <a:t>Some questions to ask (</a:t>
            </a:r>
            <a:r>
              <a:rPr lang="en-US" b="1" dirty="0">
                <a:solidFill>
                  <a:srgbClr val="FF0000"/>
                </a:solidFill>
              </a:rPr>
              <a:t>Do your own research!</a:t>
            </a:r>
            <a:r>
              <a:rPr lang="en-US" dirty="0"/>
              <a:t>)</a:t>
            </a:r>
          </a:p>
          <a:p>
            <a:pPr lvl="1"/>
            <a:r>
              <a:rPr lang="en-US" sz="2000" dirty="0"/>
              <a:t>What value you are getting for the energy expended? (neutral decentralized monetary system)</a:t>
            </a:r>
          </a:p>
          <a:p>
            <a:pPr lvl="1"/>
            <a:r>
              <a:rPr lang="en-US" sz="2000" dirty="0"/>
              <a:t>Miners want the cheapest energy available to maximize profits =&gt; energy nobody wants =&gt; waste energy  </a:t>
            </a:r>
          </a:p>
          <a:p>
            <a:pPr lvl="1"/>
            <a:r>
              <a:rPr lang="en-US" sz="2000" dirty="0"/>
              <a:t>What is the source of the energy used? (</a:t>
            </a:r>
            <a:r>
              <a:rPr lang="en-US" sz="2000" dirty="0" err="1"/>
              <a:t>btc</a:t>
            </a:r>
            <a:r>
              <a:rPr lang="en-US" sz="2000" dirty="0"/>
              <a:t> mining ~60% “green” energy due to its low cost)</a:t>
            </a:r>
          </a:p>
          <a:p>
            <a:pPr lvl="1"/>
            <a:r>
              <a:rPr lang="en-US" sz="2000" dirty="0"/>
              <a:t>Can mining help to stabilize electrical grid with intermittent (solar, wind) sources? (instant turn on/off of mining ASICs, consumption only when cheap (= not demanded) energy)</a:t>
            </a:r>
          </a:p>
          <a:p>
            <a:pPr lvl="1"/>
            <a:r>
              <a:rPr lang="en-US" sz="2000" dirty="0"/>
              <a:t>How long is mining hardware profitable before dismantling? (depends on energy price, 5+ years)</a:t>
            </a:r>
          </a:p>
          <a:p>
            <a:pPr lvl="1"/>
            <a:r>
              <a:rPr lang="en-US" sz="2000" dirty="0"/>
              <a:t>Can miners finance construction of energy sources (hydro…) at places otherwise not viable financially (stranded energy)? </a:t>
            </a:r>
          </a:p>
          <a:p>
            <a:pPr lvl="1"/>
            <a:r>
              <a:rPr lang="en-US" sz="2000" dirty="0"/>
              <a:t>Can miners incentivize higher portion of intermittent (solar, wind) sources? (bigger source even when low sun/wind?)</a:t>
            </a:r>
          </a:p>
        </p:txBody>
      </p:sp>
      <p:sp>
        <p:nvSpPr>
          <p:cNvPr id="4" name="Slide Number Placeholder 3">
            <a:extLst>
              <a:ext uri="{FF2B5EF4-FFF2-40B4-BE49-F238E27FC236}">
                <a16:creationId xmlns:a16="http://schemas.microsoft.com/office/drawing/2014/main" id="{CD0BB814-0A4C-989F-960E-9490FC635CCC}"/>
              </a:ext>
            </a:extLst>
          </p:cNvPr>
          <p:cNvSpPr>
            <a:spLocks noGrp="1"/>
          </p:cNvSpPr>
          <p:nvPr>
            <p:ph type="sldNum" sz="quarter" idx="10"/>
          </p:nvPr>
        </p:nvSpPr>
        <p:spPr/>
        <p:txBody>
          <a:bodyPr/>
          <a:lstStyle/>
          <a:p>
            <a:fld id="{0B35A545-624B-40D2-AFF6-9618F12C24F0}" type="slidenum">
              <a:rPr lang="cs-CZ" smtClean="0"/>
              <a:pPr/>
              <a:t>25</a:t>
            </a:fld>
            <a:endParaRPr lang="cs-CZ" dirty="0"/>
          </a:p>
        </p:txBody>
      </p:sp>
      <p:sp>
        <p:nvSpPr>
          <p:cNvPr id="5" name="Footer Placeholder 4">
            <a:extLst>
              <a:ext uri="{FF2B5EF4-FFF2-40B4-BE49-F238E27FC236}">
                <a16:creationId xmlns:a16="http://schemas.microsoft.com/office/drawing/2014/main" id="{3562E01B-2D28-9D2F-59F1-D6397BB867DB}"/>
              </a:ext>
            </a:extLst>
          </p:cNvPr>
          <p:cNvSpPr>
            <a:spLocks noGrp="1"/>
          </p:cNvSpPr>
          <p:nvPr>
            <p:ph type="ftr" sz="quarter" idx="3"/>
          </p:nvPr>
        </p:nvSpPr>
        <p:spPr/>
        <p:txBody>
          <a:bodyPr/>
          <a:lstStyle/>
          <a:p>
            <a:r>
              <a:rPr lang="en-GB"/>
              <a:t>| PV204 Bitcoin II.</a:t>
            </a:r>
            <a:endParaRPr lang="cs-CZ" dirty="0"/>
          </a:p>
        </p:txBody>
      </p:sp>
      <p:sp>
        <p:nvSpPr>
          <p:cNvPr id="7" name="TextBox 6">
            <a:extLst>
              <a:ext uri="{FF2B5EF4-FFF2-40B4-BE49-F238E27FC236}">
                <a16:creationId xmlns:a16="http://schemas.microsoft.com/office/drawing/2014/main" id="{1F307D79-E1E0-B884-49E2-3723F065BA87}"/>
              </a:ext>
            </a:extLst>
          </p:cNvPr>
          <p:cNvSpPr txBox="1"/>
          <p:nvPr/>
        </p:nvSpPr>
        <p:spPr>
          <a:xfrm>
            <a:off x="10859584" y="-18597"/>
            <a:ext cx="1332416" cy="307777"/>
          </a:xfrm>
          <a:prstGeom prst="rect">
            <a:avLst/>
          </a:prstGeom>
          <a:noFill/>
        </p:spPr>
        <p:txBody>
          <a:bodyPr wrap="none" rtlCol="0">
            <a:spAutoFit/>
          </a:bodyPr>
          <a:lstStyle/>
          <a:p>
            <a:r>
              <a:rPr lang="en-US" sz="1400" dirty="0">
                <a:solidFill>
                  <a:schemeClr val="bg1"/>
                </a:solidFill>
              </a:rPr>
              <a:t>@thevonwong</a:t>
            </a:r>
          </a:p>
        </p:txBody>
      </p:sp>
    </p:spTree>
    <p:extLst>
      <p:ext uri="{BB962C8B-B14F-4D97-AF65-F5344CB8AC3E}">
        <p14:creationId xmlns:p14="http://schemas.microsoft.com/office/powerpoint/2010/main" val="30981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1F32CD-E98D-4817-A172-E9964884F2EC}"/>
              </a:ext>
            </a:extLst>
          </p:cNvPr>
          <p:cNvSpPr>
            <a:spLocks noGrp="1"/>
          </p:cNvSpPr>
          <p:nvPr>
            <p:ph type="title"/>
          </p:nvPr>
        </p:nvSpPr>
        <p:spPr/>
        <p:txBody>
          <a:bodyPr/>
          <a:lstStyle/>
          <a:p>
            <a:r>
              <a:rPr lang="en-US" dirty="0"/>
              <a:t>Upgrading Bitcoin functionality</a:t>
            </a:r>
            <a:endParaRPr lang="cs-CZ" dirty="0"/>
          </a:p>
        </p:txBody>
      </p:sp>
      <p:sp>
        <p:nvSpPr>
          <p:cNvPr id="7" name="Text Placeholder 6">
            <a:extLst>
              <a:ext uri="{FF2B5EF4-FFF2-40B4-BE49-F238E27FC236}">
                <a16:creationId xmlns:a16="http://schemas.microsoft.com/office/drawing/2014/main" id="{2213A985-92BC-4DB9-96CA-75486B3C4731}"/>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793CF5B0-AA40-401C-895D-B0D586084662}"/>
              </a:ext>
            </a:extLst>
          </p:cNvPr>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
        <p:nvSpPr>
          <p:cNvPr id="5" name="Footer Placeholder 4">
            <a:extLst>
              <a:ext uri="{FF2B5EF4-FFF2-40B4-BE49-F238E27FC236}">
                <a16:creationId xmlns:a16="http://schemas.microsoft.com/office/drawing/2014/main" id="{33575486-A557-47D5-A3C5-3C318D1D10FA}"/>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9562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11C4-A7E8-5EED-583D-92FDC6BD991E}"/>
              </a:ext>
            </a:extLst>
          </p:cNvPr>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DB660F91-1A9E-88FC-CCF8-4850CB83E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5188" y="84523"/>
            <a:ext cx="9624392" cy="6688953"/>
          </a:xfrm>
        </p:spPr>
      </p:pic>
      <p:sp>
        <p:nvSpPr>
          <p:cNvPr id="4" name="Slide Number Placeholder 3">
            <a:extLst>
              <a:ext uri="{FF2B5EF4-FFF2-40B4-BE49-F238E27FC236}">
                <a16:creationId xmlns:a16="http://schemas.microsoft.com/office/drawing/2014/main" id="{6102F4E6-A354-68E8-50A9-E03EF40B553B}"/>
              </a:ext>
            </a:extLst>
          </p:cNvPr>
          <p:cNvSpPr>
            <a:spLocks noGrp="1"/>
          </p:cNvSpPr>
          <p:nvPr>
            <p:ph type="sldNum" sz="quarter" idx="10"/>
          </p:nvPr>
        </p:nvSpPr>
        <p:spPr/>
        <p:txBody>
          <a:bodyPr/>
          <a:lstStyle/>
          <a:p>
            <a:pPr>
              <a:defRPr/>
            </a:pPr>
            <a:fld id="{0B35A545-624B-40D2-AFF6-9618F12C24F0}" type="slidenum">
              <a:rPr lang="cs-CZ" smtClean="0"/>
              <a:pPr>
                <a:defRPr/>
              </a:pPr>
              <a:t>27</a:t>
            </a:fld>
            <a:endParaRPr lang="cs-CZ" dirty="0"/>
          </a:p>
        </p:txBody>
      </p:sp>
      <p:sp>
        <p:nvSpPr>
          <p:cNvPr id="5" name="Footer Placeholder 4">
            <a:extLst>
              <a:ext uri="{FF2B5EF4-FFF2-40B4-BE49-F238E27FC236}">
                <a16:creationId xmlns:a16="http://schemas.microsoft.com/office/drawing/2014/main" id="{D52EBC4D-1804-E0F7-22CC-F0CC56E7C9D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3020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9072-26EB-4DEB-A62A-191D0668AD23}"/>
              </a:ext>
            </a:extLst>
          </p:cNvPr>
          <p:cNvSpPr>
            <a:spLocks noGrp="1"/>
          </p:cNvSpPr>
          <p:nvPr>
            <p:ph type="title"/>
          </p:nvPr>
        </p:nvSpPr>
        <p:spPr/>
        <p:txBody>
          <a:bodyPr/>
          <a:lstStyle/>
          <a:p>
            <a:r>
              <a:rPr lang="en-US" dirty="0"/>
              <a:t>Options for upgrades</a:t>
            </a:r>
            <a:endParaRPr lang="cs-CZ" dirty="0"/>
          </a:p>
        </p:txBody>
      </p:sp>
      <p:sp>
        <p:nvSpPr>
          <p:cNvPr id="3" name="Content Placeholder 2">
            <a:extLst>
              <a:ext uri="{FF2B5EF4-FFF2-40B4-BE49-F238E27FC236}">
                <a16:creationId xmlns:a16="http://schemas.microsoft.com/office/drawing/2014/main" id="{501FC868-A2A6-4C24-A03E-7849BAF7C8C6}"/>
              </a:ext>
            </a:extLst>
          </p:cNvPr>
          <p:cNvSpPr>
            <a:spLocks noGrp="1"/>
          </p:cNvSpPr>
          <p:nvPr>
            <p:ph idx="1"/>
          </p:nvPr>
        </p:nvSpPr>
        <p:spPr>
          <a:xfrm>
            <a:off x="670984" y="1871664"/>
            <a:ext cx="11329672" cy="4149725"/>
          </a:xfrm>
        </p:spPr>
        <p:txBody>
          <a:bodyPr/>
          <a:lstStyle/>
          <a:p>
            <a:r>
              <a:rPr lang="en-US" sz="2000" dirty="0"/>
              <a:t>Upgrading software in centralized environment is relatively easy</a:t>
            </a:r>
          </a:p>
          <a:p>
            <a:r>
              <a:rPr lang="en-US" sz="2000" dirty="0"/>
              <a:t>Who sets rules for upgrades of </a:t>
            </a:r>
            <a:r>
              <a:rPr lang="cs-CZ" sz="2000" dirty="0"/>
              <a:t>Facebook </a:t>
            </a:r>
            <a:r>
              <a:rPr lang="en-US" sz="2000" dirty="0"/>
              <a:t>WhatsApp</a:t>
            </a:r>
            <a:r>
              <a:rPr lang="cs-CZ" sz="2000" dirty="0"/>
              <a:t>? </a:t>
            </a:r>
          </a:p>
          <a:p>
            <a:pPr lvl="1"/>
            <a:r>
              <a:rPr lang="en-US" sz="1800" dirty="0"/>
              <a:t>Decision by </a:t>
            </a:r>
            <a:r>
              <a:rPr lang="cs-CZ" sz="1800" dirty="0"/>
              <a:t>FB management, </a:t>
            </a:r>
            <a:r>
              <a:rPr lang="en-US" sz="1800" dirty="0"/>
              <a:t>implementation by </a:t>
            </a:r>
            <a:r>
              <a:rPr lang="cs-CZ" sz="1800" dirty="0"/>
              <a:t>FB </a:t>
            </a:r>
            <a:r>
              <a:rPr lang="en-US" sz="1800" dirty="0"/>
              <a:t>developers</a:t>
            </a:r>
            <a:endParaRPr lang="cs-CZ" sz="1800" dirty="0"/>
          </a:p>
          <a:p>
            <a:pPr lvl="1"/>
            <a:r>
              <a:rPr lang="en-US" sz="1800" dirty="0"/>
              <a:t>State regulation </a:t>
            </a:r>
            <a:r>
              <a:rPr lang="cs-CZ" sz="1800" dirty="0"/>
              <a:t>(</a:t>
            </a:r>
            <a:r>
              <a:rPr lang="en-US" sz="1800" dirty="0"/>
              <a:t>e.g., customer protection laws, </a:t>
            </a:r>
            <a:r>
              <a:rPr lang="cs-CZ" sz="1800" dirty="0"/>
              <a:t>GDPR…)</a:t>
            </a:r>
          </a:p>
          <a:p>
            <a:pPr lvl="1"/>
            <a:r>
              <a:rPr lang="en-US" sz="1800" dirty="0"/>
              <a:t>Pressure of users </a:t>
            </a:r>
            <a:r>
              <a:rPr lang="cs-CZ" sz="1800" dirty="0"/>
              <a:t>(</a:t>
            </a:r>
            <a:r>
              <a:rPr lang="en-US" sz="1800" dirty="0"/>
              <a:t>e.g., postponed date for EULA acceptation from February to May 2021</a:t>
            </a:r>
            <a:r>
              <a:rPr lang="cs-CZ" sz="1800" dirty="0"/>
              <a:t>)</a:t>
            </a:r>
          </a:p>
          <a:p>
            <a:r>
              <a:rPr lang="en-US" sz="2000" dirty="0"/>
              <a:t>Who can influence technical consensus rules of Bitcoin</a:t>
            </a:r>
            <a:r>
              <a:rPr lang="cs-CZ" sz="2000" dirty="0"/>
              <a:t>?</a:t>
            </a:r>
          </a:p>
          <a:p>
            <a:pPr lvl="1"/>
            <a:r>
              <a:rPr lang="cs-CZ" sz="1800" dirty="0"/>
              <a:t>Bitcoin </a:t>
            </a:r>
            <a:r>
              <a:rPr lang="en-US" sz="1800" dirty="0"/>
              <a:t>Core full node is </a:t>
            </a:r>
            <a:r>
              <a:rPr lang="cs-CZ" sz="1800" dirty="0"/>
              <a:t>open-source (</a:t>
            </a:r>
            <a:r>
              <a:rPr lang="en-US" sz="1800" dirty="0"/>
              <a:t>everybody can modify</a:t>
            </a:r>
            <a:r>
              <a:rPr lang="cs-CZ" sz="1800" dirty="0"/>
              <a:t>)</a:t>
            </a:r>
            <a:endParaRPr lang="cs-CZ" sz="1400" dirty="0"/>
          </a:p>
          <a:p>
            <a:pPr lvl="1"/>
            <a:r>
              <a:rPr lang="en-US" sz="1800" dirty="0" err="1"/>
              <a:t>Softfork</a:t>
            </a:r>
            <a:r>
              <a:rPr lang="cs-CZ" sz="1800" dirty="0"/>
              <a:t> </a:t>
            </a:r>
            <a:r>
              <a:rPr lang="en-US" sz="1800" dirty="0"/>
              <a:t>– backward compatible </a:t>
            </a:r>
            <a:r>
              <a:rPr lang="cs-CZ" sz="1800" dirty="0"/>
              <a:t>(</a:t>
            </a:r>
            <a:r>
              <a:rPr lang="cs-CZ" sz="1800" b="1" dirty="0"/>
              <a:t>n</a:t>
            </a:r>
            <a:r>
              <a:rPr lang="en-US" sz="1800" b="1" dirty="0"/>
              <a:t>on-</a:t>
            </a:r>
            <a:r>
              <a:rPr lang="en-US" sz="1800" dirty="0"/>
              <a:t>actualized nodes will </a:t>
            </a:r>
            <a:r>
              <a:rPr lang="en-US" sz="1800" dirty="0">
                <a:solidFill>
                  <a:srgbClr val="00B050"/>
                </a:solidFill>
              </a:rPr>
              <a:t>accept</a:t>
            </a:r>
            <a:r>
              <a:rPr lang="cs-CZ" sz="1800" dirty="0"/>
              <a:t>)</a:t>
            </a:r>
          </a:p>
          <a:p>
            <a:pPr lvl="2"/>
            <a:r>
              <a:rPr lang="en-US" sz="1600" dirty="0"/>
              <a:t>Old nodes only cannot use new functionality</a:t>
            </a:r>
            <a:endParaRPr lang="cs-CZ" sz="1600" dirty="0"/>
          </a:p>
          <a:p>
            <a:pPr lvl="1"/>
            <a:r>
              <a:rPr lang="cs-CZ" sz="1800" dirty="0" err="1"/>
              <a:t>Hardfork</a:t>
            </a:r>
            <a:r>
              <a:rPr lang="cs-CZ" sz="1800" dirty="0"/>
              <a:t> – </a:t>
            </a:r>
            <a:r>
              <a:rPr lang="en-US" sz="1800" dirty="0"/>
              <a:t>backward incompatible </a:t>
            </a:r>
            <a:r>
              <a:rPr lang="cs-CZ" sz="1800" dirty="0"/>
              <a:t>(</a:t>
            </a:r>
            <a:r>
              <a:rPr lang="cs-CZ" sz="1800" b="1" dirty="0"/>
              <a:t>n</a:t>
            </a:r>
            <a:r>
              <a:rPr lang="en-US" sz="1800" b="1" dirty="0"/>
              <a:t>on-</a:t>
            </a:r>
            <a:r>
              <a:rPr lang="en-US" sz="1800" dirty="0"/>
              <a:t>actualized nodes will </a:t>
            </a:r>
            <a:r>
              <a:rPr lang="en-US" sz="1800" dirty="0">
                <a:solidFill>
                  <a:srgbClr val="FF0000"/>
                </a:solidFill>
              </a:rPr>
              <a:t>reject</a:t>
            </a:r>
            <a:r>
              <a:rPr lang="cs-CZ" sz="1800" dirty="0"/>
              <a:t>)</a:t>
            </a:r>
          </a:p>
          <a:p>
            <a:pPr lvl="2"/>
            <a:r>
              <a:rPr lang="en-US" sz="1600" dirty="0"/>
              <a:t>E.g., change of block reward, block size</a:t>
            </a:r>
            <a:r>
              <a:rPr lang="cs-CZ" sz="1600" dirty="0"/>
              <a:t>, </a:t>
            </a:r>
            <a:r>
              <a:rPr lang="en-US" sz="1600" dirty="0"/>
              <a:t>mining difficulty </a:t>
            </a:r>
            <a:r>
              <a:rPr lang="cs-CZ" sz="1600" dirty="0"/>
              <a:t>(</a:t>
            </a:r>
            <a:r>
              <a:rPr lang="en-US" sz="1600" dirty="0"/>
              <a:t>=&gt; average time per block</a:t>
            </a:r>
            <a:r>
              <a:rPr lang="cs-CZ" sz="1600" dirty="0"/>
              <a:t>), </a:t>
            </a:r>
            <a:r>
              <a:rPr lang="cs-CZ" sz="1600" dirty="0" err="1"/>
              <a:t>PoW</a:t>
            </a:r>
            <a:r>
              <a:rPr lang="cs-CZ" sz="1600" dirty="0"/>
              <a:t> vs. </a:t>
            </a:r>
            <a:r>
              <a:rPr lang="cs-CZ" sz="1600" dirty="0" err="1"/>
              <a:t>PoS</a:t>
            </a:r>
            <a:r>
              <a:rPr lang="cs-CZ" sz="1600" dirty="0"/>
              <a:t>…</a:t>
            </a:r>
          </a:p>
          <a:p>
            <a:r>
              <a:rPr lang="cs-CZ" sz="2000" dirty="0"/>
              <a:t>Bitcoin </a:t>
            </a:r>
            <a:r>
              <a:rPr lang="en-US" sz="2000" dirty="0"/>
              <a:t>performs only </a:t>
            </a:r>
            <a:r>
              <a:rPr lang="en-US" sz="2000" dirty="0" err="1"/>
              <a:t>softforks</a:t>
            </a:r>
            <a:r>
              <a:rPr lang="en-US" sz="2000" dirty="0"/>
              <a:t> </a:t>
            </a:r>
            <a:r>
              <a:rPr lang="cs-CZ" sz="2000" dirty="0"/>
              <a:t>(</a:t>
            </a:r>
            <a:r>
              <a:rPr lang="en-US" sz="2000" dirty="0"/>
              <a:t>to keep valid rules from time when you acquired your “bitcoins”</a:t>
            </a:r>
            <a:r>
              <a:rPr lang="cs-CZ" sz="2000" dirty="0"/>
              <a:t>)</a:t>
            </a:r>
            <a:endParaRPr lang="en-US" sz="2000" dirty="0"/>
          </a:p>
          <a:p>
            <a:pPr lvl="2"/>
            <a:endParaRPr lang="cs-CZ" sz="1600" dirty="0"/>
          </a:p>
          <a:p>
            <a:pPr lvl="2"/>
            <a:endParaRPr lang="cs-CZ" sz="1600" dirty="0"/>
          </a:p>
        </p:txBody>
      </p:sp>
      <p:sp>
        <p:nvSpPr>
          <p:cNvPr id="4" name="Footer Placeholder 3">
            <a:extLst>
              <a:ext uri="{FF2B5EF4-FFF2-40B4-BE49-F238E27FC236}">
                <a16:creationId xmlns:a16="http://schemas.microsoft.com/office/drawing/2014/main" id="{56487563-B866-49D1-A3F1-FB18E657CE23}"/>
              </a:ext>
            </a:extLst>
          </p:cNvPr>
          <p:cNvSpPr>
            <a:spLocks noGrp="1"/>
          </p:cNvSpPr>
          <p:nvPr>
            <p:ph type="ftr" sz="quarter" idx="3"/>
          </p:nvPr>
        </p:nvSpPr>
        <p:spPr/>
        <p:txBody>
          <a:bodyPr/>
          <a:lstStyle/>
          <a:p>
            <a:pPr>
              <a:defRPr/>
            </a:pPr>
            <a:r>
              <a:rPr lang="pl-PL"/>
              <a:t>| PV204 Bitcoin II.</a:t>
            </a:r>
            <a:endParaRPr lang="en-GB"/>
          </a:p>
        </p:txBody>
      </p:sp>
      <p:sp>
        <p:nvSpPr>
          <p:cNvPr id="5" name="Slide Number Placeholder 4">
            <a:extLst>
              <a:ext uri="{FF2B5EF4-FFF2-40B4-BE49-F238E27FC236}">
                <a16:creationId xmlns:a16="http://schemas.microsoft.com/office/drawing/2014/main" id="{5425CC21-E352-6692-A901-936B7D8724A7}"/>
              </a:ext>
            </a:extLst>
          </p:cNvPr>
          <p:cNvSpPr>
            <a:spLocks noGrp="1"/>
          </p:cNvSpPr>
          <p:nvPr>
            <p:ph type="sldNum" sz="quarter" idx="10"/>
          </p:nvPr>
        </p:nvSpPr>
        <p:spPr/>
        <p:txBody>
          <a:bodyPr/>
          <a:lstStyle/>
          <a:p>
            <a:pPr>
              <a:defRPr/>
            </a:pPr>
            <a:fld id="{0B35A545-624B-40D2-AFF6-9618F12C24F0}" type="slidenum">
              <a:rPr lang="cs-CZ" smtClean="0"/>
              <a:pPr>
                <a:defRPr/>
              </a:pPr>
              <a:t>28</a:t>
            </a:fld>
            <a:endParaRPr lang="cs-CZ" dirty="0"/>
          </a:p>
        </p:txBody>
      </p:sp>
    </p:spTree>
    <p:extLst>
      <p:ext uri="{BB962C8B-B14F-4D97-AF65-F5344CB8AC3E}">
        <p14:creationId xmlns:p14="http://schemas.microsoft.com/office/powerpoint/2010/main" val="374665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860B-2221-42B2-A1C8-5C92FCEC0358}"/>
              </a:ext>
            </a:extLst>
          </p:cNvPr>
          <p:cNvSpPr>
            <a:spLocks noGrp="1"/>
          </p:cNvSpPr>
          <p:nvPr>
            <p:ph type="title"/>
          </p:nvPr>
        </p:nvSpPr>
        <p:spPr/>
        <p:txBody>
          <a:bodyPr/>
          <a:lstStyle/>
          <a:p>
            <a:r>
              <a:rPr lang="en-US" dirty="0"/>
              <a:t>How to agree on code changes in Bitcoin Core?</a:t>
            </a:r>
            <a:endParaRPr lang="cs-CZ" dirty="0"/>
          </a:p>
        </p:txBody>
      </p:sp>
      <p:sp>
        <p:nvSpPr>
          <p:cNvPr id="3" name="Content Placeholder 2">
            <a:extLst>
              <a:ext uri="{FF2B5EF4-FFF2-40B4-BE49-F238E27FC236}">
                <a16:creationId xmlns:a16="http://schemas.microsoft.com/office/drawing/2014/main" id="{5518D489-8E09-4520-ABAE-D9D5E0BE3A5E}"/>
              </a:ext>
            </a:extLst>
          </p:cNvPr>
          <p:cNvSpPr>
            <a:spLocks noGrp="1"/>
          </p:cNvSpPr>
          <p:nvPr>
            <p:ph idx="1"/>
          </p:nvPr>
        </p:nvSpPr>
        <p:spPr/>
        <p:txBody>
          <a:bodyPr/>
          <a:lstStyle/>
          <a:p>
            <a:r>
              <a:rPr lang="en-US" sz="2000" dirty="0"/>
              <a:t>Changes NOT influencing consensus rules</a:t>
            </a:r>
            <a:endParaRPr lang="cs-CZ" sz="2000" dirty="0"/>
          </a:p>
          <a:p>
            <a:pPr lvl="1"/>
            <a:r>
              <a:rPr lang="en-US" sz="1800" dirty="0"/>
              <a:t>E.g., code optimizations, changes in GUI/CLI…</a:t>
            </a:r>
            <a:endParaRPr lang="cs-CZ" sz="1800" dirty="0"/>
          </a:p>
          <a:p>
            <a:pPr lvl="1"/>
            <a:r>
              <a:rPr lang="cs-CZ" sz="1800" dirty="0"/>
              <a:t>„</a:t>
            </a:r>
            <a:r>
              <a:rPr lang="en-US" sz="1800" dirty="0"/>
              <a:t>Common</a:t>
            </a:r>
            <a:r>
              <a:rPr lang="cs-CZ" sz="1800" dirty="0"/>
              <a:t>“</a:t>
            </a:r>
            <a:r>
              <a:rPr lang="en-US" sz="1800" dirty="0"/>
              <a:t> development process, </a:t>
            </a:r>
            <a:r>
              <a:rPr lang="cs-CZ" sz="1800" dirty="0" err="1"/>
              <a:t>pull</a:t>
            </a:r>
            <a:r>
              <a:rPr lang="cs-CZ" sz="1800" dirty="0"/>
              <a:t> </a:t>
            </a:r>
            <a:r>
              <a:rPr lang="cs-CZ" sz="1800" dirty="0" err="1"/>
              <a:t>requests</a:t>
            </a:r>
            <a:r>
              <a:rPr lang="cs-CZ" sz="1800" dirty="0"/>
              <a:t> + </a:t>
            </a:r>
            <a:r>
              <a:rPr lang="en-US" sz="1800" dirty="0"/>
              <a:t>discussion + thorough review</a:t>
            </a:r>
            <a:endParaRPr lang="cs-CZ" sz="1800" dirty="0"/>
          </a:p>
          <a:p>
            <a:r>
              <a:rPr lang="en-US" sz="2000" dirty="0"/>
              <a:t>Changes influencing consensus rules</a:t>
            </a:r>
            <a:endParaRPr lang="cs-CZ" sz="2000" dirty="0"/>
          </a:p>
          <a:p>
            <a:pPr lvl="1"/>
            <a:r>
              <a:rPr lang="en-US" sz="1800" dirty="0"/>
              <a:t>Discussion of the proposed change idea + example implementation</a:t>
            </a:r>
            <a:endParaRPr lang="cs-CZ" sz="1800" dirty="0"/>
          </a:p>
          <a:p>
            <a:pPr lvl="1"/>
            <a:r>
              <a:rPr lang="en-US" sz="1800" dirty="0"/>
              <a:t>After some time, an attempt to include change into main branch repository</a:t>
            </a:r>
            <a:endParaRPr lang="cs-CZ" sz="1800" dirty="0"/>
          </a:p>
          <a:p>
            <a:r>
              <a:rPr lang="en-US" sz="2000" dirty="0"/>
              <a:t>How to decide if change shall be accepted or rejected? </a:t>
            </a:r>
            <a:endParaRPr lang="cs-CZ" sz="2000" dirty="0"/>
          </a:p>
          <a:p>
            <a:pPr lvl="1"/>
            <a:r>
              <a:rPr lang="en-US" sz="1800" dirty="0"/>
              <a:t>Initially direct changes by </a:t>
            </a:r>
            <a:r>
              <a:rPr lang="cs-CZ" sz="1800" dirty="0" err="1"/>
              <a:t>Satoshi</a:t>
            </a:r>
            <a:r>
              <a:rPr lang="cs-CZ" sz="1800" dirty="0"/>
              <a:t> </a:t>
            </a:r>
            <a:r>
              <a:rPr lang="cs-CZ" sz="1800" dirty="0" err="1"/>
              <a:t>Nakamoto</a:t>
            </a:r>
            <a:endParaRPr lang="cs-CZ" sz="1800" dirty="0"/>
          </a:p>
          <a:p>
            <a:pPr lvl="1"/>
            <a:r>
              <a:rPr lang="en-US" sz="1800" dirty="0"/>
              <a:t>Later small group of </a:t>
            </a:r>
            <a:r>
              <a:rPr lang="cs-CZ" sz="1800" dirty="0"/>
              <a:t>Bitcoin </a:t>
            </a:r>
            <a:r>
              <a:rPr lang="cs-CZ" sz="1800" dirty="0" err="1"/>
              <a:t>Core</a:t>
            </a:r>
            <a:r>
              <a:rPr lang="en-US" sz="1800" dirty="0"/>
              <a:t> developers</a:t>
            </a:r>
            <a:endParaRPr lang="cs-CZ" sz="1800" dirty="0"/>
          </a:p>
          <a:p>
            <a:pPr lvl="1"/>
            <a:r>
              <a:rPr lang="en-US" sz="1800" dirty="0"/>
              <a:t>Later development of various methods for signalization of readiness for acceptance or rejection</a:t>
            </a:r>
            <a:endParaRPr lang="cs-CZ" sz="1800" dirty="0"/>
          </a:p>
          <a:p>
            <a:r>
              <a:rPr lang="en-US" sz="2000" dirty="0"/>
              <a:t>Basic economic actors of Bitcoin ecosystem</a:t>
            </a:r>
            <a:endParaRPr lang="cs-CZ" sz="2000" dirty="0"/>
          </a:p>
          <a:p>
            <a:pPr lvl="1"/>
            <a:r>
              <a:rPr lang="en-US" sz="1800" dirty="0"/>
              <a:t>Developers, miners + </a:t>
            </a:r>
            <a:r>
              <a:rPr lang="cs-CZ" sz="1800" dirty="0" err="1"/>
              <a:t>pools</a:t>
            </a:r>
            <a:r>
              <a:rPr lang="cs-CZ" sz="1800" dirty="0"/>
              <a:t>, </a:t>
            </a:r>
            <a:r>
              <a:rPr lang="en-US" sz="1800" dirty="0"/>
              <a:t>operators of full nodes</a:t>
            </a:r>
            <a:r>
              <a:rPr lang="cs-CZ" sz="1800" dirty="0"/>
              <a:t>, </a:t>
            </a:r>
            <a:r>
              <a:rPr lang="en-US" sz="1800" dirty="0"/>
              <a:t>owners of wallets, exchanges…</a:t>
            </a:r>
            <a:endParaRPr lang="cs-CZ" sz="1800" dirty="0"/>
          </a:p>
          <a:p>
            <a:pPr lvl="1"/>
            <a:endParaRPr lang="cs-CZ" sz="1800" dirty="0"/>
          </a:p>
          <a:p>
            <a:pPr lvl="2"/>
            <a:endParaRPr lang="cs-CZ" sz="1600" dirty="0"/>
          </a:p>
          <a:p>
            <a:endParaRPr lang="cs-CZ" sz="2000" dirty="0"/>
          </a:p>
          <a:p>
            <a:endParaRPr lang="cs-CZ" sz="2000" dirty="0"/>
          </a:p>
        </p:txBody>
      </p:sp>
      <p:sp>
        <p:nvSpPr>
          <p:cNvPr id="4" name="Footer Placeholder 3">
            <a:extLst>
              <a:ext uri="{FF2B5EF4-FFF2-40B4-BE49-F238E27FC236}">
                <a16:creationId xmlns:a16="http://schemas.microsoft.com/office/drawing/2014/main" id="{7D02A021-7473-4E15-A591-18FF4879A15A}"/>
              </a:ext>
            </a:extLst>
          </p:cNvPr>
          <p:cNvSpPr>
            <a:spLocks noGrp="1"/>
          </p:cNvSpPr>
          <p:nvPr>
            <p:ph type="ftr" sz="quarter" idx="3"/>
          </p:nvPr>
        </p:nvSpPr>
        <p:spPr/>
        <p:txBody>
          <a:bodyPr/>
          <a:lstStyle/>
          <a:p>
            <a:pPr>
              <a:defRPr/>
            </a:pPr>
            <a:r>
              <a:rPr lang="pl-PL"/>
              <a:t>| PV204 Bitcoin II.</a:t>
            </a:r>
            <a:endParaRPr lang="en-GB"/>
          </a:p>
        </p:txBody>
      </p:sp>
      <p:sp>
        <p:nvSpPr>
          <p:cNvPr id="5" name="Callout: Line 4">
            <a:extLst>
              <a:ext uri="{FF2B5EF4-FFF2-40B4-BE49-F238E27FC236}">
                <a16:creationId xmlns:a16="http://schemas.microsoft.com/office/drawing/2014/main" id="{C4B506D2-CB91-4C60-B789-CBF4B1243D2F}"/>
              </a:ext>
            </a:extLst>
          </p:cNvPr>
          <p:cNvSpPr/>
          <p:nvPr/>
        </p:nvSpPr>
        <p:spPr bwMode="auto">
          <a:xfrm>
            <a:off x="817276" y="6268244"/>
            <a:ext cx="1371600" cy="438150"/>
          </a:xfrm>
          <a:prstGeom prst="borderCallout1">
            <a:avLst>
              <a:gd name="adj1" fmla="val -14630"/>
              <a:gd name="adj2" fmla="val 79839"/>
              <a:gd name="adj3" fmla="val -96897"/>
              <a:gd name="adj4" fmla="val 104678"/>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Change implementation</a:t>
            </a:r>
            <a:endParaRPr lang="cs-CZ" sz="1050" b="1" dirty="0">
              <a:cs typeface="Arial" charset="0"/>
            </a:endParaRPr>
          </a:p>
        </p:txBody>
      </p:sp>
      <p:sp>
        <p:nvSpPr>
          <p:cNvPr id="6" name="Callout: Line 5">
            <a:extLst>
              <a:ext uri="{FF2B5EF4-FFF2-40B4-BE49-F238E27FC236}">
                <a16:creationId xmlns:a16="http://schemas.microsoft.com/office/drawing/2014/main" id="{B80E7373-5B3A-476E-A848-204FD2A3B2CE}"/>
              </a:ext>
            </a:extLst>
          </p:cNvPr>
          <p:cNvSpPr/>
          <p:nvPr/>
        </p:nvSpPr>
        <p:spPr bwMode="auto">
          <a:xfrm>
            <a:off x="2588361" y="6268244"/>
            <a:ext cx="1436688" cy="438150"/>
          </a:xfrm>
          <a:prstGeom prst="borderCallout1">
            <a:avLst>
              <a:gd name="adj1" fmla="val -28094"/>
              <a:gd name="adj2" fmla="val 57768"/>
              <a:gd name="adj3" fmla="val -100263"/>
              <a:gd name="adj4" fmla="val 57970"/>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Selection of </a:t>
            </a:r>
            <a:r>
              <a:rPr lang="en-US" sz="1050" b="1" dirty="0" err="1">
                <a:cs typeface="Arial" charset="0"/>
              </a:rPr>
              <a:t>txs</a:t>
            </a:r>
            <a:r>
              <a:rPr lang="en-US" sz="1050" b="1" dirty="0">
                <a:cs typeface="Arial" charset="0"/>
              </a:rPr>
              <a:t> for new block, mining</a:t>
            </a:r>
            <a:endParaRPr lang="cs-CZ" sz="1050" b="1" dirty="0">
              <a:cs typeface="Arial" charset="0"/>
            </a:endParaRPr>
          </a:p>
        </p:txBody>
      </p:sp>
      <p:sp>
        <p:nvSpPr>
          <p:cNvPr id="7" name="Callout: Line 6">
            <a:extLst>
              <a:ext uri="{FF2B5EF4-FFF2-40B4-BE49-F238E27FC236}">
                <a16:creationId xmlns:a16="http://schemas.microsoft.com/office/drawing/2014/main" id="{640D81B4-A042-4352-B494-5782B51E58CA}"/>
              </a:ext>
            </a:extLst>
          </p:cNvPr>
          <p:cNvSpPr/>
          <p:nvPr/>
        </p:nvSpPr>
        <p:spPr bwMode="auto">
          <a:xfrm>
            <a:off x="4329849" y="6268244"/>
            <a:ext cx="2286002" cy="565149"/>
          </a:xfrm>
          <a:prstGeom prst="borderCallout1">
            <a:avLst>
              <a:gd name="adj1" fmla="val -14630"/>
              <a:gd name="adj2" fmla="val 79839"/>
              <a:gd name="adj3" fmla="val -76776"/>
              <a:gd name="adj4" fmla="val 79905"/>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Selection of blocks deemed to be correct, propagation of new transactions</a:t>
            </a:r>
            <a:r>
              <a:rPr lang="cs-CZ" sz="1050" b="1" dirty="0">
                <a:cs typeface="Arial" charset="0"/>
              </a:rPr>
              <a:t> (</a:t>
            </a:r>
            <a:r>
              <a:rPr lang="cs-CZ" sz="1050" b="1" dirty="0" err="1">
                <a:cs typeface="Arial" charset="0"/>
              </a:rPr>
              <a:t>mempool</a:t>
            </a:r>
            <a:r>
              <a:rPr lang="cs-CZ" sz="1050" b="1" dirty="0">
                <a:cs typeface="Arial" charset="0"/>
              </a:rPr>
              <a:t>)</a:t>
            </a:r>
          </a:p>
        </p:txBody>
      </p:sp>
      <p:sp>
        <p:nvSpPr>
          <p:cNvPr id="8" name="Callout: Line 7">
            <a:extLst>
              <a:ext uri="{FF2B5EF4-FFF2-40B4-BE49-F238E27FC236}">
                <a16:creationId xmlns:a16="http://schemas.microsoft.com/office/drawing/2014/main" id="{2AA16BB9-76EB-4BD9-9DB4-E6489D752F21}"/>
              </a:ext>
            </a:extLst>
          </p:cNvPr>
          <p:cNvSpPr/>
          <p:nvPr/>
        </p:nvSpPr>
        <p:spPr bwMode="auto">
          <a:xfrm>
            <a:off x="7320136" y="6288882"/>
            <a:ext cx="1436688" cy="438150"/>
          </a:xfrm>
          <a:prstGeom prst="borderCallout1">
            <a:avLst>
              <a:gd name="adj1" fmla="val -28094"/>
              <a:gd name="adj2" fmla="val 57768"/>
              <a:gd name="adj3" fmla="val -100263"/>
              <a:gd name="adj4" fmla="val 57970"/>
            </a:avLst>
          </a:prstGeom>
          <a:solidFill>
            <a:srgbClr val="92D050">
              <a:alpha val="66000"/>
            </a:srgbClr>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n-US" sz="1050" b="1" dirty="0">
                <a:cs typeface="Arial" charset="0"/>
              </a:rPr>
              <a:t>Intent to own bitcoin (investors)</a:t>
            </a:r>
            <a:endParaRPr lang="cs-CZ" sz="1050" b="1" dirty="0">
              <a:cs typeface="Arial" charset="0"/>
            </a:endParaRPr>
          </a:p>
        </p:txBody>
      </p:sp>
      <p:sp>
        <p:nvSpPr>
          <p:cNvPr id="9" name="Slide Number Placeholder 8">
            <a:extLst>
              <a:ext uri="{FF2B5EF4-FFF2-40B4-BE49-F238E27FC236}">
                <a16:creationId xmlns:a16="http://schemas.microsoft.com/office/drawing/2014/main" id="{3B24E04D-FD17-03C3-BDEA-A0905AC5D965}"/>
              </a:ext>
            </a:extLst>
          </p:cNvPr>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Tree>
    <p:extLst>
      <p:ext uri="{BB962C8B-B14F-4D97-AF65-F5344CB8AC3E}">
        <p14:creationId xmlns:p14="http://schemas.microsoft.com/office/powerpoint/2010/main" val="4247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E43A-9A42-4A35-BA1B-6CF41D5575E1}"/>
              </a:ext>
            </a:extLst>
          </p:cNvPr>
          <p:cNvSpPr>
            <a:spLocks noGrp="1"/>
          </p:cNvSpPr>
          <p:nvPr>
            <p:ph type="title"/>
          </p:nvPr>
        </p:nvSpPr>
        <p:spPr/>
        <p:txBody>
          <a:bodyPr/>
          <a:lstStyle/>
          <a:p>
            <a:r>
              <a:rPr lang="en-US" dirty="0"/>
              <a:t>Task: Questions to ask</a:t>
            </a:r>
          </a:p>
        </p:txBody>
      </p:sp>
      <p:sp>
        <p:nvSpPr>
          <p:cNvPr id="3" name="Content Placeholder 2">
            <a:extLst>
              <a:ext uri="{FF2B5EF4-FFF2-40B4-BE49-F238E27FC236}">
                <a16:creationId xmlns:a16="http://schemas.microsoft.com/office/drawing/2014/main" id="{0A4E6C3F-B0C6-4F4D-934C-CE50B7067388}"/>
              </a:ext>
            </a:extLst>
          </p:cNvPr>
          <p:cNvSpPr>
            <a:spLocks noGrp="1"/>
          </p:cNvSpPr>
          <p:nvPr>
            <p:ph idx="1"/>
          </p:nvPr>
        </p:nvSpPr>
        <p:spPr/>
        <p:txBody>
          <a:bodyPr/>
          <a:lstStyle/>
          <a:p>
            <a:r>
              <a:rPr lang="en-US" dirty="0"/>
              <a:t>Write 2-3 questions you want to discuss about Bitcoin </a:t>
            </a:r>
          </a:p>
          <a:p>
            <a:r>
              <a:rPr lang="en-US" dirty="0">
                <a:hlinkClick r:id="rId2"/>
              </a:rPr>
              <a:t>https://sli.do</a:t>
            </a:r>
            <a:r>
              <a:rPr lang="en-US" dirty="0"/>
              <a:t> #pv204_2023</a:t>
            </a:r>
          </a:p>
          <a:p>
            <a:r>
              <a:rPr lang="en-US" dirty="0"/>
              <a:t>We will cover it together towards second half of this lecture </a:t>
            </a:r>
          </a:p>
          <a:p>
            <a:pPr lvl="1"/>
            <a:r>
              <a:rPr lang="en-US" dirty="0"/>
              <a:t>(and possibly during seminar)</a:t>
            </a:r>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0B222D3-8C58-4BCD-850A-45D3064AA04F}"/>
              </a:ext>
            </a:extLst>
          </p:cNvPr>
          <p:cNvSpPr>
            <a:spLocks noGrp="1"/>
          </p:cNvSpPr>
          <p:nvPr>
            <p:ph type="sldNum" sz="quarter" idx="10"/>
          </p:nvPr>
        </p:nvSpPr>
        <p:spPr/>
        <p:txBody>
          <a:bodyPr/>
          <a:lstStyle/>
          <a:p>
            <a:fld id="{0B35A545-624B-40D2-AFF6-9618F12C24F0}" type="slidenum">
              <a:rPr lang="cs-CZ" smtClean="0"/>
              <a:pPr/>
              <a:t>3</a:t>
            </a:fld>
            <a:endParaRPr lang="cs-CZ" dirty="0"/>
          </a:p>
        </p:txBody>
      </p:sp>
      <p:sp>
        <p:nvSpPr>
          <p:cNvPr id="5" name="Footer Placeholder 4">
            <a:extLst>
              <a:ext uri="{FF2B5EF4-FFF2-40B4-BE49-F238E27FC236}">
                <a16:creationId xmlns:a16="http://schemas.microsoft.com/office/drawing/2014/main" id="{01EDA8E6-ADE4-415D-A09E-2C2E6A07FEB4}"/>
              </a:ext>
            </a:extLst>
          </p:cNvPr>
          <p:cNvSpPr>
            <a:spLocks noGrp="1"/>
          </p:cNvSpPr>
          <p:nvPr>
            <p:ph type="ftr" sz="quarter" idx="3"/>
          </p:nvPr>
        </p:nvSpPr>
        <p:spPr/>
        <p:txBody>
          <a:bodyPr/>
          <a:lstStyle/>
          <a:p>
            <a:r>
              <a:rPr lang="en-GB"/>
              <a:t>| PV204 Bitcoin II.</a:t>
            </a:r>
            <a:endParaRPr lang="cs-CZ" dirty="0"/>
          </a:p>
        </p:txBody>
      </p:sp>
      <p:pic>
        <p:nvPicPr>
          <p:cNvPr id="6" name="Obrázek 6">
            <a:extLst>
              <a:ext uri="{FF2B5EF4-FFF2-40B4-BE49-F238E27FC236}">
                <a16:creationId xmlns:a16="http://schemas.microsoft.com/office/drawing/2014/main" id="{12CBB18E-CB07-4604-949D-478593E6227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08368" y="85653"/>
            <a:ext cx="2628355" cy="1501916"/>
          </a:xfrm>
          <a:prstGeom prst="rect">
            <a:avLst/>
          </a:prstGeom>
        </p:spPr>
      </p:pic>
    </p:spTree>
    <p:extLst>
      <p:ext uri="{BB962C8B-B14F-4D97-AF65-F5344CB8AC3E}">
        <p14:creationId xmlns:p14="http://schemas.microsoft.com/office/powerpoint/2010/main" val="1271727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1A03-C58A-7879-14D1-71C842436A40}"/>
              </a:ext>
            </a:extLst>
          </p:cNvPr>
          <p:cNvSpPr>
            <a:spLocks noGrp="1"/>
          </p:cNvSpPr>
          <p:nvPr>
            <p:ph type="title"/>
          </p:nvPr>
        </p:nvSpPr>
        <p:spPr>
          <a:xfrm>
            <a:off x="598976" y="908720"/>
            <a:ext cx="10972800" cy="792088"/>
          </a:xfrm>
        </p:spPr>
        <p:txBody>
          <a:bodyPr/>
          <a:lstStyle/>
          <a:p>
            <a:r>
              <a:rPr lang="en-US" dirty="0"/>
              <a:t>Segregated witness (</a:t>
            </a:r>
            <a:r>
              <a:rPr lang="en-US" dirty="0" err="1"/>
              <a:t>Segwit</a:t>
            </a:r>
            <a:r>
              <a:rPr lang="en-US" dirty="0"/>
              <a:t>), </a:t>
            </a:r>
            <a:r>
              <a:rPr lang="en-US" dirty="0" err="1"/>
              <a:t>softfork</a:t>
            </a:r>
            <a:r>
              <a:rPr lang="en-US" dirty="0"/>
              <a:t>, August 2017</a:t>
            </a:r>
          </a:p>
        </p:txBody>
      </p:sp>
      <p:sp>
        <p:nvSpPr>
          <p:cNvPr id="3" name="Content Placeholder 2">
            <a:extLst>
              <a:ext uri="{FF2B5EF4-FFF2-40B4-BE49-F238E27FC236}">
                <a16:creationId xmlns:a16="http://schemas.microsoft.com/office/drawing/2014/main" id="{CBCC0758-7607-80A2-F3DB-69C7E32B6CAE}"/>
              </a:ext>
            </a:extLst>
          </p:cNvPr>
          <p:cNvSpPr>
            <a:spLocks noGrp="1"/>
          </p:cNvSpPr>
          <p:nvPr>
            <p:ph idx="1"/>
          </p:nvPr>
        </p:nvSpPr>
        <p:spPr>
          <a:xfrm>
            <a:off x="598976" y="1628800"/>
            <a:ext cx="11977744" cy="4149725"/>
          </a:xfrm>
        </p:spPr>
        <p:txBody>
          <a:bodyPr/>
          <a:lstStyle/>
          <a:p>
            <a:r>
              <a:rPr lang="en-US" sz="2400" dirty="0"/>
              <a:t>Backward-compatible upgrade (soft fork) activated in August 2017</a:t>
            </a:r>
          </a:p>
          <a:p>
            <a:r>
              <a:rPr lang="en-US" sz="2400" dirty="0"/>
              <a:t>Introduced the following changes:</a:t>
            </a:r>
          </a:p>
          <a:p>
            <a:pPr lvl="1"/>
            <a:r>
              <a:rPr lang="en-US" sz="2000" dirty="0"/>
              <a:t>Block size increase (up to ~4MB, witness data bytes discounted by 1/4)</a:t>
            </a:r>
          </a:p>
          <a:p>
            <a:pPr lvl="1"/>
            <a:r>
              <a:rPr lang="en-US" sz="2000" dirty="0"/>
              <a:t>Fixes transaction malleability (signature excluded from transaction ID computation)</a:t>
            </a:r>
          </a:p>
          <a:p>
            <a:pPr lvl="1"/>
            <a:r>
              <a:rPr lang="en-US" sz="2000" dirty="0"/>
              <a:t>Support for clear future versioning (special code rule for </a:t>
            </a:r>
            <a:r>
              <a:rPr lang="en-US" sz="2000" b="1" dirty="0">
                <a:latin typeface="Courier New" panose="02070309020205020404" pitchFamily="49" charset="0"/>
                <a:cs typeface="Courier New" panose="02070309020205020404" pitchFamily="49" charset="0"/>
              </a:rPr>
              <a:t>OP_0 &lt;20-byte hash&gt;</a:t>
            </a:r>
            <a:r>
              <a:rPr lang="en-US" sz="2000" dirty="0"/>
              <a:t>)</a:t>
            </a:r>
          </a:p>
          <a:p>
            <a:r>
              <a:rPr lang="en-US" sz="2400" dirty="0"/>
              <a:t>Additional witness data send only to node which requests it</a:t>
            </a:r>
          </a:p>
          <a:p>
            <a:pPr lvl="1"/>
            <a:r>
              <a:rPr lang="en-US" sz="2000" dirty="0"/>
              <a:t>Backward compatible, older nodes will not ask</a:t>
            </a:r>
          </a:p>
          <a:p>
            <a:pPr lvl="1"/>
            <a:r>
              <a:rPr lang="en-US" sz="2000" dirty="0" err="1"/>
              <a:t>Segwit</a:t>
            </a:r>
            <a:r>
              <a:rPr lang="en-US" sz="2000" dirty="0"/>
              <a:t> transaction looks to them as “anyone-can-spend” script</a:t>
            </a:r>
          </a:p>
          <a:p>
            <a:r>
              <a:rPr lang="en-US" sz="2400" dirty="0"/>
              <a:t>Significant controversy called “</a:t>
            </a:r>
            <a:r>
              <a:rPr lang="en-US" sz="2400" dirty="0" err="1"/>
              <a:t>Blocksize</a:t>
            </a:r>
            <a:r>
              <a:rPr lang="en-US" sz="2400" dirty="0"/>
              <a:t> wars” (several </a:t>
            </a:r>
            <a:r>
              <a:rPr lang="en-US" sz="2400" dirty="0" err="1"/>
              <a:t>hardforks</a:t>
            </a:r>
            <a:r>
              <a:rPr lang="en-US" sz="2400" dirty="0"/>
              <a:t>)</a:t>
            </a:r>
          </a:p>
          <a:p>
            <a:pPr lvl="1"/>
            <a:r>
              <a:rPr lang="en-US" sz="2000" dirty="0"/>
              <a:t>“Big blockers” wanted larger blocks or dynamic blocks to keep transaction fee low “forever”</a:t>
            </a:r>
          </a:p>
          <a:p>
            <a:pPr lvl="2"/>
            <a:r>
              <a:rPr lang="en-US" sz="2000" dirty="0"/>
              <a:t>But larger blocks increase blockchain size =&gt; less people able to run </a:t>
            </a:r>
            <a:r>
              <a:rPr lang="en-US" sz="2000" dirty="0" err="1"/>
              <a:t>fullnode</a:t>
            </a:r>
            <a:r>
              <a:rPr lang="en-US" sz="2000" dirty="0"/>
              <a:t> =&gt; centralization</a:t>
            </a:r>
          </a:p>
          <a:p>
            <a:pPr lvl="1"/>
            <a:r>
              <a:rPr lang="en-US" sz="2000" dirty="0"/>
              <a:t>New York Agreement, User Activate Soft Fork (UASF) </a:t>
            </a:r>
          </a:p>
          <a:p>
            <a:pPr lvl="1"/>
            <a:r>
              <a:rPr lang="en-US" sz="2000" dirty="0"/>
              <a:t>Demonstrates problems of decentralized social consensus (Schelling point)</a:t>
            </a:r>
          </a:p>
          <a:p>
            <a:endParaRPr lang="en-US" sz="2400" dirty="0"/>
          </a:p>
        </p:txBody>
      </p:sp>
      <p:sp>
        <p:nvSpPr>
          <p:cNvPr id="4" name="Slide Number Placeholder 3">
            <a:extLst>
              <a:ext uri="{FF2B5EF4-FFF2-40B4-BE49-F238E27FC236}">
                <a16:creationId xmlns:a16="http://schemas.microsoft.com/office/drawing/2014/main" id="{49097015-285E-2A61-666C-EC0DFAAB9840}"/>
              </a:ext>
            </a:extLst>
          </p:cNvPr>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
        <p:nvSpPr>
          <p:cNvPr id="5" name="Footer Placeholder 4">
            <a:extLst>
              <a:ext uri="{FF2B5EF4-FFF2-40B4-BE49-F238E27FC236}">
                <a16:creationId xmlns:a16="http://schemas.microsoft.com/office/drawing/2014/main" id="{63AF410B-01D1-B367-224A-85A32D687AF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083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1A03-C58A-7879-14D1-71C842436A40}"/>
              </a:ext>
            </a:extLst>
          </p:cNvPr>
          <p:cNvSpPr>
            <a:spLocks noGrp="1"/>
          </p:cNvSpPr>
          <p:nvPr>
            <p:ph type="title"/>
          </p:nvPr>
        </p:nvSpPr>
        <p:spPr/>
        <p:txBody>
          <a:bodyPr/>
          <a:lstStyle/>
          <a:p>
            <a:r>
              <a:rPr lang="cs-CZ" dirty="0" err="1"/>
              <a:t>Taproot</a:t>
            </a:r>
            <a:r>
              <a:rPr lang="en-US" dirty="0"/>
              <a:t>, </a:t>
            </a:r>
            <a:r>
              <a:rPr lang="en-US" dirty="0" err="1"/>
              <a:t>softfork</a:t>
            </a:r>
            <a:r>
              <a:rPr lang="en-US" dirty="0"/>
              <a:t>, October 2021</a:t>
            </a:r>
          </a:p>
        </p:txBody>
      </p:sp>
      <p:sp>
        <p:nvSpPr>
          <p:cNvPr id="3" name="Content Placeholder 2">
            <a:extLst>
              <a:ext uri="{FF2B5EF4-FFF2-40B4-BE49-F238E27FC236}">
                <a16:creationId xmlns:a16="http://schemas.microsoft.com/office/drawing/2014/main" id="{CBCC0758-7607-80A2-F3DB-69C7E32B6CAE}"/>
              </a:ext>
            </a:extLst>
          </p:cNvPr>
          <p:cNvSpPr>
            <a:spLocks noGrp="1"/>
          </p:cNvSpPr>
          <p:nvPr>
            <p:ph idx="1"/>
          </p:nvPr>
        </p:nvSpPr>
        <p:spPr/>
        <p:txBody>
          <a:bodyPr/>
          <a:lstStyle/>
          <a:p>
            <a:r>
              <a:rPr lang="en-US" dirty="0"/>
              <a:t>Backward-compatible upgrade (soft fork) activated in October 2021</a:t>
            </a:r>
          </a:p>
          <a:p>
            <a:r>
              <a:rPr lang="en-US" dirty="0"/>
              <a:t>Introduced the following changes:</a:t>
            </a:r>
          </a:p>
          <a:p>
            <a:pPr lvl="1"/>
            <a:r>
              <a:rPr lang="en-US" dirty="0"/>
              <a:t>Added support for </a:t>
            </a:r>
            <a:r>
              <a:rPr lang="en-US" dirty="0" err="1"/>
              <a:t>Schnorr</a:t>
            </a:r>
            <a:r>
              <a:rPr lang="en-US" dirty="0"/>
              <a:t> signatures (more compact, easier MPC…)</a:t>
            </a:r>
          </a:p>
          <a:p>
            <a:pPr lvl="1"/>
            <a:r>
              <a:rPr lang="en-US" dirty="0"/>
              <a:t>Increased privacy (</a:t>
            </a:r>
            <a:r>
              <a:rPr lang="en-US" dirty="0" err="1"/>
              <a:t>Schnorr</a:t>
            </a:r>
            <a:r>
              <a:rPr lang="en-US" dirty="0"/>
              <a:t>-based multiparty signature, Musig2, FROST…)</a:t>
            </a:r>
          </a:p>
          <a:p>
            <a:pPr lvl="1"/>
            <a:r>
              <a:rPr lang="en-US" dirty="0"/>
              <a:t>More powerful “</a:t>
            </a:r>
            <a:r>
              <a:rPr lang="en-US" dirty="0" err="1"/>
              <a:t>Tapscript</a:t>
            </a:r>
            <a:r>
              <a:rPr lang="en-US" dirty="0"/>
              <a:t>” added</a:t>
            </a:r>
          </a:p>
          <a:p>
            <a:r>
              <a:rPr lang="en-US" dirty="0"/>
              <a:t>Not controversial, generally believed to be wanted improvement</a:t>
            </a:r>
          </a:p>
          <a:p>
            <a:pPr lvl="1"/>
            <a:r>
              <a:rPr lang="en-US" dirty="0"/>
              <a:t>“Speedy trial” used </a:t>
            </a:r>
          </a:p>
        </p:txBody>
      </p:sp>
      <p:sp>
        <p:nvSpPr>
          <p:cNvPr id="4" name="Slide Number Placeholder 3">
            <a:extLst>
              <a:ext uri="{FF2B5EF4-FFF2-40B4-BE49-F238E27FC236}">
                <a16:creationId xmlns:a16="http://schemas.microsoft.com/office/drawing/2014/main" id="{49097015-285E-2A61-666C-EC0DFAAB9840}"/>
              </a:ext>
            </a:extLst>
          </p:cNvPr>
          <p:cNvSpPr>
            <a:spLocks noGrp="1"/>
          </p:cNvSpPr>
          <p:nvPr>
            <p:ph type="sldNum" sz="quarter" idx="10"/>
          </p:nvPr>
        </p:nvSpPr>
        <p:spPr/>
        <p:txBody>
          <a:bodyPr/>
          <a:lstStyle/>
          <a:p>
            <a:fld id="{0B35A545-624B-40D2-AFF6-9618F12C24F0}" type="slidenum">
              <a:rPr lang="cs-CZ" smtClean="0"/>
              <a:pPr/>
              <a:t>31</a:t>
            </a:fld>
            <a:endParaRPr lang="cs-CZ" dirty="0"/>
          </a:p>
        </p:txBody>
      </p:sp>
      <p:sp>
        <p:nvSpPr>
          <p:cNvPr id="5" name="Footer Placeholder 4">
            <a:extLst>
              <a:ext uri="{FF2B5EF4-FFF2-40B4-BE49-F238E27FC236}">
                <a16:creationId xmlns:a16="http://schemas.microsoft.com/office/drawing/2014/main" id="{63AF410B-01D1-B367-224A-85A32D687AF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2722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F6ED-8FE5-4CFD-8659-3F88C8A918F9}"/>
              </a:ext>
            </a:extLst>
          </p:cNvPr>
          <p:cNvSpPr>
            <a:spLocks noGrp="1"/>
          </p:cNvSpPr>
          <p:nvPr>
            <p:ph type="title"/>
          </p:nvPr>
        </p:nvSpPr>
        <p:spPr/>
        <p:txBody>
          <a:bodyPr/>
          <a:lstStyle/>
          <a:p>
            <a:r>
              <a:rPr lang="en-US" dirty="0"/>
              <a:t>Path to Taproot </a:t>
            </a:r>
            <a:r>
              <a:rPr lang="en-US" dirty="0" err="1"/>
              <a:t>softfork</a:t>
            </a:r>
            <a:endParaRPr lang="cs-CZ" dirty="0"/>
          </a:p>
        </p:txBody>
      </p:sp>
      <p:sp>
        <p:nvSpPr>
          <p:cNvPr id="3" name="Content Placeholder 2">
            <a:extLst>
              <a:ext uri="{FF2B5EF4-FFF2-40B4-BE49-F238E27FC236}">
                <a16:creationId xmlns:a16="http://schemas.microsoft.com/office/drawing/2014/main" id="{C03908DC-0937-4F0F-A6D0-66FE154A6781}"/>
              </a:ext>
            </a:extLst>
          </p:cNvPr>
          <p:cNvSpPr>
            <a:spLocks noGrp="1"/>
          </p:cNvSpPr>
          <p:nvPr>
            <p:ph idx="1"/>
          </p:nvPr>
        </p:nvSpPr>
        <p:spPr/>
        <p:txBody>
          <a:bodyPr/>
          <a:lstStyle/>
          <a:p>
            <a:r>
              <a:rPr lang="cs-CZ" sz="1800" dirty="0"/>
              <a:t>1990 </a:t>
            </a:r>
            <a:r>
              <a:rPr lang="en-US" sz="1800" dirty="0"/>
              <a:t>publication of </a:t>
            </a:r>
            <a:r>
              <a:rPr lang="cs-CZ" sz="1800" dirty="0" err="1"/>
              <a:t>Schnorr</a:t>
            </a:r>
            <a:r>
              <a:rPr lang="cs-CZ" sz="1800" dirty="0"/>
              <a:t> </a:t>
            </a:r>
            <a:r>
              <a:rPr lang="en-US" sz="1800" dirty="0"/>
              <a:t>signatures, </a:t>
            </a:r>
            <a:r>
              <a:rPr lang="cs-CZ" sz="1800" dirty="0"/>
              <a:t>2008 </a:t>
            </a:r>
            <a:r>
              <a:rPr lang="en-US" sz="1800" dirty="0"/>
              <a:t>expiration of patent</a:t>
            </a:r>
            <a:endParaRPr lang="cs-CZ" sz="1800" dirty="0"/>
          </a:p>
          <a:p>
            <a:r>
              <a:rPr lang="en-US" sz="1800" dirty="0"/>
              <a:t>Discussion for use in Bitcoin for a very long time</a:t>
            </a:r>
            <a:endParaRPr lang="cs-CZ" sz="1800" dirty="0"/>
          </a:p>
          <a:p>
            <a:r>
              <a:rPr lang="cs-CZ" sz="1800" dirty="0"/>
              <a:t>2018 </a:t>
            </a:r>
            <a:r>
              <a:rPr lang="en-US" sz="1800" dirty="0"/>
              <a:t>formal </a:t>
            </a:r>
            <a:r>
              <a:rPr lang="cs-CZ" sz="1800" dirty="0" err="1"/>
              <a:t>Schnorr</a:t>
            </a:r>
            <a:r>
              <a:rPr lang="cs-CZ" sz="1800" dirty="0"/>
              <a:t> Bitcoin </a:t>
            </a:r>
            <a:r>
              <a:rPr lang="cs-CZ" sz="1800" dirty="0" err="1"/>
              <a:t>Improvement</a:t>
            </a:r>
            <a:r>
              <a:rPr lang="cs-CZ" sz="1800" dirty="0"/>
              <a:t> </a:t>
            </a:r>
            <a:r>
              <a:rPr lang="cs-CZ" sz="1800" dirty="0" err="1"/>
              <a:t>Proposal</a:t>
            </a:r>
            <a:r>
              <a:rPr lang="en-US" sz="1800" dirty="0"/>
              <a:t>s</a:t>
            </a:r>
            <a:r>
              <a:rPr lang="cs-CZ" sz="1800" dirty="0"/>
              <a:t> (BIP</a:t>
            </a:r>
            <a:r>
              <a:rPr lang="en-US" sz="1800" dirty="0"/>
              <a:t>s 340, 341, 342</a:t>
            </a:r>
            <a:r>
              <a:rPr lang="cs-CZ" sz="1800" dirty="0"/>
              <a:t>)</a:t>
            </a:r>
          </a:p>
          <a:p>
            <a:r>
              <a:rPr lang="cs-CZ" sz="1800" dirty="0"/>
              <a:t>2019 </a:t>
            </a:r>
            <a:r>
              <a:rPr lang="en-US" sz="1800" dirty="0"/>
              <a:t>discussion of parameters,</a:t>
            </a:r>
            <a:r>
              <a:rPr lang="cs-CZ" sz="1800" dirty="0"/>
              <a:t> </a:t>
            </a:r>
            <a:r>
              <a:rPr lang="en-US" sz="1800" dirty="0"/>
              <a:t>update of </a:t>
            </a:r>
            <a:r>
              <a:rPr lang="cs-CZ" sz="1800" dirty="0"/>
              <a:t>BIP</a:t>
            </a:r>
            <a:r>
              <a:rPr lang="en-US" sz="1800" dirty="0"/>
              <a:t>s</a:t>
            </a:r>
            <a:endParaRPr lang="cs-CZ" sz="1800" dirty="0"/>
          </a:p>
          <a:p>
            <a:r>
              <a:rPr lang="cs-CZ" sz="1800" dirty="0"/>
              <a:t>2020 </a:t>
            </a:r>
            <a:r>
              <a:rPr lang="en-US" sz="1800" dirty="0"/>
              <a:t>example implementation</a:t>
            </a:r>
            <a:r>
              <a:rPr lang="cs-CZ" sz="1800" dirty="0"/>
              <a:t>, </a:t>
            </a:r>
            <a:r>
              <a:rPr lang="en-US" sz="1800" dirty="0"/>
              <a:t>available for testing on signet</a:t>
            </a:r>
            <a:endParaRPr lang="cs-CZ" sz="1800" dirty="0"/>
          </a:p>
          <a:p>
            <a:r>
              <a:rPr lang="cs-CZ" sz="1800" dirty="0"/>
              <a:t>2020/2021 </a:t>
            </a:r>
            <a:r>
              <a:rPr lang="en-US" sz="1800" dirty="0"/>
              <a:t>discussion how to activate: signalization by miners vs. </a:t>
            </a:r>
            <a:r>
              <a:rPr lang="cs-CZ" sz="1800" dirty="0"/>
              <a:t>full </a:t>
            </a:r>
            <a:r>
              <a:rPr lang="cs-CZ" sz="1800" dirty="0" err="1"/>
              <a:t>nodes</a:t>
            </a:r>
            <a:r>
              <a:rPr lang="en-US" sz="1800" dirty="0"/>
              <a:t> (UASF)</a:t>
            </a:r>
            <a:endParaRPr lang="cs-CZ" sz="1800" dirty="0"/>
          </a:p>
          <a:p>
            <a:r>
              <a:rPr lang="cs-CZ" sz="1800" dirty="0"/>
              <a:t>Speedy trial – </a:t>
            </a:r>
            <a:r>
              <a:rPr lang="en-US" sz="1800" dirty="0"/>
              <a:t>signalization by miners </a:t>
            </a:r>
            <a:r>
              <a:rPr lang="cs-CZ" sz="1800" dirty="0"/>
              <a:t>(</a:t>
            </a:r>
            <a:r>
              <a:rPr lang="en-US" sz="1800" dirty="0"/>
              <a:t>according to </a:t>
            </a:r>
            <a:r>
              <a:rPr lang="cs-CZ" sz="1800" dirty="0"/>
              <a:t>BIP9)</a:t>
            </a:r>
          </a:p>
          <a:p>
            <a:pPr lvl="1"/>
            <a:r>
              <a:rPr lang="en-US" sz="1600" dirty="0"/>
              <a:t>Approximately 3 months to achieve </a:t>
            </a:r>
            <a:r>
              <a:rPr lang="sv-SE" sz="1600" dirty="0"/>
              <a:t>&gt;90% blocks in last 2016 blocks</a:t>
            </a:r>
            <a:endParaRPr lang="cs-CZ" sz="1600" dirty="0"/>
          </a:p>
          <a:p>
            <a:r>
              <a:rPr lang="en-US" sz="1800" dirty="0"/>
              <a:t>Possible option</a:t>
            </a:r>
            <a:r>
              <a:rPr lang="cs-CZ" sz="1800" dirty="0"/>
              <a:t>: User </a:t>
            </a:r>
            <a:r>
              <a:rPr lang="cs-CZ" sz="1800" dirty="0" err="1"/>
              <a:t>Activated</a:t>
            </a:r>
            <a:r>
              <a:rPr lang="cs-CZ" sz="1800" dirty="0"/>
              <a:t> Soft </a:t>
            </a:r>
            <a:r>
              <a:rPr lang="cs-CZ" sz="1800" dirty="0" err="1"/>
              <a:t>Fork</a:t>
            </a:r>
            <a:r>
              <a:rPr lang="cs-CZ" sz="1800" dirty="0"/>
              <a:t> (UASF), BIP8</a:t>
            </a:r>
          </a:p>
          <a:p>
            <a:pPr lvl="1"/>
            <a:r>
              <a:rPr lang="en-US" sz="1600" dirty="0"/>
              <a:t>If not activated by miners, some full nodes will start to reject mined blocks without Taproot signalization (possible fork of blockchain, mined block will not receive reward if abandoned =&gt; economic pressure on miners to activate)</a:t>
            </a:r>
            <a:endParaRPr lang="cs-CZ" sz="1600" dirty="0"/>
          </a:p>
          <a:p>
            <a:r>
              <a:rPr lang="cs-CZ" sz="1800" dirty="0"/>
              <a:t>12.6.2021 </a:t>
            </a:r>
            <a:r>
              <a:rPr lang="cs-CZ" sz="1800" dirty="0" err="1"/>
              <a:t>Taproot</a:t>
            </a:r>
            <a:r>
              <a:rPr lang="cs-CZ" sz="1800" dirty="0"/>
              <a:t> </a:t>
            </a:r>
            <a:r>
              <a:rPr lang="cs-CZ" sz="1800" dirty="0" err="1"/>
              <a:t>locked</a:t>
            </a:r>
            <a:r>
              <a:rPr lang="cs-CZ" sz="1800" dirty="0"/>
              <a:t>-in</a:t>
            </a:r>
          </a:p>
          <a:p>
            <a:pPr lvl="1"/>
            <a:r>
              <a:rPr lang="en-US" sz="1600" dirty="0"/>
              <a:t>Actualized implementations started to enforce Taproot rules from block </a:t>
            </a:r>
            <a:r>
              <a:rPr lang="cs-CZ" sz="1600" dirty="0"/>
              <a:t>709632</a:t>
            </a:r>
          </a:p>
          <a:p>
            <a:r>
              <a:rPr lang="cs-CZ" sz="1800" dirty="0"/>
              <a:t>14.11.2021 </a:t>
            </a:r>
            <a:r>
              <a:rPr lang="en-US" sz="1800" dirty="0"/>
              <a:t>6:15UTC </a:t>
            </a:r>
            <a:r>
              <a:rPr lang="cs-CZ" sz="1800" dirty="0" err="1"/>
              <a:t>Taproot</a:t>
            </a:r>
            <a:r>
              <a:rPr lang="cs-CZ" sz="1800" dirty="0"/>
              <a:t> </a:t>
            </a:r>
            <a:r>
              <a:rPr lang="en-US" sz="1800" dirty="0"/>
              <a:t>“activated” </a:t>
            </a:r>
            <a:r>
              <a:rPr lang="cs-CZ" sz="1800" dirty="0"/>
              <a:t>(</a:t>
            </a:r>
            <a:r>
              <a:rPr lang="en-US" sz="1800" dirty="0"/>
              <a:t>first block mined</a:t>
            </a:r>
            <a:r>
              <a:rPr lang="cs-CZ" sz="1800" dirty="0"/>
              <a:t>)	</a:t>
            </a:r>
          </a:p>
          <a:p>
            <a:endParaRPr lang="cs-CZ" sz="1800" dirty="0"/>
          </a:p>
        </p:txBody>
      </p:sp>
      <p:sp>
        <p:nvSpPr>
          <p:cNvPr id="5" name="Slide Number Placeholder 4">
            <a:extLst>
              <a:ext uri="{FF2B5EF4-FFF2-40B4-BE49-F238E27FC236}">
                <a16:creationId xmlns:a16="http://schemas.microsoft.com/office/drawing/2014/main" id="{25D9B453-8EA8-1A95-811F-DAA13DA58908}"/>
              </a:ext>
            </a:extLst>
          </p:cNvPr>
          <p:cNvSpPr>
            <a:spLocks noGrp="1"/>
          </p:cNvSpPr>
          <p:nvPr>
            <p:ph type="sldNum" sz="quarter" idx="10"/>
          </p:nvPr>
        </p:nvSpPr>
        <p:spPr/>
        <p:txBody>
          <a:bodyPr/>
          <a:lstStyle/>
          <a:p>
            <a:fld id="{0B35A545-624B-40D2-AFF6-9618F12C24F0}" type="slidenum">
              <a:rPr lang="cs-CZ" smtClean="0"/>
              <a:pPr/>
              <a:t>32</a:t>
            </a:fld>
            <a:endParaRPr lang="cs-CZ" dirty="0"/>
          </a:p>
        </p:txBody>
      </p:sp>
      <p:sp>
        <p:nvSpPr>
          <p:cNvPr id="4" name="Footer Placeholder 3">
            <a:extLst>
              <a:ext uri="{FF2B5EF4-FFF2-40B4-BE49-F238E27FC236}">
                <a16:creationId xmlns:a16="http://schemas.microsoft.com/office/drawing/2014/main" id="{80B63889-761D-40FA-AB21-E50EBE83CCCB}"/>
              </a:ext>
            </a:extLst>
          </p:cNvPr>
          <p:cNvSpPr>
            <a:spLocks noGrp="1"/>
          </p:cNvSpPr>
          <p:nvPr>
            <p:ph type="ftr" sz="quarter" idx="3"/>
          </p:nvPr>
        </p:nvSpPr>
        <p:spPr/>
        <p:txBody>
          <a:bodyPr/>
          <a:lstStyle/>
          <a:p>
            <a:r>
              <a:rPr lang="pl-PL"/>
              <a:t>| PV204 Bitcoin II.</a:t>
            </a:r>
            <a:endParaRPr lang="en-GB"/>
          </a:p>
        </p:txBody>
      </p:sp>
    </p:spTree>
    <p:extLst>
      <p:ext uri="{BB962C8B-B14F-4D97-AF65-F5344CB8AC3E}">
        <p14:creationId xmlns:p14="http://schemas.microsoft.com/office/powerpoint/2010/main" val="41838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258F-D6C7-4D40-B07E-42C28F9960B0}"/>
              </a:ext>
            </a:extLst>
          </p:cNvPr>
          <p:cNvSpPr>
            <a:spLocks noGrp="1"/>
          </p:cNvSpPr>
          <p:nvPr>
            <p:ph type="title"/>
          </p:nvPr>
        </p:nvSpPr>
        <p:spPr/>
        <p:txBody>
          <a:bodyPr/>
          <a:lstStyle/>
          <a:p>
            <a:r>
              <a:rPr lang="cs-CZ" dirty="0">
                <a:hlinkClick r:id="rId2"/>
              </a:rPr>
              <a:t>https://taproot.watch/</a:t>
            </a:r>
            <a:endParaRPr lang="cs-CZ" dirty="0"/>
          </a:p>
        </p:txBody>
      </p:sp>
      <p:pic>
        <p:nvPicPr>
          <p:cNvPr id="6" name="Content Placeholder 5" descr="A screenshot of a computer&#10;&#10;Description automatically generated with low confidence">
            <a:extLst>
              <a:ext uri="{FF2B5EF4-FFF2-40B4-BE49-F238E27FC236}">
                <a16:creationId xmlns:a16="http://schemas.microsoft.com/office/drawing/2014/main" id="{B520AAED-AB02-4668-93FF-D69046CAFF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81216" y="1871663"/>
            <a:ext cx="2153393" cy="4149725"/>
          </a:xfrm>
        </p:spPr>
      </p:pic>
      <p:sp>
        <p:nvSpPr>
          <p:cNvPr id="4" name="Footer Placeholder 3">
            <a:extLst>
              <a:ext uri="{FF2B5EF4-FFF2-40B4-BE49-F238E27FC236}">
                <a16:creationId xmlns:a16="http://schemas.microsoft.com/office/drawing/2014/main" id="{33573EEA-BFAB-478E-9AAF-CC63DCF7B1A8}"/>
              </a:ext>
            </a:extLst>
          </p:cNvPr>
          <p:cNvSpPr>
            <a:spLocks noGrp="1"/>
          </p:cNvSpPr>
          <p:nvPr>
            <p:ph type="ftr" sz="quarter" idx="3"/>
          </p:nvPr>
        </p:nvSpPr>
        <p:spPr/>
        <p:txBody>
          <a:bodyPr/>
          <a:lstStyle/>
          <a:p>
            <a:pPr>
              <a:defRPr/>
            </a:pPr>
            <a:r>
              <a:rPr lang="pl-PL"/>
              <a:t>| PV204 Bitcoin II.</a:t>
            </a:r>
            <a:endParaRPr lang="en-GB"/>
          </a:p>
        </p:txBody>
      </p:sp>
      <p:pic>
        <p:nvPicPr>
          <p:cNvPr id="8" name="Picture 7" descr="Graphical user interface&#10;&#10;Description automatically generated">
            <a:extLst>
              <a:ext uri="{FF2B5EF4-FFF2-40B4-BE49-F238E27FC236}">
                <a16:creationId xmlns:a16="http://schemas.microsoft.com/office/drawing/2014/main" id="{885BC511-4AC1-4E63-BF4F-E22E98E72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70" y="1672154"/>
            <a:ext cx="6538174" cy="4899302"/>
          </a:xfrm>
          <a:prstGeom prst="rect">
            <a:avLst/>
          </a:prstGeom>
        </p:spPr>
      </p:pic>
      <p:sp>
        <p:nvSpPr>
          <p:cNvPr id="3" name="Slide Number Placeholder 2">
            <a:extLst>
              <a:ext uri="{FF2B5EF4-FFF2-40B4-BE49-F238E27FC236}">
                <a16:creationId xmlns:a16="http://schemas.microsoft.com/office/drawing/2014/main" id="{EE03B5DE-3CE6-9D44-87D1-CA69E842B599}"/>
              </a:ext>
            </a:extLst>
          </p:cNvPr>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pic>
        <p:nvPicPr>
          <p:cNvPr id="7" name="Picture 6" descr="A screenshot of a computer&#10;&#10;Description automatically generated with medium confidence">
            <a:extLst>
              <a:ext uri="{FF2B5EF4-FFF2-40B4-BE49-F238E27FC236}">
                <a16:creationId xmlns:a16="http://schemas.microsoft.com/office/drawing/2014/main" id="{B5B680D3-D147-F118-87F1-B1A667F1C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743" y="0"/>
            <a:ext cx="4723493" cy="6571456"/>
          </a:xfrm>
          <a:prstGeom prst="rect">
            <a:avLst/>
          </a:prstGeom>
        </p:spPr>
      </p:pic>
    </p:spTree>
    <p:extLst>
      <p:ext uri="{BB962C8B-B14F-4D97-AF65-F5344CB8AC3E}">
        <p14:creationId xmlns:p14="http://schemas.microsoft.com/office/powerpoint/2010/main" val="41253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CD91-5930-4128-9302-57A632331BE9}"/>
              </a:ext>
            </a:extLst>
          </p:cNvPr>
          <p:cNvSpPr>
            <a:spLocks noGrp="1"/>
          </p:cNvSpPr>
          <p:nvPr>
            <p:ph type="title"/>
          </p:nvPr>
        </p:nvSpPr>
        <p:spPr/>
        <p:txBody>
          <a:bodyPr/>
          <a:lstStyle/>
          <a:p>
            <a:r>
              <a:rPr lang="cs-CZ" dirty="0"/>
              <a:t>První „</a:t>
            </a:r>
            <a:r>
              <a:rPr lang="cs-CZ" dirty="0" err="1"/>
              <a:t>Taproot</a:t>
            </a:r>
            <a:r>
              <a:rPr lang="cs-CZ" dirty="0"/>
              <a:t>“ transakce (P2TR)</a:t>
            </a:r>
            <a:endParaRPr lang="en-US" dirty="0"/>
          </a:p>
        </p:txBody>
      </p:sp>
      <p:sp>
        <p:nvSpPr>
          <p:cNvPr id="7" name="Content Placeholder 6">
            <a:extLst>
              <a:ext uri="{FF2B5EF4-FFF2-40B4-BE49-F238E27FC236}">
                <a16:creationId xmlns:a16="http://schemas.microsoft.com/office/drawing/2014/main" id="{EAAE925B-AF86-E3AC-C341-D1D4D548AF7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104C717-2303-4AA8-8FE8-64EC0F6EA333}"/>
              </a:ext>
            </a:extLst>
          </p:cNvPr>
          <p:cNvSpPr>
            <a:spLocks noGrp="1"/>
          </p:cNvSpPr>
          <p:nvPr>
            <p:ph type="ftr" sz="quarter" idx="3"/>
          </p:nvPr>
        </p:nvSpPr>
        <p:spPr/>
        <p:txBody>
          <a:bodyPr/>
          <a:lstStyle/>
          <a:p>
            <a:pPr>
              <a:defRPr/>
            </a:pPr>
            <a:r>
              <a:rPr lang="cs-CZ"/>
              <a:t>| PV204 Bitcoin II.</a:t>
            </a:r>
            <a:endParaRPr lang="en-GB"/>
          </a:p>
        </p:txBody>
      </p:sp>
      <p:pic>
        <p:nvPicPr>
          <p:cNvPr id="5" name="Picture 4" descr="Graphical user interface, text&#10;&#10;Description automatically generated">
            <a:extLst>
              <a:ext uri="{FF2B5EF4-FFF2-40B4-BE49-F238E27FC236}">
                <a16:creationId xmlns:a16="http://schemas.microsoft.com/office/drawing/2014/main" id="{8D877DBC-3176-4FD1-B114-04926C776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1071026"/>
            <a:ext cx="8050213" cy="5163764"/>
          </a:xfrm>
          <a:prstGeom prst="rect">
            <a:avLst/>
          </a:prstGeom>
        </p:spPr>
      </p:pic>
      <p:sp>
        <p:nvSpPr>
          <p:cNvPr id="6" name="TextBox 5">
            <a:extLst>
              <a:ext uri="{FF2B5EF4-FFF2-40B4-BE49-F238E27FC236}">
                <a16:creationId xmlns:a16="http://schemas.microsoft.com/office/drawing/2014/main" id="{80D0F663-5A6F-44EB-ACAE-00616247CB3A}"/>
              </a:ext>
            </a:extLst>
          </p:cNvPr>
          <p:cNvSpPr txBox="1"/>
          <p:nvPr/>
        </p:nvSpPr>
        <p:spPr>
          <a:xfrm>
            <a:off x="1732119" y="6189862"/>
            <a:ext cx="8474884" cy="307777"/>
          </a:xfrm>
          <a:prstGeom prst="rect">
            <a:avLst/>
          </a:prstGeom>
          <a:noFill/>
        </p:spPr>
        <p:txBody>
          <a:bodyPr wrap="none" rtlCol="0">
            <a:spAutoFit/>
          </a:bodyPr>
          <a:lstStyle/>
          <a:p>
            <a:r>
              <a:rPr lang="cs-CZ" sz="1400" dirty="0">
                <a:hlinkClick r:id="rId3"/>
              </a:rPr>
              <a:t>https://blockstream.info/tx/777c998695de4b7ecec54c058c73b2cab71184cf1655840935cd9388923dc288</a:t>
            </a:r>
            <a:endParaRPr lang="en-US" sz="1400" dirty="0"/>
          </a:p>
        </p:txBody>
      </p:sp>
      <p:sp>
        <p:nvSpPr>
          <p:cNvPr id="8" name="Slide Number Placeholder 7">
            <a:extLst>
              <a:ext uri="{FF2B5EF4-FFF2-40B4-BE49-F238E27FC236}">
                <a16:creationId xmlns:a16="http://schemas.microsoft.com/office/drawing/2014/main" id="{B22AFFB5-6F25-22B0-BC91-597BFEAB0C70}"/>
              </a:ext>
            </a:extLst>
          </p:cNvPr>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Tree>
    <p:extLst>
      <p:ext uri="{BB962C8B-B14F-4D97-AF65-F5344CB8AC3E}">
        <p14:creationId xmlns:p14="http://schemas.microsoft.com/office/powerpoint/2010/main" val="1230933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E441-B5EB-E18A-7FD2-2B1874BB185A}"/>
              </a:ext>
            </a:extLst>
          </p:cNvPr>
          <p:cNvSpPr>
            <a:spLocks noGrp="1"/>
          </p:cNvSpPr>
          <p:nvPr>
            <p:ph type="title"/>
          </p:nvPr>
        </p:nvSpPr>
        <p:spPr/>
        <p:txBody>
          <a:bodyPr/>
          <a:lstStyle/>
          <a:p>
            <a:r>
              <a:rPr lang="en-US" dirty="0"/>
              <a:t>Future Bitcoin upgrades</a:t>
            </a:r>
          </a:p>
        </p:txBody>
      </p:sp>
      <p:sp>
        <p:nvSpPr>
          <p:cNvPr id="3" name="Content Placeholder 2">
            <a:extLst>
              <a:ext uri="{FF2B5EF4-FFF2-40B4-BE49-F238E27FC236}">
                <a16:creationId xmlns:a16="http://schemas.microsoft.com/office/drawing/2014/main" id="{400581A9-498A-7184-DD23-FE5D4865DE57}"/>
              </a:ext>
            </a:extLst>
          </p:cNvPr>
          <p:cNvSpPr>
            <a:spLocks noGrp="1"/>
          </p:cNvSpPr>
          <p:nvPr>
            <p:ph idx="1"/>
          </p:nvPr>
        </p:nvSpPr>
        <p:spPr>
          <a:xfrm>
            <a:off x="670984" y="1871664"/>
            <a:ext cx="11329672" cy="4149725"/>
          </a:xfrm>
        </p:spPr>
        <p:txBody>
          <a:bodyPr/>
          <a:lstStyle/>
          <a:p>
            <a:r>
              <a:rPr lang="en-US" dirty="0"/>
              <a:t>Protocols tend to ossify with adoption (e.g., TCP protocol)</a:t>
            </a:r>
          </a:p>
          <a:p>
            <a:pPr lvl="1"/>
            <a:r>
              <a:rPr lang="en-US" dirty="0"/>
              <a:t>Difficult to update software at once, increased probability of problems after change</a:t>
            </a:r>
          </a:p>
          <a:p>
            <a:r>
              <a:rPr lang="en-US" dirty="0"/>
              <a:t>Many discussed future changes (some already tested on Signet)</a:t>
            </a:r>
          </a:p>
          <a:p>
            <a:pPr lvl="1"/>
            <a:r>
              <a:rPr lang="en-US" dirty="0"/>
              <a:t>OP_VAULT (convenance)</a:t>
            </a:r>
          </a:p>
          <a:p>
            <a:pPr lvl="1"/>
            <a:r>
              <a:rPr lang="en-US" dirty="0"/>
              <a:t>SIGHASH_ANYPREVOUT (</a:t>
            </a:r>
            <a:r>
              <a:rPr lang="en-US" dirty="0" err="1"/>
              <a:t>Eltoo</a:t>
            </a:r>
            <a:r>
              <a:rPr lang="en-US" dirty="0"/>
              <a:t>, channel factories)</a:t>
            </a:r>
          </a:p>
          <a:p>
            <a:pPr lvl="1"/>
            <a:r>
              <a:rPr lang="en-US" dirty="0"/>
              <a:t>Cross-input signature aggregation (one signature for multiple inputs) </a:t>
            </a:r>
          </a:p>
          <a:p>
            <a:pPr lvl="1"/>
            <a:r>
              <a:rPr lang="en-US" dirty="0" err="1"/>
              <a:t>Drivechains</a:t>
            </a:r>
            <a:r>
              <a:rPr lang="en-US" dirty="0"/>
              <a:t>, </a:t>
            </a:r>
            <a:r>
              <a:rPr lang="en-US" dirty="0" err="1"/>
              <a:t>spacechains</a:t>
            </a:r>
            <a:r>
              <a:rPr lang="en-US" dirty="0"/>
              <a:t>…</a:t>
            </a:r>
          </a:p>
          <a:p>
            <a:pPr lvl="1"/>
            <a:r>
              <a:rPr lang="en-US" dirty="0"/>
              <a:t>(Time representation in block will overflow in 2106)</a:t>
            </a:r>
          </a:p>
          <a:p>
            <a:r>
              <a:rPr lang="en-US" dirty="0"/>
              <a:t>Potential </a:t>
            </a:r>
            <a:r>
              <a:rPr lang="en-US" dirty="0" err="1"/>
              <a:t>hardforks</a:t>
            </a:r>
            <a:r>
              <a:rPr lang="en-US" dirty="0"/>
              <a:t>?</a:t>
            </a:r>
          </a:p>
          <a:p>
            <a:pPr lvl="1"/>
            <a:r>
              <a:rPr lang="en-US" dirty="0"/>
              <a:t>(Quantum computer breaking ECDSA)</a:t>
            </a:r>
          </a:p>
          <a:p>
            <a:endParaRPr lang="en-US" dirty="0"/>
          </a:p>
        </p:txBody>
      </p:sp>
      <p:sp>
        <p:nvSpPr>
          <p:cNvPr id="4" name="Slide Number Placeholder 3">
            <a:extLst>
              <a:ext uri="{FF2B5EF4-FFF2-40B4-BE49-F238E27FC236}">
                <a16:creationId xmlns:a16="http://schemas.microsoft.com/office/drawing/2014/main" id="{452D87D4-ADFD-BAF9-0934-96147F91FA67}"/>
              </a:ext>
            </a:extLst>
          </p:cNvPr>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
        <p:nvSpPr>
          <p:cNvPr id="5" name="Footer Placeholder 4">
            <a:extLst>
              <a:ext uri="{FF2B5EF4-FFF2-40B4-BE49-F238E27FC236}">
                <a16:creationId xmlns:a16="http://schemas.microsoft.com/office/drawing/2014/main" id="{C6936CAB-7D74-A0A1-D76E-6DC9DC484325}"/>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5746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27CA5C-FDE3-44F9-B213-08A87B21037D}"/>
              </a:ext>
            </a:extLst>
          </p:cNvPr>
          <p:cNvSpPr>
            <a:spLocks noGrp="1"/>
          </p:cNvSpPr>
          <p:nvPr>
            <p:ph type="title"/>
          </p:nvPr>
        </p:nvSpPr>
        <p:spPr/>
        <p:txBody>
          <a:bodyPr/>
          <a:lstStyle/>
          <a:p>
            <a:r>
              <a:rPr lang="en-US" dirty="0"/>
              <a:t>Threshold signatures vs. </a:t>
            </a:r>
            <a:r>
              <a:rPr lang="en-US" dirty="0" err="1"/>
              <a:t>multisig</a:t>
            </a:r>
            <a:r>
              <a:rPr lang="en-US" dirty="0"/>
              <a:t> vs. </a:t>
            </a:r>
            <a:r>
              <a:rPr lang="cs-CZ" dirty="0" err="1"/>
              <a:t>Multi</a:t>
            </a:r>
            <a:r>
              <a:rPr lang="cs-CZ" dirty="0"/>
              <a:t>-party </a:t>
            </a:r>
            <a:r>
              <a:rPr lang="cs-CZ" dirty="0" err="1"/>
              <a:t>computation</a:t>
            </a:r>
            <a:r>
              <a:rPr lang="cs-CZ" dirty="0"/>
              <a:t> </a:t>
            </a:r>
          </a:p>
        </p:txBody>
      </p:sp>
      <p:sp>
        <p:nvSpPr>
          <p:cNvPr id="7" name="Text Placeholder 6">
            <a:extLst>
              <a:ext uri="{FF2B5EF4-FFF2-40B4-BE49-F238E27FC236}">
                <a16:creationId xmlns:a16="http://schemas.microsoft.com/office/drawing/2014/main" id="{212A30E8-BAEB-4A74-978B-2EAC7D3F704B}"/>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A558290E-F9C2-4A29-91D4-AE089D488BED}"/>
              </a:ext>
            </a:extLst>
          </p:cNvPr>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
        <p:nvSpPr>
          <p:cNvPr id="5" name="Footer Placeholder 4">
            <a:extLst>
              <a:ext uri="{FF2B5EF4-FFF2-40B4-BE49-F238E27FC236}">
                <a16:creationId xmlns:a16="http://schemas.microsoft.com/office/drawing/2014/main" id="{3F271A7F-B825-4A5B-8D81-038980957AAB}"/>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080210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218C-8526-3AA5-B82F-E875260B350B}"/>
              </a:ext>
            </a:extLst>
          </p:cNvPr>
          <p:cNvSpPr>
            <a:spLocks noGrp="1"/>
          </p:cNvSpPr>
          <p:nvPr>
            <p:ph type="title"/>
          </p:nvPr>
        </p:nvSpPr>
        <p:spPr/>
        <p:txBody>
          <a:bodyPr/>
          <a:lstStyle/>
          <a:p>
            <a:r>
              <a:rPr lang="en-US" dirty="0"/>
              <a:t>Making fresh private keys (with backup) BIP32, BIP44…</a:t>
            </a:r>
          </a:p>
        </p:txBody>
      </p:sp>
      <p:pic>
        <p:nvPicPr>
          <p:cNvPr id="7" name="Content Placeholder 6" descr="Diagram&#10;&#10;Description automatically generated">
            <a:extLst>
              <a:ext uri="{FF2B5EF4-FFF2-40B4-BE49-F238E27FC236}">
                <a16:creationId xmlns:a16="http://schemas.microsoft.com/office/drawing/2014/main" id="{E2793E59-756E-14B5-3581-BCBF2272E4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960" y="1556792"/>
            <a:ext cx="6563536" cy="4044780"/>
          </a:xfrm>
        </p:spPr>
      </p:pic>
      <p:sp>
        <p:nvSpPr>
          <p:cNvPr id="4" name="Slide Number Placeholder 3">
            <a:extLst>
              <a:ext uri="{FF2B5EF4-FFF2-40B4-BE49-F238E27FC236}">
                <a16:creationId xmlns:a16="http://schemas.microsoft.com/office/drawing/2014/main" id="{FBDD8605-0EC7-64D2-E62D-D1682620D31B}"/>
              </a:ext>
            </a:extLst>
          </p:cNvPr>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sp>
        <p:nvSpPr>
          <p:cNvPr id="5" name="Footer Placeholder 4">
            <a:extLst>
              <a:ext uri="{FF2B5EF4-FFF2-40B4-BE49-F238E27FC236}">
                <a16:creationId xmlns:a16="http://schemas.microsoft.com/office/drawing/2014/main" id="{F3B294E7-DA86-2BF3-946C-C1C1C8273525}"/>
              </a:ext>
            </a:extLst>
          </p:cNvPr>
          <p:cNvSpPr>
            <a:spLocks noGrp="1"/>
          </p:cNvSpPr>
          <p:nvPr>
            <p:ph type="ftr" sz="quarter" idx="3"/>
          </p:nvPr>
        </p:nvSpPr>
        <p:spPr/>
        <p:txBody>
          <a:bodyPr/>
          <a:lstStyle/>
          <a:p>
            <a:r>
              <a:rPr lang="en-US"/>
              <a:t>| PV204 Bitcoin II.</a:t>
            </a:r>
            <a:endParaRPr lang="cs-CZ" dirty="0"/>
          </a:p>
        </p:txBody>
      </p:sp>
      <p:sp>
        <p:nvSpPr>
          <p:cNvPr id="8" name="Content Placeholder 2">
            <a:extLst>
              <a:ext uri="{FF2B5EF4-FFF2-40B4-BE49-F238E27FC236}">
                <a16:creationId xmlns:a16="http://schemas.microsoft.com/office/drawing/2014/main" id="{3CA5F7B4-395D-F065-A05A-33EE66D0D085}"/>
              </a:ext>
            </a:extLst>
          </p:cNvPr>
          <p:cNvSpPr txBox="1">
            <a:spLocks/>
          </p:cNvSpPr>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Deterministic derivation from:</a:t>
            </a:r>
          </a:p>
          <a:p>
            <a:pPr lvl="1"/>
            <a:r>
              <a:rPr lang="en-US" dirty="0"/>
              <a:t>master seed (key)</a:t>
            </a:r>
          </a:p>
          <a:p>
            <a:pPr lvl="1"/>
            <a:r>
              <a:rPr lang="en-US" dirty="0"/>
              <a:t>derivation path (data)</a:t>
            </a:r>
          </a:p>
          <a:p>
            <a:pPr lvl="2"/>
            <a:r>
              <a:rPr lang="en-US" dirty="0"/>
              <a:t>m/purpose/coin/account/receive…</a:t>
            </a:r>
          </a:p>
          <a:p>
            <a:r>
              <a:rPr lang="en-US" dirty="0"/>
              <a:t>Single master seed allows:</a:t>
            </a:r>
          </a:p>
          <a:p>
            <a:pPr lvl="1"/>
            <a:r>
              <a:rPr lang="en-US" dirty="0"/>
              <a:t>Generate many distinct private keys</a:t>
            </a:r>
          </a:p>
          <a:p>
            <a:pPr lvl="1"/>
            <a:r>
              <a:rPr lang="en-US" dirty="0"/>
              <a:t>Sharing sub-tree value allows:</a:t>
            </a:r>
          </a:p>
          <a:p>
            <a:pPr lvl="2"/>
            <a:r>
              <a:rPr lang="en-US" dirty="0"/>
              <a:t>Generate keys in sub-trees</a:t>
            </a:r>
          </a:p>
          <a:p>
            <a:pPr lvl="2"/>
            <a:r>
              <a:rPr lang="en-US" dirty="0"/>
              <a:t>Cannot generate keys from other trees</a:t>
            </a:r>
          </a:p>
          <a:p>
            <a:r>
              <a:rPr lang="en-US" dirty="0"/>
              <a:t>Deterministic generation, Master Seed enough to recover whole tree</a:t>
            </a:r>
          </a:p>
          <a:p>
            <a:endParaRPr lang="en-US" dirty="0"/>
          </a:p>
        </p:txBody>
      </p:sp>
    </p:spTree>
    <p:extLst>
      <p:ext uri="{BB962C8B-B14F-4D97-AF65-F5344CB8AC3E}">
        <p14:creationId xmlns:p14="http://schemas.microsoft.com/office/powerpoint/2010/main" val="6158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website&#10;&#10;Description automatically generated">
            <a:extLst>
              <a:ext uri="{FF2B5EF4-FFF2-40B4-BE49-F238E27FC236}">
                <a16:creationId xmlns:a16="http://schemas.microsoft.com/office/drawing/2014/main" id="{9178AC04-E19F-B9F2-FFFF-26788C0FD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027" y="1447537"/>
            <a:ext cx="5670841" cy="5124713"/>
          </a:xfrm>
          <a:prstGeom prst="rect">
            <a:avLst/>
          </a:prstGeom>
        </p:spPr>
      </p:pic>
      <p:sp>
        <p:nvSpPr>
          <p:cNvPr id="2" name="Title 1">
            <a:extLst>
              <a:ext uri="{FF2B5EF4-FFF2-40B4-BE49-F238E27FC236}">
                <a16:creationId xmlns:a16="http://schemas.microsoft.com/office/drawing/2014/main" id="{ECF0E549-0980-421F-AECE-35732C629301}"/>
              </a:ext>
            </a:extLst>
          </p:cNvPr>
          <p:cNvSpPr>
            <a:spLocks noGrp="1"/>
          </p:cNvSpPr>
          <p:nvPr>
            <p:ph type="title"/>
          </p:nvPr>
        </p:nvSpPr>
        <p:spPr/>
        <p:txBody>
          <a:bodyPr/>
          <a:lstStyle/>
          <a:p>
            <a:r>
              <a:rPr lang="en-US" dirty="0"/>
              <a:t>1. S</a:t>
            </a:r>
            <a:r>
              <a:rPr lang="cs-CZ" dirty="0" err="1"/>
              <a:t>hamir</a:t>
            </a:r>
            <a:r>
              <a:rPr lang="en-US" dirty="0"/>
              <a:t>’s</a:t>
            </a:r>
            <a:r>
              <a:rPr lang="cs-CZ" dirty="0"/>
              <a:t> </a:t>
            </a:r>
            <a:r>
              <a:rPr lang="en-US" dirty="0"/>
              <a:t>threshold </a:t>
            </a:r>
            <a:r>
              <a:rPr lang="cs-CZ" dirty="0" err="1"/>
              <a:t>secret</a:t>
            </a:r>
            <a:r>
              <a:rPr lang="cs-CZ" dirty="0"/>
              <a:t> </a:t>
            </a:r>
            <a:r>
              <a:rPr lang="cs-CZ" dirty="0" err="1"/>
              <a:t>sharing</a:t>
            </a:r>
            <a:r>
              <a:rPr lang="cs-CZ" dirty="0"/>
              <a:t> </a:t>
            </a:r>
            <a:r>
              <a:rPr lang="cs-CZ" dirty="0" err="1"/>
              <a:t>scheme</a:t>
            </a:r>
            <a:endParaRPr lang="en-US" dirty="0"/>
          </a:p>
        </p:txBody>
      </p:sp>
      <p:sp>
        <p:nvSpPr>
          <p:cNvPr id="3" name="Content Placeholder 2">
            <a:extLst>
              <a:ext uri="{FF2B5EF4-FFF2-40B4-BE49-F238E27FC236}">
                <a16:creationId xmlns:a16="http://schemas.microsoft.com/office/drawing/2014/main" id="{5F72B4F5-EE7F-41C2-BBE0-AD39917D8226}"/>
              </a:ext>
            </a:extLst>
          </p:cNvPr>
          <p:cNvSpPr>
            <a:spLocks noGrp="1"/>
          </p:cNvSpPr>
          <p:nvPr>
            <p:ph idx="1"/>
          </p:nvPr>
        </p:nvSpPr>
        <p:spPr>
          <a:xfrm>
            <a:off x="650768" y="1802879"/>
            <a:ext cx="6021296" cy="4149725"/>
          </a:xfrm>
        </p:spPr>
        <p:txBody>
          <a:bodyPr/>
          <a:lstStyle/>
          <a:p>
            <a:r>
              <a:rPr lang="en-US" dirty="0"/>
              <a:t>Private key is recovered from multiple shares </a:t>
            </a:r>
          </a:p>
          <a:p>
            <a:pPr lvl="1"/>
            <a:r>
              <a:rPr lang="en-US" dirty="0"/>
              <a:t>Then used at single place</a:t>
            </a:r>
          </a:p>
          <a:p>
            <a:pPr lvl="1"/>
            <a:r>
              <a:rPr lang="en-US" dirty="0"/>
              <a:t>An attacker can compromise private key after its recovery from shares</a:t>
            </a:r>
          </a:p>
          <a:p>
            <a:r>
              <a:rPr lang="en-US" dirty="0"/>
              <a:t>Network is unaware of key split, single public key used in lock script</a:t>
            </a:r>
          </a:p>
          <a:p>
            <a:r>
              <a:rPr lang="en-US" dirty="0"/>
              <a:t>Can be used to backup wallet seed (e.g., </a:t>
            </a:r>
            <a:r>
              <a:rPr lang="en-US" dirty="0" err="1"/>
              <a:t>Trezor</a:t>
            </a:r>
            <a:r>
              <a:rPr lang="en-US" dirty="0"/>
              <a:t> wallet </a:t>
            </a:r>
            <a:r>
              <a:rPr lang="en-US" sz="2000" dirty="0">
                <a:hlinkClick r:id="rId4"/>
              </a:rPr>
              <a:t>https://trezor.io/shamir/</a:t>
            </a:r>
            <a:r>
              <a:rPr lang="en-US" dirty="0"/>
              <a:t>)</a:t>
            </a:r>
          </a:p>
          <a:p>
            <a:pPr lvl="1"/>
            <a:r>
              <a:rPr lang="en-US" dirty="0"/>
              <a:t>n-out-of-n or k-out-of-n</a:t>
            </a:r>
            <a:endParaRPr lang="cs-CZ" dirty="0"/>
          </a:p>
          <a:p>
            <a:endParaRPr lang="en-US" dirty="0"/>
          </a:p>
        </p:txBody>
      </p:sp>
      <p:sp>
        <p:nvSpPr>
          <p:cNvPr id="4" name="Slide Number Placeholder 3">
            <a:extLst>
              <a:ext uri="{FF2B5EF4-FFF2-40B4-BE49-F238E27FC236}">
                <a16:creationId xmlns:a16="http://schemas.microsoft.com/office/drawing/2014/main" id="{60A61444-6E6E-40C6-9B98-3C43089032E2}"/>
              </a:ext>
            </a:extLst>
          </p:cNvPr>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
        <p:nvSpPr>
          <p:cNvPr id="5" name="Footer Placeholder 4">
            <a:extLst>
              <a:ext uri="{FF2B5EF4-FFF2-40B4-BE49-F238E27FC236}">
                <a16:creationId xmlns:a16="http://schemas.microsoft.com/office/drawing/2014/main" id="{2378C24E-1794-4F9E-AA97-592982CD897B}"/>
              </a:ext>
            </a:extLst>
          </p:cNvPr>
          <p:cNvSpPr>
            <a:spLocks noGrp="1"/>
          </p:cNvSpPr>
          <p:nvPr>
            <p:ph type="ftr" sz="quarter" idx="3"/>
          </p:nvPr>
        </p:nvSpPr>
        <p:spPr/>
        <p:txBody>
          <a:bodyPr/>
          <a:lstStyle/>
          <a:p>
            <a:r>
              <a:rPr lang="en-US"/>
              <a:t>| PV204 Bitcoin II.</a:t>
            </a:r>
            <a:endParaRPr lang="cs-CZ" dirty="0"/>
          </a:p>
        </p:txBody>
      </p:sp>
      <p:sp>
        <p:nvSpPr>
          <p:cNvPr id="8" name="TextBox 7">
            <a:extLst>
              <a:ext uri="{FF2B5EF4-FFF2-40B4-BE49-F238E27FC236}">
                <a16:creationId xmlns:a16="http://schemas.microsoft.com/office/drawing/2014/main" id="{3FD9E902-4018-8B34-CA2B-101FF701C466}"/>
              </a:ext>
            </a:extLst>
          </p:cNvPr>
          <p:cNvSpPr txBox="1"/>
          <p:nvPr/>
        </p:nvSpPr>
        <p:spPr>
          <a:xfrm>
            <a:off x="8438949" y="1689795"/>
            <a:ext cx="1997406" cy="307777"/>
          </a:xfrm>
          <a:prstGeom prst="rect">
            <a:avLst/>
          </a:prstGeom>
          <a:noFill/>
        </p:spPr>
        <p:txBody>
          <a:bodyPr wrap="none" rtlCol="0">
            <a:spAutoFit/>
          </a:bodyPr>
          <a:lstStyle/>
          <a:p>
            <a:r>
              <a:rPr lang="en-US" sz="1400" i="1" dirty="0">
                <a:solidFill>
                  <a:schemeClr val="bg1">
                    <a:lumMod val="65000"/>
                  </a:schemeClr>
                </a:solidFill>
              </a:rPr>
              <a:t>https://trezor.io/shamir/</a:t>
            </a:r>
          </a:p>
        </p:txBody>
      </p:sp>
    </p:spTree>
    <p:custDataLst>
      <p:tags r:id="rId1"/>
    </p:custDataLst>
    <p:extLst>
      <p:ext uri="{BB962C8B-B14F-4D97-AF65-F5344CB8AC3E}">
        <p14:creationId xmlns:p14="http://schemas.microsoft.com/office/powerpoint/2010/main" val="11647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CEBC4AD0-DE71-4185-A974-404FD0717F2D}"/>
              </a:ext>
            </a:extLst>
          </p:cNvPr>
          <p:cNvPicPr>
            <a:picLocks noChangeAspect="1"/>
          </p:cNvPicPr>
          <p:nvPr/>
        </p:nvPicPr>
        <p:blipFill rotWithShape="1">
          <a:blip r:embed="rId3">
            <a:extLst>
              <a:ext uri="{28A0092B-C50C-407E-A947-70E740481C1C}">
                <a14:useLocalDpi xmlns:a14="http://schemas.microsoft.com/office/drawing/2010/main" val="0"/>
              </a:ext>
            </a:extLst>
          </a:blip>
          <a:srcRect b="23210"/>
          <a:stretch/>
        </p:blipFill>
        <p:spPr>
          <a:xfrm>
            <a:off x="7452296" y="3884244"/>
            <a:ext cx="4719959" cy="2830881"/>
          </a:xfrm>
          <a:prstGeom prst="rect">
            <a:avLst/>
          </a:prstGeom>
        </p:spPr>
      </p:pic>
      <p:sp>
        <p:nvSpPr>
          <p:cNvPr id="2" name="Title 1">
            <a:extLst>
              <a:ext uri="{FF2B5EF4-FFF2-40B4-BE49-F238E27FC236}">
                <a16:creationId xmlns:a16="http://schemas.microsoft.com/office/drawing/2014/main" id="{50A4FD2B-C87B-4F1B-B681-A1CCD5A9AAB3}"/>
              </a:ext>
            </a:extLst>
          </p:cNvPr>
          <p:cNvSpPr>
            <a:spLocks noGrp="1"/>
          </p:cNvSpPr>
          <p:nvPr>
            <p:ph type="title"/>
          </p:nvPr>
        </p:nvSpPr>
        <p:spPr/>
        <p:txBody>
          <a:bodyPr/>
          <a:lstStyle/>
          <a:p>
            <a:r>
              <a:rPr lang="en-US" dirty="0" err="1"/>
              <a:t>Multisignatures</a:t>
            </a:r>
            <a:endParaRPr lang="cs-CZ" dirty="0"/>
          </a:p>
        </p:txBody>
      </p:sp>
      <p:sp>
        <p:nvSpPr>
          <p:cNvPr id="3" name="Content Placeholder 2">
            <a:extLst>
              <a:ext uri="{FF2B5EF4-FFF2-40B4-BE49-F238E27FC236}">
                <a16:creationId xmlns:a16="http://schemas.microsoft.com/office/drawing/2014/main" id="{B73BFB2E-52CF-40DF-B279-F6703B549CF3}"/>
              </a:ext>
            </a:extLst>
          </p:cNvPr>
          <p:cNvSpPr>
            <a:spLocks noGrp="1"/>
          </p:cNvSpPr>
          <p:nvPr>
            <p:ph idx="1"/>
          </p:nvPr>
        </p:nvSpPr>
        <p:spPr/>
        <p:txBody>
          <a:bodyPr/>
          <a:lstStyle/>
          <a:p>
            <a:r>
              <a:rPr lang="en-US" dirty="0"/>
              <a:t>Lock script constructed to require multiple signatures (OP_CHECKMULTISIG)</a:t>
            </a:r>
          </a:p>
          <a:p>
            <a:pPr lvl="1"/>
            <a:r>
              <a:rPr lang="en-US" dirty="0"/>
              <a:t>transaction valid only if multiple signers provide signatures for unlock script</a:t>
            </a:r>
          </a:p>
          <a:p>
            <a:r>
              <a:rPr lang="en-US" dirty="0"/>
              <a:t>n-out-of-n or k-out-of-n, </a:t>
            </a:r>
            <a:r>
              <a:rPr lang="en-US" dirty="0">
                <a:hlinkClick r:id="rId4"/>
              </a:rPr>
              <a:t>https://en.bitcoin.it/wiki/Multisignature</a:t>
            </a:r>
            <a:endParaRPr lang="en-US" dirty="0"/>
          </a:p>
          <a:p>
            <a:r>
              <a:rPr lang="en-US" dirty="0"/>
              <a:t>P2MS, P2MS wrapped in P2SH</a:t>
            </a:r>
          </a:p>
          <a:p>
            <a:pPr lvl="1"/>
            <a:r>
              <a:rPr lang="cs-CZ" dirty="0">
                <a:hlinkClick r:id="rId5"/>
              </a:rPr>
              <a:t>https://learnmeabitcoin.com/technical/p2ms</a:t>
            </a:r>
            <a:endParaRPr lang="en-US" dirty="0"/>
          </a:p>
          <a:p>
            <a:endParaRPr lang="en-US" dirty="0"/>
          </a:p>
          <a:p>
            <a:pPr lvl="1"/>
            <a:endParaRPr lang="cs-CZ" dirty="0"/>
          </a:p>
          <a:p>
            <a:pPr lvl="1"/>
            <a:endParaRPr lang="en-US" dirty="0"/>
          </a:p>
          <a:p>
            <a:endParaRPr lang="cs-CZ" dirty="0"/>
          </a:p>
        </p:txBody>
      </p:sp>
      <p:sp>
        <p:nvSpPr>
          <p:cNvPr id="4" name="Slide Number Placeholder 3">
            <a:extLst>
              <a:ext uri="{FF2B5EF4-FFF2-40B4-BE49-F238E27FC236}">
                <a16:creationId xmlns:a16="http://schemas.microsoft.com/office/drawing/2014/main" id="{B8183297-3984-4339-A71A-264D68EF1A47}"/>
              </a:ext>
            </a:extLst>
          </p:cNvPr>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
        <p:nvSpPr>
          <p:cNvPr id="5" name="Footer Placeholder 4">
            <a:extLst>
              <a:ext uri="{FF2B5EF4-FFF2-40B4-BE49-F238E27FC236}">
                <a16:creationId xmlns:a16="http://schemas.microsoft.com/office/drawing/2014/main" id="{2C0BC11F-C64C-411E-8B52-99B444AB07F9}"/>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35241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09DF0-9C79-2FEA-49C0-85232C3DBE45}"/>
              </a:ext>
            </a:extLst>
          </p:cNvPr>
          <p:cNvSpPr>
            <a:spLocks noGrp="1"/>
          </p:cNvSpPr>
          <p:nvPr>
            <p:ph type="sldNum" sz="quarter" idx="10"/>
          </p:nvPr>
        </p:nvSpPr>
        <p:spPr/>
        <p:txBody>
          <a:bodyPr/>
          <a:lstStyle/>
          <a:p>
            <a:pPr>
              <a:defRPr/>
            </a:pPr>
            <a:fld id="{13F72F7E-A92E-4996-87A8-9530E00B3D3A}" type="slidenum">
              <a:rPr lang="cs-CZ" smtClean="0"/>
              <a:pPr>
                <a:defRPr/>
              </a:pPr>
              <a:t>4</a:t>
            </a:fld>
            <a:endParaRPr lang="cs-CZ" dirty="0"/>
          </a:p>
        </p:txBody>
      </p:sp>
      <p:sp>
        <p:nvSpPr>
          <p:cNvPr id="3" name="Footer Placeholder 2">
            <a:extLst>
              <a:ext uri="{FF2B5EF4-FFF2-40B4-BE49-F238E27FC236}">
                <a16:creationId xmlns:a16="http://schemas.microsoft.com/office/drawing/2014/main" id="{4B75ADE9-CBA5-7202-9C62-6E8799E5BC00}"/>
              </a:ext>
            </a:extLst>
          </p:cNvPr>
          <p:cNvSpPr>
            <a:spLocks noGrp="1"/>
          </p:cNvSpPr>
          <p:nvPr>
            <p:ph type="ftr" sz="quarter" idx="3"/>
          </p:nvPr>
        </p:nvSpPr>
        <p:spPr/>
        <p:txBody>
          <a:bodyPr/>
          <a:lstStyle/>
          <a:p>
            <a:r>
              <a:rPr lang="en-GB"/>
              <a:t>| PV204 Bitcoin II.</a:t>
            </a:r>
            <a:endParaRPr lang="cs-CZ" dirty="0"/>
          </a:p>
        </p:txBody>
      </p:sp>
      <p:pic>
        <p:nvPicPr>
          <p:cNvPr id="5" name="Picture 4">
            <a:extLst>
              <a:ext uri="{FF2B5EF4-FFF2-40B4-BE49-F238E27FC236}">
                <a16:creationId xmlns:a16="http://schemas.microsoft.com/office/drawing/2014/main" id="{27210370-99DC-4FD1-EDAA-47C30E23309E}"/>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C71C3AED-ADD2-CAC2-99C5-DEC07412FE1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0583FDAF-6DE8-E394-022C-6EB3CDDCB633}"/>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9" name="Rectangle 8">
            <a:extLst>
              <a:ext uri="{FF2B5EF4-FFF2-40B4-BE49-F238E27FC236}">
                <a16:creationId xmlns:a16="http://schemas.microsoft.com/office/drawing/2014/main" id="{7C6E4D2E-AFCD-1EF5-526F-361F19A00344}"/>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330766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D6DB-9E82-4AF0-BB77-EE3FBFE62EDD}"/>
              </a:ext>
            </a:extLst>
          </p:cNvPr>
          <p:cNvSpPr>
            <a:spLocks noGrp="1"/>
          </p:cNvSpPr>
          <p:nvPr>
            <p:ph type="title"/>
          </p:nvPr>
        </p:nvSpPr>
        <p:spPr/>
        <p:txBody>
          <a:bodyPr/>
          <a:lstStyle/>
          <a:p>
            <a:r>
              <a:rPr lang="en-US" dirty="0"/>
              <a:t>Secure m</a:t>
            </a:r>
            <a:r>
              <a:rPr lang="cs-CZ" dirty="0" err="1"/>
              <a:t>ulti</a:t>
            </a:r>
            <a:r>
              <a:rPr lang="cs-CZ" dirty="0"/>
              <a:t>-party </a:t>
            </a:r>
            <a:r>
              <a:rPr lang="cs-CZ" dirty="0" err="1"/>
              <a:t>computation</a:t>
            </a:r>
            <a:r>
              <a:rPr lang="cs-CZ" dirty="0"/>
              <a:t> (MPC)</a:t>
            </a:r>
          </a:p>
        </p:txBody>
      </p:sp>
      <p:sp>
        <p:nvSpPr>
          <p:cNvPr id="3" name="Content Placeholder 2">
            <a:extLst>
              <a:ext uri="{FF2B5EF4-FFF2-40B4-BE49-F238E27FC236}">
                <a16:creationId xmlns:a16="http://schemas.microsoft.com/office/drawing/2014/main" id="{32AFB95E-DD0A-466C-891B-054A44497C56}"/>
              </a:ext>
            </a:extLst>
          </p:cNvPr>
          <p:cNvSpPr>
            <a:spLocks noGrp="1"/>
          </p:cNvSpPr>
          <p:nvPr>
            <p:ph idx="1"/>
          </p:nvPr>
        </p:nvSpPr>
        <p:spPr/>
        <p:txBody>
          <a:bodyPr/>
          <a:lstStyle/>
          <a:p>
            <a:r>
              <a:rPr lang="en-US" sz="2400" dirty="0"/>
              <a:t>Single signature computed using multiple separated signers</a:t>
            </a:r>
          </a:p>
          <a:p>
            <a:pPr lvl="1"/>
            <a:r>
              <a:rPr lang="en-US" sz="2000" dirty="0"/>
              <a:t>Each signer has own private key</a:t>
            </a:r>
          </a:p>
          <a:p>
            <a:pPr lvl="1"/>
            <a:r>
              <a:rPr lang="en-US" sz="2000" dirty="0"/>
              <a:t>An attacker must comprise more than one entity</a:t>
            </a:r>
          </a:p>
          <a:p>
            <a:r>
              <a:rPr lang="en-US" sz="2400" dirty="0"/>
              <a:t>Communication between signers</a:t>
            </a:r>
          </a:p>
          <a:p>
            <a:pPr lvl="1"/>
            <a:r>
              <a:rPr lang="en-US" sz="2000" dirty="0"/>
              <a:t>During initial key generation</a:t>
            </a:r>
          </a:p>
          <a:p>
            <a:pPr lvl="1"/>
            <a:r>
              <a:rPr lang="en-US" sz="2000" dirty="0"/>
              <a:t>Optionally during signing</a:t>
            </a:r>
          </a:p>
          <a:p>
            <a:r>
              <a:rPr lang="en-US" sz="2400" dirty="0"/>
              <a:t>Legacy compatible schemes (produces valid ECDSA signature)</a:t>
            </a:r>
          </a:p>
          <a:p>
            <a:pPr lvl="1"/>
            <a:r>
              <a:rPr lang="en-US" sz="2000" dirty="0"/>
              <a:t>2-party ECDSA, n-out-of-n or k-out-of-n ECDSA (only since 2016)</a:t>
            </a:r>
          </a:p>
          <a:p>
            <a:r>
              <a:rPr lang="en-US" sz="2400" dirty="0"/>
              <a:t>Taproot-compatible schemes (activated since Nov 2021)</a:t>
            </a:r>
          </a:p>
          <a:p>
            <a:pPr lvl="1"/>
            <a:r>
              <a:rPr lang="en-US" sz="2000" dirty="0"/>
              <a:t>Schorr signatures, MuSig2, FROST…</a:t>
            </a:r>
          </a:p>
          <a:p>
            <a:r>
              <a:rPr lang="en-US" sz="2000" dirty="0">
                <a:hlinkClick r:id="rId3"/>
              </a:rPr>
              <a:t>https://academy.binance.com/en/articles/threshold-signatures-explained</a:t>
            </a:r>
            <a:endParaRPr lang="en-US" sz="2000" dirty="0"/>
          </a:p>
          <a:p>
            <a:endParaRPr lang="cs-CZ" sz="2400" dirty="0"/>
          </a:p>
        </p:txBody>
      </p:sp>
      <p:sp>
        <p:nvSpPr>
          <p:cNvPr id="4" name="Slide Number Placeholder 3">
            <a:extLst>
              <a:ext uri="{FF2B5EF4-FFF2-40B4-BE49-F238E27FC236}">
                <a16:creationId xmlns:a16="http://schemas.microsoft.com/office/drawing/2014/main" id="{AB25208E-DCF0-40AD-AD20-73312F34E279}"/>
              </a:ext>
            </a:extLst>
          </p:cNvPr>
          <p:cNvSpPr>
            <a:spLocks noGrp="1"/>
          </p:cNvSpPr>
          <p:nvPr>
            <p:ph type="sldNum" sz="quarter" idx="10"/>
          </p:nvPr>
        </p:nvSpPr>
        <p:spPr/>
        <p:txBody>
          <a:bodyPr/>
          <a:lstStyle/>
          <a:p>
            <a:pPr>
              <a:defRPr/>
            </a:pPr>
            <a:fld id="{0B35A545-624B-40D2-AFF6-9618F12C24F0}" type="slidenum">
              <a:rPr lang="cs-CZ" smtClean="0"/>
              <a:pPr>
                <a:defRPr/>
              </a:pPr>
              <a:t>40</a:t>
            </a:fld>
            <a:endParaRPr lang="cs-CZ" dirty="0"/>
          </a:p>
        </p:txBody>
      </p:sp>
      <p:sp>
        <p:nvSpPr>
          <p:cNvPr id="5" name="Footer Placeholder 4">
            <a:extLst>
              <a:ext uri="{FF2B5EF4-FFF2-40B4-BE49-F238E27FC236}">
                <a16:creationId xmlns:a16="http://schemas.microsoft.com/office/drawing/2014/main" id="{1CEA3DE4-F981-46C5-9F2E-C885E6AB0FAC}"/>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40894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histogram&#10;&#10;Description automatically generated">
            <a:extLst>
              <a:ext uri="{FF2B5EF4-FFF2-40B4-BE49-F238E27FC236}">
                <a16:creationId xmlns:a16="http://schemas.microsoft.com/office/drawing/2014/main" id="{2D5AF586-67AE-7CC4-8847-423D7F6CC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2640082"/>
            <a:ext cx="6600056" cy="4217917"/>
          </a:xfrm>
          <a:prstGeom prst="rect">
            <a:avLst/>
          </a:prstGeom>
        </p:spPr>
      </p:pic>
      <p:sp>
        <p:nvSpPr>
          <p:cNvPr id="2" name="Title 1">
            <a:extLst>
              <a:ext uri="{FF2B5EF4-FFF2-40B4-BE49-F238E27FC236}">
                <a16:creationId xmlns:a16="http://schemas.microsoft.com/office/drawing/2014/main" id="{2AB51439-CE9C-4854-83DA-853FF7F2037C}"/>
              </a:ext>
            </a:extLst>
          </p:cNvPr>
          <p:cNvSpPr>
            <a:spLocks noGrp="1"/>
          </p:cNvSpPr>
          <p:nvPr>
            <p:ph type="title"/>
          </p:nvPr>
        </p:nvSpPr>
        <p:spPr/>
        <p:txBody>
          <a:bodyPr/>
          <a:lstStyle/>
          <a:p>
            <a:r>
              <a:rPr lang="en-US" dirty="0"/>
              <a:t>Frequency of different </a:t>
            </a:r>
            <a:r>
              <a:rPr lang="en-US" dirty="0" err="1"/>
              <a:t>multisignature</a:t>
            </a:r>
            <a:r>
              <a:rPr lang="en-US" dirty="0"/>
              <a:t> scripts</a:t>
            </a:r>
          </a:p>
        </p:txBody>
      </p:sp>
      <p:sp>
        <p:nvSpPr>
          <p:cNvPr id="3" name="Content Placeholder 2">
            <a:extLst>
              <a:ext uri="{FF2B5EF4-FFF2-40B4-BE49-F238E27FC236}">
                <a16:creationId xmlns:a16="http://schemas.microsoft.com/office/drawing/2014/main" id="{68058805-CA6C-4E96-8F59-B2C98C8FE3AD}"/>
              </a:ext>
            </a:extLst>
          </p:cNvPr>
          <p:cNvSpPr>
            <a:spLocks noGrp="1"/>
          </p:cNvSpPr>
          <p:nvPr>
            <p:ph idx="1"/>
          </p:nvPr>
        </p:nvSpPr>
        <p:spPr/>
        <p:txBody>
          <a:bodyPr/>
          <a:lstStyle/>
          <a:p>
            <a:r>
              <a:rPr lang="en-US" dirty="0"/>
              <a:t>Cannot tell for Shamir, MPC ECDSA and </a:t>
            </a:r>
            <a:r>
              <a:rPr lang="en-US" dirty="0" err="1"/>
              <a:t>Schnorr</a:t>
            </a:r>
            <a:r>
              <a:rPr lang="en-US" dirty="0"/>
              <a:t> (e.g., </a:t>
            </a:r>
            <a:r>
              <a:rPr lang="en-US" dirty="0" err="1"/>
              <a:t>MuSig</a:t>
            </a:r>
            <a:r>
              <a:rPr lang="en-US" dirty="0"/>
              <a:t>)!</a:t>
            </a:r>
          </a:p>
          <a:p>
            <a:pPr lvl="1"/>
            <a:r>
              <a:rPr lang="en-US" dirty="0"/>
              <a:t>Resulting signature is standard signature, no change to lock/unlock scripts</a:t>
            </a:r>
          </a:p>
          <a:p>
            <a:r>
              <a:rPr lang="en-US" dirty="0"/>
              <a:t>Can tell for P2MS</a:t>
            </a:r>
          </a:p>
          <a:p>
            <a:pPr lvl="1"/>
            <a:r>
              <a:rPr lang="en-US" dirty="0"/>
              <a:t>Threshold and allowed public keys inside lock script</a:t>
            </a:r>
          </a:p>
          <a:p>
            <a:r>
              <a:rPr lang="en-US" dirty="0"/>
              <a:t>Can tell for P2SH (if spent)</a:t>
            </a:r>
          </a:p>
          <a:p>
            <a:pPr lvl="1"/>
            <a:r>
              <a:rPr lang="en-US" dirty="0" err="1"/>
              <a:t>Multisig</a:t>
            </a:r>
            <a:r>
              <a:rPr lang="en-US" dirty="0"/>
              <a:t> script and used keys inside unlock script</a:t>
            </a:r>
          </a:p>
          <a:p>
            <a:r>
              <a:rPr lang="en-US" dirty="0"/>
              <a:t>(analogically for </a:t>
            </a:r>
            <a:r>
              <a:rPr lang="en-US" dirty="0" err="1"/>
              <a:t>Segwit</a:t>
            </a:r>
            <a:r>
              <a:rPr lang="en-US" dirty="0"/>
              <a:t> variants)</a:t>
            </a:r>
          </a:p>
        </p:txBody>
      </p:sp>
      <p:sp>
        <p:nvSpPr>
          <p:cNvPr id="4" name="Slide Number Placeholder 3">
            <a:extLst>
              <a:ext uri="{FF2B5EF4-FFF2-40B4-BE49-F238E27FC236}">
                <a16:creationId xmlns:a16="http://schemas.microsoft.com/office/drawing/2014/main" id="{B94493B1-2680-47CA-87D5-15332618099D}"/>
              </a:ext>
            </a:extLst>
          </p:cNvPr>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sp>
        <p:nvSpPr>
          <p:cNvPr id="5" name="Footer Placeholder 4">
            <a:extLst>
              <a:ext uri="{FF2B5EF4-FFF2-40B4-BE49-F238E27FC236}">
                <a16:creationId xmlns:a16="http://schemas.microsoft.com/office/drawing/2014/main" id="{9EE34D62-8416-4709-9BCA-CCC0835F8390}"/>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0945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D8C1-022D-9F1E-79FD-8D8A27C6B200}"/>
              </a:ext>
            </a:extLst>
          </p:cNvPr>
          <p:cNvSpPr>
            <a:spLocks noGrp="1"/>
          </p:cNvSpPr>
          <p:nvPr>
            <p:ph type="title"/>
          </p:nvPr>
        </p:nvSpPr>
        <p:spPr/>
        <p:txBody>
          <a:bodyPr/>
          <a:lstStyle/>
          <a:p>
            <a:r>
              <a:rPr lang="en-US" dirty="0"/>
              <a:t>Partially Signed Bitcoin Transaction (PSBT), BIP-174</a:t>
            </a:r>
          </a:p>
        </p:txBody>
      </p:sp>
      <p:sp>
        <p:nvSpPr>
          <p:cNvPr id="3" name="Content Placeholder 2">
            <a:extLst>
              <a:ext uri="{FF2B5EF4-FFF2-40B4-BE49-F238E27FC236}">
                <a16:creationId xmlns:a16="http://schemas.microsoft.com/office/drawing/2014/main" id="{BD3AD448-EFA7-37EF-F540-EBC02EA17D52}"/>
              </a:ext>
            </a:extLst>
          </p:cNvPr>
          <p:cNvSpPr>
            <a:spLocks noGrp="1"/>
          </p:cNvSpPr>
          <p:nvPr>
            <p:ph idx="1"/>
          </p:nvPr>
        </p:nvSpPr>
        <p:spPr/>
        <p:txBody>
          <a:bodyPr/>
          <a:lstStyle/>
          <a:p>
            <a:r>
              <a:rPr lang="en-US" dirty="0"/>
              <a:t>Standardized way how to represent unsigned Bitcoin transaction</a:t>
            </a:r>
          </a:p>
          <a:p>
            <a:pPr lvl="1"/>
            <a:r>
              <a:rPr lang="en-US" dirty="0"/>
              <a:t>Transaction skeleton is created (inputs, outputs, amounts…)</a:t>
            </a:r>
          </a:p>
          <a:p>
            <a:pPr lvl="1"/>
            <a:r>
              <a:rPr lang="en-US" dirty="0"/>
              <a:t>But unlock script not completed (actual signature/signatures are missing)</a:t>
            </a:r>
          </a:p>
          <a:p>
            <a:r>
              <a:rPr lang="en-US" dirty="0"/>
              <a:t>Suitable for sharing PSBT between multiple signers in secure way</a:t>
            </a:r>
          </a:p>
          <a:p>
            <a:pPr lvl="1"/>
            <a:r>
              <a:rPr lang="en-US" dirty="0"/>
              <a:t>Serialized transaction can be passed using USB, file, </a:t>
            </a:r>
            <a:r>
              <a:rPr lang="en-US" dirty="0" err="1"/>
              <a:t>QRCode</a:t>
            </a:r>
            <a:r>
              <a:rPr lang="en-US" dirty="0"/>
              <a:t>, NFC… </a:t>
            </a:r>
          </a:p>
          <a:p>
            <a:r>
              <a:rPr lang="en-US" dirty="0"/>
              <a:t>When all signers sign, transaction can be broadcasted to p2p network</a:t>
            </a:r>
          </a:p>
          <a:p>
            <a:pPr lvl="1"/>
            <a:r>
              <a:rPr lang="en-US" dirty="0"/>
              <a:t>Unless fully signed, transaction is invalid and would be rejected</a:t>
            </a:r>
          </a:p>
          <a:p>
            <a:r>
              <a:rPr lang="en-US" dirty="0"/>
              <a:t>Binary format (for compactness), but can be decoded to </a:t>
            </a:r>
            <a:r>
              <a:rPr lang="en-US" dirty="0" err="1"/>
              <a:t>json</a:t>
            </a:r>
            <a:endParaRPr lang="en-US" dirty="0"/>
          </a:p>
          <a:p>
            <a:pPr lvl="1"/>
            <a:r>
              <a:rPr lang="en-US" b="1" dirty="0">
                <a:latin typeface="Courier New" panose="02070309020205020404" pitchFamily="49" charset="0"/>
                <a:cs typeface="Courier New" panose="02070309020205020404" pitchFamily="49" charset="0"/>
              </a:rPr>
              <a:t>bitcoin-cli </a:t>
            </a:r>
            <a:r>
              <a:rPr lang="en-US" b="1" dirty="0" err="1">
                <a:latin typeface="Courier New" panose="02070309020205020404" pitchFamily="49" charset="0"/>
                <a:cs typeface="Courier New" panose="02070309020205020404" pitchFamily="49" charset="0"/>
              </a:rPr>
              <a:t>decodepsbt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psbt_as_hex_format</a:t>
            </a:r>
            <a:r>
              <a:rPr lang="en-US" b="1"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8C9CA417-3954-46CB-A04C-62A9A183BD3C}"/>
              </a:ext>
            </a:extLst>
          </p:cNvPr>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sp>
        <p:nvSpPr>
          <p:cNvPr id="5" name="Footer Placeholder 4">
            <a:extLst>
              <a:ext uri="{FF2B5EF4-FFF2-40B4-BE49-F238E27FC236}">
                <a16:creationId xmlns:a16="http://schemas.microsoft.com/office/drawing/2014/main" id="{83D1EEED-1F1D-8023-379C-8B737FFD132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42560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Graphical user interface, text&#10;&#10;Description automatically generated">
            <a:extLst>
              <a:ext uri="{FF2B5EF4-FFF2-40B4-BE49-F238E27FC236}">
                <a16:creationId xmlns:a16="http://schemas.microsoft.com/office/drawing/2014/main" id="{A31F2FBE-BB9F-48C7-E13F-4B4561575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3150468"/>
            <a:ext cx="6729829" cy="2736304"/>
          </a:xfrm>
          <a:prstGeom prst="rect">
            <a:avLst/>
          </a:prstGeom>
        </p:spPr>
      </p:pic>
      <p:sp>
        <p:nvSpPr>
          <p:cNvPr id="2" name="Title 1">
            <a:extLst>
              <a:ext uri="{FF2B5EF4-FFF2-40B4-BE49-F238E27FC236}">
                <a16:creationId xmlns:a16="http://schemas.microsoft.com/office/drawing/2014/main" id="{6331C21D-0444-9F75-A074-AAD66D31BCCA}"/>
              </a:ext>
            </a:extLst>
          </p:cNvPr>
          <p:cNvSpPr>
            <a:spLocks noGrp="1"/>
          </p:cNvSpPr>
          <p:nvPr>
            <p:ph type="title"/>
          </p:nvPr>
        </p:nvSpPr>
        <p:spPr/>
        <p:txBody>
          <a:bodyPr/>
          <a:lstStyle/>
          <a:p>
            <a:r>
              <a:rPr lang="en-US" dirty="0" err="1"/>
              <a:t>Miniscript</a:t>
            </a:r>
            <a:r>
              <a:rPr lang="en-US" dirty="0"/>
              <a:t> (A. </a:t>
            </a:r>
            <a:r>
              <a:rPr lang="en-US" dirty="0" err="1"/>
              <a:t>Poelstra</a:t>
            </a:r>
            <a:r>
              <a:rPr lang="en-US" dirty="0"/>
              <a:t>, P.  </a:t>
            </a:r>
            <a:r>
              <a:rPr lang="en-US" dirty="0" err="1"/>
              <a:t>Wuille</a:t>
            </a:r>
            <a:r>
              <a:rPr lang="en-US" dirty="0"/>
              <a:t>, S. </a:t>
            </a:r>
            <a:r>
              <a:rPr lang="en-US" dirty="0" err="1"/>
              <a:t>Kanjalkar</a:t>
            </a:r>
            <a:r>
              <a:rPr lang="en-US" dirty="0"/>
              <a:t>, 2019)</a:t>
            </a:r>
          </a:p>
        </p:txBody>
      </p:sp>
      <p:sp>
        <p:nvSpPr>
          <p:cNvPr id="3" name="Content Placeholder 2">
            <a:extLst>
              <a:ext uri="{FF2B5EF4-FFF2-40B4-BE49-F238E27FC236}">
                <a16:creationId xmlns:a16="http://schemas.microsoft.com/office/drawing/2014/main" id="{3F3A59A9-4D2E-BEFD-D26D-54C72961D85D}"/>
              </a:ext>
            </a:extLst>
          </p:cNvPr>
          <p:cNvSpPr>
            <a:spLocks noGrp="1"/>
          </p:cNvSpPr>
          <p:nvPr>
            <p:ph idx="1"/>
          </p:nvPr>
        </p:nvSpPr>
        <p:spPr/>
        <p:txBody>
          <a:bodyPr/>
          <a:lstStyle/>
          <a:p>
            <a:r>
              <a:rPr lang="en-US" dirty="0"/>
              <a:t>Language for easier and error-prone creation of Bitcoin scripts</a:t>
            </a:r>
          </a:p>
          <a:p>
            <a:pPr lvl="1"/>
            <a:r>
              <a:rPr lang="en-US" dirty="0"/>
              <a:t>Subset of Bitcoin script language</a:t>
            </a:r>
          </a:p>
          <a:p>
            <a:pPr lvl="1"/>
            <a:r>
              <a:rPr lang="en-US" dirty="0"/>
              <a:t>Human-readable, easy to express complex locking conditions</a:t>
            </a:r>
          </a:p>
          <a:p>
            <a:pPr lvl="1"/>
            <a:r>
              <a:rPr lang="en-US" dirty="0">
                <a:hlinkClick r:id="rId3"/>
              </a:rPr>
              <a:t>https://bitcoin.sipa.be/miniscript/</a:t>
            </a:r>
            <a:endParaRPr lang="en-US" dirty="0"/>
          </a:p>
          <a:p>
            <a:r>
              <a:rPr lang="en-US" dirty="0"/>
              <a:t>Simple building blocks (policies)</a:t>
            </a:r>
          </a:p>
          <a:p>
            <a:pPr lvl="1"/>
            <a:r>
              <a:rPr lang="en-US" dirty="0"/>
              <a:t>Single-key, Multi-key, </a:t>
            </a:r>
          </a:p>
          <a:p>
            <a:pPr lvl="1"/>
            <a:r>
              <a:rPr lang="en-US" dirty="0"/>
              <a:t>Time-locks, Check-sequence, </a:t>
            </a:r>
          </a:p>
          <a:p>
            <a:pPr lvl="1"/>
            <a:r>
              <a:rPr lang="en-US" dirty="0"/>
              <a:t>Hash-lock…</a:t>
            </a:r>
          </a:p>
          <a:p>
            <a:r>
              <a:rPr lang="en-US" dirty="0"/>
              <a:t>Compiler creates optimal script</a:t>
            </a:r>
          </a:p>
          <a:p>
            <a:pPr lvl="1"/>
            <a:r>
              <a:rPr lang="en-US" dirty="0"/>
              <a:t>And cost analysis</a:t>
            </a:r>
          </a:p>
        </p:txBody>
      </p:sp>
      <p:sp>
        <p:nvSpPr>
          <p:cNvPr id="4" name="Slide Number Placeholder 3">
            <a:extLst>
              <a:ext uri="{FF2B5EF4-FFF2-40B4-BE49-F238E27FC236}">
                <a16:creationId xmlns:a16="http://schemas.microsoft.com/office/drawing/2014/main" id="{DE9D5B79-DCCB-2B1D-E63E-B674467B87DD}"/>
              </a:ext>
            </a:extLst>
          </p:cNvPr>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
        <p:nvSpPr>
          <p:cNvPr id="5" name="Footer Placeholder 4">
            <a:extLst>
              <a:ext uri="{FF2B5EF4-FFF2-40B4-BE49-F238E27FC236}">
                <a16:creationId xmlns:a16="http://schemas.microsoft.com/office/drawing/2014/main" id="{7FD66D22-1C46-BDE0-112A-5BA3A39D5748}"/>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73051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BB8C-D4F9-3A55-006C-0A930D0F5781}"/>
              </a:ext>
            </a:extLst>
          </p:cNvPr>
          <p:cNvSpPr>
            <a:spLocks noGrp="1"/>
          </p:cNvSpPr>
          <p:nvPr>
            <p:ph type="title"/>
          </p:nvPr>
        </p:nvSpPr>
        <p:spPr>
          <a:xfrm>
            <a:off x="119336" y="506887"/>
            <a:ext cx="10972800" cy="792088"/>
          </a:xfrm>
        </p:spPr>
        <p:txBody>
          <a:bodyPr/>
          <a:lstStyle/>
          <a:p>
            <a:r>
              <a:rPr lang="en-US" dirty="0" err="1"/>
              <a:t>Miniscript</a:t>
            </a:r>
            <a:r>
              <a:rPr lang="en-US" dirty="0"/>
              <a:t> examples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214830A7-0050-90C7-C291-1F885C5FCF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6967" y="2064120"/>
            <a:ext cx="6708369" cy="4793880"/>
          </a:xfrm>
        </p:spPr>
      </p:pic>
      <p:sp>
        <p:nvSpPr>
          <p:cNvPr id="4" name="Slide Number Placeholder 3">
            <a:extLst>
              <a:ext uri="{FF2B5EF4-FFF2-40B4-BE49-F238E27FC236}">
                <a16:creationId xmlns:a16="http://schemas.microsoft.com/office/drawing/2014/main" id="{A2FA1A88-C2CA-32DE-BF67-A802F5181436}"/>
              </a:ext>
            </a:extLst>
          </p:cNvPr>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sp>
        <p:nvSpPr>
          <p:cNvPr id="5" name="Footer Placeholder 4">
            <a:extLst>
              <a:ext uri="{FF2B5EF4-FFF2-40B4-BE49-F238E27FC236}">
                <a16:creationId xmlns:a16="http://schemas.microsoft.com/office/drawing/2014/main" id="{AAA5D66B-D654-9BC0-A4A6-DDB76DD58402}"/>
              </a:ext>
            </a:extLst>
          </p:cNvPr>
          <p:cNvSpPr>
            <a:spLocks noGrp="1"/>
          </p:cNvSpPr>
          <p:nvPr>
            <p:ph type="ftr" sz="quarter" idx="3"/>
          </p:nvPr>
        </p:nvSpPr>
        <p:spPr/>
        <p:txBody>
          <a:bodyPr/>
          <a:lstStyle/>
          <a:p>
            <a:r>
              <a:rPr lang="en-GB"/>
              <a:t>| PV204 Bitcoin II.</a:t>
            </a:r>
            <a:endParaRPr lang="cs-CZ" dirty="0"/>
          </a:p>
        </p:txBody>
      </p:sp>
      <p:pic>
        <p:nvPicPr>
          <p:cNvPr id="9" name="Picture 8" descr="Text&#10;&#10;Description automatically generated with low confidence">
            <a:extLst>
              <a:ext uri="{FF2B5EF4-FFF2-40B4-BE49-F238E27FC236}">
                <a16:creationId xmlns:a16="http://schemas.microsoft.com/office/drawing/2014/main" id="{874E3EE8-2B22-C75D-DB49-E04DF333C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107" y="971984"/>
            <a:ext cx="4901092" cy="1095088"/>
          </a:xfrm>
          <a:prstGeom prst="rect">
            <a:avLst/>
          </a:prstGeom>
        </p:spPr>
      </p:pic>
      <p:pic>
        <p:nvPicPr>
          <p:cNvPr id="11" name="Picture 10" descr="Text&#10;&#10;Description automatically generated">
            <a:extLst>
              <a:ext uri="{FF2B5EF4-FFF2-40B4-BE49-F238E27FC236}">
                <a16:creationId xmlns:a16="http://schemas.microsoft.com/office/drawing/2014/main" id="{0CA45D50-D277-48BD-CE0C-2668D66BB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96" y="2809539"/>
            <a:ext cx="2711892" cy="3610311"/>
          </a:xfrm>
          <a:prstGeom prst="rect">
            <a:avLst/>
          </a:prstGeom>
        </p:spPr>
      </p:pic>
      <p:pic>
        <p:nvPicPr>
          <p:cNvPr id="15" name="Picture 14" descr="Graphical user interface, text, whiteboard&#10;&#10;Description automatically generated">
            <a:extLst>
              <a:ext uri="{FF2B5EF4-FFF2-40B4-BE49-F238E27FC236}">
                <a16:creationId xmlns:a16="http://schemas.microsoft.com/office/drawing/2014/main" id="{CBA05B6A-C87C-C926-32B8-CD103888AF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44" y="1784815"/>
            <a:ext cx="1688694" cy="1189573"/>
          </a:xfrm>
          <a:prstGeom prst="rect">
            <a:avLst/>
          </a:prstGeom>
        </p:spPr>
      </p:pic>
      <p:sp>
        <p:nvSpPr>
          <p:cNvPr id="16" name="TextBox 15">
            <a:extLst>
              <a:ext uri="{FF2B5EF4-FFF2-40B4-BE49-F238E27FC236}">
                <a16:creationId xmlns:a16="http://schemas.microsoft.com/office/drawing/2014/main" id="{25C368A7-A9C7-AC07-D92A-771A1A772CFF}"/>
              </a:ext>
            </a:extLst>
          </p:cNvPr>
          <p:cNvSpPr txBox="1"/>
          <p:nvPr/>
        </p:nvSpPr>
        <p:spPr>
          <a:xfrm>
            <a:off x="5136967" y="534858"/>
            <a:ext cx="5010731" cy="369332"/>
          </a:xfrm>
          <a:prstGeom prst="rect">
            <a:avLst/>
          </a:prstGeom>
          <a:noFill/>
        </p:spPr>
        <p:txBody>
          <a:bodyPr wrap="none" rtlCol="0">
            <a:spAutoFit/>
          </a:bodyPr>
          <a:lstStyle/>
          <a:p>
            <a:r>
              <a:rPr lang="en-US" b="1" dirty="0"/>
              <a:t>A 3-of-3 that turns into a 2-of-3 after 90 days</a:t>
            </a:r>
          </a:p>
        </p:txBody>
      </p:sp>
      <p:sp>
        <p:nvSpPr>
          <p:cNvPr id="17" name="TextBox 16">
            <a:extLst>
              <a:ext uri="{FF2B5EF4-FFF2-40B4-BE49-F238E27FC236}">
                <a16:creationId xmlns:a16="http://schemas.microsoft.com/office/drawing/2014/main" id="{A4EAC7B8-E4DB-ACA5-E220-4A7DF8DFB5B7}"/>
              </a:ext>
            </a:extLst>
          </p:cNvPr>
          <p:cNvSpPr txBox="1"/>
          <p:nvPr/>
        </p:nvSpPr>
        <p:spPr>
          <a:xfrm>
            <a:off x="369096" y="1414689"/>
            <a:ext cx="1522596" cy="369332"/>
          </a:xfrm>
          <a:prstGeom prst="rect">
            <a:avLst/>
          </a:prstGeom>
          <a:noFill/>
        </p:spPr>
        <p:txBody>
          <a:bodyPr wrap="none" rtlCol="0">
            <a:spAutoFit/>
          </a:bodyPr>
          <a:lstStyle/>
          <a:p>
            <a:r>
              <a:rPr lang="en-US" b="1" dirty="0"/>
              <a:t>A single key</a:t>
            </a:r>
          </a:p>
        </p:txBody>
      </p:sp>
      <p:sp>
        <p:nvSpPr>
          <p:cNvPr id="3" name="Rectangle: Rounded Corners 2">
            <a:extLst>
              <a:ext uri="{FF2B5EF4-FFF2-40B4-BE49-F238E27FC236}">
                <a16:creationId xmlns:a16="http://schemas.microsoft.com/office/drawing/2014/main" id="{62459BBE-7417-526A-23B9-5579B07E677E}"/>
              </a:ext>
            </a:extLst>
          </p:cNvPr>
          <p:cNvSpPr/>
          <p:nvPr/>
        </p:nvSpPr>
        <p:spPr>
          <a:xfrm>
            <a:off x="263352" y="5804152"/>
            <a:ext cx="2711892" cy="721191"/>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BE8FED5-623F-0D9B-2977-FB0FDDEAFF54}"/>
              </a:ext>
            </a:extLst>
          </p:cNvPr>
          <p:cNvSpPr/>
          <p:nvPr/>
        </p:nvSpPr>
        <p:spPr>
          <a:xfrm>
            <a:off x="5136966" y="4839272"/>
            <a:ext cx="6699489" cy="2018728"/>
          </a:xfrm>
          <a:prstGeom prst="roundRect">
            <a:avLst/>
          </a:prstGeom>
          <a:noFill/>
          <a:ln w="762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9DCAA7C-4D41-813F-B0F0-53D13117C05E}"/>
              </a:ext>
            </a:extLst>
          </p:cNvPr>
          <p:cNvSpPr/>
          <p:nvPr/>
        </p:nvSpPr>
        <p:spPr>
          <a:xfrm>
            <a:off x="338788" y="1784022"/>
            <a:ext cx="2711892" cy="105428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F98F0FA-BA94-838A-4467-84D54B2D0752}"/>
              </a:ext>
            </a:extLst>
          </p:cNvPr>
          <p:cNvSpPr/>
          <p:nvPr/>
        </p:nvSpPr>
        <p:spPr>
          <a:xfrm>
            <a:off x="5019561" y="987724"/>
            <a:ext cx="5053638" cy="1145132"/>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4B42E2-506A-CEF8-7FFA-0A3B4B7CD37A}"/>
              </a:ext>
            </a:extLst>
          </p:cNvPr>
          <p:cNvSpPr/>
          <p:nvPr/>
        </p:nvSpPr>
        <p:spPr>
          <a:xfrm>
            <a:off x="2396408" y="5116186"/>
            <a:ext cx="2800767" cy="646331"/>
          </a:xfrm>
          <a:prstGeom prst="rect">
            <a:avLst/>
          </a:prstGeom>
          <a:noFill/>
        </p:spPr>
        <p:txBody>
          <a:bodyPr wrap="none" lIns="91440" tIns="45720" rIns="91440" bIns="45720">
            <a:spAutoFit/>
          </a:bodyPr>
          <a:lstStyle/>
          <a:p>
            <a:pPr algn="ctr"/>
            <a:r>
              <a:rPr lang="en-US" sz="3600" b="0" cap="none" spc="0" dirty="0">
                <a:ln w="0"/>
                <a:solidFill>
                  <a:srgbClr val="33CC33"/>
                </a:solidFill>
                <a:effectLst>
                  <a:outerShdw blurRad="38100" dist="25400" dir="5400000" algn="ctr" rotWithShape="0">
                    <a:srgbClr val="6E747A">
                      <a:alpha val="43000"/>
                    </a:srgbClr>
                  </a:outerShdw>
                </a:effectLst>
              </a:rPr>
              <a:t>Bitcoin script</a:t>
            </a:r>
          </a:p>
        </p:txBody>
      </p:sp>
    </p:spTree>
    <p:extLst>
      <p:ext uri="{BB962C8B-B14F-4D97-AF65-F5344CB8AC3E}">
        <p14:creationId xmlns:p14="http://schemas.microsoft.com/office/powerpoint/2010/main" val="182687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6"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35DF-253C-7E53-CA0E-66B5378DDD61}"/>
              </a:ext>
            </a:extLst>
          </p:cNvPr>
          <p:cNvSpPr>
            <a:spLocks noGrp="1"/>
          </p:cNvSpPr>
          <p:nvPr>
            <p:ph type="title"/>
          </p:nvPr>
        </p:nvSpPr>
        <p:spPr/>
        <p:txBody>
          <a:bodyPr/>
          <a:lstStyle/>
          <a:p>
            <a:r>
              <a:rPr lang="en-US" dirty="0"/>
              <a:t>Inheritance problem – degradable </a:t>
            </a:r>
            <a:r>
              <a:rPr lang="en-US" dirty="0" err="1"/>
              <a:t>multisig</a:t>
            </a:r>
            <a:r>
              <a:rPr lang="en-US" dirty="0"/>
              <a:t>?</a:t>
            </a:r>
          </a:p>
        </p:txBody>
      </p:sp>
      <p:sp>
        <p:nvSpPr>
          <p:cNvPr id="3" name="Content Placeholder 2">
            <a:extLst>
              <a:ext uri="{FF2B5EF4-FFF2-40B4-BE49-F238E27FC236}">
                <a16:creationId xmlns:a16="http://schemas.microsoft.com/office/drawing/2014/main" id="{32D2AD8F-7566-05D6-3778-3963AF680F35}"/>
              </a:ext>
            </a:extLst>
          </p:cNvPr>
          <p:cNvSpPr>
            <a:spLocks noGrp="1"/>
          </p:cNvSpPr>
          <p:nvPr>
            <p:ph idx="1"/>
          </p:nvPr>
        </p:nvSpPr>
        <p:spPr/>
        <p:txBody>
          <a:bodyPr/>
          <a:lstStyle/>
          <a:p>
            <a:r>
              <a:rPr lang="en-US" sz="2400" dirty="0"/>
              <a:t>Copy of seeds – heirs can take your bitcoins</a:t>
            </a:r>
          </a:p>
          <a:p>
            <a:pPr lvl="1"/>
            <a:r>
              <a:rPr lang="en-US" sz="2000" dirty="0"/>
              <a:t>Not really solving the problem, just shifting it </a:t>
            </a:r>
          </a:p>
          <a:p>
            <a:r>
              <a:rPr lang="en-US" sz="2400" dirty="0"/>
              <a:t>Notary – requires trust to people, can take your </a:t>
            </a:r>
            <a:r>
              <a:rPr lang="en-US" sz="2400" dirty="0" err="1"/>
              <a:t>btc</a:t>
            </a:r>
            <a:endParaRPr lang="en-US" sz="2400" dirty="0"/>
          </a:p>
          <a:p>
            <a:r>
              <a:rPr lang="en-US" sz="2400" dirty="0" err="1"/>
              <a:t>Timelock</a:t>
            </a:r>
            <a:r>
              <a:rPr lang="en-US" sz="2400" dirty="0"/>
              <a:t> for usage of other keys</a:t>
            </a:r>
          </a:p>
          <a:p>
            <a:pPr lvl="1"/>
            <a:r>
              <a:rPr lang="en-US" sz="2000" dirty="0"/>
              <a:t>one key immediately, another key only after 1 year (</a:t>
            </a:r>
            <a:r>
              <a:rPr lang="en-US" sz="2000" dirty="0" err="1"/>
              <a:t>timelock</a:t>
            </a:r>
            <a:r>
              <a:rPr lang="en-US" sz="2000" dirty="0"/>
              <a:t>)</a:t>
            </a:r>
          </a:p>
          <a:p>
            <a:pPr lvl="1"/>
            <a:r>
              <a:rPr lang="en-US" sz="2000" dirty="0"/>
              <a:t>Liana wallet (example), </a:t>
            </a:r>
            <a:r>
              <a:rPr lang="en-US" sz="2000" dirty="0">
                <a:hlinkClick r:id="rId2"/>
              </a:rPr>
              <a:t>https://github.com/wizardsardine/liana</a:t>
            </a:r>
            <a:endParaRPr lang="en-US" sz="2000" dirty="0"/>
          </a:p>
          <a:p>
            <a:pPr lvl="2"/>
            <a:r>
              <a:rPr lang="en-US" sz="2000" dirty="0">
                <a:hlinkClick r:id="rId3"/>
              </a:rPr>
              <a:t>https://wizardsardine.com/blog/liana-announcement/</a:t>
            </a:r>
            <a:endParaRPr lang="en-US" sz="2000" dirty="0"/>
          </a:p>
          <a:p>
            <a:pPr lvl="1"/>
            <a:r>
              <a:rPr lang="en-US" sz="2000" dirty="0"/>
              <a:t>Requires periodic resend of the money to prevent heirs access</a:t>
            </a:r>
          </a:p>
          <a:p>
            <a:pPr lvl="1"/>
            <a:r>
              <a:rPr lang="en-US" sz="2000" dirty="0"/>
              <a:t>Relative or absolute </a:t>
            </a:r>
            <a:r>
              <a:rPr lang="en-US" sz="2000" dirty="0" err="1"/>
              <a:t>timelock</a:t>
            </a:r>
            <a:r>
              <a:rPr lang="en-US" sz="2000" dirty="0"/>
              <a:t> use possible</a:t>
            </a:r>
          </a:p>
          <a:p>
            <a:r>
              <a:rPr lang="en-US" sz="2400" dirty="0"/>
              <a:t>Degrading </a:t>
            </a:r>
            <a:r>
              <a:rPr lang="en-US" sz="2400" dirty="0" err="1"/>
              <a:t>multisig</a:t>
            </a:r>
            <a:endParaRPr lang="en-US" sz="2400" dirty="0"/>
          </a:p>
          <a:p>
            <a:pPr lvl="1"/>
            <a:r>
              <a:rPr lang="en-US" sz="2000" dirty="0"/>
              <a:t>4-of-4 immediately, 3-of-4 after 9 months, 2-of-6 after year and half</a:t>
            </a:r>
          </a:p>
          <a:p>
            <a:pPr lvl="1"/>
            <a:endParaRPr lang="en-US" sz="2000" dirty="0"/>
          </a:p>
        </p:txBody>
      </p:sp>
      <p:sp>
        <p:nvSpPr>
          <p:cNvPr id="4" name="Slide Number Placeholder 3">
            <a:extLst>
              <a:ext uri="{FF2B5EF4-FFF2-40B4-BE49-F238E27FC236}">
                <a16:creationId xmlns:a16="http://schemas.microsoft.com/office/drawing/2014/main" id="{F666F544-716C-8F01-331D-CFBF0182055C}"/>
              </a:ext>
            </a:extLst>
          </p:cNvPr>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sp>
        <p:nvSpPr>
          <p:cNvPr id="5" name="Footer Placeholder 4">
            <a:extLst>
              <a:ext uri="{FF2B5EF4-FFF2-40B4-BE49-F238E27FC236}">
                <a16:creationId xmlns:a16="http://schemas.microsoft.com/office/drawing/2014/main" id="{BDE9A80E-29E7-6467-3C18-7C6A49CA7FBD}"/>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863637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E61F-B780-F385-48CD-21DC34310B79}"/>
              </a:ext>
            </a:extLst>
          </p:cNvPr>
          <p:cNvSpPr>
            <a:spLocks noGrp="1"/>
          </p:cNvSpPr>
          <p:nvPr>
            <p:ph type="title"/>
          </p:nvPr>
        </p:nvSpPr>
        <p:spPr/>
        <p:txBody>
          <a:bodyPr/>
          <a:lstStyle/>
          <a:p>
            <a:r>
              <a:rPr lang="en-US" dirty="0"/>
              <a:t>Hardware wallets</a:t>
            </a:r>
          </a:p>
        </p:txBody>
      </p:sp>
      <p:sp>
        <p:nvSpPr>
          <p:cNvPr id="3" name="Text Placeholder 2">
            <a:extLst>
              <a:ext uri="{FF2B5EF4-FFF2-40B4-BE49-F238E27FC236}">
                <a16:creationId xmlns:a16="http://schemas.microsoft.com/office/drawing/2014/main" id="{C0F18D23-5902-D63D-0A87-D2E5BBC2DD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4B22DA-46DB-1BF7-9305-9C0901DFB214}"/>
              </a:ext>
            </a:extLst>
          </p:cNvPr>
          <p:cNvSpPr>
            <a:spLocks noGrp="1"/>
          </p:cNvSpPr>
          <p:nvPr>
            <p:ph type="sldNum" sz="quarter" idx="10"/>
          </p:nvPr>
        </p:nvSpPr>
        <p:spPr/>
        <p:txBody>
          <a:bodyPr/>
          <a:lstStyle/>
          <a:p>
            <a:pPr>
              <a:defRPr/>
            </a:pPr>
            <a:fld id="{50F85801-738D-4AFC-9D72-B567D521F73E}" type="slidenum">
              <a:rPr lang="cs-CZ" smtClean="0"/>
              <a:pPr>
                <a:defRPr/>
              </a:pPr>
              <a:t>46</a:t>
            </a:fld>
            <a:endParaRPr lang="cs-CZ" dirty="0"/>
          </a:p>
        </p:txBody>
      </p:sp>
      <p:sp>
        <p:nvSpPr>
          <p:cNvPr id="5" name="Footer Placeholder 4">
            <a:extLst>
              <a:ext uri="{FF2B5EF4-FFF2-40B4-BE49-F238E27FC236}">
                <a16:creationId xmlns:a16="http://schemas.microsoft.com/office/drawing/2014/main" id="{83F3E98C-6E3A-D32C-EE07-9094BF29A76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30759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 name="Content Placeholder 52" descr="A picture containing text, clock&#10;&#10;Description automatically generated">
            <a:extLst>
              <a:ext uri="{FF2B5EF4-FFF2-40B4-BE49-F238E27FC236}">
                <a16:creationId xmlns:a16="http://schemas.microsoft.com/office/drawing/2014/main" id="{DC414730-7117-EC54-FA04-DF09E9CEB983}"/>
              </a:ext>
            </a:extLst>
          </p:cNvPr>
          <p:cNvPicPr>
            <a:picLocks noGrp="1" noChangeAspect="1"/>
          </p:cNvPicPr>
          <p:nvPr>
            <p:ph idx="1"/>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a:xfrm>
            <a:off x="146528" y="1420989"/>
            <a:ext cx="1578079" cy="999899"/>
          </a:xfrm>
        </p:spPr>
      </p:pic>
      <p:sp>
        <p:nvSpPr>
          <p:cNvPr id="6" name="Zástupný symbol pro číslo snímku 5">
            <a:extLst>
              <a:ext uri="{FF2B5EF4-FFF2-40B4-BE49-F238E27FC236}">
                <a16:creationId xmlns:a16="http://schemas.microsoft.com/office/drawing/2014/main" id="{0EA99180-A307-430D-B783-DF45D3AEC053}"/>
              </a:ext>
            </a:extLst>
          </p:cNvPr>
          <p:cNvSpPr>
            <a:spLocks noGrp="1"/>
          </p:cNvSpPr>
          <p:nvPr>
            <p:ph type="sldNum" sz="quarter" idx="10"/>
          </p:nvPr>
        </p:nvSpPr>
        <p:spPr/>
        <p:txBody>
          <a:bodyPr/>
          <a:lstStyle/>
          <a:p>
            <a:fld id="{0B35A545-624B-40D2-AFF6-9618F12C24F0}" type="slidenum">
              <a:rPr lang="cs-CZ" smtClean="0"/>
              <a:pPr/>
              <a:t>47</a:t>
            </a:fld>
            <a:endParaRPr lang="cs-CZ" dirty="0"/>
          </a:p>
        </p:txBody>
      </p:sp>
      <p:sp>
        <p:nvSpPr>
          <p:cNvPr id="4" name="Zástupný symbol pro zápatí 3"/>
          <p:cNvSpPr>
            <a:spLocks noGrp="1"/>
          </p:cNvSpPr>
          <p:nvPr>
            <p:ph type="ftr" sz="quarter" idx="3"/>
          </p:nvPr>
        </p:nvSpPr>
        <p:spPr/>
        <p:txBody>
          <a:bodyPr/>
          <a:lstStyle/>
          <a:p>
            <a:r>
              <a:rPr lang="en-US"/>
              <a:t>| PV204 Bitcoin II.</a:t>
            </a:r>
            <a:endParaRPr lang="cs-CZ" dirty="0"/>
          </a:p>
        </p:txBody>
      </p:sp>
      <p:pic>
        <p:nvPicPr>
          <p:cNvPr id="27652" name="Picture 4" descr="D:\Documents\Obrázky\is2\Computer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20" y="2700638"/>
            <a:ext cx="3838054" cy="39685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Documents\Obrázky\is2\Computer_Icon.png">
            <a:extLst>
              <a:ext uri="{FF2B5EF4-FFF2-40B4-BE49-F238E27FC236}">
                <a16:creationId xmlns:a16="http://schemas.microsoft.com/office/drawing/2014/main" id="{D7D38658-CFDE-DE42-F7DE-52CC127A9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361" y="2621935"/>
            <a:ext cx="2926101" cy="3025589"/>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6" descr="Graphical user interface, application&#10;&#10;Description automatically generated">
            <a:extLst>
              <a:ext uri="{FF2B5EF4-FFF2-40B4-BE49-F238E27FC236}">
                <a16:creationId xmlns:a16="http://schemas.microsoft.com/office/drawing/2014/main" id="{248F790F-7729-D566-903D-7BE675707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127880" y="3582089"/>
            <a:ext cx="2153000" cy="1581335"/>
          </a:xfrm>
          <a:prstGeom prst="rect">
            <a:avLst/>
          </a:prstGeom>
          <a:noFill/>
          <a:ln w="9525">
            <a:noFill/>
            <a:miter lim="800000"/>
            <a:headEnd/>
            <a:tailEnd/>
          </a:ln>
        </p:spPr>
      </p:pic>
      <p:pic>
        <p:nvPicPr>
          <p:cNvPr id="19" name="Picture 18">
            <a:extLst>
              <a:ext uri="{FF2B5EF4-FFF2-40B4-BE49-F238E27FC236}">
                <a16:creationId xmlns:a16="http://schemas.microsoft.com/office/drawing/2014/main" id="{85C5F337-5320-6B26-3EE8-079A018133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446" y="3611074"/>
            <a:ext cx="921768" cy="921768"/>
          </a:xfrm>
          <a:prstGeom prst="rect">
            <a:avLst/>
          </a:prstGeom>
        </p:spPr>
      </p:pic>
      <p:sp>
        <p:nvSpPr>
          <p:cNvPr id="24" name="Rectangle: Folded Corner 23">
            <a:extLst>
              <a:ext uri="{FF2B5EF4-FFF2-40B4-BE49-F238E27FC236}">
                <a16:creationId xmlns:a16="http://schemas.microsoft.com/office/drawing/2014/main" id="{AC0B4704-6007-49CC-69DE-BAA8B13D9647}"/>
              </a:ext>
            </a:extLst>
          </p:cNvPr>
          <p:cNvSpPr/>
          <p:nvPr/>
        </p:nvSpPr>
        <p:spPr>
          <a:xfrm>
            <a:off x="3173152" y="4603176"/>
            <a:ext cx="1397199"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1" name="Picture 5" descr="D:\Documents\Obrázky\is2\Key-icon.png">
            <a:extLst>
              <a:ext uri="{FF2B5EF4-FFF2-40B4-BE49-F238E27FC236}">
                <a16:creationId xmlns:a16="http://schemas.microsoft.com/office/drawing/2014/main" id="{841B2A2D-AE69-862A-8377-C62FEAC5AB28}"/>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113900" y="4699692"/>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D:\Documents\Obrázky\is2\Key-icon.png">
            <a:extLst>
              <a:ext uri="{FF2B5EF4-FFF2-40B4-BE49-F238E27FC236}">
                <a16:creationId xmlns:a16="http://schemas.microsoft.com/office/drawing/2014/main" id="{DC94BD62-1749-BA9E-2007-A0949C988A7C}"/>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642339" y="4717300"/>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46BC248D-FFAD-084D-B702-EB705AFD1E65}"/>
              </a:ext>
            </a:extLst>
          </p:cNvPr>
          <p:cNvCxnSpPr/>
          <p:nvPr/>
        </p:nvCxnSpPr>
        <p:spPr>
          <a:xfrm>
            <a:off x="1271464" y="2420888"/>
            <a:ext cx="453143" cy="1368152"/>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pic>
        <p:nvPicPr>
          <p:cNvPr id="56" name="Content Placeholder 52" descr="A picture containing text, clock&#10;&#10;Description automatically generated">
            <a:extLst>
              <a:ext uri="{FF2B5EF4-FFF2-40B4-BE49-F238E27FC236}">
                <a16:creationId xmlns:a16="http://schemas.microsoft.com/office/drawing/2014/main" id="{2E0E73EC-1109-6483-0F6C-4D06866DFBA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887121" y="850965"/>
            <a:ext cx="1578079" cy="999899"/>
          </a:xfrm>
          <a:prstGeom prst="rect">
            <a:avLst/>
          </a:prstGeom>
          <a:noFill/>
          <a:ln w="9525">
            <a:noFill/>
            <a:miter lim="800000"/>
            <a:headEnd/>
            <a:tailEnd/>
          </a:ln>
        </p:spPr>
      </p:pic>
      <p:pic>
        <p:nvPicPr>
          <p:cNvPr id="57" name="Content Placeholder 52" descr="A picture containing text, clock&#10;&#10;Description automatically generated">
            <a:extLst>
              <a:ext uri="{FF2B5EF4-FFF2-40B4-BE49-F238E27FC236}">
                <a16:creationId xmlns:a16="http://schemas.microsoft.com/office/drawing/2014/main" id="{28245F1B-03E5-73B9-9F31-71B8B792F85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465200" y="1146919"/>
            <a:ext cx="1578079" cy="999899"/>
          </a:xfrm>
          <a:prstGeom prst="rect">
            <a:avLst/>
          </a:prstGeom>
          <a:noFill/>
          <a:ln w="9525">
            <a:noFill/>
            <a:miter lim="800000"/>
            <a:headEnd/>
            <a:tailEnd/>
          </a:ln>
        </p:spPr>
      </p:pic>
      <p:pic>
        <p:nvPicPr>
          <p:cNvPr id="58" name="Content Placeholder 52" descr="A picture containing text, clock&#10;&#10;Description automatically generated">
            <a:extLst>
              <a:ext uri="{FF2B5EF4-FFF2-40B4-BE49-F238E27FC236}">
                <a16:creationId xmlns:a16="http://schemas.microsoft.com/office/drawing/2014/main" id="{4B0A6967-2411-C81A-6BBC-8BC305AF9B8F}"/>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364822" y="118735"/>
            <a:ext cx="1578079" cy="999899"/>
          </a:xfrm>
          <a:prstGeom prst="rect">
            <a:avLst/>
          </a:prstGeom>
          <a:noFill/>
          <a:ln w="9525">
            <a:noFill/>
            <a:miter lim="800000"/>
            <a:headEnd/>
            <a:tailEnd/>
          </a:ln>
        </p:spPr>
      </p:pic>
      <p:cxnSp>
        <p:nvCxnSpPr>
          <p:cNvPr id="59" name="Straight Connector 58">
            <a:extLst>
              <a:ext uri="{FF2B5EF4-FFF2-40B4-BE49-F238E27FC236}">
                <a16:creationId xmlns:a16="http://schemas.microsoft.com/office/drawing/2014/main" id="{47BD4BFF-646C-FA63-3CF8-C5964B14643E}"/>
              </a:ext>
            </a:extLst>
          </p:cNvPr>
          <p:cNvCxnSpPr>
            <a:cxnSpLocks/>
          </p:cNvCxnSpPr>
          <p:nvPr/>
        </p:nvCxnSpPr>
        <p:spPr>
          <a:xfrm flipV="1">
            <a:off x="1597974" y="1967103"/>
            <a:ext cx="3132067" cy="180261"/>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2" name="Straight Connector 61">
            <a:extLst>
              <a:ext uri="{FF2B5EF4-FFF2-40B4-BE49-F238E27FC236}">
                <a16:creationId xmlns:a16="http://schemas.microsoft.com/office/drawing/2014/main" id="{288207C5-D495-5371-1950-A6525C50C8E9}"/>
              </a:ext>
            </a:extLst>
          </p:cNvPr>
          <p:cNvCxnSpPr>
            <a:cxnSpLocks/>
          </p:cNvCxnSpPr>
          <p:nvPr/>
        </p:nvCxnSpPr>
        <p:spPr>
          <a:xfrm>
            <a:off x="4223969" y="1459629"/>
            <a:ext cx="451533" cy="23073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3" name="Straight Connector 28672">
            <a:extLst>
              <a:ext uri="{FF2B5EF4-FFF2-40B4-BE49-F238E27FC236}">
                <a16:creationId xmlns:a16="http://schemas.microsoft.com/office/drawing/2014/main" id="{F0BEED78-8F6F-BF7C-1104-23860C0558EA}"/>
              </a:ext>
            </a:extLst>
          </p:cNvPr>
          <p:cNvCxnSpPr>
            <a:cxnSpLocks/>
          </p:cNvCxnSpPr>
          <p:nvPr/>
        </p:nvCxnSpPr>
        <p:spPr>
          <a:xfrm>
            <a:off x="5160073" y="1045958"/>
            <a:ext cx="0" cy="38370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7" name="Straight Connector 28676">
            <a:extLst>
              <a:ext uri="{FF2B5EF4-FFF2-40B4-BE49-F238E27FC236}">
                <a16:creationId xmlns:a16="http://schemas.microsoft.com/office/drawing/2014/main" id="{12E8D3B1-35F9-AF32-AFB5-ACB38191DEEF}"/>
              </a:ext>
            </a:extLst>
          </p:cNvPr>
          <p:cNvCxnSpPr>
            <a:cxnSpLocks/>
          </p:cNvCxnSpPr>
          <p:nvPr/>
        </p:nvCxnSpPr>
        <p:spPr>
          <a:xfrm flipH="1">
            <a:off x="3611559" y="738505"/>
            <a:ext cx="1005959" cy="35899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pic>
        <p:nvPicPr>
          <p:cNvPr id="28681" name="Content Placeholder 52" descr="A picture containing text, clock&#10;&#10;Description automatically generated">
            <a:extLst>
              <a:ext uri="{FF2B5EF4-FFF2-40B4-BE49-F238E27FC236}">
                <a16:creationId xmlns:a16="http://schemas.microsoft.com/office/drawing/2014/main" id="{3E846882-7D9E-F885-596B-B4743FF0E9FE}"/>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090349" y="-242327"/>
            <a:ext cx="1578079" cy="999899"/>
          </a:xfrm>
          <a:prstGeom prst="rect">
            <a:avLst/>
          </a:prstGeom>
          <a:noFill/>
          <a:ln w="9525">
            <a:noFill/>
            <a:miter lim="800000"/>
            <a:headEnd/>
            <a:tailEnd/>
          </a:ln>
        </p:spPr>
      </p:pic>
      <p:cxnSp>
        <p:nvCxnSpPr>
          <p:cNvPr id="28684" name="Straight Connector 28683">
            <a:extLst>
              <a:ext uri="{FF2B5EF4-FFF2-40B4-BE49-F238E27FC236}">
                <a16:creationId xmlns:a16="http://schemas.microsoft.com/office/drawing/2014/main" id="{7027782A-CE45-7799-05B7-D65D304A22F3}"/>
              </a:ext>
            </a:extLst>
          </p:cNvPr>
          <p:cNvCxnSpPr>
            <a:cxnSpLocks/>
          </p:cNvCxnSpPr>
          <p:nvPr/>
        </p:nvCxnSpPr>
        <p:spPr>
          <a:xfrm flipH="1" flipV="1">
            <a:off x="3498676" y="402280"/>
            <a:ext cx="1071675" cy="22344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692" name="TextBox 28691">
            <a:extLst>
              <a:ext uri="{FF2B5EF4-FFF2-40B4-BE49-F238E27FC236}">
                <a16:creationId xmlns:a16="http://schemas.microsoft.com/office/drawing/2014/main" id="{255B9B59-8C4F-3CC2-75A6-31F54F144541}"/>
              </a:ext>
            </a:extLst>
          </p:cNvPr>
          <p:cNvSpPr txBox="1"/>
          <p:nvPr/>
        </p:nvSpPr>
        <p:spPr>
          <a:xfrm>
            <a:off x="405140" y="1426165"/>
            <a:ext cx="1082348" cy="369332"/>
          </a:xfrm>
          <a:prstGeom prst="rect">
            <a:avLst/>
          </a:prstGeom>
          <a:noFill/>
        </p:spPr>
        <p:txBody>
          <a:bodyPr wrap="none" rtlCol="0">
            <a:spAutoFit/>
          </a:bodyPr>
          <a:lstStyle/>
          <a:p>
            <a:r>
              <a:rPr lang="en-US" b="1" dirty="0" err="1"/>
              <a:t>fullnode</a:t>
            </a:r>
            <a:endParaRPr lang="en-US" b="1" dirty="0"/>
          </a:p>
        </p:txBody>
      </p:sp>
      <p:cxnSp>
        <p:nvCxnSpPr>
          <p:cNvPr id="28693" name="Straight Connector 28692">
            <a:extLst>
              <a:ext uri="{FF2B5EF4-FFF2-40B4-BE49-F238E27FC236}">
                <a16:creationId xmlns:a16="http://schemas.microsoft.com/office/drawing/2014/main" id="{8E10C055-675C-9D97-2268-D98A0F2416F6}"/>
              </a:ext>
            </a:extLst>
          </p:cNvPr>
          <p:cNvCxnSpPr>
            <a:cxnSpLocks/>
          </p:cNvCxnSpPr>
          <p:nvPr/>
        </p:nvCxnSpPr>
        <p:spPr>
          <a:xfrm flipV="1">
            <a:off x="1613347" y="827653"/>
            <a:ext cx="807654" cy="93593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98" name="Straight Connector 28697">
            <a:extLst>
              <a:ext uri="{FF2B5EF4-FFF2-40B4-BE49-F238E27FC236}">
                <a16:creationId xmlns:a16="http://schemas.microsoft.com/office/drawing/2014/main" id="{AC6A3CBD-82F3-3115-9D46-A97B233FA5F4}"/>
              </a:ext>
            </a:extLst>
          </p:cNvPr>
          <p:cNvCxnSpPr>
            <a:cxnSpLocks/>
            <a:endCxn id="28681" idx="2"/>
          </p:cNvCxnSpPr>
          <p:nvPr/>
        </p:nvCxnSpPr>
        <p:spPr>
          <a:xfrm flipH="1" flipV="1">
            <a:off x="2879389" y="757572"/>
            <a:ext cx="336468" cy="35472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702" name="TextBox 28701">
            <a:extLst>
              <a:ext uri="{FF2B5EF4-FFF2-40B4-BE49-F238E27FC236}">
                <a16:creationId xmlns:a16="http://schemas.microsoft.com/office/drawing/2014/main" id="{F5206C13-893A-77A0-A43F-49CF1460B2B5}"/>
              </a:ext>
            </a:extLst>
          </p:cNvPr>
          <p:cNvSpPr txBox="1"/>
          <p:nvPr/>
        </p:nvSpPr>
        <p:spPr>
          <a:xfrm>
            <a:off x="3312173" y="-1219"/>
            <a:ext cx="1697969" cy="646331"/>
          </a:xfrm>
          <a:prstGeom prst="rect">
            <a:avLst/>
          </a:prstGeom>
          <a:noFill/>
        </p:spPr>
        <p:txBody>
          <a:bodyPr wrap="square" rtlCol="0">
            <a:spAutoFit/>
          </a:bodyPr>
          <a:lstStyle/>
          <a:p>
            <a:pPr algn="ctr"/>
            <a:r>
              <a:rPr lang="en-US" b="1" dirty="0">
                <a:solidFill>
                  <a:schemeClr val="bg1"/>
                </a:solidFill>
              </a:rPr>
              <a:t>Bitcoin </a:t>
            </a:r>
          </a:p>
          <a:p>
            <a:pPr algn="ctr"/>
            <a:r>
              <a:rPr lang="en-US" b="1" dirty="0">
                <a:solidFill>
                  <a:schemeClr val="bg1"/>
                </a:solidFill>
              </a:rPr>
              <a:t>P2P network</a:t>
            </a:r>
          </a:p>
        </p:txBody>
      </p:sp>
      <p:pic>
        <p:nvPicPr>
          <p:cNvPr id="28704" name="Content Placeholder 6" descr="Graphical user interface, application&#10;&#10;Description automatically generated">
            <a:extLst>
              <a:ext uri="{FF2B5EF4-FFF2-40B4-BE49-F238E27FC236}">
                <a16:creationId xmlns:a16="http://schemas.microsoft.com/office/drawing/2014/main" id="{56ED4ACE-D30D-0882-F942-EC536C0B6C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456040" y="3287800"/>
            <a:ext cx="1605145" cy="1178947"/>
          </a:xfrm>
          <a:prstGeom prst="rect">
            <a:avLst/>
          </a:prstGeom>
          <a:noFill/>
          <a:ln w="9525">
            <a:noFill/>
            <a:miter lim="800000"/>
            <a:headEnd/>
            <a:tailEnd/>
          </a:ln>
        </p:spPr>
      </p:pic>
      <p:pic>
        <p:nvPicPr>
          <p:cNvPr id="28706" name="Picture 28705">
            <a:extLst>
              <a:ext uri="{FF2B5EF4-FFF2-40B4-BE49-F238E27FC236}">
                <a16:creationId xmlns:a16="http://schemas.microsoft.com/office/drawing/2014/main" id="{938BEDBF-9A4A-E4D8-D1DD-209D5A1734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203" y="3328156"/>
            <a:ext cx="921768" cy="921768"/>
          </a:xfrm>
          <a:prstGeom prst="rect">
            <a:avLst/>
          </a:prstGeom>
        </p:spPr>
      </p:pic>
      <p:sp>
        <p:nvSpPr>
          <p:cNvPr id="28708" name="Rectangle: Folded Corner 28707">
            <a:extLst>
              <a:ext uri="{FF2B5EF4-FFF2-40B4-BE49-F238E27FC236}">
                <a16:creationId xmlns:a16="http://schemas.microsoft.com/office/drawing/2014/main" id="{B2FC82A6-BFA5-D956-812C-60FFBBE77991}"/>
              </a:ext>
            </a:extLst>
          </p:cNvPr>
          <p:cNvSpPr/>
          <p:nvPr/>
        </p:nvSpPr>
        <p:spPr>
          <a:xfrm>
            <a:off x="8088945" y="3532943"/>
            <a:ext cx="1007990" cy="999899"/>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10" name="Picture 5" descr="D:\Documents\Obrázky\is2\Key-icon.png">
            <a:extLst>
              <a:ext uri="{FF2B5EF4-FFF2-40B4-BE49-F238E27FC236}">
                <a16:creationId xmlns:a16="http://schemas.microsoft.com/office/drawing/2014/main" id="{976F695B-D6D7-14C8-A167-5462AAB3BB20}"/>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029692" y="3629459"/>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28713" name="Content Placeholder 52" descr="A picture containing text, clock&#10;&#10;Description automatically generated">
            <a:extLst>
              <a:ext uri="{FF2B5EF4-FFF2-40B4-BE49-F238E27FC236}">
                <a16:creationId xmlns:a16="http://schemas.microsoft.com/office/drawing/2014/main" id="{4EFB6FDF-0B9C-DE6B-5E1F-ABB750C1BD03}"/>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5364085" y="2096471"/>
            <a:ext cx="1578079" cy="999899"/>
          </a:xfrm>
          <a:prstGeom prst="rect">
            <a:avLst/>
          </a:prstGeom>
          <a:noFill/>
          <a:ln w="9525">
            <a:noFill/>
            <a:miter lim="800000"/>
            <a:headEnd/>
            <a:tailEnd/>
          </a:ln>
        </p:spPr>
      </p:pic>
      <p:cxnSp>
        <p:nvCxnSpPr>
          <p:cNvPr id="28714" name="Straight Connector 28713">
            <a:extLst>
              <a:ext uri="{FF2B5EF4-FFF2-40B4-BE49-F238E27FC236}">
                <a16:creationId xmlns:a16="http://schemas.microsoft.com/office/drawing/2014/main" id="{B0298537-0344-A668-387A-0B40FC950D30}"/>
              </a:ext>
            </a:extLst>
          </p:cNvPr>
          <p:cNvCxnSpPr>
            <a:cxnSpLocks/>
            <a:stCxn id="28713" idx="2"/>
          </p:cNvCxnSpPr>
          <p:nvPr/>
        </p:nvCxnSpPr>
        <p:spPr>
          <a:xfrm>
            <a:off x="6153125" y="3096370"/>
            <a:ext cx="544146" cy="601018"/>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28715" name="TextBox 28714">
            <a:extLst>
              <a:ext uri="{FF2B5EF4-FFF2-40B4-BE49-F238E27FC236}">
                <a16:creationId xmlns:a16="http://schemas.microsoft.com/office/drawing/2014/main" id="{44D7780E-EEE7-D754-9F19-448FAECAC8DB}"/>
              </a:ext>
            </a:extLst>
          </p:cNvPr>
          <p:cNvSpPr txBox="1"/>
          <p:nvPr/>
        </p:nvSpPr>
        <p:spPr>
          <a:xfrm>
            <a:off x="5622697" y="2101647"/>
            <a:ext cx="1082348" cy="369332"/>
          </a:xfrm>
          <a:prstGeom prst="rect">
            <a:avLst/>
          </a:prstGeom>
          <a:noFill/>
        </p:spPr>
        <p:txBody>
          <a:bodyPr wrap="none" rtlCol="0">
            <a:spAutoFit/>
          </a:bodyPr>
          <a:lstStyle/>
          <a:p>
            <a:r>
              <a:rPr lang="en-US" b="1" dirty="0" err="1"/>
              <a:t>fullnode</a:t>
            </a:r>
            <a:endParaRPr lang="en-US" b="1" dirty="0"/>
          </a:p>
        </p:txBody>
      </p:sp>
      <p:pic>
        <p:nvPicPr>
          <p:cNvPr id="28719" name="Picture 28718" descr="A close up of a calculator&#10;&#10;Description automatically generated">
            <a:extLst>
              <a:ext uri="{FF2B5EF4-FFF2-40B4-BE49-F238E27FC236}">
                <a16:creationId xmlns:a16="http://schemas.microsoft.com/office/drawing/2014/main" id="{2A2CCD37-6BA8-EDD0-CA66-C1A29C5FF1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9692" y="4403376"/>
            <a:ext cx="1221121" cy="2084047"/>
          </a:xfrm>
          <a:prstGeom prst="rect">
            <a:avLst/>
          </a:prstGeom>
        </p:spPr>
      </p:pic>
      <p:sp>
        <p:nvSpPr>
          <p:cNvPr id="28721" name="Rectangle: Folded Corner 28720">
            <a:extLst>
              <a:ext uri="{FF2B5EF4-FFF2-40B4-BE49-F238E27FC236}">
                <a16:creationId xmlns:a16="http://schemas.microsoft.com/office/drawing/2014/main" id="{C8D42B27-533F-80F9-2004-D5966496D38A}"/>
              </a:ext>
            </a:extLst>
          </p:cNvPr>
          <p:cNvSpPr/>
          <p:nvPr/>
        </p:nvSpPr>
        <p:spPr>
          <a:xfrm>
            <a:off x="10231002" y="5399187"/>
            <a:ext cx="917570"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23" name="Picture 5" descr="D:\Documents\Obrázky\is2\Key-icon.png">
            <a:extLst>
              <a:ext uri="{FF2B5EF4-FFF2-40B4-BE49-F238E27FC236}">
                <a16:creationId xmlns:a16="http://schemas.microsoft.com/office/drawing/2014/main" id="{F3E18C62-F5EF-26F2-E78A-0E3E6EECB4C3}"/>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0220560" y="5513311"/>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28731" name="Straight Connector 28730">
            <a:extLst>
              <a:ext uri="{FF2B5EF4-FFF2-40B4-BE49-F238E27FC236}">
                <a16:creationId xmlns:a16="http://schemas.microsoft.com/office/drawing/2014/main" id="{BA2BD738-3CAF-BD38-217F-CADEFF425D03}"/>
              </a:ext>
            </a:extLst>
          </p:cNvPr>
          <p:cNvCxnSpPr>
            <a:cxnSpLocks/>
          </p:cNvCxnSpPr>
          <p:nvPr/>
        </p:nvCxnSpPr>
        <p:spPr>
          <a:xfrm>
            <a:off x="7464152" y="4348071"/>
            <a:ext cx="3062500" cy="1240305"/>
          </a:xfrm>
          <a:prstGeom prst="line">
            <a:avLst/>
          </a:prstGeom>
          <a:ln>
            <a:solidFill>
              <a:srgbClr val="92D050"/>
            </a:solidFill>
            <a:prstDash val="dash"/>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27648" name="TextBox 27647">
            <a:extLst>
              <a:ext uri="{FF2B5EF4-FFF2-40B4-BE49-F238E27FC236}">
                <a16:creationId xmlns:a16="http://schemas.microsoft.com/office/drawing/2014/main" id="{BFDD0E4E-F581-DBB2-3C98-CDAF2C3CAA35}"/>
              </a:ext>
            </a:extLst>
          </p:cNvPr>
          <p:cNvSpPr txBox="1"/>
          <p:nvPr/>
        </p:nvSpPr>
        <p:spPr>
          <a:xfrm>
            <a:off x="1573980" y="2958824"/>
            <a:ext cx="1808700" cy="369332"/>
          </a:xfrm>
          <a:prstGeom prst="rect">
            <a:avLst/>
          </a:prstGeom>
          <a:noFill/>
        </p:spPr>
        <p:txBody>
          <a:bodyPr wrap="none" rtlCol="0">
            <a:spAutoFit/>
          </a:bodyPr>
          <a:lstStyle/>
          <a:p>
            <a:r>
              <a:rPr lang="en-US" b="1" dirty="0"/>
              <a:t>SW-only wallet</a:t>
            </a:r>
          </a:p>
        </p:txBody>
      </p:sp>
      <p:sp>
        <p:nvSpPr>
          <p:cNvPr id="27650" name="TextBox 27649">
            <a:extLst>
              <a:ext uri="{FF2B5EF4-FFF2-40B4-BE49-F238E27FC236}">
                <a16:creationId xmlns:a16="http://schemas.microsoft.com/office/drawing/2014/main" id="{3114A04E-4A15-4E86-B469-B2264819511F}"/>
              </a:ext>
            </a:extLst>
          </p:cNvPr>
          <p:cNvSpPr txBox="1"/>
          <p:nvPr/>
        </p:nvSpPr>
        <p:spPr>
          <a:xfrm>
            <a:off x="6980630" y="5588376"/>
            <a:ext cx="2478114" cy="369332"/>
          </a:xfrm>
          <a:prstGeom prst="rect">
            <a:avLst/>
          </a:prstGeom>
          <a:noFill/>
        </p:spPr>
        <p:txBody>
          <a:bodyPr wrap="none" rtlCol="0">
            <a:spAutoFit/>
          </a:bodyPr>
          <a:lstStyle/>
          <a:p>
            <a:r>
              <a:rPr lang="en-US" b="1" dirty="0"/>
              <a:t>With hardware wallet</a:t>
            </a:r>
          </a:p>
        </p:txBody>
      </p:sp>
      <p:pic>
        <p:nvPicPr>
          <p:cNvPr id="2" name="Picture 5" descr="devil">
            <a:extLst>
              <a:ext uri="{FF2B5EF4-FFF2-40B4-BE49-F238E27FC236}">
                <a16:creationId xmlns:a16="http://schemas.microsoft.com/office/drawing/2014/main" id="{F601C8F7-0E43-B438-41D2-0B1DBC493AC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10447" y="4989732"/>
            <a:ext cx="880224" cy="15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 company name&#10;&#10;Description automatically generated">
            <a:extLst>
              <a:ext uri="{FF2B5EF4-FFF2-40B4-BE49-F238E27FC236}">
                <a16:creationId xmlns:a16="http://schemas.microsoft.com/office/drawing/2014/main" id="{F7BBEA76-1A95-1DF3-1547-8ABF2C7947E3}"/>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3098" y="3780859"/>
            <a:ext cx="1156780" cy="1156780"/>
          </a:xfrm>
          <a:prstGeom prst="rect">
            <a:avLst/>
          </a:prstGeom>
        </p:spPr>
      </p:pic>
      <p:cxnSp>
        <p:nvCxnSpPr>
          <p:cNvPr id="28688" name="Straight Connector 28687">
            <a:extLst>
              <a:ext uri="{FF2B5EF4-FFF2-40B4-BE49-F238E27FC236}">
                <a16:creationId xmlns:a16="http://schemas.microsoft.com/office/drawing/2014/main" id="{54CD1218-A20C-EDC5-E23C-247A2D34C49C}"/>
              </a:ext>
            </a:extLst>
          </p:cNvPr>
          <p:cNvCxnSpPr>
            <a:cxnSpLocks/>
          </p:cNvCxnSpPr>
          <p:nvPr/>
        </p:nvCxnSpPr>
        <p:spPr>
          <a:xfrm>
            <a:off x="5665262" y="1112292"/>
            <a:ext cx="143506" cy="578067"/>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726" name="Straight Connector 28725">
            <a:extLst>
              <a:ext uri="{FF2B5EF4-FFF2-40B4-BE49-F238E27FC236}">
                <a16:creationId xmlns:a16="http://schemas.microsoft.com/office/drawing/2014/main" id="{672BD6AA-9474-79C7-1397-D0745391F439}"/>
              </a:ext>
            </a:extLst>
          </p:cNvPr>
          <p:cNvCxnSpPr>
            <a:cxnSpLocks/>
          </p:cNvCxnSpPr>
          <p:nvPr/>
        </p:nvCxnSpPr>
        <p:spPr>
          <a:xfrm>
            <a:off x="5816491" y="1819314"/>
            <a:ext cx="279509" cy="42781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8" name="Složené závorky 5">
            <a:extLst>
              <a:ext uri="{FF2B5EF4-FFF2-40B4-BE49-F238E27FC236}">
                <a16:creationId xmlns:a16="http://schemas.microsoft.com/office/drawing/2014/main" id="{F9B21877-842D-4D2B-A0DE-BBA1122EE1F0}"/>
              </a:ext>
            </a:extLst>
          </p:cNvPr>
          <p:cNvSpPr/>
          <p:nvPr/>
        </p:nvSpPr>
        <p:spPr>
          <a:xfrm rot="16200000">
            <a:off x="7968923" y="-1105766"/>
            <a:ext cx="675075" cy="4480209"/>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9" name="Obdélník 6">
            <a:extLst>
              <a:ext uri="{FF2B5EF4-FFF2-40B4-BE49-F238E27FC236}">
                <a16:creationId xmlns:a16="http://schemas.microsoft.com/office/drawing/2014/main" id="{7BE8A95B-0486-0973-993A-58285C9B7059}"/>
              </a:ext>
            </a:extLst>
          </p:cNvPr>
          <p:cNvSpPr/>
          <p:nvPr/>
        </p:nvSpPr>
        <p:spPr>
          <a:xfrm>
            <a:off x="6012350" y="411965"/>
            <a:ext cx="4644516"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brázek 8">
            <a:extLst>
              <a:ext uri="{FF2B5EF4-FFF2-40B4-BE49-F238E27FC236}">
                <a16:creationId xmlns:a16="http://schemas.microsoft.com/office/drawing/2014/main" id="{91F2A633-FC8B-1BD8-8E02-93EC95C286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2350" y="681995"/>
            <a:ext cx="998730" cy="642302"/>
          </a:xfrm>
          <a:prstGeom prst="rect">
            <a:avLst/>
          </a:prstGeom>
        </p:spPr>
      </p:pic>
      <p:pic>
        <p:nvPicPr>
          <p:cNvPr id="11" name="Obrázek 9">
            <a:extLst>
              <a:ext uri="{FF2B5EF4-FFF2-40B4-BE49-F238E27FC236}">
                <a16:creationId xmlns:a16="http://schemas.microsoft.com/office/drawing/2014/main" id="{8E42B590-4C6F-B3E1-545C-4043A2315F1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45863" y="686140"/>
            <a:ext cx="998730" cy="642302"/>
          </a:xfrm>
          <a:prstGeom prst="rect">
            <a:avLst/>
          </a:prstGeom>
        </p:spPr>
      </p:pic>
      <p:pic>
        <p:nvPicPr>
          <p:cNvPr id="12" name="Obrázek 10">
            <a:extLst>
              <a:ext uri="{FF2B5EF4-FFF2-40B4-BE49-F238E27FC236}">
                <a16:creationId xmlns:a16="http://schemas.microsoft.com/office/drawing/2014/main" id="{3C774E9F-359D-0661-23E8-A88E86B43B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4608" y="681995"/>
            <a:ext cx="998730" cy="642302"/>
          </a:xfrm>
          <a:prstGeom prst="rect">
            <a:avLst/>
          </a:prstGeom>
        </p:spPr>
      </p:pic>
      <p:pic>
        <p:nvPicPr>
          <p:cNvPr id="14" name="Obrázek 11">
            <a:extLst>
              <a:ext uri="{FF2B5EF4-FFF2-40B4-BE49-F238E27FC236}">
                <a16:creationId xmlns:a16="http://schemas.microsoft.com/office/drawing/2014/main" id="{30381827-E85E-3F61-48F6-4624CCB213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7835" y="681995"/>
            <a:ext cx="998730" cy="642302"/>
          </a:xfrm>
          <a:prstGeom prst="rect">
            <a:avLst/>
          </a:prstGeom>
        </p:spPr>
      </p:pic>
      <p:sp>
        <p:nvSpPr>
          <p:cNvPr id="15" name="Šipka: zahnutá nahoru 13">
            <a:extLst>
              <a:ext uri="{FF2B5EF4-FFF2-40B4-BE49-F238E27FC236}">
                <a16:creationId xmlns:a16="http://schemas.microsoft.com/office/drawing/2014/main" id="{506645EC-6371-A7D1-AC57-A6859A908DFB}"/>
              </a:ext>
            </a:extLst>
          </p:cNvPr>
          <p:cNvSpPr/>
          <p:nvPr/>
        </p:nvSpPr>
        <p:spPr>
          <a:xfrm rot="10800000">
            <a:off x="6390392"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7" name="Šipka: zahnutá nahoru 14">
            <a:extLst>
              <a:ext uri="{FF2B5EF4-FFF2-40B4-BE49-F238E27FC236}">
                <a16:creationId xmlns:a16="http://schemas.microsoft.com/office/drawing/2014/main" id="{D445F9DF-2F9E-64E0-1351-49452159F5A2}"/>
              </a:ext>
            </a:extLst>
          </p:cNvPr>
          <p:cNvSpPr/>
          <p:nvPr/>
        </p:nvSpPr>
        <p:spPr>
          <a:xfrm rot="10800000">
            <a:off x="7632531"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8" name="Šipka: zahnutá nahoru 15">
            <a:extLst>
              <a:ext uri="{FF2B5EF4-FFF2-40B4-BE49-F238E27FC236}">
                <a16:creationId xmlns:a16="http://schemas.microsoft.com/office/drawing/2014/main" id="{48BFE6A2-0499-3411-9C88-887ED4267639}"/>
              </a:ext>
            </a:extLst>
          </p:cNvPr>
          <p:cNvSpPr/>
          <p:nvPr/>
        </p:nvSpPr>
        <p:spPr>
          <a:xfrm rot="10800000">
            <a:off x="8874669" y="131872"/>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pic>
        <p:nvPicPr>
          <p:cNvPr id="20" name="Obrázek 17">
            <a:extLst>
              <a:ext uri="{FF2B5EF4-FFF2-40B4-BE49-F238E27FC236}">
                <a16:creationId xmlns:a16="http://schemas.microsoft.com/office/drawing/2014/main" id="{55DFCAF7-56B5-489A-BF14-2959ED5C88E1}"/>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45304" y="681995"/>
            <a:ext cx="998730" cy="642302"/>
          </a:xfrm>
          <a:prstGeom prst="rect">
            <a:avLst/>
          </a:prstGeom>
        </p:spPr>
      </p:pic>
      <p:sp>
        <p:nvSpPr>
          <p:cNvPr id="22" name="Šipka: zahnutá nahoru 19">
            <a:extLst>
              <a:ext uri="{FF2B5EF4-FFF2-40B4-BE49-F238E27FC236}">
                <a16:creationId xmlns:a16="http://schemas.microsoft.com/office/drawing/2014/main" id="{6E591FA8-E71F-3176-7087-455B4C86C998}"/>
              </a:ext>
            </a:extLst>
          </p:cNvPr>
          <p:cNvSpPr/>
          <p:nvPr/>
        </p:nvSpPr>
        <p:spPr>
          <a:xfrm rot="10800000">
            <a:off x="10116807"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3" name="TextovéPole 7">
            <a:extLst>
              <a:ext uri="{FF2B5EF4-FFF2-40B4-BE49-F238E27FC236}">
                <a16:creationId xmlns:a16="http://schemas.microsoft.com/office/drawing/2014/main" id="{C41EDAEA-77A6-15FE-ED00-0905EB685046}"/>
              </a:ext>
            </a:extLst>
          </p:cNvPr>
          <p:cNvSpPr txBox="1"/>
          <p:nvPr/>
        </p:nvSpPr>
        <p:spPr>
          <a:xfrm>
            <a:off x="7649806" y="1512628"/>
            <a:ext cx="1415772" cy="369332"/>
          </a:xfrm>
          <a:prstGeom prst="rect">
            <a:avLst/>
          </a:prstGeom>
          <a:noFill/>
        </p:spPr>
        <p:txBody>
          <a:bodyPr wrap="none" rtlCol="0">
            <a:spAutoFit/>
          </a:bodyPr>
          <a:lstStyle/>
          <a:p>
            <a:r>
              <a:rPr lang="cs-CZ" b="1" dirty="0" err="1"/>
              <a:t>Blockchain</a:t>
            </a:r>
            <a:endParaRPr lang="en-GB" b="1" dirty="0"/>
          </a:p>
        </p:txBody>
      </p:sp>
      <p:pic>
        <p:nvPicPr>
          <p:cNvPr id="25" name="Picture 24" descr="A close up of a device&#10;&#10;Description automatically generated">
            <a:extLst>
              <a:ext uri="{FF2B5EF4-FFF2-40B4-BE49-F238E27FC236}">
                <a16:creationId xmlns:a16="http://schemas.microsoft.com/office/drawing/2014/main" id="{736B8485-C516-BE31-3AD5-F9B3DA8BBF8B}"/>
              </a:ext>
            </a:extLst>
          </p:cNvPr>
          <p:cNvPicPr>
            <a:picLocks noChangeAspect="1"/>
          </p:cNvPicPr>
          <p:nvPr/>
        </p:nvPicPr>
        <p:blipFill>
          <a:blip r:embed="rId14" cstate="print">
            <a:clrChange>
              <a:clrFrom>
                <a:srgbClr val="F3F3F1"/>
              </a:clrFrom>
              <a:clrTo>
                <a:srgbClr val="F3F3F1">
                  <a:alpha val="0"/>
                </a:srgbClr>
              </a:clrTo>
            </a:clrChange>
            <a:extLst>
              <a:ext uri="{28A0092B-C50C-407E-A947-70E740481C1C}">
                <a14:useLocalDpi xmlns:a14="http://schemas.microsoft.com/office/drawing/2010/main" val="0"/>
              </a:ext>
            </a:extLst>
          </a:blip>
          <a:stretch>
            <a:fillRect/>
          </a:stretch>
        </p:blipFill>
        <p:spPr>
          <a:xfrm>
            <a:off x="10983996" y="1042595"/>
            <a:ext cx="1114786" cy="1090261"/>
          </a:xfrm>
          <a:prstGeom prst="rect">
            <a:avLst/>
          </a:prstGeom>
        </p:spPr>
      </p:pic>
    </p:spTree>
    <p:custDataLst>
      <p:tags r:id="rId1"/>
    </p:custDataLst>
    <p:extLst>
      <p:ext uri="{BB962C8B-B14F-4D97-AF65-F5344CB8AC3E}">
        <p14:creationId xmlns:p14="http://schemas.microsoft.com/office/powerpoint/2010/main" val="150092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28673"/>
                                        </p:tgtEl>
                                        <p:attrNameLst>
                                          <p:attrName>style.visibility</p:attrName>
                                        </p:attrNameLst>
                                      </p:cBhvr>
                                      <p:to>
                                        <p:strVal val="visible"/>
                                      </p:to>
                                    </p:set>
                                    <p:animEffect transition="in" filter="fade">
                                      <p:cBhvr>
                                        <p:cTn id="25" dur="500"/>
                                        <p:tgtEl>
                                          <p:spTgt spid="28673"/>
                                        </p:tgtEl>
                                      </p:cBhvr>
                                    </p:animEffect>
                                  </p:childTnLst>
                                </p:cTn>
                              </p:par>
                              <p:par>
                                <p:cTn id="26" presetID="10" presetClass="entr" presetSubtype="0" fill="hold" nodeType="with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fade">
                                      <p:cBhvr>
                                        <p:cTn id="28" dur="500"/>
                                        <p:tgtEl>
                                          <p:spTgt spid="28677"/>
                                        </p:tgtEl>
                                      </p:cBhvr>
                                    </p:animEffect>
                                  </p:childTnLst>
                                </p:cTn>
                              </p:par>
                              <p:par>
                                <p:cTn id="29" presetID="10" presetClass="entr" presetSubtype="0" fill="hold" nodeType="withEffect">
                                  <p:stCondLst>
                                    <p:cond delay="0"/>
                                  </p:stCondLst>
                                  <p:childTnLst>
                                    <p:set>
                                      <p:cBhvr>
                                        <p:cTn id="30" dur="1" fill="hold">
                                          <p:stCondLst>
                                            <p:cond delay="0"/>
                                          </p:stCondLst>
                                        </p:cTn>
                                        <p:tgtEl>
                                          <p:spTgt spid="28684"/>
                                        </p:tgtEl>
                                        <p:attrNameLst>
                                          <p:attrName>style.visibility</p:attrName>
                                        </p:attrNameLst>
                                      </p:cBhvr>
                                      <p:to>
                                        <p:strVal val="visible"/>
                                      </p:to>
                                    </p:set>
                                    <p:animEffect transition="in" filter="fade">
                                      <p:cBhvr>
                                        <p:cTn id="31" dur="500"/>
                                        <p:tgtEl>
                                          <p:spTgt spid="286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692"/>
                                        </p:tgtEl>
                                        <p:attrNameLst>
                                          <p:attrName>style.visibility</p:attrName>
                                        </p:attrNameLst>
                                      </p:cBhvr>
                                      <p:to>
                                        <p:strVal val="visible"/>
                                      </p:to>
                                    </p:set>
                                    <p:animEffect transition="in" filter="fade">
                                      <p:cBhvr>
                                        <p:cTn id="34" dur="500"/>
                                        <p:tgtEl>
                                          <p:spTgt spid="28692"/>
                                        </p:tgtEl>
                                      </p:cBhvr>
                                    </p:animEffect>
                                  </p:childTnLst>
                                </p:cTn>
                              </p:par>
                              <p:par>
                                <p:cTn id="35" presetID="10" presetClass="entr" presetSubtype="0" fill="hold" nodeType="withEffect">
                                  <p:stCondLst>
                                    <p:cond delay="0"/>
                                  </p:stCondLst>
                                  <p:childTnLst>
                                    <p:set>
                                      <p:cBhvr>
                                        <p:cTn id="36" dur="1" fill="hold">
                                          <p:stCondLst>
                                            <p:cond delay="0"/>
                                          </p:stCondLst>
                                        </p:cTn>
                                        <p:tgtEl>
                                          <p:spTgt spid="28693"/>
                                        </p:tgtEl>
                                        <p:attrNameLst>
                                          <p:attrName>style.visibility</p:attrName>
                                        </p:attrNameLst>
                                      </p:cBhvr>
                                      <p:to>
                                        <p:strVal val="visible"/>
                                      </p:to>
                                    </p:set>
                                    <p:animEffect transition="in" filter="fade">
                                      <p:cBhvr>
                                        <p:cTn id="37" dur="500"/>
                                        <p:tgtEl>
                                          <p:spTgt spid="28693"/>
                                        </p:tgtEl>
                                      </p:cBhvr>
                                    </p:animEffect>
                                  </p:childTnLst>
                                </p:cTn>
                              </p:par>
                              <p:par>
                                <p:cTn id="38" presetID="10" presetClass="entr" presetSubtype="0" fill="hold" nodeType="withEffect">
                                  <p:stCondLst>
                                    <p:cond delay="0"/>
                                  </p:stCondLst>
                                  <p:childTnLst>
                                    <p:set>
                                      <p:cBhvr>
                                        <p:cTn id="39" dur="1" fill="hold">
                                          <p:stCondLst>
                                            <p:cond delay="0"/>
                                          </p:stCondLst>
                                        </p:cTn>
                                        <p:tgtEl>
                                          <p:spTgt spid="28698"/>
                                        </p:tgtEl>
                                        <p:attrNameLst>
                                          <p:attrName>style.visibility</p:attrName>
                                        </p:attrNameLst>
                                      </p:cBhvr>
                                      <p:to>
                                        <p:strVal val="visible"/>
                                      </p:to>
                                    </p:set>
                                    <p:animEffect transition="in" filter="fade">
                                      <p:cBhvr>
                                        <p:cTn id="40" dur="500"/>
                                        <p:tgtEl>
                                          <p:spTgt spid="286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702"/>
                                        </p:tgtEl>
                                        <p:attrNameLst>
                                          <p:attrName>style.visibility</p:attrName>
                                        </p:attrNameLst>
                                      </p:cBhvr>
                                      <p:to>
                                        <p:strVal val="visible"/>
                                      </p:to>
                                    </p:set>
                                    <p:animEffect transition="in" filter="fade">
                                      <p:cBhvr>
                                        <p:cTn id="43" dur="500"/>
                                        <p:tgtEl>
                                          <p:spTgt spid="2870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715"/>
                                        </p:tgtEl>
                                        <p:attrNameLst>
                                          <p:attrName>style.visibility</p:attrName>
                                        </p:attrNameLst>
                                      </p:cBhvr>
                                      <p:to>
                                        <p:strVal val="visible"/>
                                      </p:to>
                                    </p:set>
                                    <p:animEffect transition="in" filter="fade">
                                      <p:cBhvr>
                                        <p:cTn id="46" dur="500"/>
                                        <p:tgtEl>
                                          <p:spTgt spid="28715"/>
                                        </p:tgtEl>
                                      </p:cBhvr>
                                    </p:animEffect>
                                  </p:childTnLst>
                                </p:cTn>
                              </p:par>
                              <p:par>
                                <p:cTn id="47" presetID="10" presetClass="entr" presetSubtype="0" fill="hold" nodeType="withEffect">
                                  <p:stCondLst>
                                    <p:cond delay="0"/>
                                  </p:stCondLst>
                                  <p:childTnLst>
                                    <p:set>
                                      <p:cBhvr>
                                        <p:cTn id="48" dur="1" fill="hold">
                                          <p:stCondLst>
                                            <p:cond delay="0"/>
                                          </p:stCondLst>
                                        </p:cTn>
                                        <p:tgtEl>
                                          <p:spTgt spid="28713"/>
                                        </p:tgtEl>
                                        <p:attrNameLst>
                                          <p:attrName>style.visibility</p:attrName>
                                        </p:attrNameLst>
                                      </p:cBhvr>
                                      <p:to>
                                        <p:strVal val="visible"/>
                                      </p:to>
                                    </p:set>
                                    <p:animEffect transition="in" filter="fade">
                                      <p:cBhvr>
                                        <p:cTn id="49" dur="500"/>
                                        <p:tgtEl>
                                          <p:spTgt spid="28713"/>
                                        </p:tgtEl>
                                      </p:cBhvr>
                                    </p:animEffect>
                                  </p:childTnLst>
                                </p:cTn>
                              </p:par>
                              <p:par>
                                <p:cTn id="50" presetID="10" presetClass="entr" presetSubtype="0" fill="hold" nodeType="withEffect">
                                  <p:stCondLst>
                                    <p:cond delay="0"/>
                                  </p:stCondLst>
                                  <p:childTnLst>
                                    <p:set>
                                      <p:cBhvr>
                                        <p:cTn id="51" dur="1" fill="hold">
                                          <p:stCondLst>
                                            <p:cond delay="0"/>
                                          </p:stCondLst>
                                        </p:cTn>
                                        <p:tgtEl>
                                          <p:spTgt spid="28681"/>
                                        </p:tgtEl>
                                        <p:attrNameLst>
                                          <p:attrName>style.visibility</p:attrName>
                                        </p:attrNameLst>
                                      </p:cBhvr>
                                      <p:to>
                                        <p:strVal val="visible"/>
                                      </p:to>
                                    </p:set>
                                    <p:animEffect transition="in" filter="fade">
                                      <p:cBhvr>
                                        <p:cTn id="52" dur="500"/>
                                        <p:tgtEl>
                                          <p:spTgt spid="28681"/>
                                        </p:tgtEl>
                                      </p:cBhvr>
                                    </p:animEffect>
                                  </p:childTnLst>
                                </p:cTn>
                              </p:par>
                              <p:par>
                                <p:cTn id="53" presetID="10" presetClass="entr" presetSubtype="0" fill="hold" nodeType="withEffect">
                                  <p:stCondLst>
                                    <p:cond delay="0"/>
                                  </p:stCondLst>
                                  <p:childTnLst>
                                    <p:set>
                                      <p:cBhvr>
                                        <p:cTn id="54" dur="1" fill="hold">
                                          <p:stCondLst>
                                            <p:cond delay="0"/>
                                          </p:stCondLst>
                                        </p:cTn>
                                        <p:tgtEl>
                                          <p:spTgt spid="28688"/>
                                        </p:tgtEl>
                                        <p:attrNameLst>
                                          <p:attrName>style.visibility</p:attrName>
                                        </p:attrNameLst>
                                      </p:cBhvr>
                                      <p:to>
                                        <p:strVal val="visible"/>
                                      </p:to>
                                    </p:set>
                                    <p:animEffect transition="in" filter="fade">
                                      <p:cBhvr>
                                        <p:cTn id="55" dur="500"/>
                                        <p:tgtEl>
                                          <p:spTgt spid="28688"/>
                                        </p:tgtEl>
                                      </p:cBhvr>
                                    </p:animEffect>
                                  </p:childTnLst>
                                </p:cTn>
                              </p:par>
                              <p:par>
                                <p:cTn id="56" presetID="10" presetClass="entr" presetSubtype="0" fill="hold" nodeType="withEffect">
                                  <p:stCondLst>
                                    <p:cond delay="0"/>
                                  </p:stCondLst>
                                  <p:childTnLst>
                                    <p:set>
                                      <p:cBhvr>
                                        <p:cTn id="57" dur="1" fill="hold">
                                          <p:stCondLst>
                                            <p:cond delay="0"/>
                                          </p:stCondLst>
                                        </p:cTn>
                                        <p:tgtEl>
                                          <p:spTgt spid="28726"/>
                                        </p:tgtEl>
                                        <p:attrNameLst>
                                          <p:attrName>style.visibility</p:attrName>
                                        </p:attrNameLst>
                                      </p:cBhvr>
                                      <p:to>
                                        <p:strVal val="visible"/>
                                      </p:to>
                                    </p:set>
                                    <p:animEffect transition="in" filter="fade">
                                      <p:cBhvr>
                                        <p:cTn id="58" dur="500"/>
                                        <p:tgtEl>
                                          <p:spTgt spid="2872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6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65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70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70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71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87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87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872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72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871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692" grpId="0"/>
      <p:bldP spid="28702" grpId="0"/>
      <p:bldP spid="28708" grpId="0" animBg="1"/>
      <p:bldP spid="28715" grpId="0"/>
      <p:bldP spid="28721" grpId="0" animBg="1"/>
      <p:bldP spid="27648" grpId="0"/>
      <p:bldP spid="27650"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1842-AB26-4340-97CE-1A721E9E25B0}"/>
              </a:ext>
            </a:extLst>
          </p:cNvPr>
          <p:cNvSpPr>
            <a:spLocks noGrp="1"/>
          </p:cNvSpPr>
          <p:nvPr>
            <p:ph type="title"/>
          </p:nvPr>
        </p:nvSpPr>
        <p:spPr/>
        <p:txBody>
          <a:bodyPr/>
          <a:lstStyle/>
          <a:p>
            <a:endParaRPr lang="en-US"/>
          </a:p>
        </p:txBody>
      </p:sp>
      <p:pic>
        <p:nvPicPr>
          <p:cNvPr id="7" name="Content Placeholder 6" descr="A group of electronic devices&#10;&#10;Description automatically generated with low confidence">
            <a:extLst>
              <a:ext uri="{FF2B5EF4-FFF2-40B4-BE49-F238E27FC236}">
                <a16:creationId xmlns:a16="http://schemas.microsoft.com/office/drawing/2014/main" id="{F78BED82-1730-451C-9989-BED2FF4587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88" y="907926"/>
            <a:ext cx="12209661" cy="5761434"/>
          </a:xfrm>
        </p:spPr>
      </p:pic>
      <p:sp>
        <p:nvSpPr>
          <p:cNvPr id="4" name="Slide Number Placeholder 3">
            <a:extLst>
              <a:ext uri="{FF2B5EF4-FFF2-40B4-BE49-F238E27FC236}">
                <a16:creationId xmlns:a16="http://schemas.microsoft.com/office/drawing/2014/main" id="{CF4B14CD-A827-4E7E-9CCD-6AFA46152491}"/>
              </a:ext>
            </a:extLst>
          </p:cNvPr>
          <p:cNvSpPr>
            <a:spLocks noGrp="1"/>
          </p:cNvSpPr>
          <p:nvPr>
            <p:ph type="sldNum" sz="quarter" idx="11"/>
          </p:nvPr>
        </p:nvSpPr>
        <p:spPr/>
        <p:txBody>
          <a:bodyPr/>
          <a:lstStyle/>
          <a:p>
            <a:fld id="{ED6547D4-ABF8-41F4-ABEA-0886E8A16FDD}" type="slidenum">
              <a:rPr lang="cs-CZ" smtClean="0"/>
              <a:pPr/>
              <a:t>48</a:t>
            </a:fld>
            <a:endParaRPr lang="cs-CZ"/>
          </a:p>
        </p:txBody>
      </p:sp>
      <p:sp>
        <p:nvSpPr>
          <p:cNvPr id="5" name="Footer Placeholder 4">
            <a:extLst>
              <a:ext uri="{FF2B5EF4-FFF2-40B4-BE49-F238E27FC236}">
                <a16:creationId xmlns:a16="http://schemas.microsoft.com/office/drawing/2014/main" id="{8DE4FF33-62C2-46B3-B0F7-E34CB0CAF25D}"/>
              </a:ext>
            </a:extLst>
          </p:cNvPr>
          <p:cNvSpPr>
            <a:spLocks noGrp="1"/>
          </p:cNvSpPr>
          <p:nvPr>
            <p:ph type="ftr" sz="quarter" idx="12"/>
          </p:nvPr>
        </p:nvSpPr>
        <p:spPr/>
        <p:txBody>
          <a:bodyPr/>
          <a:lstStyle/>
          <a:p>
            <a:r>
              <a:rPr lang="fr-FR"/>
              <a:t>| PV204 Bitcoin II.</a:t>
            </a:r>
            <a:endParaRPr lang="cs-CZ"/>
          </a:p>
        </p:txBody>
      </p:sp>
      <p:sp>
        <p:nvSpPr>
          <p:cNvPr id="12" name="TextBox 11">
            <a:extLst>
              <a:ext uri="{FF2B5EF4-FFF2-40B4-BE49-F238E27FC236}">
                <a16:creationId xmlns:a16="http://schemas.microsoft.com/office/drawing/2014/main" id="{D43CE5BE-38C9-4C71-A12B-93904D377234}"/>
              </a:ext>
            </a:extLst>
          </p:cNvPr>
          <p:cNvSpPr txBox="1"/>
          <p:nvPr/>
        </p:nvSpPr>
        <p:spPr>
          <a:xfrm>
            <a:off x="7507610" y="16373"/>
            <a:ext cx="4605363" cy="461665"/>
          </a:xfrm>
          <a:prstGeom prst="rect">
            <a:avLst/>
          </a:prstGeom>
          <a:noFill/>
        </p:spPr>
        <p:txBody>
          <a:bodyPr wrap="none" rtlCol="0">
            <a:spAutoFit/>
          </a:bodyPr>
          <a:lstStyle/>
          <a:p>
            <a:r>
              <a:rPr lang="en-US" sz="2400" b="1" dirty="0">
                <a:solidFill>
                  <a:schemeClr val="bg1"/>
                </a:solidFill>
              </a:rPr>
              <a:t>Testbed with hardware wallets</a:t>
            </a:r>
          </a:p>
        </p:txBody>
      </p:sp>
    </p:spTree>
    <p:extLst>
      <p:ext uri="{BB962C8B-B14F-4D97-AF65-F5344CB8AC3E}">
        <p14:creationId xmlns:p14="http://schemas.microsoft.com/office/powerpoint/2010/main" val="1912038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62FD-B7BA-D905-FC1B-525A4354855B}"/>
              </a:ext>
            </a:extLst>
          </p:cNvPr>
          <p:cNvSpPr>
            <a:spLocks noGrp="1"/>
          </p:cNvSpPr>
          <p:nvPr>
            <p:ph type="title"/>
          </p:nvPr>
        </p:nvSpPr>
        <p:spPr/>
        <p:txBody>
          <a:bodyPr/>
          <a:lstStyle/>
          <a:p>
            <a:r>
              <a:rPr lang="en-US" dirty="0"/>
              <a:t>Research done in </a:t>
            </a:r>
            <a:r>
              <a:rPr lang="en-US" dirty="0" err="1"/>
              <a:t>CRoCS</a:t>
            </a:r>
            <a:r>
              <a:rPr lang="en-US" dirty="0"/>
              <a:t> on hardware wallets</a:t>
            </a:r>
          </a:p>
        </p:txBody>
      </p:sp>
      <p:sp>
        <p:nvSpPr>
          <p:cNvPr id="3" name="Content Placeholder 2">
            <a:extLst>
              <a:ext uri="{FF2B5EF4-FFF2-40B4-BE49-F238E27FC236}">
                <a16:creationId xmlns:a16="http://schemas.microsoft.com/office/drawing/2014/main" id="{69FB4F53-4668-7383-2DFB-85E5AE29DD04}"/>
              </a:ext>
            </a:extLst>
          </p:cNvPr>
          <p:cNvSpPr>
            <a:spLocks noGrp="1"/>
          </p:cNvSpPr>
          <p:nvPr>
            <p:ph idx="1"/>
          </p:nvPr>
        </p:nvSpPr>
        <p:spPr/>
        <p:txBody>
          <a:bodyPr/>
          <a:lstStyle/>
          <a:p>
            <a:r>
              <a:rPr lang="en-GB" sz="2800" dirty="0"/>
              <a:t>Transparency of device build (HW/SW/TE)</a:t>
            </a:r>
          </a:p>
          <a:p>
            <a:r>
              <a:rPr lang="en-GB" sz="2800" dirty="0"/>
              <a:t>Multi-Party Computation (signatures, decryption) on limited hardware</a:t>
            </a:r>
          </a:p>
          <a:p>
            <a:r>
              <a:rPr lang="en-GB" sz="2800" dirty="0"/>
              <a:t>Analysis of cryptographic implementations (ECDSA, BIP32…)</a:t>
            </a:r>
            <a:endParaRPr lang="en-US" sz="2800" dirty="0"/>
          </a:p>
          <a:p>
            <a:r>
              <a:rPr lang="en-GB" sz="2800" dirty="0"/>
              <a:t>Entropy analysis of keys extracted from blockchain</a:t>
            </a:r>
          </a:p>
          <a:p>
            <a:r>
              <a:rPr lang="en-GB" sz="2800" dirty="0"/>
              <a:t>Usable security</a:t>
            </a:r>
            <a:endParaRPr lang="en-US" sz="2800" dirty="0"/>
          </a:p>
          <a:p>
            <a:endParaRPr lang="en-US" sz="2800" dirty="0"/>
          </a:p>
          <a:p>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F7B4CC72-E6E5-145D-7222-9E617C9A7240}"/>
              </a:ext>
            </a:extLst>
          </p:cNvPr>
          <p:cNvSpPr>
            <a:spLocks noGrp="1"/>
          </p:cNvSpPr>
          <p:nvPr>
            <p:ph type="sldNum" sz="quarter" idx="11"/>
          </p:nvPr>
        </p:nvSpPr>
        <p:spPr/>
        <p:txBody>
          <a:bodyPr/>
          <a:lstStyle/>
          <a:p>
            <a:fld id="{ED6547D4-ABF8-41F4-ABEA-0886E8A16FDD}" type="slidenum">
              <a:rPr lang="cs-CZ" smtClean="0"/>
              <a:pPr/>
              <a:t>49</a:t>
            </a:fld>
            <a:endParaRPr lang="cs-CZ"/>
          </a:p>
        </p:txBody>
      </p:sp>
      <p:sp>
        <p:nvSpPr>
          <p:cNvPr id="5" name="Footer Placeholder 4">
            <a:extLst>
              <a:ext uri="{FF2B5EF4-FFF2-40B4-BE49-F238E27FC236}">
                <a16:creationId xmlns:a16="http://schemas.microsoft.com/office/drawing/2014/main" id="{8158F14C-DFB7-D9D2-6FA9-662FA76B39B0}"/>
              </a:ext>
            </a:extLst>
          </p:cNvPr>
          <p:cNvSpPr>
            <a:spLocks noGrp="1"/>
          </p:cNvSpPr>
          <p:nvPr>
            <p:ph type="ftr" sz="quarter" idx="12"/>
          </p:nvPr>
        </p:nvSpPr>
        <p:spPr/>
        <p:txBody>
          <a:bodyPr/>
          <a:lstStyle/>
          <a:p>
            <a:r>
              <a:rPr lang="fr-FR"/>
              <a:t>| PV204 Bitcoin II.</a:t>
            </a:r>
            <a:endParaRPr lang="cs-CZ"/>
          </a:p>
        </p:txBody>
      </p:sp>
    </p:spTree>
    <p:extLst>
      <p:ext uri="{BB962C8B-B14F-4D97-AF65-F5344CB8AC3E}">
        <p14:creationId xmlns:p14="http://schemas.microsoft.com/office/powerpoint/2010/main" val="372276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A9B6-CC68-6DA0-2DD3-D8EAED54F100}"/>
              </a:ext>
            </a:extLst>
          </p:cNvPr>
          <p:cNvSpPr>
            <a:spLocks noGrp="1"/>
          </p:cNvSpPr>
          <p:nvPr>
            <p:ph type="title"/>
          </p:nvPr>
        </p:nvSpPr>
        <p:spPr/>
        <p:txBody>
          <a:bodyPr/>
          <a:lstStyle/>
          <a:p>
            <a:r>
              <a:rPr lang="en-US" dirty="0"/>
              <a:t>Leftover from previous lecture </a:t>
            </a:r>
            <a:r>
              <a:rPr lang="en-US" dirty="0">
                <a:sym typeface="Wingdings" panose="05000000000000000000" pitchFamily="2" charset="2"/>
              </a:rPr>
              <a:t></a:t>
            </a:r>
            <a:endParaRPr lang="en-US" dirty="0"/>
          </a:p>
        </p:txBody>
      </p:sp>
      <p:sp>
        <p:nvSpPr>
          <p:cNvPr id="3" name="Text Placeholder 2">
            <a:extLst>
              <a:ext uri="{FF2B5EF4-FFF2-40B4-BE49-F238E27FC236}">
                <a16:creationId xmlns:a16="http://schemas.microsoft.com/office/drawing/2014/main" id="{B14A1809-C5EF-FECD-8680-D4DA55D20A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29C107-AB6B-6285-1203-0C7C721BE803}"/>
              </a:ext>
            </a:extLst>
          </p:cNvPr>
          <p:cNvSpPr>
            <a:spLocks noGrp="1"/>
          </p:cNvSpPr>
          <p:nvPr>
            <p:ph type="sldNum" sz="quarter" idx="10"/>
          </p:nvPr>
        </p:nvSpPr>
        <p:spPr/>
        <p:txBody>
          <a:bodyPr/>
          <a:lstStyle/>
          <a:p>
            <a:pPr>
              <a:defRPr/>
            </a:pPr>
            <a:fld id="{50F85801-738D-4AFC-9D72-B567D521F73E}" type="slidenum">
              <a:rPr lang="cs-CZ" smtClean="0"/>
              <a:pPr>
                <a:defRPr/>
              </a:pPr>
              <a:t>5</a:t>
            </a:fld>
            <a:endParaRPr lang="cs-CZ" dirty="0"/>
          </a:p>
        </p:txBody>
      </p:sp>
      <p:sp>
        <p:nvSpPr>
          <p:cNvPr id="5" name="Footer Placeholder 4">
            <a:extLst>
              <a:ext uri="{FF2B5EF4-FFF2-40B4-BE49-F238E27FC236}">
                <a16:creationId xmlns:a16="http://schemas.microsoft.com/office/drawing/2014/main" id="{0A43C8FA-6D0E-19C8-AD12-1ED32844808F}"/>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255638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6CC4C7-BF31-4FB7-B3CA-04BFEBAF1EB8}"/>
              </a:ext>
            </a:extLst>
          </p:cNvPr>
          <p:cNvSpPr>
            <a:spLocks noGrp="1"/>
          </p:cNvSpPr>
          <p:nvPr>
            <p:ph type="title"/>
          </p:nvPr>
        </p:nvSpPr>
        <p:spPr/>
        <p:txBody>
          <a:bodyPr/>
          <a:lstStyle/>
          <a:p>
            <a:r>
              <a:rPr lang="en-US" dirty="0"/>
              <a:t>Bitcoin privacy</a:t>
            </a:r>
          </a:p>
        </p:txBody>
      </p:sp>
      <p:sp>
        <p:nvSpPr>
          <p:cNvPr id="7" name="Text Placeholder 6">
            <a:extLst>
              <a:ext uri="{FF2B5EF4-FFF2-40B4-BE49-F238E27FC236}">
                <a16:creationId xmlns:a16="http://schemas.microsoft.com/office/drawing/2014/main" id="{B2367691-79E9-4162-93DD-0E32E168AB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F22CAA-F864-4BC1-ADE2-2D3C50D8BF2F}"/>
              </a:ext>
            </a:extLst>
          </p:cNvPr>
          <p:cNvSpPr>
            <a:spLocks noGrp="1"/>
          </p:cNvSpPr>
          <p:nvPr>
            <p:ph type="sldNum" sz="quarter" idx="10"/>
          </p:nvPr>
        </p:nvSpPr>
        <p:spPr/>
        <p:txBody>
          <a:bodyPr/>
          <a:lstStyle/>
          <a:p>
            <a:pPr>
              <a:defRPr/>
            </a:pPr>
            <a:fld id="{0B35A545-624B-40D2-AFF6-9618F12C24F0}" type="slidenum">
              <a:rPr lang="cs-CZ" smtClean="0"/>
              <a:pPr>
                <a:defRPr/>
              </a:pPr>
              <a:t>50</a:t>
            </a:fld>
            <a:endParaRPr lang="cs-CZ" dirty="0"/>
          </a:p>
        </p:txBody>
      </p:sp>
      <p:sp>
        <p:nvSpPr>
          <p:cNvPr id="5" name="Footer Placeholder 4">
            <a:extLst>
              <a:ext uri="{FF2B5EF4-FFF2-40B4-BE49-F238E27FC236}">
                <a16:creationId xmlns:a16="http://schemas.microsoft.com/office/drawing/2014/main" id="{EB71500F-4F9B-4A01-A20B-789818E7FA8E}"/>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824372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7BA6-3BDE-4245-84E3-4251D3DBB3F3}"/>
              </a:ext>
            </a:extLst>
          </p:cNvPr>
          <p:cNvSpPr>
            <a:spLocks noGrp="1"/>
          </p:cNvSpPr>
          <p:nvPr>
            <p:ph type="title"/>
          </p:nvPr>
        </p:nvSpPr>
        <p:spPr/>
        <p:txBody>
          <a:bodyPr/>
          <a:lstStyle/>
          <a:p>
            <a:r>
              <a:rPr lang="en-US" dirty="0"/>
              <a:t>Risks</a:t>
            </a:r>
          </a:p>
        </p:txBody>
      </p:sp>
      <p:sp>
        <p:nvSpPr>
          <p:cNvPr id="3" name="Content Placeholder 2">
            <a:extLst>
              <a:ext uri="{FF2B5EF4-FFF2-40B4-BE49-F238E27FC236}">
                <a16:creationId xmlns:a16="http://schemas.microsoft.com/office/drawing/2014/main" id="{7CB6D0A5-CFB8-40EE-B7BA-3056FF49F5CE}"/>
              </a:ext>
            </a:extLst>
          </p:cNvPr>
          <p:cNvSpPr>
            <a:spLocks noGrp="1"/>
          </p:cNvSpPr>
          <p:nvPr>
            <p:ph idx="1"/>
          </p:nvPr>
        </p:nvSpPr>
        <p:spPr/>
        <p:txBody>
          <a:bodyPr/>
          <a:lstStyle/>
          <a:p>
            <a:r>
              <a:rPr lang="en-US" sz="2400" dirty="0"/>
              <a:t>Risk of lost coins</a:t>
            </a:r>
          </a:p>
          <a:p>
            <a:pPr lvl="1"/>
            <a:r>
              <a:rPr lang="en-US" sz="2000" dirty="0"/>
              <a:t>Lost wallet keys, forgotten access credentials</a:t>
            </a:r>
          </a:p>
          <a:p>
            <a:r>
              <a:rPr lang="en-US" sz="2400" dirty="0"/>
              <a:t>Risk of stolen coins</a:t>
            </a:r>
          </a:p>
          <a:p>
            <a:pPr lvl="1"/>
            <a:r>
              <a:rPr lang="en-US" sz="2000" dirty="0"/>
              <a:t>Malware on computer (wallet keys), phishing/scam (recovery phrase)</a:t>
            </a:r>
          </a:p>
          <a:p>
            <a:pPr lvl="1"/>
            <a:r>
              <a:rPr lang="en-US" sz="2000" dirty="0"/>
              <a:t>Compromised trusted third party (exchange, web wallet…)</a:t>
            </a:r>
          </a:p>
          <a:p>
            <a:pPr lvl="1"/>
            <a:r>
              <a:rPr lang="en-US" sz="2000" dirty="0"/>
              <a:t>Random burglary (don’t know you have </a:t>
            </a:r>
            <a:r>
              <a:rPr lang="en-US" sz="2000" dirty="0" err="1"/>
              <a:t>btc</a:t>
            </a:r>
            <a:r>
              <a:rPr lang="en-US" sz="2000" dirty="0"/>
              <a:t>)</a:t>
            </a:r>
          </a:p>
          <a:p>
            <a:pPr lvl="1"/>
            <a:r>
              <a:rPr lang="en-US" sz="2000" dirty="0"/>
              <a:t>Targeted burglary (know you have </a:t>
            </a:r>
            <a:r>
              <a:rPr lang="en-US" sz="2000" dirty="0" err="1"/>
              <a:t>btc</a:t>
            </a:r>
            <a:r>
              <a:rPr lang="en-US" sz="2000" dirty="0"/>
              <a:t>), with(-out) you present  </a:t>
            </a:r>
          </a:p>
          <a:p>
            <a:r>
              <a:rPr lang="en-US" sz="2400" dirty="0"/>
              <a:t>Risk of traced coins</a:t>
            </a:r>
          </a:p>
          <a:p>
            <a:pPr lvl="1"/>
            <a:r>
              <a:rPr lang="en-US" sz="2000" dirty="0"/>
              <a:t>blockchain analysis, additional metadata correlation analysis (KYC/AML, scans, </a:t>
            </a:r>
            <a:r>
              <a:rPr lang="en-US" sz="2000" dirty="0" err="1"/>
              <a:t>tx</a:t>
            </a:r>
            <a:r>
              <a:rPr lang="en-US" sz="2000" dirty="0"/>
              <a:t> propagation, wallet peeling…)</a:t>
            </a:r>
          </a:p>
          <a:p>
            <a:pPr lvl="1"/>
            <a:r>
              <a:rPr lang="en-US" sz="2000" dirty="0"/>
              <a:t>Crooks, governments, wife…</a:t>
            </a:r>
          </a:p>
          <a:p>
            <a:endParaRPr lang="en-US" sz="2400" dirty="0"/>
          </a:p>
        </p:txBody>
      </p:sp>
      <p:sp>
        <p:nvSpPr>
          <p:cNvPr id="4" name="Slide Number Placeholder 3">
            <a:extLst>
              <a:ext uri="{FF2B5EF4-FFF2-40B4-BE49-F238E27FC236}">
                <a16:creationId xmlns:a16="http://schemas.microsoft.com/office/drawing/2014/main" id="{CF24A07C-CABE-48FF-9F1F-E8D58746AC3A}"/>
              </a:ext>
            </a:extLst>
          </p:cNvPr>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sp>
        <p:nvSpPr>
          <p:cNvPr id="5" name="Footer Placeholder 4">
            <a:extLst>
              <a:ext uri="{FF2B5EF4-FFF2-40B4-BE49-F238E27FC236}">
                <a16:creationId xmlns:a16="http://schemas.microsoft.com/office/drawing/2014/main" id="{FB68C2E1-D7DB-4DDC-9088-CDB27FB16B7A}"/>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497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ABA3-FC3D-4D36-9310-229D1361BC14}"/>
              </a:ext>
            </a:extLst>
          </p:cNvPr>
          <p:cNvSpPr>
            <a:spLocks noGrp="1"/>
          </p:cNvSpPr>
          <p:nvPr>
            <p:ph type="title"/>
          </p:nvPr>
        </p:nvSpPr>
        <p:spPr/>
        <p:txBody>
          <a:bodyPr/>
          <a:lstStyle/>
          <a:p>
            <a:r>
              <a:rPr lang="en-US" dirty="0"/>
              <a:t>Attacker models</a:t>
            </a:r>
          </a:p>
        </p:txBody>
      </p:sp>
      <p:sp>
        <p:nvSpPr>
          <p:cNvPr id="3" name="Content Placeholder 2">
            <a:extLst>
              <a:ext uri="{FF2B5EF4-FFF2-40B4-BE49-F238E27FC236}">
                <a16:creationId xmlns:a16="http://schemas.microsoft.com/office/drawing/2014/main" id="{FA79C2B7-08BD-4B0E-B587-59780F5E1976}"/>
              </a:ext>
            </a:extLst>
          </p:cNvPr>
          <p:cNvSpPr>
            <a:spLocks noGrp="1"/>
          </p:cNvSpPr>
          <p:nvPr>
            <p:ph idx="1"/>
          </p:nvPr>
        </p:nvSpPr>
        <p:spPr/>
        <p:txBody>
          <a:bodyPr/>
          <a:lstStyle/>
          <a:p>
            <a:r>
              <a:rPr lang="en-US" dirty="0"/>
              <a:t>Blockchain-only analysis</a:t>
            </a:r>
          </a:p>
          <a:p>
            <a:r>
              <a:rPr lang="en-US" dirty="0"/>
              <a:t>Malware, phishing</a:t>
            </a:r>
          </a:p>
          <a:p>
            <a:r>
              <a:rPr lang="en-US" dirty="0"/>
              <a:t>Active network analysis, metadata</a:t>
            </a:r>
          </a:p>
          <a:p>
            <a:r>
              <a:rPr lang="en-US" dirty="0"/>
              <a:t>Cryptographic analysis of used algorithms</a:t>
            </a:r>
          </a:p>
          <a:p>
            <a:r>
              <a:rPr lang="en-US" dirty="0"/>
              <a:t>Side-channel analysis</a:t>
            </a:r>
          </a:p>
        </p:txBody>
      </p:sp>
      <p:sp>
        <p:nvSpPr>
          <p:cNvPr id="4" name="Slide Number Placeholder 3">
            <a:extLst>
              <a:ext uri="{FF2B5EF4-FFF2-40B4-BE49-F238E27FC236}">
                <a16:creationId xmlns:a16="http://schemas.microsoft.com/office/drawing/2014/main" id="{FFA73CF7-8F77-4EBE-9A22-D27535D1000C}"/>
              </a:ext>
            </a:extLst>
          </p:cNvPr>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sp>
        <p:nvSpPr>
          <p:cNvPr id="5" name="Footer Placeholder 4">
            <a:extLst>
              <a:ext uri="{FF2B5EF4-FFF2-40B4-BE49-F238E27FC236}">
                <a16:creationId xmlns:a16="http://schemas.microsoft.com/office/drawing/2014/main" id="{586ACD5F-200F-411D-9FBE-DC8B792EA2D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639048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160C-7E8A-424D-9E09-627D97D0EBFD}"/>
              </a:ext>
            </a:extLst>
          </p:cNvPr>
          <p:cNvSpPr>
            <a:spLocks noGrp="1"/>
          </p:cNvSpPr>
          <p:nvPr>
            <p:ph type="title"/>
          </p:nvPr>
        </p:nvSpPr>
        <p:spPr/>
        <p:txBody>
          <a:bodyPr/>
          <a:lstStyle/>
          <a:p>
            <a:r>
              <a:rPr lang="en-US" dirty="0"/>
              <a:t>Improving privacy</a:t>
            </a:r>
          </a:p>
        </p:txBody>
      </p:sp>
      <p:sp>
        <p:nvSpPr>
          <p:cNvPr id="3" name="Content Placeholder 2">
            <a:extLst>
              <a:ext uri="{FF2B5EF4-FFF2-40B4-BE49-F238E27FC236}">
                <a16:creationId xmlns:a16="http://schemas.microsoft.com/office/drawing/2014/main" id="{224BDD4E-CDF5-4000-8A86-DA36FDB74421}"/>
              </a:ext>
            </a:extLst>
          </p:cNvPr>
          <p:cNvSpPr>
            <a:spLocks noGrp="1"/>
          </p:cNvSpPr>
          <p:nvPr>
            <p:ph idx="1"/>
          </p:nvPr>
        </p:nvSpPr>
        <p:spPr/>
        <p:txBody>
          <a:bodyPr/>
          <a:lstStyle/>
          <a:p>
            <a:r>
              <a:rPr lang="en-US" sz="2400" dirty="0"/>
              <a:t>Hold your private keys (no custodial service like exchange…)</a:t>
            </a:r>
          </a:p>
          <a:p>
            <a:pPr lvl="1"/>
            <a:r>
              <a:rPr lang="en-US" sz="2000" dirty="0"/>
              <a:t>Cannot steal, cannot observe, cannot “vote” on your behalf</a:t>
            </a:r>
          </a:p>
          <a:p>
            <a:r>
              <a:rPr lang="en-US" sz="2400" dirty="0"/>
              <a:t>Store private key in hardware wallet (</a:t>
            </a:r>
            <a:r>
              <a:rPr lang="en-US" sz="2400" dirty="0" err="1"/>
              <a:t>Trezor</a:t>
            </a:r>
            <a:r>
              <a:rPr lang="en-US" sz="2400" dirty="0"/>
              <a:t>, </a:t>
            </a:r>
            <a:r>
              <a:rPr lang="en-US" sz="2400" dirty="0" err="1"/>
              <a:t>ColdCard</a:t>
            </a:r>
            <a:r>
              <a:rPr lang="en-US" sz="2400" dirty="0"/>
              <a:t>, Ledger…)</a:t>
            </a:r>
          </a:p>
          <a:p>
            <a:pPr lvl="1"/>
            <a:r>
              <a:rPr lang="en-US" sz="2000" dirty="0"/>
              <a:t>Keys in “hot” software wallets are prone to malware attack</a:t>
            </a:r>
          </a:p>
          <a:p>
            <a:r>
              <a:rPr lang="en-US" sz="2400" dirty="0"/>
              <a:t>Run own full node over Tor and connect your wallet to it</a:t>
            </a:r>
          </a:p>
          <a:p>
            <a:r>
              <a:rPr lang="en-US" sz="2400" dirty="0"/>
              <a:t>Make on-chain analysis harder: </a:t>
            </a:r>
            <a:r>
              <a:rPr lang="en-US" sz="2400" dirty="0">
                <a:hlinkClick r:id="rId3"/>
              </a:rPr>
              <a:t>https://en.bitcoin.it/wiki/Privacy</a:t>
            </a:r>
            <a:endParaRPr lang="en-US" sz="2400" dirty="0"/>
          </a:p>
          <a:p>
            <a:r>
              <a:rPr lang="en-US" sz="2400" dirty="0"/>
              <a:t>Use manual coin selection, label coins by its origin (in your wallet only)</a:t>
            </a:r>
          </a:p>
          <a:p>
            <a:r>
              <a:rPr lang="en-US" sz="2400" dirty="0"/>
              <a:t>Use </a:t>
            </a:r>
            <a:r>
              <a:rPr lang="en-US" sz="2400" dirty="0" err="1"/>
              <a:t>CoinJoin</a:t>
            </a:r>
            <a:r>
              <a:rPr lang="en-US" sz="2400" dirty="0"/>
              <a:t>, </a:t>
            </a:r>
            <a:r>
              <a:rPr lang="en-US" sz="2400" dirty="0" err="1"/>
              <a:t>PayJoin</a:t>
            </a:r>
            <a:r>
              <a:rPr lang="en-US" sz="2400" dirty="0"/>
              <a:t> (multiple users mix their inputs in single transaction)</a:t>
            </a:r>
          </a:p>
          <a:p>
            <a:r>
              <a:rPr lang="en-US" sz="2400" dirty="0"/>
              <a:t>Have good </a:t>
            </a:r>
            <a:r>
              <a:rPr lang="en-US" sz="2400" dirty="0" err="1"/>
              <a:t>opsec</a:t>
            </a:r>
            <a:r>
              <a:rPr lang="en-US" sz="2400" dirty="0"/>
              <a:t> (no posting of own </a:t>
            </a:r>
            <a:r>
              <a:rPr lang="en-US" sz="2400" dirty="0" err="1"/>
              <a:t>btc</a:t>
            </a:r>
            <a:r>
              <a:rPr lang="en-US" sz="2400" dirty="0"/>
              <a:t> addresses, use Tor to broadcast </a:t>
            </a:r>
            <a:r>
              <a:rPr lang="en-US" sz="2400" dirty="0" err="1"/>
              <a:t>tx</a:t>
            </a:r>
            <a:r>
              <a:rPr lang="en-US" sz="2400" dirty="0"/>
              <a:t>, delink via </a:t>
            </a:r>
            <a:r>
              <a:rPr lang="en-US" sz="2400" dirty="0" err="1"/>
              <a:t>CoinJoin</a:t>
            </a:r>
            <a:r>
              <a:rPr lang="en-US" sz="2400" dirty="0"/>
              <a:t> after KYC…)     </a:t>
            </a:r>
          </a:p>
        </p:txBody>
      </p:sp>
      <p:sp>
        <p:nvSpPr>
          <p:cNvPr id="4" name="Slide Number Placeholder 3">
            <a:extLst>
              <a:ext uri="{FF2B5EF4-FFF2-40B4-BE49-F238E27FC236}">
                <a16:creationId xmlns:a16="http://schemas.microsoft.com/office/drawing/2014/main" id="{223EE803-1301-4C9E-9077-DC5D23569612}"/>
              </a:ext>
            </a:extLst>
          </p:cNvPr>
          <p:cNvSpPr>
            <a:spLocks noGrp="1"/>
          </p:cNvSpPr>
          <p:nvPr>
            <p:ph type="sldNum" sz="quarter" idx="10"/>
          </p:nvPr>
        </p:nvSpPr>
        <p:spPr/>
        <p:txBody>
          <a:bodyPr/>
          <a:lstStyle/>
          <a:p>
            <a:pPr>
              <a:defRPr/>
            </a:pPr>
            <a:fld id="{0B35A545-624B-40D2-AFF6-9618F12C24F0}" type="slidenum">
              <a:rPr lang="cs-CZ" smtClean="0"/>
              <a:pPr>
                <a:defRPr/>
              </a:pPr>
              <a:t>53</a:t>
            </a:fld>
            <a:endParaRPr lang="cs-CZ" dirty="0"/>
          </a:p>
        </p:txBody>
      </p:sp>
      <p:sp>
        <p:nvSpPr>
          <p:cNvPr id="5" name="Footer Placeholder 4">
            <a:extLst>
              <a:ext uri="{FF2B5EF4-FFF2-40B4-BE49-F238E27FC236}">
                <a16:creationId xmlns:a16="http://schemas.microsoft.com/office/drawing/2014/main" id="{32D7A3CE-A56B-441A-9196-488534F6FF49}"/>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20881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AB8864CE-480C-4A0E-B673-374771548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576" y="2596879"/>
            <a:ext cx="6027424" cy="4261121"/>
          </a:xfrm>
          <a:prstGeom prst="rect">
            <a:avLst/>
          </a:prstGeom>
        </p:spPr>
      </p:pic>
      <p:sp>
        <p:nvSpPr>
          <p:cNvPr id="2" name="Title 1">
            <a:extLst>
              <a:ext uri="{FF2B5EF4-FFF2-40B4-BE49-F238E27FC236}">
                <a16:creationId xmlns:a16="http://schemas.microsoft.com/office/drawing/2014/main" id="{EB942BE1-8224-4FC2-868B-8F087D2C661B}"/>
              </a:ext>
            </a:extLst>
          </p:cNvPr>
          <p:cNvSpPr>
            <a:spLocks noGrp="1"/>
          </p:cNvSpPr>
          <p:nvPr>
            <p:ph type="title"/>
          </p:nvPr>
        </p:nvSpPr>
        <p:spPr/>
        <p:txBody>
          <a:bodyPr/>
          <a:lstStyle/>
          <a:p>
            <a:r>
              <a:rPr lang="en-US" dirty="0" err="1"/>
              <a:t>CoinJoin</a:t>
            </a:r>
            <a:endParaRPr lang="cs-CZ" dirty="0"/>
          </a:p>
        </p:txBody>
      </p:sp>
      <p:sp>
        <p:nvSpPr>
          <p:cNvPr id="3" name="Content Placeholder 2">
            <a:extLst>
              <a:ext uri="{FF2B5EF4-FFF2-40B4-BE49-F238E27FC236}">
                <a16:creationId xmlns:a16="http://schemas.microsoft.com/office/drawing/2014/main" id="{C2099F73-96CE-4B6F-9D31-3120FA01E97D}"/>
              </a:ext>
            </a:extLst>
          </p:cNvPr>
          <p:cNvSpPr>
            <a:spLocks noGrp="1"/>
          </p:cNvSpPr>
          <p:nvPr>
            <p:ph idx="1"/>
          </p:nvPr>
        </p:nvSpPr>
        <p:spPr>
          <a:xfrm>
            <a:off x="670984" y="1871664"/>
            <a:ext cx="11329672" cy="4149725"/>
          </a:xfrm>
        </p:spPr>
        <p:txBody>
          <a:bodyPr/>
          <a:lstStyle/>
          <a:p>
            <a:r>
              <a:rPr lang="en-US" dirty="0"/>
              <a:t>Multiple users collaborates </a:t>
            </a:r>
            <a:r>
              <a:rPr lang="en-US" dirty="0" err="1"/>
              <a:t>trustlessly</a:t>
            </a:r>
            <a:r>
              <a:rPr lang="en-US" dirty="0"/>
              <a:t> in creating large transaction</a:t>
            </a:r>
          </a:p>
          <a:p>
            <a:r>
              <a:rPr lang="en-US" dirty="0"/>
              <a:t>Outputs are all the same value =&gt; cannot be attributed to one of senders based on the value</a:t>
            </a:r>
          </a:p>
          <a:p>
            <a:r>
              <a:rPr lang="en-US" dirty="0"/>
              <a:t>Supported by more advanced wallets</a:t>
            </a:r>
          </a:p>
          <a:p>
            <a:pPr lvl="1"/>
            <a:r>
              <a:rPr lang="en-US" dirty="0"/>
              <a:t>Wasabi wallet, Samurai wallet</a:t>
            </a:r>
          </a:p>
          <a:p>
            <a:endParaRPr lang="en-US" dirty="0"/>
          </a:p>
          <a:p>
            <a:endParaRPr lang="en-US" dirty="0">
              <a:hlinkClick r:id="rId4"/>
            </a:endParaRPr>
          </a:p>
          <a:p>
            <a:endParaRPr lang="en-US" sz="2000" dirty="0">
              <a:hlinkClick r:id="rId5"/>
            </a:endParaRPr>
          </a:p>
          <a:p>
            <a:endParaRPr lang="cs-CZ" dirty="0"/>
          </a:p>
        </p:txBody>
      </p:sp>
      <p:sp>
        <p:nvSpPr>
          <p:cNvPr id="4" name="Slide Number Placeholder 3">
            <a:extLst>
              <a:ext uri="{FF2B5EF4-FFF2-40B4-BE49-F238E27FC236}">
                <a16:creationId xmlns:a16="http://schemas.microsoft.com/office/drawing/2014/main" id="{1795ECAA-E38B-4308-BB6A-EBA682E86702}"/>
              </a:ext>
            </a:extLst>
          </p:cNvPr>
          <p:cNvSpPr>
            <a:spLocks noGrp="1"/>
          </p:cNvSpPr>
          <p:nvPr>
            <p:ph type="sldNum" sz="quarter" idx="10"/>
          </p:nvPr>
        </p:nvSpPr>
        <p:spPr/>
        <p:txBody>
          <a:bodyPr/>
          <a:lstStyle/>
          <a:p>
            <a:pPr>
              <a:defRPr/>
            </a:pPr>
            <a:fld id="{0B35A545-624B-40D2-AFF6-9618F12C24F0}" type="slidenum">
              <a:rPr lang="cs-CZ" smtClean="0"/>
              <a:pPr>
                <a:defRPr/>
              </a:pPr>
              <a:t>54</a:t>
            </a:fld>
            <a:endParaRPr lang="cs-CZ" dirty="0"/>
          </a:p>
        </p:txBody>
      </p:sp>
      <p:sp>
        <p:nvSpPr>
          <p:cNvPr id="5" name="Footer Placeholder 4">
            <a:extLst>
              <a:ext uri="{FF2B5EF4-FFF2-40B4-BE49-F238E27FC236}">
                <a16:creationId xmlns:a16="http://schemas.microsoft.com/office/drawing/2014/main" id="{49D5016F-572B-46A4-8C06-B3556A1BD71A}"/>
              </a:ext>
            </a:extLst>
          </p:cNvPr>
          <p:cNvSpPr>
            <a:spLocks noGrp="1"/>
          </p:cNvSpPr>
          <p:nvPr>
            <p:ph type="ftr" sz="quarter" idx="3"/>
          </p:nvPr>
        </p:nvSpPr>
        <p:spPr/>
        <p:txBody>
          <a:bodyPr/>
          <a:lstStyle/>
          <a:p>
            <a:r>
              <a:rPr lang="en-GB"/>
              <a:t>| PV204 Bitcoin II.</a:t>
            </a:r>
            <a:endParaRPr lang="cs-CZ" dirty="0"/>
          </a:p>
        </p:txBody>
      </p:sp>
      <p:sp>
        <p:nvSpPr>
          <p:cNvPr id="6" name="TextBox 5">
            <a:extLst>
              <a:ext uri="{FF2B5EF4-FFF2-40B4-BE49-F238E27FC236}">
                <a16:creationId xmlns:a16="http://schemas.microsoft.com/office/drawing/2014/main" id="{E5104EAA-CA8C-4F51-9B6B-E1038EC751ED}"/>
              </a:ext>
            </a:extLst>
          </p:cNvPr>
          <p:cNvSpPr txBox="1"/>
          <p:nvPr/>
        </p:nvSpPr>
        <p:spPr>
          <a:xfrm>
            <a:off x="124135" y="442849"/>
            <a:ext cx="9392315" cy="923330"/>
          </a:xfrm>
          <a:prstGeom prst="rect">
            <a:avLst/>
          </a:prstGeom>
          <a:noFill/>
        </p:spPr>
        <p:txBody>
          <a:bodyPr wrap="none" rtlCol="0">
            <a:spAutoFit/>
          </a:bodyPr>
          <a:lstStyle/>
          <a:p>
            <a:r>
              <a:rPr lang="cs-CZ" sz="1800" dirty="0">
                <a:hlinkClick r:id="rId5"/>
              </a:rPr>
              <a:t>https://en.bitcoinwiki.org/wiki/CoinJoin</a:t>
            </a:r>
            <a:endParaRPr lang="en-US" dirty="0">
              <a:hlinkClick r:id="rId4"/>
            </a:endParaRPr>
          </a:p>
          <a:p>
            <a:r>
              <a:rPr lang="cs-CZ" sz="1800" dirty="0">
                <a:hlinkClick r:id="rId4"/>
              </a:rPr>
              <a:t>https://cryptotesters.com/blog/what-are-coinjoins-and-how-do-they-improve-bitcoin-privacy</a:t>
            </a:r>
            <a:endParaRPr lang="en-US" dirty="0"/>
          </a:p>
          <a:p>
            <a:endParaRPr lang="en-US" dirty="0"/>
          </a:p>
        </p:txBody>
      </p:sp>
    </p:spTree>
    <p:custDataLst>
      <p:tags r:id="rId1"/>
    </p:custDataLst>
    <p:extLst>
      <p:ext uri="{BB962C8B-B14F-4D97-AF65-F5344CB8AC3E}">
        <p14:creationId xmlns:p14="http://schemas.microsoft.com/office/powerpoint/2010/main" val="52943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C2DAF3-F739-454B-8872-C145CC63F3E6}"/>
              </a:ext>
            </a:extLst>
          </p:cNvPr>
          <p:cNvSpPr>
            <a:spLocks noGrp="1"/>
          </p:cNvSpPr>
          <p:nvPr>
            <p:ph type="title"/>
          </p:nvPr>
        </p:nvSpPr>
        <p:spPr/>
        <p:txBody>
          <a:bodyPr/>
          <a:lstStyle/>
          <a:p>
            <a:r>
              <a:rPr lang="en-US" dirty="0" err="1"/>
              <a:t>CoinJoin</a:t>
            </a:r>
            <a:r>
              <a:rPr lang="en-US" dirty="0"/>
              <a:t> implementations</a:t>
            </a:r>
            <a:endParaRPr lang="cs-CZ" dirty="0"/>
          </a:p>
        </p:txBody>
      </p:sp>
      <p:sp>
        <p:nvSpPr>
          <p:cNvPr id="7" name="Content Placeholder 6">
            <a:extLst>
              <a:ext uri="{FF2B5EF4-FFF2-40B4-BE49-F238E27FC236}">
                <a16:creationId xmlns:a16="http://schemas.microsoft.com/office/drawing/2014/main" id="{38569E38-A0D4-4C27-A9F9-1CC919D43718}"/>
              </a:ext>
            </a:extLst>
          </p:cNvPr>
          <p:cNvSpPr>
            <a:spLocks noGrp="1"/>
          </p:cNvSpPr>
          <p:nvPr>
            <p:ph idx="1"/>
          </p:nvPr>
        </p:nvSpPr>
        <p:spPr>
          <a:xfrm>
            <a:off x="670984" y="1871664"/>
            <a:ext cx="11401680" cy="4149725"/>
          </a:xfrm>
        </p:spPr>
        <p:txBody>
          <a:bodyPr/>
          <a:lstStyle/>
          <a:p>
            <a:r>
              <a:rPr lang="en-US" sz="1800" dirty="0"/>
              <a:t>Wasabi wallet </a:t>
            </a:r>
            <a:r>
              <a:rPr lang="en-US" sz="1800" dirty="0">
                <a:hlinkClick r:id="rId2"/>
              </a:rPr>
              <a:t>https://github.com/zkSNACKs/WalletWasabi/</a:t>
            </a:r>
            <a:r>
              <a:rPr lang="en-US" sz="1800" dirty="0"/>
              <a:t> </a:t>
            </a:r>
          </a:p>
          <a:p>
            <a:pPr lvl="1"/>
            <a:r>
              <a:rPr lang="en-US" sz="1600" dirty="0"/>
              <a:t>Centralized trustless coordinator, Tor, selected number of rounds executed within hours</a:t>
            </a:r>
          </a:p>
          <a:p>
            <a:pPr lvl="2"/>
            <a:r>
              <a:rPr lang="en-US" sz="1600" dirty="0"/>
              <a:t> </a:t>
            </a:r>
            <a:r>
              <a:rPr lang="en-US" sz="1600" dirty="0">
                <a:hlinkClick r:id="rId3"/>
              </a:rPr>
              <a:t>https://docs.wasabiwallet.io/using-wasabi/CoinJoin.html</a:t>
            </a:r>
            <a:endParaRPr lang="en-US" sz="1600" dirty="0"/>
          </a:p>
          <a:p>
            <a:pPr lvl="1"/>
            <a:r>
              <a:rPr lang="en-US" sz="1600" dirty="0"/>
              <a:t>Wasabi 2.0 (beta) offer non-equal output </a:t>
            </a:r>
            <a:r>
              <a:rPr lang="en-US" sz="1600" dirty="0" err="1"/>
              <a:t>coinjoin</a:t>
            </a:r>
            <a:r>
              <a:rPr lang="en-US" sz="1600" dirty="0"/>
              <a:t> </a:t>
            </a:r>
            <a:r>
              <a:rPr lang="en-US" sz="1400" dirty="0">
                <a:hlinkClick r:id="rId4"/>
              </a:rPr>
              <a:t>https://blog.wasabiwallet.io/privacy-guarantees-of-wasabi-wallet-2-0/</a:t>
            </a:r>
            <a:endParaRPr lang="en-US" sz="1400" dirty="0"/>
          </a:p>
          <a:p>
            <a:pPr lvl="1"/>
            <a:r>
              <a:rPr lang="en-US" sz="1600" dirty="0"/>
              <a:t>Anonymity set decrease over the time as people send their outputs to KYC exchanges</a:t>
            </a:r>
          </a:p>
          <a:p>
            <a:r>
              <a:rPr lang="en-US" sz="1800" dirty="0" err="1"/>
              <a:t>Samourai</a:t>
            </a:r>
            <a:r>
              <a:rPr lang="en-US" sz="1800" dirty="0"/>
              <a:t> </a:t>
            </a:r>
            <a:r>
              <a:rPr lang="en-US" sz="1800" dirty="0" err="1"/>
              <a:t>Whirpool</a:t>
            </a:r>
            <a:r>
              <a:rPr lang="en-US" sz="1800" dirty="0"/>
              <a:t> </a:t>
            </a:r>
            <a:r>
              <a:rPr lang="en-US" sz="1800" dirty="0">
                <a:hlinkClick r:id="rId5"/>
              </a:rPr>
              <a:t>https://docs.samourai.io/en/whirlpool</a:t>
            </a:r>
            <a:endParaRPr lang="en-US" sz="1800" dirty="0"/>
          </a:p>
          <a:p>
            <a:pPr lvl="1"/>
            <a:r>
              <a:rPr lang="en-US" sz="1600" dirty="0" err="1"/>
              <a:t>CoinJoin</a:t>
            </a:r>
            <a:r>
              <a:rPr lang="en-US" sz="1600" dirty="0"/>
              <a:t> with variable number of rounds, centralized trustless coordinator</a:t>
            </a:r>
          </a:p>
          <a:p>
            <a:pPr lvl="1"/>
            <a:r>
              <a:rPr lang="en-US" sz="1600" dirty="0" err="1"/>
              <a:t>CoinJoin</a:t>
            </a:r>
            <a:r>
              <a:rPr lang="en-US" sz="1600" dirty="0"/>
              <a:t> runs until output is send away from </a:t>
            </a:r>
            <a:r>
              <a:rPr lang="en-US" sz="1600" dirty="0" err="1"/>
              <a:t>Whirpool</a:t>
            </a:r>
            <a:r>
              <a:rPr lang="en-US" sz="1600" dirty="0"/>
              <a:t> (days/months)</a:t>
            </a:r>
          </a:p>
          <a:p>
            <a:pPr lvl="1"/>
            <a:r>
              <a:rPr lang="en-US" sz="1600" dirty="0"/>
              <a:t>If not </a:t>
            </a:r>
            <a:r>
              <a:rPr lang="en-US" sz="1600" dirty="0" err="1"/>
              <a:t>fullnode</a:t>
            </a:r>
            <a:r>
              <a:rPr lang="en-US" sz="1600" dirty="0"/>
              <a:t> then </a:t>
            </a:r>
            <a:r>
              <a:rPr lang="en-US" sz="1600" dirty="0" err="1"/>
              <a:t>xpub</a:t>
            </a:r>
            <a:r>
              <a:rPr lang="en-US" sz="1600" dirty="0"/>
              <a:t> must be provided =&gt; privacy risk, decreased anonymity set </a:t>
            </a:r>
          </a:p>
          <a:p>
            <a:pPr lvl="2"/>
            <a:r>
              <a:rPr lang="en-US" sz="1600" dirty="0"/>
              <a:t>e.g., Samurai </a:t>
            </a:r>
            <a:r>
              <a:rPr lang="en-US" sz="1600" dirty="0" err="1"/>
              <a:t>RoninDojo</a:t>
            </a:r>
            <a:r>
              <a:rPr lang="en-US" sz="1600" dirty="0"/>
              <a:t> </a:t>
            </a:r>
            <a:r>
              <a:rPr lang="cs-CZ" sz="1600" dirty="0">
                <a:hlinkClick r:id="rId6"/>
              </a:rPr>
              <a:t>https://ronindojo.io/</a:t>
            </a:r>
            <a:endParaRPr lang="en-US" sz="1600" dirty="0"/>
          </a:p>
          <a:p>
            <a:pPr lvl="1"/>
            <a:r>
              <a:rPr lang="en-US" sz="1600" dirty="0"/>
              <a:t>Clients: </a:t>
            </a:r>
            <a:r>
              <a:rPr lang="en-US" sz="1600" dirty="0" err="1"/>
              <a:t>Samourai</a:t>
            </a:r>
            <a:r>
              <a:rPr lang="en-US" sz="1600" dirty="0"/>
              <a:t> wallet / </a:t>
            </a:r>
            <a:r>
              <a:rPr lang="en-US" sz="1600" dirty="0" err="1"/>
              <a:t>Whirpool</a:t>
            </a:r>
            <a:r>
              <a:rPr lang="en-US" sz="1600" dirty="0"/>
              <a:t> cli, </a:t>
            </a:r>
            <a:r>
              <a:rPr lang="en-US" sz="1600" dirty="0" err="1"/>
              <a:t>SparrowWallet</a:t>
            </a:r>
            <a:r>
              <a:rPr lang="en-US" sz="1600" dirty="0"/>
              <a:t> (using </a:t>
            </a:r>
            <a:r>
              <a:rPr lang="en-US" sz="1600" dirty="0" err="1"/>
              <a:t>Samourai</a:t>
            </a:r>
            <a:r>
              <a:rPr lang="en-US" sz="1600" dirty="0"/>
              <a:t> code)</a:t>
            </a:r>
          </a:p>
          <a:p>
            <a:r>
              <a:rPr lang="en-US" sz="1800" dirty="0" err="1"/>
              <a:t>JoinMarket</a:t>
            </a:r>
            <a:endParaRPr lang="en-US" sz="1800" dirty="0"/>
          </a:p>
          <a:p>
            <a:pPr lvl="1"/>
            <a:r>
              <a:rPr lang="en-US" sz="1600" dirty="0"/>
              <a:t>No central coordinator, market Maker(s) run own </a:t>
            </a:r>
            <a:r>
              <a:rPr lang="en-US" sz="1600" dirty="0" err="1"/>
              <a:t>fullnode</a:t>
            </a:r>
            <a:r>
              <a:rPr lang="en-US" sz="1600" dirty="0"/>
              <a:t> and provide liquidity </a:t>
            </a:r>
          </a:p>
          <a:p>
            <a:pPr lvl="1"/>
            <a:r>
              <a:rPr lang="en-US" sz="1600" dirty="0" err="1"/>
              <a:t>Coinjoin</a:t>
            </a:r>
            <a:r>
              <a:rPr lang="en-US" sz="1600" dirty="0"/>
              <a:t> transaction creation is coordinated by Taker who is paying also fee (on-chain and to the Maker)</a:t>
            </a:r>
          </a:p>
          <a:p>
            <a:pPr lvl="1"/>
            <a:r>
              <a:rPr lang="en-US" sz="1600" dirty="0" err="1"/>
              <a:t>JoininBox</a:t>
            </a:r>
            <a:r>
              <a:rPr lang="en-US" sz="1600" dirty="0"/>
              <a:t> - </a:t>
            </a:r>
            <a:r>
              <a:rPr lang="cs-CZ" sz="1600" dirty="0" err="1"/>
              <a:t>JoinMarket</a:t>
            </a:r>
            <a:r>
              <a:rPr lang="cs-CZ" sz="1600" dirty="0"/>
              <a:t> </a:t>
            </a:r>
            <a:r>
              <a:rPr lang="en-US" sz="1600" dirty="0" err="1"/>
              <a:t>cmdline</a:t>
            </a:r>
            <a:r>
              <a:rPr lang="en-US" sz="1600" dirty="0"/>
              <a:t>-focused distribution </a:t>
            </a:r>
            <a:r>
              <a:rPr lang="cs-CZ" sz="1600" dirty="0">
                <a:hlinkClick r:id="rId7"/>
              </a:rPr>
              <a:t>https://github.com/openoms/joininbox</a:t>
            </a:r>
            <a:endParaRPr lang="en-US" sz="2000" dirty="0"/>
          </a:p>
        </p:txBody>
      </p:sp>
      <p:sp>
        <p:nvSpPr>
          <p:cNvPr id="4" name="Slide Number Placeholder 3">
            <a:extLst>
              <a:ext uri="{FF2B5EF4-FFF2-40B4-BE49-F238E27FC236}">
                <a16:creationId xmlns:a16="http://schemas.microsoft.com/office/drawing/2014/main" id="{BC8D0B24-E20A-4178-BBC7-CD3F78F9B847}"/>
              </a:ext>
            </a:extLst>
          </p:cNvPr>
          <p:cNvSpPr>
            <a:spLocks noGrp="1"/>
          </p:cNvSpPr>
          <p:nvPr>
            <p:ph type="sldNum" sz="quarter" idx="10"/>
          </p:nvPr>
        </p:nvSpPr>
        <p:spPr/>
        <p:txBody>
          <a:bodyPr/>
          <a:lstStyle/>
          <a:p>
            <a:pPr>
              <a:defRPr/>
            </a:pPr>
            <a:fld id="{50F85801-738D-4AFC-9D72-B567D521F73E}" type="slidenum">
              <a:rPr lang="cs-CZ" smtClean="0"/>
              <a:pPr>
                <a:defRPr/>
              </a:pPr>
              <a:t>55</a:t>
            </a:fld>
            <a:endParaRPr lang="cs-CZ" dirty="0"/>
          </a:p>
        </p:txBody>
      </p:sp>
      <p:sp>
        <p:nvSpPr>
          <p:cNvPr id="5" name="Footer Placeholder 4">
            <a:extLst>
              <a:ext uri="{FF2B5EF4-FFF2-40B4-BE49-F238E27FC236}">
                <a16:creationId xmlns:a16="http://schemas.microsoft.com/office/drawing/2014/main" id="{3C4E317E-5FE7-4C9F-9579-D31191593E9E}"/>
              </a:ext>
            </a:extLst>
          </p:cNvPr>
          <p:cNvSpPr>
            <a:spLocks noGrp="1"/>
          </p:cNvSpPr>
          <p:nvPr>
            <p:ph type="ftr" sz="quarter" idx="3"/>
          </p:nvPr>
        </p:nvSpPr>
        <p:spPr/>
        <p:txBody>
          <a:bodyPr/>
          <a:lstStyle/>
          <a:p>
            <a:r>
              <a:rPr lang="en-GB"/>
              <a:t>| PV204 Bitcoin II.</a:t>
            </a:r>
            <a:endParaRPr lang="cs-CZ" dirty="0"/>
          </a:p>
        </p:txBody>
      </p:sp>
      <p:pic>
        <p:nvPicPr>
          <p:cNvPr id="3" name="Picture 2" descr="Icon&#10;&#10;Description automatically generated">
            <a:extLst>
              <a:ext uri="{FF2B5EF4-FFF2-40B4-BE49-F238E27FC236}">
                <a16:creationId xmlns:a16="http://schemas.microsoft.com/office/drawing/2014/main" id="{38FFE5BC-BD2F-4B9D-AAD7-7405EC95A8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8448" y="3429000"/>
            <a:ext cx="1050694" cy="1072584"/>
          </a:xfrm>
          <a:prstGeom prst="rect">
            <a:avLst/>
          </a:prstGeom>
        </p:spPr>
      </p:pic>
      <p:pic>
        <p:nvPicPr>
          <p:cNvPr id="11" name="Picture 10" descr="Logo&#10;&#10;Description automatically generated">
            <a:extLst>
              <a:ext uri="{FF2B5EF4-FFF2-40B4-BE49-F238E27FC236}">
                <a16:creationId xmlns:a16="http://schemas.microsoft.com/office/drawing/2014/main" id="{7E93F823-FD87-44EB-93C0-A147F835DB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7845" y="954696"/>
            <a:ext cx="2065939" cy="1833935"/>
          </a:xfrm>
          <a:prstGeom prst="rect">
            <a:avLst/>
          </a:prstGeom>
        </p:spPr>
      </p:pic>
      <p:pic>
        <p:nvPicPr>
          <p:cNvPr id="13" name="Picture 12" descr="Icon&#10;&#10;Description automatically generated">
            <a:extLst>
              <a:ext uri="{FF2B5EF4-FFF2-40B4-BE49-F238E27FC236}">
                <a16:creationId xmlns:a16="http://schemas.microsoft.com/office/drawing/2014/main" id="{49CB2047-FF7E-4BDB-85A0-2C719E03C0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39582" y="5013176"/>
            <a:ext cx="1433082" cy="1430288"/>
          </a:xfrm>
          <a:prstGeom prst="rect">
            <a:avLst/>
          </a:prstGeom>
        </p:spPr>
      </p:pic>
    </p:spTree>
    <p:extLst>
      <p:ext uri="{BB962C8B-B14F-4D97-AF65-F5344CB8AC3E}">
        <p14:creationId xmlns:p14="http://schemas.microsoft.com/office/powerpoint/2010/main" val="120643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2FEE-CF61-46C9-8857-27C8A9F4D4C8}"/>
              </a:ext>
            </a:extLst>
          </p:cNvPr>
          <p:cNvSpPr>
            <a:spLocks noGrp="1"/>
          </p:cNvSpPr>
          <p:nvPr>
            <p:ph type="title"/>
          </p:nvPr>
        </p:nvSpPr>
        <p:spPr/>
        <p:txBody>
          <a:bodyPr/>
          <a:lstStyle/>
          <a:p>
            <a:r>
              <a:rPr lang="en-US" dirty="0" err="1"/>
              <a:t>PayJoin</a:t>
            </a:r>
            <a:endParaRPr lang="cs-CZ" dirty="0"/>
          </a:p>
        </p:txBody>
      </p:sp>
      <p:sp>
        <p:nvSpPr>
          <p:cNvPr id="3" name="Content Placeholder 2">
            <a:extLst>
              <a:ext uri="{FF2B5EF4-FFF2-40B4-BE49-F238E27FC236}">
                <a16:creationId xmlns:a16="http://schemas.microsoft.com/office/drawing/2014/main" id="{99D29418-0FC9-47C4-92CB-C8D93857EF7C}"/>
              </a:ext>
            </a:extLst>
          </p:cNvPr>
          <p:cNvSpPr>
            <a:spLocks noGrp="1"/>
          </p:cNvSpPr>
          <p:nvPr>
            <p:ph idx="1"/>
          </p:nvPr>
        </p:nvSpPr>
        <p:spPr/>
        <p:txBody>
          <a:bodyPr/>
          <a:lstStyle/>
          <a:p>
            <a:r>
              <a:rPr lang="en-US" dirty="0" err="1"/>
              <a:t>PayJoin</a:t>
            </a:r>
            <a:r>
              <a:rPr lang="en-US" dirty="0"/>
              <a:t> is special case of </a:t>
            </a:r>
            <a:r>
              <a:rPr lang="en-US" dirty="0" err="1"/>
              <a:t>CoinJoin</a:t>
            </a:r>
            <a:r>
              <a:rPr lang="en-US" dirty="0"/>
              <a:t>, but with less participants (typically only two: sender, receiver) and without equal UTXO sizes</a:t>
            </a:r>
          </a:p>
          <a:p>
            <a:r>
              <a:rPr lang="en-US" dirty="0"/>
              <a:t>Faster than </a:t>
            </a:r>
            <a:r>
              <a:rPr lang="en-US" dirty="0" err="1"/>
              <a:t>CoinJoin</a:t>
            </a:r>
            <a:r>
              <a:rPr lang="en-US" dirty="0"/>
              <a:t>, done during a normal payment</a:t>
            </a: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cs-CZ" sz="2000" dirty="0">
                <a:hlinkClick r:id="rId2"/>
              </a:rPr>
              <a:t>https://cryptotesters.com/blog/what-are-coinjoins-and-how-do-they-improve-bitcoin-privacy</a:t>
            </a:r>
            <a:endParaRPr lang="cs-CZ" sz="2000" dirty="0"/>
          </a:p>
        </p:txBody>
      </p:sp>
      <p:sp>
        <p:nvSpPr>
          <p:cNvPr id="4" name="Slide Number Placeholder 3">
            <a:extLst>
              <a:ext uri="{FF2B5EF4-FFF2-40B4-BE49-F238E27FC236}">
                <a16:creationId xmlns:a16="http://schemas.microsoft.com/office/drawing/2014/main" id="{3B13CD5C-066C-4DB3-A49E-F8B65C998DD5}"/>
              </a:ext>
            </a:extLst>
          </p:cNvPr>
          <p:cNvSpPr>
            <a:spLocks noGrp="1"/>
          </p:cNvSpPr>
          <p:nvPr>
            <p:ph type="sldNum" sz="quarter" idx="10"/>
          </p:nvPr>
        </p:nvSpPr>
        <p:spPr/>
        <p:txBody>
          <a:bodyPr/>
          <a:lstStyle/>
          <a:p>
            <a:pPr>
              <a:defRPr/>
            </a:pPr>
            <a:fld id="{0B35A545-624B-40D2-AFF6-9618F12C24F0}" type="slidenum">
              <a:rPr lang="cs-CZ" smtClean="0"/>
              <a:pPr>
                <a:defRPr/>
              </a:pPr>
              <a:t>56</a:t>
            </a:fld>
            <a:endParaRPr lang="cs-CZ" dirty="0"/>
          </a:p>
        </p:txBody>
      </p:sp>
      <p:sp>
        <p:nvSpPr>
          <p:cNvPr id="5" name="Footer Placeholder 4">
            <a:extLst>
              <a:ext uri="{FF2B5EF4-FFF2-40B4-BE49-F238E27FC236}">
                <a16:creationId xmlns:a16="http://schemas.microsoft.com/office/drawing/2014/main" id="{1B48A165-D995-4576-99B7-EBB3B4F66C66}"/>
              </a:ext>
            </a:extLst>
          </p:cNvPr>
          <p:cNvSpPr>
            <a:spLocks noGrp="1"/>
          </p:cNvSpPr>
          <p:nvPr>
            <p:ph type="ftr" sz="quarter" idx="3"/>
          </p:nvPr>
        </p:nvSpPr>
        <p:spPr/>
        <p:txBody>
          <a:bodyPr/>
          <a:lstStyle/>
          <a:p>
            <a:r>
              <a:rPr lang="en-GB"/>
              <a:t>| PV204 Bitcoin II.</a:t>
            </a:r>
            <a:endParaRPr lang="cs-CZ" dirty="0"/>
          </a:p>
        </p:txBody>
      </p:sp>
      <p:pic>
        <p:nvPicPr>
          <p:cNvPr id="6" name="Picture 5" descr="Chart, box and whisker chart&#10;&#10;Description automatically generated">
            <a:extLst>
              <a:ext uri="{FF2B5EF4-FFF2-40B4-BE49-F238E27FC236}">
                <a16:creationId xmlns:a16="http://schemas.microsoft.com/office/drawing/2014/main" id="{8101786F-FAD8-491F-BB44-2003357D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316" y="3573016"/>
            <a:ext cx="7990136" cy="2237989"/>
          </a:xfrm>
          <a:prstGeom prst="rect">
            <a:avLst/>
          </a:prstGeom>
        </p:spPr>
      </p:pic>
    </p:spTree>
    <p:extLst>
      <p:ext uri="{BB962C8B-B14F-4D97-AF65-F5344CB8AC3E}">
        <p14:creationId xmlns:p14="http://schemas.microsoft.com/office/powerpoint/2010/main" val="3882506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243A69-D87A-48A6-A024-2B1CFCDCBA9A}"/>
              </a:ext>
            </a:extLst>
          </p:cNvPr>
          <p:cNvSpPr>
            <a:spLocks noGrp="1"/>
          </p:cNvSpPr>
          <p:nvPr>
            <p:ph type="title"/>
          </p:nvPr>
        </p:nvSpPr>
        <p:spPr/>
        <p:txBody>
          <a:bodyPr/>
          <a:lstStyle/>
          <a:p>
            <a:r>
              <a:rPr lang="en-US" dirty="0"/>
              <a:t>On-chain Bitcoin alternatives</a:t>
            </a:r>
            <a:endParaRPr lang="cs-CZ" dirty="0"/>
          </a:p>
        </p:txBody>
      </p:sp>
      <p:sp>
        <p:nvSpPr>
          <p:cNvPr id="7" name="Text Placeholder 6">
            <a:extLst>
              <a:ext uri="{FF2B5EF4-FFF2-40B4-BE49-F238E27FC236}">
                <a16:creationId xmlns:a16="http://schemas.microsoft.com/office/drawing/2014/main" id="{D9284DAC-826D-4826-BC26-F9B8207D5718}"/>
              </a:ext>
            </a:extLst>
          </p:cNvPr>
          <p:cNvSpPr>
            <a:spLocks noGrp="1"/>
          </p:cNvSpPr>
          <p:nvPr>
            <p:ph type="body" idx="1"/>
          </p:nvPr>
        </p:nvSpPr>
        <p:spPr/>
        <p:txBody>
          <a:bodyPr/>
          <a:lstStyle/>
          <a:p>
            <a:endParaRPr lang="cs-CZ"/>
          </a:p>
        </p:txBody>
      </p:sp>
      <p:sp>
        <p:nvSpPr>
          <p:cNvPr id="4" name="Slide Number Placeholder 3">
            <a:extLst>
              <a:ext uri="{FF2B5EF4-FFF2-40B4-BE49-F238E27FC236}">
                <a16:creationId xmlns:a16="http://schemas.microsoft.com/office/drawing/2014/main" id="{800BE2AB-0279-4855-96D1-2C8D42CB4932}"/>
              </a:ext>
            </a:extLst>
          </p:cNvPr>
          <p:cNvSpPr>
            <a:spLocks noGrp="1"/>
          </p:cNvSpPr>
          <p:nvPr>
            <p:ph type="sldNum" sz="quarter" idx="10"/>
          </p:nvPr>
        </p:nvSpPr>
        <p:spPr/>
        <p:txBody>
          <a:bodyPr/>
          <a:lstStyle/>
          <a:p>
            <a:pPr>
              <a:defRPr/>
            </a:pPr>
            <a:fld id="{0B35A545-624B-40D2-AFF6-9618F12C24F0}" type="slidenum">
              <a:rPr lang="cs-CZ" smtClean="0"/>
              <a:pPr>
                <a:defRPr/>
              </a:pPr>
              <a:t>57</a:t>
            </a:fld>
            <a:endParaRPr lang="cs-CZ" dirty="0"/>
          </a:p>
        </p:txBody>
      </p:sp>
      <p:sp>
        <p:nvSpPr>
          <p:cNvPr id="5" name="Footer Placeholder 4">
            <a:extLst>
              <a:ext uri="{FF2B5EF4-FFF2-40B4-BE49-F238E27FC236}">
                <a16:creationId xmlns:a16="http://schemas.microsoft.com/office/drawing/2014/main" id="{28BDD9DC-CEAA-4467-B8E3-F7870C00D194}"/>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107119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a:extLst>
              <a:ext uri="{FF2B5EF4-FFF2-40B4-BE49-F238E27FC236}">
                <a16:creationId xmlns:a16="http://schemas.microsoft.com/office/drawing/2014/main" id="{ED020DB4-EF70-45ED-A243-B9EB1F4F8DF6}"/>
              </a:ext>
            </a:extLst>
          </p:cNvPr>
          <p:cNvSpPr>
            <a:spLocks noGrp="1"/>
          </p:cNvSpPr>
          <p:nvPr>
            <p:ph type="title"/>
          </p:nvPr>
        </p:nvSpPr>
        <p:spPr/>
        <p:txBody>
          <a:bodyPr/>
          <a:lstStyle/>
          <a:p>
            <a:r>
              <a:rPr lang="en-GB" dirty="0"/>
              <a:t>Why search for other options (L2/sidechain/altcoins)?</a:t>
            </a:r>
          </a:p>
        </p:txBody>
      </p:sp>
      <p:sp>
        <p:nvSpPr>
          <p:cNvPr id="3" name="Zástupný symbol pro obsah 2">
            <a:extLst>
              <a:ext uri="{FF2B5EF4-FFF2-40B4-BE49-F238E27FC236}">
                <a16:creationId xmlns:a16="http://schemas.microsoft.com/office/drawing/2014/main" id="{7340BF0F-50E1-4B47-A1F0-EF194DCD4136}"/>
              </a:ext>
            </a:extLst>
          </p:cNvPr>
          <p:cNvSpPr>
            <a:spLocks noGrp="1"/>
          </p:cNvSpPr>
          <p:nvPr>
            <p:ph idx="1"/>
          </p:nvPr>
        </p:nvSpPr>
        <p:spPr/>
        <p:txBody>
          <a:bodyPr/>
          <a:lstStyle/>
          <a:p>
            <a:r>
              <a:rPr lang="en-GB" sz="2000" dirty="0"/>
              <a:t>Why something else than on-chain Bitcoin? List of typical reasons:</a:t>
            </a:r>
          </a:p>
          <a:p>
            <a:pPr marL="457200" indent="-457200">
              <a:buFont typeface="+mj-lt"/>
              <a:buAutoNum type="arabicPeriod"/>
            </a:pPr>
            <a:r>
              <a:rPr lang="en-GB" sz="2000" dirty="0"/>
              <a:t>Cost of sending transaction</a:t>
            </a:r>
          </a:p>
          <a:p>
            <a:pPr lvl="1"/>
            <a:r>
              <a:rPr lang="en-GB" sz="1800" dirty="0"/>
              <a:t>Peak was tens of dollars (for every transfer), variable (from 1sat/</a:t>
            </a:r>
            <a:r>
              <a:rPr lang="en-GB" sz="1800" dirty="0" err="1"/>
              <a:t>vB</a:t>
            </a:r>
            <a:r>
              <a:rPr lang="en-GB" sz="1800" dirty="0"/>
              <a:t>), but has to increase in future due to decreasing reward</a:t>
            </a:r>
          </a:p>
          <a:p>
            <a:pPr marL="457200" indent="-457200">
              <a:buFont typeface="+mj-lt"/>
              <a:buAutoNum type="arabicPeriod"/>
            </a:pPr>
            <a:r>
              <a:rPr lang="en-GB" sz="2000" dirty="0"/>
              <a:t>Time to confirm transaction</a:t>
            </a:r>
            <a:r>
              <a:rPr lang="cs-CZ" sz="2000" dirty="0"/>
              <a:t> </a:t>
            </a:r>
            <a:r>
              <a:rPr lang="en-GB" sz="2000" dirty="0"/>
              <a:t>(+ limited block size)</a:t>
            </a:r>
          </a:p>
          <a:p>
            <a:pPr lvl="1"/>
            <a:r>
              <a:rPr lang="en-GB" sz="1800" dirty="0"/>
              <a:t>4 blocks inside chain commonly required, ~10 minutes per block =&gt; ~40 min</a:t>
            </a:r>
          </a:p>
          <a:p>
            <a:pPr marL="457200" indent="-457200">
              <a:buFont typeface="+mj-lt"/>
              <a:buAutoNum type="arabicPeriod"/>
            </a:pPr>
            <a:r>
              <a:rPr lang="en-GB" sz="2000" dirty="0"/>
              <a:t>Traceability of transactions</a:t>
            </a:r>
          </a:p>
          <a:p>
            <a:pPr lvl="1"/>
            <a:r>
              <a:rPr lang="en-GB" sz="1800" dirty="0"/>
              <a:t>Source, destination and amount is on public ledger </a:t>
            </a:r>
          </a:p>
          <a:p>
            <a:pPr marL="457200" indent="-457200">
              <a:buFont typeface="+mj-lt"/>
              <a:buAutoNum type="arabicPeriod"/>
            </a:pPr>
            <a:r>
              <a:rPr lang="en-GB" sz="2000" dirty="0"/>
              <a:t>Limited scripting language (lock script) </a:t>
            </a:r>
          </a:p>
          <a:p>
            <a:pPr lvl="1"/>
            <a:r>
              <a:rPr lang="en-GB" sz="1800" dirty="0"/>
              <a:t>For more complicated smart contracts</a:t>
            </a:r>
          </a:p>
          <a:p>
            <a:pPr marL="457200" indent="-457200">
              <a:buFont typeface="+mj-lt"/>
              <a:buAutoNum type="arabicPeriod"/>
            </a:pPr>
            <a:r>
              <a:rPr lang="en-GB" sz="2000" dirty="0"/>
              <a:t>Mining requirements</a:t>
            </a:r>
          </a:p>
          <a:p>
            <a:pPr lvl="1"/>
            <a:r>
              <a:rPr lang="en-GB" sz="1800" dirty="0"/>
              <a:t>Specialized mining equipment required (ASICs) =&gt; may cause centralization if not enough widespread</a:t>
            </a:r>
          </a:p>
          <a:p>
            <a:pPr lvl="1"/>
            <a:r>
              <a:rPr lang="en-GB" sz="1800" dirty="0"/>
              <a:t>Proof of Work is energy intensive (what it means?)</a:t>
            </a:r>
          </a:p>
          <a:p>
            <a:r>
              <a:rPr lang="en-GB" sz="2000" dirty="0"/>
              <a:t>…</a:t>
            </a:r>
          </a:p>
        </p:txBody>
      </p:sp>
      <p:sp>
        <p:nvSpPr>
          <p:cNvPr id="4" name="Zástupný symbol pro číslo snímku 3">
            <a:extLst>
              <a:ext uri="{FF2B5EF4-FFF2-40B4-BE49-F238E27FC236}">
                <a16:creationId xmlns:a16="http://schemas.microsoft.com/office/drawing/2014/main" id="{DB52AF9E-1741-40B3-9CFF-F564C469EB4C}"/>
              </a:ext>
            </a:extLst>
          </p:cNvPr>
          <p:cNvSpPr>
            <a:spLocks noGrp="1"/>
          </p:cNvSpPr>
          <p:nvPr>
            <p:ph type="sldNum" sz="quarter" idx="10"/>
          </p:nvPr>
        </p:nvSpPr>
        <p:spPr/>
        <p:txBody>
          <a:bodyPr/>
          <a:lstStyle/>
          <a:p>
            <a:fld id="{0B35A545-624B-40D2-AFF6-9618F12C24F0}" type="slidenum">
              <a:rPr lang="cs-CZ" smtClean="0"/>
              <a:pPr/>
              <a:t>58</a:t>
            </a:fld>
            <a:endParaRPr lang="cs-CZ" dirty="0"/>
          </a:p>
        </p:txBody>
      </p:sp>
      <p:sp>
        <p:nvSpPr>
          <p:cNvPr id="5" name="Zástupný symbol pro zápatí 4">
            <a:extLst>
              <a:ext uri="{FF2B5EF4-FFF2-40B4-BE49-F238E27FC236}">
                <a16:creationId xmlns:a16="http://schemas.microsoft.com/office/drawing/2014/main" id="{63DB10AC-BFFD-4E9B-9E2D-A6A99FF8817B}"/>
              </a:ext>
            </a:extLst>
          </p:cNvPr>
          <p:cNvSpPr>
            <a:spLocks noGrp="1"/>
          </p:cNvSpPr>
          <p:nvPr>
            <p:ph type="ftr" sz="quarter" idx="3"/>
          </p:nvPr>
        </p:nvSpPr>
        <p:spPr/>
        <p:txBody>
          <a:bodyPr/>
          <a:lstStyle/>
          <a:p>
            <a:r>
              <a:rPr lang="en-US"/>
              <a:t>| PV204 Bitcoin II.</a:t>
            </a:r>
            <a:endParaRPr lang="cs-CZ" dirty="0"/>
          </a:p>
        </p:txBody>
      </p:sp>
    </p:spTree>
    <p:custDataLst>
      <p:tags r:id="rId1"/>
    </p:custDataLst>
    <p:extLst>
      <p:ext uri="{BB962C8B-B14F-4D97-AF65-F5344CB8AC3E}">
        <p14:creationId xmlns:p14="http://schemas.microsoft.com/office/powerpoint/2010/main" val="26800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9B5AC9-15A2-4BE0-B19D-B800210ACF9E}"/>
              </a:ext>
            </a:extLst>
          </p:cNvPr>
          <p:cNvSpPr>
            <a:spLocks noGrp="1"/>
          </p:cNvSpPr>
          <p:nvPr>
            <p:ph type="title"/>
          </p:nvPr>
        </p:nvSpPr>
        <p:spPr/>
        <p:txBody>
          <a:bodyPr/>
          <a:lstStyle/>
          <a:p>
            <a:r>
              <a:rPr lang="en-US" dirty="0"/>
              <a:t>Lighting network</a:t>
            </a:r>
          </a:p>
        </p:txBody>
      </p:sp>
      <p:sp>
        <p:nvSpPr>
          <p:cNvPr id="7" name="Text Placeholder 6">
            <a:extLst>
              <a:ext uri="{FF2B5EF4-FFF2-40B4-BE49-F238E27FC236}">
                <a16:creationId xmlns:a16="http://schemas.microsoft.com/office/drawing/2014/main" id="{BA392FD7-ECB9-4024-9584-4E574BFBD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9BC3-F5C2-4446-83B8-781EF803524F}"/>
              </a:ext>
            </a:extLst>
          </p:cNvPr>
          <p:cNvSpPr>
            <a:spLocks noGrp="1"/>
          </p:cNvSpPr>
          <p:nvPr>
            <p:ph type="sldNum" sz="quarter" idx="10"/>
          </p:nvPr>
        </p:nvSpPr>
        <p:spPr/>
        <p:txBody>
          <a:bodyPr/>
          <a:lstStyle/>
          <a:p>
            <a:pPr>
              <a:defRPr/>
            </a:pPr>
            <a:fld id="{0B35A545-624B-40D2-AFF6-9618F12C24F0}" type="slidenum">
              <a:rPr lang="cs-CZ" smtClean="0"/>
              <a:pPr>
                <a:defRPr/>
              </a:pPr>
              <a:t>59</a:t>
            </a:fld>
            <a:endParaRPr lang="cs-CZ" dirty="0"/>
          </a:p>
        </p:txBody>
      </p:sp>
      <p:sp>
        <p:nvSpPr>
          <p:cNvPr id="5" name="Footer Placeholder 4">
            <a:extLst>
              <a:ext uri="{FF2B5EF4-FFF2-40B4-BE49-F238E27FC236}">
                <a16:creationId xmlns:a16="http://schemas.microsoft.com/office/drawing/2014/main" id="{5F6E5DFB-1D29-4A77-A24E-95027593017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510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9A7F-46EF-B5DA-0DEB-E8BD4BD4CBC8}"/>
              </a:ext>
            </a:extLst>
          </p:cNvPr>
          <p:cNvSpPr>
            <a:spLocks noGrp="1"/>
          </p:cNvSpPr>
          <p:nvPr>
            <p:ph type="title"/>
          </p:nvPr>
        </p:nvSpPr>
        <p:spPr/>
        <p:txBody>
          <a:bodyPr/>
          <a:lstStyle/>
          <a:p>
            <a:r>
              <a:rPr lang="en-US" dirty="0"/>
              <a:t>Pay to script hash (P2SH), BIP16, starts with ‘3’</a:t>
            </a:r>
          </a:p>
        </p:txBody>
      </p:sp>
      <p:sp>
        <p:nvSpPr>
          <p:cNvPr id="3" name="Content Placeholder 2">
            <a:extLst>
              <a:ext uri="{FF2B5EF4-FFF2-40B4-BE49-F238E27FC236}">
                <a16:creationId xmlns:a16="http://schemas.microsoft.com/office/drawing/2014/main" id="{7BEAF7C6-B74A-B086-CA97-F4521FE0B2AB}"/>
              </a:ext>
            </a:extLst>
          </p:cNvPr>
          <p:cNvSpPr>
            <a:spLocks noGrp="1"/>
          </p:cNvSpPr>
          <p:nvPr>
            <p:ph idx="1"/>
          </p:nvPr>
        </p:nvSpPr>
        <p:spPr/>
        <p:txBody>
          <a:bodyPr/>
          <a:lstStyle/>
          <a:p>
            <a:r>
              <a:rPr lang="en-US" dirty="0"/>
              <a:t>Lock script separated into two parts</a:t>
            </a:r>
          </a:p>
          <a:p>
            <a:pPr lvl="1"/>
            <a:r>
              <a:rPr lang="en-US" dirty="0"/>
              <a:t>1) commitment to the script (hash value, checked later) </a:t>
            </a:r>
          </a:p>
          <a:p>
            <a:pPr lvl="1"/>
            <a:r>
              <a:rPr lang="en-US" dirty="0"/>
              <a:t>2) actual lock script (hash value must match the commitment)</a:t>
            </a:r>
          </a:p>
          <a:p>
            <a:r>
              <a:rPr lang="en-US" dirty="0"/>
              <a:t>Sending </a:t>
            </a:r>
            <a:r>
              <a:rPr lang="en-US" dirty="0" err="1"/>
              <a:t>tx</a:t>
            </a:r>
            <a:r>
              <a:rPr lang="en-US" dirty="0"/>
              <a:t> sets output’s </a:t>
            </a:r>
            <a:r>
              <a:rPr lang="en-US" dirty="0" err="1"/>
              <a:t>ScriptPub</a:t>
            </a:r>
            <a:r>
              <a:rPr lang="en-US" dirty="0"/>
              <a:t> to the commitment</a:t>
            </a:r>
          </a:p>
          <a:p>
            <a:pPr lvl="1"/>
            <a:r>
              <a:rPr lang="en-US" dirty="0"/>
              <a:t>Shorter as only hash is posted, not whole lock script</a:t>
            </a:r>
          </a:p>
          <a:p>
            <a:pPr lvl="1"/>
            <a:r>
              <a:rPr lang="en-US" dirty="0"/>
              <a:t>Lock script is provided only later when spending (privacy, fee to be paid)</a:t>
            </a:r>
          </a:p>
          <a:p>
            <a:pPr lvl="1"/>
            <a:r>
              <a:rPr lang="en-US" dirty="0"/>
              <a:t>Lock script can have multiple spending paths (Merkle tree) and only the one used is posted (better for privacy)</a:t>
            </a:r>
          </a:p>
          <a:p>
            <a:r>
              <a:rPr lang="en-US" dirty="0"/>
              <a:t>Redeeming </a:t>
            </a:r>
            <a:r>
              <a:rPr lang="en-US" dirty="0" err="1"/>
              <a:t>tx</a:t>
            </a:r>
            <a:r>
              <a:rPr lang="en-US" dirty="0"/>
              <a:t> provides actual lock script + unlock script</a:t>
            </a:r>
          </a:p>
          <a:p>
            <a:pPr lvl="1"/>
            <a:endParaRPr lang="en-US" dirty="0"/>
          </a:p>
        </p:txBody>
      </p:sp>
      <p:sp>
        <p:nvSpPr>
          <p:cNvPr id="4" name="Slide Number Placeholder 3">
            <a:extLst>
              <a:ext uri="{FF2B5EF4-FFF2-40B4-BE49-F238E27FC236}">
                <a16:creationId xmlns:a16="http://schemas.microsoft.com/office/drawing/2014/main" id="{650C515D-1141-E2EC-1196-567CC6455E33}"/>
              </a:ext>
            </a:extLst>
          </p:cNvPr>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
        <p:nvSpPr>
          <p:cNvPr id="5" name="Footer Placeholder 4">
            <a:extLst>
              <a:ext uri="{FF2B5EF4-FFF2-40B4-BE49-F238E27FC236}">
                <a16:creationId xmlns:a16="http://schemas.microsoft.com/office/drawing/2014/main" id="{5021486C-2C84-717B-49FA-6F2EFD3E2EC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019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1323-493D-4CD1-895E-DBACCA1417B9}"/>
              </a:ext>
            </a:extLst>
          </p:cNvPr>
          <p:cNvSpPr>
            <a:spLocks noGrp="1"/>
          </p:cNvSpPr>
          <p:nvPr>
            <p:ph type="title"/>
          </p:nvPr>
        </p:nvSpPr>
        <p:spPr/>
        <p:txBody>
          <a:bodyPr/>
          <a:lstStyle/>
          <a:p>
            <a:r>
              <a:rPr lang="en-US" dirty="0"/>
              <a:t>Lighting network https://explorer.acinq.co/</a:t>
            </a:r>
          </a:p>
        </p:txBody>
      </p:sp>
      <p:pic>
        <p:nvPicPr>
          <p:cNvPr id="7" name="Content Placeholder 6" descr="A picture containing monitor, snow, television, man&#10;&#10;Description automatically generated">
            <a:extLst>
              <a:ext uri="{FF2B5EF4-FFF2-40B4-BE49-F238E27FC236}">
                <a16:creationId xmlns:a16="http://schemas.microsoft.com/office/drawing/2014/main" id="{0DF5EA52-0281-4896-818E-3EBEBCB112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932" y="1700808"/>
            <a:ext cx="10029228" cy="4758200"/>
          </a:xfrm>
        </p:spPr>
      </p:pic>
      <p:sp>
        <p:nvSpPr>
          <p:cNvPr id="4" name="Slide Number Placeholder 3">
            <a:extLst>
              <a:ext uri="{FF2B5EF4-FFF2-40B4-BE49-F238E27FC236}">
                <a16:creationId xmlns:a16="http://schemas.microsoft.com/office/drawing/2014/main" id="{DC855316-EFFD-415D-A7C4-FBD56F2A0C5D}"/>
              </a:ext>
            </a:extLst>
          </p:cNvPr>
          <p:cNvSpPr>
            <a:spLocks noGrp="1"/>
          </p:cNvSpPr>
          <p:nvPr>
            <p:ph type="sldNum" sz="quarter" idx="10"/>
          </p:nvPr>
        </p:nvSpPr>
        <p:spPr/>
        <p:txBody>
          <a:bodyPr/>
          <a:lstStyle/>
          <a:p>
            <a:pPr>
              <a:defRPr/>
            </a:pPr>
            <a:fld id="{0B35A545-624B-40D2-AFF6-9618F12C24F0}" type="slidenum">
              <a:rPr lang="cs-CZ" smtClean="0"/>
              <a:pPr>
                <a:defRPr/>
              </a:pPr>
              <a:t>60</a:t>
            </a:fld>
            <a:endParaRPr lang="cs-CZ" dirty="0"/>
          </a:p>
        </p:txBody>
      </p:sp>
      <p:sp>
        <p:nvSpPr>
          <p:cNvPr id="5" name="Footer Placeholder 4">
            <a:extLst>
              <a:ext uri="{FF2B5EF4-FFF2-40B4-BE49-F238E27FC236}">
                <a16:creationId xmlns:a16="http://schemas.microsoft.com/office/drawing/2014/main" id="{00FDD78A-6B1E-44AE-A897-1741BC45A008}"/>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803825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90DA8B6B-8769-4A10-8B7E-CF44D9DCE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9776" y="711036"/>
            <a:ext cx="5832648" cy="5151950"/>
          </a:xfrm>
        </p:spPr>
      </p:pic>
      <p:sp>
        <p:nvSpPr>
          <p:cNvPr id="2" name="Title 1">
            <a:extLst>
              <a:ext uri="{FF2B5EF4-FFF2-40B4-BE49-F238E27FC236}">
                <a16:creationId xmlns:a16="http://schemas.microsoft.com/office/drawing/2014/main" id="{5EDA2B7A-C163-4A52-B62B-56176E2AB2FF}"/>
              </a:ext>
            </a:extLst>
          </p:cNvPr>
          <p:cNvSpPr>
            <a:spLocks noGrp="1"/>
          </p:cNvSpPr>
          <p:nvPr>
            <p:ph type="title"/>
          </p:nvPr>
        </p:nvSpPr>
        <p:spPr/>
        <p:txBody>
          <a:bodyPr/>
          <a:lstStyle/>
          <a:p>
            <a:r>
              <a:rPr lang="en-US" dirty="0"/>
              <a:t>Opening channel</a:t>
            </a:r>
          </a:p>
        </p:txBody>
      </p:sp>
      <p:sp>
        <p:nvSpPr>
          <p:cNvPr id="4" name="Slide Number Placeholder 3">
            <a:extLst>
              <a:ext uri="{FF2B5EF4-FFF2-40B4-BE49-F238E27FC236}">
                <a16:creationId xmlns:a16="http://schemas.microsoft.com/office/drawing/2014/main" id="{D44EE11F-F41E-4A4D-BFBC-9F5E255FB20A}"/>
              </a:ext>
            </a:extLst>
          </p:cNvPr>
          <p:cNvSpPr>
            <a:spLocks noGrp="1"/>
          </p:cNvSpPr>
          <p:nvPr>
            <p:ph type="sldNum" sz="quarter" idx="10"/>
          </p:nvPr>
        </p:nvSpPr>
        <p:spPr/>
        <p:txBody>
          <a:bodyPr/>
          <a:lstStyle/>
          <a:p>
            <a:pPr>
              <a:defRPr/>
            </a:pPr>
            <a:fld id="{0B35A545-624B-40D2-AFF6-9618F12C24F0}" type="slidenum">
              <a:rPr lang="cs-CZ" smtClean="0"/>
              <a:pPr>
                <a:defRPr/>
              </a:pPr>
              <a:t>61</a:t>
            </a:fld>
            <a:endParaRPr lang="cs-CZ" dirty="0"/>
          </a:p>
        </p:txBody>
      </p:sp>
      <p:sp>
        <p:nvSpPr>
          <p:cNvPr id="5" name="Footer Placeholder 4">
            <a:extLst>
              <a:ext uri="{FF2B5EF4-FFF2-40B4-BE49-F238E27FC236}">
                <a16:creationId xmlns:a16="http://schemas.microsoft.com/office/drawing/2014/main" id="{336F8D1D-EEE6-47EE-8C95-49D4FD505A47}"/>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870C5AC1-746E-4C99-B6AF-E40CFF7D02FB}"/>
              </a:ext>
            </a:extLst>
          </p:cNvPr>
          <p:cNvSpPr txBox="1"/>
          <p:nvPr/>
        </p:nvSpPr>
        <p:spPr>
          <a:xfrm>
            <a:off x="2135560" y="6032952"/>
            <a:ext cx="10173619" cy="369332"/>
          </a:xfrm>
          <a:prstGeom prst="rect">
            <a:avLst/>
          </a:prstGeom>
          <a:noFill/>
        </p:spPr>
        <p:txBody>
          <a:bodyPr wrap="none" rtlCol="0">
            <a:spAutoFit/>
          </a:bodyPr>
          <a:lstStyle/>
          <a:p>
            <a:r>
              <a:rPr lang="en-US" i="1" dirty="0">
                <a:hlinkClick r:id="rId3"/>
              </a:rPr>
              <a:t>https://medium.com/@jkendzicky16/the-bitcoin-lightning-network-a-technical-primer-d8e073f2a82f</a:t>
            </a:r>
            <a:endParaRPr lang="en-US" i="1" dirty="0"/>
          </a:p>
        </p:txBody>
      </p:sp>
      <p:sp>
        <p:nvSpPr>
          <p:cNvPr id="9" name="TextBox 8">
            <a:extLst>
              <a:ext uri="{FF2B5EF4-FFF2-40B4-BE49-F238E27FC236}">
                <a16:creationId xmlns:a16="http://schemas.microsoft.com/office/drawing/2014/main" id="{0D3B2226-9BA0-B1D5-4D25-A54C079DFEBB}"/>
              </a:ext>
            </a:extLst>
          </p:cNvPr>
          <p:cNvSpPr txBox="1"/>
          <p:nvPr/>
        </p:nvSpPr>
        <p:spPr>
          <a:xfrm>
            <a:off x="551384" y="3645024"/>
            <a:ext cx="3168352" cy="1477328"/>
          </a:xfrm>
          <a:prstGeom prst="rect">
            <a:avLst/>
          </a:prstGeom>
          <a:noFill/>
        </p:spPr>
        <p:txBody>
          <a:bodyPr wrap="square" rtlCol="0">
            <a:spAutoFit/>
          </a:bodyPr>
          <a:lstStyle/>
          <a:p>
            <a:r>
              <a:rPr lang="en-US" dirty="0">
                <a:solidFill>
                  <a:srgbClr val="FF0000"/>
                </a:solidFill>
              </a:rPr>
              <a:t>Note: In future, P2TR will be used  - opening and (collaborative) closing of channel looks same as ordinary payment 	</a:t>
            </a:r>
          </a:p>
        </p:txBody>
      </p:sp>
    </p:spTree>
    <p:extLst>
      <p:ext uri="{BB962C8B-B14F-4D97-AF65-F5344CB8AC3E}">
        <p14:creationId xmlns:p14="http://schemas.microsoft.com/office/powerpoint/2010/main" val="28833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9BE5-A112-4D4F-B3B1-8409A6006E23}"/>
              </a:ext>
            </a:extLst>
          </p:cNvPr>
          <p:cNvSpPr>
            <a:spLocks noGrp="1"/>
          </p:cNvSpPr>
          <p:nvPr>
            <p:ph type="title"/>
          </p:nvPr>
        </p:nvSpPr>
        <p:spPr/>
        <p:txBody>
          <a:bodyPr/>
          <a:lstStyle/>
          <a:p>
            <a:r>
              <a:rPr lang="en-US" dirty="0"/>
              <a:t>Some Lighting topics I.</a:t>
            </a:r>
          </a:p>
        </p:txBody>
      </p:sp>
      <p:sp>
        <p:nvSpPr>
          <p:cNvPr id="3" name="Content Placeholder 2">
            <a:extLst>
              <a:ext uri="{FF2B5EF4-FFF2-40B4-BE49-F238E27FC236}">
                <a16:creationId xmlns:a16="http://schemas.microsoft.com/office/drawing/2014/main" id="{AD7757B0-C494-4E40-A62A-252C92F1BE44}"/>
              </a:ext>
            </a:extLst>
          </p:cNvPr>
          <p:cNvSpPr>
            <a:spLocks noGrp="1"/>
          </p:cNvSpPr>
          <p:nvPr>
            <p:ph idx="1"/>
          </p:nvPr>
        </p:nvSpPr>
        <p:spPr/>
        <p:txBody>
          <a:bodyPr/>
          <a:lstStyle/>
          <a:p>
            <a:r>
              <a:rPr lang="en-US" dirty="0"/>
              <a:t>Custodial Lighting wallet (e.g., Wallet of Satoshi)</a:t>
            </a:r>
          </a:p>
          <a:p>
            <a:pPr lvl="1"/>
            <a:r>
              <a:rPr lang="en-US" dirty="0"/>
              <a:t>Service hold your private key, full trust in service </a:t>
            </a:r>
          </a:p>
          <a:p>
            <a:r>
              <a:rPr lang="en-US" dirty="0"/>
              <a:t>Semi-custodial Lighting wallet (e.g., default </a:t>
            </a:r>
            <a:r>
              <a:rPr lang="en-US" dirty="0" err="1"/>
              <a:t>BlueWallet</a:t>
            </a:r>
            <a:r>
              <a:rPr lang="en-US" dirty="0"/>
              <a:t>, Zap…)</a:t>
            </a:r>
          </a:p>
          <a:p>
            <a:pPr lvl="1"/>
            <a:r>
              <a:rPr lang="en-US" dirty="0"/>
              <a:t>own key, but trust in 3</a:t>
            </a:r>
            <a:r>
              <a:rPr lang="en-US" baseline="30000" dirty="0"/>
              <a:t>rd</a:t>
            </a:r>
            <a:r>
              <a:rPr lang="en-US" dirty="0"/>
              <a:t> party providing blockchain info </a:t>
            </a:r>
          </a:p>
          <a:p>
            <a:r>
              <a:rPr lang="en-US" dirty="0"/>
              <a:t>Non-custodial (e.g., </a:t>
            </a:r>
            <a:r>
              <a:rPr lang="en-US" dirty="0" err="1"/>
              <a:t>BlueWallet</a:t>
            </a:r>
            <a:r>
              <a:rPr lang="en-US" dirty="0"/>
              <a:t> collected to own full node)</a:t>
            </a:r>
          </a:p>
          <a:p>
            <a:pPr lvl="1"/>
            <a:r>
              <a:rPr lang="en-US" dirty="0"/>
              <a:t>own key, blockchain info and monitoring by own full node</a:t>
            </a:r>
          </a:p>
          <a:p>
            <a:r>
              <a:rPr lang="en-US" dirty="0"/>
              <a:t>Inbound, outbound capacity of channel between A and B</a:t>
            </a:r>
          </a:p>
          <a:p>
            <a:pPr lvl="1"/>
            <a:r>
              <a:rPr lang="en-US" dirty="0"/>
              <a:t>Initial value is given by initial on-chain 2-2 </a:t>
            </a:r>
            <a:r>
              <a:rPr lang="en-US" dirty="0" err="1"/>
              <a:t>multisig</a:t>
            </a:r>
            <a:r>
              <a:rPr lang="en-US" dirty="0"/>
              <a:t> transaction (x:0, x:y, 0:y)</a:t>
            </a:r>
          </a:p>
          <a:p>
            <a:pPr lvl="1"/>
            <a:r>
              <a:rPr lang="en-US" dirty="0"/>
              <a:t>Changes with every off-chain transaction executed (between A and B)</a:t>
            </a:r>
          </a:p>
          <a:p>
            <a:endParaRPr lang="en-US" dirty="0"/>
          </a:p>
        </p:txBody>
      </p:sp>
      <p:sp>
        <p:nvSpPr>
          <p:cNvPr id="4" name="Slide Number Placeholder 3">
            <a:extLst>
              <a:ext uri="{FF2B5EF4-FFF2-40B4-BE49-F238E27FC236}">
                <a16:creationId xmlns:a16="http://schemas.microsoft.com/office/drawing/2014/main" id="{6529A36B-067A-4FA6-ADEF-0A07FCA5023C}"/>
              </a:ext>
            </a:extLst>
          </p:cNvPr>
          <p:cNvSpPr>
            <a:spLocks noGrp="1"/>
          </p:cNvSpPr>
          <p:nvPr>
            <p:ph type="sldNum" sz="quarter" idx="10"/>
          </p:nvPr>
        </p:nvSpPr>
        <p:spPr/>
        <p:txBody>
          <a:bodyPr/>
          <a:lstStyle/>
          <a:p>
            <a:pPr>
              <a:defRPr/>
            </a:pPr>
            <a:fld id="{0B35A545-624B-40D2-AFF6-9618F12C24F0}" type="slidenum">
              <a:rPr lang="cs-CZ" smtClean="0"/>
              <a:pPr>
                <a:defRPr/>
              </a:pPr>
              <a:t>62</a:t>
            </a:fld>
            <a:endParaRPr lang="cs-CZ" dirty="0"/>
          </a:p>
        </p:txBody>
      </p:sp>
      <p:sp>
        <p:nvSpPr>
          <p:cNvPr id="5" name="Footer Placeholder 4">
            <a:extLst>
              <a:ext uri="{FF2B5EF4-FFF2-40B4-BE49-F238E27FC236}">
                <a16:creationId xmlns:a16="http://schemas.microsoft.com/office/drawing/2014/main" id="{4E5462D3-A741-400F-9EBE-4F8264FD0D65}"/>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102786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53799-CA3C-4013-B063-C4563F35C0C8}"/>
              </a:ext>
            </a:extLst>
          </p:cNvPr>
          <p:cNvSpPr>
            <a:spLocks noGrp="1"/>
          </p:cNvSpPr>
          <p:nvPr>
            <p:ph type="title"/>
          </p:nvPr>
        </p:nvSpPr>
        <p:spPr/>
        <p:txBody>
          <a:bodyPr/>
          <a:lstStyle/>
          <a:p>
            <a:r>
              <a:rPr lang="en-US" dirty="0"/>
              <a:t>Some Lighting topics II.</a:t>
            </a:r>
          </a:p>
        </p:txBody>
      </p:sp>
      <p:sp>
        <p:nvSpPr>
          <p:cNvPr id="3" name="Content Placeholder 2">
            <a:extLst>
              <a:ext uri="{FF2B5EF4-FFF2-40B4-BE49-F238E27FC236}">
                <a16:creationId xmlns:a16="http://schemas.microsoft.com/office/drawing/2014/main" id="{F275448E-494D-4AD5-AFB5-9D6C3499CC36}"/>
              </a:ext>
            </a:extLst>
          </p:cNvPr>
          <p:cNvSpPr>
            <a:spLocks noGrp="1"/>
          </p:cNvSpPr>
          <p:nvPr>
            <p:ph idx="1"/>
          </p:nvPr>
        </p:nvSpPr>
        <p:spPr/>
        <p:txBody>
          <a:bodyPr/>
          <a:lstStyle/>
          <a:p>
            <a:r>
              <a:rPr lang="en-US" dirty="0"/>
              <a:t>Sentinel service </a:t>
            </a:r>
          </a:p>
          <a:p>
            <a:pPr lvl="1"/>
            <a:r>
              <a:rPr lang="en-US" dirty="0"/>
              <a:t>trustless blockchain observer, broadcasts justice transaction in case of old state detected  </a:t>
            </a:r>
          </a:p>
          <a:p>
            <a:pPr lvl="1"/>
            <a:r>
              <a:rPr lang="en-US" dirty="0"/>
              <a:t>No need for your full node to be always online</a:t>
            </a:r>
          </a:p>
          <a:p>
            <a:r>
              <a:rPr lang="en-US" dirty="0"/>
              <a:t>Privacy considerations</a:t>
            </a:r>
          </a:p>
          <a:p>
            <a:pPr lvl="1"/>
            <a:r>
              <a:rPr lang="en-US" dirty="0"/>
              <a:t>Most of the transactions are NOT recorded on the blockchain</a:t>
            </a:r>
          </a:p>
          <a:p>
            <a:pPr lvl="2"/>
            <a:r>
              <a:rPr lang="en-US" dirty="0"/>
              <a:t>Good for speed as well as privacy</a:t>
            </a:r>
          </a:p>
          <a:p>
            <a:pPr lvl="1"/>
            <a:r>
              <a:rPr lang="en-US" dirty="0"/>
              <a:t>Doesn’t mean that payments are not traceable 	 </a:t>
            </a:r>
          </a:p>
          <a:p>
            <a:pPr lvl="2"/>
            <a:r>
              <a:rPr lang="en-US" dirty="0"/>
              <a:t>Same as with internet connection =&gt; need to use Tor, ideally mixes…</a:t>
            </a:r>
          </a:p>
          <a:p>
            <a:pPr lvl="2"/>
            <a:r>
              <a:rPr lang="en-US" dirty="0"/>
              <a:t>Privacy of sender is significantly better than receiver</a:t>
            </a:r>
          </a:p>
          <a:p>
            <a:pPr lvl="1"/>
            <a:r>
              <a:rPr lang="en-US" dirty="0"/>
              <a:t>Taproot introduced ability to open channel indistinguishable from normal P2TR</a:t>
            </a:r>
          </a:p>
          <a:p>
            <a:endParaRPr lang="en-US" dirty="0"/>
          </a:p>
          <a:p>
            <a:endParaRPr lang="en-US" dirty="0"/>
          </a:p>
        </p:txBody>
      </p:sp>
      <p:sp>
        <p:nvSpPr>
          <p:cNvPr id="4" name="Slide Number Placeholder 3">
            <a:extLst>
              <a:ext uri="{FF2B5EF4-FFF2-40B4-BE49-F238E27FC236}">
                <a16:creationId xmlns:a16="http://schemas.microsoft.com/office/drawing/2014/main" id="{E0BFB8E2-AC97-4E20-A0A8-95E112037D51}"/>
              </a:ext>
            </a:extLst>
          </p:cNvPr>
          <p:cNvSpPr>
            <a:spLocks noGrp="1"/>
          </p:cNvSpPr>
          <p:nvPr>
            <p:ph type="sldNum" sz="quarter" idx="10"/>
          </p:nvPr>
        </p:nvSpPr>
        <p:spPr/>
        <p:txBody>
          <a:bodyPr/>
          <a:lstStyle/>
          <a:p>
            <a:pPr>
              <a:defRPr/>
            </a:pPr>
            <a:fld id="{0B35A545-624B-40D2-AFF6-9618F12C24F0}" type="slidenum">
              <a:rPr lang="cs-CZ" smtClean="0"/>
              <a:pPr>
                <a:defRPr/>
              </a:pPr>
              <a:t>63</a:t>
            </a:fld>
            <a:endParaRPr lang="cs-CZ" dirty="0"/>
          </a:p>
        </p:txBody>
      </p:sp>
      <p:sp>
        <p:nvSpPr>
          <p:cNvPr id="5" name="Footer Placeholder 4">
            <a:extLst>
              <a:ext uri="{FF2B5EF4-FFF2-40B4-BE49-F238E27FC236}">
                <a16:creationId xmlns:a16="http://schemas.microsoft.com/office/drawing/2014/main" id="{1321D810-CB6A-4DF1-AA24-8ED15B68A6D9}"/>
              </a:ext>
            </a:extLst>
          </p:cNvPr>
          <p:cNvSpPr>
            <a:spLocks noGrp="1"/>
          </p:cNvSpPr>
          <p:nvPr>
            <p:ph type="ftr" sz="quarter" idx="3"/>
          </p:nvPr>
        </p:nvSpPr>
        <p:spPr/>
        <p:txBody>
          <a:bodyPr/>
          <a:lstStyle/>
          <a:p>
            <a:r>
              <a:rPr lang="en-GB"/>
              <a:t>| PV204 Bitcoin II.</a:t>
            </a:r>
            <a:endParaRPr lang="cs-CZ" dirty="0"/>
          </a:p>
        </p:txBody>
      </p:sp>
    </p:spTree>
    <p:custDataLst>
      <p:tags r:id="rId1"/>
    </p:custDataLst>
    <p:extLst>
      <p:ext uri="{BB962C8B-B14F-4D97-AF65-F5344CB8AC3E}">
        <p14:creationId xmlns:p14="http://schemas.microsoft.com/office/powerpoint/2010/main" val="200958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4A9A-710C-7136-EF09-4F26CC98F196}"/>
              </a:ext>
            </a:extLst>
          </p:cNvPr>
          <p:cNvSpPr>
            <a:spLocks noGrp="1"/>
          </p:cNvSpPr>
          <p:nvPr>
            <p:ph type="title"/>
          </p:nvPr>
        </p:nvSpPr>
        <p:spPr/>
        <p:txBody>
          <a:bodyPr/>
          <a:lstStyle/>
          <a:p>
            <a:r>
              <a:rPr lang="en-US" dirty="0"/>
              <a:t>Study materials</a:t>
            </a:r>
          </a:p>
        </p:txBody>
      </p:sp>
      <p:sp>
        <p:nvSpPr>
          <p:cNvPr id="3" name="Content Placeholder 2">
            <a:extLst>
              <a:ext uri="{FF2B5EF4-FFF2-40B4-BE49-F238E27FC236}">
                <a16:creationId xmlns:a16="http://schemas.microsoft.com/office/drawing/2014/main" id="{A0D4601C-3F3E-D52A-5AFD-EC90B4691710}"/>
              </a:ext>
            </a:extLst>
          </p:cNvPr>
          <p:cNvSpPr>
            <a:spLocks noGrp="1"/>
          </p:cNvSpPr>
          <p:nvPr>
            <p:ph idx="1"/>
          </p:nvPr>
        </p:nvSpPr>
        <p:spPr/>
        <p:txBody>
          <a:bodyPr/>
          <a:lstStyle/>
          <a:p>
            <a:r>
              <a:rPr lang="en-US" dirty="0"/>
              <a:t>Lighting network</a:t>
            </a:r>
          </a:p>
          <a:p>
            <a:pPr lvl="1"/>
            <a:r>
              <a:rPr lang="en-US" dirty="0"/>
              <a:t>‘What is the Lightning Network?’ by 99Bitcoins (7 minutes)</a:t>
            </a:r>
          </a:p>
          <a:p>
            <a:pPr lvl="2"/>
            <a:r>
              <a:rPr lang="en-US" dirty="0">
                <a:hlinkClick r:id="rId2"/>
              </a:rPr>
              <a:t>https://www.youtube.com/watch?v=pBh4DcM-0pg</a:t>
            </a:r>
            <a:endParaRPr lang="en-US" dirty="0"/>
          </a:p>
          <a:p>
            <a:pPr lvl="1"/>
            <a:r>
              <a:rPr lang="en-US" dirty="0"/>
              <a:t>Watch ‘A Technical Introduction to The Lightning Network’ by A. Antonopoulos (43min)</a:t>
            </a:r>
          </a:p>
          <a:p>
            <a:pPr lvl="2"/>
            <a:r>
              <a:rPr lang="en-US" dirty="0">
                <a:hlinkClick r:id="rId3"/>
              </a:rPr>
              <a:t>https://www.youtube.com/watch?v=E1n3sKKPD_k</a:t>
            </a:r>
            <a:endParaRPr lang="en-US" dirty="0"/>
          </a:p>
          <a:p>
            <a:endParaRPr lang="en-US" dirty="0"/>
          </a:p>
        </p:txBody>
      </p:sp>
      <p:sp>
        <p:nvSpPr>
          <p:cNvPr id="4" name="Slide Number Placeholder 3">
            <a:extLst>
              <a:ext uri="{FF2B5EF4-FFF2-40B4-BE49-F238E27FC236}">
                <a16:creationId xmlns:a16="http://schemas.microsoft.com/office/drawing/2014/main" id="{35612514-4148-B73A-5746-8EA245E8A985}"/>
              </a:ext>
            </a:extLst>
          </p:cNvPr>
          <p:cNvSpPr>
            <a:spLocks noGrp="1"/>
          </p:cNvSpPr>
          <p:nvPr>
            <p:ph type="sldNum" sz="quarter" idx="10"/>
          </p:nvPr>
        </p:nvSpPr>
        <p:spPr/>
        <p:txBody>
          <a:bodyPr/>
          <a:lstStyle/>
          <a:p>
            <a:fld id="{0B35A545-624B-40D2-AFF6-9618F12C24F0}" type="slidenum">
              <a:rPr lang="cs-CZ" smtClean="0"/>
              <a:pPr/>
              <a:t>64</a:t>
            </a:fld>
            <a:endParaRPr lang="cs-CZ" dirty="0"/>
          </a:p>
        </p:txBody>
      </p:sp>
      <p:sp>
        <p:nvSpPr>
          <p:cNvPr id="5" name="Footer Placeholder 4">
            <a:extLst>
              <a:ext uri="{FF2B5EF4-FFF2-40B4-BE49-F238E27FC236}">
                <a16:creationId xmlns:a16="http://schemas.microsoft.com/office/drawing/2014/main" id="{2C75628F-BF31-8B57-4C4F-8C7BE1291E4C}"/>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550929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AC1E-1941-4905-A7F5-1EF3FF7765A7}"/>
              </a:ext>
            </a:extLst>
          </p:cNvPr>
          <p:cNvSpPr>
            <a:spLocks noGrp="1"/>
          </p:cNvSpPr>
          <p:nvPr>
            <p:ph type="title"/>
          </p:nvPr>
        </p:nvSpPr>
        <p:spPr/>
        <p:txBody>
          <a:bodyPr/>
          <a:lstStyle/>
          <a:p>
            <a:r>
              <a:rPr lang="en-US" dirty="0"/>
              <a:t>Lightning network – study more </a:t>
            </a:r>
          </a:p>
        </p:txBody>
      </p:sp>
      <p:sp>
        <p:nvSpPr>
          <p:cNvPr id="3" name="Content Placeholder 2">
            <a:extLst>
              <a:ext uri="{FF2B5EF4-FFF2-40B4-BE49-F238E27FC236}">
                <a16:creationId xmlns:a16="http://schemas.microsoft.com/office/drawing/2014/main" id="{49A107F6-BC80-4FCC-9ACF-868B1C281E09}"/>
              </a:ext>
            </a:extLst>
          </p:cNvPr>
          <p:cNvSpPr>
            <a:spLocks noGrp="1"/>
          </p:cNvSpPr>
          <p:nvPr>
            <p:ph idx="1"/>
          </p:nvPr>
        </p:nvSpPr>
        <p:spPr/>
        <p:txBody>
          <a:bodyPr/>
          <a:lstStyle/>
          <a:p>
            <a:r>
              <a:rPr lang="en-US" dirty="0"/>
              <a:t>Description of Lighting Network basic principles</a:t>
            </a:r>
          </a:p>
          <a:p>
            <a:pPr lvl="1"/>
            <a:r>
              <a:rPr lang="en-US" dirty="0">
                <a:hlinkClick r:id="rId2"/>
              </a:rPr>
              <a:t>https://medium.com/@jkendzicky16/the-bitcoin-lightning-network-a-technical-primer-d8e073f2a82f</a:t>
            </a:r>
            <a:endParaRPr lang="en-US" dirty="0"/>
          </a:p>
          <a:p>
            <a:r>
              <a:rPr lang="en-US" dirty="0"/>
              <a:t>Presentation by original Lighting creators</a:t>
            </a:r>
          </a:p>
          <a:p>
            <a:pPr lvl="1"/>
            <a:r>
              <a:rPr lang="en-US" dirty="0">
                <a:hlinkClick r:id="rId3"/>
              </a:rPr>
              <a:t>https://lightning.network/lightning-network.pdf</a:t>
            </a:r>
            <a:endParaRPr lang="en-US" dirty="0"/>
          </a:p>
          <a:p>
            <a:r>
              <a:rPr lang="en-US" dirty="0"/>
              <a:t>List of Lighting nodes ready for channel opening</a:t>
            </a:r>
          </a:p>
          <a:p>
            <a:pPr lvl="1"/>
            <a:r>
              <a:rPr lang="en-US" dirty="0"/>
              <a:t>Bottom of the </a:t>
            </a:r>
            <a:r>
              <a:rPr lang="en-US" dirty="0">
                <a:hlinkClick r:id="rId4"/>
              </a:rPr>
              <a:t>https://store.blockstream.com/</a:t>
            </a:r>
            <a:endParaRPr lang="en-US"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0A58BC07-49B1-4DB7-A4B8-182DAE0B7623}"/>
              </a:ext>
            </a:extLst>
          </p:cNvPr>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sp>
        <p:nvSpPr>
          <p:cNvPr id="5" name="Footer Placeholder 4">
            <a:extLst>
              <a:ext uri="{FF2B5EF4-FFF2-40B4-BE49-F238E27FC236}">
                <a16:creationId xmlns:a16="http://schemas.microsoft.com/office/drawing/2014/main" id="{9BC34189-21F8-40B3-B8FC-D28256739E67}"/>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417207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DCF587-0EA6-146A-E1F7-67A185CCC9F6}"/>
              </a:ext>
            </a:extLst>
          </p:cNvPr>
          <p:cNvSpPr>
            <a:spLocks noGrp="1"/>
          </p:cNvSpPr>
          <p:nvPr>
            <p:ph type="title"/>
          </p:nvPr>
        </p:nvSpPr>
        <p:spPr/>
        <p:txBody>
          <a:bodyPr/>
          <a:lstStyle/>
          <a:p>
            <a:r>
              <a:rPr lang="en-US" dirty="0"/>
              <a:t>Case study: Ordinals/Inscriptions</a:t>
            </a:r>
          </a:p>
        </p:txBody>
      </p:sp>
      <p:sp>
        <p:nvSpPr>
          <p:cNvPr id="7" name="Text Placeholder 6">
            <a:extLst>
              <a:ext uri="{FF2B5EF4-FFF2-40B4-BE49-F238E27FC236}">
                <a16:creationId xmlns:a16="http://schemas.microsoft.com/office/drawing/2014/main" id="{C75D1D01-FB1B-B40D-A35A-FA090C1DCE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B3B1A9-8FD8-553E-947C-D0C27B0A2565}"/>
              </a:ext>
            </a:extLst>
          </p:cNvPr>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sp>
        <p:nvSpPr>
          <p:cNvPr id="5" name="Footer Placeholder 4">
            <a:extLst>
              <a:ext uri="{FF2B5EF4-FFF2-40B4-BE49-F238E27FC236}">
                <a16:creationId xmlns:a16="http://schemas.microsoft.com/office/drawing/2014/main" id="{A4424B9B-ADDF-2BE7-A0E6-EB4B17B465E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739779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1A64-D331-8E93-D1B2-45A2237EE7B2}"/>
              </a:ext>
            </a:extLst>
          </p:cNvPr>
          <p:cNvSpPr>
            <a:spLocks noGrp="1"/>
          </p:cNvSpPr>
          <p:nvPr>
            <p:ph type="title"/>
          </p:nvPr>
        </p:nvSpPr>
        <p:spPr/>
        <p:txBody>
          <a:bodyPr/>
          <a:lstStyle/>
          <a:p>
            <a:r>
              <a:rPr lang="en-US" dirty="0"/>
              <a:t>Case study: Ordinals/Inscription (NFT)</a:t>
            </a:r>
          </a:p>
        </p:txBody>
      </p:sp>
      <p:sp>
        <p:nvSpPr>
          <p:cNvPr id="3" name="Content Placeholder 2">
            <a:extLst>
              <a:ext uri="{FF2B5EF4-FFF2-40B4-BE49-F238E27FC236}">
                <a16:creationId xmlns:a16="http://schemas.microsoft.com/office/drawing/2014/main" id="{100EAE60-BE50-3387-CE06-EFC88AE967A1}"/>
              </a:ext>
            </a:extLst>
          </p:cNvPr>
          <p:cNvSpPr>
            <a:spLocks noGrp="1"/>
          </p:cNvSpPr>
          <p:nvPr>
            <p:ph idx="1"/>
          </p:nvPr>
        </p:nvSpPr>
        <p:spPr>
          <a:xfrm>
            <a:off x="670984" y="1772816"/>
            <a:ext cx="11521016" cy="4149725"/>
          </a:xfrm>
        </p:spPr>
        <p:txBody>
          <a:bodyPr/>
          <a:lstStyle/>
          <a:p>
            <a:r>
              <a:rPr lang="en-US" dirty="0"/>
              <a:t>Non-Fungible Token (NFT)</a:t>
            </a:r>
          </a:p>
          <a:p>
            <a:pPr lvl="1"/>
            <a:r>
              <a:rPr lang="en-US" dirty="0"/>
              <a:t>Unique digital asset, cannot be exchanged for other units of the same type</a:t>
            </a:r>
          </a:p>
          <a:p>
            <a:pPr lvl="1"/>
            <a:r>
              <a:rPr lang="en-US" dirty="0"/>
              <a:t>Dollars or </a:t>
            </a:r>
            <a:r>
              <a:rPr lang="en-US" dirty="0" err="1"/>
              <a:t>satoshis</a:t>
            </a:r>
            <a:r>
              <a:rPr lang="en-US" dirty="0"/>
              <a:t> are fungible (1$ = 1$), while NFT is non-fungible</a:t>
            </a:r>
          </a:p>
          <a:p>
            <a:pPr lvl="1"/>
            <a:r>
              <a:rPr lang="en-US" dirty="0"/>
              <a:t>Examples: jpegs, movie, music, numbered ticket, numbered equity…</a:t>
            </a:r>
          </a:p>
          <a:p>
            <a:pPr lvl="1"/>
            <a:r>
              <a:rPr lang="en-US" dirty="0"/>
              <a:t>Ownership can be transferred (methods depends on the underlying chain)</a:t>
            </a:r>
          </a:p>
          <a:p>
            <a:r>
              <a:rPr lang="en-US" dirty="0"/>
              <a:t>Frequently, tied to blockchain like Bitcoin (Colored Coins) or  Ethereum</a:t>
            </a:r>
          </a:p>
          <a:p>
            <a:pPr lvl="1"/>
            <a:r>
              <a:rPr lang="en-US" dirty="0"/>
              <a:t>Only URI and hash is stored in contract, actual picture/NFT stored elsewhere</a:t>
            </a:r>
          </a:p>
          <a:p>
            <a:pPr lvl="1"/>
            <a:r>
              <a:rPr lang="en-US" dirty="0"/>
              <a:t>Centralized DB (S3), Decentralized filesystem (e.g., IPFS)…</a:t>
            </a:r>
          </a:p>
          <a:p>
            <a:r>
              <a:rPr lang="en-US" dirty="0"/>
              <a:t>Problem: What if storage place is erased?</a:t>
            </a:r>
          </a:p>
          <a:p>
            <a:pPr lvl="1"/>
            <a:r>
              <a:rPr lang="en-US" dirty="0"/>
              <a:t>Actual NFT is lost, only reference on-chain is kept</a:t>
            </a:r>
          </a:p>
          <a:p>
            <a:pPr lvl="1"/>
            <a:endParaRPr lang="en-US" dirty="0"/>
          </a:p>
          <a:p>
            <a:pPr marL="361950" lvl="1" indent="0">
              <a:buNone/>
            </a:pPr>
            <a:r>
              <a:rPr lang="en-US" dirty="0"/>
              <a:t> </a:t>
            </a:r>
          </a:p>
        </p:txBody>
      </p:sp>
      <p:sp>
        <p:nvSpPr>
          <p:cNvPr id="4" name="Slide Number Placeholder 3">
            <a:extLst>
              <a:ext uri="{FF2B5EF4-FFF2-40B4-BE49-F238E27FC236}">
                <a16:creationId xmlns:a16="http://schemas.microsoft.com/office/drawing/2014/main" id="{8C2F8A33-1626-E1C7-807C-123E6B054433}"/>
              </a:ext>
            </a:extLst>
          </p:cNvPr>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sp>
        <p:nvSpPr>
          <p:cNvPr id="5" name="Footer Placeholder 4">
            <a:extLst>
              <a:ext uri="{FF2B5EF4-FFF2-40B4-BE49-F238E27FC236}">
                <a16:creationId xmlns:a16="http://schemas.microsoft.com/office/drawing/2014/main" id="{422083E8-1AD4-D88D-9BC8-6EAAAF40D69F}"/>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18588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F2E4-238F-932D-51D2-17A575130C28}"/>
              </a:ext>
            </a:extLst>
          </p:cNvPr>
          <p:cNvSpPr>
            <a:spLocks noGrp="1"/>
          </p:cNvSpPr>
          <p:nvPr>
            <p:ph type="title"/>
          </p:nvPr>
        </p:nvSpPr>
        <p:spPr/>
        <p:txBody>
          <a:bodyPr/>
          <a:lstStyle/>
          <a:p>
            <a:r>
              <a:rPr lang="en-US" dirty="0"/>
              <a:t>Case study: Ordinals/Inscriptions (NFT)</a:t>
            </a:r>
          </a:p>
        </p:txBody>
      </p:sp>
      <p:sp>
        <p:nvSpPr>
          <p:cNvPr id="3" name="Content Placeholder 2">
            <a:extLst>
              <a:ext uri="{FF2B5EF4-FFF2-40B4-BE49-F238E27FC236}">
                <a16:creationId xmlns:a16="http://schemas.microsoft.com/office/drawing/2014/main" id="{B219807D-1ECB-DAF2-9B22-185DB0FE029E}"/>
              </a:ext>
            </a:extLst>
          </p:cNvPr>
          <p:cNvSpPr>
            <a:spLocks noGrp="1"/>
          </p:cNvSpPr>
          <p:nvPr>
            <p:ph idx="1"/>
          </p:nvPr>
        </p:nvSpPr>
        <p:spPr>
          <a:xfrm>
            <a:off x="670984" y="1871664"/>
            <a:ext cx="11329672" cy="4149725"/>
          </a:xfrm>
        </p:spPr>
        <p:txBody>
          <a:bodyPr/>
          <a:lstStyle/>
          <a:p>
            <a:r>
              <a:rPr lang="en-US" dirty="0"/>
              <a:t>NFT needs two principal components </a:t>
            </a:r>
          </a:p>
          <a:p>
            <a:pPr lvl="1"/>
            <a:r>
              <a:rPr lang="en-US" dirty="0"/>
              <a:t>Non-fungible (transferable) reference for NFT [Ordinals]</a:t>
            </a:r>
          </a:p>
          <a:p>
            <a:pPr lvl="1"/>
            <a:r>
              <a:rPr lang="en-US" dirty="0"/>
              <a:t>Storage place for actual NFT content (picture, movie, 3d model) [Inscriptions]</a:t>
            </a:r>
          </a:p>
          <a:p>
            <a:r>
              <a:rPr lang="en-US" dirty="0"/>
              <a:t>Ordinals (</a:t>
            </a:r>
            <a:r>
              <a:rPr lang="en-US" dirty="0">
                <a:hlinkClick r:id="rId2"/>
              </a:rPr>
              <a:t>https://docs.ordinals.com/overview.html</a:t>
            </a:r>
            <a:r>
              <a:rPr lang="en-US" dirty="0"/>
              <a:t>)</a:t>
            </a:r>
          </a:p>
          <a:p>
            <a:pPr lvl="1"/>
            <a:r>
              <a:rPr lang="en-US" dirty="0"/>
              <a:t>Virtual unambiguous numbering scheme for every </a:t>
            </a:r>
            <a:r>
              <a:rPr lang="en-US" b="1" dirty="0" err="1">
                <a:latin typeface="Courier New" panose="02070309020205020404" pitchFamily="49" charset="0"/>
                <a:cs typeface="Courier New" panose="02070309020205020404" pitchFamily="49" charset="0"/>
              </a:rPr>
              <a:t>satoshi</a:t>
            </a:r>
            <a:r>
              <a:rPr lang="en-US" dirty="0"/>
              <a:t> mined so far</a:t>
            </a:r>
          </a:p>
          <a:p>
            <a:pPr lvl="2"/>
            <a:r>
              <a:rPr lang="en-US" dirty="0" err="1"/>
              <a:t>xth</a:t>
            </a:r>
            <a:r>
              <a:rPr lang="en-US" dirty="0"/>
              <a:t> </a:t>
            </a:r>
            <a:r>
              <a:rPr lang="en-US" b="1" dirty="0" err="1">
                <a:latin typeface="Courier New" panose="02070309020205020404" pitchFamily="49" charset="0"/>
                <a:cs typeface="Courier New" panose="02070309020205020404" pitchFamily="49" charset="0"/>
              </a:rPr>
              <a:t>satoshi</a:t>
            </a:r>
            <a:r>
              <a:rPr lang="en-US" dirty="0"/>
              <a:t> mined, keeps its number</a:t>
            </a:r>
          </a:p>
          <a:p>
            <a:pPr lvl="1"/>
            <a:r>
              <a:rPr lang="en-US" dirty="0"/>
              <a:t>When UTXO is spent, all its </a:t>
            </a:r>
            <a:r>
              <a:rPr lang="en-US" dirty="0" err="1"/>
              <a:t>satoshies</a:t>
            </a:r>
            <a:r>
              <a:rPr lang="en-US" dirty="0"/>
              <a:t> (already numbered) are distributed on ordered basis (FIFO, first-</a:t>
            </a:r>
            <a:r>
              <a:rPr lang="en-US" dirty="0" err="1"/>
              <a:t>satoshi</a:t>
            </a:r>
            <a:r>
              <a:rPr lang="en-US" dirty="0"/>
              <a:t>-in-first-</a:t>
            </a:r>
            <a:r>
              <a:rPr lang="en-US" dirty="0" err="1"/>
              <a:t>satoshi</a:t>
            </a:r>
            <a:r>
              <a:rPr lang="en-US" dirty="0"/>
              <a:t>-out) </a:t>
            </a:r>
          </a:p>
          <a:p>
            <a:pPr lvl="1"/>
            <a:r>
              <a:rPr lang="en-US" dirty="0"/>
              <a:t>Important: no “serial number” is put on blockchain, everything is just virtual overlay </a:t>
            </a:r>
          </a:p>
          <a:p>
            <a:pPr lvl="1"/>
            <a:r>
              <a:rPr lang="en-US" dirty="0">
                <a:hlinkClick r:id="rId3"/>
              </a:rPr>
              <a:t>https://github.com/casey/ord/blob/master/bip.mediawiki</a:t>
            </a: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CECB680-3253-7DF9-E962-D1E1AA3D54B7}"/>
              </a:ext>
            </a:extLst>
          </p:cNvPr>
          <p:cNvSpPr>
            <a:spLocks noGrp="1"/>
          </p:cNvSpPr>
          <p:nvPr>
            <p:ph type="sldNum" sz="quarter" idx="10"/>
          </p:nvPr>
        </p:nvSpPr>
        <p:spPr/>
        <p:txBody>
          <a:bodyPr/>
          <a:lstStyle/>
          <a:p>
            <a:pPr>
              <a:defRPr/>
            </a:pPr>
            <a:fld id="{0B35A545-624B-40D2-AFF6-9618F12C24F0}" type="slidenum">
              <a:rPr lang="cs-CZ" smtClean="0"/>
              <a:pPr>
                <a:defRPr/>
              </a:pPr>
              <a:t>68</a:t>
            </a:fld>
            <a:endParaRPr lang="cs-CZ" dirty="0"/>
          </a:p>
        </p:txBody>
      </p:sp>
      <p:sp>
        <p:nvSpPr>
          <p:cNvPr id="5" name="Footer Placeholder 4">
            <a:extLst>
              <a:ext uri="{FF2B5EF4-FFF2-40B4-BE49-F238E27FC236}">
                <a16:creationId xmlns:a16="http://schemas.microsoft.com/office/drawing/2014/main" id="{1E2AFA07-4232-7B06-CF3C-C3C047282333}"/>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544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4A2A-5898-CE56-CADC-8839667A90AC}"/>
              </a:ext>
            </a:extLst>
          </p:cNvPr>
          <p:cNvSpPr>
            <a:spLocks noGrp="1"/>
          </p:cNvSpPr>
          <p:nvPr>
            <p:ph type="title"/>
          </p:nvPr>
        </p:nvSpPr>
        <p:spPr/>
        <p:txBody>
          <a:bodyPr/>
          <a:lstStyle/>
          <a:p>
            <a:r>
              <a:rPr lang="en-US" dirty="0"/>
              <a:t>Case study: Ordinals/Inscriptions (NFT)</a:t>
            </a:r>
          </a:p>
        </p:txBody>
      </p:sp>
      <p:sp>
        <p:nvSpPr>
          <p:cNvPr id="3" name="Content Placeholder 2">
            <a:extLst>
              <a:ext uri="{FF2B5EF4-FFF2-40B4-BE49-F238E27FC236}">
                <a16:creationId xmlns:a16="http://schemas.microsoft.com/office/drawing/2014/main" id="{DD959FF4-50B9-C8CA-53BE-5BC4CE9A7F2B}"/>
              </a:ext>
            </a:extLst>
          </p:cNvPr>
          <p:cNvSpPr>
            <a:spLocks noGrp="1"/>
          </p:cNvSpPr>
          <p:nvPr>
            <p:ph idx="1"/>
          </p:nvPr>
        </p:nvSpPr>
        <p:spPr>
          <a:xfrm>
            <a:off x="670984" y="1871664"/>
            <a:ext cx="11173343" cy="4149725"/>
          </a:xfrm>
        </p:spPr>
        <p:txBody>
          <a:bodyPr/>
          <a:lstStyle/>
          <a:p>
            <a:r>
              <a:rPr lang="en-US" dirty="0"/>
              <a:t>Inscriptions (</a:t>
            </a:r>
            <a:r>
              <a:rPr lang="en-US" dirty="0">
                <a:hlinkClick r:id="rId2"/>
              </a:rPr>
              <a:t>https://ordinals.com/inscriptions</a:t>
            </a:r>
            <a:r>
              <a:rPr lang="en-US" dirty="0"/>
              <a:t>)</a:t>
            </a:r>
          </a:p>
          <a:p>
            <a:pPr lvl="1"/>
            <a:r>
              <a:rPr lang="en-US" dirty="0"/>
              <a:t>Requires Taproot (P2TR address), first </a:t>
            </a:r>
            <a:r>
              <a:rPr lang="en-US" dirty="0" err="1"/>
              <a:t>tx</a:t>
            </a:r>
            <a:r>
              <a:rPr lang="en-US" dirty="0"/>
              <a:t> spends sats, second reveals script</a:t>
            </a:r>
          </a:p>
          <a:p>
            <a:pPr lvl="1"/>
            <a:r>
              <a:rPr lang="en-US" dirty="0"/>
              <a:t>Embedding of data into witness script in non-spendable path (OP_FALSE)</a:t>
            </a:r>
          </a:p>
          <a:p>
            <a:pPr lvl="1"/>
            <a:r>
              <a:rPr lang="en-US" dirty="0"/>
              <a:t>Inscription is on first sat of first output</a:t>
            </a:r>
          </a:p>
          <a:p>
            <a:pPr lvl="1"/>
            <a:r>
              <a:rPr lang="en-US" dirty="0"/>
              <a:t>Ownership can be transferred to other person (ordinals)</a:t>
            </a:r>
          </a:p>
          <a:p>
            <a:r>
              <a:rPr lang="en-US" dirty="0"/>
              <a:t>Transaction fee needs to be paid</a:t>
            </a:r>
          </a:p>
          <a:p>
            <a:pPr lvl="1"/>
            <a:r>
              <a:rPr lang="en-US" dirty="0"/>
              <a:t>Data are in discounted </a:t>
            </a:r>
            <a:r>
              <a:rPr lang="en-US" dirty="0" err="1"/>
              <a:t>Segwit</a:t>
            </a:r>
            <a:r>
              <a:rPr lang="en-US" dirty="0"/>
              <a:t> bytes (¼ price)</a:t>
            </a:r>
          </a:p>
          <a:p>
            <a:pPr lvl="1"/>
            <a:r>
              <a:rPr lang="en-US" dirty="0"/>
              <a:t>But inscriptions are typically significantly larger than </a:t>
            </a:r>
            <a:r>
              <a:rPr lang="en-US" dirty="0" err="1"/>
              <a:t>tx</a:t>
            </a:r>
            <a:endParaRPr lang="en-US" dirty="0"/>
          </a:p>
          <a:p>
            <a:pPr lvl="2"/>
            <a:r>
              <a:rPr lang="en-US" dirty="0"/>
              <a:t>Ordinary </a:t>
            </a:r>
            <a:r>
              <a:rPr lang="en-US" dirty="0" err="1"/>
              <a:t>tx</a:t>
            </a:r>
            <a:r>
              <a:rPr lang="en-US" dirty="0"/>
              <a:t> is 100-200 sats, data 1024 sats / kB</a:t>
            </a:r>
          </a:p>
          <a:p>
            <a:pPr lvl="1"/>
            <a:r>
              <a:rPr lang="en-US" dirty="0"/>
              <a:t>Significant number of transactions in Jan-March 2023</a:t>
            </a:r>
          </a:p>
          <a:p>
            <a:pPr lvl="2"/>
            <a:endParaRPr lang="en-US" dirty="0"/>
          </a:p>
          <a:p>
            <a:pPr lvl="1"/>
            <a:endParaRPr lang="en-US" dirty="0"/>
          </a:p>
          <a:p>
            <a:pPr lvl="1"/>
            <a:endParaRPr lang="en-US" dirty="0"/>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2B6F7D5-F8CC-64A9-8BAC-073EE908F4C2}"/>
              </a:ext>
            </a:extLst>
          </p:cNvPr>
          <p:cNvSpPr>
            <a:spLocks noGrp="1"/>
          </p:cNvSpPr>
          <p:nvPr>
            <p:ph type="sldNum" sz="quarter" idx="10"/>
          </p:nvPr>
        </p:nvSpPr>
        <p:spPr/>
        <p:txBody>
          <a:bodyPr/>
          <a:lstStyle/>
          <a:p>
            <a:pPr>
              <a:defRPr/>
            </a:pPr>
            <a:fld id="{0B35A545-624B-40D2-AFF6-9618F12C24F0}" type="slidenum">
              <a:rPr lang="cs-CZ" smtClean="0"/>
              <a:pPr>
                <a:defRPr/>
              </a:pPr>
              <a:t>69</a:t>
            </a:fld>
            <a:endParaRPr lang="cs-CZ" dirty="0"/>
          </a:p>
        </p:txBody>
      </p:sp>
      <p:sp>
        <p:nvSpPr>
          <p:cNvPr id="5" name="Footer Placeholder 4">
            <a:extLst>
              <a:ext uri="{FF2B5EF4-FFF2-40B4-BE49-F238E27FC236}">
                <a16:creationId xmlns:a16="http://schemas.microsoft.com/office/drawing/2014/main" id="{98026AD5-A088-6FF3-5295-188BB5F4190C}"/>
              </a:ext>
            </a:extLst>
          </p:cNvPr>
          <p:cNvSpPr>
            <a:spLocks noGrp="1"/>
          </p:cNvSpPr>
          <p:nvPr>
            <p:ph type="ftr" sz="quarter" idx="3"/>
          </p:nvPr>
        </p:nvSpPr>
        <p:spPr/>
        <p:txBody>
          <a:bodyPr/>
          <a:lstStyle/>
          <a:p>
            <a:r>
              <a:rPr lang="en-GB"/>
              <a:t>| PV204 Bitcoin II.</a:t>
            </a:r>
            <a:endParaRPr lang="cs-CZ" dirty="0"/>
          </a:p>
        </p:txBody>
      </p:sp>
      <p:pic>
        <p:nvPicPr>
          <p:cNvPr id="7" name="Picture 6" descr="Text&#10;&#10;Description automatically generated">
            <a:extLst>
              <a:ext uri="{FF2B5EF4-FFF2-40B4-BE49-F238E27FC236}">
                <a16:creationId xmlns:a16="http://schemas.microsoft.com/office/drawing/2014/main" id="{5A04685E-297B-FE57-470D-749FC7E75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92" y="143429"/>
            <a:ext cx="3809188" cy="1934719"/>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2D1F67CF-7B48-750E-3BD9-321F929CF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1874" y="3193562"/>
            <a:ext cx="3694806" cy="2998683"/>
          </a:xfrm>
          <a:prstGeom prst="rect">
            <a:avLst/>
          </a:prstGeom>
        </p:spPr>
      </p:pic>
      <p:sp>
        <p:nvSpPr>
          <p:cNvPr id="10" name="TextBox 9">
            <a:extLst>
              <a:ext uri="{FF2B5EF4-FFF2-40B4-BE49-F238E27FC236}">
                <a16:creationId xmlns:a16="http://schemas.microsoft.com/office/drawing/2014/main" id="{C1D6D744-3FFF-027C-DD8C-0A469EB4BCD9}"/>
              </a:ext>
            </a:extLst>
          </p:cNvPr>
          <p:cNvSpPr txBox="1"/>
          <p:nvPr/>
        </p:nvSpPr>
        <p:spPr>
          <a:xfrm>
            <a:off x="-52442" y="6021389"/>
            <a:ext cx="10164962" cy="861774"/>
          </a:xfrm>
          <a:prstGeom prst="rect">
            <a:avLst/>
          </a:prstGeom>
          <a:noFill/>
        </p:spPr>
        <p:txBody>
          <a:bodyPr wrap="none" rtlCol="0">
            <a:spAutoFit/>
          </a:bodyPr>
          <a:lstStyle/>
          <a:p>
            <a:r>
              <a:rPr lang="en-US" sz="1600" dirty="0">
                <a:hlinkClick r:id="rId5"/>
              </a:rPr>
              <a:t>https://mempool.space/tx/f4ebd57b33590f0eb7b9f391a0a5237d6e4b69f5846f20a87da1e9481e7b49a7</a:t>
            </a:r>
            <a:endParaRPr lang="en-US" sz="1600" dirty="0"/>
          </a:p>
          <a:p>
            <a:r>
              <a:rPr lang="en-US" sz="1600" dirty="0">
                <a:hlinkClick r:id="rId6"/>
              </a:rPr>
              <a:t>https://ordinals.com/inscription/f4ebd57b33590f0eb7b9f391a0a5237d6e4b69f5846f20a87da1e9481e7b49a7i0</a:t>
            </a:r>
            <a:endParaRPr lang="en-US" sz="1600" dirty="0"/>
          </a:p>
          <a:p>
            <a:endParaRPr lang="en-US" sz="1600" dirty="0"/>
          </a:p>
        </p:txBody>
      </p:sp>
    </p:spTree>
    <p:extLst>
      <p:ext uri="{BB962C8B-B14F-4D97-AF65-F5344CB8AC3E}">
        <p14:creationId xmlns:p14="http://schemas.microsoft.com/office/powerpoint/2010/main" val="2102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8309C7-9044-3677-6801-3526AF4DDEE3}"/>
              </a:ext>
            </a:extLst>
          </p:cNvPr>
          <p:cNvSpPr>
            <a:spLocks noGrp="1"/>
          </p:cNvSpPr>
          <p:nvPr>
            <p:ph type="sldNum" sz="quarter" idx="10"/>
          </p:nvPr>
        </p:nvSpPr>
        <p:spPr>
          <a:ln w="25400">
            <a:solidFill>
              <a:schemeClr val="accent1"/>
            </a:solidFill>
          </a:ln>
        </p:spPr>
        <p:txBody>
          <a:bodyPr/>
          <a:lstStyle/>
          <a:p>
            <a:pPr>
              <a:defRPr/>
            </a:pPr>
            <a:fld id="{0B35A545-624B-40D2-AFF6-9618F12C24F0}" type="slidenum">
              <a:rPr lang="cs-CZ" smtClean="0"/>
              <a:pPr>
                <a:defRPr/>
              </a:pPr>
              <a:t>7</a:t>
            </a:fld>
            <a:endParaRPr lang="cs-CZ" dirty="0"/>
          </a:p>
        </p:txBody>
      </p:sp>
      <p:sp>
        <p:nvSpPr>
          <p:cNvPr id="5" name="Footer Placeholder 4">
            <a:extLst>
              <a:ext uri="{FF2B5EF4-FFF2-40B4-BE49-F238E27FC236}">
                <a16:creationId xmlns:a16="http://schemas.microsoft.com/office/drawing/2014/main" id="{EE0CBA39-2C9A-E290-F928-2150B59C2D93}"/>
              </a:ext>
            </a:extLst>
          </p:cNvPr>
          <p:cNvSpPr>
            <a:spLocks noGrp="1"/>
          </p:cNvSpPr>
          <p:nvPr>
            <p:ph type="ftr" sz="quarter" idx="3"/>
          </p:nvPr>
        </p:nvSpPr>
        <p:spPr>
          <a:ln w="25400">
            <a:solidFill>
              <a:schemeClr val="accent1"/>
            </a:solidFill>
          </a:ln>
        </p:spPr>
        <p:txBody>
          <a:bodyPr/>
          <a:lstStyle/>
          <a:p>
            <a:r>
              <a:rPr lang="en-GB"/>
              <a:t>| PV204 Bitcoin II.</a:t>
            </a:r>
            <a:endParaRPr lang="cs-CZ" dirty="0"/>
          </a:p>
        </p:txBody>
      </p:sp>
      <p:pic>
        <p:nvPicPr>
          <p:cNvPr id="11" name="Picture 10" descr="Graphical user interface, text, application, chat or text message, email&#10;&#10;Description automatically generated">
            <a:extLst>
              <a:ext uri="{FF2B5EF4-FFF2-40B4-BE49-F238E27FC236}">
                <a16:creationId xmlns:a16="http://schemas.microsoft.com/office/drawing/2014/main" id="{A1E05E8B-B859-8423-1B9F-8EF19DE2F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205" y="4230141"/>
            <a:ext cx="2971260" cy="1471892"/>
          </a:xfrm>
          <a:prstGeom prst="rect">
            <a:avLst/>
          </a:prstGeom>
          <a:ln w="25400">
            <a:solidFill>
              <a:schemeClr val="accent1"/>
            </a:solidFill>
          </a:ln>
        </p:spPr>
      </p:pic>
      <p:pic>
        <p:nvPicPr>
          <p:cNvPr id="13" name="Picture 12" descr="Graphical user interface, text, application, email&#10;&#10;Description automatically generated">
            <a:extLst>
              <a:ext uri="{FF2B5EF4-FFF2-40B4-BE49-F238E27FC236}">
                <a16:creationId xmlns:a16="http://schemas.microsoft.com/office/drawing/2014/main" id="{66EB48B0-5477-7069-B5A3-0A4254A91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78" y="4331004"/>
            <a:ext cx="3832219" cy="2118872"/>
          </a:xfrm>
          <a:prstGeom prst="rect">
            <a:avLst/>
          </a:prstGeom>
          <a:ln w="25400">
            <a:solidFill>
              <a:schemeClr val="accent1"/>
            </a:solidFill>
          </a:ln>
        </p:spPr>
      </p:pic>
      <p:pic>
        <p:nvPicPr>
          <p:cNvPr id="15" name="Picture 14" descr="Graphical user interface&#10;&#10;Description automatically generated with low confidence">
            <a:extLst>
              <a:ext uri="{FF2B5EF4-FFF2-40B4-BE49-F238E27FC236}">
                <a16:creationId xmlns:a16="http://schemas.microsoft.com/office/drawing/2014/main" id="{D9C69262-D91E-32F3-78F6-93141469B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241" y="2255302"/>
            <a:ext cx="3056650" cy="1414271"/>
          </a:xfrm>
          <a:prstGeom prst="rect">
            <a:avLst/>
          </a:prstGeom>
          <a:ln w="25400">
            <a:solidFill>
              <a:schemeClr val="accent1"/>
            </a:solidFill>
          </a:ln>
        </p:spPr>
      </p:pic>
      <p:pic>
        <p:nvPicPr>
          <p:cNvPr id="17" name="Picture 16" descr="Graphical user interface, text, application, chat or text message&#10;&#10;Description automatically generated">
            <a:extLst>
              <a:ext uri="{FF2B5EF4-FFF2-40B4-BE49-F238E27FC236}">
                <a16:creationId xmlns:a16="http://schemas.microsoft.com/office/drawing/2014/main" id="{9E9C000A-FF61-95BD-E221-106C3F6F3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572" y="2248185"/>
            <a:ext cx="2706883" cy="1880625"/>
          </a:xfrm>
          <a:prstGeom prst="rect">
            <a:avLst/>
          </a:prstGeom>
          <a:ln w="25400">
            <a:solidFill>
              <a:schemeClr val="accent1"/>
            </a:solidFill>
          </a:ln>
        </p:spPr>
      </p:pic>
      <p:pic>
        <p:nvPicPr>
          <p:cNvPr id="19" name="Picture 18" descr="Graphical user interface, text, application, chat or text message&#10;&#10;Description automatically generated">
            <a:extLst>
              <a:ext uri="{FF2B5EF4-FFF2-40B4-BE49-F238E27FC236}">
                <a16:creationId xmlns:a16="http://schemas.microsoft.com/office/drawing/2014/main" id="{7EA0F63F-4594-BFE8-0BD4-A09A7AC657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16" y="2548808"/>
            <a:ext cx="3289827" cy="1723484"/>
          </a:xfrm>
          <a:prstGeom prst="rect">
            <a:avLst/>
          </a:prstGeom>
          <a:ln w="25400">
            <a:solidFill>
              <a:schemeClr val="accent1"/>
            </a:solidFill>
          </a:ln>
        </p:spPr>
      </p:pic>
      <p:pic>
        <p:nvPicPr>
          <p:cNvPr id="21" name="Picture 20" descr="Graphical user interface, text, application&#10;&#10;Description automatically generated">
            <a:extLst>
              <a:ext uri="{FF2B5EF4-FFF2-40B4-BE49-F238E27FC236}">
                <a16:creationId xmlns:a16="http://schemas.microsoft.com/office/drawing/2014/main" id="{15627200-976D-1895-0E72-97925DA25C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8352" y="75764"/>
            <a:ext cx="3746043" cy="1926247"/>
          </a:xfrm>
          <a:prstGeom prst="rect">
            <a:avLst/>
          </a:prstGeom>
          <a:ln w="25400">
            <a:solidFill>
              <a:schemeClr val="accent1"/>
            </a:solidFill>
          </a:ln>
        </p:spPr>
      </p:pic>
      <p:pic>
        <p:nvPicPr>
          <p:cNvPr id="23" name="Picture 22" descr="Graphical user interface, text, application, chat or text message&#10;&#10;Description automatically generated">
            <a:extLst>
              <a:ext uri="{FF2B5EF4-FFF2-40B4-BE49-F238E27FC236}">
                <a16:creationId xmlns:a16="http://schemas.microsoft.com/office/drawing/2014/main" id="{7A9D1485-651B-96A1-965E-CDAED079BA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2770" y="56609"/>
            <a:ext cx="3786597" cy="2037767"/>
          </a:xfrm>
          <a:prstGeom prst="rect">
            <a:avLst/>
          </a:prstGeom>
          <a:ln w="25400">
            <a:solidFill>
              <a:schemeClr val="accent1"/>
            </a:solidFill>
          </a:ln>
        </p:spPr>
      </p:pic>
      <p:pic>
        <p:nvPicPr>
          <p:cNvPr id="25" name="Picture 24" descr="Graphical user interface, text, application&#10;&#10;Description automatically generated">
            <a:extLst>
              <a:ext uri="{FF2B5EF4-FFF2-40B4-BE49-F238E27FC236}">
                <a16:creationId xmlns:a16="http://schemas.microsoft.com/office/drawing/2014/main" id="{D842154D-5872-6625-3DF5-1DB819EF89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302" y="75764"/>
            <a:ext cx="3776458" cy="2286151"/>
          </a:xfrm>
          <a:prstGeom prst="rect">
            <a:avLst/>
          </a:prstGeom>
          <a:ln w="25400">
            <a:solidFill>
              <a:schemeClr val="accent1"/>
            </a:solidFill>
          </a:ln>
        </p:spPr>
      </p:pic>
      <p:pic>
        <p:nvPicPr>
          <p:cNvPr id="7" name="Content Placeholder 6" descr="Text, application&#10;&#10;Description automatically generated">
            <a:extLst>
              <a:ext uri="{FF2B5EF4-FFF2-40B4-BE49-F238E27FC236}">
                <a16:creationId xmlns:a16="http://schemas.microsoft.com/office/drawing/2014/main" id="{E67A3351-47B3-EE4B-F670-9AFC13234FEB}"/>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999367" y="2852990"/>
            <a:ext cx="3772287" cy="3954977"/>
          </a:xfrm>
          <a:ln w="25400">
            <a:solidFill>
              <a:schemeClr val="accent1"/>
            </a:solidFill>
          </a:ln>
        </p:spPr>
      </p:pic>
      <p:pic>
        <p:nvPicPr>
          <p:cNvPr id="9" name="Picture 8" descr="Graphical user interface, text, application&#10;&#10;Description automatically generated">
            <a:extLst>
              <a:ext uri="{FF2B5EF4-FFF2-40B4-BE49-F238E27FC236}">
                <a16:creationId xmlns:a16="http://schemas.microsoft.com/office/drawing/2014/main" id="{F461C41A-17EA-C6D9-63E6-3454E40E7C9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31006" y="5556862"/>
            <a:ext cx="3089659" cy="1411478"/>
          </a:xfrm>
          <a:prstGeom prst="rect">
            <a:avLst/>
          </a:prstGeom>
          <a:ln w="25400">
            <a:solidFill>
              <a:schemeClr val="accent1"/>
            </a:solidFill>
          </a:ln>
        </p:spPr>
      </p:pic>
      <p:sp>
        <p:nvSpPr>
          <p:cNvPr id="26" name="Rectangle: Rounded Corners 25">
            <a:extLst>
              <a:ext uri="{FF2B5EF4-FFF2-40B4-BE49-F238E27FC236}">
                <a16:creationId xmlns:a16="http://schemas.microsoft.com/office/drawing/2014/main" id="{01949A81-7D50-3B59-FE27-200486E9C8CC}"/>
              </a:ext>
            </a:extLst>
          </p:cNvPr>
          <p:cNvSpPr/>
          <p:nvPr/>
        </p:nvSpPr>
        <p:spPr>
          <a:xfrm>
            <a:off x="593362" y="388856"/>
            <a:ext cx="2181794" cy="81021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Commitment to script</a:t>
            </a:r>
            <a:endParaRPr lang="en-US" dirty="0"/>
          </a:p>
        </p:txBody>
      </p:sp>
      <p:sp>
        <p:nvSpPr>
          <p:cNvPr id="27" name="Rectangle: Rounded Corners 26">
            <a:extLst>
              <a:ext uri="{FF2B5EF4-FFF2-40B4-BE49-F238E27FC236}">
                <a16:creationId xmlns:a16="http://schemas.microsoft.com/office/drawing/2014/main" id="{C4C71AC3-E06C-A69B-4CAC-8991242CAA4B}"/>
              </a:ext>
            </a:extLst>
          </p:cNvPr>
          <p:cNvSpPr/>
          <p:nvPr/>
        </p:nvSpPr>
        <p:spPr>
          <a:xfrm>
            <a:off x="4780655" y="3402752"/>
            <a:ext cx="2181794" cy="81021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Check script hash</a:t>
            </a:r>
            <a:endParaRPr lang="en-US" dirty="0"/>
          </a:p>
        </p:txBody>
      </p:sp>
      <p:sp>
        <p:nvSpPr>
          <p:cNvPr id="28" name="Rectangle: Rounded Corners 27">
            <a:extLst>
              <a:ext uri="{FF2B5EF4-FFF2-40B4-BE49-F238E27FC236}">
                <a16:creationId xmlns:a16="http://schemas.microsoft.com/office/drawing/2014/main" id="{C221AAF4-5486-7331-83F3-800096DDB11C}"/>
              </a:ext>
            </a:extLst>
          </p:cNvPr>
          <p:cNvSpPr/>
          <p:nvPr/>
        </p:nvSpPr>
        <p:spPr>
          <a:xfrm>
            <a:off x="8374043" y="1694734"/>
            <a:ext cx="3786596" cy="17342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If initial script structure was commitment and value on stack is true, special code branch of code is executed, using original witness script</a:t>
            </a:r>
            <a:endParaRPr lang="en-US" dirty="0"/>
          </a:p>
        </p:txBody>
      </p:sp>
      <p:sp>
        <p:nvSpPr>
          <p:cNvPr id="29" name="Rectangle: Rounded Corners 28">
            <a:extLst>
              <a:ext uri="{FF2B5EF4-FFF2-40B4-BE49-F238E27FC236}">
                <a16:creationId xmlns:a16="http://schemas.microsoft.com/office/drawing/2014/main" id="{3CB8105C-F2B9-ABCE-181F-884F1595AE7E}"/>
              </a:ext>
            </a:extLst>
          </p:cNvPr>
          <p:cNvSpPr/>
          <p:nvPr/>
        </p:nvSpPr>
        <p:spPr>
          <a:xfrm>
            <a:off x="8625979" y="4337337"/>
            <a:ext cx="3270788" cy="13707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Witness script is executed (here 2-of-3 </a:t>
            </a:r>
            <a:r>
              <a:rPr lang="en-GB" dirty="0" err="1"/>
              <a:t>multisig</a:t>
            </a:r>
            <a:r>
              <a:rPr lang="en-GB" dirty="0"/>
              <a:t>)</a:t>
            </a:r>
          </a:p>
          <a:p>
            <a:pPr algn="ctr"/>
            <a:r>
              <a:rPr lang="en-GB" dirty="0"/>
              <a:t>OP_FALSE is used to push  0 on stack (</a:t>
            </a:r>
            <a:r>
              <a:rPr lang="en-GB" dirty="0" err="1"/>
              <a:t>multisig</a:t>
            </a:r>
            <a:r>
              <a:rPr lang="en-GB" dirty="0"/>
              <a:t> bug)</a:t>
            </a:r>
            <a:endParaRPr lang="en-US" dirty="0"/>
          </a:p>
        </p:txBody>
      </p:sp>
      <p:sp>
        <p:nvSpPr>
          <p:cNvPr id="30" name="TextBox 29">
            <a:extLst>
              <a:ext uri="{FF2B5EF4-FFF2-40B4-BE49-F238E27FC236}">
                <a16:creationId xmlns:a16="http://schemas.microsoft.com/office/drawing/2014/main" id="{ECFB48FB-2A20-3C79-11A3-6F69E9476447}"/>
              </a:ext>
            </a:extLst>
          </p:cNvPr>
          <p:cNvSpPr txBox="1"/>
          <p:nvPr/>
        </p:nvSpPr>
        <p:spPr>
          <a:xfrm>
            <a:off x="7381811" y="4830478"/>
            <a:ext cx="492443" cy="461665"/>
          </a:xfrm>
          <a:prstGeom prst="rect">
            <a:avLst/>
          </a:prstGeom>
          <a:noFill/>
        </p:spPr>
        <p:txBody>
          <a:bodyPr wrap="none" rtlCol="0">
            <a:spAutoFit/>
          </a:bodyPr>
          <a:lstStyle/>
          <a:p>
            <a:r>
              <a:rPr lang="en-US" sz="2400" b="1" dirty="0"/>
              <a:t>…</a:t>
            </a:r>
          </a:p>
        </p:txBody>
      </p:sp>
      <p:sp>
        <p:nvSpPr>
          <p:cNvPr id="31" name="Rectangle: Rounded Corners 30">
            <a:extLst>
              <a:ext uri="{FF2B5EF4-FFF2-40B4-BE49-F238E27FC236}">
                <a16:creationId xmlns:a16="http://schemas.microsoft.com/office/drawing/2014/main" id="{8A5DA38A-EC02-C80B-FEB9-09D49318D0FE}"/>
              </a:ext>
            </a:extLst>
          </p:cNvPr>
          <p:cNvSpPr/>
          <p:nvPr/>
        </p:nvSpPr>
        <p:spPr>
          <a:xfrm>
            <a:off x="119336" y="1759520"/>
            <a:ext cx="3435456" cy="594609"/>
          </a:xfrm>
          <a:prstGeom prst="round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8DCE74F-E24D-E509-411A-EAD363995BF0}"/>
              </a:ext>
            </a:extLst>
          </p:cNvPr>
          <p:cNvSpPr/>
          <p:nvPr/>
        </p:nvSpPr>
        <p:spPr>
          <a:xfrm>
            <a:off x="115780" y="1323029"/>
            <a:ext cx="3846792" cy="377779"/>
          </a:xfrm>
          <a:prstGeom prst="roundRect">
            <a:avLst/>
          </a:prstGeom>
          <a:noFill/>
          <a:ln w="508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2B864CFC-1FE2-3A6D-1242-699C55D9A1AD}"/>
              </a:ext>
            </a:extLst>
          </p:cNvPr>
          <p:cNvSpPr/>
          <p:nvPr/>
        </p:nvSpPr>
        <p:spPr>
          <a:xfrm>
            <a:off x="2900255" y="388856"/>
            <a:ext cx="966042" cy="81021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Script</a:t>
            </a:r>
            <a:endParaRPr lang="en-US" dirty="0"/>
          </a:p>
        </p:txBody>
      </p:sp>
      <p:cxnSp>
        <p:nvCxnSpPr>
          <p:cNvPr id="35" name="Connector: Curved 34">
            <a:extLst>
              <a:ext uri="{FF2B5EF4-FFF2-40B4-BE49-F238E27FC236}">
                <a16:creationId xmlns:a16="http://schemas.microsoft.com/office/drawing/2014/main" id="{D6080CDA-D357-0064-3E35-D6F551BAD68B}"/>
              </a:ext>
            </a:extLst>
          </p:cNvPr>
          <p:cNvCxnSpPr>
            <a:cxnSpLocks/>
            <a:stCxn id="32" idx="3"/>
          </p:cNvCxnSpPr>
          <p:nvPr/>
        </p:nvCxnSpPr>
        <p:spPr>
          <a:xfrm flipH="1">
            <a:off x="2419011" y="1511919"/>
            <a:ext cx="1543561" cy="4399224"/>
          </a:xfrm>
          <a:prstGeom prst="curvedConnector4">
            <a:avLst>
              <a:gd name="adj1" fmla="val -14810"/>
              <a:gd name="adj2" fmla="val 52147"/>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2117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89FB-4B43-D06A-3D6B-DCF008A369A2}"/>
              </a:ext>
            </a:extLst>
          </p:cNvPr>
          <p:cNvSpPr>
            <a:spLocks noGrp="1"/>
          </p:cNvSpPr>
          <p:nvPr>
            <p:ph type="title"/>
          </p:nvPr>
        </p:nvSpPr>
        <p:spPr/>
        <p:txBody>
          <a:bodyPr/>
          <a:lstStyle/>
          <a:p>
            <a:endParaRPr lang="en-US" dirty="0"/>
          </a:p>
        </p:txBody>
      </p:sp>
      <p:pic>
        <p:nvPicPr>
          <p:cNvPr id="8" name="Content Placeholder 7" descr="Chart, scatter chart&#10;&#10;Description automatically generated">
            <a:extLst>
              <a:ext uri="{FF2B5EF4-FFF2-40B4-BE49-F238E27FC236}">
                <a16:creationId xmlns:a16="http://schemas.microsoft.com/office/drawing/2014/main" id="{6B0C8C8B-9092-E4AF-D491-F1703402CD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89" y="692696"/>
            <a:ext cx="10653465" cy="6048672"/>
          </a:xfrm>
        </p:spPr>
      </p:pic>
      <p:sp>
        <p:nvSpPr>
          <p:cNvPr id="4" name="Slide Number Placeholder 3">
            <a:extLst>
              <a:ext uri="{FF2B5EF4-FFF2-40B4-BE49-F238E27FC236}">
                <a16:creationId xmlns:a16="http://schemas.microsoft.com/office/drawing/2014/main" id="{F0465FE7-12B3-89F1-414C-B85D4CF54139}"/>
              </a:ext>
            </a:extLst>
          </p:cNvPr>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sp>
        <p:nvSpPr>
          <p:cNvPr id="5" name="Footer Placeholder 4">
            <a:extLst>
              <a:ext uri="{FF2B5EF4-FFF2-40B4-BE49-F238E27FC236}">
                <a16:creationId xmlns:a16="http://schemas.microsoft.com/office/drawing/2014/main" id="{12BABF14-B3E7-8180-C764-58D40C9DEEF5}"/>
              </a:ext>
            </a:extLst>
          </p:cNvPr>
          <p:cNvSpPr>
            <a:spLocks noGrp="1"/>
          </p:cNvSpPr>
          <p:nvPr>
            <p:ph type="ftr" sz="quarter" idx="3"/>
          </p:nvPr>
        </p:nvSpPr>
        <p:spPr/>
        <p:txBody>
          <a:bodyPr/>
          <a:lstStyle/>
          <a:p>
            <a:r>
              <a:rPr lang="en-GB"/>
              <a:t>| PV204 Bitcoin II.</a:t>
            </a:r>
            <a:endParaRPr lang="cs-CZ" dirty="0"/>
          </a:p>
        </p:txBody>
      </p:sp>
      <p:sp>
        <p:nvSpPr>
          <p:cNvPr id="6" name="TextBox 5">
            <a:extLst>
              <a:ext uri="{FF2B5EF4-FFF2-40B4-BE49-F238E27FC236}">
                <a16:creationId xmlns:a16="http://schemas.microsoft.com/office/drawing/2014/main" id="{7A849BEC-7648-2ABC-CAB6-123F47D76E6C}"/>
              </a:ext>
            </a:extLst>
          </p:cNvPr>
          <p:cNvSpPr txBox="1"/>
          <p:nvPr/>
        </p:nvSpPr>
        <p:spPr>
          <a:xfrm>
            <a:off x="4799856" y="908720"/>
            <a:ext cx="4608954" cy="646331"/>
          </a:xfrm>
          <a:prstGeom prst="rect">
            <a:avLst/>
          </a:prstGeom>
          <a:noFill/>
        </p:spPr>
        <p:txBody>
          <a:bodyPr wrap="none" rtlCol="0">
            <a:spAutoFit/>
          </a:bodyPr>
          <a:lstStyle/>
          <a:p>
            <a:r>
              <a:rPr lang="en-US" dirty="0">
                <a:hlinkClick r:id="rId3"/>
              </a:rPr>
              <a:t>https://transactionfee.info/charts/block-size/</a:t>
            </a:r>
            <a:endParaRPr lang="en-US" dirty="0"/>
          </a:p>
          <a:p>
            <a:endParaRPr lang="en-US" dirty="0"/>
          </a:p>
        </p:txBody>
      </p:sp>
      <p:sp>
        <p:nvSpPr>
          <p:cNvPr id="9" name="Rectangle: Rounded Corners 8">
            <a:extLst>
              <a:ext uri="{FF2B5EF4-FFF2-40B4-BE49-F238E27FC236}">
                <a16:creationId xmlns:a16="http://schemas.microsoft.com/office/drawing/2014/main" id="{1CE42DC1-E263-BDAC-EA0F-04C868ADB64F}"/>
              </a:ext>
            </a:extLst>
          </p:cNvPr>
          <p:cNvSpPr/>
          <p:nvPr/>
        </p:nvSpPr>
        <p:spPr>
          <a:xfrm>
            <a:off x="698232" y="3105271"/>
            <a:ext cx="5000352" cy="1363896"/>
          </a:xfrm>
          <a:prstGeom prst="roundRect">
            <a:avLst/>
          </a:prstGeom>
          <a:solidFill>
            <a:schemeClr val="accent6">
              <a:alpha val="5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err="1">
                <a:solidFill>
                  <a:schemeClr val="tx1"/>
                </a:solidFill>
              </a:rPr>
              <a:t>Segwit</a:t>
            </a:r>
            <a:r>
              <a:rPr lang="en-GB" sz="2400" dirty="0">
                <a:solidFill>
                  <a:schemeClr val="tx1"/>
                </a:solidFill>
              </a:rPr>
              <a:t> activation July 2017</a:t>
            </a:r>
          </a:p>
          <a:p>
            <a:pPr algn="ctr"/>
            <a:r>
              <a:rPr lang="en-GB" sz="2400" dirty="0">
                <a:solidFill>
                  <a:schemeClr val="tx1"/>
                </a:solidFill>
              </a:rPr>
              <a:t>(blocks can be up to 4MWU)</a:t>
            </a:r>
            <a:endParaRPr lang="en-US" sz="2400" dirty="0">
              <a:solidFill>
                <a:schemeClr val="tx1"/>
              </a:solidFill>
            </a:endParaRPr>
          </a:p>
        </p:txBody>
      </p:sp>
      <p:sp>
        <p:nvSpPr>
          <p:cNvPr id="10" name="Rectangle: Rounded Corners 9">
            <a:extLst>
              <a:ext uri="{FF2B5EF4-FFF2-40B4-BE49-F238E27FC236}">
                <a16:creationId xmlns:a16="http://schemas.microsoft.com/office/drawing/2014/main" id="{8A7FBBCC-82B0-C330-3DB9-EF35D0906033}"/>
              </a:ext>
            </a:extLst>
          </p:cNvPr>
          <p:cNvSpPr/>
          <p:nvPr/>
        </p:nvSpPr>
        <p:spPr>
          <a:xfrm>
            <a:off x="7118397" y="1412775"/>
            <a:ext cx="3191635" cy="1692495"/>
          </a:xfrm>
          <a:prstGeom prst="roundRect">
            <a:avLst/>
          </a:prstGeom>
          <a:solidFill>
            <a:schemeClr val="accent6">
              <a:alpha val="5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GB" sz="2400" dirty="0">
                <a:solidFill>
                  <a:schemeClr val="tx1"/>
                </a:solidFill>
              </a:rPr>
              <a:t>Ordinals/Inscription Feb 2023</a:t>
            </a:r>
          </a:p>
          <a:p>
            <a:pPr algn="ctr"/>
            <a:r>
              <a:rPr lang="en-GB" sz="2400" dirty="0">
                <a:solidFill>
                  <a:schemeClr val="tx1"/>
                </a:solidFill>
              </a:rPr>
              <a:t>(non-financial data in witness part)</a:t>
            </a:r>
            <a:endParaRPr lang="en-US" sz="2400" dirty="0">
              <a:solidFill>
                <a:schemeClr val="tx1"/>
              </a:solidFill>
            </a:endParaRPr>
          </a:p>
        </p:txBody>
      </p:sp>
      <p:cxnSp>
        <p:nvCxnSpPr>
          <p:cNvPr id="11" name="Straight Arrow Connector 10">
            <a:extLst>
              <a:ext uri="{FF2B5EF4-FFF2-40B4-BE49-F238E27FC236}">
                <a16:creationId xmlns:a16="http://schemas.microsoft.com/office/drawing/2014/main" id="{5F101AAE-8315-AF48-C2F1-FC7AD9CF5D05}"/>
              </a:ext>
            </a:extLst>
          </p:cNvPr>
          <p:cNvCxnSpPr>
            <a:cxnSpLocks/>
          </p:cNvCxnSpPr>
          <p:nvPr/>
        </p:nvCxnSpPr>
        <p:spPr>
          <a:xfrm>
            <a:off x="5807968" y="4077072"/>
            <a:ext cx="864096" cy="392095"/>
          </a:xfrm>
          <a:prstGeom prst="straightConnector1">
            <a:avLst/>
          </a:prstGeom>
          <a:ln w="63500">
            <a:solidFill>
              <a:schemeClr val="accent6">
                <a:alpha val="76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2C5E2214-25A7-A09D-8B51-A536D6FD2D00}"/>
              </a:ext>
            </a:extLst>
          </p:cNvPr>
          <p:cNvCxnSpPr>
            <a:cxnSpLocks/>
          </p:cNvCxnSpPr>
          <p:nvPr/>
        </p:nvCxnSpPr>
        <p:spPr>
          <a:xfrm>
            <a:off x="10236408" y="3043689"/>
            <a:ext cx="294957" cy="565636"/>
          </a:xfrm>
          <a:prstGeom prst="straightConnector1">
            <a:avLst/>
          </a:prstGeom>
          <a:ln w="63500">
            <a:solidFill>
              <a:schemeClr val="accent6">
                <a:alpha val="76000"/>
              </a:schemeClr>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887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C0D9-19D0-140C-FADF-2084A75E1C8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E6094FA5-DA69-7D81-FCEA-D067CB65A296}"/>
              </a:ext>
            </a:extLst>
          </p:cNvPr>
          <p:cNvSpPr>
            <a:spLocks noGrp="1"/>
          </p:cNvSpPr>
          <p:nvPr>
            <p:ph type="sldNum" sz="quarter" idx="10"/>
          </p:nvPr>
        </p:nvSpPr>
        <p:spPr/>
        <p:txBody>
          <a:bodyPr/>
          <a:lstStyle/>
          <a:p>
            <a:pPr>
              <a:defRPr/>
            </a:pPr>
            <a:fld id="{0B35A545-624B-40D2-AFF6-9618F12C24F0}" type="slidenum">
              <a:rPr lang="cs-CZ" smtClean="0"/>
              <a:pPr>
                <a:defRPr/>
              </a:pPr>
              <a:t>71</a:t>
            </a:fld>
            <a:endParaRPr lang="cs-CZ" dirty="0"/>
          </a:p>
        </p:txBody>
      </p:sp>
      <p:sp>
        <p:nvSpPr>
          <p:cNvPr id="5" name="Footer Placeholder 4">
            <a:extLst>
              <a:ext uri="{FF2B5EF4-FFF2-40B4-BE49-F238E27FC236}">
                <a16:creationId xmlns:a16="http://schemas.microsoft.com/office/drawing/2014/main" id="{E6CD39F5-9346-D36F-2824-381FC7DE145D}"/>
              </a:ext>
            </a:extLst>
          </p:cNvPr>
          <p:cNvSpPr>
            <a:spLocks noGrp="1"/>
          </p:cNvSpPr>
          <p:nvPr>
            <p:ph type="ftr" sz="quarter" idx="3"/>
          </p:nvPr>
        </p:nvSpPr>
        <p:spPr/>
        <p:txBody>
          <a:bodyPr/>
          <a:lstStyle/>
          <a:p>
            <a:r>
              <a:rPr lang="en-GB"/>
              <a:t>| PV204 Bitcoin II.</a:t>
            </a:r>
            <a:endParaRPr lang="cs-CZ" dirty="0"/>
          </a:p>
        </p:txBody>
      </p:sp>
      <p:pic>
        <p:nvPicPr>
          <p:cNvPr id="11" name="Content Placeholder 10" descr="Chart, histogram&#10;&#10;Description automatically generated">
            <a:extLst>
              <a:ext uri="{FF2B5EF4-FFF2-40B4-BE49-F238E27FC236}">
                <a16:creationId xmlns:a16="http://schemas.microsoft.com/office/drawing/2014/main" id="{0705D982-2072-1739-C44C-313BEA6A76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987" y="1871663"/>
            <a:ext cx="10263851" cy="4149725"/>
          </a:xfrm>
        </p:spPr>
      </p:pic>
    </p:spTree>
    <p:extLst>
      <p:ext uri="{BB962C8B-B14F-4D97-AF65-F5344CB8AC3E}">
        <p14:creationId xmlns:p14="http://schemas.microsoft.com/office/powerpoint/2010/main" val="3230313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A577-BCE8-17F3-338C-D11FFC02930E}"/>
              </a:ext>
            </a:extLst>
          </p:cNvPr>
          <p:cNvSpPr>
            <a:spLocks noGrp="1"/>
          </p:cNvSpPr>
          <p:nvPr>
            <p:ph type="title"/>
          </p:nvPr>
        </p:nvSpPr>
        <p:spPr/>
        <p:txBody>
          <a:bodyPr/>
          <a:lstStyle/>
          <a:p>
            <a:r>
              <a:rPr lang="en-US" dirty="0"/>
              <a:t>Case study: Ordinals/Inscriptions discussion</a:t>
            </a:r>
          </a:p>
        </p:txBody>
      </p:sp>
      <p:sp>
        <p:nvSpPr>
          <p:cNvPr id="3" name="Content Placeholder 2">
            <a:extLst>
              <a:ext uri="{FF2B5EF4-FFF2-40B4-BE49-F238E27FC236}">
                <a16:creationId xmlns:a16="http://schemas.microsoft.com/office/drawing/2014/main" id="{A6F7C0F5-A3DD-831E-122F-1B7997B576F7}"/>
              </a:ext>
            </a:extLst>
          </p:cNvPr>
          <p:cNvSpPr>
            <a:spLocks noGrp="1"/>
          </p:cNvSpPr>
          <p:nvPr>
            <p:ph idx="1"/>
          </p:nvPr>
        </p:nvSpPr>
        <p:spPr/>
        <p:txBody>
          <a:bodyPr/>
          <a:lstStyle/>
          <a:p>
            <a:r>
              <a:rPr lang="en-US" sz="2400" dirty="0"/>
              <a:t>Inscriptions are controversial and discussed (March 2023)</a:t>
            </a:r>
          </a:p>
          <a:p>
            <a:r>
              <a:rPr lang="en-US" sz="2400" dirty="0"/>
              <a:t>What do you think? </a:t>
            </a:r>
            <a:endParaRPr lang="en-US" sz="2000" dirty="0"/>
          </a:p>
        </p:txBody>
      </p:sp>
      <p:sp>
        <p:nvSpPr>
          <p:cNvPr id="4" name="Slide Number Placeholder 3">
            <a:extLst>
              <a:ext uri="{FF2B5EF4-FFF2-40B4-BE49-F238E27FC236}">
                <a16:creationId xmlns:a16="http://schemas.microsoft.com/office/drawing/2014/main" id="{0D2F8D82-779B-57F5-1262-2B1ED3F383C3}"/>
              </a:ext>
            </a:extLst>
          </p:cNvPr>
          <p:cNvSpPr>
            <a:spLocks noGrp="1"/>
          </p:cNvSpPr>
          <p:nvPr>
            <p:ph type="sldNum" sz="quarter" idx="10"/>
          </p:nvPr>
        </p:nvSpPr>
        <p:spPr/>
        <p:txBody>
          <a:bodyPr/>
          <a:lstStyle/>
          <a:p>
            <a:pPr>
              <a:defRPr/>
            </a:pPr>
            <a:fld id="{0B35A545-624B-40D2-AFF6-9618F12C24F0}" type="slidenum">
              <a:rPr lang="cs-CZ" smtClean="0"/>
              <a:pPr>
                <a:defRPr/>
              </a:pPr>
              <a:t>72</a:t>
            </a:fld>
            <a:endParaRPr lang="cs-CZ" dirty="0"/>
          </a:p>
        </p:txBody>
      </p:sp>
      <p:sp>
        <p:nvSpPr>
          <p:cNvPr id="5" name="Footer Placeholder 4">
            <a:extLst>
              <a:ext uri="{FF2B5EF4-FFF2-40B4-BE49-F238E27FC236}">
                <a16:creationId xmlns:a16="http://schemas.microsoft.com/office/drawing/2014/main" id="{F9B908D6-2B13-8FBB-BF92-4B6083ADFA75}"/>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3356089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A577-BCE8-17F3-338C-D11FFC02930E}"/>
              </a:ext>
            </a:extLst>
          </p:cNvPr>
          <p:cNvSpPr>
            <a:spLocks noGrp="1"/>
          </p:cNvSpPr>
          <p:nvPr>
            <p:ph type="title"/>
          </p:nvPr>
        </p:nvSpPr>
        <p:spPr/>
        <p:txBody>
          <a:bodyPr/>
          <a:lstStyle/>
          <a:p>
            <a:r>
              <a:rPr lang="en-US" dirty="0"/>
              <a:t>Case study: Ordinals/Inscriptions discussion</a:t>
            </a:r>
          </a:p>
        </p:txBody>
      </p:sp>
      <p:sp>
        <p:nvSpPr>
          <p:cNvPr id="3" name="Content Placeholder 2">
            <a:extLst>
              <a:ext uri="{FF2B5EF4-FFF2-40B4-BE49-F238E27FC236}">
                <a16:creationId xmlns:a16="http://schemas.microsoft.com/office/drawing/2014/main" id="{A6F7C0F5-A3DD-831E-122F-1B7997B576F7}"/>
              </a:ext>
            </a:extLst>
          </p:cNvPr>
          <p:cNvSpPr>
            <a:spLocks noGrp="1"/>
          </p:cNvSpPr>
          <p:nvPr>
            <p:ph idx="1"/>
          </p:nvPr>
        </p:nvSpPr>
        <p:spPr/>
        <p:txBody>
          <a:bodyPr/>
          <a:lstStyle/>
          <a:p>
            <a:r>
              <a:rPr lang="en-US" sz="2400" dirty="0"/>
              <a:t>Inscriptions are controversial and discussed (March 2023)</a:t>
            </a:r>
          </a:p>
          <a:p>
            <a:r>
              <a:rPr lang="en-US" sz="2400" dirty="0"/>
              <a:t>Discussion points (</a:t>
            </a:r>
            <a:r>
              <a:rPr lang="en-US" sz="2400" dirty="0">
                <a:solidFill>
                  <a:srgbClr val="FF0000"/>
                </a:solidFill>
              </a:rPr>
              <a:t>Do your own research!</a:t>
            </a:r>
            <a:r>
              <a:rPr lang="en-US" sz="2400" dirty="0"/>
              <a:t>)</a:t>
            </a:r>
          </a:p>
          <a:p>
            <a:pPr lvl="1"/>
            <a:r>
              <a:rPr lang="en-US" sz="2000" dirty="0" err="1"/>
              <a:t>Blockspace</a:t>
            </a:r>
            <a:r>
              <a:rPr lang="en-US" sz="2000" dirty="0"/>
              <a:t> used for non-financial data, needs to be downloaded/stored by all</a:t>
            </a:r>
          </a:p>
          <a:p>
            <a:pPr lvl="2"/>
            <a:r>
              <a:rPr lang="en-US" sz="2000" dirty="0" err="1"/>
              <a:t>Segwit</a:t>
            </a:r>
            <a:r>
              <a:rPr lang="en-US" sz="2000" dirty="0"/>
              <a:t> part, only download, fast verification (OP_FALSE), no UTXO set bloat</a:t>
            </a:r>
          </a:p>
          <a:p>
            <a:pPr lvl="1"/>
            <a:r>
              <a:rPr lang="en-US" sz="2000" dirty="0"/>
              <a:t>Legal implications (3d printed guns, child abuse material…)</a:t>
            </a:r>
          </a:p>
          <a:p>
            <a:pPr lvl="1"/>
            <a:r>
              <a:rPr lang="en-US" sz="2000" dirty="0"/>
              <a:t>NFT getting discount price, spam </a:t>
            </a:r>
          </a:p>
          <a:p>
            <a:pPr lvl="2"/>
            <a:r>
              <a:rPr lang="en-US" sz="2000" dirty="0" err="1"/>
              <a:t>Segwit</a:t>
            </a:r>
            <a:r>
              <a:rPr lang="en-US" sz="2000" dirty="0"/>
              <a:t> data bytes are discounted, but ordinary </a:t>
            </a:r>
            <a:r>
              <a:rPr lang="en-US" sz="2000" dirty="0" err="1"/>
              <a:t>tx</a:t>
            </a:r>
            <a:r>
              <a:rPr lang="en-US" sz="2000" dirty="0"/>
              <a:t> is significantly more dense =&gt; shall outprice Inscriptions </a:t>
            </a:r>
          </a:p>
          <a:p>
            <a:pPr lvl="1"/>
            <a:r>
              <a:rPr lang="en-US" sz="2000" dirty="0"/>
              <a:t>Pricing out people wanting to do on-chain transactions for small value</a:t>
            </a:r>
          </a:p>
          <a:p>
            <a:pPr lvl="2"/>
            <a:r>
              <a:rPr lang="en-US" sz="2000" dirty="0" err="1"/>
              <a:t>Mainnet</a:t>
            </a:r>
            <a:r>
              <a:rPr lang="en-US" sz="2000" dirty="0"/>
              <a:t> not meant for small </a:t>
            </a:r>
            <a:r>
              <a:rPr lang="en-US" sz="2000" dirty="0" err="1"/>
              <a:t>tx</a:t>
            </a:r>
            <a:r>
              <a:rPr lang="en-US" sz="2000" dirty="0"/>
              <a:t> longer (Lighting, sidechains)</a:t>
            </a:r>
          </a:p>
          <a:p>
            <a:pPr lvl="2"/>
            <a:r>
              <a:rPr lang="en-US" sz="2000" dirty="0"/>
              <a:t>Is now increasing rewards for miners =&gt; more blockchain security </a:t>
            </a:r>
          </a:p>
          <a:p>
            <a:pPr lvl="1"/>
            <a:r>
              <a:rPr lang="en-US" sz="2000" dirty="0"/>
              <a:t>Impacting fungibility of Bitcoin, push for more smaller transactions (UTXO set)</a:t>
            </a:r>
          </a:p>
        </p:txBody>
      </p:sp>
      <p:sp>
        <p:nvSpPr>
          <p:cNvPr id="4" name="Slide Number Placeholder 3">
            <a:extLst>
              <a:ext uri="{FF2B5EF4-FFF2-40B4-BE49-F238E27FC236}">
                <a16:creationId xmlns:a16="http://schemas.microsoft.com/office/drawing/2014/main" id="{0D2F8D82-779B-57F5-1262-2B1ED3F383C3}"/>
              </a:ext>
            </a:extLst>
          </p:cNvPr>
          <p:cNvSpPr>
            <a:spLocks noGrp="1"/>
          </p:cNvSpPr>
          <p:nvPr>
            <p:ph type="sldNum" sz="quarter" idx="10"/>
          </p:nvPr>
        </p:nvSpPr>
        <p:spPr/>
        <p:txBody>
          <a:bodyPr/>
          <a:lstStyle/>
          <a:p>
            <a:pPr>
              <a:defRPr/>
            </a:pPr>
            <a:fld id="{0B35A545-624B-40D2-AFF6-9618F12C24F0}" type="slidenum">
              <a:rPr lang="cs-CZ" smtClean="0"/>
              <a:pPr>
                <a:defRPr/>
              </a:pPr>
              <a:t>73</a:t>
            </a:fld>
            <a:endParaRPr lang="cs-CZ" dirty="0"/>
          </a:p>
        </p:txBody>
      </p:sp>
      <p:sp>
        <p:nvSpPr>
          <p:cNvPr id="5" name="Footer Placeholder 4">
            <a:extLst>
              <a:ext uri="{FF2B5EF4-FFF2-40B4-BE49-F238E27FC236}">
                <a16:creationId xmlns:a16="http://schemas.microsoft.com/office/drawing/2014/main" id="{F9B908D6-2B13-8FBB-BF92-4B6083ADFA75}"/>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2611582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EFC9D7-F57C-D45A-542C-2C8CB6F37783}"/>
              </a:ext>
            </a:extLst>
          </p:cNvPr>
          <p:cNvSpPr>
            <a:spLocks noGrp="1"/>
          </p:cNvSpPr>
          <p:nvPr>
            <p:ph type="title"/>
          </p:nvPr>
        </p:nvSpPr>
        <p:spPr/>
        <p:txBody>
          <a:bodyPr/>
          <a:lstStyle/>
          <a:p>
            <a:r>
              <a:rPr lang="en-US" dirty="0"/>
              <a:t>Q&amp;A</a:t>
            </a:r>
          </a:p>
        </p:txBody>
      </p:sp>
      <p:sp>
        <p:nvSpPr>
          <p:cNvPr id="7" name="Text Placeholder 6">
            <a:extLst>
              <a:ext uri="{FF2B5EF4-FFF2-40B4-BE49-F238E27FC236}">
                <a16:creationId xmlns:a16="http://schemas.microsoft.com/office/drawing/2014/main" id="{31452DE1-E192-B8FF-B6CB-771A399A74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4DF6B8-8E53-645D-E9AE-6958D0733045}"/>
              </a:ext>
            </a:extLst>
          </p:cNvPr>
          <p:cNvSpPr>
            <a:spLocks noGrp="1"/>
          </p:cNvSpPr>
          <p:nvPr>
            <p:ph type="sldNum" sz="quarter" idx="10"/>
          </p:nvPr>
        </p:nvSpPr>
        <p:spPr/>
        <p:txBody>
          <a:bodyPr/>
          <a:lstStyle/>
          <a:p>
            <a:pPr>
              <a:defRPr/>
            </a:pPr>
            <a:fld id="{0B35A545-624B-40D2-AFF6-9618F12C24F0}" type="slidenum">
              <a:rPr lang="cs-CZ" smtClean="0"/>
              <a:pPr>
                <a:defRPr/>
              </a:pPr>
              <a:t>74</a:t>
            </a:fld>
            <a:endParaRPr lang="cs-CZ" dirty="0"/>
          </a:p>
        </p:txBody>
      </p:sp>
      <p:sp>
        <p:nvSpPr>
          <p:cNvPr id="5" name="Footer Placeholder 4">
            <a:extLst>
              <a:ext uri="{FF2B5EF4-FFF2-40B4-BE49-F238E27FC236}">
                <a16:creationId xmlns:a16="http://schemas.microsoft.com/office/drawing/2014/main" id="{D45F9B8A-C26F-93B0-E433-654ACDAE8B82}"/>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519481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09DF0-9C79-2FEA-49C0-85232C3DBE45}"/>
              </a:ext>
            </a:extLst>
          </p:cNvPr>
          <p:cNvSpPr>
            <a:spLocks noGrp="1"/>
          </p:cNvSpPr>
          <p:nvPr>
            <p:ph type="sldNum" sz="quarter" idx="10"/>
          </p:nvPr>
        </p:nvSpPr>
        <p:spPr/>
        <p:txBody>
          <a:bodyPr/>
          <a:lstStyle/>
          <a:p>
            <a:pPr>
              <a:defRPr/>
            </a:pPr>
            <a:fld id="{13F72F7E-A92E-4996-87A8-9530E00B3D3A}" type="slidenum">
              <a:rPr lang="cs-CZ" smtClean="0"/>
              <a:pPr>
                <a:defRPr/>
              </a:pPr>
              <a:t>75</a:t>
            </a:fld>
            <a:endParaRPr lang="cs-CZ" dirty="0"/>
          </a:p>
        </p:txBody>
      </p:sp>
      <p:sp>
        <p:nvSpPr>
          <p:cNvPr id="3" name="Footer Placeholder 2">
            <a:extLst>
              <a:ext uri="{FF2B5EF4-FFF2-40B4-BE49-F238E27FC236}">
                <a16:creationId xmlns:a16="http://schemas.microsoft.com/office/drawing/2014/main" id="{4B75ADE9-CBA5-7202-9C62-6E8799E5BC00}"/>
              </a:ext>
            </a:extLst>
          </p:cNvPr>
          <p:cNvSpPr>
            <a:spLocks noGrp="1"/>
          </p:cNvSpPr>
          <p:nvPr>
            <p:ph type="ftr" sz="quarter" idx="3"/>
          </p:nvPr>
        </p:nvSpPr>
        <p:spPr/>
        <p:txBody>
          <a:bodyPr/>
          <a:lstStyle/>
          <a:p>
            <a:r>
              <a:rPr lang="en-GB"/>
              <a:t>| PV204 Bitcoin II.</a:t>
            </a:r>
            <a:endParaRPr lang="cs-CZ" dirty="0"/>
          </a:p>
        </p:txBody>
      </p:sp>
      <p:pic>
        <p:nvPicPr>
          <p:cNvPr id="5" name="Picture 4">
            <a:extLst>
              <a:ext uri="{FF2B5EF4-FFF2-40B4-BE49-F238E27FC236}">
                <a16:creationId xmlns:a16="http://schemas.microsoft.com/office/drawing/2014/main" id="{27210370-99DC-4FD1-EDAA-47C30E23309E}"/>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7" name="Picture 6">
            <a:extLst>
              <a:ext uri="{FF2B5EF4-FFF2-40B4-BE49-F238E27FC236}">
                <a16:creationId xmlns:a16="http://schemas.microsoft.com/office/drawing/2014/main" id="{C71C3AED-ADD2-CAC2-99C5-DEC07412FE1C}"/>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8" name="Rectangle 7">
            <a:extLst>
              <a:ext uri="{FF2B5EF4-FFF2-40B4-BE49-F238E27FC236}">
                <a16:creationId xmlns:a16="http://schemas.microsoft.com/office/drawing/2014/main" id="{0583FDAF-6DE8-E394-022C-6EB3CDDCB633}"/>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9" name="Rectangle 8">
            <a:extLst>
              <a:ext uri="{FF2B5EF4-FFF2-40B4-BE49-F238E27FC236}">
                <a16:creationId xmlns:a16="http://schemas.microsoft.com/office/drawing/2014/main" id="{7C6E4D2E-AFCD-1EF5-526F-361F19A00344}"/>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883436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9B5AC9-15A2-4BE0-B19D-B800210ACF9E}"/>
              </a:ext>
            </a:extLst>
          </p:cNvPr>
          <p:cNvSpPr>
            <a:spLocks noGrp="1"/>
          </p:cNvSpPr>
          <p:nvPr>
            <p:ph type="title"/>
          </p:nvPr>
        </p:nvSpPr>
        <p:spPr/>
        <p:txBody>
          <a:bodyPr/>
          <a:lstStyle/>
          <a:p>
            <a:r>
              <a:rPr lang="en-US" dirty="0"/>
              <a:t>Running own full node</a:t>
            </a:r>
          </a:p>
        </p:txBody>
      </p:sp>
      <p:sp>
        <p:nvSpPr>
          <p:cNvPr id="7" name="Text Placeholder 6">
            <a:extLst>
              <a:ext uri="{FF2B5EF4-FFF2-40B4-BE49-F238E27FC236}">
                <a16:creationId xmlns:a16="http://schemas.microsoft.com/office/drawing/2014/main" id="{BA392FD7-ECB9-4024-9584-4E574BFBD8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BD9BC3-F5C2-4446-83B8-781EF803524F}"/>
              </a:ext>
            </a:extLst>
          </p:cNvPr>
          <p:cNvSpPr>
            <a:spLocks noGrp="1"/>
          </p:cNvSpPr>
          <p:nvPr>
            <p:ph type="sldNum" sz="quarter" idx="10"/>
          </p:nvPr>
        </p:nvSpPr>
        <p:spPr/>
        <p:txBody>
          <a:bodyPr/>
          <a:lstStyle/>
          <a:p>
            <a:pPr>
              <a:defRPr/>
            </a:pPr>
            <a:fld id="{0B35A545-624B-40D2-AFF6-9618F12C24F0}" type="slidenum">
              <a:rPr lang="cs-CZ" smtClean="0"/>
              <a:pPr>
                <a:defRPr/>
              </a:pPr>
              <a:t>76</a:t>
            </a:fld>
            <a:endParaRPr lang="cs-CZ" dirty="0"/>
          </a:p>
        </p:txBody>
      </p:sp>
      <p:sp>
        <p:nvSpPr>
          <p:cNvPr id="5" name="Footer Placeholder 4">
            <a:extLst>
              <a:ext uri="{FF2B5EF4-FFF2-40B4-BE49-F238E27FC236}">
                <a16:creationId xmlns:a16="http://schemas.microsoft.com/office/drawing/2014/main" id="{5F6E5DFB-1D29-4A77-A24E-950275930179}"/>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41204880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Content Placeholder 52" descr="A picture containing text, clock&#10;&#10;Description automatically generated">
            <a:extLst>
              <a:ext uri="{FF2B5EF4-FFF2-40B4-BE49-F238E27FC236}">
                <a16:creationId xmlns:a16="http://schemas.microsoft.com/office/drawing/2014/main" id="{DC414730-7117-EC54-FA04-DF09E9CEB983}"/>
              </a:ext>
            </a:extLst>
          </p:cNvPr>
          <p:cNvPicPr>
            <a:picLocks noGrp="1" noChangeAspect="1"/>
          </p:cNvPicPr>
          <p:nvPr>
            <p:ph idx="1"/>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a:xfrm>
            <a:off x="146528" y="1420989"/>
            <a:ext cx="1578079" cy="999899"/>
          </a:xfrm>
        </p:spPr>
      </p:pic>
      <p:sp>
        <p:nvSpPr>
          <p:cNvPr id="6" name="Zástupný symbol pro číslo snímku 5">
            <a:extLst>
              <a:ext uri="{FF2B5EF4-FFF2-40B4-BE49-F238E27FC236}">
                <a16:creationId xmlns:a16="http://schemas.microsoft.com/office/drawing/2014/main" id="{0EA99180-A307-430D-B783-DF45D3AEC053}"/>
              </a:ext>
            </a:extLst>
          </p:cNvPr>
          <p:cNvSpPr>
            <a:spLocks noGrp="1"/>
          </p:cNvSpPr>
          <p:nvPr>
            <p:ph type="sldNum" sz="quarter" idx="10"/>
          </p:nvPr>
        </p:nvSpPr>
        <p:spPr/>
        <p:txBody>
          <a:bodyPr/>
          <a:lstStyle/>
          <a:p>
            <a:fld id="{0B35A545-624B-40D2-AFF6-9618F12C24F0}" type="slidenum">
              <a:rPr lang="cs-CZ" smtClean="0"/>
              <a:pPr/>
              <a:t>77</a:t>
            </a:fld>
            <a:endParaRPr lang="cs-CZ" dirty="0"/>
          </a:p>
        </p:txBody>
      </p:sp>
      <p:sp>
        <p:nvSpPr>
          <p:cNvPr id="4" name="Zástupný symbol pro zápatí 3"/>
          <p:cNvSpPr>
            <a:spLocks noGrp="1"/>
          </p:cNvSpPr>
          <p:nvPr>
            <p:ph type="ftr" sz="quarter" idx="3"/>
          </p:nvPr>
        </p:nvSpPr>
        <p:spPr/>
        <p:txBody>
          <a:bodyPr/>
          <a:lstStyle/>
          <a:p>
            <a:r>
              <a:rPr lang="en-US"/>
              <a:t>| PV204 Bitcoin II.</a:t>
            </a:r>
            <a:endParaRPr lang="cs-CZ" dirty="0"/>
          </a:p>
        </p:txBody>
      </p:sp>
      <p:pic>
        <p:nvPicPr>
          <p:cNvPr id="27652" name="Picture 4" descr="D:\Documents\Obrázky\is2\Computer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20" y="2700638"/>
            <a:ext cx="3838054" cy="39685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Documents\Obrázky\is2\Computer_Icon.png">
            <a:extLst>
              <a:ext uri="{FF2B5EF4-FFF2-40B4-BE49-F238E27FC236}">
                <a16:creationId xmlns:a16="http://schemas.microsoft.com/office/drawing/2014/main" id="{D7D38658-CFDE-DE42-F7DE-52CC127A98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361" y="2621935"/>
            <a:ext cx="2926101" cy="3025589"/>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6" descr="Graphical user interface, application&#10;&#10;Description automatically generated">
            <a:extLst>
              <a:ext uri="{FF2B5EF4-FFF2-40B4-BE49-F238E27FC236}">
                <a16:creationId xmlns:a16="http://schemas.microsoft.com/office/drawing/2014/main" id="{248F790F-7729-D566-903D-7BE675707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127880" y="3582089"/>
            <a:ext cx="2153000" cy="1581335"/>
          </a:xfrm>
          <a:prstGeom prst="rect">
            <a:avLst/>
          </a:prstGeom>
          <a:noFill/>
          <a:ln w="9525">
            <a:noFill/>
            <a:miter lim="800000"/>
            <a:headEnd/>
            <a:tailEnd/>
          </a:ln>
        </p:spPr>
      </p:pic>
      <p:pic>
        <p:nvPicPr>
          <p:cNvPr id="19" name="Picture 18">
            <a:extLst>
              <a:ext uri="{FF2B5EF4-FFF2-40B4-BE49-F238E27FC236}">
                <a16:creationId xmlns:a16="http://schemas.microsoft.com/office/drawing/2014/main" id="{85C5F337-5320-6B26-3EE8-079A018133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446" y="3611074"/>
            <a:ext cx="921768" cy="921768"/>
          </a:xfrm>
          <a:prstGeom prst="rect">
            <a:avLst/>
          </a:prstGeom>
        </p:spPr>
      </p:pic>
      <p:sp>
        <p:nvSpPr>
          <p:cNvPr id="24" name="Rectangle: Folded Corner 23">
            <a:extLst>
              <a:ext uri="{FF2B5EF4-FFF2-40B4-BE49-F238E27FC236}">
                <a16:creationId xmlns:a16="http://schemas.microsoft.com/office/drawing/2014/main" id="{AC0B4704-6007-49CC-69DE-BAA8B13D9647}"/>
              </a:ext>
            </a:extLst>
          </p:cNvPr>
          <p:cNvSpPr/>
          <p:nvPr/>
        </p:nvSpPr>
        <p:spPr>
          <a:xfrm>
            <a:off x="3173152" y="4603176"/>
            <a:ext cx="1397199"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1" name="Picture 5" descr="D:\Documents\Obrázky\is2\Key-icon.png">
            <a:extLst>
              <a:ext uri="{FF2B5EF4-FFF2-40B4-BE49-F238E27FC236}">
                <a16:creationId xmlns:a16="http://schemas.microsoft.com/office/drawing/2014/main" id="{841B2A2D-AE69-862A-8377-C62FEAC5AB28}"/>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113900" y="4699692"/>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D:\Documents\Obrázky\is2\Key-icon.png">
            <a:extLst>
              <a:ext uri="{FF2B5EF4-FFF2-40B4-BE49-F238E27FC236}">
                <a16:creationId xmlns:a16="http://schemas.microsoft.com/office/drawing/2014/main" id="{DC94BD62-1749-BA9E-2007-A0949C988A7C}"/>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3642339" y="4717300"/>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46BC248D-FFAD-084D-B702-EB705AFD1E65}"/>
              </a:ext>
            </a:extLst>
          </p:cNvPr>
          <p:cNvCxnSpPr/>
          <p:nvPr/>
        </p:nvCxnSpPr>
        <p:spPr>
          <a:xfrm>
            <a:off x="1271464" y="2420888"/>
            <a:ext cx="453143" cy="1368152"/>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pic>
        <p:nvPicPr>
          <p:cNvPr id="56" name="Content Placeholder 52" descr="A picture containing text, clock&#10;&#10;Description automatically generated">
            <a:extLst>
              <a:ext uri="{FF2B5EF4-FFF2-40B4-BE49-F238E27FC236}">
                <a16:creationId xmlns:a16="http://schemas.microsoft.com/office/drawing/2014/main" id="{2E0E73EC-1109-6483-0F6C-4D06866DFBA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887121" y="850965"/>
            <a:ext cx="1578079" cy="999899"/>
          </a:xfrm>
          <a:prstGeom prst="rect">
            <a:avLst/>
          </a:prstGeom>
          <a:noFill/>
          <a:ln w="9525">
            <a:noFill/>
            <a:miter lim="800000"/>
            <a:headEnd/>
            <a:tailEnd/>
          </a:ln>
        </p:spPr>
      </p:pic>
      <p:pic>
        <p:nvPicPr>
          <p:cNvPr id="57" name="Content Placeholder 52" descr="A picture containing text, clock&#10;&#10;Description automatically generated">
            <a:extLst>
              <a:ext uri="{FF2B5EF4-FFF2-40B4-BE49-F238E27FC236}">
                <a16:creationId xmlns:a16="http://schemas.microsoft.com/office/drawing/2014/main" id="{28245F1B-03E5-73B9-9F31-71B8B792F856}"/>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465200" y="1146919"/>
            <a:ext cx="1578079" cy="999899"/>
          </a:xfrm>
          <a:prstGeom prst="rect">
            <a:avLst/>
          </a:prstGeom>
          <a:noFill/>
          <a:ln w="9525">
            <a:noFill/>
            <a:miter lim="800000"/>
            <a:headEnd/>
            <a:tailEnd/>
          </a:ln>
        </p:spPr>
      </p:pic>
      <p:pic>
        <p:nvPicPr>
          <p:cNvPr id="58" name="Content Placeholder 52" descr="A picture containing text, clock&#10;&#10;Description automatically generated">
            <a:extLst>
              <a:ext uri="{FF2B5EF4-FFF2-40B4-BE49-F238E27FC236}">
                <a16:creationId xmlns:a16="http://schemas.microsoft.com/office/drawing/2014/main" id="{4B0A6967-2411-C81A-6BBC-8BC305AF9B8F}"/>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4364822" y="118735"/>
            <a:ext cx="1578079" cy="999899"/>
          </a:xfrm>
          <a:prstGeom prst="rect">
            <a:avLst/>
          </a:prstGeom>
          <a:noFill/>
          <a:ln w="9525">
            <a:noFill/>
            <a:miter lim="800000"/>
            <a:headEnd/>
            <a:tailEnd/>
          </a:ln>
        </p:spPr>
      </p:pic>
      <p:cxnSp>
        <p:nvCxnSpPr>
          <p:cNvPr id="59" name="Straight Connector 58">
            <a:extLst>
              <a:ext uri="{FF2B5EF4-FFF2-40B4-BE49-F238E27FC236}">
                <a16:creationId xmlns:a16="http://schemas.microsoft.com/office/drawing/2014/main" id="{47BD4BFF-646C-FA63-3CF8-C5964B14643E}"/>
              </a:ext>
            </a:extLst>
          </p:cNvPr>
          <p:cNvCxnSpPr>
            <a:cxnSpLocks/>
          </p:cNvCxnSpPr>
          <p:nvPr/>
        </p:nvCxnSpPr>
        <p:spPr>
          <a:xfrm flipV="1">
            <a:off x="1597974" y="1967103"/>
            <a:ext cx="3132067" cy="180261"/>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2" name="Straight Connector 61">
            <a:extLst>
              <a:ext uri="{FF2B5EF4-FFF2-40B4-BE49-F238E27FC236}">
                <a16:creationId xmlns:a16="http://schemas.microsoft.com/office/drawing/2014/main" id="{288207C5-D495-5371-1950-A6525C50C8E9}"/>
              </a:ext>
            </a:extLst>
          </p:cNvPr>
          <p:cNvCxnSpPr>
            <a:cxnSpLocks/>
          </p:cNvCxnSpPr>
          <p:nvPr/>
        </p:nvCxnSpPr>
        <p:spPr>
          <a:xfrm>
            <a:off x="4223969" y="1459629"/>
            <a:ext cx="451533" cy="23073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3" name="Straight Connector 28672">
            <a:extLst>
              <a:ext uri="{FF2B5EF4-FFF2-40B4-BE49-F238E27FC236}">
                <a16:creationId xmlns:a16="http://schemas.microsoft.com/office/drawing/2014/main" id="{F0BEED78-8F6F-BF7C-1104-23860C0558EA}"/>
              </a:ext>
            </a:extLst>
          </p:cNvPr>
          <p:cNvCxnSpPr>
            <a:cxnSpLocks/>
          </p:cNvCxnSpPr>
          <p:nvPr/>
        </p:nvCxnSpPr>
        <p:spPr>
          <a:xfrm>
            <a:off x="5160073" y="1045958"/>
            <a:ext cx="0" cy="38370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77" name="Straight Connector 28676">
            <a:extLst>
              <a:ext uri="{FF2B5EF4-FFF2-40B4-BE49-F238E27FC236}">
                <a16:creationId xmlns:a16="http://schemas.microsoft.com/office/drawing/2014/main" id="{12E8D3B1-35F9-AF32-AFB5-ACB38191DEEF}"/>
              </a:ext>
            </a:extLst>
          </p:cNvPr>
          <p:cNvCxnSpPr>
            <a:cxnSpLocks/>
          </p:cNvCxnSpPr>
          <p:nvPr/>
        </p:nvCxnSpPr>
        <p:spPr>
          <a:xfrm flipH="1">
            <a:off x="3611559" y="738505"/>
            <a:ext cx="1005959" cy="35899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pic>
        <p:nvPicPr>
          <p:cNvPr id="28681" name="Content Placeholder 52" descr="A picture containing text, clock&#10;&#10;Description automatically generated">
            <a:extLst>
              <a:ext uri="{FF2B5EF4-FFF2-40B4-BE49-F238E27FC236}">
                <a16:creationId xmlns:a16="http://schemas.microsoft.com/office/drawing/2014/main" id="{3E846882-7D9E-F885-596B-B4743FF0E9FE}"/>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2090349" y="-242327"/>
            <a:ext cx="1578079" cy="999899"/>
          </a:xfrm>
          <a:prstGeom prst="rect">
            <a:avLst/>
          </a:prstGeom>
          <a:noFill/>
          <a:ln w="9525">
            <a:noFill/>
            <a:miter lim="800000"/>
            <a:headEnd/>
            <a:tailEnd/>
          </a:ln>
        </p:spPr>
      </p:pic>
      <p:cxnSp>
        <p:nvCxnSpPr>
          <p:cNvPr id="28684" name="Straight Connector 28683">
            <a:extLst>
              <a:ext uri="{FF2B5EF4-FFF2-40B4-BE49-F238E27FC236}">
                <a16:creationId xmlns:a16="http://schemas.microsoft.com/office/drawing/2014/main" id="{7027782A-CE45-7799-05B7-D65D304A22F3}"/>
              </a:ext>
            </a:extLst>
          </p:cNvPr>
          <p:cNvCxnSpPr>
            <a:cxnSpLocks/>
          </p:cNvCxnSpPr>
          <p:nvPr/>
        </p:nvCxnSpPr>
        <p:spPr>
          <a:xfrm flipH="1" flipV="1">
            <a:off x="3498676" y="402280"/>
            <a:ext cx="1071675" cy="22344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692" name="TextBox 28691">
            <a:extLst>
              <a:ext uri="{FF2B5EF4-FFF2-40B4-BE49-F238E27FC236}">
                <a16:creationId xmlns:a16="http://schemas.microsoft.com/office/drawing/2014/main" id="{255B9B59-8C4F-3CC2-75A6-31F54F144541}"/>
              </a:ext>
            </a:extLst>
          </p:cNvPr>
          <p:cNvSpPr txBox="1"/>
          <p:nvPr/>
        </p:nvSpPr>
        <p:spPr>
          <a:xfrm>
            <a:off x="405140" y="1426165"/>
            <a:ext cx="1082348" cy="369332"/>
          </a:xfrm>
          <a:prstGeom prst="rect">
            <a:avLst/>
          </a:prstGeom>
          <a:noFill/>
        </p:spPr>
        <p:txBody>
          <a:bodyPr wrap="none" rtlCol="0">
            <a:spAutoFit/>
          </a:bodyPr>
          <a:lstStyle/>
          <a:p>
            <a:r>
              <a:rPr lang="en-US" b="1" dirty="0" err="1"/>
              <a:t>fullnode</a:t>
            </a:r>
            <a:endParaRPr lang="en-US" b="1" dirty="0"/>
          </a:p>
        </p:txBody>
      </p:sp>
      <p:cxnSp>
        <p:nvCxnSpPr>
          <p:cNvPr id="28693" name="Straight Connector 28692">
            <a:extLst>
              <a:ext uri="{FF2B5EF4-FFF2-40B4-BE49-F238E27FC236}">
                <a16:creationId xmlns:a16="http://schemas.microsoft.com/office/drawing/2014/main" id="{8E10C055-675C-9D97-2268-D98A0F2416F6}"/>
              </a:ext>
            </a:extLst>
          </p:cNvPr>
          <p:cNvCxnSpPr>
            <a:cxnSpLocks/>
          </p:cNvCxnSpPr>
          <p:nvPr/>
        </p:nvCxnSpPr>
        <p:spPr>
          <a:xfrm flipV="1">
            <a:off x="1613347" y="827653"/>
            <a:ext cx="807654" cy="935933"/>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698" name="Straight Connector 28697">
            <a:extLst>
              <a:ext uri="{FF2B5EF4-FFF2-40B4-BE49-F238E27FC236}">
                <a16:creationId xmlns:a16="http://schemas.microsoft.com/office/drawing/2014/main" id="{AC6A3CBD-82F3-3115-9D46-A97B233FA5F4}"/>
              </a:ext>
            </a:extLst>
          </p:cNvPr>
          <p:cNvCxnSpPr>
            <a:cxnSpLocks/>
            <a:endCxn id="28681" idx="2"/>
          </p:cNvCxnSpPr>
          <p:nvPr/>
        </p:nvCxnSpPr>
        <p:spPr>
          <a:xfrm flipH="1" flipV="1">
            <a:off x="2879389" y="757572"/>
            <a:ext cx="336468" cy="354720"/>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28702" name="TextBox 28701">
            <a:extLst>
              <a:ext uri="{FF2B5EF4-FFF2-40B4-BE49-F238E27FC236}">
                <a16:creationId xmlns:a16="http://schemas.microsoft.com/office/drawing/2014/main" id="{F5206C13-893A-77A0-A43F-49CF1460B2B5}"/>
              </a:ext>
            </a:extLst>
          </p:cNvPr>
          <p:cNvSpPr txBox="1"/>
          <p:nvPr/>
        </p:nvSpPr>
        <p:spPr>
          <a:xfrm>
            <a:off x="3312173" y="-1219"/>
            <a:ext cx="1697969" cy="646331"/>
          </a:xfrm>
          <a:prstGeom prst="rect">
            <a:avLst/>
          </a:prstGeom>
          <a:noFill/>
        </p:spPr>
        <p:txBody>
          <a:bodyPr wrap="square" rtlCol="0">
            <a:spAutoFit/>
          </a:bodyPr>
          <a:lstStyle/>
          <a:p>
            <a:pPr algn="ctr"/>
            <a:r>
              <a:rPr lang="en-US" b="1" dirty="0">
                <a:solidFill>
                  <a:schemeClr val="bg1"/>
                </a:solidFill>
              </a:rPr>
              <a:t>Bitcoin </a:t>
            </a:r>
          </a:p>
          <a:p>
            <a:pPr algn="ctr"/>
            <a:r>
              <a:rPr lang="en-US" b="1" dirty="0">
                <a:solidFill>
                  <a:schemeClr val="bg1"/>
                </a:solidFill>
              </a:rPr>
              <a:t>P2P network</a:t>
            </a:r>
          </a:p>
        </p:txBody>
      </p:sp>
      <p:pic>
        <p:nvPicPr>
          <p:cNvPr id="28704" name="Content Placeholder 6" descr="Graphical user interface, application&#10;&#10;Description automatically generated">
            <a:extLst>
              <a:ext uri="{FF2B5EF4-FFF2-40B4-BE49-F238E27FC236}">
                <a16:creationId xmlns:a16="http://schemas.microsoft.com/office/drawing/2014/main" id="{56ED4ACE-D30D-0882-F942-EC536C0B6C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456040" y="3287800"/>
            <a:ext cx="1605145" cy="1178947"/>
          </a:xfrm>
          <a:prstGeom prst="rect">
            <a:avLst/>
          </a:prstGeom>
          <a:noFill/>
          <a:ln w="9525">
            <a:noFill/>
            <a:miter lim="800000"/>
            <a:headEnd/>
            <a:tailEnd/>
          </a:ln>
        </p:spPr>
      </p:pic>
      <p:pic>
        <p:nvPicPr>
          <p:cNvPr id="28706" name="Picture 28705">
            <a:extLst>
              <a:ext uri="{FF2B5EF4-FFF2-40B4-BE49-F238E27FC236}">
                <a16:creationId xmlns:a16="http://schemas.microsoft.com/office/drawing/2014/main" id="{938BEDBF-9A4A-E4D8-D1DD-209D5A1734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9203" y="3328156"/>
            <a:ext cx="921768" cy="921768"/>
          </a:xfrm>
          <a:prstGeom prst="rect">
            <a:avLst/>
          </a:prstGeom>
        </p:spPr>
      </p:pic>
      <p:sp>
        <p:nvSpPr>
          <p:cNvPr id="28708" name="Rectangle: Folded Corner 28707">
            <a:extLst>
              <a:ext uri="{FF2B5EF4-FFF2-40B4-BE49-F238E27FC236}">
                <a16:creationId xmlns:a16="http://schemas.microsoft.com/office/drawing/2014/main" id="{B2FC82A6-BFA5-D956-812C-60FFBBE77991}"/>
              </a:ext>
            </a:extLst>
          </p:cNvPr>
          <p:cNvSpPr/>
          <p:nvPr/>
        </p:nvSpPr>
        <p:spPr>
          <a:xfrm>
            <a:off x="8088945" y="3532943"/>
            <a:ext cx="1007990" cy="999899"/>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10" name="Picture 5" descr="D:\Documents\Obrázky\is2\Key-icon.png">
            <a:extLst>
              <a:ext uri="{FF2B5EF4-FFF2-40B4-BE49-F238E27FC236}">
                <a16:creationId xmlns:a16="http://schemas.microsoft.com/office/drawing/2014/main" id="{976F695B-D6D7-14C8-A167-5462AAB3BB20}"/>
              </a:ext>
            </a:extLst>
          </p:cNvPr>
          <p:cNvPicPr>
            <a:picLocks noChangeAspect="1" noChangeArrowheads="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8029692" y="3629459"/>
            <a:ext cx="833614" cy="833614"/>
          </a:xfrm>
          <a:prstGeom prst="rect">
            <a:avLst/>
          </a:prstGeom>
          <a:noFill/>
          <a:extLst>
            <a:ext uri="{909E8E84-426E-40DD-AFC4-6F175D3DCCD1}">
              <a14:hiddenFill xmlns:a14="http://schemas.microsoft.com/office/drawing/2010/main">
                <a:solidFill>
                  <a:srgbClr val="FFFFFF"/>
                </a:solidFill>
              </a14:hiddenFill>
            </a:ext>
          </a:extLst>
        </p:spPr>
      </p:pic>
      <p:pic>
        <p:nvPicPr>
          <p:cNvPr id="28713" name="Content Placeholder 52" descr="A picture containing text, clock&#10;&#10;Description automatically generated">
            <a:extLst>
              <a:ext uri="{FF2B5EF4-FFF2-40B4-BE49-F238E27FC236}">
                <a16:creationId xmlns:a16="http://schemas.microsoft.com/office/drawing/2014/main" id="{4EFB6FDF-0B9C-DE6B-5E1F-ABB750C1BD03}"/>
              </a:ext>
            </a:extLst>
          </p:cNvPr>
          <p:cNvPicPr>
            <a:picLocks noChangeAspect="1"/>
          </p:cNvPicPr>
          <p:nvPr/>
        </p:nvPicPr>
        <p:blipFill rotWithShape="1">
          <a:blip r:embed="rId4" cstate="print">
            <a:clrChange>
              <a:clrFrom>
                <a:srgbClr val="EDFCFF"/>
              </a:clrFrom>
              <a:clrTo>
                <a:srgbClr val="EDFCFF">
                  <a:alpha val="0"/>
                </a:srgbClr>
              </a:clrTo>
            </a:clrChange>
            <a:extLst>
              <a:ext uri="{28A0092B-C50C-407E-A947-70E740481C1C}">
                <a14:useLocalDpi xmlns:a14="http://schemas.microsoft.com/office/drawing/2010/main" val="0"/>
              </a:ext>
            </a:extLst>
          </a:blip>
          <a:srcRect b="21126"/>
          <a:stretch/>
        </p:blipFill>
        <p:spPr bwMode="auto">
          <a:xfrm>
            <a:off x="5364085" y="2096471"/>
            <a:ext cx="1578079" cy="999899"/>
          </a:xfrm>
          <a:prstGeom prst="rect">
            <a:avLst/>
          </a:prstGeom>
          <a:noFill/>
          <a:ln w="9525">
            <a:noFill/>
            <a:miter lim="800000"/>
            <a:headEnd/>
            <a:tailEnd/>
          </a:ln>
        </p:spPr>
      </p:pic>
      <p:cxnSp>
        <p:nvCxnSpPr>
          <p:cNvPr id="28714" name="Straight Connector 28713">
            <a:extLst>
              <a:ext uri="{FF2B5EF4-FFF2-40B4-BE49-F238E27FC236}">
                <a16:creationId xmlns:a16="http://schemas.microsoft.com/office/drawing/2014/main" id="{B0298537-0344-A668-387A-0B40FC950D30}"/>
              </a:ext>
            </a:extLst>
          </p:cNvPr>
          <p:cNvCxnSpPr>
            <a:cxnSpLocks/>
            <a:stCxn id="28713" idx="2"/>
          </p:cNvCxnSpPr>
          <p:nvPr/>
        </p:nvCxnSpPr>
        <p:spPr>
          <a:xfrm>
            <a:off x="6153125" y="3096370"/>
            <a:ext cx="544146" cy="601018"/>
          </a:xfrm>
          <a:prstGeom prst="line">
            <a:avLst/>
          </a:prstGeom>
          <a:ln>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28715" name="TextBox 28714">
            <a:extLst>
              <a:ext uri="{FF2B5EF4-FFF2-40B4-BE49-F238E27FC236}">
                <a16:creationId xmlns:a16="http://schemas.microsoft.com/office/drawing/2014/main" id="{44D7780E-EEE7-D754-9F19-448FAECAC8DB}"/>
              </a:ext>
            </a:extLst>
          </p:cNvPr>
          <p:cNvSpPr txBox="1"/>
          <p:nvPr/>
        </p:nvSpPr>
        <p:spPr>
          <a:xfrm>
            <a:off x="5622697" y="2101647"/>
            <a:ext cx="1082348" cy="369332"/>
          </a:xfrm>
          <a:prstGeom prst="rect">
            <a:avLst/>
          </a:prstGeom>
          <a:noFill/>
        </p:spPr>
        <p:txBody>
          <a:bodyPr wrap="none" rtlCol="0">
            <a:spAutoFit/>
          </a:bodyPr>
          <a:lstStyle/>
          <a:p>
            <a:r>
              <a:rPr lang="en-US" b="1" dirty="0" err="1"/>
              <a:t>fullnode</a:t>
            </a:r>
            <a:endParaRPr lang="en-US" b="1" dirty="0"/>
          </a:p>
        </p:txBody>
      </p:sp>
      <p:pic>
        <p:nvPicPr>
          <p:cNvPr id="28719" name="Picture 28718" descr="A close up of a calculator&#10;&#10;Description automatically generated">
            <a:extLst>
              <a:ext uri="{FF2B5EF4-FFF2-40B4-BE49-F238E27FC236}">
                <a16:creationId xmlns:a16="http://schemas.microsoft.com/office/drawing/2014/main" id="{2A2CCD37-6BA8-EDD0-CA66-C1A29C5FF10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9692" y="4403376"/>
            <a:ext cx="1221121" cy="2084047"/>
          </a:xfrm>
          <a:prstGeom prst="rect">
            <a:avLst/>
          </a:prstGeom>
        </p:spPr>
      </p:pic>
      <p:sp>
        <p:nvSpPr>
          <p:cNvPr id="28721" name="Rectangle: Folded Corner 28720">
            <a:extLst>
              <a:ext uri="{FF2B5EF4-FFF2-40B4-BE49-F238E27FC236}">
                <a16:creationId xmlns:a16="http://schemas.microsoft.com/office/drawing/2014/main" id="{C8D42B27-533F-80F9-2004-D5966496D38A}"/>
              </a:ext>
            </a:extLst>
          </p:cNvPr>
          <p:cNvSpPr/>
          <p:nvPr/>
        </p:nvSpPr>
        <p:spPr>
          <a:xfrm>
            <a:off x="10231002" y="5399187"/>
            <a:ext cx="917570" cy="1156780"/>
          </a:xfrm>
          <a:prstGeom prst="foldedCorne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8723" name="Picture 5" descr="D:\Documents\Obrázky\is2\Key-icon.png">
            <a:extLst>
              <a:ext uri="{FF2B5EF4-FFF2-40B4-BE49-F238E27FC236}">
                <a16:creationId xmlns:a16="http://schemas.microsoft.com/office/drawing/2014/main" id="{F3E18C62-F5EF-26F2-E78A-0E3E6EECB4C3}"/>
              </a:ext>
            </a:extLst>
          </p:cNvPr>
          <p:cNvPicPr>
            <a:picLocks noChangeAspect="1" noChangeArrowheads="1"/>
          </p:cNvPicPr>
          <p:nvPr/>
        </p:nvPicPr>
        <p:blipFill>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0220560" y="5513311"/>
            <a:ext cx="833614" cy="833614"/>
          </a:xfrm>
          <a:prstGeom prst="rect">
            <a:avLst/>
          </a:prstGeom>
          <a:noFill/>
          <a:extLst>
            <a:ext uri="{909E8E84-426E-40DD-AFC4-6F175D3DCCD1}">
              <a14:hiddenFill xmlns:a14="http://schemas.microsoft.com/office/drawing/2010/main">
                <a:solidFill>
                  <a:srgbClr val="FFFFFF"/>
                </a:solidFill>
              </a14:hiddenFill>
            </a:ext>
          </a:extLst>
        </p:spPr>
      </p:pic>
      <p:cxnSp>
        <p:nvCxnSpPr>
          <p:cNvPr id="28731" name="Straight Connector 28730">
            <a:extLst>
              <a:ext uri="{FF2B5EF4-FFF2-40B4-BE49-F238E27FC236}">
                <a16:creationId xmlns:a16="http://schemas.microsoft.com/office/drawing/2014/main" id="{BA2BD738-3CAF-BD38-217F-CADEFF425D03}"/>
              </a:ext>
            </a:extLst>
          </p:cNvPr>
          <p:cNvCxnSpPr>
            <a:cxnSpLocks/>
          </p:cNvCxnSpPr>
          <p:nvPr/>
        </p:nvCxnSpPr>
        <p:spPr>
          <a:xfrm>
            <a:off x="7464152" y="4348071"/>
            <a:ext cx="3062500" cy="1240305"/>
          </a:xfrm>
          <a:prstGeom prst="line">
            <a:avLst/>
          </a:prstGeom>
          <a:ln>
            <a:solidFill>
              <a:srgbClr val="92D050"/>
            </a:solidFill>
            <a:prstDash val="dash"/>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27648" name="TextBox 27647">
            <a:extLst>
              <a:ext uri="{FF2B5EF4-FFF2-40B4-BE49-F238E27FC236}">
                <a16:creationId xmlns:a16="http://schemas.microsoft.com/office/drawing/2014/main" id="{BFDD0E4E-F581-DBB2-3C98-CDAF2C3CAA35}"/>
              </a:ext>
            </a:extLst>
          </p:cNvPr>
          <p:cNvSpPr txBox="1"/>
          <p:nvPr/>
        </p:nvSpPr>
        <p:spPr>
          <a:xfrm>
            <a:off x="1573980" y="2958824"/>
            <a:ext cx="1808700" cy="369332"/>
          </a:xfrm>
          <a:prstGeom prst="rect">
            <a:avLst/>
          </a:prstGeom>
          <a:noFill/>
        </p:spPr>
        <p:txBody>
          <a:bodyPr wrap="none" rtlCol="0">
            <a:spAutoFit/>
          </a:bodyPr>
          <a:lstStyle/>
          <a:p>
            <a:r>
              <a:rPr lang="en-US" b="1" dirty="0"/>
              <a:t>SW-only wallet</a:t>
            </a:r>
          </a:p>
        </p:txBody>
      </p:sp>
      <p:sp>
        <p:nvSpPr>
          <p:cNvPr id="27650" name="TextBox 27649">
            <a:extLst>
              <a:ext uri="{FF2B5EF4-FFF2-40B4-BE49-F238E27FC236}">
                <a16:creationId xmlns:a16="http://schemas.microsoft.com/office/drawing/2014/main" id="{3114A04E-4A15-4E86-B469-B2264819511F}"/>
              </a:ext>
            </a:extLst>
          </p:cNvPr>
          <p:cNvSpPr txBox="1"/>
          <p:nvPr/>
        </p:nvSpPr>
        <p:spPr>
          <a:xfrm>
            <a:off x="6980630" y="5588376"/>
            <a:ext cx="2478114" cy="369332"/>
          </a:xfrm>
          <a:prstGeom prst="rect">
            <a:avLst/>
          </a:prstGeom>
          <a:noFill/>
        </p:spPr>
        <p:txBody>
          <a:bodyPr wrap="none" rtlCol="0">
            <a:spAutoFit/>
          </a:bodyPr>
          <a:lstStyle/>
          <a:p>
            <a:r>
              <a:rPr lang="en-US" b="1" dirty="0"/>
              <a:t>With hardware wallet</a:t>
            </a:r>
          </a:p>
        </p:txBody>
      </p:sp>
      <p:cxnSp>
        <p:nvCxnSpPr>
          <p:cNvPr id="28688" name="Straight Connector 28687">
            <a:extLst>
              <a:ext uri="{FF2B5EF4-FFF2-40B4-BE49-F238E27FC236}">
                <a16:creationId xmlns:a16="http://schemas.microsoft.com/office/drawing/2014/main" id="{54CD1218-A20C-EDC5-E23C-247A2D34C49C}"/>
              </a:ext>
            </a:extLst>
          </p:cNvPr>
          <p:cNvCxnSpPr>
            <a:cxnSpLocks/>
          </p:cNvCxnSpPr>
          <p:nvPr/>
        </p:nvCxnSpPr>
        <p:spPr>
          <a:xfrm>
            <a:off x="5665262" y="1112292"/>
            <a:ext cx="143506" cy="578067"/>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726" name="Straight Connector 28725">
            <a:extLst>
              <a:ext uri="{FF2B5EF4-FFF2-40B4-BE49-F238E27FC236}">
                <a16:creationId xmlns:a16="http://schemas.microsoft.com/office/drawing/2014/main" id="{672BD6AA-9474-79C7-1397-D0745391F439}"/>
              </a:ext>
            </a:extLst>
          </p:cNvPr>
          <p:cNvCxnSpPr>
            <a:cxnSpLocks/>
          </p:cNvCxnSpPr>
          <p:nvPr/>
        </p:nvCxnSpPr>
        <p:spPr>
          <a:xfrm>
            <a:off x="5816491" y="1819314"/>
            <a:ext cx="279509" cy="427814"/>
          </a:xfrm>
          <a:prstGeom prst="line">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8" name="Složené závorky 5">
            <a:extLst>
              <a:ext uri="{FF2B5EF4-FFF2-40B4-BE49-F238E27FC236}">
                <a16:creationId xmlns:a16="http://schemas.microsoft.com/office/drawing/2014/main" id="{F9B21877-842D-4D2B-A0DE-BBA1122EE1F0}"/>
              </a:ext>
            </a:extLst>
          </p:cNvPr>
          <p:cNvSpPr/>
          <p:nvPr/>
        </p:nvSpPr>
        <p:spPr>
          <a:xfrm rot="16200000">
            <a:off x="7968923" y="-1105766"/>
            <a:ext cx="675075" cy="4480209"/>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9" name="Obdélník 6">
            <a:extLst>
              <a:ext uri="{FF2B5EF4-FFF2-40B4-BE49-F238E27FC236}">
                <a16:creationId xmlns:a16="http://schemas.microsoft.com/office/drawing/2014/main" id="{7BE8A95B-0486-0973-993A-58285C9B7059}"/>
              </a:ext>
            </a:extLst>
          </p:cNvPr>
          <p:cNvSpPr/>
          <p:nvPr/>
        </p:nvSpPr>
        <p:spPr>
          <a:xfrm>
            <a:off x="6012350" y="411965"/>
            <a:ext cx="4644516" cy="59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Obrázek 8">
            <a:extLst>
              <a:ext uri="{FF2B5EF4-FFF2-40B4-BE49-F238E27FC236}">
                <a16:creationId xmlns:a16="http://schemas.microsoft.com/office/drawing/2014/main" id="{91F2A633-FC8B-1BD8-8E02-93EC95C2863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2350" y="681995"/>
            <a:ext cx="998730" cy="642302"/>
          </a:xfrm>
          <a:prstGeom prst="rect">
            <a:avLst/>
          </a:prstGeom>
        </p:spPr>
      </p:pic>
      <p:pic>
        <p:nvPicPr>
          <p:cNvPr id="11" name="Obrázek 9">
            <a:extLst>
              <a:ext uri="{FF2B5EF4-FFF2-40B4-BE49-F238E27FC236}">
                <a16:creationId xmlns:a16="http://schemas.microsoft.com/office/drawing/2014/main" id="{8E42B590-4C6F-B3E1-545C-4043A2315F1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5863" y="686140"/>
            <a:ext cx="998730" cy="642302"/>
          </a:xfrm>
          <a:prstGeom prst="rect">
            <a:avLst/>
          </a:prstGeom>
        </p:spPr>
      </p:pic>
      <p:pic>
        <p:nvPicPr>
          <p:cNvPr id="12" name="Obrázek 10">
            <a:extLst>
              <a:ext uri="{FF2B5EF4-FFF2-40B4-BE49-F238E27FC236}">
                <a16:creationId xmlns:a16="http://schemas.microsoft.com/office/drawing/2014/main" id="{3C774E9F-359D-0661-23E8-A88E86B43B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4608" y="681995"/>
            <a:ext cx="998730" cy="642302"/>
          </a:xfrm>
          <a:prstGeom prst="rect">
            <a:avLst/>
          </a:prstGeom>
        </p:spPr>
      </p:pic>
      <p:pic>
        <p:nvPicPr>
          <p:cNvPr id="14" name="Obrázek 11">
            <a:extLst>
              <a:ext uri="{FF2B5EF4-FFF2-40B4-BE49-F238E27FC236}">
                <a16:creationId xmlns:a16="http://schemas.microsoft.com/office/drawing/2014/main" id="{30381827-E85E-3F61-48F6-4624CCB213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7835" y="681995"/>
            <a:ext cx="998730" cy="642302"/>
          </a:xfrm>
          <a:prstGeom prst="rect">
            <a:avLst/>
          </a:prstGeom>
        </p:spPr>
      </p:pic>
      <p:sp>
        <p:nvSpPr>
          <p:cNvPr id="15" name="Šipka: zahnutá nahoru 13">
            <a:extLst>
              <a:ext uri="{FF2B5EF4-FFF2-40B4-BE49-F238E27FC236}">
                <a16:creationId xmlns:a16="http://schemas.microsoft.com/office/drawing/2014/main" id="{506645EC-6371-A7D1-AC57-A6859A908DFB}"/>
              </a:ext>
            </a:extLst>
          </p:cNvPr>
          <p:cNvSpPr/>
          <p:nvPr/>
        </p:nvSpPr>
        <p:spPr>
          <a:xfrm rot="10800000">
            <a:off x="6390392"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7" name="Šipka: zahnutá nahoru 14">
            <a:extLst>
              <a:ext uri="{FF2B5EF4-FFF2-40B4-BE49-F238E27FC236}">
                <a16:creationId xmlns:a16="http://schemas.microsoft.com/office/drawing/2014/main" id="{D445F9DF-2F9E-64E0-1351-49452159F5A2}"/>
              </a:ext>
            </a:extLst>
          </p:cNvPr>
          <p:cNvSpPr/>
          <p:nvPr/>
        </p:nvSpPr>
        <p:spPr>
          <a:xfrm rot="10800000">
            <a:off x="7632531"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8" name="Šipka: zahnutá nahoru 15">
            <a:extLst>
              <a:ext uri="{FF2B5EF4-FFF2-40B4-BE49-F238E27FC236}">
                <a16:creationId xmlns:a16="http://schemas.microsoft.com/office/drawing/2014/main" id="{48BFE6A2-0499-3411-9C88-887ED4267639}"/>
              </a:ext>
            </a:extLst>
          </p:cNvPr>
          <p:cNvSpPr/>
          <p:nvPr/>
        </p:nvSpPr>
        <p:spPr>
          <a:xfrm rot="10800000">
            <a:off x="8874669" y="131872"/>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pic>
        <p:nvPicPr>
          <p:cNvPr id="20" name="Obrázek 17">
            <a:extLst>
              <a:ext uri="{FF2B5EF4-FFF2-40B4-BE49-F238E27FC236}">
                <a16:creationId xmlns:a16="http://schemas.microsoft.com/office/drawing/2014/main" id="{55DFCAF7-56B5-489A-BF14-2959ED5C88E1}"/>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845304" y="681995"/>
            <a:ext cx="998730" cy="642302"/>
          </a:xfrm>
          <a:prstGeom prst="rect">
            <a:avLst/>
          </a:prstGeom>
        </p:spPr>
      </p:pic>
      <p:sp>
        <p:nvSpPr>
          <p:cNvPr id="22" name="Šipka: zahnutá nahoru 19">
            <a:extLst>
              <a:ext uri="{FF2B5EF4-FFF2-40B4-BE49-F238E27FC236}">
                <a16:creationId xmlns:a16="http://schemas.microsoft.com/office/drawing/2014/main" id="{6E591FA8-E71F-3176-7087-455B4C86C998}"/>
              </a:ext>
            </a:extLst>
          </p:cNvPr>
          <p:cNvSpPr/>
          <p:nvPr/>
        </p:nvSpPr>
        <p:spPr>
          <a:xfrm rot="10800000">
            <a:off x="10116807" y="131871"/>
            <a:ext cx="1286714" cy="550124"/>
          </a:xfrm>
          <a:prstGeom prst="curvedUpArrow">
            <a:avLst>
              <a:gd name="adj1" fmla="val 25000"/>
              <a:gd name="adj2" fmla="val 48694"/>
              <a:gd name="adj3" fmla="val 25000"/>
            </a:avLst>
          </a:prstGeom>
          <a:solidFill>
            <a:schemeClr val="accent4">
              <a:alpha val="27000"/>
            </a:schemeClr>
          </a:solidFill>
          <a:ln>
            <a:solidFill>
              <a:schemeClr val="accent4">
                <a:shade val="50000"/>
                <a:alpha val="38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3" name="TextovéPole 7">
            <a:extLst>
              <a:ext uri="{FF2B5EF4-FFF2-40B4-BE49-F238E27FC236}">
                <a16:creationId xmlns:a16="http://schemas.microsoft.com/office/drawing/2014/main" id="{C41EDAEA-77A6-15FE-ED00-0905EB685046}"/>
              </a:ext>
            </a:extLst>
          </p:cNvPr>
          <p:cNvSpPr txBox="1"/>
          <p:nvPr/>
        </p:nvSpPr>
        <p:spPr>
          <a:xfrm>
            <a:off x="7649806" y="1512628"/>
            <a:ext cx="1415772" cy="369332"/>
          </a:xfrm>
          <a:prstGeom prst="rect">
            <a:avLst/>
          </a:prstGeom>
          <a:noFill/>
        </p:spPr>
        <p:txBody>
          <a:bodyPr wrap="none" rtlCol="0">
            <a:spAutoFit/>
          </a:bodyPr>
          <a:lstStyle/>
          <a:p>
            <a:r>
              <a:rPr lang="cs-CZ" b="1" dirty="0" err="1"/>
              <a:t>Blockchain</a:t>
            </a:r>
            <a:endParaRPr lang="en-GB" b="1" dirty="0"/>
          </a:p>
        </p:txBody>
      </p:sp>
      <p:pic>
        <p:nvPicPr>
          <p:cNvPr id="25" name="Picture 24" descr="A close up of a device&#10;&#10;Description automatically generated">
            <a:extLst>
              <a:ext uri="{FF2B5EF4-FFF2-40B4-BE49-F238E27FC236}">
                <a16:creationId xmlns:a16="http://schemas.microsoft.com/office/drawing/2014/main" id="{736B8485-C516-BE31-3AD5-F9B3DA8BBF8B}"/>
              </a:ext>
            </a:extLst>
          </p:cNvPr>
          <p:cNvPicPr>
            <a:picLocks noChangeAspect="1"/>
          </p:cNvPicPr>
          <p:nvPr/>
        </p:nvPicPr>
        <p:blipFill>
          <a:blip r:embed="rId12" cstate="print">
            <a:clrChange>
              <a:clrFrom>
                <a:srgbClr val="F3F3F1"/>
              </a:clrFrom>
              <a:clrTo>
                <a:srgbClr val="F3F3F1">
                  <a:alpha val="0"/>
                </a:srgbClr>
              </a:clrTo>
            </a:clrChange>
            <a:extLst>
              <a:ext uri="{28A0092B-C50C-407E-A947-70E740481C1C}">
                <a14:useLocalDpi xmlns:a14="http://schemas.microsoft.com/office/drawing/2010/main" val="0"/>
              </a:ext>
            </a:extLst>
          </a:blip>
          <a:stretch>
            <a:fillRect/>
          </a:stretch>
        </p:blipFill>
        <p:spPr>
          <a:xfrm>
            <a:off x="10983996" y="1042595"/>
            <a:ext cx="1114786" cy="1090261"/>
          </a:xfrm>
          <a:prstGeom prst="rect">
            <a:avLst/>
          </a:prstGeom>
        </p:spPr>
      </p:pic>
      <p:sp>
        <p:nvSpPr>
          <p:cNvPr id="3" name="Rectangle: Rounded Corners 2">
            <a:extLst>
              <a:ext uri="{FF2B5EF4-FFF2-40B4-BE49-F238E27FC236}">
                <a16:creationId xmlns:a16="http://schemas.microsoft.com/office/drawing/2014/main" id="{E9D6091C-45ED-40E2-5DE9-D666C2F224D8}"/>
              </a:ext>
            </a:extLst>
          </p:cNvPr>
          <p:cNvSpPr/>
          <p:nvPr/>
        </p:nvSpPr>
        <p:spPr>
          <a:xfrm>
            <a:off x="146528" y="1146919"/>
            <a:ext cx="1750833" cy="1553719"/>
          </a:xfrm>
          <a:prstGeom prst="roundRect">
            <a:avLst/>
          </a:prstGeom>
          <a:noFill/>
          <a:ln w="762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428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ical user interface, application&#10;&#10;Description automatically generated">
            <a:extLst>
              <a:ext uri="{FF2B5EF4-FFF2-40B4-BE49-F238E27FC236}">
                <a16:creationId xmlns:a16="http://schemas.microsoft.com/office/drawing/2014/main" id="{DA101633-D33E-3B70-AAD0-23B313A7635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6945" y="931580"/>
            <a:ext cx="7474229" cy="5691967"/>
          </a:xfrm>
        </p:spPr>
      </p:pic>
      <p:sp>
        <p:nvSpPr>
          <p:cNvPr id="2" name="Title 1">
            <a:extLst>
              <a:ext uri="{FF2B5EF4-FFF2-40B4-BE49-F238E27FC236}">
                <a16:creationId xmlns:a16="http://schemas.microsoft.com/office/drawing/2014/main" id="{56C55F2D-A618-4164-A5AE-89505C46B1AC}"/>
              </a:ext>
            </a:extLst>
          </p:cNvPr>
          <p:cNvSpPr>
            <a:spLocks noGrp="1"/>
          </p:cNvSpPr>
          <p:nvPr>
            <p:ph type="title"/>
          </p:nvPr>
        </p:nvSpPr>
        <p:spPr/>
        <p:txBody>
          <a:bodyPr/>
          <a:lstStyle/>
          <a:p>
            <a:r>
              <a:rPr lang="en-US" dirty="0"/>
              <a:t>Running own full node</a:t>
            </a:r>
          </a:p>
        </p:txBody>
      </p:sp>
      <p:sp>
        <p:nvSpPr>
          <p:cNvPr id="4" name="Slide Number Placeholder 3">
            <a:extLst>
              <a:ext uri="{FF2B5EF4-FFF2-40B4-BE49-F238E27FC236}">
                <a16:creationId xmlns:a16="http://schemas.microsoft.com/office/drawing/2014/main" id="{15674DF5-E0BC-4FB4-8D2D-9F31B8A11732}"/>
              </a:ext>
            </a:extLst>
          </p:cNvPr>
          <p:cNvSpPr>
            <a:spLocks noGrp="1"/>
          </p:cNvSpPr>
          <p:nvPr>
            <p:ph type="sldNum" sz="quarter" idx="10"/>
          </p:nvPr>
        </p:nvSpPr>
        <p:spPr/>
        <p:txBody>
          <a:bodyPr/>
          <a:lstStyle/>
          <a:p>
            <a:pPr>
              <a:defRPr/>
            </a:pPr>
            <a:fld id="{0B35A545-624B-40D2-AFF6-9618F12C24F0}" type="slidenum">
              <a:rPr lang="cs-CZ" smtClean="0"/>
              <a:pPr>
                <a:defRPr/>
              </a:pPr>
              <a:t>78</a:t>
            </a:fld>
            <a:endParaRPr lang="cs-CZ" dirty="0"/>
          </a:p>
        </p:txBody>
      </p:sp>
      <p:sp>
        <p:nvSpPr>
          <p:cNvPr id="5" name="Footer Placeholder 4">
            <a:extLst>
              <a:ext uri="{FF2B5EF4-FFF2-40B4-BE49-F238E27FC236}">
                <a16:creationId xmlns:a16="http://schemas.microsoft.com/office/drawing/2014/main" id="{79D8A21F-9B67-4D6B-978E-A9C86A8004DE}"/>
              </a:ext>
            </a:extLst>
          </p:cNvPr>
          <p:cNvSpPr>
            <a:spLocks noGrp="1"/>
          </p:cNvSpPr>
          <p:nvPr>
            <p:ph type="ftr" sz="quarter" idx="3"/>
          </p:nvPr>
        </p:nvSpPr>
        <p:spPr/>
        <p:txBody>
          <a:bodyPr/>
          <a:lstStyle/>
          <a:p>
            <a:r>
              <a:rPr lang="en-GB"/>
              <a:t>| PV204 Bitcoin II.</a:t>
            </a:r>
            <a:endParaRPr lang="cs-CZ" dirty="0"/>
          </a:p>
        </p:txBody>
      </p:sp>
      <p:pic>
        <p:nvPicPr>
          <p:cNvPr id="9" name="Picture 8" descr="A picture containing sitting, table, black&#10;&#10;Description automatically generated">
            <a:extLst>
              <a:ext uri="{FF2B5EF4-FFF2-40B4-BE49-F238E27FC236}">
                <a16:creationId xmlns:a16="http://schemas.microsoft.com/office/drawing/2014/main" id="{C9B789C7-A66A-46A1-B6C8-7013AEA5C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2188160"/>
            <a:ext cx="4677247" cy="2767980"/>
          </a:xfrm>
          <a:prstGeom prst="rect">
            <a:avLst/>
          </a:prstGeom>
        </p:spPr>
      </p:pic>
    </p:spTree>
    <p:extLst>
      <p:ext uri="{BB962C8B-B14F-4D97-AF65-F5344CB8AC3E}">
        <p14:creationId xmlns:p14="http://schemas.microsoft.com/office/powerpoint/2010/main" val="1130791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A5A4-6E0D-ADAF-FF53-BF0A1A25BBD7}"/>
              </a:ext>
            </a:extLst>
          </p:cNvPr>
          <p:cNvSpPr>
            <a:spLocks noGrp="1"/>
          </p:cNvSpPr>
          <p:nvPr>
            <p:ph type="title"/>
          </p:nvPr>
        </p:nvSpPr>
        <p:spPr/>
        <p:txBody>
          <a:bodyPr/>
          <a:lstStyle/>
          <a:p>
            <a:r>
              <a:rPr lang="en-US" dirty="0"/>
              <a:t>Additional software to run on “full node”</a:t>
            </a:r>
          </a:p>
        </p:txBody>
      </p:sp>
      <p:sp>
        <p:nvSpPr>
          <p:cNvPr id="3" name="Content Placeholder 2">
            <a:extLst>
              <a:ext uri="{FF2B5EF4-FFF2-40B4-BE49-F238E27FC236}">
                <a16:creationId xmlns:a16="http://schemas.microsoft.com/office/drawing/2014/main" id="{4B2608B6-6582-099F-86F6-C770EB101C60}"/>
              </a:ext>
            </a:extLst>
          </p:cNvPr>
          <p:cNvSpPr>
            <a:spLocks noGrp="1"/>
          </p:cNvSpPr>
          <p:nvPr>
            <p:ph idx="1"/>
          </p:nvPr>
        </p:nvSpPr>
        <p:spPr>
          <a:xfrm>
            <a:off x="670984" y="1871664"/>
            <a:ext cx="11521016" cy="4149725"/>
          </a:xfrm>
        </p:spPr>
        <p:txBody>
          <a:bodyPr/>
          <a:lstStyle/>
          <a:p>
            <a:r>
              <a:rPr lang="en-US" dirty="0"/>
              <a:t>Bitcoin Core basic client (</a:t>
            </a:r>
            <a:r>
              <a:rPr lang="en-US" dirty="0" err="1"/>
              <a:t>bitcoind</a:t>
            </a:r>
            <a:r>
              <a:rPr lang="en-US" dirty="0"/>
              <a:t>, bitcoin-qt)</a:t>
            </a:r>
          </a:p>
          <a:p>
            <a:pPr lvl="1"/>
            <a:r>
              <a:rPr lang="en-US" dirty="0"/>
              <a:t>Many additional software packages possible</a:t>
            </a:r>
          </a:p>
          <a:p>
            <a:r>
              <a:rPr lang="en-US" dirty="0"/>
              <a:t>Lighting network software (LND, c-Lighting, </a:t>
            </a:r>
            <a:r>
              <a:rPr lang="en-US" dirty="0" err="1"/>
              <a:t>Eclaire</a:t>
            </a:r>
            <a:r>
              <a:rPr lang="en-US" dirty="0"/>
              <a:t>, RTL, </a:t>
            </a:r>
            <a:r>
              <a:rPr lang="en-US" dirty="0" err="1"/>
              <a:t>LNbits</a:t>
            </a:r>
            <a:r>
              <a:rPr lang="en-US" dirty="0"/>
              <a:t>…)</a:t>
            </a:r>
          </a:p>
          <a:p>
            <a:r>
              <a:rPr lang="en-US" dirty="0"/>
              <a:t>Payment servers (</a:t>
            </a:r>
            <a:r>
              <a:rPr lang="en-US" dirty="0" err="1"/>
              <a:t>BTCPay</a:t>
            </a:r>
            <a:r>
              <a:rPr lang="en-US" dirty="0"/>
              <a:t> server)</a:t>
            </a:r>
          </a:p>
          <a:p>
            <a:r>
              <a:rPr lang="en-US" dirty="0"/>
              <a:t>Blockchain explorers / indexers (Electrum, </a:t>
            </a:r>
            <a:r>
              <a:rPr lang="en-US" dirty="0" err="1"/>
              <a:t>mempool.space</a:t>
            </a:r>
            <a:r>
              <a:rPr lang="en-US" dirty="0"/>
              <a:t>, Explorer…)</a:t>
            </a:r>
          </a:p>
          <a:p>
            <a:r>
              <a:rPr lang="en-US" dirty="0" err="1"/>
              <a:t>CoinJoin</a:t>
            </a:r>
            <a:r>
              <a:rPr lang="en-US" dirty="0"/>
              <a:t> clients (</a:t>
            </a:r>
            <a:r>
              <a:rPr lang="en-US" dirty="0" err="1"/>
              <a:t>Whirpool</a:t>
            </a:r>
            <a:r>
              <a:rPr lang="en-US" dirty="0"/>
              <a:t>, </a:t>
            </a:r>
            <a:r>
              <a:rPr lang="en-US" dirty="0" err="1"/>
              <a:t>JoinMarket</a:t>
            </a:r>
            <a:r>
              <a:rPr lang="en-US" dirty="0"/>
              <a:t>…)</a:t>
            </a:r>
          </a:p>
          <a:p>
            <a:r>
              <a:rPr lang="en-US" dirty="0" err="1"/>
              <a:t>Multisignature</a:t>
            </a:r>
            <a:r>
              <a:rPr lang="en-US" dirty="0"/>
              <a:t> coordinators (</a:t>
            </a:r>
            <a:r>
              <a:rPr lang="en-US" dirty="0" err="1"/>
              <a:t>DoJo</a:t>
            </a:r>
            <a:r>
              <a:rPr lang="en-US" dirty="0"/>
              <a:t>, Specter, </a:t>
            </a:r>
            <a:r>
              <a:rPr lang="en-US" dirty="0" err="1"/>
              <a:t>CKBunker</a:t>
            </a:r>
            <a:r>
              <a:rPr lang="en-US" dirty="0"/>
              <a:t>…)</a:t>
            </a:r>
          </a:p>
          <a:p>
            <a:r>
              <a:rPr lang="en-US" dirty="0"/>
              <a:t>Pre-prepared </a:t>
            </a:r>
            <a:r>
              <a:rPr lang="en-US" dirty="0" err="1"/>
              <a:t>fullnode</a:t>
            </a:r>
            <a:r>
              <a:rPr lang="en-US" dirty="0"/>
              <a:t> distributions (software above included)</a:t>
            </a:r>
          </a:p>
          <a:p>
            <a:pPr lvl="1"/>
            <a:r>
              <a:rPr lang="en-US" dirty="0" err="1"/>
              <a:t>MyNode</a:t>
            </a:r>
            <a:r>
              <a:rPr lang="en-US" dirty="0"/>
              <a:t>, </a:t>
            </a:r>
            <a:r>
              <a:rPr lang="en-US" dirty="0" err="1"/>
              <a:t>Umbrel</a:t>
            </a:r>
            <a:r>
              <a:rPr lang="en-US" dirty="0"/>
              <a:t>, </a:t>
            </a:r>
            <a:r>
              <a:rPr lang="en-US" dirty="0" err="1"/>
              <a:t>RaspiBlitz</a:t>
            </a:r>
            <a:r>
              <a:rPr lang="en-US" dirty="0"/>
              <a:t>… </a:t>
            </a:r>
          </a:p>
          <a:p>
            <a:endParaRPr lang="en-US" dirty="0"/>
          </a:p>
        </p:txBody>
      </p:sp>
      <p:sp>
        <p:nvSpPr>
          <p:cNvPr id="4" name="Slide Number Placeholder 3">
            <a:extLst>
              <a:ext uri="{FF2B5EF4-FFF2-40B4-BE49-F238E27FC236}">
                <a16:creationId xmlns:a16="http://schemas.microsoft.com/office/drawing/2014/main" id="{7D6EBF13-1F95-D01C-9C91-31F5289A1060}"/>
              </a:ext>
            </a:extLst>
          </p:cNvPr>
          <p:cNvSpPr>
            <a:spLocks noGrp="1"/>
          </p:cNvSpPr>
          <p:nvPr>
            <p:ph type="sldNum" sz="quarter" idx="10"/>
          </p:nvPr>
        </p:nvSpPr>
        <p:spPr/>
        <p:txBody>
          <a:bodyPr/>
          <a:lstStyle/>
          <a:p>
            <a:pPr>
              <a:defRPr/>
            </a:pPr>
            <a:fld id="{0B35A545-624B-40D2-AFF6-9618F12C24F0}" type="slidenum">
              <a:rPr lang="cs-CZ" smtClean="0"/>
              <a:pPr>
                <a:defRPr/>
              </a:pPr>
              <a:t>79</a:t>
            </a:fld>
            <a:endParaRPr lang="cs-CZ" dirty="0"/>
          </a:p>
        </p:txBody>
      </p:sp>
      <p:sp>
        <p:nvSpPr>
          <p:cNvPr id="5" name="Footer Placeholder 4">
            <a:extLst>
              <a:ext uri="{FF2B5EF4-FFF2-40B4-BE49-F238E27FC236}">
                <a16:creationId xmlns:a16="http://schemas.microsoft.com/office/drawing/2014/main" id="{19F84283-1D4F-A1E2-05F7-B157E6DEF2D8}"/>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8939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8157-E614-55EA-494D-67EB393ADCC3}"/>
              </a:ext>
            </a:extLst>
          </p:cNvPr>
          <p:cNvSpPr>
            <a:spLocks noGrp="1"/>
          </p:cNvSpPr>
          <p:nvPr>
            <p:ph type="title"/>
          </p:nvPr>
        </p:nvSpPr>
        <p:spPr/>
        <p:txBody>
          <a:bodyPr/>
          <a:lstStyle/>
          <a:p>
            <a:r>
              <a:rPr lang="en-US" dirty="0"/>
              <a:t>Interesting, non-standard scripts</a:t>
            </a:r>
          </a:p>
        </p:txBody>
      </p:sp>
      <p:sp>
        <p:nvSpPr>
          <p:cNvPr id="3" name="Content Placeholder 2">
            <a:extLst>
              <a:ext uri="{FF2B5EF4-FFF2-40B4-BE49-F238E27FC236}">
                <a16:creationId xmlns:a16="http://schemas.microsoft.com/office/drawing/2014/main" id="{F6E597F9-7EA7-1D48-85A5-CD1D7D619DEA}"/>
              </a:ext>
            </a:extLst>
          </p:cNvPr>
          <p:cNvSpPr>
            <a:spLocks noGrp="1"/>
          </p:cNvSpPr>
          <p:nvPr>
            <p:ph idx="1"/>
          </p:nvPr>
        </p:nvSpPr>
        <p:spPr>
          <a:xfrm>
            <a:off x="670984" y="1871664"/>
            <a:ext cx="11185656" cy="4149725"/>
          </a:xfrm>
        </p:spPr>
        <p:txBody>
          <a:bodyPr/>
          <a:lstStyle/>
          <a:p>
            <a:r>
              <a:rPr lang="en-US" dirty="0"/>
              <a:t>SHA1 collision bounty</a:t>
            </a:r>
          </a:p>
          <a:p>
            <a:pPr lvl="1"/>
            <a:r>
              <a:rPr lang="en-US" dirty="0"/>
              <a:t>Bitcoins locked to script requiring two different inputs hashed to same SHA1 hash</a:t>
            </a:r>
          </a:p>
          <a:p>
            <a:pPr lvl="1"/>
            <a:r>
              <a:rPr lang="en-US" dirty="0"/>
              <a:t>Redeemed shortly after Google published SHA1 collision blocks </a:t>
            </a:r>
          </a:p>
          <a:p>
            <a:pPr lvl="2"/>
            <a:r>
              <a:rPr lang="en-US" dirty="0">
                <a:hlinkClick r:id="rId2"/>
              </a:rPr>
              <a:t>https://blockstream.info/tx/8d31992805518fd62daa3bdd2a5c4fd2cd3054c9b3dca1d78055e9528cff6adc</a:t>
            </a:r>
            <a:endParaRPr lang="en-US" dirty="0"/>
          </a:p>
          <a:p>
            <a:pPr lvl="2"/>
            <a:r>
              <a:rPr lang="en-US" dirty="0">
                <a:hlinkClick r:id="rId3"/>
              </a:rPr>
              <a:t>https://nioctib.tech/#/transaction/8d31992805518fd62daa3bdd2a5c4fd2cd3054c9b3dca1d78055e9528cff6adc</a:t>
            </a:r>
            <a:r>
              <a:rPr lang="en-US" dirty="0"/>
              <a:t> </a:t>
            </a:r>
          </a:p>
          <a:p>
            <a:pPr lvl="2"/>
            <a:r>
              <a:rPr lang="en-US" dirty="0"/>
              <a:t>More details: </a:t>
            </a:r>
            <a:r>
              <a:rPr lang="en-US" dirty="0">
                <a:hlinkClick r:id="rId4"/>
              </a:rPr>
              <a:t>https://bitcoinjs-guide.bitcoin-studio.com/bitcoinjs-guide/v5/part-three-pay-to-script-hash/puzzles/computational_puzzle_sha1_collision_p2sh.html</a:t>
            </a:r>
            <a:endParaRPr lang="en-US" dirty="0"/>
          </a:p>
          <a:p>
            <a:r>
              <a:rPr lang="en-US" dirty="0"/>
              <a:t>Similar bounties for other hash collisions</a:t>
            </a:r>
          </a:p>
        </p:txBody>
      </p:sp>
      <p:sp>
        <p:nvSpPr>
          <p:cNvPr id="4" name="Slide Number Placeholder 3">
            <a:extLst>
              <a:ext uri="{FF2B5EF4-FFF2-40B4-BE49-F238E27FC236}">
                <a16:creationId xmlns:a16="http://schemas.microsoft.com/office/drawing/2014/main" id="{51EDB989-957E-ADF4-9605-71BA27F39ACB}"/>
              </a:ext>
            </a:extLst>
          </p:cNvPr>
          <p:cNvSpPr>
            <a:spLocks noGrp="1"/>
          </p:cNvSpPr>
          <p:nvPr>
            <p:ph type="sldNum" sz="quarter" idx="10"/>
          </p:nvPr>
        </p:nvSpPr>
        <p:spPr/>
        <p:txBody>
          <a:bodyPr/>
          <a:lstStyle/>
          <a:p>
            <a:pPr>
              <a:defRPr/>
            </a:pPr>
            <a:fld id="{0B35A545-624B-40D2-AFF6-9618F12C24F0}" type="slidenum">
              <a:rPr lang="cs-CZ" smtClean="0"/>
              <a:pPr>
                <a:defRPr/>
              </a:pPr>
              <a:t>8</a:t>
            </a:fld>
            <a:endParaRPr lang="cs-CZ" dirty="0"/>
          </a:p>
        </p:txBody>
      </p:sp>
      <p:sp>
        <p:nvSpPr>
          <p:cNvPr id="5" name="Footer Placeholder 4">
            <a:extLst>
              <a:ext uri="{FF2B5EF4-FFF2-40B4-BE49-F238E27FC236}">
                <a16:creationId xmlns:a16="http://schemas.microsoft.com/office/drawing/2014/main" id="{8281FDDA-E1AA-1202-3C0C-3841B1F214C6}"/>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19389997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C0045-9AE3-21B4-94A0-C67DEC253F14}"/>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16FE5D25-A8F9-2343-F514-C86B86B0494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ECC7345-0ADC-00E6-0730-4AB5FEC7B48B}"/>
              </a:ext>
            </a:extLst>
          </p:cNvPr>
          <p:cNvSpPr>
            <a:spLocks noGrp="1"/>
          </p:cNvSpPr>
          <p:nvPr>
            <p:ph type="sldNum" sz="quarter" idx="10"/>
          </p:nvPr>
        </p:nvSpPr>
        <p:spPr/>
        <p:txBody>
          <a:bodyPr/>
          <a:lstStyle/>
          <a:p>
            <a:pPr>
              <a:defRPr/>
            </a:pPr>
            <a:fld id="{0B35A545-624B-40D2-AFF6-9618F12C24F0}" type="slidenum">
              <a:rPr lang="cs-CZ" smtClean="0"/>
              <a:pPr>
                <a:defRPr/>
              </a:pPr>
              <a:t>80</a:t>
            </a:fld>
            <a:endParaRPr lang="cs-CZ" dirty="0"/>
          </a:p>
        </p:txBody>
      </p:sp>
      <p:sp>
        <p:nvSpPr>
          <p:cNvPr id="5" name="Footer Placeholder 4">
            <a:extLst>
              <a:ext uri="{FF2B5EF4-FFF2-40B4-BE49-F238E27FC236}">
                <a16:creationId xmlns:a16="http://schemas.microsoft.com/office/drawing/2014/main" id="{4E63B3FE-B49A-6C4B-3710-62D8B60B250C}"/>
              </a:ext>
            </a:extLst>
          </p:cNvPr>
          <p:cNvSpPr>
            <a:spLocks noGrp="1"/>
          </p:cNvSpPr>
          <p:nvPr>
            <p:ph type="ftr" sz="quarter" idx="3"/>
          </p:nvPr>
        </p:nvSpPr>
        <p:spPr/>
        <p:txBody>
          <a:bodyPr/>
          <a:lstStyle/>
          <a:p>
            <a:r>
              <a:rPr lang="en-GB"/>
              <a:t>| PV204 Bitcoin II.</a:t>
            </a:r>
            <a:endParaRPr lang="cs-CZ" dirty="0"/>
          </a:p>
        </p:txBody>
      </p:sp>
      <p:pic>
        <p:nvPicPr>
          <p:cNvPr id="6" name="Content Placeholder 6" descr="Diagram&#10;&#10;Description automatically generated">
            <a:extLst>
              <a:ext uri="{FF2B5EF4-FFF2-40B4-BE49-F238E27FC236}">
                <a16:creationId xmlns:a16="http://schemas.microsoft.com/office/drawing/2014/main" id="{A3C0F345-F0AD-0561-7194-F421088CF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71664" y="908720"/>
            <a:ext cx="7726034" cy="5472608"/>
          </a:xfrm>
          <a:prstGeom prst="rect">
            <a:avLst/>
          </a:prstGeom>
          <a:noFill/>
          <a:ln w="9525">
            <a:noFill/>
            <a:miter lim="800000"/>
            <a:headEnd/>
            <a:tailEnd/>
          </a:ln>
        </p:spPr>
      </p:pic>
    </p:spTree>
    <p:extLst>
      <p:ext uri="{BB962C8B-B14F-4D97-AF65-F5344CB8AC3E}">
        <p14:creationId xmlns:p14="http://schemas.microsoft.com/office/powerpoint/2010/main" val="29718951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9B8DE-446F-D3F2-0134-29220A3DC5B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EEE0C53-F9B4-8043-249D-D91359F4DBFD}"/>
              </a:ext>
            </a:extLst>
          </p:cNvPr>
          <p:cNvSpPr>
            <a:spLocks noGrp="1"/>
          </p:cNvSpPr>
          <p:nvPr>
            <p:ph type="sldNum" sz="quarter" idx="10"/>
          </p:nvPr>
        </p:nvSpPr>
        <p:spPr/>
        <p:txBody>
          <a:bodyPr/>
          <a:lstStyle/>
          <a:p>
            <a:pPr>
              <a:defRPr/>
            </a:pPr>
            <a:fld id="{0B35A545-624B-40D2-AFF6-9618F12C24F0}" type="slidenum">
              <a:rPr lang="cs-CZ" smtClean="0"/>
              <a:pPr>
                <a:defRPr/>
              </a:pPr>
              <a:t>81</a:t>
            </a:fld>
            <a:endParaRPr lang="cs-CZ" dirty="0"/>
          </a:p>
        </p:txBody>
      </p:sp>
      <p:sp>
        <p:nvSpPr>
          <p:cNvPr id="5" name="Footer Placeholder 4">
            <a:extLst>
              <a:ext uri="{FF2B5EF4-FFF2-40B4-BE49-F238E27FC236}">
                <a16:creationId xmlns:a16="http://schemas.microsoft.com/office/drawing/2014/main" id="{A0A606A4-A432-5939-322E-02F53D36776A}"/>
              </a:ext>
            </a:extLst>
          </p:cNvPr>
          <p:cNvSpPr>
            <a:spLocks noGrp="1"/>
          </p:cNvSpPr>
          <p:nvPr>
            <p:ph type="ftr" sz="quarter" idx="3"/>
          </p:nvPr>
        </p:nvSpPr>
        <p:spPr/>
        <p:txBody>
          <a:bodyPr/>
          <a:lstStyle/>
          <a:p>
            <a:r>
              <a:rPr lang="en-GB"/>
              <a:t>| PV204 Bitcoin II.</a:t>
            </a:r>
            <a:endParaRPr lang="cs-CZ" dirty="0"/>
          </a:p>
        </p:txBody>
      </p:sp>
      <p:sp>
        <p:nvSpPr>
          <p:cNvPr id="6" name="Content Placeholder 5">
            <a:extLst>
              <a:ext uri="{FF2B5EF4-FFF2-40B4-BE49-F238E27FC236}">
                <a16:creationId xmlns:a16="http://schemas.microsoft.com/office/drawing/2014/main" id="{0A20CC24-42E6-E6A8-6550-0AB4CAC5627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6219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94E4-A0A9-DBE5-5139-3C66FD0BD3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C04A70-FF98-C21C-4834-BC011078CAB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F86D31A-B06F-A4F4-B8BE-15C67C55A6BA}"/>
              </a:ext>
            </a:extLst>
          </p:cNvPr>
          <p:cNvSpPr>
            <a:spLocks noGrp="1"/>
          </p:cNvSpPr>
          <p:nvPr>
            <p:ph type="sldNum" sz="quarter" idx="10"/>
          </p:nvPr>
        </p:nvSpPr>
        <p:spPr/>
        <p:txBody>
          <a:bodyPr/>
          <a:lstStyle/>
          <a:p>
            <a:pPr>
              <a:defRPr/>
            </a:pPr>
            <a:fld id="{0B35A545-624B-40D2-AFF6-9618F12C24F0}" type="slidenum">
              <a:rPr lang="cs-CZ" smtClean="0"/>
              <a:pPr>
                <a:defRPr/>
              </a:pPr>
              <a:t>82</a:t>
            </a:fld>
            <a:endParaRPr lang="cs-CZ" dirty="0"/>
          </a:p>
        </p:txBody>
      </p:sp>
      <p:sp>
        <p:nvSpPr>
          <p:cNvPr id="5" name="Footer Placeholder 4">
            <a:extLst>
              <a:ext uri="{FF2B5EF4-FFF2-40B4-BE49-F238E27FC236}">
                <a16:creationId xmlns:a16="http://schemas.microsoft.com/office/drawing/2014/main" id="{70A4CC02-648B-ADE9-5EA0-50586D69097E}"/>
              </a:ext>
            </a:extLst>
          </p:cNvPr>
          <p:cNvSpPr>
            <a:spLocks noGrp="1"/>
          </p:cNvSpPr>
          <p:nvPr>
            <p:ph type="ftr" sz="quarter" idx="3"/>
          </p:nvPr>
        </p:nvSpPr>
        <p:spPr/>
        <p:txBody>
          <a:bodyPr/>
          <a:lstStyle/>
          <a:p>
            <a:r>
              <a:rPr lang="en-GB"/>
              <a:t>| PV204 Bitcoin II.</a:t>
            </a:r>
            <a:endParaRPr lang="cs-CZ" dirty="0"/>
          </a:p>
        </p:txBody>
      </p:sp>
    </p:spTree>
    <p:extLst>
      <p:ext uri="{BB962C8B-B14F-4D97-AF65-F5344CB8AC3E}">
        <p14:creationId xmlns:p14="http://schemas.microsoft.com/office/powerpoint/2010/main" val="475646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E4D92D-A8FB-BC62-5D25-21350BB61B31}"/>
              </a:ext>
            </a:extLst>
          </p:cNvPr>
          <p:cNvSpPr>
            <a:spLocks noGrp="1"/>
          </p:cNvSpPr>
          <p:nvPr>
            <p:ph type="title"/>
          </p:nvPr>
        </p:nvSpPr>
        <p:spPr/>
        <p:txBody>
          <a:bodyPr/>
          <a:lstStyle/>
          <a:p>
            <a:r>
              <a:rPr lang="en-US" dirty="0"/>
              <a:t>Wallet topics</a:t>
            </a:r>
          </a:p>
        </p:txBody>
      </p:sp>
      <p:sp>
        <p:nvSpPr>
          <p:cNvPr id="7" name="Text Placeholder 6">
            <a:extLst>
              <a:ext uri="{FF2B5EF4-FFF2-40B4-BE49-F238E27FC236}">
                <a16:creationId xmlns:a16="http://schemas.microsoft.com/office/drawing/2014/main" id="{1C4435F1-C664-B496-BB70-12F4E3325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A919A8-139C-E8D1-1ED2-5771415F6F3D}"/>
              </a:ext>
            </a:extLst>
          </p:cNvPr>
          <p:cNvSpPr>
            <a:spLocks noGrp="1"/>
          </p:cNvSpPr>
          <p:nvPr>
            <p:ph type="sldNum" sz="quarter" idx="10"/>
          </p:nvPr>
        </p:nvSpPr>
        <p:spPr/>
        <p:txBody>
          <a:bodyPr/>
          <a:lstStyle/>
          <a:p>
            <a:pPr>
              <a:defRPr/>
            </a:pPr>
            <a:fld id="{0B35A545-624B-40D2-AFF6-9618F12C24F0}" type="slidenum">
              <a:rPr lang="cs-CZ" smtClean="0"/>
              <a:pPr>
                <a:defRPr/>
              </a:pPr>
              <a:t>83</a:t>
            </a:fld>
            <a:endParaRPr lang="cs-CZ" dirty="0"/>
          </a:p>
        </p:txBody>
      </p:sp>
      <p:sp>
        <p:nvSpPr>
          <p:cNvPr id="5" name="Footer Placeholder 4">
            <a:extLst>
              <a:ext uri="{FF2B5EF4-FFF2-40B4-BE49-F238E27FC236}">
                <a16:creationId xmlns:a16="http://schemas.microsoft.com/office/drawing/2014/main" id="{6D60B327-A2DE-86CF-EBD9-2DF3EBE6652E}"/>
              </a:ext>
            </a:extLst>
          </p:cNvPr>
          <p:cNvSpPr>
            <a:spLocks noGrp="1"/>
          </p:cNvSpPr>
          <p:nvPr>
            <p:ph type="ftr" sz="quarter" idx="3"/>
          </p:nvPr>
        </p:nvSpPr>
        <p:spPr/>
        <p:txBody>
          <a:bodyPr/>
          <a:lstStyle/>
          <a:p>
            <a:r>
              <a:rPr lang="en-US"/>
              <a:t>| PV204 Bitcoin II.</a:t>
            </a:r>
            <a:endParaRPr lang="cs-CZ" dirty="0"/>
          </a:p>
        </p:txBody>
      </p:sp>
    </p:spTree>
    <p:extLst>
      <p:ext uri="{BB962C8B-B14F-4D97-AF65-F5344CB8AC3E}">
        <p14:creationId xmlns:p14="http://schemas.microsoft.com/office/powerpoint/2010/main" val="3327458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7B1-F415-5977-CDCF-CEBEC62155D0}"/>
              </a:ext>
            </a:extLst>
          </p:cNvPr>
          <p:cNvSpPr>
            <a:spLocks noGrp="1"/>
          </p:cNvSpPr>
          <p:nvPr>
            <p:ph type="title"/>
          </p:nvPr>
        </p:nvSpPr>
        <p:spPr>
          <a:xfrm>
            <a:off x="670985" y="764704"/>
            <a:ext cx="10972800" cy="792088"/>
          </a:xfrm>
        </p:spPr>
        <p:txBody>
          <a:bodyPr/>
          <a:lstStyle/>
          <a:p>
            <a:r>
              <a:rPr lang="en-US" dirty="0"/>
              <a:t>Generating new “wallet”</a:t>
            </a:r>
          </a:p>
        </p:txBody>
      </p:sp>
      <p:sp>
        <p:nvSpPr>
          <p:cNvPr id="3" name="Content Placeholder 2">
            <a:extLst>
              <a:ext uri="{FF2B5EF4-FFF2-40B4-BE49-F238E27FC236}">
                <a16:creationId xmlns:a16="http://schemas.microsoft.com/office/drawing/2014/main" id="{F7A9C519-F9F3-789D-4BC9-BB18F5A5506C}"/>
              </a:ext>
            </a:extLst>
          </p:cNvPr>
          <p:cNvSpPr>
            <a:spLocks noGrp="1"/>
          </p:cNvSpPr>
          <p:nvPr>
            <p:ph idx="1"/>
          </p:nvPr>
        </p:nvSpPr>
        <p:spPr>
          <a:xfrm>
            <a:off x="609600" y="1565960"/>
            <a:ext cx="11463064" cy="4149725"/>
          </a:xfrm>
        </p:spPr>
        <p:txBody>
          <a:bodyPr/>
          <a:lstStyle/>
          <a:p>
            <a:r>
              <a:rPr lang="en-US" sz="2000" dirty="0"/>
              <a:t>A “wallet” is key management software controlling your private and public keys (ECDSA, </a:t>
            </a:r>
            <a:r>
              <a:rPr lang="en-US" sz="2000" dirty="0" err="1"/>
              <a:t>Schnorr</a:t>
            </a:r>
            <a:r>
              <a:rPr lang="en-US" sz="2000" dirty="0"/>
              <a:t>)</a:t>
            </a:r>
          </a:p>
          <a:p>
            <a:r>
              <a:rPr lang="en-US" sz="2000" dirty="0"/>
              <a:t>The most important part of wallet is random number called root seed (128 or 256 bits)</a:t>
            </a:r>
            <a:endParaRPr lang="en-US" sz="1800" dirty="0"/>
          </a:p>
          <a:p>
            <a:r>
              <a:rPr lang="en-US" sz="2000" dirty="0"/>
              <a:t>Root seed is used to deterministically generate practically unlimited number of keypairs</a:t>
            </a:r>
          </a:p>
          <a:p>
            <a:pPr lvl="1"/>
            <a:r>
              <a:rPr lang="en-US" sz="1600" dirty="0"/>
              <a:t>Specified in BIP32, “root seed” and “derivation path” used to derive next private key =&gt; next public key =&gt; next address</a:t>
            </a:r>
          </a:p>
          <a:p>
            <a:r>
              <a:rPr lang="en-US" sz="2000" dirty="0"/>
              <a:t>Clever construction allowing to compute future public keys (and only public keys) for specified derivation path without the need for root seed (aka </a:t>
            </a:r>
            <a:r>
              <a:rPr lang="en-US" sz="2000" dirty="0" err="1"/>
              <a:t>xpub</a:t>
            </a:r>
            <a:r>
              <a:rPr lang="en-US" sz="2000" dirty="0"/>
              <a:t> or extended public key)</a:t>
            </a:r>
          </a:p>
          <a:p>
            <a:pPr lvl="1"/>
            <a:r>
              <a:rPr lang="en-US" sz="1600" dirty="0"/>
              <a:t>Knowledge of </a:t>
            </a:r>
            <a:r>
              <a:rPr lang="en-US" sz="1600" dirty="0" err="1"/>
              <a:t>xpub</a:t>
            </a:r>
            <a:r>
              <a:rPr lang="en-US" sz="1600" dirty="0"/>
              <a:t> allows to compute all future public keys, but not private keys</a:t>
            </a:r>
          </a:p>
          <a:p>
            <a:pPr lvl="1"/>
            <a:r>
              <a:rPr lang="en-US" sz="1600" dirty="0"/>
              <a:t>Owner of root seed can compute all future private keys and their corresponding public keys  </a:t>
            </a:r>
          </a:p>
          <a:p>
            <a:pPr lvl="1"/>
            <a:r>
              <a:rPr lang="en-US" sz="1600" dirty="0" err="1"/>
              <a:t>xpub</a:t>
            </a:r>
            <a:r>
              <a:rPr lang="en-US" sz="1600" dirty="0"/>
              <a:t> allows to pay someone to fresh addresses noninteractively (no interaction with owner of root seed required), receiver will only later compute candidate private keys and their public keys to check for total balance (== set of UTXOs)</a:t>
            </a:r>
          </a:p>
          <a:p>
            <a:r>
              <a:rPr lang="en-US" sz="2000" dirty="0"/>
              <a:t>Wallet software is monitoring blockchain for addresses corresponding to stored root seed (or </a:t>
            </a:r>
            <a:r>
              <a:rPr lang="en-US" sz="2000" dirty="0" err="1"/>
              <a:t>xpub</a:t>
            </a:r>
            <a:r>
              <a:rPr lang="en-US" sz="2000" dirty="0"/>
              <a:t>)</a:t>
            </a:r>
          </a:p>
          <a:p>
            <a:r>
              <a:rPr lang="en-US" sz="2000" dirty="0"/>
              <a:t>Root seed can be stored: </a:t>
            </a:r>
          </a:p>
          <a:p>
            <a:pPr marL="704850" lvl="1" indent="-342900">
              <a:buFont typeface="+mj-lt"/>
              <a:buAutoNum type="arabicPeriod"/>
            </a:pPr>
            <a:r>
              <a:rPr lang="en-US" sz="1600" dirty="0"/>
              <a:t>Directly in software wallet (file on </a:t>
            </a:r>
            <a:r>
              <a:rPr lang="en-US" sz="1600" dirty="0" err="1"/>
              <a:t>harddisk</a:t>
            </a:r>
            <a:r>
              <a:rPr lang="en-US" sz="1600" dirty="0"/>
              <a:t>, optionally encrypted) == aka hot wallet, least secure against malware</a:t>
            </a:r>
          </a:p>
          <a:p>
            <a:pPr marL="704850" lvl="1" indent="-342900">
              <a:buFont typeface="+mj-lt"/>
              <a:buAutoNum type="arabicPeriod"/>
            </a:pPr>
            <a:r>
              <a:rPr lang="en-US" sz="1600" dirty="0"/>
              <a:t>Loaded every time before use (e.g., from QR code), still vulnerable to malware during use</a:t>
            </a:r>
          </a:p>
          <a:p>
            <a:pPr marL="704850" lvl="1" indent="-342900">
              <a:buFont typeface="+mj-lt"/>
              <a:buAutoNum type="arabicPeriod"/>
            </a:pPr>
            <a:r>
              <a:rPr lang="en-US" sz="1600" dirty="0"/>
              <a:t>On external hardware signing device called hardware wallet (the most secure option) </a:t>
            </a:r>
          </a:p>
          <a:p>
            <a:pPr lvl="1"/>
            <a:endParaRPr lang="en-US" sz="1600" dirty="0"/>
          </a:p>
        </p:txBody>
      </p:sp>
      <p:sp>
        <p:nvSpPr>
          <p:cNvPr id="4" name="Slide Number Placeholder 3">
            <a:extLst>
              <a:ext uri="{FF2B5EF4-FFF2-40B4-BE49-F238E27FC236}">
                <a16:creationId xmlns:a16="http://schemas.microsoft.com/office/drawing/2014/main" id="{2687B3D6-BC69-3914-89F6-872A34625C7F}"/>
              </a:ext>
            </a:extLst>
          </p:cNvPr>
          <p:cNvSpPr>
            <a:spLocks noGrp="1"/>
          </p:cNvSpPr>
          <p:nvPr>
            <p:ph type="sldNum" sz="quarter" idx="11"/>
          </p:nvPr>
        </p:nvSpPr>
        <p:spPr/>
        <p:txBody>
          <a:bodyPr/>
          <a:lstStyle/>
          <a:p>
            <a:pPr>
              <a:defRPr/>
            </a:pPr>
            <a:fld id="{0B35A545-624B-40D2-AFF6-9618F12C24F0}" type="slidenum">
              <a:rPr lang="cs-CZ" smtClean="0"/>
              <a:pPr>
                <a:defRPr/>
              </a:pPr>
              <a:t>84</a:t>
            </a:fld>
            <a:endParaRPr lang="cs-CZ" dirty="0"/>
          </a:p>
        </p:txBody>
      </p:sp>
      <p:sp>
        <p:nvSpPr>
          <p:cNvPr id="5" name="Footer Placeholder 4">
            <a:extLst>
              <a:ext uri="{FF2B5EF4-FFF2-40B4-BE49-F238E27FC236}">
                <a16:creationId xmlns:a16="http://schemas.microsoft.com/office/drawing/2014/main" id="{1187D641-C087-2F3F-D876-89071EFBF5B2}"/>
              </a:ext>
            </a:extLst>
          </p:cNvPr>
          <p:cNvSpPr>
            <a:spLocks noGrp="1"/>
          </p:cNvSpPr>
          <p:nvPr>
            <p:ph type="ftr" sz="quarter" idx="12"/>
          </p:nvPr>
        </p:nvSpPr>
        <p:spPr/>
        <p:txBody>
          <a:bodyPr/>
          <a:lstStyle/>
          <a:p>
            <a:r>
              <a:rPr lang="en-US"/>
              <a:t>| PV204 Bitcoin II.</a:t>
            </a:r>
            <a:endParaRPr lang="cs-CZ" dirty="0"/>
          </a:p>
        </p:txBody>
      </p:sp>
    </p:spTree>
    <p:extLst>
      <p:ext uri="{BB962C8B-B14F-4D97-AF65-F5344CB8AC3E}">
        <p14:creationId xmlns:p14="http://schemas.microsoft.com/office/powerpoint/2010/main" val="27232803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00A03-3A67-8D98-1C8B-6205F90C7E66}"/>
              </a:ext>
            </a:extLst>
          </p:cNvPr>
          <p:cNvSpPr>
            <a:spLocks noGrp="1"/>
          </p:cNvSpPr>
          <p:nvPr>
            <p:ph idx="1"/>
          </p:nvPr>
        </p:nvSpPr>
        <p:spPr>
          <a:xfrm>
            <a:off x="670984" y="1943571"/>
            <a:ext cx="7873288" cy="4149725"/>
          </a:xfrm>
        </p:spPr>
        <p:txBody>
          <a:bodyPr/>
          <a:lstStyle/>
          <a:p>
            <a:r>
              <a:rPr lang="en-US" sz="2400" dirty="0"/>
              <a:t>128 or 256 bits of entropy (12 or 24 words)</a:t>
            </a:r>
          </a:p>
          <a:p>
            <a:r>
              <a:rPr lang="en-US" sz="2400" dirty="0"/>
              <a:t>How to store securely?</a:t>
            </a:r>
          </a:p>
          <a:p>
            <a:pPr lvl="1"/>
            <a:r>
              <a:rPr lang="en-US" sz="2000" dirty="0"/>
              <a:t>Write on paper, punch into metal plate, carve into stone…</a:t>
            </a:r>
          </a:p>
          <a:p>
            <a:pPr lvl="1"/>
            <a:r>
              <a:rPr lang="en-US" sz="2000" dirty="0"/>
              <a:t>How to prevent human typing error (bits </a:t>
            </a:r>
            <a:r>
              <a:rPr lang="en-US" sz="2000" dirty="0">
                <a:sym typeface="Symbol" panose="05050102010706020507" pitchFamily="18" charset="2"/>
              </a:rPr>
              <a:t></a:t>
            </a:r>
            <a:r>
              <a:rPr lang="en-US" sz="2000" dirty="0"/>
              <a:t> mnemonics, BIP39)</a:t>
            </a:r>
          </a:p>
          <a:p>
            <a:pPr lvl="1"/>
            <a:r>
              <a:rPr lang="en-US" sz="2000" dirty="0"/>
              <a:t>Do not write somewhere digitally (malware may steal it)</a:t>
            </a:r>
          </a:p>
          <a:p>
            <a:r>
              <a:rPr lang="en-US" sz="2400" dirty="0"/>
              <a:t>How to prevent single point of failure?</a:t>
            </a:r>
          </a:p>
          <a:p>
            <a:pPr lvl="1"/>
            <a:r>
              <a:rPr lang="en-US" sz="2000" dirty="0"/>
              <a:t>Make two copies (=&gt; more robust against accidental loss)</a:t>
            </a:r>
          </a:p>
          <a:p>
            <a:pPr lvl="1"/>
            <a:r>
              <a:rPr lang="en-US" sz="2000" dirty="0"/>
              <a:t>Make (threshold) parts Shamir (=&gt; more robust against intentional theft and loss - threshold)</a:t>
            </a:r>
          </a:p>
          <a:p>
            <a:pPr lvl="1"/>
            <a:r>
              <a:rPr lang="en-US" sz="2000" dirty="0"/>
              <a:t>Require multiple signatures (</a:t>
            </a:r>
            <a:r>
              <a:rPr lang="en-US" sz="2000" dirty="0" err="1"/>
              <a:t>multisig</a:t>
            </a:r>
            <a:r>
              <a:rPr lang="en-US" sz="2000" dirty="0"/>
              <a:t>, MPC)</a:t>
            </a:r>
          </a:p>
          <a:p>
            <a:endParaRPr lang="en-US" sz="2400" dirty="0"/>
          </a:p>
          <a:p>
            <a:pPr lvl="1"/>
            <a:endParaRPr lang="en-US" sz="2000" dirty="0"/>
          </a:p>
        </p:txBody>
      </p:sp>
      <p:sp>
        <p:nvSpPr>
          <p:cNvPr id="4" name="Slide Number Placeholder 3">
            <a:extLst>
              <a:ext uri="{FF2B5EF4-FFF2-40B4-BE49-F238E27FC236}">
                <a16:creationId xmlns:a16="http://schemas.microsoft.com/office/drawing/2014/main" id="{28A0E1C9-58EE-0CB4-1355-A0A790D88E11}"/>
              </a:ext>
            </a:extLst>
          </p:cNvPr>
          <p:cNvSpPr>
            <a:spLocks noGrp="1"/>
          </p:cNvSpPr>
          <p:nvPr>
            <p:ph type="sldNum" sz="quarter" idx="10"/>
          </p:nvPr>
        </p:nvSpPr>
        <p:spPr/>
        <p:txBody>
          <a:bodyPr/>
          <a:lstStyle/>
          <a:p>
            <a:pPr>
              <a:defRPr/>
            </a:pPr>
            <a:fld id="{0B35A545-624B-40D2-AFF6-9618F12C24F0}" type="slidenum">
              <a:rPr lang="cs-CZ" smtClean="0"/>
              <a:pPr>
                <a:defRPr/>
              </a:pPr>
              <a:t>85</a:t>
            </a:fld>
            <a:endParaRPr lang="cs-CZ" dirty="0"/>
          </a:p>
        </p:txBody>
      </p:sp>
      <p:sp>
        <p:nvSpPr>
          <p:cNvPr id="5" name="Footer Placeholder 4">
            <a:extLst>
              <a:ext uri="{FF2B5EF4-FFF2-40B4-BE49-F238E27FC236}">
                <a16:creationId xmlns:a16="http://schemas.microsoft.com/office/drawing/2014/main" id="{E4BE019A-2DB2-E76D-A2ED-17D023F46D7C}"/>
              </a:ext>
            </a:extLst>
          </p:cNvPr>
          <p:cNvSpPr>
            <a:spLocks noGrp="1"/>
          </p:cNvSpPr>
          <p:nvPr>
            <p:ph type="ftr" sz="quarter" idx="3"/>
          </p:nvPr>
        </p:nvSpPr>
        <p:spPr/>
        <p:txBody>
          <a:bodyPr/>
          <a:lstStyle/>
          <a:p>
            <a:r>
              <a:rPr lang="en-US"/>
              <a:t>| PV204 Bitcoin II.</a:t>
            </a:r>
            <a:endParaRPr lang="cs-CZ" dirty="0"/>
          </a:p>
        </p:txBody>
      </p:sp>
      <p:pic>
        <p:nvPicPr>
          <p:cNvPr id="7" name="Picture 6" descr="Text&#10;&#10;Description automatically generated">
            <a:extLst>
              <a:ext uri="{FF2B5EF4-FFF2-40B4-BE49-F238E27FC236}">
                <a16:creationId xmlns:a16="http://schemas.microsoft.com/office/drawing/2014/main" id="{0162CEDE-C3D8-FBC6-676A-25F6E4D4FC73}"/>
              </a:ext>
            </a:extLst>
          </p:cNvPr>
          <p:cNvPicPr>
            <a:picLocks noChangeAspect="1"/>
          </p:cNvPicPr>
          <p:nvPr/>
        </p:nvPicPr>
        <p:blipFill rotWithShape="1">
          <a:blip r:embed="rId3">
            <a:extLst>
              <a:ext uri="{28A0092B-C50C-407E-A947-70E740481C1C}">
                <a14:useLocalDpi xmlns:a14="http://schemas.microsoft.com/office/drawing/2010/main" val="0"/>
              </a:ext>
            </a:extLst>
          </a:blip>
          <a:srcRect r="17786"/>
          <a:stretch/>
        </p:blipFill>
        <p:spPr>
          <a:xfrm>
            <a:off x="7464152" y="-9252"/>
            <a:ext cx="4737472" cy="2881188"/>
          </a:xfrm>
          <a:prstGeom prst="rect">
            <a:avLst/>
          </a:prstGeom>
        </p:spPr>
      </p:pic>
      <p:grpSp>
        <p:nvGrpSpPr>
          <p:cNvPr id="11" name="Group 10">
            <a:extLst>
              <a:ext uri="{FF2B5EF4-FFF2-40B4-BE49-F238E27FC236}">
                <a16:creationId xmlns:a16="http://schemas.microsoft.com/office/drawing/2014/main" id="{DB577558-7DCE-4446-FE92-5996767D1F7C}"/>
              </a:ext>
            </a:extLst>
          </p:cNvPr>
          <p:cNvGrpSpPr/>
          <p:nvPr/>
        </p:nvGrpSpPr>
        <p:grpSpPr>
          <a:xfrm>
            <a:off x="8099999" y="3637899"/>
            <a:ext cx="3827092" cy="2718708"/>
            <a:chOff x="8119744" y="2319455"/>
            <a:chExt cx="3827092" cy="2718708"/>
          </a:xfrm>
        </p:grpSpPr>
        <p:pic>
          <p:nvPicPr>
            <p:cNvPr id="10" name="Picture 9" descr="A picture containing text, person, hand&#10;&#10;Description automatically generated">
              <a:extLst>
                <a:ext uri="{FF2B5EF4-FFF2-40B4-BE49-F238E27FC236}">
                  <a16:creationId xmlns:a16="http://schemas.microsoft.com/office/drawing/2014/main" id="{9BBE1F24-27D9-8BEA-46BB-4746FEF16B07}"/>
                </a:ext>
              </a:extLst>
            </p:cNvPr>
            <p:cNvPicPr>
              <a:picLocks noChangeAspect="1"/>
            </p:cNvPicPr>
            <p:nvPr/>
          </p:nvPicPr>
          <p:blipFill rotWithShape="1">
            <a:blip r:embed="rId4">
              <a:extLst>
                <a:ext uri="{28A0092B-C50C-407E-A947-70E740481C1C}">
                  <a14:useLocalDpi xmlns:a14="http://schemas.microsoft.com/office/drawing/2010/main" val="0"/>
                </a:ext>
              </a:extLst>
            </a:blip>
            <a:srcRect l="32360" t="3798" b="10684"/>
            <a:stretch/>
          </p:blipFill>
          <p:spPr>
            <a:xfrm>
              <a:off x="8131969" y="2319455"/>
              <a:ext cx="3814867" cy="2705019"/>
            </a:xfrm>
            <a:prstGeom prst="rect">
              <a:avLst/>
            </a:prstGeom>
          </p:spPr>
        </p:pic>
        <p:sp>
          <p:nvSpPr>
            <p:cNvPr id="8" name="TextBox 7">
              <a:extLst>
                <a:ext uri="{FF2B5EF4-FFF2-40B4-BE49-F238E27FC236}">
                  <a16:creationId xmlns:a16="http://schemas.microsoft.com/office/drawing/2014/main" id="{23FFB921-D843-CC04-67E8-6425276F6193}"/>
                </a:ext>
              </a:extLst>
            </p:cNvPr>
            <p:cNvSpPr txBox="1"/>
            <p:nvPr/>
          </p:nvSpPr>
          <p:spPr>
            <a:xfrm>
              <a:off x="8119744" y="4761164"/>
              <a:ext cx="1423788" cy="276999"/>
            </a:xfrm>
            <a:prstGeom prst="rect">
              <a:avLst/>
            </a:prstGeom>
            <a:noFill/>
          </p:spPr>
          <p:txBody>
            <a:bodyPr wrap="none" rtlCol="0">
              <a:spAutoFit/>
            </a:bodyPr>
            <a:lstStyle/>
            <a:p>
              <a:r>
                <a:rPr lang="en-US" sz="1200" i="1" dirty="0">
                  <a:solidFill>
                    <a:schemeClr val="bg1">
                      <a:lumMod val="75000"/>
                    </a:schemeClr>
                  </a:solidFill>
                </a:rPr>
                <a:t>https://coldbit.com</a:t>
              </a:r>
            </a:p>
          </p:txBody>
        </p:sp>
      </p:grpSp>
      <p:sp>
        <p:nvSpPr>
          <p:cNvPr id="2" name="Title 1">
            <a:extLst>
              <a:ext uri="{FF2B5EF4-FFF2-40B4-BE49-F238E27FC236}">
                <a16:creationId xmlns:a16="http://schemas.microsoft.com/office/drawing/2014/main" id="{3981BA2A-36BE-45B9-D901-A27BB818322D}"/>
              </a:ext>
            </a:extLst>
          </p:cNvPr>
          <p:cNvSpPr>
            <a:spLocks noGrp="1"/>
          </p:cNvSpPr>
          <p:nvPr>
            <p:ph type="title"/>
          </p:nvPr>
        </p:nvSpPr>
        <p:spPr/>
        <p:txBody>
          <a:bodyPr/>
          <a:lstStyle/>
          <a:p>
            <a:r>
              <a:rPr lang="en-US" dirty="0"/>
              <a:t>Backing up entropy (“master seed”)</a:t>
            </a:r>
          </a:p>
        </p:txBody>
      </p:sp>
    </p:spTree>
    <p:extLst>
      <p:ext uri="{BB962C8B-B14F-4D97-AF65-F5344CB8AC3E}">
        <p14:creationId xmlns:p14="http://schemas.microsoft.com/office/powerpoint/2010/main" val="350543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218C-8526-3AA5-B82F-E875260B350B}"/>
              </a:ext>
            </a:extLst>
          </p:cNvPr>
          <p:cNvSpPr>
            <a:spLocks noGrp="1"/>
          </p:cNvSpPr>
          <p:nvPr>
            <p:ph type="title"/>
          </p:nvPr>
        </p:nvSpPr>
        <p:spPr/>
        <p:txBody>
          <a:bodyPr/>
          <a:lstStyle/>
          <a:p>
            <a:r>
              <a:rPr lang="en-US" dirty="0"/>
              <a:t>Making fresh private keys (with backup) BIP32, BIP44…</a:t>
            </a:r>
          </a:p>
        </p:txBody>
      </p:sp>
      <p:pic>
        <p:nvPicPr>
          <p:cNvPr id="7" name="Content Placeholder 6" descr="Diagram&#10;&#10;Description automatically generated">
            <a:extLst>
              <a:ext uri="{FF2B5EF4-FFF2-40B4-BE49-F238E27FC236}">
                <a16:creationId xmlns:a16="http://schemas.microsoft.com/office/drawing/2014/main" id="{E2793E59-756E-14B5-3581-BCBF2272E4E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35960" y="1556792"/>
            <a:ext cx="6563536" cy="4044780"/>
          </a:xfrm>
        </p:spPr>
      </p:pic>
      <p:sp>
        <p:nvSpPr>
          <p:cNvPr id="4" name="Slide Number Placeholder 3">
            <a:extLst>
              <a:ext uri="{FF2B5EF4-FFF2-40B4-BE49-F238E27FC236}">
                <a16:creationId xmlns:a16="http://schemas.microsoft.com/office/drawing/2014/main" id="{FBDD8605-0EC7-64D2-E62D-D1682620D31B}"/>
              </a:ext>
            </a:extLst>
          </p:cNvPr>
          <p:cNvSpPr>
            <a:spLocks noGrp="1"/>
          </p:cNvSpPr>
          <p:nvPr>
            <p:ph type="sldNum" sz="quarter" idx="10"/>
          </p:nvPr>
        </p:nvSpPr>
        <p:spPr/>
        <p:txBody>
          <a:bodyPr/>
          <a:lstStyle/>
          <a:p>
            <a:pPr>
              <a:defRPr/>
            </a:pPr>
            <a:fld id="{0B35A545-624B-40D2-AFF6-9618F12C24F0}" type="slidenum">
              <a:rPr lang="cs-CZ" smtClean="0"/>
              <a:pPr>
                <a:defRPr/>
              </a:pPr>
              <a:t>86</a:t>
            </a:fld>
            <a:endParaRPr lang="cs-CZ" dirty="0"/>
          </a:p>
        </p:txBody>
      </p:sp>
      <p:sp>
        <p:nvSpPr>
          <p:cNvPr id="5" name="Footer Placeholder 4">
            <a:extLst>
              <a:ext uri="{FF2B5EF4-FFF2-40B4-BE49-F238E27FC236}">
                <a16:creationId xmlns:a16="http://schemas.microsoft.com/office/drawing/2014/main" id="{F3B294E7-DA86-2BF3-946C-C1C1C8273525}"/>
              </a:ext>
            </a:extLst>
          </p:cNvPr>
          <p:cNvSpPr>
            <a:spLocks noGrp="1"/>
          </p:cNvSpPr>
          <p:nvPr>
            <p:ph type="ftr" sz="quarter" idx="3"/>
          </p:nvPr>
        </p:nvSpPr>
        <p:spPr/>
        <p:txBody>
          <a:bodyPr/>
          <a:lstStyle/>
          <a:p>
            <a:r>
              <a:rPr lang="en-US"/>
              <a:t>| PV204 Bitcoin II.</a:t>
            </a:r>
            <a:endParaRPr lang="cs-CZ" dirty="0"/>
          </a:p>
        </p:txBody>
      </p:sp>
      <p:sp>
        <p:nvSpPr>
          <p:cNvPr id="8" name="Content Placeholder 2">
            <a:extLst>
              <a:ext uri="{FF2B5EF4-FFF2-40B4-BE49-F238E27FC236}">
                <a16:creationId xmlns:a16="http://schemas.microsoft.com/office/drawing/2014/main" id="{3CA5F7B4-395D-F065-A05A-33EE66D0D085}"/>
              </a:ext>
            </a:extLst>
          </p:cNvPr>
          <p:cNvSpPr txBox="1">
            <a:spLocks/>
          </p:cNvSpPr>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Deterministic derivation from:</a:t>
            </a:r>
          </a:p>
          <a:p>
            <a:pPr lvl="1"/>
            <a:r>
              <a:rPr lang="en-US" dirty="0"/>
              <a:t>master seed (key)</a:t>
            </a:r>
          </a:p>
          <a:p>
            <a:pPr lvl="1"/>
            <a:r>
              <a:rPr lang="en-US" dirty="0"/>
              <a:t>derivation path (data)</a:t>
            </a:r>
          </a:p>
          <a:p>
            <a:pPr lvl="2"/>
            <a:r>
              <a:rPr lang="en-US" dirty="0"/>
              <a:t>m/purpose/coin/account/receive…</a:t>
            </a:r>
          </a:p>
          <a:p>
            <a:r>
              <a:rPr lang="en-US" dirty="0"/>
              <a:t>Single master seed allows:</a:t>
            </a:r>
          </a:p>
          <a:p>
            <a:pPr lvl="1"/>
            <a:r>
              <a:rPr lang="en-US" dirty="0"/>
              <a:t>Generate many distinct private keys</a:t>
            </a:r>
          </a:p>
          <a:p>
            <a:pPr lvl="1"/>
            <a:r>
              <a:rPr lang="en-US" dirty="0"/>
              <a:t>Sharing sub-tree value allows:</a:t>
            </a:r>
          </a:p>
          <a:p>
            <a:pPr lvl="2"/>
            <a:r>
              <a:rPr lang="en-US" dirty="0"/>
              <a:t>Generate keys in sub-trees</a:t>
            </a:r>
          </a:p>
          <a:p>
            <a:pPr lvl="2"/>
            <a:r>
              <a:rPr lang="en-US" dirty="0"/>
              <a:t>Cannot generate keys from other trees</a:t>
            </a:r>
          </a:p>
          <a:p>
            <a:r>
              <a:rPr lang="en-US" dirty="0"/>
              <a:t>Deterministic generation, Master Seed enough to recover whole tree</a:t>
            </a:r>
          </a:p>
          <a:p>
            <a:endParaRPr lang="en-US" dirty="0"/>
          </a:p>
        </p:txBody>
      </p:sp>
    </p:spTree>
    <p:extLst>
      <p:ext uri="{BB962C8B-B14F-4D97-AF65-F5344CB8AC3E}">
        <p14:creationId xmlns:p14="http://schemas.microsoft.com/office/powerpoint/2010/main" val="23462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7B1-F415-5977-CDCF-CEBEC62155D0}"/>
              </a:ext>
            </a:extLst>
          </p:cNvPr>
          <p:cNvSpPr>
            <a:spLocks noGrp="1"/>
          </p:cNvSpPr>
          <p:nvPr>
            <p:ph type="title"/>
          </p:nvPr>
        </p:nvSpPr>
        <p:spPr>
          <a:xfrm>
            <a:off x="670985" y="764704"/>
            <a:ext cx="10972800" cy="792088"/>
          </a:xfrm>
        </p:spPr>
        <p:txBody>
          <a:bodyPr/>
          <a:lstStyle/>
          <a:p>
            <a:r>
              <a:rPr lang="en-US" dirty="0"/>
              <a:t>Receiving (</a:t>
            </a:r>
            <a:r>
              <a:rPr lang="en-US" dirty="0" err="1"/>
              <a:t>testnet</a:t>
            </a:r>
            <a:r>
              <a:rPr lang="en-US" dirty="0"/>
              <a:t>) bitcoins</a:t>
            </a:r>
          </a:p>
        </p:txBody>
      </p:sp>
      <p:sp>
        <p:nvSpPr>
          <p:cNvPr id="3" name="Content Placeholder 2">
            <a:extLst>
              <a:ext uri="{FF2B5EF4-FFF2-40B4-BE49-F238E27FC236}">
                <a16:creationId xmlns:a16="http://schemas.microsoft.com/office/drawing/2014/main" id="{F7A9C519-F9F3-789D-4BC9-BB18F5A5506C}"/>
              </a:ext>
            </a:extLst>
          </p:cNvPr>
          <p:cNvSpPr>
            <a:spLocks noGrp="1"/>
          </p:cNvSpPr>
          <p:nvPr>
            <p:ph idx="1"/>
          </p:nvPr>
        </p:nvSpPr>
        <p:spPr>
          <a:xfrm>
            <a:off x="609600" y="1565960"/>
            <a:ext cx="11391056" cy="4149725"/>
          </a:xfrm>
        </p:spPr>
        <p:txBody>
          <a:bodyPr/>
          <a:lstStyle/>
          <a:p>
            <a:r>
              <a:rPr lang="en-US" sz="2000" dirty="0"/>
              <a:t>You generate new “address”</a:t>
            </a:r>
          </a:p>
          <a:p>
            <a:pPr lvl="1"/>
            <a:r>
              <a:rPr lang="en-US" sz="1800" dirty="0"/>
              <a:t>deterministically derived from your root seed and fresh derivation path (path + counter) =&gt; new ECDSA keypair [BIP32]</a:t>
            </a:r>
          </a:p>
          <a:p>
            <a:pPr lvl="1"/>
            <a:r>
              <a:rPr lang="en-US" sz="1800" dirty="0"/>
              <a:t>public key X is pasted into locking script (“who can sign with private key verifiable with X can move bitcoin further”) and hashed =&gt; “address” [P2SH/P2WSH] (Pay to witness script hash)</a:t>
            </a:r>
          </a:p>
          <a:p>
            <a:r>
              <a:rPr lang="en-US" sz="2000" dirty="0"/>
              <a:t>Service coinfaucet.eu owns multiple </a:t>
            </a:r>
            <a:r>
              <a:rPr lang="en-US" sz="2000" dirty="0" err="1"/>
              <a:t>tBTC</a:t>
            </a:r>
            <a:r>
              <a:rPr lang="en-US" sz="2000" dirty="0"/>
              <a:t> </a:t>
            </a:r>
          </a:p>
          <a:p>
            <a:pPr lvl="1"/>
            <a:r>
              <a:rPr lang="en-US" sz="1800" dirty="0"/>
              <a:t>Service is providing limited number of test bitcoins (</a:t>
            </a:r>
            <a:r>
              <a:rPr lang="en-US" sz="1800" dirty="0" err="1"/>
              <a:t>tBTC</a:t>
            </a:r>
            <a:r>
              <a:rPr lang="en-US" sz="1800" dirty="0"/>
              <a:t>) for free</a:t>
            </a:r>
          </a:p>
          <a:p>
            <a:pPr lvl="1"/>
            <a:r>
              <a:rPr lang="en-US" sz="1800" dirty="0"/>
              <a:t>Service owns UTXOs =&gt; someone previously locked some </a:t>
            </a:r>
            <a:r>
              <a:rPr lang="en-US" sz="1800" dirty="0" err="1"/>
              <a:t>tBTC</a:t>
            </a:r>
            <a:r>
              <a:rPr lang="en-US" sz="1800" dirty="0"/>
              <a:t> to their keypair(s)</a:t>
            </a:r>
          </a:p>
          <a:p>
            <a:pPr lvl="1"/>
            <a:r>
              <a:rPr lang="en-US" sz="1800" dirty="0"/>
              <a:t>Service creates new transaction with some </a:t>
            </a:r>
            <a:r>
              <a:rPr lang="en-US" sz="1800" dirty="0" err="1"/>
              <a:t>tBTC</a:t>
            </a:r>
            <a:r>
              <a:rPr lang="en-US" sz="1800" dirty="0"/>
              <a:t> locked to your “address”</a:t>
            </a:r>
          </a:p>
          <a:p>
            <a:pPr lvl="1"/>
            <a:r>
              <a:rPr lang="en-US" sz="1800" dirty="0"/>
              <a:t>New transaction is broadcasted to Bitcoin P2P network and stored in </a:t>
            </a:r>
            <a:r>
              <a:rPr lang="en-US" sz="1800" dirty="0" err="1"/>
              <a:t>mempools</a:t>
            </a:r>
            <a:r>
              <a:rPr lang="en-US" sz="1800" dirty="0"/>
              <a:t> (set of unconfirmed transactions)</a:t>
            </a:r>
          </a:p>
          <a:p>
            <a:r>
              <a:rPr lang="en-US" sz="2000" dirty="0"/>
              <a:t>Miners will eventually include this transaction into new block (head of blockchain) </a:t>
            </a:r>
          </a:p>
          <a:p>
            <a:pPr lvl="1"/>
            <a:r>
              <a:rPr lang="en-US" sz="1800" dirty="0"/>
              <a:t>Confirmed and removed from </a:t>
            </a:r>
            <a:r>
              <a:rPr lang="en-US" sz="1800" dirty="0" err="1"/>
              <a:t>mempools</a:t>
            </a:r>
            <a:endParaRPr lang="en-US" sz="1800" dirty="0"/>
          </a:p>
          <a:p>
            <a:pPr lvl="1"/>
            <a:r>
              <a:rPr lang="en-US" sz="1800" dirty="0"/>
              <a:t>Your Sparrow wallet is monitoring both </a:t>
            </a:r>
            <a:r>
              <a:rPr lang="en-US" sz="1800" dirty="0" err="1"/>
              <a:t>mempool</a:t>
            </a:r>
            <a:r>
              <a:rPr lang="en-US" sz="1800" dirty="0"/>
              <a:t> and blockchain (instant notification about pending transaction)</a:t>
            </a:r>
          </a:p>
          <a:p>
            <a:endParaRPr lang="en-US" sz="2000" dirty="0"/>
          </a:p>
        </p:txBody>
      </p:sp>
      <p:sp>
        <p:nvSpPr>
          <p:cNvPr id="4" name="Slide Number Placeholder 3">
            <a:extLst>
              <a:ext uri="{FF2B5EF4-FFF2-40B4-BE49-F238E27FC236}">
                <a16:creationId xmlns:a16="http://schemas.microsoft.com/office/drawing/2014/main" id="{2687B3D6-BC69-3914-89F6-872A34625C7F}"/>
              </a:ext>
            </a:extLst>
          </p:cNvPr>
          <p:cNvSpPr>
            <a:spLocks noGrp="1"/>
          </p:cNvSpPr>
          <p:nvPr>
            <p:ph type="sldNum" sz="quarter" idx="11"/>
          </p:nvPr>
        </p:nvSpPr>
        <p:spPr/>
        <p:txBody>
          <a:bodyPr/>
          <a:lstStyle/>
          <a:p>
            <a:pPr>
              <a:defRPr/>
            </a:pPr>
            <a:fld id="{0B35A545-624B-40D2-AFF6-9618F12C24F0}" type="slidenum">
              <a:rPr lang="cs-CZ" smtClean="0"/>
              <a:pPr>
                <a:defRPr/>
              </a:pPr>
              <a:t>87</a:t>
            </a:fld>
            <a:endParaRPr lang="cs-CZ" dirty="0"/>
          </a:p>
        </p:txBody>
      </p:sp>
      <p:sp>
        <p:nvSpPr>
          <p:cNvPr id="5" name="Footer Placeholder 4">
            <a:extLst>
              <a:ext uri="{FF2B5EF4-FFF2-40B4-BE49-F238E27FC236}">
                <a16:creationId xmlns:a16="http://schemas.microsoft.com/office/drawing/2014/main" id="{1187D641-C087-2F3F-D876-89071EFBF5B2}"/>
              </a:ext>
            </a:extLst>
          </p:cNvPr>
          <p:cNvSpPr>
            <a:spLocks noGrp="1"/>
          </p:cNvSpPr>
          <p:nvPr>
            <p:ph type="ftr" sz="quarter" idx="12"/>
          </p:nvPr>
        </p:nvSpPr>
        <p:spPr/>
        <p:txBody>
          <a:bodyPr/>
          <a:lstStyle/>
          <a:p>
            <a:r>
              <a:rPr lang="en-US"/>
              <a:t>| PV204 Bitcoin II.</a:t>
            </a:r>
            <a:endParaRPr lang="cs-CZ" dirty="0"/>
          </a:p>
        </p:txBody>
      </p:sp>
    </p:spTree>
    <p:extLst>
      <p:ext uri="{BB962C8B-B14F-4D97-AF65-F5344CB8AC3E}">
        <p14:creationId xmlns:p14="http://schemas.microsoft.com/office/powerpoint/2010/main" val="15205644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17B1-F415-5977-CDCF-CEBEC62155D0}"/>
              </a:ext>
            </a:extLst>
          </p:cNvPr>
          <p:cNvSpPr>
            <a:spLocks noGrp="1"/>
          </p:cNvSpPr>
          <p:nvPr>
            <p:ph type="title"/>
          </p:nvPr>
        </p:nvSpPr>
        <p:spPr/>
        <p:txBody>
          <a:bodyPr/>
          <a:lstStyle/>
          <a:p>
            <a:r>
              <a:rPr lang="en-US" dirty="0"/>
              <a:t>Blockchain explorers</a:t>
            </a:r>
          </a:p>
        </p:txBody>
      </p:sp>
      <p:sp>
        <p:nvSpPr>
          <p:cNvPr id="3" name="Content Placeholder 2">
            <a:extLst>
              <a:ext uri="{FF2B5EF4-FFF2-40B4-BE49-F238E27FC236}">
                <a16:creationId xmlns:a16="http://schemas.microsoft.com/office/drawing/2014/main" id="{F7A9C519-F9F3-789D-4BC9-BB18F5A5506C}"/>
              </a:ext>
            </a:extLst>
          </p:cNvPr>
          <p:cNvSpPr>
            <a:spLocks noGrp="1"/>
          </p:cNvSpPr>
          <p:nvPr>
            <p:ph idx="1"/>
          </p:nvPr>
        </p:nvSpPr>
        <p:spPr>
          <a:xfrm>
            <a:off x="670984" y="1871664"/>
            <a:ext cx="11185656" cy="4149725"/>
          </a:xfrm>
        </p:spPr>
        <p:txBody>
          <a:bodyPr/>
          <a:lstStyle/>
          <a:p>
            <a:r>
              <a:rPr lang="en-US" sz="2400" dirty="0"/>
              <a:t>Everybody with access to Bitcoin P2P network can analyze blockchain</a:t>
            </a:r>
          </a:p>
          <a:p>
            <a:pPr lvl="1"/>
            <a:r>
              <a:rPr lang="en-US" sz="2000" dirty="0"/>
              <a:t>Everybody running Bitcoin </a:t>
            </a:r>
            <a:r>
              <a:rPr lang="en-US" sz="2000" dirty="0" err="1"/>
              <a:t>fullnode</a:t>
            </a:r>
            <a:endParaRPr lang="en-US" sz="2000" dirty="0"/>
          </a:p>
          <a:p>
            <a:pPr lvl="1"/>
            <a:r>
              <a:rPr lang="en-US" sz="2000" dirty="0"/>
              <a:t>All past transactions, human-readable visualizations, search for address…</a:t>
            </a:r>
          </a:p>
          <a:p>
            <a:pPr lvl="1"/>
            <a:r>
              <a:rPr lang="en-US" sz="2000" dirty="0"/>
              <a:t>Convenient quick check of funds send</a:t>
            </a:r>
          </a:p>
          <a:p>
            <a:r>
              <a:rPr lang="en-US" sz="2400" dirty="0"/>
              <a:t>Third parties are operating public explorers (convenient, but privacy risk) </a:t>
            </a:r>
          </a:p>
          <a:p>
            <a:pPr lvl="1"/>
            <a:r>
              <a:rPr lang="en-US" sz="2000" dirty="0"/>
              <a:t>It is very important to use Tor Browser when accessing public block explorers</a:t>
            </a:r>
          </a:p>
          <a:p>
            <a:pPr lvl="1"/>
            <a:r>
              <a:rPr lang="en-US" sz="2000" dirty="0"/>
              <a:t>Explorer operator may log your IP address and transactions you are searching for and later sell it (chain surveillance companies)</a:t>
            </a:r>
          </a:p>
          <a:p>
            <a:pPr lvl="2"/>
            <a:r>
              <a:rPr lang="en-US" sz="2000" dirty="0"/>
              <a:t>Heuristic assumption that you are the owner of funds for searched transaction</a:t>
            </a:r>
          </a:p>
          <a:p>
            <a:r>
              <a:rPr lang="en-US" sz="2400" dirty="0"/>
              <a:t>Ideally use your own full node with your own blockchain explorer</a:t>
            </a:r>
          </a:p>
          <a:p>
            <a:r>
              <a:rPr lang="en-US" sz="2400" dirty="0"/>
              <a:t>Sparrow wallet allows you to visualize your transactions </a:t>
            </a:r>
          </a:p>
          <a:p>
            <a:pPr lvl="1"/>
            <a:r>
              <a:rPr lang="en-US" sz="2000" dirty="0"/>
              <a:t>Inputs, outputs, feed paid</a:t>
            </a:r>
          </a:p>
        </p:txBody>
      </p:sp>
      <p:sp>
        <p:nvSpPr>
          <p:cNvPr id="4" name="Slide Number Placeholder 3">
            <a:extLst>
              <a:ext uri="{FF2B5EF4-FFF2-40B4-BE49-F238E27FC236}">
                <a16:creationId xmlns:a16="http://schemas.microsoft.com/office/drawing/2014/main" id="{2687B3D6-BC69-3914-89F6-872A34625C7F}"/>
              </a:ext>
            </a:extLst>
          </p:cNvPr>
          <p:cNvSpPr>
            <a:spLocks noGrp="1"/>
          </p:cNvSpPr>
          <p:nvPr>
            <p:ph type="sldNum" sz="quarter" idx="11"/>
          </p:nvPr>
        </p:nvSpPr>
        <p:spPr/>
        <p:txBody>
          <a:bodyPr/>
          <a:lstStyle/>
          <a:p>
            <a:fld id="{0B35A545-624B-40D2-AFF6-9618F12C24F0}" type="slidenum">
              <a:rPr lang="cs-CZ" smtClean="0"/>
              <a:pPr/>
              <a:t>88</a:t>
            </a:fld>
            <a:endParaRPr lang="cs-CZ" dirty="0"/>
          </a:p>
        </p:txBody>
      </p:sp>
      <p:sp>
        <p:nvSpPr>
          <p:cNvPr id="5" name="Footer Placeholder 4">
            <a:extLst>
              <a:ext uri="{FF2B5EF4-FFF2-40B4-BE49-F238E27FC236}">
                <a16:creationId xmlns:a16="http://schemas.microsoft.com/office/drawing/2014/main" id="{1187D641-C087-2F3F-D876-89071EFBF5B2}"/>
              </a:ext>
            </a:extLst>
          </p:cNvPr>
          <p:cNvSpPr>
            <a:spLocks noGrp="1"/>
          </p:cNvSpPr>
          <p:nvPr>
            <p:ph type="ftr" sz="quarter" idx="12"/>
          </p:nvPr>
        </p:nvSpPr>
        <p:spPr/>
        <p:txBody>
          <a:bodyPr/>
          <a:lstStyle/>
          <a:p>
            <a:r>
              <a:rPr lang="en-US"/>
              <a:t>| PV204 Bitcoin II.</a:t>
            </a:r>
            <a:endParaRPr lang="cs-CZ" dirty="0"/>
          </a:p>
        </p:txBody>
      </p:sp>
    </p:spTree>
    <p:extLst>
      <p:ext uri="{BB962C8B-B14F-4D97-AF65-F5344CB8AC3E}">
        <p14:creationId xmlns:p14="http://schemas.microsoft.com/office/powerpoint/2010/main" val="424394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B22811F3-8A6E-4FFD-BF72-E85D4C2D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163" y="116632"/>
            <a:ext cx="4750123" cy="6021389"/>
          </a:xfrm>
          <a:prstGeom prst="rect">
            <a:avLst/>
          </a:prstGeom>
        </p:spPr>
      </p:pic>
      <p:sp>
        <p:nvSpPr>
          <p:cNvPr id="2" name="Title 1">
            <a:extLst>
              <a:ext uri="{FF2B5EF4-FFF2-40B4-BE49-F238E27FC236}">
                <a16:creationId xmlns:a16="http://schemas.microsoft.com/office/drawing/2014/main" id="{9894A890-88CF-4103-B9CD-71A805AC1731}"/>
              </a:ext>
            </a:extLst>
          </p:cNvPr>
          <p:cNvSpPr>
            <a:spLocks noGrp="1"/>
          </p:cNvSpPr>
          <p:nvPr>
            <p:ph type="title"/>
          </p:nvPr>
        </p:nvSpPr>
        <p:spPr/>
        <p:txBody>
          <a:bodyPr/>
          <a:lstStyle/>
          <a:p>
            <a:r>
              <a:rPr lang="en-US" dirty="0"/>
              <a:t>OP_RETURN</a:t>
            </a:r>
            <a:endParaRPr lang="cs-CZ" dirty="0"/>
          </a:p>
        </p:txBody>
      </p:sp>
      <p:sp>
        <p:nvSpPr>
          <p:cNvPr id="3" name="Content Placeholder 2">
            <a:extLst>
              <a:ext uri="{FF2B5EF4-FFF2-40B4-BE49-F238E27FC236}">
                <a16:creationId xmlns:a16="http://schemas.microsoft.com/office/drawing/2014/main" id="{E42E1E7A-E190-43D7-BC17-F5ED1B7ABE2C}"/>
              </a:ext>
            </a:extLst>
          </p:cNvPr>
          <p:cNvSpPr>
            <a:spLocks noGrp="1"/>
          </p:cNvSpPr>
          <p:nvPr>
            <p:ph idx="1"/>
          </p:nvPr>
        </p:nvSpPr>
        <p:spPr>
          <a:xfrm>
            <a:off x="670984" y="1871664"/>
            <a:ext cx="6793168" cy="4149725"/>
          </a:xfrm>
        </p:spPr>
        <p:txBody>
          <a:bodyPr/>
          <a:lstStyle/>
          <a:p>
            <a:r>
              <a:rPr lang="en-US" sz="2000" dirty="0"/>
              <a:t>If OP_RETURN is encountered during execution of </a:t>
            </a:r>
            <a:r>
              <a:rPr lang="en-US" sz="2000" dirty="0" err="1"/>
              <a:t>unlock+lock</a:t>
            </a:r>
            <a:r>
              <a:rPr lang="en-US" sz="2000" dirty="0"/>
              <a:t> script, it is FALSE</a:t>
            </a:r>
          </a:p>
          <a:p>
            <a:pPr lvl="1"/>
            <a:r>
              <a:rPr lang="en-US" sz="1800" dirty="0"/>
              <a:t>Such output is provably </a:t>
            </a:r>
            <a:r>
              <a:rPr lang="en-US" sz="1800" dirty="0" err="1"/>
              <a:t>unspendable</a:t>
            </a:r>
            <a:r>
              <a:rPr lang="en-US" sz="1800" dirty="0"/>
              <a:t> =&gt; not in UTXO set</a:t>
            </a:r>
          </a:p>
          <a:p>
            <a:r>
              <a:rPr lang="en-US" sz="2000" dirty="0"/>
              <a:t>Somewhat controversial instruction</a:t>
            </a:r>
          </a:p>
          <a:p>
            <a:pPr lvl="1"/>
            <a:r>
              <a:rPr lang="en-US" sz="1800" dirty="0"/>
              <a:t>Some feels, that blockchain shall not be used for non-financial data (USDT was initially on Bitcoin via OP_RETURN)</a:t>
            </a:r>
          </a:p>
          <a:p>
            <a:pPr lvl="1"/>
            <a:r>
              <a:rPr lang="en-US" sz="1800" dirty="0"/>
              <a:t>But there were already ways how to store arbitrary data into blockchain anyway (e.g., bytes of value, invalid address)</a:t>
            </a:r>
          </a:p>
          <a:p>
            <a:r>
              <a:rPr lang="en-US" sz="2000" dirty="0"/>
              <a:t>Analysis of OP_RETURN data</a:t>
            </a:r>
          </a:p>
          <a:p>
            <a:pPr lvl="1"/>
            <a:r>
              <a:rPr lang="en-US" sz="1800" dirty="0">
                <a:hlinkClick r:id="rId3"/>
              </a:rPr>
              <a:t>https://www.blockchainresearchlab.org/2020/03/13/how-do-op-return-transactions-impact-bitcoin/</a:t>
            </a:r>
            <a:endParaRPr lang="en-US" sz="1800" dirty="0"/>
          </a:p>
          <a:p>
            <a:pPr lvl="1"/>
            <a:r>
              <a:rPr lang="en-US" sz="1800" dirty="0">
                <a:hlinkClick r:id="rId4"/>
              </a:rPr>
              <a:t>https://opreturn.org/</a:t>
            </a:r>
            <a:endParaRPr lang="en-US" sz="1800" dirty="0"/>
          </a:p>
          <a:p>
            <a:r>
              <a:rPr lang="en-US" sz="2200" dirty="0"/>
              <a:t>Relevant recent discussion with Inscriptions (later)</a:t>
            </a:r>
          </a:p>
          <a:p>
            <a:pPr lvl="1"/>
            <a:endParaRPr lang="en-US" sz="1800" dirty="0"/>
          </a:p>
          <a:p>
            <a:pPr lvl="1"/>
            <a:endParaRPr lang="en-US" sz="1800" dirty="0"/>
          </a:p>
          <a:p>
            <a:endParaRPr lang="cs-CZ" sz="2000" dirty="0"/>
          </a:p>
        </p:txBody>
      </p:sp>
      <p:sp>
        <p:nvSpPr>
          <p:cNvPr id="4" name="Slide Number Placeholder 3">
            <a:extLst>
              <a:ext uri="{FF2B5EF4-FFF2-40B4-BE49-F238E27FC236}">
                <a16:creationId xmlns:a16="http://schemas.microsoft.com/office/drawing/2014/main" id="{AACFD463-1EB1-4BD8-8223-DE65B67EBD24}"/>
              </a:ext>
            </a:extLst>
          </p:cNvPr>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
        <p:nvSpPr>
          <p:cNvPr id="5" name="Footer Placeholder 4">
            <a:extLst>
              <a:ext uri="{FF2B5EF4-FFF2-40B4-BE49-F238E27FC236}">
                <a16:creationId xmlns:a16="http://schemas.microsoft.com/office/drawing/2014/main" id="{FCEB7E46-4065-4489-AA31-E6C71C7B820D}"/>
              </a:ext>
            </a:extLst>
          </p:cNvPr>
          <p:cNvSpPr>
            <a:spLocks noGrp="1"/>
          </p:cNvSpPr>
          <p:nvPr>
            <p:ph type="ftr" sz="quarter" idx="3"/>
          </p:nvPr>
        </p:nvSpPr>
        <p:spPr/>
        <p:txBody>
          <a:bodyPr/>
          <a:lstStyle/>
          <a:p>
            <a:r>
              <a:rPr lang="en-GB"/>
              <a:t>| PV204 Bitcoin II.</a:t>
            </a:r>
            <a:endParaRPr lang="cs-CZ" dirty="0"/>
          </a:p>
        </p:txBody>
      </p:sp>
      <p:sp>
        <p:nvSpPr>
          <p:cNvPr id="8" name="TextBox 7">
            <a:extLst>
              <a:ext uri="{FF2B5EF4-FFF2-40B4-BE49-F238E27FC236}">
                <a16:creationId xmlns:a16="http://schemas.microsoft.com/office/drawing/2014/main" id="{E8F0AEE0-953D-4AB9-824D-0297CE47BB7D}"/>
              </a:ext>
            </a:extLst>
          </p:cNvPr>
          <p:cNvSpPr txBox="1"/>
          <p:nvPr/>
        </p:nvSpPr>
        <p:spPr>
          <a:xfrm>
            <a:off x="9388027" y="3577194"/>
            <a:ext cx="2803973" cy="369332"/>
          </a:xfrm>
          <a:prstGeom prst="rect">
            <a:avLst/>
          </a:prstGeom>
          <a:solidFill>
            <a:srgbClr val="FFFF00"/>
          </a:solidFill>
          <a:ln w="25400">
            <a:solidFill>
              <a:schemeClr val="tx1"/>
            </a:solidFill>
          </a:ln>
        </p:spPr>
        <p:txBody>
          <a:bodyPr wrap="none" rtlCol="0">
            <a:spAutoFit/>
          </a:bodyPr>
          <a:lstStyle/>
          <a:p>
            <a:r>
              <a:rPr lang="cs-CZ" b="1" dirty="0" err="1">
                <a:latin typeface="Courier New" panose="02070309020205020404" pitchFamily="49" charset="0"/>
                <a:cs typeface="Courier New" panose="02070309020205020404" pitchFamily="49" charset="0"/>
              </a:rPr>
              <a:t>charley</a:t>
            </a:r>
            <a:r>
              <a:rPr lang="cs-CZ" b="1" dirty="0">
                <a:latin typeface="Courier New" panose="02070309020205020404" pitchFamily="49" charset="0"/>
                <a:cs typeface="Courier New" panose="02070309020205020404" pitchFamily="49" charset="0"/>
              </a:rPr>
              <a:t> </a:t>
            </a:r>
            <a:r>
              <a:rPr lang="cs-CZ" b="1" dirty="0" err="1">
                <a:latin typeface="Courier New" panose="02070309020205020404" pitchFamily="49" charset="0"/>
                <a:cs typeface="Courier New" panose="02070309020205020404" pitchFamily="49" charset="0"/>
              </a:rPr>
              <a:t>loves</a:t>
            </a:r>
            <a:r>
              <a:rPr lang="cs-CZ" b="1" dirty="0">
                <a:latin typeface="Courier New" panose="02070309020205020404" pitchFamily="49" charset="0"/>
                <a:cs typeface="Courier New" panose="02070309020205020404" pitchFamily="49" charset="0"/>
              </a:rPr>
              <a:t> </a:t>
            </a:r>
            <a:r>
              <a:rPr lang="cs-CZ" b="1" dirty="0" err="1">
                <a:latin typeface="Courier New" panose="02070309020205020404" pitchFamily="49" charset="0"/>
                <a:cs typeface="Courier New" panose="02070309020205020404" pitchFamily="49" charset="0"/>
              </a:rPr>
              <a:t>heidi</a:t>
            </a:r>
            <a:endParaRPr lang="cs-CZ"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1A267307-DB4F-4BC2-A75D-A159F8D71F59}"/>
              </a:ext>
            </a:extLst>
          </p:cNvPr>
          <p:cNvSpPr txBox="1"/>
          <p:nvPr/>
        </p:nvSpPr>
        <p:spPr>
          <a:xfrm>
            <a:off x="7425163" y="6026866"/>
            <a:ext cx="4750123" cy="954107"/>
          </a:xfrm>
          <a:prstGeom prst="rect">
            <a:avLst/>
          </a:prstGeom>
          <a:noFill/>
        </p:spPr>
        <p:txBody>
          <a:bodyPr wrap="square" rtlCol="0">
            <a:spAutoFit/>
          </a:bodyPr>
          <a:lstStyle/>
          <a:p>
            <a:r>
              <a:rPr lang="cs-CZ" sz="1400" dirty="0">
                <a:hlinkClick r:id="rId5"/>
              </a:rPr>
              <a:t>https://nioctib.tech/#/transaction/f2f398dace996dab12e0cfb02fb0b59de0ef0398be393d90ebc8ab397550370b</a:t>
            </a:r>
            <a:endParaRPr lang="en-US" sz="1400" dirty="0"/>
          </a:p>
          <a:p>
            <a:endParaRPr lang="en-US" sz="1400" dirty="0"/>
          </a:p>
          <a:p>
            <a:endParaRPr lang="cs-CZ" sz="1400" dirty="0"/>
          </a:p>
        </p:txBody>
      </p:sp>
      <p:pic>
        <p:nvPicPr>
          <p:cNvPr id="10" name="Picture 9" descr="Chart&#10;&#10;Description automatically generated">
            <a:extLst>
              <a:ext uri="{FF2B5EF4-FFF2-40B4-BE49-F238E27FC236}">
                <a16:creationId xmlns:a16="http://schemas.microsoft.com/office/drawing/2014/main" id="{D67AD67C-9AD9-4704-BB20-79D6479337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9735" y="14731"/>
            <a:ext cx="3747869" cy="1851455"/>
          </a:xfrm>
          <a:prstGeom prst="rect">
            <a:avLst/>
          </a:prstGeom>
        </p:spPr>
      </p:pic>
    </p:spTree>
    <p:extLst>
      <p:ext uri="{BB962C8B-B14F-4D97-AF65-F5344CB8AC3E}">
        <p14:creationId xmlns:p14="http://schemas.microsoft.com/office/powerpoint/2010/main" val="110841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604cbe83-3bff-49f0-ab93-f720f55e46c8"/>
  <p:tag name="SLIDO_EVENT_SECTION_UUID" val="ebed4f35-8093-46e9-bf63-1652974ae18a"/>
</p:tagLst>
</file>

<file path=ppt/tags/tag10.xml><?xml version="1.0" encoding="utf-8"?>
<p:tagLst xmlns:a="http://schemas.openxmlformats.org/drawingml/2006/main" xmlns:r="http://schemas.openxmlformats.org/officeDocument/2006/relationships" xmlns:p="http://schemas.openxmlformats.org/presentationml/2006/main">
  <p:tag name="TIMING" val="|91.2"/>
</p:tagLst>
</file>

<file path=ppt/tags/tag11.xml><?xml version="1.0" encoding="utf-8"?>
<p:tagLst xmlns:a="http://schemas.openxmlformats.org/drawingml/2006/main" xmlns:r="http://schemas.openxmlformats.org/officeDocument/2006/relationships" xmlns:p="http://schemas.openxmlformats.org/presentationml/2006/main">
  <p:tag name="TIMING" val="|61.2|74.3|85.7|38.3"/>
</p:tagLst>
</file>

<file path=ppt/tags/tag12.xml><?xml version="1.0" encoding="utf-8"?>
<p:tagLst xmlns:a="http://schemas.openxmlformats.org/drawingml/2006/main" xmlns:r="http://schemas.openxmlformats.org/officeDocument/2006/relationships" xmlns:p="http://schemas.openxmlformats.org/presentationml/2006/main">
  <p:tag name="TIMING" val="|61|0.9|1.2|1.2"/>
</p:tagLst>
</file>

<file path=ppt/tags/tag13.xml><?xml version="1.0" encoding="utf-8"?>
<p:tagLst xmlns:a="http://schemas.openxmlformats.org/drawingml/2006/main" xmlns:r="http://schemas.openxmlformats.org/officeDocument/2006/relationships" xmlns:p="http://schemas.openxmlformats.org/presentationml/2006/main">
  <p:tag name="TIMING" val="|28.5|30.5|36.7|100.6"/>
</p:tagLst>
</file>

<file path=ppt/tags/tag14.xml><?xml version="1.0" encoding="utf-8"?>
<p:tagLst xmlns:a="http://schemas.openxmlformats.org/drawingml/2006/main" xmlns:r="http://schemas.openxmlformats.org/officeDocument/2006/relationships" xmlns:p="http://schemas.openxmlformats.org/presentationml/2006/main">
  <p:tag name="TIMING" val="|185.6"/>
</p:tagLst>
</file>

<file path=ppt/tags/tag15.xml><?xml version="1.0" encoding="utf-8"?>
<p:tagLst xmlns:a="http://schemas.openxmlformats.org/drawingml/2006/main" xmlns:r="http://schemas.openxmlformats.org/officeDocument/2006/relationships" xmlns:p="http://schemas.openxmlformats.org/presentationml/2006/main">
  <p:tag name="TIMING" val="|28.9|52.2|37.9|52.8|20.5"/>
</p:tagLst>
</file>

<file path=ppt/tags/tag16.xml><?xml version="1.0" encoding="utf-8"?>
<p:tagLst xmlns:a="http://schemas.openxmlformats.org/drawingml/2006/main" xmlns:r="http://schemas.openxmlformats.org/officeDocument/2006/relationships" xmlns:p="http://schemas.openxmlformats.org/presentationml/2006/main">
  <p:tag name="TIMING" val="|9.1|17.7|23.4"/>
</p:tagLst>
</file>

<file path=ppt/tags/tag17.xml><?xml version="1.0" encoding="utf-8"?>
<p:tagLst xmlns:a="http://schemas.openxmlformats.org/drawingml/2006/main" xmlns:r="http://schemas.openxmlformats.org/officeDocument/2006/relationships" xmlns:p="http://schemas.openxmlformats.org/presentationml/2006/main">
  <p:tag name="TIMING" val="|34.5"/>
</p:tagLst>
</file>

<file path=ppt/tags/tag18.xml><?xml version="1.0" encoding="utf-8"?>
<p:tagLst xmlns:a="http://schemas.openxmlformats.org/drawingml/2006/main" xmlns:r="http://schemas.openxmlformats.org/officeDocument/2006/relationships" xmlns:p="http://schemas.openxmlformats.org/presentationml/2006/main">
  <p:tag name="SLIDO_METADATA" val="eyJUaW1lc3RhbXAiOjE2Nzk4NTQ3OTV9"/>
  <p:tag name="SLIDO_TYPE" val="SlidoQA"/>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k4NTQ3OTV9"/>
  <p:tag name="SLIDO_TYPE" val="SlidoQA"/>
</p:tagLst>
</file>

<file path=ppt/tags/tag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1.xml><?xml version="1.0" encoding="utf-8"?>
<p:tagLst xmlns:a="http://schemas.openxmlformats.org/drawingml/2006/main" xmlns:r="http://schemas.openxmlformats.org/officeDocument/2006/relationships" xmlns:p="http://schemas.openxmlformats.org/presentationml/2006/main">
  <p:tag name="SLIDO_ELEMENT" val="title"/>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3.xml><?xml version="1.0" encoding="utf-8"?>
<p:tagLst xmlns:a="http://schemas.openxmlformats.org/drawingml/2006/main" xmlns:r="http://schemas.openxmlformats.org/officeDocument/2006/relationships" xmlns:p="http://schemas.openxmlformats.org/presentationml/2006/main">
  <p:tag name="TIMING" val="|61|0.9|1.2|1.2"/>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TIMING" val="|16.2|51.6|70"/>
</p:tagLst>
</file>

<file path=ppt/tags/tag8.xml><?xml version="1.0" encoding="utf-8"?>
<p:tagLst xmlns:a="http://schemas.openxmlformats.org/drawingml/2006/main" xmlns:r="http://schemas.openxmlformats.org/officeDocument/2006/relationships" xmlns:p="http://schemas.openxmlformats.org/presentationml/2006/main">
  <p:tag name="TIMING" val="|77.9"/>
</p:tagLst>
</file>

<file path=ppt/tags/tag9.xml><?xml version="1.0" encoding="utf-8"?>
<p:tagLst xmlns:a="http://schemas.openxmlformats.org/drawingml/2006/main" xmlns:r="http://schemas.openxmlformats.org/officeDocument/2006/relationships" xmlns:p="http://schemas.openxmlformats.org/presentationml/2006/main">
  <p:tag name="TIMING" val="|72.1|36.4"/>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65861</TotalTime>
  <Words>6469</Words>
  <Application>Microsoft Office PowerPoint</Application>
  <PresentationFormat>Widescreen</PresentationFormat>
  <Paragraphs>813</Paragraphs>
  <Slides>88</Slides>
  <Notes>7</Notes>
  <HiddenSlides>18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Courier New</vt:lpstr>
      <vt:lpstr>Motiv systému Office</vt:lpstr>
      <vt:lpstr>PV204 Security technologies</vt:lpstr>
      <vt:lpstr>Phase III</vt:lpstr>
      <vt:lpstr>Task: Questions to ask</vt:lpstr>
      <vt:lpstr>PowerPoint Presentation</vt:lpstr>
      <vt:lpstr>Leftover from previous lecture </vt:lpstr>
      <vt:lpstr>Pay to script hash (P2SH), BIP16, starts with ‘3’</vt:lpstr>
      <vt:lpstr>PowerPoint Presentation</vt:lpstr>
      <vt:lpstr>Interesting, non-standard scripts</vt:lpstr>
      <vt:lpstr>OP_RETURN</vt:lpstr>
      <vt:lpstr>Blocks and Mining</vt:lpstr>
      <vt:lpstr>Problem: Who will include next block in blockchain?</vt:lpstr>
      <vt:lpstr>Who can include next block to blockchain?</vt:lpstr>
      <vt:lpstr>Bitcoin block</vt:lpstr>
      <vt:lpstr>Bitcoin’s Proof of Work (SHA256 function)</vt:lpstr>
      <vt:lpstr>Demo: show evolution of rewards</vt:lpstr>
      <vt:lpstr>Miner reward – coinbase output: block + fees</vt:lpstr>
      <vt:lpstr>Difficulty adjustment</vt:lpstr>
      <vt:lpstr>Hashrate in time (&gt;320EH/s = 3.2*1020 hash/sec = 266 /sec) Peak 26.3.2023: 400,000,000,000,000,000,000x SHA256 computations per second</vt:lpstr>
      <vt:lpstr>Demo: show difficulty adjustment, hashrate</vt:lpstr>
      <vt:lpstr>Blockchain forks</vt:lpstr>
      <vt:lpstr>Demo: show natural forks</vt:lpstr>
      <vt:lpstr>China mining dominance (09/2019→04/2020: 75.6%-&gt;65%)</vt:lpstr>
      <vt:lpstr>Bitcoin mining map (January 2022)</vt:lpstr>
      <vt:lpstr>PowerPoint Presentation</vt:lpstr>
      <vt:lpstr>Is Bitcoin mining wasteful?</vt:lpstr>
      <vt:lpstr>Upgrading Bitcoin functionality</vt:lpstr>
      <vt:lpstr>PowerPoint Presentation</vt:lpstr>
      <vt:lpstr>Options for upgrades</vt:lpstr>
      <vt:lpstr>How to agree on code changes in Bitcoin Core?</vt:lpstr>
      <vt:lpstr>Segregated witness (Segwit), softfork, August 2017</vt:lpstr>
      <vt:lpstr>Taproot, softfork, October 2021</vt:lpstr>
      <vt:lpstr>Path to Taproot softfork</vt:lpstr>
      <vt:lpstr>https://taproot.watch/</vt:lpstr>
      <vt:lpstr>První „Taproot“ transakce (P2TR)</vt:lpstr>
      <vt:lpstr>Future Bitcoin upgrades</vt:lpstr>
      <vt:lpstr>Threshold signatures vs. multisig vs. Multi-party computation </vt:lpstr>
      <vt:lpstr>Making fresh private keys (with backup) BIP32, BIP44…</vt:lpstr>
      <vt:lpstr>1. Shamir’s threshold secret sharing scheme</vt:lpstr>
      <vt:lpstr>Multisignatures</vt:lpstr>
      <vt:lpstr>Secure multi-party computation (MPC)</vt:lpstr>
      <vt:lpstr>Frequency of different multisignature scripts</vt:lpstr>
      <vt:lpstr>Partially Signed Bitcoin Transaction (PSBT), BIP-174</vt:lpstr>
      <vt:lpstr>Miniscript (A. Poelstra, P.  Wuille, S. Kanjalkar, 2019)</vt:lpstr>
      <vt:lpstr>Miniscript examples</vt:lpstr>
      <vt:lpstr>Inheritance problem – degradable multisig?</vt:lpstr>
      <vt:lpstr>Hardware wallets</vt:lpstr>
      <vt:lpstr>PowerPoint Presentation</vt:lpstr>
      <vt:lpstr>PowerPoint Presentation</vt:lpstr>
      <vt:lpstr>Research done in CRoCS on hardware wallets</vt:lpstr>
      <vt:lpstr>Bitcoin privacy</vt:lpstr>
      <vt:lpstr>Risks</vt:lpstr>
      <vt:lpstr>Attacker models</vt:lpstr>
      <vt:lpstr>Improving privacy</vt:lpstr>
      <vt:lpstr>CoinJoin</vt:lpstr>
      <vt:lpstr>CoinJoin implementations</vt:lpstr>
      <vt:lpstr>PayJoin</vt:lpstr>
      <vt:lpstr>On-chain Bitcoin alternatives</vt:lpstr>
      <vt:lpstr>Why search for other options (L2/sidechain/altcoins)?</vt:lpstr>
      <vt:lpstr>Lighting network</vt:lpstr>
      <vt:lpstr>Lighting network https://explorer.acinq.co/</vt:lpstr>
      <vt:lpstr>Opening channel</vt:lpstr>
      <vt:lpstr>Some Lighting topics I.</vt:lpstr>
      <vt:lpstr>Some Lighting topics II.</vt:lpstr>
      <vt:lpstr>Study materials</vt:lpstr>
      <vt:lpstr>Lightning network – study more </vt:lpstr>
      <vt:lpstr>Case study: Ordinals/Inscriptions</vt:lpstr>
      <vt:lpstr>Case study: Ordinals/Inscription (NFT)</vt:lpstr>
      <vt:lpstr>Case study: Ordinals/Inscriptions (NFT)</vt:lpstr>
      <vt:lpstr>Case study: Ordinals/Inscriptions (NFT)</vt:lpstr>
      <vt:lpstr>PowerPoint Presentation</vt:lpstr>
      <vt:lpstr>PowerPoint Presentation</vt:lpstr>
      <vt:lpstr>Case study: Ordinals/Inscriptions discussion</vt:lpstr>
      <vt:lpstr>Case study: Ordinals/Inscriptions discussion</vt:lpstr>
      <vt:lpstr>Q&amp;A</vt:lpstr>
      <vt:lpstr>PowerPoint Presentation</vt:lpstr>
      <vt:lpstr>Running own full node</vt:lpstr>
      <vt:lpstr>PowerPoint Presentation</vt:lpstr>
      <vt:lpstr>Running own full node</vt:lpstr>
      <vt:lpstr>Additional software to run on “full node”</vt:lpstr>
      <vt:lpstr>Summary </vt:lpstr>
      <vt:lpstr>PowerPoint Presentation</vt:lpstr>
      <vt:lpstr>PowerPoint Presentation</vt:lpstr>
      <vt:lpstr>Wallet topics</vt:lpstr>
      <vt:lpstr>Generating new “wallet”</vt:lpstr>
      <vt:lpstr>Backing up entropy (“master seed”)</vt:lpstr>
      <vt:lpstr>Making fresh private keys (with backup) BIP32, BIP44…</vt:lpstr>
      <vt:lpstr>Receiving (testnet) bitcoins</vt:lpstr>
      <vt:lpstr>Blockchain explorers</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Švenda</cp:lastModifiedBy>
  <cp:revision>8727</cp:revision>
  <cp:lastPrinted>2013-10-10T13:54:53Z</cp:lastPrinted>
  <dcterms:created xsi:type="dcterms:W3CDTF">2012-06-27T07:21:19Z</dcterms:created>
  <dcterms:modified xsi:type="dcterms:W3CDTF">2023-03-27T09:00:00Z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