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267" r:id="rId7"/>
    <p:sldId id="271" r:id="rId8"/>
    <p:sldId id="268" r:id="rId9"/>
    <p:sldId id="269" r:id="rId10"/>
    <p:sldId id="272" r:id="rId11"/>
    <p:sldId id="270" r:id="rId1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45C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42" autoAdjust="0"/>
    <p:restoredTop sz="95768" autoAdjust="0"/>
  </p:normalViewPr>
  <p:slideViewPr>
    <p:cSldViewPr snapToGrid="0">
      <p:cViewPr varScale="1">
        <p:scale>
          <a:sx n="123" d="100"/>
          <a:sy n="123" d="100"/>
        </p:scale>
        <p:origin x="224" y="200"/>
      </p:cViewPr>
      <p:guideLst>
        <p:guide orient="horz" pos="1117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408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4" Type="http://schemas.openxmlformats.org/officeDocument/2006/relationships/image" Target="../media/image10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4" Type="http://schemas.openxmlformats.org/officeDocument/2006/relationships/image" Target="../media/image1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4F0E73-8606-49FD-BA82-F334AC4080EA}" type="doc">
      <dgm:prSet loTypeId="urn:microsoft.com/office/officeart/2018/2/layout/IconLabelDescription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93C973C-9810-44BC-BE7D-043B492FF0BC}">
      <dgm:prSet/>
      <dgm:spPr/>
      <dgm:t>
        <a:bodyPr/>
        <a:lstStyle/>
        <a:p>
          <a:pPr>
            <a:defRPr b="1"/>
          </a:pPr>
          <a:r>
            <a:rPr lang="en-US" b="1"/>
            <a:t>History</a:t>
          </a:r>
          <a:endParaRPr lang="en-US"/>
        </a:p>
      </dgm:t>
    </dgm:pt>
    <dgm:pt modelId="{35074638-4465-4FF3-BAD7-FF059C3BD146}" type="parTrans" cxnId="{9600D2C5-B50E-410F-9651-2D45ABDE141F}">
      <dgm:prSet/>
      <dgm:spPr/>
      <dgm:t>
        <a:bodyPr/>
        <a:lstStyle/>
        <a:p>
          <a:endParaRPr lang="en-US"/>
        </a:p>
      </dgm:t>
    </dgm:pt>
    <dgm:pt modelId="{F93277B6-02D6-4A07-87E5-D68AB7FD2BAA}" type="sibTrans" cxnId="{9600D2C5-B50E-410F-9651-2D45ABDE141F}">
      <dgm:prSet/>
      <dgm:spPr/>
      <dgm:t>
        <a:bodyPr/>
        <a:lstStyle/>
        <a:p>
          <a:endParaRPr lang="en-US"/>
        </a:p>
      </dgm:t>
    </dgm:pt>
    <dgm:pt modelId="{883D0472-B261-4277-BA86-ED7BFDDEE93E}">
      <dgm:prSet/>
      <dgm:spPr/>
      <dgm:t>
        <a:bodyPr/>
        <a:lstStyle/>
        <a:p>
          <a:r>
            <a:rPr lang="en-US"/>
            <a:t>Established in </a:t>
          </a:r>
          <a:r>
            <a:rPr lang="en-US" b="1"/>
            <a:t>2009</a:t>
          </a:r>
          <a:endParaRPr lang="en-US"/>
        </a:p>
      </dgm:t>
    </dgm:pt>
    <dgm:pt modelId="{F33566E5-159B-4196-8BC6-48E3861795D6}" type="parTrans" cxnId="{100D4FDE-7B64-43C7-B21F-F35850A2E1F5}">
      <dgm:prSet/>
      <dgm:spPr/>
      <dgm:t>
        <a:bodyPr/>
        <a:lstStyle/>
        <a:p>
          <a:endParaRPr lang="en-US"/>
        </a:p>
      </dgm:t>
    </dgm:pt>
    <dgm:pt modelId="{4B65398D-9031-499B-A132-AAE403CEE3B6}" type="sibTrans" cxnId="{100D4FDE-7B64-43C7-B21F-F35850A2E1F5}">
      <dgm:prSet/>
      <dgm:spPr/>
      <dgm:t>
        <a:bodyPr/>
        <a:lstStyle/>
        <a:p>
          <a:endParaRPr lang="en-US"/>
        </a:p>
      </dgm:t>
    </dgm:pt>
    <dgm:pt modelId="{900F9B95-64EF-49CB-8190-E3A80C6D31AF}">
      <dgm:prSet/>
      <dgm:spPr/>
      <dgm:t>
        <a:bodyPr/>
        <a:lstStyle/>
        <a:p>
          <a:r>
            <a:rPr lang="en-US"/>
            <a:t>Own premises since </a:t>
          </a:r>
          <a:r>
            <a:rPr lang="en-US" b="1"/>
            <a:t>2010</a:t>
          </a:r>
          <a:endParaRPr lang="en-US"/>
        </a:p>
      </dgm:t>
    </dgm:pt>
    <dgm:pt modelId="{D4D1A447-BE5C-470D-BEFA-59F600FAC197}" type="parTrans" cxnId="{3EA488F8-B920-4100-B8BB-680EDB16A3AB}">
      <dgm:prSet/>
      <dgm:spPr/>
      <dgm:t>
        <a:bodyPr/>
        <a:lstStyle/>
        <a:p>
          <a:endParaRPr lang="en-US"/>
        </a:p>
      </dgm:t>
    </dgm:pt>
    <dgm:pt modelId="{A39CF658-32E1-4483-9DDF-4E991B0C05FB}" type="sibTrans" cxnId="{3EA488F8-B920-4100-B8BB-680EDB16A3AB}">
      <dgm:prSet/>
      <dgm:spPr/>
      <dgm:t>
        <a:bodyPr/>
        <a:lstStyle/>
        <a:p>
          <a:endParaRPr lang="en-US"/>
        </a:p>
      </dgm:t>
    </dgm:pt>
    <dgm:pt modelId="{0DB252EE-EA4C-4C3E-A89D-EF4F628C3848}">
      <dgm:prSet/>
      <dgm:spPr/>
      <dgm:t>
        <a:bodyPr/>
        <a:lstStyle/>
        <a:p>
          <a:r>
            <a:rPr lang="en-US"/>
            <a:t>Located </a:t>
          </a:r>
          <a:r>
            <a:rPr lang="cs-CZ"/>
            <a:t>at </a:t>
          </a:r>
          <a:r>
            <a:rPr lang="en-US"/>
            <a:t>Botanicka 68a, Brno</a:t>
          </a:r>
        </a:p>
      </dgm:t>
    </dgm:pt>
    <dgm:pt modelId="{191412C3-F774-4DC7-AC5E-FA0C1755F19E}" type="parTrans" cxnId="{EC71A276-CA3F-4016-BEDD-739EC0E93DAE}">
      <dgm:prSet/>
      <dgm:spPr/>
      <dgm:t>
        <a:bodyPr/>
        <a:lstStyle/>
        <a:p>
          <a:endParaRPr lang="en-US"/>
        </a:p>
      </dgm:t>
    </dgm:pt>
    <dgm:pt modelId="{1D7FC478-3221-4722-9944-BAF393A29923}" type="sibTrans" cxnId="{EC71A276-CA3F-4016-BEDD-739EC0E93DAE}">
      <dgm:prSet/>
      <dgm:spPr/>
      <dgm:t>
        <a:bodyPr/>
        <a:lstStyle/>
        <a:p>
          <a:endParaRPr lang="en-US"/>
        </a:p>
      </dgm:t>
    </dgm:pt>
    <dgm:pt modelId="{6A83F9AB-74A0-48AD-8CC8-2B65CBBDB14E}">
      <dgm:prSet/>
      <dgm:spPr/>
      <dgm:t>
        <a:bodyPr/>
        <a:lstStyle/>
        <a:p>
          <a:pPr>
            <a:defRPr b="1"/>
          </a:pPr>
          <a:r>
            <a:rPr lang="en-US" b="1"/>
            <a:t>Teaching</a:t>
          </a:r>
          <a:endParaRPr lang="en-US"/>
        </a:p>
      </dgm:t>
    </dgm:pt>
    <dgm:pt modelId="{E190350F-F1D5-49D7-AA0D-A676A4131555}" type="parTrans" cxnId="{70ECE775-3577-430D-AA3A-AA657C517D31}">
      <dgm:prSet/>
      <dgm:spPr/>
      <dgm:t>
        <a:bodyPr/>
        <a:lstStyle/>
        <a:p>
          <a:endParaRPr lang="en-US"/>
        </a:p>
      </dgm:t>
    </dgm:pt>
    <dgm:pt modelId="{02207BF5-6088-4C94-877A-65E2AB257622}" type="sibTrans" cxnId="{70ECE775-3577-430D-AA3A-AA657C517D31}">
      <dgm:prSet/>
      <dgm:spPr/>
      <dgm:t>
        <a:bodyPr/>
        <a:lstStyle/>
        <a:p>
          <a:endParaRPr lang="en-US"/>
        </a:p>
      </dgm:t>
    </dgm:pt>
    <dgm:pt modelId="{913BD1EB-1B06-47AB-B0A8-ACA906E0DE0D}">
      <dgm:prSet/>
      <dgm:spPr/>
      <dgm:t>
        <a:bodyPr/>
        <a:lstStyle/>
        <a:p>
          <a:r>
            <a:rPr lang="en-US" b="1"/>
            <a:t>Programming</a:t>
          </a:r>
          <a:r>
            <a:rPr lang="en-US"/>
            <a:t> </a:t>
          </a:r>
          <a:r>
            <a:rPr lang="cs-CZ"/>
            <a:t>(</a:t>
          </a:r>
          <a:r>
            <a:rPr lang="en-US"/>
            <a:t>basic, enterprise, mobile </a:t>
          </a:r>
          <a:r>
            <a:rPr lang="cs-CZ"/>
            <a:t>– </a:t>
          </a:r>
          <a:r>
            <a:rPr lang="en-US"/>
            <a:t>Java, C#, C, Ruby, XML)</a:t>
          </a:r>
        </a:p>
      </dgm:t>
    </dgm:pt>
    <dgm:pt modelId="{A466660A-E4C0-45A8-B831-15CF52845988}" type="parTrans" cxnId="{06716CDC-4699-4E48-B922-C991D2F28B0A}">
      <dgm:prSet/>
      <dgm:spPr/>
      <dgm:t>
        <a:bodyPr/>
        <a:lstStyle/>
        <a:p>
          <a:endParaRPr lang="en-US"/>
        </a:p>
      </dgm:t>
    </dgm:pt>
    <dgm:pt modelId="{D2DD1BE3-3568-4BE3-A04D-638BE70D4660}" type="sibTrans" cxnId="{06716CDC-4699-4E48-B922-C991D2F28B0A}">
      <dgm:prSet/>
      <dgm:spPr/>
      <dgm:t>
        <a:bodyPr/>
        <a:lstStyle/>
        <a:p>
          <a:endParaRPr lang="en-US"/>
        </a:p>
      </dgm:t>
    </dgm:pt>
    <dgm:pt modelId="{5B083999-89F7-4326-9905-299772C8063E}">
      <dgm:prSet/>
      <dgm:spPr/>
      <dgm:t>
        <a:bodyPr/>
        <a:lstStyle/>
        <a:p>
          <a:r>
            <a:rPr lang="en-US" b="1"/>
            <a:t>Development</a:t>
          </a:r>
          <a:r>
            <a:rPr lang="en-US"/>
            <a:t> methods (OO, quality, architectures, agile, process management)</a:t>
          </a:r>
        </a:p>
      </dgm:t>
    </dgm:pt>
    <dgm:pt modelId="{E59F16A1-0A17-4909-8D6A-107EC0AF92AE}" type="parTrans" cxnId="{63E8DD30-BCAF-4CDC-8BD5-2C2FEB2BA364}">
      <dgm:prSet/>
      <dgm:spPr/>
      <dgm:t>
        <a:bodyPr/>
        <a:lstStyle/>
        <a:p>
          <a:endParaRPr lang="en-US"/>
        </a:p>
      </dgm:t>
    </dgm:pt>
    <dgm:pt modelId="{58F7A62D-21DB-4DEE-B26A-9083FD5529B6}" type="sibTrans" cxnId="{63E8DD30-BCAF-4CDC-8BD5-2C2FEB2BA364}">
      <dgm:prSet/>
      <dgm:spPr/>
      <dgm:t>
        <a:bodyPr/>
        <a:lstStyle/>
        <a:p>
          <a:endParaRPr lang="en-US"/>
        </a:p>
      </dgm:t>
    </dgm:pt>
    <dgm:pt modelId="{A3E5E959-8C89-4A8D-A547-A427EC9CCA52}">
      <dgm:prSet/>
      <dgm:spPr/>
      <dgm:t>
        <a:bodyPr/>
        <a:lstStyle/>
        <a:p>
          <a:r>
            <a:rPr lang="en-US" b="1"/>
            <a:t>Soft skills </a:t>
          </a:r>
          <a:r>
            <a:rPr lang="en-US"/>
            <a:t>(team work, communication)</a:t>
          </a:r>
        </a:p>
      </dgm:t>
    </dgm:pt>
    <dgm:pt modelId="{7C91094C-B453-418C-9274-92CFF97A2188}" type="parTrans" cxnId="{9835A7A4-66C3-46B8-A038-A2A822A37F48}">
      <dgm:prSet/>
      <dgm:spPr/>
      <dgm:t>
        <a:bodyPr/>
        <a:lstStyle/>
        <a:p>
          <a:endParaRPr lang="en-US"/>
        </a:p>
      </dgm:t>
    </dgm:pt>
    <dgm:pt modelId="{FAE00167-A49D-44F8-878C-3842E18CAAAE}" type="sibTrans" cxnId="{9835A7A4-66C3-46B8-A038-A2A822A37F48}">
      <dgm:prSet/>
      <dgm:spPr/>
      <dgm:t>
        <a:bodyPr/>
        <a:lstStyle/>
        <a:p>
          <a:endParaRPr lang="en-US"/>
        </a:p>
      </dgm:t>
    </dgm:pt>
    <dgm:pt modelId="{654C29EE-C8E3-455A-99A0-D79D6B10D284}">
      <dgm:prSet/>
      <dgm:spPr/>
      <dgm:t>
        <a:bodyPr/>
        <a:lstStyle/>
        <a:p>
          <a:r>
            <a:rPr lang="cs-CZ" b="1"/>
            <a:t>Critical infrastructures</a:t>
          </a:r>
          <a:r>
            <a:rPr lang="cs-CZ"/>
            <a:t>, </a:t>
          </a:r>
          <a:r>
            <a:rPr lang="cs-CZ" b="1"/>
            <a:t>cyberphysical </a:t>
          </a:r>
          <a:r>
            <a:rPr lang="cs-CZ"/>
            <a:t>systems</a:t>
          </a:r>
          <a:endParaRPr lang="en-US"/>
        </a:p>
      </dgm:t>
    </dgm:pt>
    <dgm:pt modelId="{1F51450D-1348-4561-B3FE-6ED5777F9841}" type="parTrans" cxnId="{F3F1E0FE-99EB-4449-9AB0-D54B381B3626}">
      <dgm:prSet/>
      <dgm:spPr/>
      <dgm:t>
        <a:bodyPr/>
        <a:lstStyle/>
        <a:p>
          <a:endParaRPr lang="en-US"/>
        </a:p>
      </dgm:t>
    </dgm:pt>
    <dgm:pt modelId="{72443672-1EA4-4C8E-AC5D-E63253D9FA45}" type="sibTrans" cxnId="{F3F1E0FE-99EB-4449-9AB0-D54B381B3626}">
      <dgm:prSet/>
      <dgm:spPr/>
      <dgm:t>
        <a:bodyPr/>
        <a:lstStyle/>
        <a:p>
          <a:endParaRPr lang="en-US"/>
        </a:p>
      </dgm:t>
    </dgm:pt>
    <dgm:pt modelId="{0D12A1D7-8B66-49E5-A6A0-E82D1A971776}" type="pres">
      <dgm:prSet presAssocID="{824F0E73-8606-49FD-BA82-F334AC4080EA}" presName="root" presStyleCnt="0">
        <dgm:presLayoutVars>
          <dgm:dir/>
          <dgm:resizeHandles val="exact"/>
        </dgm:presLayoutVars>
      </dgm:prSet>
      <dgm:spPr/>
    </dgm:pt>
    <dgm:pt modelId="{65249823-7073-4B2C-B8EE-888DE6181687}" type="pres">
      <dgm:prSet presAssocID="{893C973C-9810-44BC-BE7D-043B492FF0BC}" presName="compNode" presStyleCnt="0"/>
      <dgm:spPr/>
    </dgm:pt>
    <dgm:pt modelId="{2C76DF10-7AE3-4F91-A211-4488F8632168}" type="pres">
      <dgm:prSet presAssocID="{893C973C-9810-44BC-BE7D-043B492FF0BC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dova"/>
        </a:ext>
      </dgm:extLst>
    </dgm:pt>
    <dgm:pt modelId="{0BBD38C5-3033-489C-BADB-48D3551FCEFF}" type="pres">
      <dgm:prSet presAssocID="{893C973C-9810-44BC-BE7D-043B492FF0BC}" presName="iconSpace" presStyleCnt="0"/>
      <dgm:spPr/>
    </dgm:pt>
    <dgm:pt modelId="{D9EF4988-E917-4EB0-A2B7-E7B22D7785A1}" type="pres">
      <dgm:prSet presAssocID="{893C973C-9810-44BC-BE7D-043B492FF0BC}" presName="parTx" presStyleLbl="revTx" presStyleIdx="0" presStyleCnt="4">
        <dgm:presLayoutVars>
          <dgm:chMax val="0"/>
          <dgm:chPref val="0"/>
        </dgm:presLayoutVars>
      </dgm:prSet>
      <dgm:spPr/>
    </dgm:pt>
    <dgm:pt modelId="{FE5BB6F4-C01D-4EA7-A0EA-46C30D95F62D}" type="pres">
      <dgm:prSet presAssocID="{893C973C-9810-44BC-BE7D-043B492FF0BC}" presName="txSpace" presStyleCnt="0"/>
      <dgm:spPr/>
    </dgm:pt>
    <dgm:pt modelId="{EFC03D9B-1164-4435-99E7-98F14DEE0666}" type="pres">
      <dgm:prSet presAssocID="{893C973C-9810-44BC-BE7D-043B492FF0BC}" presName="desTx" presStyleLbl="revTx" presStyleIdx="1" presStyleCnt="4">
        <dgm:presLayoutVars/>
      </dgm:prSet>
      <dgm:spPr/>
    </dgm:pt>
    <dgm:pt modelId="{D4328071-4983-48A7-BDA5-25347A7BCFC7}" type="pres">
      <dgm:prSet presAssocID="{F93277B6-02D6-4A07-87E5-D68AB7FD2BAA}" presName="sibTrans" presStyleCnt="0"/>
      <dgm:spPr/>
    </dgm:pt>
    <dgm:pt modelId="{8D3A7DB4-E534-459D-9A81-6BC3D72E947F}" type="pres">
      <dgm:prSet presAssocID="{6A83F9AB-74A0-48AD-8CC8-2B65CBBDB14E}" presName="compNode" presStyleCnt="0"/>
      <dgm:spPr/>
    </dgm:pt>
    <dgm:pt modelId="{BD310ACB-58F8-4CB7-971C-A40665F77601}" type="pres">
      <dgm:prSet presAssocID="{6A83F9AB-74A0-48AD-8CC8-2B65CBBDB14E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gramátor"/>
        </a:ext>
      </dgm:extLst>
    </dgm:pt>
    <dgm:pt modelId="{D021C3B5-A254-4CB3-897A-E0021E1EB5D1}" type="pres">
      <dgm:prSet presAssocID="{6A83F9AB-74A0-48AD-8CC8-2B65CBBDB14E}" presName="iconSpace" presStyleCnt="0"/>
      <dgm:spPr/>
    </dgm:pt>
    <dgm:pt modelId="{F82B169F-59FC-4636-8F64-032D01FA2E8C}" type="pres">
      <dgm:prSet presAssocID="{6A83F9AB-74A0-48AD-8CC8-2B65CBBDB14E}" presName="parTx" presStyleLbl="revTx" presStyleIdx="2" presStyleCnt="4">
        <dgm:presLayoutVars>
          <dgm:chMax val="0"/>
          <dgm:chPref val="0"/>
        </dgm:presLayoutVars>
      </dgm:prSet>
      <dgm:spPr/>
    </dgm:pt>
    <dgm:pt modelId="{4048E08C-6986-46B7-8FCD-12409371BFAA}" type="pres">
      <dgm:prSet presAssocID="{6A83F9AB-74A0-48AD-8CC8-2B65CBBDB14E}" presName="txSpace" presStyleCnt="0"/>
      <dgm:spPr/>
    </dgm:pt>
    <dgm:pt modelId="{3549EA80-3D65-472B-B141-E2C8469D3D13}" type="pres">
      <dgm:prSet presAssocID="{6A83F9AB-74A0-48AD-8CC8-2B65CBBDB14E}" presName="desTx" presStyleLbl="revTx" presStyleIdx="3" presStyleCnt="4">
        <dgm:presLayoutVars/>
      </dgm:prSet>
      <dgm:spPr/>
    </dgm:pt>
  </dgm:ptLst>
  <dgm:cxnLst>
    <dgm:cxn modelId="{396E0009-4CE6-44DD-A38D-FDA9D99C7BB3}" type="presOf" srcId="{824F0E73-8606-49FD-BA82-F334AC4080EA}" destId="{0D12A1D7-8B66-49E5-A6A0-E82D1A971776}" srcOrd="0" destOrd="0" presId="urn:microsoft.com/office/officeart/2018/2/layout/IconLabelDescriptionList"/>
    <dgm:cxn modelId="{2C4B2B30-4779-45F3-ABA2-7618AB7BF6B3}" type="presOf" srcId="{A3E5E959-8C89-4A8D-A547-A427EC9CCA52}" destId="{3549EA80-3D65-472B-B141-E2C8469D3D13}" srcOrd="0" destOrd="2" presId="urn:microsoft.com/office/officeart/2018/2/layout/IconLabelDescriptionList"/>
    <dgm:cxn modelId="{63E8DD30-BCAF-4CDC-8BD5-2C2FEB2BA364}" srcId="{6A83F9AB-74A0-48AD-8CC8-2B65CBBDB14E}" destId="{5B083999-89F7-4326-9905-299772C8063E}" srcOrd="1" destOrd="0" parTransId="{E59F16A1-0A17-4909-8D6A-107EC0AF92AE}" sibTransId="{58F7A62D-21DB-4DEE-B26A-9083FD5529B6}"/>
    <dgm:cxn modelId="{92D3C33D-0F59-4194-AF2C-A010D12A9BE6}" type="presOf" srcId="{893C973C-9810-44BC-BE7D-043B492FF0BC}" destId="{D9EF4988-E917-4EB0-A2B7-E7B22D7785A1}" srcOrd="0" destOrd="0" presId="urn:microsoft.com/office/officeart/2018/2/layout/IconLabelDescriptionList"/>
    <dgm:cxn modelId="{70ECE775-3577-430D-AA3A-AA657C517D31}" srcId="{824F0E73-8606-49FD-BA82-F334AC4080EA}" destId="{6A83F9AB-74A0-48AD-8CC8-2B65CBBDB14E}" srcOrd="1" destOrd="0" parTransId="{E190350F-F1D5-49D7-AA0D-A676A4131555}" sibTransId="{02207BF5-6088-4C94-877A-65E2AB257622}"/>
    <dgm:cxn modelId="{EC71A276-CA3F-4016-BEDD-739EC0E93DAE}" srcId="{893C973C-9810-44BC-BE7D-043B492FF0BC}" destId="{0DB252EE-EA4C-4C3E-A89D-EF4F628C3848}" srcOrd="2" destOrd="0" parTransId="{191412C3-F774-4DC7-AC5E-FA0C1755F19E}" sibTransId="{1D7FC478-3221-4722-9944-BAF393A29923}"/>
    <dgm:cxn modelId="{2DD28790-A180-41B6-8FBC-A91270F71287}" type="presOf" srcId="{883D0472-B261-4277-BA86-ED7BFDDEE93E}" destId="{EFC03D9B-1164-4435-99E7-98F14DEE0666}" srcOrd="0" destOrd="0" presId="urn:microsoft.com/office/officeart/2018/2/layout/IconLabelDescriptionList"/>
    <dgm:cxn modelId="{6CD81194-07ED-4F9F-9D6C-56F49BDDC066}" type="presOf" srcId="{0DB252EE-EA4C-4C3E-A89D-EF4F628C3848}" destId="{EFC03D9B-1164-4435-99E7-98F14DEE0666}" srcOrd="0" destOrd="2" presId="urn:microsoft.com/office/officeart/2018/2/layout/IconLabelDescriptionList"/>
    <dgm:cxn modelId="{9835A7A4-66C3-46B8-A038-A2A822A37F48}" srcId="{6A83F9AB-74A0-48AD-8CC8-2B65CBBDB14E}" destId="{A3E5E959-8C89-4A8D-A547-A427EC9CCA52}" srcOrd="2" destOrd="0" parTransId="{7C91094C-B453-418C-9274-92CFF97A2188}" sibTransId="{FAE00167-A49D-44F8-878C-3842E18CAAAE}"/>
    <dgm:cxn modelId="{F98200C2-4502-4067-93E7-938FFE1ED614}" type="presOf" srcId="{654C29EE-C8E3-455A-99A0-D79D6B10D284}" destId="{3549EA80-3D65-472B-B141-E2C8469D3D13}" srcOrd="0" destOrd="3" presId="urn:microsoft.com/office/officeart/2018/2/layout/IconLabelDescriptionList"/>
    <dgm:cxn modelId="{9600D2C5-B50E-410F-9651-2D45ABDE141F}" srcId="{824F0E73-8606-49FD-BA82-F334AC4080EA}" destId="{893C973C-9810-44BC-BE7D-043B492FF0BC}" srcOrd="0" destOrd="0" parTransId="{35074638-4465-4FF3-BAD7-FF059C3BD146}" sibTransId="{F93277B6-02D6-4A07-87E5-D68AB7FD2BAA}"/>
    <dgm:cxn modelId="{76A777D6-BE60-47BD-A722-602AA3A9FBBF}" type="presOf" srcId="{913BD1EB-1B06-47AB-B0A8-ACA906E0DE0D}" destId="{3549EA80-3D65-472B-B141-E2C8469D3D13}" srcOrd="0" destOrd="0" presId="urn:microsoft.com/office/officeart/2018/2/layout/IconLabelDescriptionList"/>
    <dgm:cxn modelId="{BF1160D8-26B2-4910-B8DA-B074E69A8DA0}" type="presOf" srcId="{900F9B95-64EF-49CB-8190-E3A80C6D31AF}" destId="{EFC03D9B-1164-4435-99E7-98F14DEE0666}" srcOrd="0" destOrd="1" presId="urn:microsoft.com/office/officeart/2018/2/layout/IconLabelDescriptionList"/>
    <dgm:cxn modelId="{06716CDC-4699-4E48-B922-C991D2F28B0A}" srcId="{6A83F9AB-74A0-48AD-8CC8-2B65CBBDB14E}" destId="{913BD1EB-1B06-47AB-B0A8-ACA906E0DE0D}" srcOrd="0" destOrd="0" parTransId="{A466660A-E4C0-45A8-B831-15CF52845988}" sibTransId="{D2DD1BE3-3568-4BE3-A04D-638BE70D4660}"/>
    <dgm:cxn modelId="{100D4FDE-7B64-43C7-B21F-F35850A2E1F5}" srcId="{893C973C-9810-44BC-BE7D-043B492FF0BC}" destId="{883D0472-B261-4277-BA86-ED7BFDDEE93E}" srcOrd="0" destOrd="0" parTransId="{F33566E5-159B-4196-8BC6-48E3861795D6}" sibTransId="{4B65398D-9031-499B-A132-AAE403CEE3B6}"/>
    <dgm:cxn modelId="{2B58DEE2-3D6F-4D33-9783-81EDCC31ACFE}" type="presOf" srcId="{5B083999-89F7-4326-9905-299772C8063E}" destId="{3549EA80-3D65-472B-B141-E2C8469D3D13}" srcOrd="0" destOrd="1" presId="urn:microsoft.com/office/officeart/2018/2/layout/IconLabelDescriptionList"/>
    <dgm:cxn modelId="{42E78EE8-32E6-426F-91F3-E0DF760B791E}" type="presOf" srcId="{6A83F9AB-74A0-48AD-8CC8-2B65CBBDB14E}" destId="{F82B169F-59FC-4636-8F64-032D01FA2E8C}" srcOrd="0" destOrd="0" presId="urn:microsoft.com/office/officeart/2018/2/layout/IconLabelDescriptionList"/>
    <dgm:cxn modelId="{3EA488F8-B920-4100-B8BB-680EDB16A3AB}" srcId="{893C973C-9810-44BC-BE7D-043B492FF0BC}" destId="{900F9B95-64EF-49CB-8190-E3A80C6D31AF}" srcOrd="1" destOrd="0" parTransId="{D4D1A447-BE5C-470D-BEFA-59F600FAC197}" sibTransId="{A39CF658-32E1-4483-9DDF-4E991B0C05FB}"/>
    <dgm:cxn modelId="{F3F1E0FE-99EB-4449-9AB0-D54B381B3626}" srcId="{6A83F9AB-74A0-48AD-8CC8-2B65CBBDB14E}" destId="{654C29EE-C8E3-455A-99A0-D79D6B10D284}" srcOrd="3" destOrd="0" parTransId="{1F51450D-1348-4561-B3FE-6ED5777F9841}" sibTransId="{72443672-1EA4-4C8E-AC5D-E63253D9FA45}"/>
    <dgm:cxn modelId="{8A838A5B-41E6-45E3-AB04-7B176724245F}" type="presParOf" srcId="{0D12A1D7-8B66-49E5-A6A0-E82D1A971776}" destId="{65249823-7073-4B2C-B8EE-888DE6181687}" srcOrd="0" destOrd="0" presId="urn:microsoft.com/office/officeart/2018/2/layout/IconLabelDescriptionList"/>
    <dgm:cxn modelId="{28A5D0F9-2CC0-4BB2-9274-C19094DFF684}" type="presParOf" srcId="{65249823-7073-4B2C-B8EE-888DE6181687}" destId="{2C76DF10-7AE3-4F91-A211-4488F8632168}" srcOrd="0" destOrd="0" presId="urn:microsoft.com/office/officeart/2018/2/layout/IconLabelDescriptionList"/>
    <dgm:cxn modelId="{4F11305F-3E92-4BEE-A5F8-00419273576C}" type="presParOf" srcId="{65249823-7073-4B2C-B8EE-888DE6181687}" destId="{0BBD38C5-3033-489C-BADB-48D3551FCEFF}" srcOrd="1" destOrd="0" presId="urn:microsoft.com/office/officeart/2018/2/layout/IconLabelDescriptionList"/>
    <dgm:cxn modelId="{CD7E45A2-72A0-41E2-8C73-6ACCB7D01ABB}" type="presParOf" srcId="{65249823-7073-4B2C-B8EE-888DE6181687}" destId="{D9EF4988-E917-4EB0-A2B7-E7B22D7785A1}" srcOrd="2" destOrd="0" presId="urn:microsoft.com/office/officeart/2018/2/layout/IconLabelDescriptionList"/>
    <dgm:cxn modelId="{CC9A69A8-2DE4-417E-982F-9B4880FB4725}" type="presParOf" srcId="{65249823-7073-4B2C-B8EE-888DE6181687}" destId="{FE5BB6F4-C01D-4EA7-A0EA-46C30D95F62D}" srcOrd="3" destOrd="0" presId="urn:microsoft.com/office/officeart/2018/2/layout/IconLabelDescriptionList"/>
    <dgm:cxn modelId="{19DF523C-B92D-49E3-AF08-24F7F53E4520}" type="presParOf" srcId="{65249823-7073-4B2C-B8EE-888DE6181687}" destId="{EFC03D9B-1164-4435-99E7-98F14DEE0666}" srcOrd="4" destOrd="0" presId="urn:microsoft.com/office/officeart/2018/2/layout/IconLabelDescriptionList"/>
    <dgm:cxn modelId="{602DD5A8-8162-4F26-9B21-918075485DD3}" type="presParOf" srcId="{0D12A1D7-8B66-49E5-A6A0-E82D1A971776}" destId="{D4328071-4983-48A7-BDA5-25347A7BCFC7}" srcOrd="1" destOrd="0" presId="urn:microsoft.com/office/officeart/2018/2/layout/IconLabelDescriptionList"/>
    <dgm:cxn modelId="{20FC3B05-8692-44F0-BED7-D92F53D5F817}" type="presParOf" srcId="{0D12A1D7-8B66-49E5-A6A0-E82D1A971776}" destId="{8D3A7DB4-E534-459D-9A81-6BC3D72E947F}" srcOrd="2" destOrd="0" presId="urn:microsoft.com/office/officeart/2018/2/layout/IconLabelDescriptionList"/>
    <dgm:cxn modelId="{581358EA-EA4A-4A07-A860-8D12694DEC21}" type="presParOf" srcId="{8D3A7DB4-E534-459D-9A81-6BC3D72E947F}" destId="{BD310ACB-58F8-4CB7-971C-A40665F77601}" srcOrd="0" destOrd="0" presId="urn:microsoft.com/office/officeart/2018/2/layout/IconLabelDescriptionList"/>
    <dgm:cxn modelId="{85757416-1FF5-4266-B66C-7BBBC364A040}" type="presParOf" srcId="{8D3A7DB4-E534-459D-9A81-6BC3D72E947F}" destId="{D021C3B5-A254-4CB3-897A-E0021E1EB5D1}" srcOrd="1" destOrd="0" presId="urn:microsoft.com/office/officeart/2018/2/layout/IconLabelDescriptionList"/>
    <dgm:cxn modelId="{8E70E2EC-BF64-42FA-A4FA-B40103F4E59F}" type="presParOf" srcId="{8D3A7DB4-E534-459D-9A81-6BC3D72E947F}" destId="{F82B169F-59FC-4636-8F64-032D01FA2E8C}" srcOrd="2" destOrd="0" presId="urn:microsoft.com/office/officeart/2018/2/layout/IconLabelDescriptionList"/>
    <dgm:cxn modelId="{D466EDD6-C0C1-4325-B07E-11A29087B670}" type="presParOf" srcId="{8D3A7DB4-E534-459D-9A81-6BC3D72E947F}" destId="{4048E08C-6986-46B7-8FCD-12409371BFAA}" srcOrd="3" destOrd="0" presId="urn:microsoft.com/office/officeart/2018/2/layout/IconLabelDescriptionList"/>
    <dgm:cxn modelId="{56AB3610-41F4-4C75-AD3C-A434D19DA691}" type="presParOf" srcId="{8D3A7DB4-E534-459D-9A81-6BC3D72E947F}" destId="{3549EA80-3D65-472B-B141-E2C8469D3D13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76DF10-7AE3-4F91-A211-4488F8632168}">
      <dsp:nvSpPr>
        <dsp:cNvPr id="0" name=""/>
        <dsp:cNvSpPr/>
      </dsp:nvSpPr>
      <dsp:spPr>
        <a:xfrm>
          <a:off x="683187" y="52427"/>
          <a:ext cx="1510523" cy="147226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EF4988-E917-4EB0-A2B7-E7B22D7785A1}">
      <dsp:nvSpPr>
        <dsp:cNvPr id="0" name=""/>
        <dsp:cNvSpPr/>
      </dsp:nvSpPr>
      <dsp:spPr>
        <a:xfrm>
          <a:off x="683187" y="1698204"/>
          <a:ext cx="4315781" cy="6309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3600" b="1" kern="1200"/>
            <a:t>History</a:t>
          </a:r>
          <a:endParaRPr lang="en-US" sz="3600" kern="1200"/>
        </a:p>
      </dsp:txBody>
      <dsp:txXfrm>
        <a:off x="683187" y="1698204"/>
        <a:ext cx="4315781" cy="630971"/>
      </dsp:txXfrm>
    </dsp:sp>
    <dsp:sp modelId="{EFC03D9B-1164-4435-99E7-98F14DEE0666}">
      <dsp:nvSpPr>
        <dsp:cNvPr id="0" name=""/>
        <dsp:cNvSpPr/>
      </dsp:nvSpPr>
      <dsp:spPr>
        <a:xfrm>
          <a:off x="683187" y="2409878"/>
          <a:ext cx="4315781" cy="16776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Established in </a:t>
          </a:r>
          <a:r>
            <a:rPr lang="en-US" sz="1700" b="1" kern="1200"/>
            <a:t>2009</a:t>
          </a:r>
          <a:endParaRPr lang="en-US" sz="1700" kern="120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Own premises since </a:t>
          </a:r>
          <a:r>
            <a:rPr lang="en-US" sz="1700" b="1" kern="1200"/>
            <a:t>2010</a:t>
          </a:r>
          <a:endParaRPr lang="en-US" sz="1700" kern="120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Located </a:t>
          </a:r>
          <a:r>
            <a:rPr lang="cs-CZ" sz="1700" kern="1200"/>
            <a:t>at </a:t>
          </a:r>
          <a:r>
            <a:rPr lang="en-US" sz="1700" kern="1200"/>
            <a:t>Botanicka 68a, Brno</a:t>
          </a:r>
        </a:p>
      </dsp:txBody>
      <dsp:txXfrm>
        <a:off x="683187" y="2409878"/>
        <a:ext cx="4315781" cy="1677691"/>
      </dsp:txXfrm>
    </dsp:sp>
    <dsp:sp modelId="{BD310ACB-58F8-4CB7-971C-A40665F77601}">
      <dsp:nvSpPr>
        <dsp:cNvPr id="0" name=""/>
        <dsp:cNvSpPr/>
      </dsp:nvSpPr>
      <dsp:spPr>
        <a:xfrm>
          <a:off x="5754230" y="52427"/>
          <a:ext cx="1510523" cy="147226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2B169F-59FC-4636-8F64-032D01FA2E8C}">
      <dsp:nvSpPr>
        <dsp:cNvPr id="0" name=""/>
        <dsp:cNvSpPr/>
      </dsp:nvSpPr>
      <dsp:spPr>
        <a:xfrm>
          <a:off x="5754230" y="1698204"/>
          <a:ext cx="4315781" cy="6309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3600" b="1" kern="1200"/>
            <a:t>Teaching</a:t>
          </a:r>
          <a:endParaRPr lang="en-US" sz="3600" kern="1200"/>
        </a:p>
      </dsp:txBody>
      <dsp:txXfrm>
        <a:off x="5754230" y="1698204"/>
        <a:ext cx="4315781" cy="630971"/>
      </dsp:txXfrm>
    </dsp:sp>
    <dsp:sp modelId="{3549EA80-3D65-472B-B141-E2C8469D3D13}">
      <dsp:nvSpPr>
        <dsp:cNvPr id="0" name=""/>
        <dsp:cNvSpPr/>
      </dsp:nvSpPr>
      <dsp:spPr>
        <a:xfrm>
          <a:off x="5754230" y="2409878"/>
          <a:ext cx="4315781" cy="16776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/>
            <a:t>Programming</a:t>
          </a:r>
          <a:r>
            <a:rPr lang="en-US" sz="1700" kern="1200"/>
            <a:t> </a:t>
          </a:r>
          <a:r>
            <a:rPr lang="cs-CZ" sz="1700" kern="1200"/>
            <a:t>(</a:t>
          </a:r>
          <a:r>
            <a:rPr lang="en-US" sz="1700" kern="1200"/>
            <a:t>basic, enterprise, mobile </a:t>
          </a:r>
          <a:r>
            <a:rPr lang="cs-CZ" sz="1700" kern="1200"/>
            <a:t>– </a:t>
          </a:r>
          <a:r>
            <a:rPr lang="en-US" sz="1700" kern="1200"/>
            <a:t>Java, C#, C, Ruby, XML)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/>
            <a:t>Development</a:t>
          </a:r>
          <a:r>
            <a:rPr lang="en-US" sz="1700" kern="1200"/>
            <a:t> methods (OO, quality, architectures, agile, process management)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/>
            <a:t>Soft skills </a:t>
          </a:r>
          <a:r>
            <a:rPr lang="en-US" sz="1700" kern="1200"/>
            <a:t>(team work, communication)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/>
            <a:t>Critical infrastructures</a:t>
          </a:r>
          <a:r>
            <a:rPr lang="cs-CZ" sz="1700" kern="1200"/>
            <a:t>, </a:t>
          </a:r>
          <a:r>
            <a:rPr lang="cs-CZ" sz="1700" b="1" kern="1200"/>
            <a:t>cyberphysical </a:t>
          </a:r>
          <a:r>
            <a:rPr lang="cs-CZ" sz="1700" kern="1200"/>
            <a:t>systems</a:t>
          </a:r>
          <a:endParaRPr lang="en-US" sz="1700" kern="1200"/>
        </a:p>
      </dsp:txBody>
      <dsp:txXfrm>
        <a:off x="5754230" y="2409878"/>
        <a:ext cx="4315781" cy="16776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40AFFE6-DFC8-ED4A-8392-6B2AE8246A1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8240" y="5232400"/>
            <a:ext cx="1261862" cy="12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4" name="Obrázek 1">
            <a:extLst>
              <a:ext uri="{FF2B5EF4-FFF2-40B4-BE49-F238E27FC236}">
                <a16:creationId xmlns:a16="http://schemas.microsoft.com/office/drawing/2014/main" id="{C45EA08F-7138-934C-AD83-BFE0C4D826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A1250E97-1EDB-6C4B-8256-60FC879B8F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AB936B9F-8E01-464C-AF40-D5889DCC3A8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F2D4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DE708CC-0C3F-4567-9698-B54C0F35BD31}" type="slidenum">
              <a:rPr lang="en-GB" altLang="cs-CZ" smtClean="0"/>
              <a:pPr/>
              <a:t>‹#›</a:t>
            </a:fld>
            <a:endParaRPr lang="en-GB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F2D4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DE708CC-0C3F-4567-9698-B54C0F35BD31}" type="slidenum">
              <a:rPr lang="en-GB" altLang="cs-CZ" smtClean="0"/>
              <a:pPr/>
              <a:t>‹#›</a:t>
            </a:fld>
            <a:endParaRPr lang="en-GB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Define footer – presentation title / department</a:t>
            </a:r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7E6880F0-83A7-F843-A1AD-5B2C5BDA51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F2D4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I slide">
    <p:bg>
      <p:bgPr>
        <a:solidFill>
          <a:srgbClr val="F2D4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I slide - Seal">
    <p:bg>
      <p:bgPr>
        <a:solidFill>
          <a:srgbClr val="F2D4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5">
            <a:extLst>
              <a:ext uri="{FF2B5EF4-FFF2-40B4-BE49-F238E27FC236}">
                <a16:creationId xmlns:a16="http://schemas.microsoft.com/office/drawing/2014/main" id="{3A9C8E3C-A1A3-3B4A-B3B3-C43896A33F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3336" y="1629000"/>
            <a:ext cx="3605327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5356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57242" y="2298933"/>
            <a:ext cx="8712448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1">
            <a:extLst>
              <a:ext uri="{FF2B5EF4-FFF2-40B4-BE49-F238E27FC236}">
                <a16:creationId xmlns:a16="http://schemas.microsoft.com/office/drawing/2014/main" id="{F74FB45F-71BD-7549-920C-2FE5F1716A6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171E40E3-5770-3B45-B4B5-35CBDCF208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8A01F6C5-F64B-434B-9159-2639E39BC8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en-GB" noProof="0" dirty="0"/>
              <a:t>Click here to insert heading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40DA4B4B-7461-C745-B756-166EA6856B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08404865-443F-B54E-9D7D-2EEDA75D1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22" name="Obrázek 1">
            <a:extLst>
              <a:ext uri="{FF2B5EF4-FFF2-40B4-BE49-F238E27FC236}">
                <a16:creationId xmlns:a16="http://schemas.microsoft.com/office/drawing/2014/main" id="{4C4EA05C-1C23-FE44-AF48-3333F3DA7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8F31EC43-0A39-974A-894B-17801C9B6E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C683D6EC-6E68-DB41-837F-71C6377C2C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9" r:id="rId17"/>
    <p:sldLayoutId id="2147483693" r:id="rId18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3CDB8457-0BA6-D54B-A726-511C9A367A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3A9B39-6D5B-1149-AF4B-4E9BE3220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Lasaris</a:t>
            </a:r>
            <a:r>
              <a:rPr lang="en-GB" dirty="0"/>
              <a:t> – Lab Software Architectures and Information Systems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7CF0B4A-6B2F-5E47-805C-7758C9BCEB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Tomáš Pitner, </a:t>
            </a:r>
            <a:r>
              <a:rPr lang="en-GB" dirty="0" err="1"/>
              <a:t>Bára</a:t>
            </a:r>
            <a:r>
              <a:rPr lang="en-GB" dirty="0"/>
              <a:t> </a:t>
            </a:r>
            <a:r>
              <a:rPr lang="en-GB" dirty="0" err="1"/>
              <a:t>Bühnová</a:t>
            </a:r>
            <a:endParaRPr lang="en-GB" dirty="0"/>
          </a:p>
          <a:p>
            <a:r>
              <a:rPr lang="en-GB" dirty="0"/>
              <a:t>Heads of Lab</a:t>
            </a:r>
          </a:p>
        </p:txBody>
      </p:sp>
      <p:pic>
        <p:nvPicPr>
          <p:cNvPr id="6" name="Obrázek 5" descr="Obsah obrázku text&#10;&#10;Popis byl vytvořen automaticky">
            <a:extLst>
              <a:ext uri="{FF2B5EF4-FFF2-40B4-BE49-F238E27FC236}">
                <a16:creationId xmlns:a16="http://schemas.microsoft.com/office/drawing/2014/main" id="{3498BF37-7BB6-5787-4D04-0E9635F64A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5350" y="588630"/>
            <a:ext cx="4053128" cy="909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613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9DFF100-B93D-7782-48AF-0921A6A00E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en-GB" altLang="cs-CZ" noProof="0" smtClean="0"/>
              <a:pPr>
                <a:spcAft>
                  <a:spcPts val="600"/>
                </a:spcAft>
              </a:pPr>
              <a:t>2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CDB885C-8B58-B7E7-5A9F-F0D1CDADA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Autofit/>
          </a:bodyPr>
          <a:lstStyle/>
          <a:p>
            <a:r>
              <a:rPr lang="cs-CZ" b="0" dirty="0" err="1"/>
              <a:t>Lasaris</a:t>
            </a:r>
            <a:r>
              <a:rPr lang="cs-CZ" dirty="0"/>
              <a:t> </a:t>
            </a:r>
            <a:r>
              <a:rPr lang="cs-CZ" dirty="0" err="1"/>
              <a:t>Origin</a:t>
            </a:r>
            <a:r>
              <a:rPr lang="cs-CZ" dirty="0"/>
              <a:t> and </a:t>
            </a:r>
            <a:r>
              <a:rPr lang="cs-CZ" dirty="0" err="1"/>
              <a:t>History</a:t>
            </a:r>
            <a:endParaRPr lang="cs-CZ" dirty="0"/>
          </a:p>
        </p:txBody>
      </p:sp>
      <p:graphicFrame>
        <p:nvGraphicFramePr>
          <p:cNvPr id="9" name="Zástupný obsah 4">
            <a:extLst>
              <a:ext uri="{FF2B5EF4-FFF2-40B4-BE49-F238E27FC236}">
                <a16:creationId xmlns:a16="http://schemas.microsoft.com/office/drawing/2014/main" id="{A09C011C-36A5-3BBE-C44F-19BA7AD16B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4893201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98072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9DFF100-B93D-7782-48AF-0921A6A00E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CDB885C-8B58-B7E7-5A9F-F0D1CDADA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 err="1"/>
              <a:t>Lasaris</a:t>
            </a:r>
            <a:r>
              <a:rPr lang="cs-CZ" dirty="0"/>
              <a:t> </a:t>
            </a:r>
            <a:r>
              <a:rPr lang="cs-CZ" dirty="0" err="1"/>
              <a:t>Mission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D184D0F-7094-AA42-1206-FE8C1FBC2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Lab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Software </a:t>
            </a:r>
            <a:r>
              <a:rPr lang="cs-CZ" b="1" dirty="0" err="1"/>
              <a:t>Architecture</a:t>
            </a:r>
            <a:r>
              <a:rPr lang="cs-CZ" b="1" dirty="0"/>
              <a:t> and </a:t>
            </a:r>
            <a:r>
              <a:rPr lang="cs-CZ" b="1" dirty="0" err="1"/>
              <a:t>Information</a:t>
            </a:r>
            <a:r>
              <a:rPr lang="cs-CZ" b="1" dirty="0"/>
              <a:t> Systems</a:t>
            </a:r>
          </a:p>
          <a:p>
            <a:r>
              <a:rPr lang="cs-CZ" dirty="0" err="1"/>
              <a:t>theoretical</a:t>
            </a:r>
            <a:r>
              <a:rPr lang="cs-CZ" dirty="0"/>
              <a:t> and </a:t>
            </a:r>
            <a:r>
              <a:rPr lang="cs-CZ" dirty="0" err="1"/>
              <a:t>practical</a:t>
            </a:r>
            <a:r>
              <a:rPr lang="cs-CZ" dirty="0"/>
              <a:t> </a:t>
            </a:r>
            <a:r>
              <a:rPr lang="cs-CZ" dirty="0" err="1"/>
              <a:t>problems</a:t>
            </a:r>
            <a:r>
              <a:rPr lang="cs-CZ" dirty="0"/>
              <a:t> </a:t>
            </a:r>
            <a:r>
              <a:rPr lang="cs-CZ" dirty="0" err="1"/>
              <a:t>related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development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b="1" dirty="0" err="1"/>
              <a:t>large</a:t>
            </a:r>
            <a:r>
              <a:rPr lang="cs-CZ" b="1" dirty="0"/>
              <a:t> </a:t>
            </a:r>
            <a:r>
              <a:rPr lang="cs-CZ" b="1" dirty="0" err="1"/>
              <a:t>secure</a:t>
            </a:r>
            <a:r>
              <a:rPr lang="cs-CZ" b="1" dirty="0"/>
              <a:t> and </a:t>
            </a:r>
            <a:r>
              <a:rPr lang="cs-CZ" b="1" dirty="0" err="1"/>
              <a:t>reliable</a:t>
            </a:r>
            <a:r>
              <a:rPr lang="cs-CZ" b="1" dirty="0"/>
              <a:t> software </a:t>
            </a:r>
            <a:r>
              <a:rPr lang="cs-CZ" b="1" dirty="0" err="1"/>
              <a:t>systems</a:t>
            </a:r>
            <a:r>
              <a:rPr lang="cs-CZ" dirty="0"/>
              <a:t>;</a:t>
            </a:r>
          </a:p>
          <a:p>
            <a:r>
              <a:rPr lang="cs-CZ" dirty="0"/>
              <a:t>R&amp;D </a:t>
            </a:r>
            <a:r>
              <a:rPr lang="cs-CZ" dirty="0" err="1"/>
              <a:t>projects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field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b="1" dirty="0" err="1"/>
              <a:t>critical</a:t>
            </a:r>
            <a:r>
              <a:rPr lang="cs-CZ" b="1" dirty="0"/>
              <a:t> </a:t>
            </a:r>
            <a:r>
              <a:rPr lang="cs-CZ" b="1" dirty="0" err="1"/>
              <a:t>infrastructures</a:t>
            </a:r>
            <a:r>
              <a:rPr lang="cs-CZ" dirty="0"/>
              <a:t>, such as </a:t>
            </a:r>
            <a:r>
              <a:rPr lang="cs-CZ" b="1" dirty="0" err="1"/>
              <a:t>smart</a:t>
            </a:r>
            <a:r>
              <a:rPr lang="cs-CZ" b="1" dirty="0"/>
              <a:t> </a:t>
            </a:r>
            <a:r>
              <a:rPr lang="cs-CZ" b="1" dirty="0" err="1"/>
              <a:t>grids</a:t>
            </a:r>
            <a:r>
              <a:rPr lang="cs-CZ" b="1" dirty="0"/>
              <a:t>, </a:t>
            </a:r>
            <a:r>
              <a:rPr lang="cs-CZ" b="1" dirty="0" err="1"/>
              <a:t>smart</a:t>
            </a:r>
            <a:r>
              <a:rPr lang="cs-CZ" b="1" dirty="0"/>
              <a:t> </a:t>
            </a:r>
            <a:r>
              <a:rPr lang="cs-CZ" b="1" dirty="0" err="1"/>
              <a:t>transportation</a:t>
            </a:r>
            <a:r>
              <a:rPr lang="cs-CZ" b="1" dirty="0"/>
              <a:t> </a:t>
            </a:r>
            <a:r>
              <a:rPr lang="cs-CZ" dirty="0"/>
              <a:t>and</a:t>
            </a:r>
            <a:r>
              <a:rPr lang="cs-CZ" b="1" dirty="0"/>
              <a:t> </a:t>
            </a:r>
            <a:r>
              <a:rPr lang="cs-CZ" b="1" dirty="0" err="1"/>
              <a:t>smart</a:t>
            </a:r>
            <a:r>
              <a:rPr lang="cs-CZ" b="1" dirty="0"/>
              <a:t> </a:t>
            </a:r>
            <a:r>
              <a:rPr lang="cs-CZ" b="1" dirty="0" err="1"/>
              <a:t>cities</a:t>
            </a:r>
            <a:r>
              <a:rPr lang="cs-CZ" dirty="0"/>
              <a:t>;</a:t>
            </a:r>
          </a:p>
          <a:p>
            <a:r>
              <a:rPr lang="cs-CZ" dirty="0" err="1"/>
              <a:t>visualisations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b="1" dirty="0" err="1"/>
              <a:t>education</a:t>
            </a:r>
            <a:r>
              <a:rPr lang="cs-CZ" b="1" dirty="0"/>
              <a:t> and </a:t>
            </a:r>
            <a:r>
              <a:rPr lang="cs-CZ" b="1" dirty="0" err="1"/>
              <a:t>training</a:t>
            </a:r>
            <a:r>
              <a:rPr lang="cs-CZ" dirty="0"/>
              <a:t>.</a:t>
            </a:r>
          </a:p>
          <a:p>
            <a:endParaRPr lang="cs-CZ" dirty="0"/>
          </a:p>
        </p:txBody>
      </p:sp>
      <p:pic>
        <p:nvPicPr>
          <p:cNvPr id="2" name="Obrázek 1" descr="Obsah obrázku text&#10;&#10;Popis byl vytvořen automaticky">
            <a:extLst>
              <a:ext uri="{FF2B5EF4-FFF2-40B4-BE49-F238E27FC236}">
                <a16:creationId xmlns:a16="http://schemas.microsoft.com/office/drawing/2014/main" id="{DC7B7312-66E4-9511-1394-C983EB9561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3436" y="5165998"/>
            <a:ext cx="4053128" cy="909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613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9DFF100-B93D-7782-48AF-0921A6A00E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4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CDB885C-8B58-B7E7-5A9F-F0D1CDADA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 err="1"/>
              <a:t>Lasaris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Approach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D184D0F-7094-AA42-1206-FE8C1FBC2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Complex</a:t>
            </a:r>
            <a:r>
              <a:rPr lang="cs-CZ" dirty="0"/>
              <a:t> </a:t>
            </a:r>
            <a:r>
              <a:rPr lang="cs-CZ" dirty="0" err="1"/>
              <a:t>Problems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Reality</a:t>
            </a:r>
          </a:p>
          <a:p>
            <a:r>
              <a:rPr lang="cs-CZ" b="1" dirty="0" err="1"/>
              <a:t>Combining</a:t>
            </a:r>
            <a:r>
              <a:rPr lang="cs-CZ" b="1" dirty="0"/>
              <a:t> </a:t>
            </a:r>
            <a:r>
              <a:rPr lang="cs-CZ" b="1" dirty="0" err="1"/>
              <a:t>Methods</a:t>
            </a:r>
            <a:r>
              <a:rPr lang="cs-CZ" b="1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Computer</a:t>
            </a:r>
            <a:r>
              <a:rPr lang="cs-CZ" dirty="0"/>
              <a:t> Science and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Disciplines</a:t>
            </a:r>
            <a:r>
              <a:rPr lang="cs-CZ" dirty="0"/>
              <a:t> (</a:t>
            </a:r>
            <a:r>
              <a:rPr lang="cs-CZ" dirty="0" err="1"/>
              <a:t>law</a:t>
            </a:r>
            <a:r>
              <a:rPr lang="cs-CZ" dirty="0"/>
              <a:t>, sociology, management, </a:t>
            </a:r>
            <a:r>
              <a:rPr lang="cs-CZ" dirty="0" err="1"/>
              <a:t>services</a:t>
            </a:r>
            <a:r>
              <a:rPr lang="cs-CZ" dirty="0"/>
              <a:t>)</a:t>
            </a:r>
          </a:p>
          <a:p>
            <a:r>
              <a:rPr lang="cs-CZ" dirty="0" err="1"/>
              <a:t>Usually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a „</a:t>
            </a:r>
            <a:r>
              <a:rPr lang="cs-CZ" b="1" dirty="0" err="1"/>
              <a:t>Customer</a:t>
            </a:r>
            <a:r>
              <a:rPr lang="cs-CZ" dirty="0"/>
              <a:t>“ </a:t>
            </a:r>
            <a:r>
              <a:rPr lang="cs-CZ" dirty="0" err="1"/>
              <a:t>who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validate</a:t>
            </a:r>
            <a:r>
              <a:rPr lang="cs-CZ" dirty="0"/>
              <a:t>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do</a:t>
            </a:r>
          </a:p>
          <a:p>
            <a:r>
              <a:rPr lang="cs-CZ" b="1" dirty="0" err="1"/>
              <a:t>Collaboration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Key</a:t>
            </a:r>
            <a:endParaRPr lang="cs-CZ" dirty="0"/>
          </a:p>
          <a:p>
            <a:pPr marL="7200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2" name="Obrázek 1" descr="Obsah obrázku text&#10;&#10;Popis byl vytvořen automaticky">
            <a:extLst>
              <a:ext uri="{FF2B5EF4-FFF2-40B4-BE49-F238E27FC236}">
                <a16:creationId xmlns:a16="http://schemas.microsoft.com/office/drawing/2014/main" id="{DC7B7312-66E4-9511-1394-C983EB9561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4496751"/>
            <a:ext cx="4053128" cy="909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034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9DFF100-B93D-7782-48AF-0921A6A00E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en-GB" altLang="cs-CZ" noProof="0" smtClean="0"/>
              <a:pPr>
                <a:spcAft>
                  <a:spcPts val="600"/>
                </a:spcAft>
              </a:pPr>
              <a:t>5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CDB885C-8B58-B7E7-5A9F-F0D1CDADA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Autofit/>
          </a:bodyPr>
          <a:lstStyle/>
          <a:p>
            <a:r>
              <a:rPr lang="cs-CZ" b="0" dirty="0" err="1"/>
              <a:t>Lasaris</a:t>
            </a:r>
            <a:r>
              <a:rPr lang="cs-CZ" dirty="0"/>
              <a:t> Major </a:t>
            </a:r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Projects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D184D0F-7094-AA42-1206-FE8C1FBC2BCC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20000" y="1701505"/>
            <a:ext cx="7497074" cy="413999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400" b="1" dirty="0">
                <a:solidFill>
                  <a:srgbClr val="9D2064"/>
                </a:solidFill>
              </a:rPr>
              <a:t>C4e</a:t>
            </a:r>
            <a:endParaRPr lang="cs-CZ" sz="2000" b="1" dirty="0">
              <a:solidFill>
                <a:srgbClr val="9D2064"/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b="1" dirty="0"/>
              <a:t>Smart Grid</a:t>
            </a:r>
            <a:r>
              <a:rPr lang="cs-CZ" sz="2400" b="1" dirty="0"/>
              <a:t>s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cs-CZ" sz="2400" b="1" dirty="0"/>
              <a:t>TAČR </a:t>
            </a:r>
            <a:r>
              <a:rPr lang="cs-CZ" sz="2400" b="1" dirty="0" err="1">
                <a:solidFill>
                  <a:srgbClr val="9D2064"/>
                </a:solidFill>
                <a:ea typeface="+mn-ea"/>
                <a:cs typeface="+mn-cs"/>
              </a:rPr>
              <a:t>SecureFlex</a:t>
            </a:r>
            <a:r>
              <a:rPr lang="cs-CZ" sz="2400" b="1" dirty="0"/>
              <a:t>	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cs-CZ" sz="2400" b="1" dirty="0"/>
              <a:t>TAČR </a:t>
            </a:r>
            <a:r>
              <a:rPr lang="cs-CZ" sz="2400" b="1" dirty="0" err="1"/>
              <a:t>National</a:t>
            </a:r>
            <a:r>
              <a:rPr lang="cs-CZ" sz="2400" b="1" dirty="0"/>
              <a:t> Center </a:t>
            </a:r>
            <a:r>
              <a:rPr lang="cs-CZ" sz="2400" b="1" dirty="0" err="1"/>
              <a:t>of</a:t>
            </a:r>
            <a:r>
              <a:rPr lang="cs-CZ" sz="2400" b="1" dirty="0"/>
              <a:t> </a:t>
            </a:r>
            <a:r>
              <a:rPr lang="cs-CZ" sz="2400" b="1" dirty="0" err="1"/>
              <a:t>Competence</a:t>
            </a:r>
            <a:r>
              <a:rPr lang="cs-CZ" sz="2400" b="1" dirty="0"/>
              <a:t> </a:t>
            </a:r>
            <a:r>
              <a:rPr lang="cs-CZ" sz="2400" b="1" dirty="0">
                <a:solidFill>
                  <a:srgbClr val="9D2064"/>
                </a:solidFill>
                <a:ea typeface="+mn-ea"/>
                <a:cs typeface="+mn-cs"/>
              </a:rPr>
              <a:t>NC3</a:t>
            </a:r>
            <a:endParaRPr lang="en-US" sz="2400" b="1" dirty="0">
              <a:solidFill>
                <a:srgbClr val="9D2064"/>
              </a:solidFill>
              <a:ea typeface="+mn-ea"/>
              <a:cs typeface="+mn-cs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400" b="1" dirty="0"/>
              <a:t>KYPO </a:t>
            </a:r>
            <a:r>
              <a:rPr lang="cs-CZ" sz="2400" dirty="0" err="1"/>
              <a:t>Cyber</a:t>
            </a:r>
            <a:r>
              <a:rPr lang="cs-CZ" sz="2400" dirty="0"/>
              <a:t> </a:t>
            </a:r>
            <a:r>
              <a:rPr lang="cs-CZ" sz="2400" dirty="0" err="1"/>
              <a:t>Range</a:t>
            </a:r>
            <a:r>
              <a:rPr lang="cs-CZ" sz="2400" dirty="0"/>
              <a:t> </a:t>
            </a:r>
            <a:r>
              <a:rPr lang="cs-CZ" sz="2400" dirty="0" err="1"/>
              <a:t>Platform</a:t>
            </a:r>
            <a:endParaRPr lang="cs-CZ" sz="2400" dirty="0"/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cs-CZ" sz="2400" b="1" dirty="0">
                <a:solidFill>
                  <a:srgbClr val="9D2064"/>
                </a:solidFill>
                <a:ea typeface="+mn-ea"/>
                <a:cs typeface="+mn-cs"/>
              </a:rPr>
              <a:t>SABU</a:t>
            </a:r>
            <a:r>
              <a:rPr lang="cs-CZ" sz="2400" b="1" dirty="0"/>
              <a:t> </a:t>
            </a:r>
            <a:r>
              <a:rPr lang="en-US" sz="2400" dirty="0"/>
              <a:t>finished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cs-CZ" sz="2400" b="1" dirty="0">
                <a:solidFill>
                  <a:srgbClr val="9D2064"/>
                </a:solidFill>
                <a:ea typeface="+mn-ea"/>
                <a:cs typeface="+mn-cs"/>
              </a:rPr>
              <a:t>KYPO II, III</a:t>
            </a:r>
            <a:endParaRPr lang="cs-CZ" sz="2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400" b="1" dirty="0" err="1">
                <a:solidFill>
                  <a:srgbClr val="9D2064"/>
                </a:solidFill>
              </a:rPr>
              <a:t>PostDoc@MU</a:t>
            </a:r>
            <a:endParaRPr lang="cs-CZ" sz="2400" b="1" dirty="0">
              <a:solidFill>
                <a:srgbClr val="9D2064"/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400" b="1" dirty="0"/>
              <a:t>EU Horizon</a:t>
            </a:r>
            <a:r>
              <a:rPr lang="cs-CZ" sz="2400" dirty="0"/>
              <a:t> </a:t>
            </a:r>
            <a:r>
              <a:rPr lang="cs-CZ" sz="2400" dirty="0" err="1"/>
              <a:t>projects</a:t>
            </a:r>
            <a:endParaRPr lang="cs-CZ" sz="2400" dirty="0"/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cs-CZ" sz="2400" b="1" dirty="0">
                <a:solidFill>
                  <a:srgbClr val="9D2064"/>
                </a:solidFill>
                <a:ea typeface="+mn-ea"/>
                <a:cs typeface="+mn-cs"/>
              </a:rPr>
              <a:t>Concordia</a:t>
            </a:r>
            <a:r>
              <a:rPr lang="cs-CZ" sz="2400" b="1" dirty="0"/>
              <a:t> </a:t>
            </a:r>
            <a:r>
              <a:rPr lang="cs-CZ" sz="2400" dirty="0" err="1"/>
              <a:t>finishing</a:t>
            </a:r>
            <a:endParaRPr lang="cs-CZ" sz="2400" dirty="0"/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cs-CZ" sz="2400" b="1" dirty="0">
                <a:solidFill>
                  <a:srgbClr val="9D2064"/>
                </a:solidFill>
                <a:ea typeface="+mn-ea"/>
                <a:cs typeface="+mn-cs"/>
              </a:rPr>
              <a:t>RES-Q+</a:t>
            </a:r>
            <a:r>
              <a:rPr lang="cs-CZ" sz="2400" b="1" dirty="0"/>
              <a:t> </a:t>
            </a:r>
            <a:r>
              <a:rPr lang="cs-CZ" sz="2400" dirty="0" err="1"/>
              <a:t>starting</a:t>
            </a:r>
            <a:endParaRPr lang="cs-CZ" sz="2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cs-CZ" sz="150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2CE4AC45-C9CC-E89C-A7FD-A1361AB857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0000" y="1701505"/>
            <a:ext cx="3104998" cy="413999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64468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9DFF100-B93D-7782-48AF-0921A6A00E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6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CDB885C-8B58-B7E7-5A9F-F0D1CDADA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 err="1"/>
              <a:t>Lasaris</a:t>
            </a:r>
            <a:r>
              <a:rPr lang="cs-CZ" b="0" dirty="0"/>
              <a:t> </a:t>
            </a:r>
            <a:r>
              <a:rPr lang="cs-CZ" dirty="0"/>
              <a:t>Smart and </a:t>
            </a:r>
            <a:r>
              <a:rPr lang="cs-CZ" dirty="0" err="1"/>
              <a:t>Critical</a:t>
            </a:r>
            <a:r>
              <a:rPr lang="cs-CZ" dirty="0"/>
              <a:t> </a:t>
            </a:r>
            <a:r>
              <a:rPr lang="cs-CZ" dirty="0" err="1"/>
              <a:t>Infrastructures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41B8DA31-A3B5-64AB-559B-8C952A41AB3F}"/>
              </a:ext>
            </a:extLst>
          </p:cNvPr>
          <p:cNvSpPr txBox="1">
            <a:spLocks/>
          </p:cNvSpPr>
          <p:nvPr/>
        </p:nvSpPr>
        <p:spPr>
          <a:xfrm>
            <a:off x="457199" y="1720552"/>
            <a:ext cx="11104323" cy="4041421"/>
          </a:xfrm>
          <a:prstGeom prst="rect">
            <a:avLst/>
          </a:prstGeom>
        </p:spPr>
        <p:txBody>
          <a:bodyPr vert="horz" lIns="0" tIns="0" rIns="0" bIns="0" rtlCol="0">
            <a:normAutofit lnSpcReduction="10000"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Domains</a:t>
            </a:r>
          </a:p>
          <a:p>
            <a:pPr lvl="1"/>
            <a:r>
              <a:rPr lang="en-US" sz="1900" b="1" kern="0" dirty="0"/>
              <a:t>Smart </a:t>
            </a:r>
            <a:r>
              <a:rPr lang="cs-CZ" sz="1900" b="1" kern="0" dirty="0"/>
              <a:t>g</a:t>
            </a:r>
            <a:r>
              <a:rPr lang="en-US" sz="1900" b="1" kern="0" dirty="0"/>
              <a:t>rids</a:t>
            </a:r>
          </a:p>
          <a:p>
            <a:pPr lvl="1"/>
            <a:r>
              <a:rPr lang="en-US" sz="1900" b="1" kern="0" dirty="0"/>
              <a:t>Smart buildings</a:t>
            </a:r>
            <a:endParaRPr lang="cs-CZ" sz="1900" b="1" kern="0" dirty="0"/>
          </a:p>
          <a:p>
            <a:pPr lvl="1"/>
            <a:r>
              <a:rPr lang="cs-CZ" sz="1900" b="1" kern="0" dirty="0"/>
              <a:t>Smart </a:t>
            </a:r>
            <a:r>
              <a:rPr lang="cs-CZ" sz="1900" b="1" kern="0" dirty="0" err="1"/>
              <a:t>cities</a:t>
            </a:r>
            <a:endParaRPr lang="cs-CZ" sz="1900" b="1" kern="0" dirty="0"/>
          </a:p>
          <a:p>
            <a:pPr lvl="1"/>
            <a:r>
              <a:rPr lang="cs-CZ" sz="1900" b="1" kern="0" dirty="0"/>
              <a:t>Internet </a:t>
            </a:r>
            <a:r>
              <a:rPr lang="cs-CZ" sz="1900" b="1" kern="0" dirty="0" err="1"/>
              <a:t>of</a:t>
            </a:r>
            <a:r>
              <a:rPr lang="cs-CZ" sz="1900" b="1" kern="0" dirty="0"/>
              <a:t> </a:t>
            </a:r>
            <a:r>
              <a:rPr lang="cs-CZ" sz="1900" b="1" kern="0" dirty="0" err="1"/>
              <a:t>Things</a:t>
            </a:r>
            <a:endParaRPr lang="en-US" sz="1900" b="1" kern="0" dirty="0"/>
          </a:p>
          <a:p>
            <a:r>
              <a:rPr lang="en-US" kern="0" dirty="0"/>
              <a:t>Research</a:t>
            </a:r>
          </a:p>
          <a:p>
            <a:pPr lvl="1"/>
            <a:r>
              <a:rPr lang="en-US" b="1" kern="0" dirty="0">
                <a:solidFill>
                  <a:schemeClr val="accent1"/>
                </a:solidFill>
              </a:rPr>
              <a:t>Monitoring and control</a:t>
            </a:r>
          </a:p>
          <a:p>
            <a:pPr lvl="1"/>
            <a:r>
              <a:rPr lang="en-US" b="1" kern="0" dirty="0">
                <a:solidFill>
                  <a:schemeClr val="accent1"/>
                </a:solidFill>
              </a:rPr>
              <a:t>Architecture design</a:t>
            </a:r>
          </a:p>
          <a:p>
            <a:pPr lvl="1"/>
            <a:r>
              <a:rPr lang="en-US" b="1" kern="0" dirty="0">
                <a:solidFill>
                  <a:schemeClr val="accent1"/>
                </a:solidFill>
              </a:rPr>
              <a:t>Modeling and simulation</a:t>
            </a:r>
          </a:p>
          <a:p>
            <a:pPr lvl="1"/>
            <a:r>
              <a:rPr lang="en-US" b="1" kern="0" dirty="0">
                <a:solidFill>
                  <a:srgbClr val="9D2064"/>
                </a:solidFill>
              </a:rPr>
              <a:t>Visualization</a:t>
            </a:r>
            <a:endParaRPr lang="en-US" sz="1800" kern="0" dirty="0"/>
          </a:p>
          <a:p>
            <a:pPr lvl="1"/>
            <a:r>
              <a:rPr lang="cs-CZ" b="1" kern="0" dirty="0">
                <a:solidFill>
                  <a:srgbClr val="9D2064"/>
                </a:solidFill>
              </a:rPr>
              <a:t>Big </a:t>
            </a:r>
            <a:r>
              <a:rPr lang="en-US" b="1" kern="0" dirty="0">
                <a:solidFill>
                  <a:srgbClr val="9D2064"/>
                </a:solidFill>
              </a:rPr>
              <a:t>data</a:t>
            </a:r>
            <a:endParaRPr lang="cs-CZ" b="1" kern="0" dirty="0">
              <a:solidFill>
                <a:srgbClr val="9D2064"/>
              </a:solidFill>
            </a:endParaRPr>
          </a:p>
          <a:p>
            <a:pPr lvl="1"/>
            <a:r>
              <a:rPr lang="cs-CZ" b="1" kern="0" dirty="0">
                <a:solidFill>
                  <a:srgbClr val="9D2064"/>
                </a:solidFill>
              </a:rPr>
              <a:t>Cloud </a:t>
            </a:r>
            <a:r>
              <a:rPr lang="cs-CZ" b="1" kern="0" dirty="0" err="1">
                <a:solidFill>
                  <a:srgbClr val="9D2064"/>
                </a:solidFill>
              </a:rPr>
              <a:t>computing</a:t>
            </a:r>
            <a:endParaRPr lang="cs-CZ" b="1" kern="0" dirty="0">
              <a:solidFill>
                <a:srgbClr val="9D2064"/>
              </a:solidFill>
            </a:endParaRPr>
          </a:p>
          <a:p>
            <a:pPr lvl="1"/>
            <a:r>
              <a:rPr lang="cs-CZ" b="1" kern="0" dirty="0" err="1">
                <a:solidFill>
                  <a:srgbClr val="9D2064"/>
                </a:solidFill>
              </a:rPr>
              <a:t>Cyberphysical</a:t>
            </a:r>
            <a:r>
              <a:rPr lang="cs-CZ" b="1" kern="0" dirty="0">
                <a:solidFill>
                  <a:srgbClr val="9D2064"/>
                </a:solidFill>
              </a:rPr>
              <a:t> </a:t>
            </a:r>
            <a:r>
              <a:rPr lang="cs-CZ" b="1" kern="0" dirty="0" err="1">
                <a:solidFill>
                  <a:srgbClr val="9D2064"/>
                </a:solidFill>
              </a:rPr>
              <a:t>systems</a:t>
            </a:r>
            <a:endParaRPr lang="en-US" sz="1800" kern="0" dirty="0"/>
          </a:p>
        </p:txBody>
      </p:sp>
      <p:pic>
        <p:nvPicPr>
          <p:cNvPr id="9" name="Picture 2" descr="G:\SmartGridGAO.png">
            <a:extLst>
              <a:ext uri="{FF2B5EF4-FFF2-40B4-BE49-F238E27FC236}">
                <a16:creationId xmlns:a16="http://schemas.microsoft.com/office/drawing/2014/main" id="{30A6FC41-9891-7397-C42D-82DDF0DE74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1036" y="1494968"/>
            <a:ext cx="6777294" cy="3891223"/>
          </a:xfrm>
          <a:prstGeom prst="rect">
            <a:avLst/>
          </a:prstGeom>
          <a:noFill/>
        </p:spPr>
      </p:pic>
      <p:sp>
        <p:nvSpPr>
          <p:cNvPr id="10" name="Rectangle 3">
            <a:extLst>
              <a:ext uri="{FF2B5EF4-FFF2-40B4-BE49-F238E27FC236}">
                <a16:creationId xmlns:a16="http://schemas.microsoft.com/office/drawing/2014/main" id="{F2603DCF-E78E-2FE8-C3E3-30873B2E1B93}"/>
              </a:ext>
            </a:extLst>
          </p:cNvPr>
          <p:cNvSpPr/>
          <p:nvPr/>
        </p:nvSpPr>
        <p:spPr>
          <a:xfrm>
            <a:off x="9853045" y="5342205"/>
            <a:ext cx="16201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 © GAO, U.S. Congress</a:t>
            </a:r>
          </a:p>
        </p:txBody>
      </p:sp>
    </p:spTree>
    <p:extLst>
      <p:ext uri="{BB962C8B-B14F-4D97-AF65-F5344CB8AC3E}">
        <p14:creationId xmlns:p14="http://schemas.microsoft.com/office/powerpoint/2010/main" val="2154994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9DFF100-B93D-7782-48AF-0921A6A00E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7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CDB885C-8B58-B7E7-5A9F-F0D1CDADA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 err="1"/>
              <a:t>Lasaris</a:t>
            </a:r>
            <a:r>
              <a:rPr lang="cs-CZ" b="0" dirty="0"/>
              <a:t> </a:t>
            </a:r>
            <a:r>
              <a:rPr lang="cs-CZ" dirty="0" err="1"/>
              <a:t>Values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41B8DA31-A3B5-64AB-559B-8C952A41AB3F}"/>
              </a:ext>
            </a:extLst>
          </p:cNvPr>
          <p:cNvSpPr txBox="1">
            <a:spLocks/>
          </p:cNvSpPr>
          <p:nvPr/>
        </p:nvSpPr>
        <p:spPr>
          <a:xfrm>
            <a:off x="457199" y="1652156"/>
            <a:ext cx="11104323" cy="4109818"/>
          </a:xfrm>
          <a:prstGeom prst="rect">
            <a:avLst/>
          </a:prstGeom>
        </p:spPr>
        <p:txBody>
          <a:bodyPr vert="horz" lIns="0" tIns="0" rIns="0" bIns="0" rtlCol="0">
            <a:normAutofit lnSpcReduction="10000"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20000"/>
              </a:lnSpc>
            </a:pPr>
            <a:r>
              <a:rPr lang="cs-CZ" sz="2600" b="1" kern="0" dirty="0" err="1">
                <a:solidFill>
                  <a:srgbClr val="9D2064"/>
                </a:solidFill>
              </a:rPr>
              <a:t>Scientific</a:t>
            </a:r>
            <a:r>
              <a:rPr lang="cs-CZ" sz="2600" b="1" kern="0" dirty="0">
                <a:solidFill>
                  <a:srgbClr val="9D2064"/>
                </a:solidFill>
              </a:rPr>
              <a:t> performance</a:t>
            </a:r>
            <a:r>
              <a:rPr lang="cs-CZ" sz="2600" dirty="0"/>
              <a:t> </a:t>
            </a:r>
            <a:r>
              <a:rPr lang="cs-CZ" sz="2600" dirty="0" err="1"/>
              <a:t>combination</a:t>
            </a:r>
            <a:r>
              <a:rPr lang="cs-CZ" sz="2600" dirty="0"/>
              <a:t> </a:t>
            </a:r>
            <a:r>
              <a:rPr lang="cs-CZ" sz="2600" dirty="0" err="1"/>
              <a:t>of</a:t>
            </a:r>
            <a:r>
              <a:rPr lang="cs-CZ" sz="2600" dirty="0"/>
              <a:t> </a:t>
            </a:r>
            <a:r>
              <a:rPr lang="cs-CZ" sz="2600" dirty="0" err="1"/>
              <a:t>publication</a:t>
            </a:r>
            <a:r>
              <a:rPr lang="cs-CZ" sz="2600" dirty="0"/>
              <a:t>/</a:t>
            </a:r>
            <a:r>
              <a:rPr lang="cs-CZ" sz="2600" dirty="0" err="1"/>
              <a:t>citation</a:t>
            </a:r>
            <a:r>
              <a:rPr lang="cs-CZ" sz="2600" dirty="0"/>
              <a:t>/IF-</a:t>
            </a:r>
            <a:r>
              <a:rPr lang="cs-CZ" sz="2600" dirty="0" err="1"/>
              <a:t>based</a:t>
            </a:r>
            <a:r>
              <a:rPr lang="cs-CZ" sz="2600" dirty="0"/>
              <a:t> </a:t>
            </a:r>
            <a:r>
              <a:rPr lang="cs-CZ" sz="2600" dirty="0" err="1"/>
              <a:t>metrics</a:t>
            </a:r>
            <a:r>
              <a:rPr lang="cs-CZ" sz="2600" dirty="0"/>
              <a:t> &amp; </a:t>
            </a:r>
            <a:r>
              <a:rPr lang="cs-CZ" sz="2600" dirty="0" err="1"/>
              <a:t>applied</a:t>
            </a:r>
            <a:r>
              <a:rPr lang="cs-CZ" sz="2600" dirty="0"/>
              <a:t> </a:t>
            </a:r>
            <a:r>
              <a:rPr lang="cs-CZ" sz="2600" dirty="0" err="1"/>
              <a:t>project</a:t>
            </a:r>
            <a:r>
              <a:rPr lang="cs-CZ" sz="2600" dirty="0"/>
              <a:t> </a:t>
            </a:r>
            <a:r>
              <a:rPr lang="cs-CZ" sz="2600" dirty="0" err="1"/>
              <a:t>impact</a:t>
            </a:r>
            <a:r>
              <a:rPr lang="cs-CZ" sz="2600" dirty="0"/>
              <a:t> (</a:t>
            </a:r>
            <a:r>
              <a:rPr lang="cs-CZ" sz="2600" dirty="0" err="1"/>
              <a:t>large</a:t>
            </a:r>
            <a:r>
              <a:rPr lang="cs-CZ" sz="2600" dirty="0"/>
              <a:t> </a:t>
            </a:r>
            <a:r>
              <a:rPr lang="cs-CZ" sz="2600" dirty="0" err="1"/>
              <a:t>applied</a:t>
            </a:r>
            <a:r>
              <a:rPr lang="cs-CZ" sz="2600" dirty="0"/>
              <a:t> </a:t>
            </a:r>
            <a:r>
              <a:rPr lang="cs-CZ" sz="2600" dirty="0" err="1"/>
              <a:t>projects</a:t>
            </a:r>
            <a:r>
              <a:rPr lang="cs-CZ" sz="2600" dirty="0"/>
              <a:t> </a:t>
            </a:r>
            <a:r>
              <a:rPr lang="cs-CZ" sz="2600" dirty="0" err="1"/>
              <a:t>for</a:t>
            </a:r>
            <a:r>
              <a:rPr lang="cs-CZ" sz="2600" dirty="0"/>
              <a:t>/</a:t>
            </a:r>
            <a:r>
              <a:rPr lang="cs-CZ" sz="2600" dirty="0" err="1"/>
              <a:t>with</a:t>
            </a:r>
            <a:r>
              <a:rPr lang="cs-CZ" sz="2600" dirty="0"/>
              <a:t> </a:t>
            </a:r>
            <a:r>
              <a:rPr lang="cs-CZ" sz="2600" dirty="0" err="1"/>
              <a:t>industry</a:t>
            </a:r>
            <a:r>
              <a:rPr lang="cs-CZ" sz="2600" dirty="0"/>
              <a:t>)</a:t>
            </a:r>
          </a:p>
          <a:p>
            <a:pPr>
              <a:lnSpc>
                <a:spcPct val="120000"/>
              </a:lnSpc>
            </a:pPr>
            <a:r>
              <a:rPr lang="cs-CZ" sz="2600" b="1" kern="0" dirty="0">
                <a:solidFill>
                  <a:srgbClr val="9D2064"/>
                </a:solidFill>
              </a:rPr>
              <a:t>International </a:t>
            </a:r>
            <a:r>
              <a:rPr lang="cs-CZ" sz="2600" b="1" kern="0" dirty="0" err="1">
                <a:solidFill>
                  <a:srgbClr val="9D2064"/>
                </a:solidFill>
              </a:rPr>
              <a:t>visibility</a:t>
            </a:r>
            <a:r>
              <a:rPr lang="cs-CZ" sz="2600" dirty="0"/>
              <a:t> long-term </a:t>
            </a:r>
            <a:r>
              <a:rPr lang="cs-CZ" sz="2600" dirty="0" err="1"/>
              <a:t>broad</a:t>
            </a:r>
            <a:r>
              <a:rPr lang="cs-CZ" sz="2600" dirty="0"/>
              <a:t> </a:t>
            </a:r>
            <a:r>
              <a:rPr lang="cs-CZ" sz="2600" dirty="0" err="1"/>
              <a:t>contacts</a:t>
            </a:r>
            <a:r>
              <a:rPr lang="cs-CZ" sz="2600" dirty="0"/>
              <a:t> </a:t>
            </a:r>
            <a:r>
              <a:rPr lang="cs-CZ" sz="2600" dirty="0" err="1"/>
              <a:t>through</a:t>
            </a:r>
            <a:r>
              <a:rPr lang="cs-CZ" sz="2600" dirty="0"/>
              <a:t> Czech </a:t>
            </a:r>
            <a:r>
              <a:rPr lang="cs-CZ" sz="2600" dirty="0" err="1"/>
              <a:t>Cybercrime</a:t>
            </a:r>
            <a:r>
              <a:rPr lang="cs-CZ" sz="2600" dirty="0"/>
              <a:t>, </a:t>
            </a:r>
            <a:r>
              <a:rPr lang="cs-CZ" sz="2600" dirty="0" err="1"/>
              <a:t>Cybersecurity</a:t>
            </a:r>
            <a:r>
              <a:rPr lang="cs-CZ" sz="2600" dirty="0"/>
              <a:t> Center </a:t>
            </a:r>
            <a:r>
              <a:rPr lang="cs-CZ" sz="2600" dirty="0" err="1"/>
              <a:t>of</a:t>
            </a:r>
            <a:r>
              <a:rPr lang="cs-CZ" sz="2600" dirty="0"/>
              <a:t> Excellence (C4e): </a:t>
            </a:r>
            <a:r>
              <a:rPr lang="cs-CZ" sz="2600" dirty="0" err="1"/>
              <a:t>Uni</a:t>
            </a:r>
            <a:r>
              <a:rPr lang="cs-CZ" sz="2600" dirty="0"/>
              <a:t> </a:t>
            </a:r>
            <a:r>
              <a:rPr lang="cs-CZ" sz="2600" dirty="0" err="1"/>
              <a:t>Vienna</a:t>
            </a:r>
            <a:endParaRPr lang="cs-CZ" sz="2600" dirty="0"/>
          </a:p>
          <a:p>
            <a:pPr>
              <a:lnSpc>
                <a:spcPct val="120000"/>
              </a:lnSpc>
            </a:pPr>
            <a:r>
              <a:rPr lang="cs-CZ" sz="2600" b="1" kern="0" dirty="0">
                <a:solidFill>
                  <a:srgbClr val="9D2064"/>
                </a:solidFill>
              </a:rPr>
              <a:t>Open </a:t>
            </a:r>
            <a:r>
              <a:rPr lang="cs-CZ" sz="2600" b="1" kern="0" dirty="0" err="1">
                <a:solidFill>
                  <a:srgbClr val="9D2064"/>
                </a:solidFill>
              </a:rPr>
              <a:t>culture</a:t>
            </a:r>
            <a:r>
              <a:rPr lang="cs-CZ" sz="2600" dirty="0"/>
              <a:t> </a:t>
            </a:r>
            <a:r>
              <a:rPr lang="cs-CZ" sz="2600" dirty="0" err="1"/>
              <a:t>international</a:t>
            </a:r>
            <a:r>
              <a:rPr lang="cs-CZ" sz="2600" dirty="0"/>
              <a:t> </a:t>
            </a:r>
            <a:r>
              <a:rPr lang="cs-CZ" sz="2600" dirty="0" err="1"/>
              <a:t>colleagues</a:t>
            </a:r>
            <a:r>
              <a:rPr lang="cs-CZ" sz="2600" dirty="0"/>
              <a:t> </a:t>
            </a:r>
            <a:r>
              <a:rPr lang="cs-CZ" sz="2600" dirty="0" err="1"/>
              <a:t>since</a:t>
            </a:r>
            <a:r>
              <a:rPr lang="cs-CZ" sz="2600" dirty="0"/>
              <a:t> 2012 (AT, IT, RS, DE, ZA, UA and many more), </a:t>
            </a:r>
            <a:r>
              <a:rPr lang="cs-CZ" sz="2600" dirty="0" err="1"/>
              <a:t>space</a:t>
            </a:r>
            <a:r>
              <a:rPr lang="cs-CZ" sz="2600" dirty="0"/>
              <a:t> </a:t>
            </a:r>
            <a:r>
              <a:rPr lang="cs-CZ" sz="2600" dirty="0" err="1"/>
              <a:t>for</a:t>
            </a:r>
            <a:r>
              <a:rPr lang="cs-CZ" sz="2600" dirty="0"/>
              <a:t> </a:t>
            </a:r>
            <a:r>
              <a:rPr lang="cs-CZ" sz="2600" dirty="0" err="1"/>
              <a:t>young</a:t>
            </a:r>
            <a:r>
              <a:rPr lang="cs-CZ" sz="2600" dirty="0"/>
              <a:t> </a:t>
            </a:r>
            <a:r>
              <a:rPr lang="cs-CZ" sz="2600" dirty="0" err="1"/>
              <a:t>scientists</a:t>
            </a:r>
            <a:r>
              <a:rPr lang="cs-CZ" sz="2600" dirty="0"/>
              <a:t>, gender diversity</a:t>
            </a:r>
          </a:p>
          <a:p>
            <a:pPr>
              <a:lnSpc>
                <a:spcPct val="120000"/>
              </a:lnSpc>
            </a:pPr>
            <a:r>
              <a:rPr lang="cs-CZ" sz="2600" b="1" kern="0" dirty="0" err="1">
                <a:solidFill>
                  <a:srgbClr val="9D2064"/>
                </a:solidFill>
              </a:rPr>
              <a:t>Societal</a:t>
            </a:r>
            <a:r>
              <a:rPr lang="cs-CZ" sz="2600" b="1" kern="0" dirty="0">
                <a:solidFill>
                  <a:srgbClr val="9D2064"/>
                </a:solidFill>
              </a:rPr>
              <a:t> </a:t>
            </a:r>
            <a:r>
              <a:rPr lang="cs-CZ" sz="2600" b="1" kern="0" dirty="0" err="1">
                <a:solidFill>
                  <a:srgbClr val="9D2064"/>
                </a:solidFill>
              </a:rPr>
              <a:t>outreach</a:t>
            </a:r>
            <a:r>
              <a:rPr lang="cs-CZ" sz="2600" dirty="0"/>
              <a:t> </a:t>
            </a:r>
            <a:r>
              <a:rPr lang="cs-CZ" sz="2600" dirty="0" err="1"/>
              <a:t>Czechitas</a:t>
            </a:r>
            <a:r>
              <a:rPr lang="cs-CZ" sz="2600" dirty="0"/>
              <a:t>, </a:t>
            </a:r>
            <a:r>
              <a:rPr lang="cs-CZ" sz="2600" dirty="0" err="1"/>
              <a:t>Central</a:t>
            </a:r>
            <a:r>
              <a:rPr lang="cs-CZ" sz="2600" dirty="0"/>
              <a:t> </a:t>
            </a:r>
            <a:r>
              <a:rPr lang="cs-CZ" sz="2600" dirty="0" err="1"/>
              <a:t>European</a:t>
            </a:r>
            <a:r>
              <a:rPr lang="cs-CZ" sz="2600" dirty="0"/>
              <a:t> and International </a:t>
            </a:r>
            <a:r>
              <a:rPr lang="cs-CZ" sz="2600" dirty="0" err="1"/>
              <a:t>Olympiads</a:t>
            </a:r>
            <a:r>
              <a:rPr lang="cs-CZ" sz="2600" dirty="0"/>
              <a:t> in </a:t>
            </a:r>
            <a:r>
              <a:rPr lang="cs-CZ" sz="2600" dirty="0" err="1"/>
              <a:t>Informatics</a:t>
            </a:r>
            <a:r>
              <a:rPr lang="cs-CZ" sz="2600" dirty="0"/>
              <a:t>, student </a:t>
            </a:r>
            <a:r>
              <a:rPr lang="cs-CZ" sz="2600" dirty="0" err="1"/>
              <a:t>seminars</a:t>
            </a:r>
            <a:r>
              <a:rPr lang="cs-CZ" sz="2600" dirty="0"/>
              <a:t>, </a:t>
            </a:r>
            <a:r>
              <a:rPr lang="cs-CZ" sz="2600" dirty="0" err="1"/>
              <a:t>Summer</a:t>
            </a:r>
            <a:r>
              <a:rPr lang="cs-CZ" sz="2600" dirty="0"/>
              <a:t> </a:t>
            </a:r>
            <a:r>
              <a:rPr lang="cs-CZ" sz="2600" dirty="0" err="1"/>
              <a:t>Schools</a:t>
            </a:r>
            <a:endParaRPr lang="cs-CZ" sz="2600" dirty="0"/>
          </a:p>
          <a:p>
            <a:pPr>
              <a:lnSpc>
                <a:spcPct val="120000"/>
              </a:lnSpc>
            </a:pPr>
            <a:r>
              <a:rPr lang="cs-CZ" sz="2600" b="1" kern="0" dirty="0" err="1">
                <a:solidFill>
                  <a:srgbClr val="9D2064"/>
                </a:solidFill>
              </a:rPr>
              <a:t>Popular</a:t>
            </a:r>
            <a:r>
              <a:rPr lang="cs-CZ" sz="2600" b="1" kern="0">
                <a:solidFill>
                  <a:srgbClr val="9D2064"/>
                </a:solidFill>
              </a:rPr>
              <a:t> science</a:t>
            </a:r>
            <a:r>
              <a:rPr lang="cs-CZ" sz="2600"/>
              <a:t> </a:t>
            </a:r>
            <a:r>
              <a:rPr lang="cs-CZ" sz="2600" dirty="0" err="1"/>
              <a:t>Researchers</a:t>
            </a:r>
            <a:r>
              <a:rPr lang="cs-CZ" sz="2600" dirty="0"/>
              <a:t>‘ Night, Open </a:t>
            </a:r>
            <a:r>
              <a:rPr lang="cs-CZ" sz="2600" dirty="0" err="1"/>
              <a:t>Days</a:t>
            </a:r>
            <a:endParaRPr lang="en-US" sz="2600" kern="0" dirty="0"/>
          </a:p>
          <a:p>
            <a:pPr lvl="1">
              <a:lnSpc>
                <a:spcPct val="120000"/>
              </a:lnSpc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1901710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9DFF100-B93D-7782-48AF-0921A6A00E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8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CDB885C-8B58-B7E7-5A9F-F0D1CDADA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 err="1"/>
              <a:t>Lasaris</a:t>
            </a:r>
            <a:r>
              <a:rPr lang="cs-CZ" b="0" dirty="0"/>
              <a:t> </a:t>
            </a:r>
            <a:r>
              <a:rPr lang="cs-CZ" dirty="0" err="1"/>
              <a:t>Seminar</a:t>
            </a:r>
            <a:r>
              <a:rPr lang="cs-CZ" dirty="0"/>
              <a:t> </a:t>
            </a:r>
            <a:r>
              <a:rPr lang="cs-CZ" b="0" dirty="0"/>
              <a:t>– </a:t>
            </a:r>
            <a:r>
              <a:rPr lang="cs-CZ" b="0" dirty="0" err="1"/>
              <a:t>Talks</a:t>
            </a:r>
            <a:endParaRPr lang="cs-CZ" b="0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41B8DA31-A3B5-64AB-559B-8C952A41AB3F}"/>
              </a:ext>
            </a:extLst>
          </p:cNvPr>
          <p:cNvSpPr txBox="1">
            <a:spLocks/>
          </p:cNvSpPr>
          <p:nvPr/>
        </p:nvSpPr>
        <p:spPr>
          <a:xfrm>
            <a:off x="457199" y="1880754"/>
            <a:ext cx="11104323" cy="3881219"/>
          </a:xfrm>
          <a:prstGeom prst="rect">
            <a:avLst/>
          </a:prstGeom>
        </p:spPr>
        <p:txBody>
          <a:bodyPr vert="horz" lIns="0" tIns="0" rIns="0" bIns="0" rtlCol="0">
            <a:normAutofit lnSpcReduction="10000"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4400" kern="0" dirty="0"/>
              <a:t>Tutorial-like: quick insight into an area</a:t>
            </a:r>
          </a:p>
          <a:p>
            <a:pPr>
              <a:lnSpc>
                <a:spcPct val="120000"/>
              </a:lnSpc>
            </a:pPr>
            <a:r>
              <a:rPr lang="en-US" sz="4400" kern="0" dirty="0"/>
              <a:t>Preparation: quick feedback from lab community</a:t>
            </a:r>
          </a:p>
          <a:p>
            <a:pPr>
              <a:lnSpc>
                <a:spcPct val="120000"/>
              </a:lnSpc>
            </a:pPr>
            <a:r>
              <a:rPr lang="en-US" sz="4400" kern="0"/>
              <a:t>Guest: </a:t>
            </a:r>
            <a:r>
              <a:rPr lang="en-US" sz="4400" kern="0" dirty="0"/>
              <a:t>broader context of our research and collaboration (incl. industry)</a:t>
            </a:r>
          </a:p>
          <a:p>
            <a:pPr>
              <a:lnSpc>
                <a:spcPct val="120000"/>
              </a:lnSpc>
            </a:pPr>
            <a:endParaRPr lang="en-US" sz="6600" kern="0" dirty="0"/>
          </a:p>
          <a:p>
            <a:pPr>
              <a:lnSpc>
                <a:spcPct val="120000"/>
              </a:lnSpc>
            </a:pPr>
            <a:endParaRPr lang="en-US" sz="6600" kern="0" dirty="0"/>
          </a:p>
          <a:p>
            <a:pPr lvl="1">
              <a:lnSpc>
                <a:spcPct val="120000"/>
              </a:lnSpc>
            </a:pP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2924539115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fi-prezentace-pecet-16-9-en-v10.potx" id="{704F1FA7-F9BE-40BC-9B0C-B5353795C35A}" vid="{66F2B097-0E85-46C9-9195-24E66B7DCDB3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A8BAC94BA468D488F31B2478A655CDC" ma:contentTypeVersion="2" ma:contentTypeDescription="Vytvoří nový dokument" ma:contentTypeScope="" ma:versionID="08bb5aaad6f00ce25b159fd08d2efb3d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24f516e8cb82884d3aca393be411b39d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7906496-4C72-4AF3-9C7E-529000D794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05E378C-F741-4F33-B66E-C3F4C4C395C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6D440CD-296A-4D53-ADEC-7D00E4A1CCC5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Presentation_MU_EN</Template>
  <TotalTime>1566</TotalTime>
  <Words>389</Words>
  <Application>Microsoft Macintosh PowerPoint</Application>
  <PresentationFormat>Širokoúhlá obrazovka</PresentationFormat>
  <Paragraphs>69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Tahoma</vt:lpstr>
      <vt:lpstr>Wingdings</vt:lpstr>
      <vt:lpstr>Presentation_MU_EN</vt:lpstr>
      <vt:lpstr>Lasaris – Lab Software Architectures and Information Systems</vt:lpstr>
      <vt:lpstr>Lasaris Origin and History</vt:lpstr>
      <vt:lpstr>Lasaris Mission</vt:lpstr>
      <vt:lpstr>Lasaris Research Approach</vt:lpstr>
      <vt:lpstr>Lasaris Major Research Projects</vt:lpstr>
      <vt:lpstr>Lasaris Smart and Critical Infrastructures</vt:lpstr>
      <vt:lpstr>Lasaris Values</vt:lpstr>
      <vt:lpstr>Lasaris Seminar – Talks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CERIT – Center for Education and Research in IT</dc:title>
  <dc:creator>Tomáš Pitner</dc:creator>
  <cp:lastModifiedBy>Tomáš Pitner</cp:lastModifiedBy>
  <cp:revision>38</cp:revision>
  <cp:lastPrinted>1601-01-01T00:00:00Z</cp:lastPrinted>
  <dcterms:created xsi:type="dcterms:W3CDTF">2022-08-03T08:49:57Z</dcterms:created>
  <dcterms:modified xsi:type="dcterms:W3CDTF">2022-09-15T07:55:10Z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