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2" r:id="rId8"/>
    <p:sldId id="264" r:id="rId9"/>
    <p:sldId id="265" r:id="rId10"/>
    <p:sldId id="266" r:id="rId11"/>
    <p:sldId id="268" r:id="rId12"/>
    <p:sldId id="267" r:id="rId13"/>
    <p:sldId id="269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9" autoAdjust="0"/>
    <p:restoredTop sz="94660"/>
  </p:normalViewPr>
  <p:slideViewPr>
    <p:cSldViewPr snapToGrid="0">
      <p:cViewPr varScale="1">
        <p:scale>
          <a:sx n="156" d="100"/>
          <a:sy n="156" d="100"/>
        </p:scale>
        <p:origin x="112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3CD4E9-B487-03A3-8F40-F9834DBD31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E0148B0-A50E-F3F0-2177-BF3495E486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6A420E-B2B0-B717-50DC-886E351CD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96394-81C7-4F63-810F-2414BEF58895}" type="datetimeFigureOut">
              <a:rPr lang="cs-CZ" smtClean="0"/>
              <a:t>14.04.2023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A9BC8D7-98E1-FE1B-2337-F116FEB31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A41817E-9179-4C19-AC23-9D4B7F071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AD90B-473A-4962-8587-A11301FBD9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6371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BA4D49-7CD1-AC0B-0C1C-431CB1659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5003462-77AA-97D8-621F-BEDEF67AD1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D61F159-4C43-9E8F-C12C-83F30F607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96394-81C7-4F63-810F-2414BEF58895}" type="datetimeFigureOut">
              <a:rPr lang="cs-CZ" smtClean="0"/>
              <a:t>14.04.2023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9580C3-3941-A07A-B234-30FFACBBA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D3B860D-3B18-6F04-24E2-23001425E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AD90B-473A-4962-8587-A11301FBD9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2415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EBC4650-E1F3-5EDE-9922-E7C932E7C2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D6B8B9F-C1E8-3BF6-38DC-0BA41EF113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3B0F89E-7CCE-6437-4B88-3D8B8731D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96394-81C7-4F63-810F-2414BEF58895}" type="datetimeFigureOut">
              <a:rPr lang="cs-CZ" smtClean="0"/>
              <a:t>14.04.2023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B0EB98-E45B-7826-7AC9-C8EEE9233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ACF73FD-BF4D-D562-60A6-0ABF411EA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AD90B-473A-4962-8587-A11301FBD9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2673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A3152E-F7CC-C2B9-AB8C-4E9E235D5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DBBE29-BDDF-171C-B1E9-C01A6FB3B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A2C9D8-F53E-57C9-254B-34B60458C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96394-81C7-4F63-810F-2414BEF58895}" type="datetimeFigureOut">
              <a:rPr lang="cs-CZ" smtClean="0"/>
              <a:t>14.04.2023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21D2524-FA17-52F0-D3A4-F412F41F8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047D4FF-EEC4-F9E1-049C-B11158505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AD90B-473A-4962-8587-A11301FBD9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5035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FFF5F8-5A1B-620E-BBBE-1255AF1A8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F5CE836-BCDD-A061-C516-5E9B8930D1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4D59C7-D03D-E340-A2AC-5B80922D0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96394-81C7-4F63-810F-2414BEF58895}" type="datetimeFigureOut">
              <a:rPr lang="cs-CZ" smtClean="0"/>
              <a:t>14.04.2023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2D1ECCD-A1E1-5F90-33E6-A8FC8007B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7B18889-D9D3-BC6D-21A1-A8C3BF36E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AD90B-473A-4962-8587-A11301FBD9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2027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3F89AC-4855-37D7-B825-33534B6CE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405609-623F-B2A5-8851-94B8F9C4A4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5B9EE9B-2580-1F5E-8C84-42DF6FCE83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ACF30EA-D5B0-448C-771D-CE6F7C6BB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96394-81C7-4F63-810F-2414BEF58895}" type="datetimeFigureOut">
              <a:rPr lang="cs-CZ" smtClean="0"/>
              <a:t>14.04.2023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E42359D-B164-0ACE-B984-387C7659A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B8F2FAD-AD0A-3B00-7D57-F3A7490C8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AD90B-473A-4962-8587-A11301FBD9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7324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911239-165C-4888-46B6-74D01AE13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CB49F32-9D1A-E0DD-F49C-F530AED0D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E719F2C-B616-A9F7-9751-68295FF2D7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C0ADF32-956A-F8DD-482F-CA37C6147A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3D36772-6BF8-9BA3-2AE9-E5D6FDEF71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D5DEDC2-970A-7149-751D-D1E6D840E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96394-81C7-4F63-810F-2414BEF58895}" type="datetimeFigureOut">
              <a:rPr lang="cs-CZ" smtClean="0"/>
              <a:t>14.04.2023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2DC1525-12F8-BE2C-1821-54BE0FDBC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86C1E95-AFB0-0C45-D89A-848096E01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AD90B-473A-4962-8587-A11301FBD9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7352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B08CD8-B057-61E5-9265-F56B067B8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D1F361B-433A-1AAA-B44A-A0F42FF88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96394-81C7-4F63-810F-2414BEF58895}" type="datetimeFigureOut">
              <a:rPr lang="cs-CZ" smtClean="0"/>
              <a:t>14.04.2023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A3F177F-2C0C-1D0D-FC26-15FE136B3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AC2EBA3-5DDB-CC1A-F6B2-DA0F0F898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AD90B-473A-4962-8587-A11301FBD9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8290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E47E4DD-06E5-12B5-36B4-27753DE39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96394-81C7-4F63-810F-2414BEF58895}" type="datetimeFigureOut">
              <a:rPr lang="cs-CZ" smtClean="0"/>
              <a:t>14.04.2023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2A620D5-F49C-DA12-7EAF-ACC2FCA3F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76E3511-CBD6-25E4-6648-4559253A4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AD90B-473A-4962-8587-A11301FBD9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903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F9730F-6BB9-ACF0-7886-C070B2777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0DB80C-F389-A502-2553-4B0192FCC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A0B6F12-E6A3-DB89-C001-04CAF2C968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89F5699-CAE2-2138-C69E-BFA705A17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96394-81C7-4F63-810F-2414BEF58895}" type="datetimeFigureOut">
              <a:rPr lang="cs-CZ" smtClean="0"/>
              <a:t>14.04.2023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0EEA5E3-804F-87C0-B343-0F8197B61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0CB3880-5A4D-8FD1-255F-6DB665703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AD90B-473A-4962-8587-A11301FBD9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9218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4D722A-6396-CFBD-C562-9CDFD4211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28AFE14-DF1E-01EE-4E41-C38EBB24CB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59E05C5-71D9-FB5F-82EF-E8A0AD19EA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760BF49-4221-2337-ABF4-49FFD61E1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96394-81C7-4F63-810F-2414BEF58895}" type="datetimeFigureOut">
              <a:rPr lang="cs-CZ" smtClean="0"/>
              <a:t>14.04.2023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3F4DAE0-D62B-0C7F-AC34-E255C4BF7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F7F5994-78FC-7C4E-1EDA-DD0BBF3CD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AD90B-473A-4962-8587-A11301FBD9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9118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0926D4D-E497-5854-86BA-4AF2209CB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F91D032-9C12-7CD5-483D-58C02C7D5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AAFF417-2EB6-9681-60B2-42121C18CD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96394-81C7-4F63-810F-2414BEF58895}" type="datetimeFigureOut">
              <a:rPr lang="cs-CZ" smtClean="0"/>
              <a:t>14.04.2023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0F7AC71-35E3-E294-31CA-5725DF6F3F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AC4AA7B-EF05-3945-C0AF-410775CA6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AD90B-473A-4962-8587-A11301FBD9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0856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344C09-352A-E990-164C-B83056008A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14097"/>
            <a:ext cx="9144000" cy="2395866"/>
          </a:xfrm>
        </p:spPr>
        <p:txBody>
          <a:bodyPr>
            <a:normAutofit/>
          </a:bodyPr>
          <a:lstStyle/>
          <a:p>
            <a:r>
              <a:rPr lang="cs-CZ" sz="4400" dirty="0">
                <a:solidFill>
                  <a:srgbClr val="C00000"/>
                </a:solidFill>
                <a:latin typeface="Arial Black" panose="020B0A04020102020204" pitchFamily="34" charset="0"/>
              </a:rPr>
              <a:t>Postavení NÚKIB ve státní správě a mezinárodní spolupráce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6D6A3D4-D343-8B9D-F40A-5BF0449D51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08764"/>
            <a:ext cx="9144000" cy="449036"/>
          </a:xfrm>
        </p:spPr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Ing. Dušan Navrátil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17831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86507B-33C9-92F7-DB04-558249D28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205"/>
            <a:ext cx="10515600" cy="1531484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Mezinárodní spolupráce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900D57-EA54-2EE8-462D-3E908CB82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3461"/>
            <a:ext cx="10515600" cy="4613502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Arial Black" panose="020B0A04020102020204" pitchFamily="34" charset="0"/>
              </a:rPr>
              <a:t>NATO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       zastupování v pracovních skupinách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       připomínkování bezpečnostních </a:t>
            </a:r>
            <a:r>
              <a:rPr lang="cs-CZ" sz="1800" dirty="0" err="1">
                <a:latin typeface="Arial Black" panose="020B0A04020102020204" pitchFamily="34" charset="0"/>
              </a:rPr>
              <a:t>standartů</a:t>
            </a: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       účast na cvičeních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       zastoupení v CCD COE v </a:t>
            </a:r>
            <a:r>
              <a:rPr lang="cs-CZ" sz="1800" dirty="0" err="1">
                <a:latin typeface="Arial Black" panose="020B0A04020102020204" pitchFamily="34" charset="0"/>
              </a:rPr>
              <a:t>Talinu</a:t>
            </a: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EU     zastupování v pracovních skupinách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       spolupráce na evropské legislativě (NIS I. NIS II.)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       spolupráce na certifikačních schématech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       ENISA – členství managment </a:t>
            </a:r>
            <a:r>
              <a:rPr lang="cs-CZ" sz="1800" dirty="0" err="1">
                <a:latin typeface="Arial Black" panose="020B0A04020102020204" pitchFamily="34" charset="0"/>
              </a:rPr>
              <a:t>border</a:t>
            </a: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       kybernetická bezpečnost – téma Českého předsednictví</a:t>
            </a:r>
          </a:p>
        </p:txBody>
      </p:sp>
    </p:spTree>
    <p:extLst>
      <p:ext uri="{BB962C8B-B14F-4D97-AF65-F5344CB8AC3E}">
        <p14:creationId xmlns:p14="http://schemas.microsoft.com/office/powerpoint/2010/main" val="3469251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D1DA67-AC58-6A7A-F0DF-3513CB238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Mezinárodní spolupráce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377CEA-C320-334C-DDE9-0879B09188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63585"/>
            <a:ext cx="10515600" cy="36133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Spolupráce s U.S. společnostmi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 err="1">
                <a:latin typeface="Arial Black" panose="020B0A04020102020204" pitchFamily="34" charset="0"/>
              </a:rPr>
              <a:t>BotNet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Feed</a:t>
            </a:r>
            <a:r>
              <a:rPr lang="cs-CZ" sz="1800" dirty="0">
                <a:latin typeface="Arial Black" panose="020B0A04020102020204" pitchFamily="34" charset="0"/>
              </a:rPr>
              <a:t> (exkluzivní spolupráce s </a:t>
            </a:r>
            <a:r>
              <a:rPr lang="cs-CZ" sz="1800" dirty="0" err="1">
                <a:latin typeface="Arial Black" panose="020B0A04020102020204" pitchFamily="34" charset="0"/>
              </a:rPr>
              <a:t>Micrisoft</a:t>
            </a:r>
            <a:r>
              <a:rPr lang="cs-CZ" sz="1800" dirty="0">
                <a:latin typeface="Arial Black" panose="020B0A04020102020204" pitchFamily="34" charset="0"/>
              </a:rPr>
              <a:t>)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 err="1">
                <a:latin typeface="Arial Black" panose="020B0A04020102020204" pitchFamily="34" charset="0"/>
              </a:rPr>
              <a:t>Shadowserver</a:t>
            </a:r>
            <a:r>
              <a:rPr lang="cs-CZ" sz="1800" dirty="0">
                <a:latin typeface="Arial Black" panose="020B0A04020102020204" pitchFamily="34" charset="0"/>
              </a:rPr>
              <a:t> (Cisco – výměna dat a informací ohledně malware, </a:t>
            </a:r>
            <a:r>
              <a:rPr lang="cs-CZ" sz="1800" dirty="0" err="1">
                <a:latin typeface="Arial Black" panose="020B0A04020102020204" pitchFamily="34" charset="0"/>
              </a:rPr>
              <a:t>botnet</a:t>
            </a:r>
            <a:r>
              <a:rPr lang="cs-CZ" sz="1800" dirty="0">
                <a:latin typeface="Arial Black" panose="020B0A04020102020204" pitchFamily="34" charset="0"/>
              </a:rPr>
              <a:t> aktivit, podvodného jednání, apod</a:t>
            </a:r>
          </a:p>
        </p:txBody>
      </p:sp>
    </p:spTree>
    <p:extLst>
      <p:ext uri="{BB962C8B-B14F-4D97-AF65-F5344CB8AC3E}">
        <p14:creationId xmlns:p14="http://schemas.microsoft.com/office/powerpoint/2010/main" val="1620346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388E18-E8E9-F237-6A26-E7B1F5A69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6064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Mezinárodní spolupráce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9FA824-2E5D-F8C1-0637-042A92B47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>
                <a:latin typeface="Arial Black" panose="020B0A04020102020204" pitchFamily="34" charset="0"/>
              </a:rPr>
              <a:t>Spolu z MZV zastupování v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                                          OSN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                                          OBSE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                                          ITU a další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Organizace Pražských konferencí Pražské návrhy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                                      2019 -  5G sítě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                                      2020 -  5G sítě – budování sítí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                                      2021 -  bezpečnost přelomových technologií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                                      2022 -  bezpečnost </a:t>
            </a:r>
            <a:r>
              <a:rPr lang="cs-CZ" sz="1800">
                <a:latin typeface="Arial Black" panose="020B0A04020102020204" pitchFamily="34" charset="0"/>
              </a:rPr>
              <a:t>dodavatelských řetězců</a:t>
            </a:r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34294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20E46D66-1B0A-2178-ACA6-3E61C9A0C6AA}"/>
              </a:ext>
            </a:extLst>
          </p:cNvPr>
          <p:cNvSpPr txBox="1"/>
          <p:nvPr/>
        </p:nvSpPr>
        <p:spPr>
          <a:xfrm>
            <a:off x="3065688" y="2241096"/>
            <a:ext cx="6078311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4400" dirty="0">
                <a:solidFill>
                  <a:srgbClr val="C00000"/>
                </a:solidFill>
                <a:latin typeface="Arial Black" panose="020B0A04020102020204" pitchFamily="34" charset="0"/>
              </a:rPr>
              <a:t>        Dotazy?</a:t>
            </a:r>
          </a:p>
          <a:p>
            <a:r>
              <a:rPr lang="cs-CZ" sz="4400" dirty="0">
                <a:solidFill>
                  <a:srgbClr val="C00000"/>
                </a:solidFill>
                <a:latin typeface="Arial Black" panose="020B0A04020102020204" pitchFamily="34" charset="0"/>
              </a:rPr>
              <a:t>        Diskuze!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2590463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C84645-C0DF-5B03-CFCC-32F995B12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2175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Postavení NÚKIB ve státní správě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AA5DB1-6DD3-37E9-F6EB-A00FD4F88D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0779"/>
            <a:ext cx="10515600" cy="4846184"/>
          </a:xfrm>
        </p:spPr>
        <p:txBody>
          <a:bodyPr>
            <a:normAutofit lnSpcReduction="10000"/>
          </a:bodyPr>
          <a:lstStyle/>
          <a:p>
            <a:pPr marL="0" indent="0" algn="l">
              <a:buClr>
                <a:srgbClr val="6CB2E6"/>
              </a:buClr>
              <a:buNone/>
            </a:pPr>
            <a:r>
              <a:rPr lang="cs-CZ" sz="1800" dirty="0">
                <a:latin typeface="Arial Black" panose="020B0A04020102020204" pitchFamily="34" charset="0"/>
                <a:ea typeface="Fira Sans Medium" pitchFamily="50" charset="0"/>
              </a:rPr>
              <a:t>Ústřední orgán státní správy pro: </a:t>
            </a:r>
          </a:p>
          <a:p>
            <a:pPr>
              <a:buClr>
                <a:srgbClr val="6CB2E6"/>
              </a:buClr>
            </a:pPr>
            <a:r>
              <a:rPr lang="cs-CZ" sz="1800" dirty="0">
                <a:latin typeface="Arial Black" panose="020B0A04020102020204" pitchFamily="34" charset="0"/>
                <a:ea typeface="Fira Sans Medium" pitchFamily="50" charset="0"/>
              </a:rPr>
              <a:t>kybernetickou bezpečnost </a:t>
            </a:r>
          </a:p>
          <a:p>
            <a:pPr>
              <a:buClr>
                <a:srgbClr val="6CB2E6"/>
              </a:buClr>
            </a:pPr>
            <a:r>
              <a:rPr lang="cs-CZ" sz="1800" dirty="0">
                <a:latin typeface="Arial Black" panose="020B0A04020102020204" pitchFamily="34" charset="0"/>
                <a:ea typeface="Fira Sans Medium" pitchFamily="50" charset="0"/>
              </a:rPr>
              <a:t>ochranu utajovaných informací v oblasti informačních a komunikačních systémů kryptografickou ochranu </a:t>
            </a:r>
          </a:p>
          <a:p>
            <a:pPr>
              <a:buClr>
                <a:srgbClr val="6CB2E6"/>
              </a:buClr>
            </a:pPr>
            <a:r>
              <a:rPr lang="cs-CZ" sz="1800" dirty="0">
                <a:latin typeface="Arial Black" panose="020B0A04020102020204" pitchFamily="34" charset="0"/>
                <a:ea typeface="Fira Sans Medium" pitchFamily="50" charset="0"/>
              </a:rPr>
              <a:t>problematiku neveřejné služby v rámci družicového systému Galileo</a:t>
            </a:r>
          </a:p>
          <a:p>
            <a:pPr>
              <a:buClr>
                <a:srgbClr val="6CB2E6"/>
              </a:buClr>
            </a:pPr>
            <a:endParaRPr lang="cs-CZ" sz="1800" dirty="0">
              <a:latin typeface="Arial Black" panose="020B0A04020102020204" pitchFamily="34" charset="0"/>
              <a:ea typeface="Fira Sans Medium" pitchFamily="50" charset="0"/>
            </a:endParaRPr>
          </a:p>
          <a:p>
            <a:pPr marL="0" indent="0">
              <a:buClr>
                <a:srgbClr val="6CB2E6"/>
              </a:buClr>
              <a:buNone/>
            </a:pPr>
            <a:r>
              <a:rPr lang="cs-CZ" sz="1800" dirty="0">
                <a:latin typeface="Arial Black" panose="020B0A04020102020204" pitchFamily="34" charset="0"/>
                <a:ea typeface="Fira Sans Medium" pitchFamily="50" charset="0"/>
              </a:rPr>
              <a:t>Ředitel jmenován vládou po projednání v příslušném výboru PS PČR a podřízen premiérovi.</a:t>
            </a:r>
          </a:p>
          <a:p>
            <a:pPr marL="0" indent="0">
              <a:buClr>
                <a:srgbClr val="6CB2E6"/>
              </a:buClr>
              <a:buNone/>
            </a:pPr>
            <a:r>
              <a:rPr lang="cs-CZ" sz="1800" dirty="0">
                <a:latin typeface="Arial Black" panose="020B0A04020102020204" pitchFamily="34" charset="0"/>
                <a:ea typeface="Fira Sans Medium" pitchFamily="50" charset="0"/>
              </a:rPr>
              <a:t>Činnost úřadu definována zákonem</a:t>
            </a:r>
          </a:p>
          <a:p>
            <a:pPr marL="0" indent="0">
              <a:buClr>
                <a:srgbClr val="6CB2E6"/>
              </a:buClr>
              <a:buNone/>
            </a:pPr>
            <a:r>
              <a:rPr lang="cs-CZ" sz="1800" dirty="0">
                <a:latin typeface="Arial Black" panose="020B0A04020102020204" pitchFamily="34" charset="0"/>
                <a:ea typeface="Fira Sans Medium" pitchFamily="50" charset="0"/>
              </a:rPr>
              <a:t>Ředitel se účastní BRS (bez práva hlasovat), je výkonným předsedou RKB a VKB.</a:t>
            </a:r>
          </a:p>
          <a:p>
            <a:pPr marL="0" indent="0">
              <a:buClr>
                <a:srgbClr val="6CB2E6"/>
              </a:buClr>
              <a:buNone/>
            </a:pPr>
            <a:r>
              <a:rPr lang="cs-CZ" sz="1800" dirty="0">
                <a:latin typeface="Arial Black" panose="020B0A04020102020204" pitchFamily="34" charset="0"/>
                <a:ea typeface="Fira Sans Medium" pitchFamily="50" charset="0"/>
              </a:rPr>
              <a:t>Právo legislativní iniciativy.</a:t>
            </a:r>
          </a:p>
          <a:p>
            <a:pPr marL="0" indent="0">
              <a:buClr>
                <a:srgbClr val="6CB2E6"/>
              </a:buClr>
              <a:buNone/>
            </a:pPr>
            <a:r>
              <a:rPr lang="cs-CZ" sz="1800" dirty="0">
                <a:latin typeface="Arial Black" panose="020B0A04020102020204" pitchFamily="34" charset="0"/>
                <a:ea typeface="Fira Sans Medium" pitchFamily="50" charset="0"/>
              </a:rPr>
              <a:t>Vlastní rozpočtová kapitola</a:t>
            </a:r>
          </a:p>
          <a:p>
            <a:pPr marL="0" indent="0">
              <a:buClr>
                <a:srgbClr val="6CB2E6"/>
              </a:buClr>
              <a:buNone/>
            </a:pPr>
            <a:r>
              <a:rPr lang="cs-CZ" sz="1800" dirty="0">
                <a:latin typeface="Arial Black" panose="020B0A04020102020204" pitchFamily="34" charset="0"/>
                <a:ea typeface="Fira Sans Medium" pitchFamily="50" charset="0"/>
              </a:rPr>
              <a:t>Zaměstnanci nepodléhají služebnímu zákonu, většina zaměstnanců má bezpečnostní prověrku.</a:t>
            </a:r>
          </a:p>
          <a:p>
            <a:pPr marL="0" indent="0">
              <a:buClr>
                <a:srgbClr val="6CB2E6"/>
              </a:buClr>
              <a:buNone/>
            </a:pPr>
            <a:r>
              <a:rPr lang="cs-CZ" sz="1800" b="1" i="1" dirty="0">
                <a:latin typeface="Arial Black" panose="020B0A04020102020204" pitchFamily="34" charset="0"/>
                <a:ea typeface="Fira Sans Medium" pitchFamily="50" charset="0"/>
              </a:rPr>
              <a:t>(Téměř postavení ministerstva bez ministra)</a:t>
            </a:r>
          </a:p>
          <a:p>
            <a:pPr lvl="1">
              <a:buClr>
                <a:srgbClr val="6CB2E6"/>
              </a:buClr>
            </a:pPr>
            <a:endParaRPr lang="cs-CZ" sz="1800" b="1" i="1" dirty="0">
              <a:latin typeface="Arial Black" panose="020B0A04020102020204" pitchFamily="34" charset="0"/>
              <a:ea typeface="Fira Sans Medium" pitchFamily="50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7513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6859E0-6B89-C174-C9FA-F79C767B3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Spolupráce se zpravodajskými službami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EC03DB-6374-AD3C-A8C5-8CC4CBBD1B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>
                <a:latin typeface="Arial Black" panose="020B0A04020102020204" pitchFamily="34" charset="0"/>
              </a:rPr>
              <a:t>Problémem jsou částečně společné a částečně odlišné zájmy.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Společný zájem NÚKIBU a kontrarozvědek je ochrana před špionáži a další. (např. ochrana ministerstva zahraničí)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Odlišné zájmy mají zpravodajské služby, které využívají zranitelností pro  získávání informací technickými prostředky.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Zájem NÚKIB je získávat informace o zranitelnostech a informovat o tom.</a:t>
            </a:r>
          </a:p>
          <a:p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115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B92E6D-AB1E-79F5-98F1-B9A09FA69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Spolupráce se zpravodajskými službami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F7E447-B2DE-CF58-5969-2D673D11D1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Získávání informací o </a:t>
            </a:r>
            <a:r>
              <a:rPr lang="cs-CZ" sz="1800" dirty="0" err="1">
                <a:latin typeface="Arial Black" panose="020B0A04020102020204" pitchFamily="34" charset="0"/>
              </a:rPr>
              <a:t>o</a:t>
            </a:r>
            <a:r>
              <a:rPr lang="cs-CZ" sz="1800" dirty="0">
                <a:latin typeface="Arial Black" panose="020B0A04020102020204" pitchFamily="34" charset="0"/>
              </a:rPr>
              <a:t> hrozbách i rizicích a vzájemné poskytování informací.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NÚKIB získává informace ze sítě CERT/CSIRT na základě důvěry, že nebudou zneužity a využijí se k ochraně před kybernetickými útoky.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Zpravodajské služby získávají informace od partnerských služeb a svojí zpravodajskou činností.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Vzájemné poskytování informací díky tomu je složité.</a:t>
            </a:r>
          </a:p>
        </p:txBody>
      </p:sp>
    </p:spTree>
    <p:extLst>
      <p:ext uri="{BB962C8B-B14F-4D97-AF65-F5344CB8AC3E}">
        <p14:creationId xmlns:p14="http://schemas.microsoft.com/office/powerpoint/2010/main" val="3086328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8E5C9A-0098-E4AA-0E16-562695953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Spolupráce s Policií ČR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2AD0FC-17E5-9B20-7B9E-12F6A4C8B2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>
                <a:latin typeface="Arial Black" panose="020B0A04020102020204" pitchFamily="34" charset="0"/>
              </a:rPr>
              <a:t>Spolupráce na počátku byla velmi složitá – NÚKIB není vnímán jako partner, ale jako zdroj informací (</a:t>
            </a:r>
            <a:r>
              <a:rPr lang="cs-CZ" sz="1800">
                <a:latin typeface="Arial Black" panose="020B0A04020102020204" pitchFamily="34" charset="0"/>
              </a:rPr>
              <a:t>totéž platí </a:t>
            </a:r>
            <a:r>
              <a:rPr lang="cs-CZ" sz="1800" dirty="0">
                <a:latin typeface="Arial Black" panose="020B0A04020102020204" pitchFamily="34" charset="0"/>
              </a:rPr>
              <a:t>pro </a:t>
            </a:r>
            <a:r>
              <a:rPr lang="cs-CZ" sz="1800">
                <a:latin typeface="Arial Black" panose="020B0A04020102020204" pitchFamily="34" charset="0"/>
              </a:rPr>
              <a:t>i u ZS</a:t>
            </a:r>
            <a:r>
              <a:rPr lang="cs-CZ" sz="1800" dirty="0">
                <a:latin typeface="Arial Black" panose="020B0A04020102020204" pitchFamily="34" charset="0"/>
              </a:rPr>
              <a:t>) 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Činnost policie je, že když se dozví o podezření ze spáchání trestného činu, tak zajišťuje důkazy a hledá pachatele.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Činnost a zájem  </a:t>
            </a:r>
            <a:r>
              <a:rPr lang="cs-CZ" sz="1800" dirty="0" err="1">
                <a:latin typeface="Arial Black" panose="020B0A04020102020204" pitchFamily="34" charset="0"/>
              </a:rPr>
              <a:t>NÚKIBu</a:t>
            </a:r>
            <a:r>
              <a:rPr lang="cs-CZ" sz="1800" dirty="0">
                <a:latin typeface="Arial Black" panose="020B0A04020102020204" pitchFamily="34" charset="0"/>
              </a:rPr>
              <a:t> v případě kybernetického útoku je zjištění co se stalo, jak se to stalo, proč se to stalo, zamezení dalších škod, co nejrychlejší uvedení IS do bezpečného provozu a varování dalších možných obětí.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Pachatelé jsou převážně v zahraničí a jejich vypátrání a zejména potrestání je prakticky nemožné a mnohdy to jsou státní nebo polostátní aktéři.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Policie o kybernetickém útoku informace vede v trestním spise, ke kterému má přístup kromě ní pouze státní zástupce.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Pokud se dozvíte o podezření z trestném činu, jste povinen informovat policii – problém hlášení </a:t>
            </a:r>
            <a:r>
              <a:rPr lang="cs-CZ" sz="1800" dirty="0" err="1">
                <a:latin typeface="Arial Black" panose="020B0A04020102020204" pitchFamily="34" charset="0"/>
              </a:rPr>
              <a:t>GovCERTU</a:t>
            </a:r>
            <a:r>
              <a:rPr lang="cs-CZ" sz="1800" dirty="0">
                <a:latin typeface="Arial Black" panose="020B0A040201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80604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620C66-FB30-DDDE-159A-FC56657F4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971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Spolupráce s ostatními orgány státní správy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5D9A49-0ECB-AEA9-C3E3-D844CBF9D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2396"/>
            <a:ext cx="10515600" cy="4964567"/>
          </a:xfrm>
        </p:spPr>
        <p:txBody>
          <a:bodyPr/>
          <a:lstStyle/>
          <a:p>
            <a:r>
              <a:rPr lang="cs-CZ" sz="1800" dirty="0">
                <a:latin typeface="Arial Black" panose="020B0A04020102020204" pitchFamily="34" charset="0"/>
              </a:rPr>
              <a:t>Spolupráce v rámci ZKB.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Spolupráce s MV – v rámci Cloudové vyhlášky a E-</a:t>
            </a:r>
            <a:r>
              <a:rPr lang="cs-CZ" sz="1800" dirty="0" err="1">
                <a:latin typeface="Arial Black" panose="020B0A04020102020204" pitchFamily="34" charset="0"/>
              </a:rPr>
              <a:t>govermentu</a:t>
            </a:r>
            <a:r>
              <a:rPr lang="cs-CZ" sz="1800" dirty="0">
                <a:latin typeface="Arial Black" panose="020B0A04020102020204" pitchFamily="34" charset="0"/>
              </a:rPr>
              <a:t>. (DIA)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Spolupráce s Českým statistický úřadem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Spolupráce se Státním úřadem pro jadernou bezpečnost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Spolupráce s řízením letového provozu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Spolupráce s prevencí a vzděláváním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Další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7293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92BFC9-941E-D012-B386-1CC804C33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Mezinárodní spolupráce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DC0467-7617-F0F1-8896-F01BD1303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3"/>
            <a:r>
              <a:rPr lang="cs-CZ" dirty="0">
                <a:latin typeface="Arial Black" panose="020B0A04020102020204" pitchFamily="34" charset="0"/>
              </a:rPr>
              <a:t>Spolupráce v </a:t>
            </a:r>
            <a:r>
              <a:rPr lang="cs-CZ" dirty="0" err="1">
                <a:latin typeface="Arial Black" panose="020B0A04020102020204" pitchFamily="34" charset="0"/>
              </a:rPr>
              <a:t>GOVCERu</a:t>
            </a:r>
            <a:r>
              <a:rPr lang="cs-CZ" dirty="0">
                <a:latin typeface="Arial Black" panose="020B0A04020102020204" pitchFamily="34" charset="0"/>
              </a:rPr>
              <a:t> v rámci CERT/CSIRT komunity</a:t>
            </a:r>
          </a:p>
          <a:p>
            <a:pPr lvl="3"/>
            <a:endParaRPr lang="cs-CZ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Členství v 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               FIRST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               TF-CSIRT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               CSIRT NETWORK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1765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AD9746-1CBD-D560-7BFC-B1A16FA9B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</a:t>
            </a:r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Mezinárodní spolupráce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8E2190-EFCC-C5D5-71C7-D9A15546DC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1214"/>
            <a:ext cx="10515600" cy="4625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Spolupráce NÚKIB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Strategičtí partneři – 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                                USA – FBI,DHS, Ministerstvo obrany, NSA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                                Jižní Korea – NIS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                                Izrael -  </a:t>
            </a:r>
            <a:r>
              <a:rPr lang="cs-CZ" sz="1800" dirty="0" err="1">
                <a:latin typeface="Arial Black" panose="020B0A04020102020204" pitchFamily="34" charset="0"/>
              </a:rPr>
              <a:t>MalMab</a:t>
            </a:r>
            <a:r>
              <a:rPr lang="cs-CZ" sz="1800" dirty="0">
                <a:latin typeface="Arial Black" panose="020B0A04020102020204" pitchFamily="34" charset="0"/>
              </a:rPr>
              <a:t>, </a:t>
            </a:r>
            <a:r>
              <a:rPr lang="cs-CZ" sz="1800" dirty="0" err="1">
                <a:latin typeface="Arial Black" panose="020B0A04020102020204" pitchFamily="34" charset="0"/>
              </a:rPr>
              <a:t>National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Cyber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Burea</a:t>
            </a: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 err="1">
                <a:latin typeface="Arial Black" panose="020B0A04020102020204" pitchFamily="34" charset="0"/>
              </a:rPr>
              <a:t>Cyber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ataché</a:t>
            </a:r>
            <a:r>
              <a:rPr lang="cs-CZ" sz="1800" dirty="0">
                <a:latin typeface="Arial Black" panose="020B0A04020102020204" pitchFamily="34" charset="0"/>
              </a:rPr>
              <a:t> – Washington </a:t>
            </a:r>
            <a:r>
              <a:rPr lang="cs-CZ" sz="1800" dirty="0" err="1">
                <a:latin typeface="Arial Black" panose="020B0A04020102020204" pitchFamily="34" charset="0"/>
              </a:rPr>
              <a:t>D.C.,Brusel</a:t>
            </a:r>
            <a:r>
              <a:rPr lang="cs-CZ" sz="1800" dirty="0">
                <a:latin typeface="Arial Black" panose="020B0A04020102020204" pitchFamily="34" charset="0"/>
              </a:rPr>
              <a:t>, Tel Aviv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 Kapacity NÚKIB v oblasti kybernetické bezpečnosti nástrojem zahraniční politiky ČR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6999406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24D9AA-016B-D731-DA6B-BDC7BBA49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Mezinárodní spolupráce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E887EC-D4E4-3337-7BB1-74DF86F347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Rozvojové pomoc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Pomoc s budováním kybernetické (právní institucionální rámec, činnost CERT, kybernetická cvičení strategie kybernetické bezpečnosti) zejména Balkán (Ex-YU) a další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Pomoc s nastavováním systémů ochrany Utajovaných informací v IS budování TEMPEST apod</a:t>
            </a:r>
          </a:p>
        </p:txBody>
      </p:sp>
    </p:spTree>
    <p:extLst>
      <p:ext uri="{BB962C8B-B14F-4D97-AF65-F5344CB8AC3E}">
        <p14:creationId xmlns:p14="http://schemas.microsoft.com/office/powerpoint/2010/main" val="4764178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694</Words>
  <Application>Microsoft Office PowerPoint</Application>
  <PresentationFormat>Širokoúhlá obrazovka</PresentationFormat>
  <Paragraphs>112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Arial Black</vt:lpstr>
      <vt:lpstr>Calibri</vt:lpstr>
      <vt:lpstr>Calibri Light</vt:lpstr>
      <vt:lpstr>Motiv Office</vt:lpstr>
      <vt:lpstr>Postavení NÚKIB ve státní správě a mezinárodní spolupráce</vt:lpstr>
      <vt:lpstr>               Postavení NÚKIB ve státní správě</vt:lpstr>
      <vt:lpstr>           Spolupráce se zpravodajskými službami</vt:lpstr>
      <vt:lpstr>            Spolupráce se zpravodajskými službami</vt:lpstr>
      <vt:lpstr>                       Spolupráce s Policií ČR</vt:lpstr>
      <vt:lpstr>        Spolupráce s ostatními orgány státní správy</vt:lpstr>
      <vt:lpstr>                      Mezinárodní spolupráce</vt:lpstr>
      <vt:lpstr>                 Mezinárodní spolupráce</vt:lpstr>
      <vt:lpstr>                      Mezinárodní spolupráce</vt:lpstr>
      <vt:lpstr>                         Mezinárodní spolupráce</vt:lpstr>
      <vt:lpstr>                     Mezinárodní spolupráce</vt:lpstr>
      <vt:lpstr>                        Mezinárodní spolupráce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Postavení NÚKIB ve státní správě a mezinárodní spolupráce</dc:title>
  <dc:creator>Dusan Navratil</dc:creator>
  <cp:lastModifiedBy>Dusan Navratil</cp:lastModifiedBy>
  <cp:revision>16</cp:revision>
  <dcterms:created xsi:type="dcterms:W3CDTF">2023-01-26T10:14:06Z</dcterms:created>
  <dcterms:modified xsi:type="dcterms:W3CDTF">2023-04-14T07:32:33Z</dcterms:modified>
</cp:coreProperties>
</file>