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6" r:id="rId71"/>
    <p:sldId id="327" r:id="rId72"/>
    <p:sldId id="328" r:id="rId73"/>
    <p:sldId id="325" r:id="rId74"/>
    <p:sldId id="329" r:id="rId75"/>
    <p:sldId id="330" r:id="rId76"/>
    <p:sldId id="331" r:id="rId7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9590" y="1300098"/>
            <a:ext cx="8484819" cy="4652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6508" y="2583561"/>
            <a:ext cx="55689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latin typeface="Calibri"/>
                <a:cs typeface="Calibri"/>
              </a:rPr>
              <a:t>ZÁKLADY VÝTVARNÉ </a:t>
            </a:r>
            <a:r>
              <a:rPr dirty="0">
                <a:latin typeface="Calibri"/>
                <a:cs typeface="Calibri"/>
              </a:rPr>
              <a:t>KULTURY</a:t>
            </a:r>
            <a:r>
              <a:rPr spc="-12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II.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81580" y="3820134"/>
            <a:ext cx="5180965" cy="49244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600" spc="-5" dirty="0" smtClean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600" b="1" dirty="0" err="1" smtClean="0">
                <a:solidFill>
                  <a:srgbClr val="7E7E7E"/>
                </a:solidFill>
                <a:latin typeface="Calibri"/>
                <a:cs typeface="Calibri"/>
              </a:rPr>
              <a:t>Umění</a:t>
            </a:r>
            <a:r>
              <a:rPr sz="2600" b="1" dirty="0" smtClean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600" b="1" dirty="0">
                <a:solidFill>
                  <a:srgbClr val="7E7E7E"/>
                </a:solidFill>
                <a:latin typeface="Calibri"/>
                <a:cs typeface="Calibri"/>
              </a:rPr>
              <a:t>na </a:t>
            </a:r>
            <a:r>
              <a:rPr sz="2600" b="1" dirty="0" err="1">
                <a:solidFill>
                  <a:srgbClr val="7E7E7E"/>
                </a:solidFill>
                <a:latin typeface="Calibri"/>
                <a:cs typeface="Calibri"/>
              </a:rPr>
              <a:t>dvoře</a:t>
            </a:r>
            <a:r>
              <a:rPr sz="2600" b="1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600" b="1" spc="-5" dirty="0" err="1" smtClean="0">
                <a:solidFill>
                  <a:srgbClr val="7E7E7E"/>
                </a:solidFill>
                <a:latin typeface="Calibri"/>
                <a:cs typeface="Calibri"/>
              </a:rPr>
              <a:t>Rudolfa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39" y="5624880"/>
            <a:ext cx="17754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Aegidius Sadeler, </a:t>
            </a:r>
            <a:r>
              <a:rPr sz="1200" b="1" dirty="0">
                <a:latin typeface="Arial"/>
                <a:cs typeface="Arial"/>
              </a:rPr>
              <a:t>po  </a:t>
            </a:r>
            <a:r>
              <a:rPr sz="1200" b="1" spc="-5" dirty="0">
                <a:latin typeface="Arial"/>
                <a:cs typeface="Arial"/>
              </a:rPr>
              <a:t>1591, </a:t>
            </a:r>
            <a:r>
              <a:rPr sz="1200" b="1" i="1" spc="-10" dirty="0">
                <a:latin typeface="Arial"/>
                <a:cs typeface="Arial"/>
              </a:rPr>
              <a:t>Triumf </a:t>
            </a:r>
            <a:r>
              <a:rPr sz="1200" b="1" i="1" dirty="0">
                <a:latin typeface="Arial"/>
                <a:cs typeface="Arial"/>
              </a:rPr>
              <a:t>moudrosti  nad nevědomostí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rytina  </a:t>
            </a:r>
            <a:r>
              <a:rPr sz="1200" b="1" dirty="0">
                <a:latin typeface="Arial"/>
                <a:cs typeface="Arial"/>
              </a:rPr>
              <a:t>podle obrazu  </a:t>
            </a:r>
            <a:r>
              <a:rPr sz="1200" b="1" spc="-5" dirty="0">
                <a:latin typeface="Arial"/>
                <a:cs typeface="Arial"/>
              </a:rPr>
              <a:t>Bartholomäa  Sprangera, 52,5 x 37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24075" y="0"/>
            <a:ext cx="49784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1026" y="0"/>
            <a:ext cx="4182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766917"/>
            <a:ext cx="22186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Bartholomäus </a:t>
            </a:r>
            <a:r>
              <a:rPr sz="1200" b="1" spc="-10" dirty="0">
                <a:latin typeface="Arial"/>
                <a:cs typeface="Arial"/>
              </a:rPr>
              <a:t>Spranger,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1597,</a:t>
            </a:r>
            <a:endParaRPr sz="1200">
              <a:latin typeface="Arial"/>
              <a:cs typeface="Arial"/>
            </a:endParaRPr>
          </a:p>
          <a:p>
            <a:pPr marL="12700" marR="412750">
              <a:lnSpc>
                <a:spcPct val="100000"/>
              </a:lnSpc>
            </a:pPr>
            <a:r>
              <a:rPr sz="1200" b="1" i="1" spc="-10" dirty="0">
                <a:latin typeface="Arial"/>
                <a:cs typeface="Arial"/>
              </a:rPr>
              <a:t>Venuše </a:t>
            </a:r>
            <a:r>
              <a:rPr sz="1200" b="1" i="1" dirty="0">
                <a:latin typeface="Arial"/>
                <a:cs typeface="Arial"/>
              </a:rPr>
              <a:t>a </a:t>
            </a:r>
            <a:r>
              <a:rPr sz="1200" b="1" i="1" spc="-5" dirty="0">
                <a:latin typeface="Arial"/>
                <a:cs typeface="Arial"/>
              </a:rPr>
              <a:t>Adonis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olej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  </a:t>
            </a:r>
            <a:r>
              <a:rPr sz="1200" b="1" dirty="0">
                <a:latin typeface="Arial"/>
                <a:cs typeface="Arial"/>
              </a:rPr>
              <a:t>plátně, 163 x 104,3</a:t>
            </a:r>
            <a:r>
              <a:rPr sz="1200" b="1" spc="-1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</a:t>
            </a:r>
            <a:endParaRPr sz="1200">
              <a:latin typeface="Arial"/>
              <a:cs typeface="Arial"/>
            </a:endParaRPr>
          </a:p>
          <a:p>
            <a:pPr marL="12700" marR="16764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Kunsthistorisches Museum,  </a:t>
            </a:r>
            <a:r>
              <a:rPr sz="1200" b="1" dirty="0">
                <a:latin typeface="Arial"/>
                <a:cs typeface="Arial"/>
              </a:rPr>
              <a:t>Vídeň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9975" y="0"/>
            <a:ext cx="47180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5763564"/>
            <a:ext cx="19989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Bartholomäus </a:t>
            </a:r>
            <a:r>
              <a:rPr sz="1200" b="1" spc="-10" dirty="0">
                <a:latin typeface="Arial"/>
                <a:cs typeface="Arial"/>
              </a:rPr>
              <a:t>Spranger,  </a:t>
            </a:r>
            <a:r>
              <a:rPr sz="1200" b="1" dirty="0">
                <a:latin typeface="Arial"/>
                <a:cs typeface="Arial"/>
              </a:rPr>
              <a:t>kol. </a:t>
            </a:r>
            <a:r>
              <a:rPr sz="1200" b="1" spc="-5" dirty="0">
                <a:latin typeface="Arial"/>
                <a:cs typeface="Arial"/>
              </a:rPr>
              <a:t>1610, </a:t>
            </a:r>
            <a:r>
              <a:rPr sz="1200" b="1" i="1" spc="-10" dirty="0">
                <a:latin typeface="Arial"/>
                <a:cs typeface="Arial"/>
              </a:rPr>
              <a:t>Venuše </a:t>
            </a:r>
            <a:r>
              <a:rPr sz="1200" b="1" i="1" dirty="0">
                <a:latin typeface="Arial"/>
                <a:cs typeface="Arial"/>
              </a:rPr>
              <a:t>a</a:t>
            </a:r>
            <a:r>
              <a:rPr sz="1200" b="1" i="1" spc="-7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Vulkán</a:t>
            </a:r>
            <a:r>
              <a:rPr sz="1200" b="1" spc="-5" dirty="0">
                <a:latin typeface="Arial"/>
                <a:cs typeface="Arial"/>
              </a:rPr>
              <a:t>,  </a:t>
            </a:r>
            <a:r>
              <a:rPr sz="1200" b="1" dirty="0">
                <a:latin typeface="Arial"/>
                <a:cs typeface="Arial"/>
              </a:rPr>
              <a:t>olej na plátně, 140 x 95 </a:t>
            </a:r>
            <a:r>
              <a:rPr sz="1200" b="1" spc="-5" dirty="0">
                <a:latin typeface="Arial"/>
                <a:cs typeface="Arial"/>
              </a:rPr>
              <a:t>cm,  Kunsthistorisches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Museum,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Vídeň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63169"/>
            <a:ext cx="8047990" cy="586041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355600" marR="5080" indent="-343535">
              <a:lnSpc>
                <a:spcPts val="2110"/>
              </a:lnSpc>
              <a:spcBef>
                <a:spcPts val="61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i="1" spc="-5" dirty="0">
                <a:latin typeface="Arial"/>
                <a:cs typeface="Arial"/>
              </a:rPr>
              <a:t>Hans von </a:t>
            </a:r>
            <a:r>
              <a:rPr sz="2200" b="1" i="1" dirty="0">
                <a:latin typeface="Arial"/>
                <a:cs typeface="Arial"/>
              </a:rPr>
              <a:t>Aachen</a:t>
            </a:r>
            <a:r>
              <a:rPr sz="2200" dirty="0">
                <a:latin typeface="Arial"/>
                <a:cs typeface="Arial"/>
              </a:rPr>
              <a:t>, </a:t>
            </a:r>
            <a:r>
              <a:rPr sz="2200" spc="-5" dirty="0">
                <a:latin typeface="Arial"/>
                <a:cs typeface="Arial"/>
              </a:rPr>
              <a:t>německý malíř z Kolína nad </a:t>
            </a:r>
            <a:r>
              <a:rPr sz="2200" spc="-10" dirty="0">
                <a:latin typeface="Arial"/>
                <a:cs typeface="Arial"/>
              </a:rPr>
              <a:t>Rýnem, </a:t>
            </a:r>
            <a:r>
              <a:rPr sz="2200" spc="-5" dirty="0">
                <a:latin typeface="Arial"/>
                <a:cs typeface="Arial"/>
              </a:rPr>
              <a:t>který  přišel do Prahy v roce 1597 jako </a:t>
            </a:r>
            <a:r>
              <a:rPr sz="2200" spc="-10" dirty="0">
                <a:latin typeface="Arial"/>
                <a:cs typeface="Arial"/>
              </a:rPr>
              <a:t>dvorní </a:t>
            </a:r>
            <a:r>
              <a:rPr sz="2200" spc="-5" dirty="0">
                <a:latin typeface="Arial"/>
                <a:cs typeface="Arial"/>
              </a:rPr>
              <a:t>malíř </a:t>
            </a:r>
            <a:r>
              <a:rPr sz="2200" spc="-10" dirty="0">
                <a:latin typeface="Arial"/>
                <a:cs typeface="Arial"/>
              </a:rPr>
              <a:t>Rudolfa </a:t>
            </a:r>
            <a:r>
              <a:rPr sz="2200" spc="-5" dirty="0">
                <a:latin typeface="Arial"/>
                <a:cs typeface="Arial"/>
              </a:rPr>
              <a:t>II.,  působil podobně jako Spranger v Itálii (v Benátkách, Florencii  a </a:t>
            </a:r>
            <a:r>
              <a:rPr sz="2200" spc="-10" dirty="0">
                <a:latin typeface="Arial"/>
                <a:cs typeface="Arial"/>
              </a:rPr>
              <a:t>Římě); </a:t>
            </a:r>
            <a:r>
              <a:rPr sz="2200" spc="-5" dirty="0">
                <a:latin typeface="Arial"/>
                <a:cs typeface="Arial"/>
              </a:rPr>
              <a:t>proslul tu jako </a:t>
            </a:r>
            <a:r>
              <a:rPr sz="2200" b="1" spc="-5" dirty="0">
                <a:latin typeface="Arial"/>
                <a:cs typeface="Arial"/>
              </a:rPr>
              <a:t>následovník</a:t>
            </a:r>
            <a:r>
              <a:rPr sz="2200" b="1" spc="9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nizozemských</a:t>
            </a:r>
            <a:endParaRPr sz="2200">
              <a:latin typeface="Arial"/>
              <a:cs typeface="Arial"/>
            </a:endParaRPr>
          </a:p>
          <a:p>
            <a:pPr marL="355600">
              <a:lnSpc>
                <a:spcPts val="2135"/>
              </a:lnSpc>
            </a:pPr>
            <a:r>
              <a:rPr sz="2200" b="1" spc="-5" dirty="0">
                <a:latin typeface="Arial"/>
                <a:cs typeface="Arial"/>
              </a:rPr>
              <a:t>manýristů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marR="8699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také on byl v roce 1604 povýšen Rudolfem II. </a:t>
            </a:r>
            <a:r>
              <a:rPr sz="2200" dirty="0">
                <a:latin typeface="Arial"/>
                <a:cs typeface="Arial"/>
              </a:rPr>
              <a:t>do </a:t>
            </a:r>
            <a:r>
              <a:rPr sz="2200" spc="-5" dirty="0">
                <a:latin typeface="Arial"/>
                <a:cs typeface="Arial"/>
              </a:rPr>
              <a:t>šlechtického  stavu a v jeho službách byl </a:t>
            </a:r>
            <a:r>
              <a:rPr sz="2200" b="1" spc="-5" dirty="0">
                <a:latin typeface="Arial"/>
                <a:cs typeface="Arial"/>
              </a:rPr>
              <a:t>dvakrát </a:t>
            </a:r>
            <a:r>
              <a:rPr sz="2200" b="1" spc="-10" dirty="0">
                <a:latin typeface="Arial"/>
                <a:cs typeface="Arial"/>
              </a:rPr>
              <a:t>vyslán </a:t>
            </a:r>
            <a:r>
              <a:rPr sz="2200" b="1" spc="-5" dirty="0">
                <a:latin typeface="Arial"/>
                <a:cs typeface="Arial"/>
              </a:rPr>
              <a:t>do </a:t>
            </a:r>
            <a:r>
              <a:rPr sz="2200" b="1" dirty="0">
                <a:latin typeface="Arial"/>
                <a:cs typeface="Arial"/>
              </a:rPr>
              <a:t>Itálie</a:t>
            </a:r>
            <a:r>
              <a:rPr sz="2200" dirty="0">
                <a:latin typeface="Arial"/>
                <a:cs typeface="Arial"/>
              </a:rPr>
              <a:t>, </a:t>
            </a:r>
            <a:r>
              <a:rPr sz="2200" spc="-5" dirty="0">
                <a:latin typeface="Arial"/>
                <a:cs typeface="Arial"/>
              </a:rPr>
              <a:t>aby tu  </a:t>
            </a:r>
            <a:r>
              <a:rPr sz="2200" b="1" spc="-5" dirty="0">
                <a:latin typeface="Arial"/>
                <a:cs typeface="Arial"/>
              </a:rPr>
              <a:t>kopíroval renesanční mistry a nakoupil</a:t>
            </a:r>
            <a:r>
              <a:rPr sz="2200" b="1" spc="6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umělecké</a:t>
            </a:r>
            <a:endParaRPr sz="2200">
              <a:latin typeface="Arial"/>
              <a:cs typeface="Arial"/>
            </a:endParaRPr>
          </a:p>
          <a:p>
            <a:pPr marL="355600">
              <a:lnSpc>
                <a:spcPts val="2110"/>
              </a:lnSpc>
            </a:pPr>
            <a:r>
              <a:rPr sz="2200" b="1" spc="-5" dirty="0">
                <a:latin typeface="Arial"/>
                <a:cs typeface="Arial"/>
              </a:rPr>
              <a:t>předměty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355600" marR="78740" indent="-343535">
              <a:lnSpc>
                <a:spcPts val="2110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po Rudolfově smrti se stal </a:t>
            </a:r>
            <a:r>
              <a:rPr sz="2200" b="1" spc="-5" dirty="0">
                <a:latin typeface="Arial"/>
                <a:cs typeface="Arial"/>
              </a:rPr>
              <a:t>dvorním malířem </a:t>
            </a:r>
            <a:r>
              <a:rPr sz="2200" b="1" spc="-10" dirty="0">
                <a:latin typeface="Arial"/>
                <a:cs typeface="Arial"/>
              </a:rPr>
              <a:t>císaře Matyáše  </a:t>
            </a:r>
            <a:r>
              <a:rPr sz="2200" spc="-5" dirty="0">
                <a:latin typeface="Arial"/>
                <a:cs typeface="Arial"/>
              </a:rPr>
              <a:t>a jeho oficiálním portrétistou – vedle </a:t>
            </a:r>
            <a:r>
              <a:rPr sz="2200" b="1" i="1" spc="-5" dirty="0">
                <a:latin typeface="Arial"/>
                <a:cs typeface="Arial"/>
              </a:rPr>
              <a:t>Arcimbolda, Josefa  Heintze st. a Sprangera </a:t>
            </a:r>
            <a:r>
              <a:rPr sz="2200" spc="-5" dirty="0">
                <a:latin typeface="Arial"/>
                <a:cs typeface="Arial"/>
              </a:rPr>
              <a:t>byl nejvýznamnějším malířem </a:t>
            </a:r>
            <a:r>
              <a:rPr sz="2200" spc="-10" dirty="0">
                <a:latin typeface="Arial"/>
                <a:cs typeface="Arial"/>
              </a:rPr>
              <a:t>na  </a:t>
            </a:r>
            <a:r>
              <a:rPr sz="2200" spc="-5" dirty="0">
                <a:latin typeface="Arial"/>
                <a:cs typeface="Arial"/>
              </a:rPr>
              <a:t>Rudolfově</a:t>
            </a:r>
            <a:r>
              <a:rPr sz="2200" spc="-10" dirty="0">
                <a:latin typeface="Arial"/>
                <a:cs typeface="Arial"/>
              </a:rPr>
              <a:t> dvoře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marR="28257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na </a:t>
            </a:r>
            <a:r>
              <a:rPr sz="2200" spc="-10" dirty="0">
                <a:latin typeface="Arial"/>
                <a:cs typeface="Arial"/>
              </a:rPr>
              <a:t>jeho </a:t>
            </a:r>
            <a:r>
              <a:rPr sz="2200" spc="-5" dirty="0">
                <a:latin typeface="Arial"/>
                <a:cs typeface="Arial"/>
              </a:rPr>
              <a:t>dílo působili </a:t>
            </a:r>
            <a:r>
              <a:rPr sz="2200" spc="-10" dirty="0">
                <a:latin typeface="Arial"/>
                <a:cs typeface="Arial"/>
              </a:rPr>
              <a:t>především </a:t>
            </a:r>
            <a:r>
              <a:rPr sz="2200" b="1" i="1" spc="-5" dirty="0">
                <a:latin typeface="Arial"/>
                <a:cs typeface="Arial"/>
              </a:rPr>
              <a:t>Tintoretto, Correggio</a:t>
            </a:r>
            <a:r>
              <a:rPr sz="2200" spc="-5" dirty="0">
                <a:latin typeface="Arial"/>
                <a:cs typeface="Arial"/>
              </a:rPr>
              <a:t>, ale i  </a:t>
            </a:r>
            <a:r>
              <a:rPr sz="2200" b="1" i="1" spc="-5" dirty="0">
                <a:latin typeface="Arial"/>
                <a:cs typeface="Arial"/>
              </a:rPr>
              <a:t>Spranger</a:t>
            </a:r>
            <a:r>
              <a:rPr sz="2200" spc="-5" dirty="0">
                <a:latin typeface="Arial"/>
                <a:cs typeface="Arial"/>
              </a:rPr>
              <a:t>; vytvářel zejména mytologické obrazy, alegorie a  podobizny, </a:t>
            </a:r>
            <a:r>
              <a:rPr sz="2200" spc="-10" dirty="0">
                <a:latin typeface="Arial"/>
                <a:cs typeface="Arial"/>
              </a:rPr>
              <a:t>pro </a:t>
            </a:r>
            <a:r>
              <a:rPr sz="2200" spc="-5" dirty="0">
                <a:latin typeface="Arial"/>
                <a:cs typeface="Arial"/>
              </a:rPr>
              <a:t>něž je příznačná chladná barevnost a  rafinovanost malířského</a:t>
            </a:r>
            <a:r>
              <a:rPr sz="2200" spc="1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podání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19250" y="0"/>
            <a:ext cx="56959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5602630"/>
            <a:ext cx="14643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Aachen,</a:t>
            </a:r>
            <a:endParaRPr sz="1200">
              <a:latin typeface="Arial"/>
              <a:cs typeface="Arial"/>
            </a:endParaRPr>
          </a:p>
          <a:p>
            <a:pPr marL="12700" marR="18923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Autoportrét se  </a:t>
            </a:r>
            <a:r>
              <a:rPr sz="1200" b="1" i="1" dirty="0">
                <a:latin typeface="Arial"/>
                <a:cs typeface="Arial"/>
              </a:rPr>
              <a:t>sklenicí vína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1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kol.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1596, olej na</a:t>
            </a:r>
            <a:r>
              <a:rPr sz="1200" b="1" spc="-1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plátně,  </a:t>
            </a:r>
            <a:r>
              <a:rPr sz="1200" b="1" spc="-5" dirty="0">
                <a:latin typeface="Arial"/>
                <a:cs typeface="Arial"/>
              </a:rPr>
              <a:t>52,7 x 43, 8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soukromá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sbírka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4075" y="0"/>
            <a:ext cx="52800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6482892"/>
            <a:ext cx="1292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</a:t>
            </a:r>
            <a:r>
              <a:rPr sz="1200" b="1" spc="-8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Aachen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14525" y="0"/>
            <a:ext cx="53943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5114290"/>
            <a:ext cx="16617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 Aachen, </a:t>
            </a:r>
            <a:r>
              <a:rPr sz="1200" b="1" i="1" spc="-5" dirty="0">
                <a:latin typeface="Arial"/>
                <a:cs typeface="Arial"/>
              </a:rPr>
              <a:t>Dva  smějící </a:t>
            </a:r>
            <a:r>
              <a:rPr sz="1200" b="1" i="1" dirty="0">
                <a:latin typeface="Arial"/>
                <a:cs typeface="Arial"/>
              </a:rPr>
              <a:t>se</a:t>
            </a:r>
            <a:r>
              <a:rPr sz="1200" b="1" i="1" spc="-6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mladíci</a:t>
            </a:r>
            <a:endParaRPr sz="1200">
              <a:latin typeface="Arial"/>
              <a:cs typeface="Arial"/>
            </a:endParaRPr>
          </a:p>
          <a:p>
            <a:pPr marL="12700" marR="28575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(Autoportrét)</a:t>
            </a:r>
            <a:r>
              <a:rPr sz="1200" b="1" spc="-5" dirty="0">
                <a:latin typeface="Arial"/>
                <a:cs typeface="Arial"/>
              </a:rPr>
              <a:t>,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před  1574, </a:t>
            </a:r>
            <a:r>
              <a:rPr sz="1200" b="1" spc="-5" dirty="0">
                <a:latin typeface="Arial"/>
                <a:cs typeface="Arial"/>
              </a:rPr>
              <a:t>olej,</a:t>
            </a:r>
            <a:r>
              <a:rPr sz="1200" b="1" spc="-8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dubové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dřevo, </a:t>
            </a:r>
            <a:r>
              <a:rPr sz="1200" b="1" dirty="0">
                <a:latin typeface="Arial"/>
                <a:cs typeface="Arial"/>
              </a:rPr>
              <a:t>48 x 38,5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</a:t>
            </a:r>
            <a:endParaRPr sz="1200">
              <a:latin typeface="Arial"/>
              <a:cs typeface="Arial"/>
            </a:endParaRPr>
          </a:p>
          <a:p>
            <a:pPr marL="12700" marR="596265">
              <a:lnSpc>
                <a:spcPct val="100000"/>
              </a:lnSpc>
            </a:pP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cibi</a:t>
            </a:r>
            <a:r>
              <a:rPr sz="1200" b="1" spc="5" dirty="0">
                <a:latin typeface="Arial"/>
                <a:cs typeface="Arial"/>
              </a:rPr>
              <a:t>s</a:t>
            </a:r>
            <a:r>
              <a:rPr sz="1200" b="1" dirty="0">
                <a:latin typeface="Arial"/>
                <a:cs typeface="Arial"/>
              </a:rPr>
              <a:t>kupst</a:t>
            </a:r>
            <a:r>
              <a:rPr sz="1200" b="1" spc="-25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í  olomoucké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–</a:t>
            </a:r>
            <a:endParaRPr sz="1200">
              <a:latin typeface="Arial"/>
              <a:cs typeface="Arial"/>
            </a:endParaRPr>
          </a:p>
          <a:p>
            <a:pPr marL="12700" marR="84455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Arcidiecézní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muzeum  </a:t>
            </a:r>
            <a:r>
              <a:rPr sz="1200" b="1" spc="-5" dirty="0">
                <a:latin typeface="Arial"/>
                <a:cs typeface="Arial"/>
              </a:rPr>
              <a:t>Kroměříž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5" y="0"/>
            <a:ext cx="623417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6032093"/>
            <a:ext cx="1335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Aachen,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Žertující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dvojice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676" y="0"/>
            <a:ext cx="528472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6058916"/>
            <a:ext cx="15601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Aachen,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Alegorie </a:t>
            </a:r>
            <a:r>
              <a:rPr sz="1200" b="1" i="1" dirty="0">
                <a:latin typeface="Arial"/>
                <a:cs typeface="Arial"/>
              </a:rPr>
              <a:t>pěti</a:t>
            </a:r>
            <a:r>
              <a:rPr sz="1200" b="1" i="1" spc="-5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smyslů</a:t>
            </a:r>
            <a:r>
              <a:rPr sz="1200" b="1" spc="-5" dirty="0"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Čich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4825" y="0"/>
            <a:ext cx="8027924" cy="6577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217" y="6613347"/>
            <a:ext cx="46723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 Aachen, </a:t>
            </a:r>
            <a:r>
              <a:rPr sz="1200" b="1" spc="-5" dirty="0">
                <a:latin typeface="Arial"/>
                <a:cs typeface="Arial"/>
              </a:rPr>
              <a:t>Minerva </a:t>
            </a:r>
            <a:r>
              <a:rPr sz="1200" b="1" dirty="0">
                <a:latin typeface="Arial"/>
                <a:cs typeface="Arial"/>
              </a:rPr>
              <a:t>(Pallas </a:t>
            </a:r>
            <a:r>
              <a:rPr sz="1200" b="1" spc="-10" dirty="0">
                <a:latin typeface="Arial"/>
                <a:cs typeface="Arial"/>
              </a:rPr>
              <a:t>Athéna), Venuše </a:t>
            </a:r>
            <a:r>
              <a:rPr sz="1200" b="1" dirty="0">
                <a:latin typeface="Arial"/>
                <a:cs typeface="Arial"/>
              </a:rPr>
              <a:t>a Juno,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1593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Praha – dvůr </a:t>
            </a:r>
            <a:r>
              <a:rPr spc="-5" dirty="0"/>
              <a:t>Rudolfa</a:t>
            </a:r>
            <a:r>
              <a:rPr spc="-160" dirty="0"/>
              <a:t> </a:t>
            </a:r>
            <a:r>
              <a:rPr dirty="0"/>
              <a:t>II.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9590" y="1300098"/>
            <a:ext cx="8207375" cy="465264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5080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10" dirty="0">
                <a:latin typeface="Arial"/>
                <a:cs typeface="Arial"/>
              </a:rPr>
              <a:t>koncem </a:t>
            </a:r>
            <a:r>
              <a:rPr sz="2200" b="1" spc="-5" dirty="0">
                <a:latin typeface="Arial"/>
                <a:cs typeface="Arial"/>
              </a:rPr>
              <a:t>16. st. vznikají dvě důležitá centra </a:t>
            </a:r>
            <a:r>
              <a:rPr sz="2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 Záalpí</a:t>
            </a:r>
            <a:r>
              <a:rPr sz="2200" b="1" spc="-5" dirty="0">
                <a:latin typeface="Arial"/>
                <a:cs typeface="Arial"/>
              </a:rPr>
              <a:t>: prvním  z nich je </a:t>
            </a:r>
            <a:r>
              <a:rPr sz="2200" b="1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Bavorsko </a:t>
            </a:r>
            <a:r>
              <a:rPr sz="22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(Mnichov)</a:t>
            </a:r>
            <a:r>
              <a:rPr sz="2200" spc="-5" dirty="0">
                <a:latin typeface="Arial"/>
                <a:cs typeface="Arial"/>
              </a:rPr>
              <a:t> – působí tu italský malíř </a:t>
            </a:r>
            <a:r>
              <a:rPr sz="2200" b="1" i="1" spc="-5" dirty="0">
                <a:latin typeface="Arial"/>
                <a:cs typeface="Arial"/>
              </a:rPr>
              <a:t>Paolo  Fiammingo </a:t>
            </a:r>
            <a:r>
              <a:rPr sz="2200" spc="-5" dirty="0">
                <a:latin typeface="Arial"/>
                <a:cs typeface="Arial"/>
              </a:rPr>
              <a:t>(jinak </a:t>
            </a:r>
            <a:r>
              <a:rPr sz="2200" b="1" i="1" spc="-5" dirty="0">
                <a:latin typeface="Arial"/>
                <a:cs typeface="Arial"/>
              </a:rPr>
              <a:t>Paolo dei </a:t>
            </a:r>
            <a:r>
              <a:rPr sz="2200" b="1" i="1" dirty="0">
                <a:latin typeface="Arial"/>
                <a:cs typeface="Arial"/>
              </a:rPr>
              <a:t>Franceschi, </a:t>
            </a:r>
            <a:r>
              <a:rPr sz="2200" b="1" i="1" spc="-5" dirty="0">
                <a:latin typeface="Arial"/>
                <a:cs typeface="Arial"/>
              </a:rPr>
              <a:t>Paul Franck</a:t>
            </a:r>
            <a:r>
              <a:rPr sz="2200" spc="-5" dirty="0">
                <a:latin typeface="Arial"/>
                <a:cs typeface="Arial"/>
              </a:rPr>
              <a:t>, který  přichází z Nizozemí; jeho </a:t>
            </a:r>
            <a:r>
              <a:rPr sz="2200" spc="-10" dirty="0">
                <a:latin typeface="Arial"/>
                <a:cs typeface="Arial"/>
              </a:rPr>
              <a:t>jméno </a:t>
            </a:r>
            <a:r>
              <a:rPr sz="2200" spc="-5" dirty="0">
                <a:latin typeface="Arial"/>
                <a:cs typeface="Arial"/>
              </a:rPr>
              <a:t>se na </a:t>
            </a:r>
            <a:r>
              <a:rPr sz="2200" spc="-10" dirty="0">
                <a:latin typeface="Arial"/>
                <a:cs typeface="Arial"/>
              </a:rPr>
              <a:t>severu </a:t>
            </a:r>
            <a:r>
              <a:rPr sz="2200" spc="-5" dirty="0">
                <a:latin typeface="Arial"/>
                <a:cs typeface="Arial"/>
              </a:rPr>
              <a:t>špatně  </a:t>
            </a:r>
            <a:r>
              <a:rPr sz="2200" spc="-10" dirty="0">
                <a:latin typeface="Arial"/>
                <a:cs typeface="Arial"/>
              </a:rPr>
              <a:t>vyslovovalo, </a:t>
            </a:r>
            <a:r>
              <a:rPr sz="2200" spc="-5" dirty="0">
                <a:latin typeface="Arial"/>
                <a:cs typeface="Arial"/>
              </a:rPr>
              <a:t>proto získal přezdívku </a:t>
            </a:r>
            <a:r>
              <a:rPr sz="2200" b="1" i="1" spc="-5" dirty="0">
                <a:latin typeface="Arial"/>
                <a:cs typeface="Arial"/>
              </a:rPr>
              <a:t>Schiavone</a:t>
            </a:r>
            <a:r>
              <a:rPr sz="2200" spc="-5" dirty="0">
                <a:latin typeface="Arial"/>
                <a:cs typeface="Arial"/>
              </a:rPr>
              <a:t>), podobně jako  </a:t>
            </a:r>
            <a:r>
              <a:rPr sz="2200" b="1" i="1" spc="-5" dirty="0">
                <a:latin typeface="Arial"/>
                <a:cs typeface="Arial"/>
              </a:rPr>
              <a:t>Pietro Candido </a:t>
            </a:r>
            <a:r>
              <a:rPr sz="2200" spc="-5" dirty="0">
                <a:latin typeface="Arial"/>
                <a:cs typeface="Arial"/>
              </a:rPr>
              <a:t>(vlastním jménem </a:t>
            </a:r>
            <a:r>
              <a:rPr sz="2200" b="1" i="1" spc="-5" dirty="0">
                <a:latin typeface="Arial"/>
                <a:cs typeface="Arial"/>
              </a:rPr>
              <a:t>Pieter de Wite </a:t>
            </a:r>
            <a:r>
              <a:rPr sz="2200" spc="-5" dirty="0">
                <a:latin typeface="Arial"/>
                <a:cs typeface="Arial"/>
              </a:rPr>
              <a:t>–  Nizozemec), který byl znám </a:t>
            </a:r>
            <a:r>
              <a:rPr sz="2200" spc="-10" dirty="0">
                <a:latin typeface="Arial"/>
                <a:cs typeface="Arial"/>
              </a:rPr>
              <a:t>pod </a:t>
            </a:r>
            <a:r>
              <a:rPr sz="2200" spc="-5" dirty="0">
                <a:latin typeface="Arial"/>
                <a:cs typeface="Arial"/>
              </a:rPr>
              <a:t>jménem</a:t>
            </a:r>
            <a:r>
              <a:rPr sz="2200" spc="95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Paccoseratto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355600" indent="-342900">
              <a:lnSpc>
                <a:spcPts val="237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Arial"/>
                <a:cs typeface="Arial"/>
              </a:rPr>
              <a:t>druhým významným centrem </a:t>
            </a:r>
            <a:r>
              <a:rPr sz="2200" b="1" spc="-10" dirty="0">
                <a:latin typeface="Arial"/>
                <a:cs typeface="Arial"/>
              </a:rPr>
              <a:t>manýristického</a:t>
            </a:r>
            <a:r>
              <a:rPr sz="2200" b="1" spc="5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umění</a:t>
            </a:r>
            <a:endParaRPr sz="2200">
              <a:latin typeface="Arial"/>
              <a:cs typeface="Arial"/>
            </a:endParaRPr>
          </a:p>
          <a:p>
            <a:pPr marL="355600" marR="36195">
              <a:lnSpc>
                <a:spcPct val="80000"/>
              </a:lnSpc>
              <a:spcBef>
                <a:spcPts val="265"/>
              </a:spcBef>
            </a:pPr>
            <a:r>
              <a:rPr sz="2200" b="1" spc="-5" dirty="0">
                <a:latin typeface="Arial"/>
                <a:cs typeface="Arial"/>
              </a:rPr>
              <a:t>v záalpských zemích se stala</a:t>
            </a:r>
            <a:r>
              <a:rPr sz="2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i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rudolfínská Praha</a:t>
            </a:r>
            <a:r>
              <a:rPr sz="2200" b="1" i="1" spc="-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– přicházejí  sem Nizozemci, které na svůj </a:t>
            </a:r>
            <a:r>
              <a:rPr sz="2200" spc="-10" dirty="0">
                <a:latin typeface="Arial"/>
                <a:cs typeface="Arial"/>
              </a:rPr>
              <a:t>dvůr povolává Rudolf </a:t>
            </a:r>
            <a:r>
              <a:rPr sz="2200" spc="-5" dirty="0">
                <a:latin typeface="Arial"/>
                <a:cs typeface="Arial"/>
              </a:rPr>
              <a:t>II. – </a:t>
            </a:r>
            <a:r>
              <a:rPr sz="2200" b="1" i="1" spc="-5" dirty="0">
                <a:latin typeface="Arial"/>
                <a:cs typeface="Arial"/>
              </a:rPr>
              <a:t>Hans  </a:t>
            </a:r>
            <a:r>
              <a:rPr sz="2200" b="1" i="1" spc="-10" dirty="0">
                <a:latin typeface="Arial"/>
                <a:cs typeface="Arial"/>
              </a:rPr>
              <a:t>von Aachen, Bartolomäus </a:t>
            </a:r>
            <a:r>
              <a:rPr sz="2200" b="1" i="1" spc="-5" dirty="0">
                <a:latin typeface="Arial"/>
                <a:cs typeface="Arial"/>
              </a:rPr>
              <a:t>Spranger</a:t>
            </a:r>
            <a:r>
              <a:rPr sz="2200" b="1" i="1" spc="1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ad.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marR="67310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5" dirty="0">
                <a:latin typeface="Arial"/>
                <a:cs typeface="Arial"/>
              </a:rPr>
              <a:t>všichni se učili v Itálii </a:t>
            </a:r>
            <a:r>
              <a:rPr sz="2200" spc="-5" dirty="0">
                <a:latin typeface="Arial"/>
                <a:cs typeface="Arial"/>
              </a:rPr>
              <a:t>u romanisty </a:t>
            </a:r>
            <a:r>
              <a:rPr sz="2200" b="1" i="1" spc="-5" dirty="0">
                <a:latin typeface="Arial"/>
                <a:cs typeface="Arial"/>
              </a:rPr>
              <a:t>Hanse Specharta </a:t>
            </a:r>
            <a:r>
              <a:rPr sz="2200" spc="-5" dirty="0">
                <a:latin typeface="Arial"/>
                <a:cs typeface="Arial"/>
              </a:rPr>
              <a:t>(což </a:t>
            </a:r>
            <a:r>
              <a:rPr sz="2200" spc="-10" dirty="0">
                <a:latin typeface="Arial"/>
                <a:cs typeface="Arial"/>
              </a:rPr>
              <a:t>byl  </a:t>
            </a:r>
            <a:r>
              <a:rPr sz="2200" spc="-5" dirty="0">
                <a:latin typeface="Arial"/>
                <a:cs typeface="Arial"/>
              </a:rPr>
              <a:t>Nizozemec, který zůstal v Itálii); tito Nizozemci </a:t>
            </a:r>
            <a:r>
              <a:rPr sz="2200" spc="-10" dirty="0">
                <a:latin typeface="Arial"/>
                <a:cs typeface="Arial"/>
              </a:rPr>
              <a:t>pak </a:t>
            </a:r>
            <a:r>
              <a:rPr sz="2200" spc="-5" dirty="0">
                <a:latin typeface="Arial"/>
                <a:cs typeface="Arial"/>
              </a:rPr>
              <a:t>odešli </a:t>
            </a:r>
            <a:r>
              <a:rPr sz="2200" dirty="0">
                <a:latin typeface="Arial"/>
                <a:cs typeface="Arial"/>
              </a:rPr>
              <a:t>do  </a:t>
            </a:r>
            <a:r>
              <a:rPr sz="2200" spc="-5" dirty="0">
                <a:latin typeface="Arial"/>
                <a:cs typeface="Arial"/>
              </a:rPr>
              <a:t>Prahy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3351" y="0"/>
            <a:ext cx="47036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5690717"/>
            <a:ext cx="156527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 Aachen,  </a:t>
            </a:r>
            <a:r>
              <a:rPr sz="1200" b="1" i="1" spc="-5" dirty="0">
                <a:latin typeface="Arial"/>
                <a:cs typeface="Arial"/>
              </a:rPr>
              <a:t>Bakchus, </a:t>
            </a:r>
            <a:r>
              <a:rPr sz="1200" b="1" i="1" spc="-10" dirty="0">
                <a:latin typeface="Arial"/>
                <a:cs typeface="Arial"/>
              </a:rPr>
              <a:t>Venuše </a:t>
            </a:r>
            <a:r>
              <a:rPr sz="1200" b="1" i="1" dirty="0">
                <a:latin typeface="Arial"/>
                <a:cs typeface="Arial"/>
              </a:rPr>
              <a:t>a  </a:t>
            </a:r>
            <a:r>
              <a:rPr sz="1200" b="1" i="1" spc="-5" dirty="0">
                <a:latin typeface="Arial"/>
                <a:cs typeface="Arial"/>
              </a:rPr>
              <a:t>Kupido</a:t>
            </a:r>
            <a:r>
              <a:rPr sz="1200" b="1" spc="-5" dirty="0">
                <a:latin typeface="Arial"/>
                <a:cs typeface="Arial"/>
              </a:rPr>
              <a:t>, 163 x </a:t>
            </a:r>
            <a:r>
              <a:rPr sz="1200" b="1" spc="-25" dirty="0">
                <a:latin typeface="Arial"/>
                <a:cs typeface="Arial"/>
              </a:rPr>
              <a:t>113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  Kunsthistorisches  </a:t>
            </a:r>
            <a:r>
              <a:rPr sz="1200" b="1" dirty="0">
                <a:latin typeface="Arial"/>
                <a:cs typeface="Arial"/>
              </a:rPr>
              <a:t>Museum,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Vídeň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8525" y="0"/>
            <a:ext cx="49244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1892" y="5693765"/>
            <a:ext cx="1764664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 Aachen, </a:t>
            </a:r>
            <a:r>
              <a:rPr sz="1200" b="1" spc="-5" dirty="0">
                <a:latin typeface="Arial"/>
                <a:cs typeface="Arial"/>
              </a:rPr>
              <a:t>1602,  </a:t>
            </a:r>
            <a:r>
              <a:rPr sz="1200" b="1" i="1" spc="-5" dirty="0">
                <a:latin typeface="Arial"/>
                <a:cs typeface="Arial"/>
              </a:rPr>
              <a:t>Alegorie míru, </a:t>
            </a:r>
            <a:r>
              <a:rPr sz="1200" b="1" i="1" dirty="0">
                <a:latin typeface="Arial"/>
                <a:cs typeface="Arial"/>
              </a:rPr>
              <a:t>umění a  hojnosti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ojel </a:t>
            </a:r>
            <a:r>
              <a:rPr sz="1200" b="1" dirty="0">
                <a:latin typeface="Arial"/>
                <a:cs typeface="Arial"/>
              </a:rPr>
              <a:t>na plátně,  197 x 142 cm </a:t>
            </a:r>
            <a:r>
              <a:rPr sz="1200" b="1" spc="-5" dirty="0">
                <a:latin typeface="Arial"/>
                <a:cs typeface="Arial"/>
              </a:rPr>
              <a:t>Ermitáž,  Petrohrad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175" y="0"/>
            <a:ext cx="508800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5693765"/>
            <a:ext cx="12287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177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  Aachen, </a:t>
            </a:r>
            <a:r>
              <a:rPr sz="1200" b="1" spc="-5" dirty="0">
                <a:latin typeface="Arial"/>
                <a:cs typeface="Arial"/>
              </a:rPr>
              <a:t>1610,  </a:t>
            </a:r>
            <a:r>
              <a:rPr sz="1200" b="1" i="1" spc="-5" dirty="0">
                <a:latin typeface="Arial"/>
                <a:cs typeface="Arial"/>
              </a:rPr>
              <a:t>Zvěstování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Panně </a:t>
            </a:r>
            <a:r>
              <a:rPr sz="1200" b="1" i="1" spc="-5" dirty="0">
                <a:latin typeface="Arial"/>
                <a:cs typeface="Arial"/>
              </a:rPr>
              <a:t>Marii</a:t>
            </a:r>
            <a:r>
              <a:rPr sz="1200" b="1" spc="-5" dirty="0">
                <a:latin typeface="Arial"/>
                <a:cs typeface="Arial"/>
              </a:rPr>
              <a:t>,</a:t>
            </a:r>
            <a:r>
              <a:rPr sz="1200" b="1" spc="-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olej  na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plátně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4075" y="62"/>
            <a:ext cx="4895850" cy="6857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44118"/>
            <a:ext cx="8051165" cy="557466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45720" indent="-343535">
              <a:lnSpc>
                <a:spcPct val="8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stejné generace </a:t>
            </a:r>
            <a:r>
              <a:rPr sz="2000" spc="-5" dirty="0">
                <a:latin typeface="Arial"/>
                <a:cs typeface="Arial"/>
              </a:rPr>
              <a:t>jako </a:t>
            </a:r>
            <a:r>
              <a:rPr sz="2000" dirty="0">
                <a:latin typeface="Arial"/>
                <a:cs typeface="Arial"/>
              </a:rPr>
              <a:t>zmiňovaní </a:t>
            </a:r>
            <a:r>
              <a:rPr sz="2000" spc="-5" dirty="0">
                <a:latin typeface="Arial"/>
                <a:cs typeface="Arial"/>
              </a:rPr>
              <a:t>rudolfínští </a:t>
            </a:r>
            <a:r>
              <a:rPr sz="2000" dirty="0">
                <a:latin typeface="Arial"/>
                <a:cs typeface="Arial"/>
              </a:rPr>
              <a:t>manýristé </a:t>
            </a:r>
            <a:r>
              <a:rPr sz="2000" spc="-5" dirty="0">
                <a:latin typeface="Arial"/>
                <a:cs typeface="Arial"/>
              </a:rPr>
              <a:t>patří </a:t>
            </a:r>
            <a:r>
              <a:rPr sz="2000" dirty="0">
                <a:latin typeface="Arial"/>
                <a:cs typeface="Arial"/>
              </a:rPr>
              <a:t>také  </a:t>
            </a:r>
            <a:r>
              <a:rPr sz="2000" b="1" i="1" dirty="0">
                <a:latin typeface="Arial"/>
                <a:cs typeface="Arial"/>
              </a:rPr>
              <a:t>Jan Breugel </a:t>
            </a:r>
            <a:r>
              <a:rPr sz="2000" dirty="0">
                <a:latin typeface="Arial"/>
                <a:cs typeface="Arial"/>
              </a:rPr>
              <a:t>nebo </a:t>
            </a:r>
            <a:r>
              <a:rPr sz="2000" b="1" i="1" dirty="0">
                <a:latin typeface="Arial"/>
                <a:cs typeface="Arial"/>
              </a:rPr>
              <a:t>Karel van Mander </a:t>
            </a:r>
            <a:r>
              <a:rPr sz="2000" dirty="0">
                <a:latin typeface="Arial"/>
                <a:cs typeface="Arial"/>
              </a:rPr>
              <a:t>(1548–1604)</a:t>
            </a:r>
            <a:r>
              <a:rPr sz="2000" b="1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který je </a:t>
            </a:r>
            <a:r>
              <a:rPr sz="2000" spc="-5" dirty="0">
                <a:latin typeface="Arial"/>
                <a:cs typeface="Arial"/>
              </a:rPr>
              <a:t>podle  </a:t>
            </a:r>
            <a:r>
              <a:rPr sz="2000" dirty="0">
                <a:latin typeface="Arial"/>
                <a:cs typeface="Arial"/>
              </a:rPr>
              <a:t>Jiřího Kroupy </a:t>
            </a:r>
            <a:r>
              <a:rPr sz="2000" i="1" spc="-5" dirty="0">
                <a:latin typeface="Arial"/>
                <a:cs typeface="Arial"/>
              </a:rPr>
              <a:t>nejvýznamnějším </a:t>
            </a:r>
            <a:r>
              <a:rPr sz="2000" i="1" dirty="0">
                <a:latin typeface="Arial"/>
                <a:cs typeface="Arial"/>
              </a:rPr>
              <a:t>Vasariho pokračovatelem v </a:t>
            </a:r>
            <a:r>
              <a:rPr sz="2000" i="1" spc="-5" dirty="0">
                <a:latin typeface="Arial"/>
                <a:cs typeface="Arial"/>
              </a:rPr>
              <a:t>psaní  životopisů </a:t>
            </a:r>
            <a:r>
              <a:rPr sz="2000" i="1" dirty="0">
                <a:latin typeface="Arial"/>
                <a:cs typeface="Arial"/>
              </a:rPr>
              <a:t>významných severních </a:t>
            </a:r>
            <a:r>
              <a:rPr sz="2000" i="1" spc="-5" dirty="0">
                <a:latin typeface="Arial"/>
                <a:cs typeface="Arial"/>
              </a:rPr>
              <a:t>malířů </a:t>
            </a:r>
            <a:r>
              <a:rPr sz="2000" dirty="0">
                <a:latin typeface="Arial"/>
                <a:cs typeface="Arial"/>
              </a:rPr>
              <a:t>– v roce </a:t>
            </a:r>
            <a:r>
              <a:rPr sz="2000" spc="-5" dirty="0">
                <a:latin typeface="Arial"/>
                <a:cs typeface="Arial"/>
              </a:rPr>
              <a:t>1604 </a:t>
            </a:r>
            <a:r>
              <a:rPr sz="2000" dirty="0">
                <a:latin typeface="Arial"/>
                <a:cs typeface="Arial"/>
              </a:rPr>
              <a:t>vychází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jeho  dílo </a:t>
            </a:r>
            <a:r>
              <a:rPr sz="2000" b="1" i="1" dirty="0">
                <a:latin typeface="Arial"/>
                <a:cs typeface="Arial"/>
              </a:rPr>
              <a:t>Životy </a:t>
            </a:r>
            <a:r>
              <a:rPr sz="2000" b="1" i="1" spc="-5" dirty="0">
                <a:latin typeface="Arial"/>
                <a:cs typeface="Arial"/>
              </a:rPr>
              <a:t>nejvýznamnějších </a:t>
            </a:r>
            <a:r>
              <a:rPr sz="2000" b="1" i="1" dirty="0">
                <a:latin typeface="Arial"/>
                <a:cs typeface="Arial"/>
              </a:rPr>
              <a:t>nizozemských a</a:t>
            </a:r>
            <a:r>
              <a:rPr sz="2000" b="1" i="1" spc="-110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německých</a:t>
            </a:r>
            <a:endParaRPr sz="2000">
              <a:latin typeface="Arial"/>
              <a:cs typeface="Arial"/>
            </a:endParaRPr>
          </a:p>
          <a:p>
            <a:pPr marL="355600" marR="678815">
              <a:lnSpc>
                <a:spcPct val="80000"/>
              </a:lnSpc>
            </a:pPr>
            <a:r>
              <a:rPr sz="2000" b="1" i="1" spc="-5" dirty="0">
                <a:latin typeface="Arial"/>
                <a:cs typeface="Arial"/>
              </a:rPr>
              <a:t>malířů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němž spojuje </a:t>
            </a:r>
            <a:r>
              <a:rPr sz="2000" dirty="0">
                <a:latin typeface="Arial"/>
                <a:cs typeface="Arial"/>
              </a:rPr>
              <a:t>– podobně jako Vasari – teorii </a:t>
            </a:r>
            <a:r>
              <a:rPr sz="2000" spc="-5" dirty="0">
                <a:latin typeface="Arial"/>
                <a:cs typeface="Arial"/>
              </a:rPr>
              <a:t>umění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  životopisy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umělců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spis </a:t>
            </a:r>
            <a:r>
              <a:rPr sz="2000" spc="-5" dirty="0">
                <a:latin typeface="Arial"/>
                <a:cs typeface="Arial"/>
              </a:rPr>
              <a:t>je uveden naučnou básní, po ní následují </a:t>
            </a:r>
            <a:r>
              <a:rPr sz="2000" dirty="0">
                <a:latin typeface="Arial"/>
                <a:cs typeface="Arial"/>
              </a:rPr>
              <a:t>tři knihy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životopisů:</a:t>
            </a:r>
            <a:endParaRPr sz="2000">
              <a:latin typeface="Arial"/>
              <a:cs typeface="Arial"/>
            </a:endParaRPr>
          </a:p>
          <a:p>
            <a:pPr marL="355600" marR="5080" lvl="1">
              <a:lnSpc>
                <a:spcPct val="80000"/>
              </a:lnSpc>
              <a:spcBef>
                <a:spcPts val="240"/>
              </a:spcBef>
              <a:buAutoNum type="arabicPeriod"/>
              <a:tabLst>
                <a:tab pos="635000" algn="l"/>
              </a:tabLst>
            </a:pPr>
            <a:r>
              <a:rPr sz="2000" dirty="0">
                <a:latin typeface="Arial"/>
                <a:cs typeface="Arial"/>
              </a:rPr>
              <a:t>starověké </a:t>
            </a:r>
            <a:r>
              <a:rPr sz="2000" spc="-5" dirty="0">
                <a:latin typeface="Arial"/>
                <a:cs typeface="Arial"/>
              </a:rPr>
              <a:t>dějiny podle Plinia </a:t>
            </a:r>
            <a:r>
              <a:rPr sz="2000" dirty="0">
                <a:latin typeface="Arial"/>
                <a:cs typeface="Arial"/>
              </a:rPr>
              <a:t>s kritickým komentářem, </a:t>
            </a:r>
            <a:r>
              <a:rPr sz="2000" spc="-5" dirty="0">
                <a:latin typeface="Arial"/>
                <a:cs typeface="Arial"/>
              </a:rPr>
              <a:t>2. italští  </a:t>
            </a:r>
            <a:r>
              <a:rPr sz="2000" dirty="0">
                <a:latin typeface="Arial"/>
                <a:cs typeface="Arial"/>
              </a:rPr>
              <a:t>malíři </a:t>
            </a:r>
            <a:r>
              <a:rPr sz="2000" spc="-5" dirty="0">
                <a:latin typeface="Arial"/>
                <a:cs typeface="Arial"/>
              </a:rPr>
              <a:t>podle </a:t>
            </a:r>
            <a:r>
              <a:rPr sz="2000" dirty="0">
                <a:latin typeface="Arial"/>
                <a:cs typeface="Arial"/>
              </a:rPr>
              <a:t>Vasariho a </a:t>
            </a:r>
            <a:r>
              <a:rPr sz="2000" spc="-5" dirty="0">
                <a:latin typeface="Arial"/>
                <a:cs typeface="Arial"/>
              </a:rPr>
              <a:t>3. pak </a:t>
            </a:r>
            <a:r>
              <a:rPr sz="2000" dirty="0">
                <a:latin typeface="Arial"/>
                <a:cs typeface="Arial"/>
              </a:rPr>
              <a:t>kniha o nizozemských a severských  malířích, která má ze všech tří </a:t>
            </a:r>
            <a:r>
              <a:rPr sz="2000" b="1" dirty="0">
                <a:latin typeface="Arial"/>
                <a:cs typeface="Arial"/>
              </a:rPr>
              <a:t>nejcennější dokumentární</a:t>
            </a:r>
            <a:r>
              <a:rPr sz="2000" b="1" spc="-2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hodnotu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Font typeface="Arial"/>
              <a:buAutoNum type="arabicPeriod"/>
            </a:pPr>
            <a:endParaRPr sz="2500">
              <a:latin typeface="Times New Roman"/>
              <a:cs typeface="Times New Roman"/>
            </a:endParaRPr>
          </a:p>
          <a:p>
            <a:pPr marL="355600" marR="25019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na </a:t>
            </a:r>
            <a:r>
              <a:rPr sz="2000" dirty="0">
                <a:latin typeface="Arial"/>
                <a:cs typeface="Arial"/>
              </a:rPr>
              <a:t>závěr spisu </a:t>
            </a:r>
            <a:r>
              <a:rPr sz="2000" spc="-5" dirty="0">
                <a:latin typeface="Arial"/>
                <a:cs typeface="Arial"/>
              </a:rPr>
              <a:t>je připojen </a:t>
            </a:r>
            <a:r>
              <a:rPr sz="2000" dirty="0">
                <a:latin typeface="Arial"/>
                <a:cs typeface="Arial"/>
              </a:rPr>
              <a:t>výklad </a:t>
            </a:r>
            <a:r>
              <a:rPr sz="2000" b="1" i="1" dirty="0">
                <a:latin typeface="Arial"/>
                <a:cs typeface="Arial"/>
              </a:rPr>
              <a:t>Ovidiových </a:t>
            </a:r>
            <a:r>
              <a:rPr sz="2000" b="1" i="1" spc="-5" dirty="0">
                <a:latin typeface="Arial"/>
                <a:cs typeface="Arial"/>
              </a:rPr>
              <a:t>Metamorfóz </a:t>
            </a:r>
            <a:r>
              <a:rPr sz="2000" dirty="0">
                <a:latin typeface="Arial"/>
                <a:cs typeface="Arial"/>
              </a:rPr>
              <a:t>určený  pro </a:t>
            </a:r>
            <a:r>
              <a:rPr sz="2000" spc="-5" dirty="0">
                <a:latin typeface="Arial"/>
                <a:cs typeface="Arial"/>
              </a:rPr>
              <a:t>umělce </a:t>
            </a:r>
            <a:r>
              <a:rPr sz="2000" dirty="0">
                <a:latin typeface="Arial"/>
                <a:cs typeface="Arial"/>
              </a:rPr>
              <a:t>a nástin </a:t>
            </a:r>
            <a:r>
              <a:rPr sz="2000" spc="-5" dirty="0">
                <a:latin typeface="Arial"/>
                <a:cs typeface="Arial"/>
              </a:rPr>
              <a:t>antické </a:t>
            </a:r>
            <a:r>
              <a:rPr sz="2000" dirty="0">
                <a:latin typeface="Arial"/>
                <a:cs typeface="Arial"/>
              </a:rPr>
              <a:t>symboliky a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mytologie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8509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časová </a:t>
            </a:r>
            <a:r>
              <a:rPr sz="2000" spc="-5" dirty="0">
                <a:latin typeface="Arial"/>
                <a:cs typeface="Arial"/>
              </a:rPr>
              <a:t>posloupnost </a:t>
            </a:r>
            <a:r>
              <a:rPr sz="2000" dirty="0">
                <a:latin typeface="Arial"/>
                <a:cs typeface="Arial"/>
              </a:rPr>
              <a:t>nizozemského malířství </a:t>
            </a:r>
            <a:r>
              <a:rPr sz="2000" spc="-5" dirty="0">
                <a:latin typeface="Arial"/>
                <a:cs typeface="Arial"/>
              </a:rPr>
              <a:t>je přejata </a:t>
            </a:r>
            <a:r>
              <a:rPr sz="2000" dirty="0">
                <a:latin typeface="Arial"/>
                <a:cs typeface="Arial"/>
              </a:rPr>
              <a:t>z </a:t>
            </a:r>
            <a:r>
              <a:rPr sz="2000" spc="-5" dirty="0">
                <a:latin typeface="Arial"/>
                <a:cs typeface="Arial"/>
              </a:rPr>
              <a:t>italského  </a:t>
            </a:r>
            <a:r>
              <a:rPr sz="2000" dirty="0">
                <a:latin typeface="Arial"/>
                <a:cs typeface="Arial"/>
              </a:rPr>
              <a:t>vzoru – bratry </a:t>
            </a:r>
            <a:r>
              <a:rPr sz="2000" b="1" i="1" spc="-5" dirty="0">
                <a:latin typeface="Arial"/>
                <a:cs typeface="Arial"/>
              </a:rPr>
              <a:t>van </a:t>
            </a:r>
            <a:r>
              <a:rPr sz="2000" b="1" i="1" dirty="0">
                <a:latin typeface="Arial"/>
                <a:cs typeface="Arial"/>
              </a:rPr>
              <a:t>Eyckovými </a:t>
            </a:r>
            <a:r>
              <a:rPr sz="2000" dirty="0">
                <a:latin typeface="Arial"/>
                <a:cs typeface="Arial"/>
              </a:rPr>
              <a:t>začíná „</a:t>
            </a:r>
            <a:r>
              <a:rPr sz="2000" i="1" dirty="0">
                <a:latin typeface="Arial"/>
                <a:cs typeface="Arial"/>
              </a:rPr>
              <a:t>oude moderne</a:t>
            </a:r>
            <a:r>
              <a:rPr sz="2000" dirty="0">
                <a:latin typeface="Arial"/>
                <a:cs typeface="Arial"/>
              </a:rPr>
              <a:t>“ – což  </a:t>
            </a:r>
            <a:r>
              <a:rPr sz="2000" spc="-5" dirty="0">
                <a:latin typeface="Arial"/>
                <a:cs typeface="Arial"/>
              </a:rPr>
              <a:t>odpovídá italskému pojmu </a:t>
            </a:r>
            <a:r>
              <a:rPr sz="2000" i="1" dirty="0">
                <a:latin typeface="Arial"/>
                <a:cs typeface="Arial"/>
              </a:rPr>
              <a:t>maniera</a:t>
            </a:r>
            <a:r>
              <a:rPr sz="2000" dirty="0">
                <a:latin typeface="Arial"/>
                <a:cs typeface="Arial"/>
              </a:rPr>
              <a:t>; </a:t>
            </a:r>
            <a:r>
              <a:rPr sz="2000" i="1" dirty="0">
                <a:latin typeface="Arial"/>
                <a:cs typeface="Arial"/>
              </a:rPr>
              <a:t>oude moderne </a:t>
            </a:r>
            <a:r>
              <a:rPr sz="2000" dirty="0">
                <a:latin typeface="Arial"/>
                <a:cs typeface="Arial"/>
              </a:rPr>
              <a:t>je </a:t>
            </a:r>
            <a:r>
              <a:rPr sz="2000" i="1" dirty="0">
                <a:latin typeface="Arial"/>
                <a:cs typeface="Arial"/>
              </a:rPr>
              <a:t>starý </a:t>
            </a:r>
            <a:r>
              <a:rPr sz="2000" i="1" spc="-5" dirty="0">
                <a:latin typeface="Arial"/>
                <a:cs typeface="Arial"/>
              </a:rPr>
              <a:t>moderní  </a:t>
            </a:r>
            <a:r>
              <a:rPr sz="2000" i="1" dirty="0">
                <a:latin typeface="Arial"/>
                <a:cs typeface="Arial"/>
              </a:rPr>
              <a:t>styl</a:t>
            </a:r>
            <a:r>
              <a:rPr sz="2000" dirty="0">
                <a:latin typeface="Arial"/>
                <a:cs typeface="Arial"/>
              </a:rPr>
              <a:t>, který se </a:t>
            </a:r>
            <a:r>
              <a:rPr sz="2000" spc="-5" dirty="0">
                <a:latin typeface="Arial"/>
                <a:cs typeface="Arial"/>
              </a:rPr>
              <a:t>pak </a:t>
            </a:r>
            <a:r>
              <a:rPr sz="2000" dirty="0">
                <a:latin typeface="Arial"/>
                <a:cs typeface="Arial"/>
              </a:rPr>
              <a:t>prostřednictvím </a:t>
            </a:r>
            <a:r>
              <a:rPr sz="2000" spc="-5" dirty="0">
                <a:latin typeface="Arial"/>
                <a:cs typeface="Arial"/>
              </a:rPr>
              <a:t>italského umění </a:t>
            </a:r>
            <a:r>
              <a:rPr sz="2000" dirty="0">
                <a:latin typeface="Arial"/>
                <a:cs typeface="Arial"/>
              </a:rPr>
              <a:t>mění v </a:t>
            </a:r>
            <a:r>
              <a:rPr sz="2000" spc="-5" dirty="0">
                <a:latin typeface="Arial"/>
                <a:cs typeface="Arial"/>
              </a:rPr>
              <a:t>„moderní“  </a:t>
            </a:r>
            <a:r>
              <a:rPr sz="2000" dirty="0">
                <a:latin typeface="Arial"/>
                <a:cs typeface="Arial"/>
              </a:rPr>
              <a:t>manýru, která v sobě </a:t>
            </a:r>
            <a:r>
              <a:rPr sz="2000" spc="-5" dirty="0">
                <a:latin typeface="Arial"/>
                <a:cs typeface="Arial"/>
              </a:rPr>
              <a:t>spojuje italské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antické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poučení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02711" y="278130"/>
            <a:ext cx="34105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Karel </a:t>
            </a:r>
            <a:r>
              <a:rPr spc="-5" dirty="0"/>
              <a:t>van</a:t>
            </a:r>
            <a:r>
              <a:rPr spc="-114" dirty="0"/>
              <a:t> </a:t>
            </a:r>
            <a:r>
              <a:rPr dirty="0"/>
              <a:t>Mander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175" y="0"/>
            <a:ext cx="525614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6195466"/>
            <a:ext cx="6162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Karel </a:t>
            </a:r>
            <a:r>
              <a:rPr sz="1200" b="1" spc="-10" dirty="0">
                <a:latin typeface="Arial"/>
                <a:cs typeface="Arial"/>
              </a:rPr>
              <a:t>van Mander, </a:t>
            </a:r>
            <a:r>
              <a:rPr sz="1200" b="1" spc="-5" dirty="0">
                <a:latin typeface="Arial"/>
                <a:cs typeface="Arial"/>
              </a:rPr>
              <a:t>1602, </a:t>
            </a:r>
            <a:r>
              <a:rPr sz="1200" b="1" i="1" dirty="0">
                <a:latin typeface="Arial"/>
                <a:cs typeface="Arial"/>
              </a:rPr>
              <a:t>Zahrada lásky</a:t>
            </a:r>
            <a:r>
              <a:rPr sz="1200" b="1" dirty="0">
                <a:latin typeface="Arial"/>
                <a:cs typeface="Arial"/>
              </a:rPr>
              <a:t>, olej na plátně, 45 x 70 </a:t>
            </a:r>
            <a:r>
              <a:rPr sz="1200" b="1" spc="-5" dirty="0">
                <a:latin typeface="Arial"/>
                <a:cs typeface="Arial"/>
              </a:rPr>
              <a:t>cm, Ermitáž,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Petrohrad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14325"/>
            <a:ext cx="9144000" cy="5851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39" y="5327650"/>
            <a:ext cx="975994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432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Karel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van  Mander,</a:t>
            </a:r>
            <a:endParaRPr sz="1200">
              <a:latin typeface="Arial"/>
              <a:cs typeface="Arial"/>
            </a:endParaRPr>
          </a:p>
          <a:p>
            <a:pPr marL="12700" marR="65405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Zvěstování  panně</a:t>
            </a:r>
            <a:r>
              <a:rPr sz="1200" b="1" i="1" spc="-7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Marii</a:t>
            </a:r>
            <a:r>
              <a:rPr sz="1200" b="1" spc="-5" dirty="0">
                <a:latin typeface="Arial"/>
                <a:cs typeface="Arial"/>
              </a:rPr>
              <a:t>,  </a:t>
            </a:r>
            <a:r>
              <a:rPr sz="1200" b="1" dirty="0">
                <a:latin typeface="Arial"/>
                <a:cs typeface="Arial"/>
              </a:rPr>
              <a:t>Haarlem,  </a:t>
            </a:r>
            <a:r>
              <a:rPr sz="1200" b="1" spc="-5" dirty="0">
                <a:latin typeface="Arial"/>
                <a:cs typeface="Arial"/>
              </a:rPr>
              <a:t>Frans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Halsmuseum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04912" y="0"/>
            <a:ext cx="682307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5111"/>
            <a:ext cx="9144000" cy="502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5906516"/>
            <a:ext cx="87839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Karel </a:t>
            </a:r>
            <a:r>
              <a:rPr sz="1200" b="1" spc="-10" dirty="0">
                <a:latin typeface="Arial"/>
                <a:cs typeface="Arial"/>
              </a:rPr>
              <a:t>van Mander, </a:t>
            </a:r>
            <a:r>
              <a:rPr sz="1200" b="1" dirty="0">
                <a:latin typeface="Arial"/>
                <a:cs typeface="Arial"/>
              </a:rPr>
              <a:t>kol. </a:t>
            </a:r>
            <a:r>
              <a:rPr sz="1200" b="1" spc="-5" dirty="0">
                <a:latin typeface="Arial"/>
                <a:cs typeface="Arial"/>
              </a:rPr>
              <a:t>1600, </a:t>
            </a:r>
            <a:r>
              <a:rPr sz="1200" b="1" i="1" dirty="0">
                <a:latin typeface="Arial"/>
                <a:cs typeface="Arial"/>
              </a:rPr>
              <a:t>Zdrženlivost Scipiova</a:t>
            </a:r>
            <a:r>
              <a:rPr sz="1200" b="1" dirty="0">
                <a:latin typeface="Arial"/>
                <a:cs typeface="Arial"/>
              </a:rPr>
              <a:t>, olej na </a:t>
            </a:r>
            <a:r>
              <a:rPr sz="1200" b="1" spc="-5" dirty="0">
                <a:latin typeface="Arial"/>
                <a:cs typeface="Arial"/>
              </a:rPr>
              <a:t>mědi, </a:t>
            </a:r>
            <a:r>
              <a:rPr sz="1200" b="1" dirty="0">
                <a:latin typeface="Arial"/>
                <a:cs typeface="Arial"/>
              </a:rPr>
              <a:t>45 x 70 </a:t>
            </a:r>
            <a:r>
              <a:rPr sz="1200" b="1" spc="-5" dirty="0">
                <a:latin typeface="Arial"/>
                <a:cs typeface="Arial"/>
              </a:rPr>
              <a:t>cm, Ermitáž, Petrohrad; oboustranná olejomalba  </a:t>
            </a:r>
            <a:r>
              <a:rPr sz="1200" b="1" dirty="0">
                <a:latin typeface="Arial"/>
                <a:cs typeface="Arial"/>
              </a:rPr>
              <a:t>na </a:t>
            </a:r>
            <a:r>
              <a:rPr sz="1200" b="1" spc="-5" dirty="0">
                <a:latin typeface="Arial"/>
                <a:cs typeface="Arial"/>
              </a:rPr>
              <a:t>mědi; </a:t>
            </a:r>
            <a:r>
              <a:rPr sz="1200" b="1" dirty="0">
                <a:latin typeface="Arial"/>
                <a:cs typeface="Arial"/>
              </a:rPr>
              <a:t>na </a:t>
            </a:r>
            <a:r>
              <a:rPr sz="1200" b="1" spc="-5" dirty="0">
                <a:latin typeface="Arial"/>
                <a:cs typeface="Arial"/>
              </a:rPr>
              <a:t>jedné </a:t>
            </a:r>
            <a:r>
              <a:rPr sz="1200" b="1" dirty="0">
                <a:latin typeface="Arial"/>
                <a:cs typeface="Arial"/>
              </a:rPr>
              <a:t>straně: </a:t>
            </a:r>
            <a:r>
              <a:rPr sz="1200" b="1" i="1" dirty="0">
                <a:latin typeface="Arial"/>
                <a:cs typeface="Arial"/>
              </a:rPr>
              <a:t>Zdrženlivost Scipiova</a:t>
            </a:r>
            <a:r>
              <a:rPr sz="1200" b="1" dirty="0">
                <a:latin typeface="Arial"/>
                <a:cs typeface="Arial"/>
              </a:rPr>
              <a:t>, na druhé straně: </a:t>
            </a:r>
            <a:r>
              <a:rPr sz="1200" b="1" i="1" spc="-5" dirty="0">
                <a:latin typeface="Arial"/>
                <a:cs typeface="Arial"/>
              </a:rPr>
              <a:t>Alegorie </a:t>
            </a:r>
            <a:r>
              <a:rPr sz="1200" b="1" i="1" dirty="0">
                <a:latin typeface="Arial"/>
                <a:cs typeface="Arial"/>
              </a:rPr>
              <a:t>přírody</a:t>
            </a:r>
            <a:r>
              <a:rPr sz="1200" b="1" dirty="0">
                <a:latin typeface="Arial"/>
                <a:cs typeface="Arial"/>
              </a:rPr>
              <a:t>; obraz s </a:t>
            </a:r>
            <a:r>
              <a:rPr sz="1200" b="1" spc="-10" dirty="0">
                <a:latin typeface="Arial"/>
                <a:cs typeface="Arial"/>
              </a:rPr>
              <a:t>výjevem </a:t>
            </a:r>
            <a:r>
              <a:rPr sz="1200" b="1" i="1" spc="-5" dirty="0">
                <a:latin typeface="Arial"/>
                <a:cs typeface="Arial"/>
              </a:rPr>
              <a:t>Alegorie </a:t>
            </a:r>
            <a:r>
              <a:rPr sz="1200" b="1" i="1" dirty="0">
                <a:latin typeface="Arial"/>
                <a:cs typeface="Arial"/>
              </a:rPr>
              <a:t>přírody  </a:t>
            </a:r>
            <a:r>
              <a:rPr sz="1200" b="1" spc="-10" dirty="0">
                <a:latin typeface="Arial"/>
                <a:cs typeface="Arial"/>
              </a:rPr>
              <a:t>vykazuje </a:t>
            </a:r>
            <a:r>
              <a:rPr sz="1200" b="1" spc="-5" dirty="0">
                <a:latin typeface="Arial"/>
                <a:cs typeface="Arial"/>
              </a:rPr>
              <a:t>stopy opotřebení, proto vznikl </a:t>
            </a:r>
            <a:r>
              <a:rPr sz="1200" b="1" spc="-10" dirty="0">
                <a:latin typeface="Arial"/>
                <a:cs typeface="Arial"/>
              </a:rPr>
              <a:t>názor, </a:t>
            </a:r>
            <a:r>
              <a:rPr sz="1200" b="1" dirty="0">
                <a:latin typeface="Arial"/>
                <a:cs typeface="Arial"/>
              </a:rPr>
              <a:t>že </a:t>
            </a:r>
            <a:r>
              <a:rPr sz="1200" b="1" spc="-5" dirty="0">
                <a:latin typeface="Arial"/>
                <a:cs typeface="Arial"/>
              </a:rPr>
              <a:t>měděný </a:t>
            </a:r>
            <a:r>
              <a:rPr sz="1200" b="1" dirty="0">
                <a:latin typeface="Arial"/>
                <a:cs typeface="Arial"/>
              </a:rPr>
              <a:t>plech </a:t>
            </a:r>
            <a:r>
              <a:rPr sz="1200" b="1" spc="-5" dirty="0">
                <a:latin typeface="Arial"/>
                <a:cs typeface="Arial"/>
              </a:rPr>
              <a:t>původně </a:t>
            </a:r>
            <a:r>
              <a:rPr sz="1200" b="1" dirty="0">
                <a:latin typeface="Arial"/>
                <a:cs typeface="Arial"/>
              </a:rPr>
              <a:t>sloužil </a:t>
            </a:r>
            <a:r>
              <a:rPr sz="1200" b="1" spc="-5" dirty="0">
                <a:latin typeface="Arial"/>
                <a:cs typeface="Arial"/>
              </a:rPr>
              <a:t>jako dveře </a:t>
            </a:r>
            <a:r>
              <a:rPr sz="1200" b="1" spc="-20" dirty="0">
                <a:latin typeface="Arial"/>
                <a:cs typeface="Arial"/>
              </a:rPr>
              <a:t>skříňky, </a:t>
            </a:r>
            <a:r>
              <a:rPr sz="1200" b="1" dirty="0">
                <a:latin typeface="Arial"/>
                <a:cs typeface="Arial"/>
              </a:rPr>
              <a:t>přičemž</a:t>
            </a:r>
            <a:r>
              <a:rPr sz="1200" b="1" spc="254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Alegorie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přírody </a:t>
            </a:r>
            <a:r>
              <a:rPr sz="1200" b="1" spc="-10" dirty="0">
                <a:latin typeface="Arial"/>
                <a:cs typeface="Arial"/>
              </a:rPr>
              <a:t>byla </a:t>
            </a:r>
            <a:r>
              <a:rPr sz="1200" b="1" dirty="0">
                <a:latin typeface="Arial"/>
                <a:cs typeface="Arial"/>
              </a:rPr>
              <a:t>umístěna na </a:t>
            </a:r>
            <a:r>
              <a:rPr sz="1200" b="1" spc="-5" dirty="0">
                <a:latin typeface="Arial"/>
                <a:cs typeface="Arial"/>
              </a:rPr>
              <a:t>vnější </a:t>
            </a:r>
            <a:r>
              <a:rPr sz="1200" b="1" dirty="0">
                <a:latin typeface="Arial"/>
                <a:cs typeface="Arial"/>
              </a:rPr>
              <a:t>straně a </a:t>
            </a:r>
            <a:r>
              <a:rPr sz="1200" b="1" i="1" dirty="0">
                <a:latin typeface="Arial"/>
                <a:cs typeface="Arial"/>
              </a:rPr>
              <a:t>Zdrženlivost Scipiova </a:t>
            </a:r>
            <a:r>
              <a:rPr sz="1200" b="1" dirty="0">
                <a:latin typeface="Arial"/>
                <a:cs typeface="Arial"/>
              </a:rPr>
              <a:t>na straně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vnitřní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2337"/>
            <a:ext cx="9144000" cy="5035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136944"/>
            <a:ext cx="7046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Karel </a:t>
            </a:r>
            <a:r>
              <a:rPr sz="1200" b="1" spc="-10" dirty="0">
                <a:latin typeface="Arial"/>
                <a:cs typeface="Arial"/>
              </a:rPr>
              <a:t>van Mander, </a:t>
            </a:r>
            <a:r>
              <a:rPr sz="1200" b="1" dirty="0">
                <a:latin typeface="Arial"/>
                <a:cs typeface="Arial"/>
              </a:rPr>
              <a:t>kol. </a:t>
            </a:r>
            <a:r>
              <a:rPr sz="1200" b="1" spc="-5" dirty="0">
                <a:latin typeface="Arial"/>
                <a:cs typeface="Arial"/>
              </a:rPr>
              <a:t>1600, </a:t>
            </a:r>
            <a:r>
              <a:rPr sz="1200" b="1" i="1" spc="-5" dirty="0">
                <a:latin typeface="Arial"/>
                <a:cs typeface="Arial"/>
              </a:rPr>
              <a:t>Alegorie </a:t>
            </a:r>
            <a:r>
              <a:rPr sz="1200" b="1" i="1" dirty="0">
                <a:latin typeface="Arial"/>
                <a:cs typeface="Arial"/>
              </a:rPr>
              <a:t>přírody</a:t>
            </a:r>
            <a:r>
              <a:rPr sz="1200" b="1" dirty="0">
                <a:latin typeface="Arial"/>
                <a:cs typeface="Arial"/>
              </a:rPr>
              <a:t>, olej na </a:t>
            </a:r>
            <a:r>
              <a:rPr sz="1200" b="1" spc="-5" dirty="0">
                <a:latin typeface="Arial"/>
                <a:cs typeface="Arial"/>
              </a:rPr>
              <a:t>mědi, </a:t>
            </a:r>
            <a:r>
              <a:rPr sz="1200" b="1" dirty="0">
                <a:latin typeface="Arial"/>
                <a:cs typeface="Arial"/>
              </a:rPr>
              <a:t>44 x 79 </a:t>
            </a:r>
            <a:r>
              <a:rPr sz="1200" b="1" spc="-5" dirty="0">
                <a:latin typeface="Arial"/>
                <a:cs typeface="Arial"/>
              </a:rPr>
              <a:t>cm, Rijksmuseum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Amsterdam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1050" y="0"/>
            <a:ext cx="5024501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5330190"/>
            <a:ext cx="164211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Pieter </a:t>
            </a:r>
            <a:r>
              <a:rPr sz="1200" b="1" spc="-5" dirty="0">
                <a:latin typeface="Arial"/>
                <a:cs typeface="Arial"/>
              </a:rPr>
              <a:t>de Witte (Pietro  Candido), </a:t>
            </a:r>
            <a:r>
              <a:rPr sz="1200" b="1" i="1" spc="-5" dirty="0">
                <a:latin typeface="Arial"/>
                <a:cs typeface="Arial"/>
              </a:rPr>
              <a:t>Potrét  vévodkyně</a:t>
            </a:r>
            <a:r>
              <a:rPr sz="1200" b="1" i="1" spc="-75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Magdaleny  Bavorské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olej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</a:t>
            </a:r>
            <a:endParaRPr sz="1200">
              <a:latin typeface="Arial"/>
              <a:cs typeface="Arial"/>
            </a:endParaRPr>
          </a:p>
          <a:p>
            <a:pPr marL="12700" marR="66675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dřevě, </a:t>
            </a:r>
            <a:r>
              <a:rPr sz="1200" b="1" dirty="0">
                <a:latin typeface="Arial"/>
                <a:cs typeface="Arial"/>
              </a:rPr>
              <a:t>97,5 x 71,5</a:t>
            </a:r>
            <a:r>
              <a:rPr sz="1200" b="1" spc="-1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  </a:t>
            </a:r>
            <a:r>
              <a:rPr sz="1200" b="1" spc="-15" dirty="0">
                <a:latin typeface="Arial"/>
                <a:cs typeface="Arial"/>
              </a:rPr>
              <a:t>Alte </a:t>
            </a:r>
            <a:r>
              <a:rPr sz="1200" b="1" spc="-5" dirty="0">
                <a:latin typeface="Arial"/>
                <a:cs typeface="Arial"/>
              </a:rPr>
              <a:t>Pinakothek,  Monaco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1846"/>
            <a:ext cx="8030845" cy="626237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5080" indent="-343535" algn="just">
              <a:lnSpc>
                <a:spcPct val="80000"/>
              </a:lnSpc>
              <a:spcBef>
                <a:spcPts val="625"/>
              </a:spcBef>
              <a:buFont typeface="Arial"/>
              <a:buChar char="•"/>
              <a:tabLst>
                <a:tab pos="356235" algn="l"/>
              </a:tabLst>
            </a:pPr>
            <a:r>
              <a:rPr sz="2200" b="1" i="1" spc="-10" dirty="0">
                <a:latin typeface="Arial"/>
                <a:cs typeface="Arial"/>
              </a:rPr>
              <a:t>Mander </a:t>
            </a:r>
            <a:r>
              <a:rPr sz="2200" spc="-5" dirty="0">
                <a:latin typeface="Arial"/>
                <a:cs typeface="Arial"/>
              </a:rPr>
              <a:t>vytváří </a:t>
            </a:r>
            <a:r>
              <a:rPr sz="2200" i="1" spc="-5" dirty="0">
                <a:latin typeface="Arial"/>
                <a:cs typeface="Arial"/>
              </a:rPr>
              <a:t>vlastní </a:t>
            </a:r>
            <a:r>
              <a:rPr sz="2200" i="1" spc="-10" dirty="0">
                <a:latin typeface="Arial"/>
                <a:cs typeface="Arial"/>
              </a:rPr>
              <a:t>„ideologii“ </a:t>
            </a:r>
            <a:r>
              <a:rPr sz="2200" i="1" spc="-5" dirty="0">
                <a:latin typeface="Arial"/>
                <a:cs typeface="Arial"/>
              </a:rPr>
              <a:t>nizozemského </a:t>
            </a:r>
            <a:r>
              <a:rPr sz="2200" i="1" spc="-10" dirty="0">
                <a:latin typeface="Arial"/>
                <a:cs typeface="Arial"/>
              </a:rPr>
              <a:t>romanismu </a:t>
            </a:r>
            <a:r>
              <a:rPr sz="2200" spc="-5" dirty="0">
                <a:latin typeface="Arial"/>
                <a:cs typeface="Arial"/>
              </a:rPr>
              <a:t>–  </a:t>
            </a:r>
            <a:r>
              <a:rPr sz="2200" b="1" spc="-5" dirty="0">
                <a:latin typeface="Arial"/>
                <a:cs typeface="Arial"/>
              </a:rPr>
              <a:t>perspektiva, proporce a anatomie stojí spíše stranou jeho  zájmu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marR="251460" indent="-343535">
              <a:lnSpc>
                <a:spcPct val="80000"/>
              </a:lnSpc>
              <a:spcBef>
                <a:spcPts val="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spc="-5" dirty="0">
                <a:latin typeface="Arial"/>
                <a:cs typeface="Arial"/>
              </a:rPr>
              <a:t>akcentuje především</a:t>
            </a:r>
            <a:r>
              <a:rPr sz="2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benátské zhodnocení barvy</a:t>
            </a:r>
            <a:r>
              <a:rPr sz="2200" b="1" spc="-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  oceňuje </a:t>
            </a:r>
            <a:r>
              <a:rPr sz="2200" spc="-10" dirty="0">
                <a:latin typeface="Arial"/>
                <a:cs typeface="Arial"/>
              </a:rPr>
              <a:t>hlavně</a:t>
            </a:r>
            <a:r>
              <a:rPr sz="22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krajinářství a žánry jako osobitý malířský  druh</a:t>
            </a:r>
            <a:r>
              <a:rPr sz="2200" spc="-5" dirty="0">
                <a:latin typeface="Arial"/>
                <a:cs typeface="Arial"/>
              </a:rPr>
              <a:t>, který je rovnocenný a </a:t>
            </a:r>
            <a:r>
              <a:rPr sz="2200" b="1" spc="-5" dirty="0">
                <a:latin typeface="Arial"/>
                <a:cs typeface="Arial"/>
              </a:rPr>
              <a:t>stejně důležitý jako figurální  malba </a:t>
            </a:r>
            <a:r>
              <a:rPr sz="2200" spc="-5" dirty="0">
                <a:latin typeface="Arial"/>
                <a:cs typeface="Arial"/>
              </a:rPr>
              <a:t>renesančního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období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3535">
              <a:lnSpc>
                <a:spcPts val="2375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na rozdíl od Vasariho Mander vychází </a:t>
            </a:r>
            <a:r>
              <a:rPr sz="2200" b="1" spc="-5" dirty="0">
                <a:latin typeface="Arial"/>
                <a:cs typeface="Arial"/>
              </a:rPr>
              <a:t>z</a:t>
            </a:r>
            <a:r>
              <a:rPr sz="2200" b="1" spc="8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učeného</a:t>
            </a:r>
            <a:endParaRPr sz="2200">
              <a:latin typeface="Arial"/>
              <a:cs typeface="Arial"/>
            </a:endParaRPr>
          </a:p>
          <a:p>
            <a:pPr marL="355600" marR="381635">
              <a:lnSpc>
                <a:spcPts val="2110"/>
              </a:lnSpc>
              <a:spcBef>
                <a:spcPts val="250"/>
              </a:spcBef>
            </a:pPr>
            <a:r>
              <a:rPr sz="2200" b="1" spc="-5" dirty="0">
                <a:latin typeface="Arial"/>
                <a:cs typeface="Arial"/>
              </a:rPr>
              <a:t>nizozemského </a:t>
            </a:r>
            <a:r>
              <a:rPr sz="2200" b="1" dirty="0">
                <a:latin typeface="Arial"/>
                <a:cs typeface="Arial"/>
              </a:rPr>
              <a:t>humanismu</a:t>
            </a:r>
            <a:r>
              <a:rPr sz="2200" dirty="0">
                <a:latin typeface="Arial"/>
                <a:cs typeface="Arial"/>
              </a:rPr>
              <a:t>, </a:t>
            </a:r>
            <a:r>
              <a:rPr sz="2200" spc="-5" dirty="0">
                <a:latin typeface="Arial"/>
                <a:cs typeface="Arial"/>
              </a:rPr>
              <a:t>který se projevuje </a:t>
            </a:r>
            <a:r>
              <a:rPr sz="2200" spc="-10" dirty="0">
                <a:latin typeface="Arial"/>
                <a:cs typeface="Arial"/>
              </a:rPr>
              <a:t>především  </a:t>
            </a:r>
            <a:r>
              <a:rPr sz="2200" spc="-5" dirty="0">
                <a:latin typeface="Arial"/>
                <a:cs typeface="Arial"/>
              </a:rPr>
              <a:t>v jeho </a:t>
            </a:r>
            <a:r>
              <a:rPr sz="2200" b="1" spc="-5" dirty="0">
                <a:latin typeface="Arial"/>
                <a:cs typeface="Arial"/>
              </a:rPr>
              <a:t>bohatém materiálu, v </a:t>
            </a:r>
            <a:r>
              <a:rPr sz="2200" b="1" spc="-10" dirty="0">
                <a:latin typeface="Arial"/>
                <a:cs typeface="Arial"/>
              </a:rPr>
              <a:t>kritickém</a:t>
            </a:r>
            <a:r>
              <a:rPr sz="2200" b="1" spc="7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zpracování</a:t>
            </a:r>
            <a:endParaRPr sz="2200">
              <a:latin typeface="Arial"/>
              <a:cs typeface="Arial"/>
            </a:endParaRPr>
          </a:p>
          <a:p>
            <a:pPr marL="355600" marR="205740">
              <a:lnSpc>
                <a:spcPct val="80000"/>
              </a:lnSpc>
              <a:spcBef>
                <a:spcPts val="20"/>
              </a:spcBef>
            </a:pPr>
            <a:r>
              <a:rPr sz="2200" b="1" spc="-5" dirty="0">
                <a:latin typeface="Arial"/>
                <a:cs typeface="Arial"/>
              </a:rPr>
              <a:t>pramenů </a:t>
            </a:r>
            <a:r>
              <a:rPr sz="2200" spc="-5" dirty="0">
                <a:latin typeface="Arial"/>
                <a:cs typeface="Arial"/>
              </a:rPr>
              <a:t>apod.; Mander v třetí </a:t>
            </a:r>
            <a:r>
              <a:rPr sz="2200" dirty="0">
                <a:latin typeface="Arial"/>
                <a:cs typeface="Arial"/>
              </a:rPr>
              <a:t>knize </a:t>
            </a:r>
            <a:r>
              <a:rPr sz="2200" spc="-5" dirty="0">
                <a:latin typeface="Arial"/>
                <a:cs typeface="Arial"/>
              </a:rPr>
              <a:t>přináší </a:t>
            </a:r>
            <a:r>
              <a:rPr sz="2200" dirty="0">
                <a:latin typeface="Arial"/>
                <a:cs typeface="Arial"/>
              </a:rPr>
              <a:t>také </a:t>
            </a:r>
            <a:r>
              <a:rPr sz="2200" b="1" spc="-5" dirty="0">
                <a:latin typeface="Arial"/>
                <a:cs typeface="Arial"/>
              </a:rPr>
              <a:t>podrobné  informace o pražském rudolfínském umění </a:t>
            </a:r>
            <a:r>
              <a:rPr sz="2200" spc="-5" dirty="0">
                <a:latin typeface="Arial"/>
                <a:cs typeface="Arial"/>
              </a:rPr>
              <a:t>(v Praze  dokonce sám pobýval)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marR="691515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pocházel z Vlámska, pracoval však v zejména </a:t>
            </a:r>
            <a:r>
              <a:rPr sz="2200" b="1" spc="-5" dirty="0">
                <a:latin typeface="Arial"/>
                <a:cs typeface="Arial"/>
              </a:rPr>
              <a:t>v Itálii a  holandském Haarlemu</a:t>
            </a:r>
            <a:r>
              <a:rPr sz="2200" spc="-5" dirty="0">
                <a:latin typeface="Arial"/>
                <a:cs typeface="Arial"/>
              </a:rPr>
              <a:t>, kde se také podílel </a:t>
            </a:r>
            <a:r>
              <a:rPr sz="2200" dirty="0">
                <a:latin typeface="Arial"/>
                <a:cs typeface="Arial"/>
              </a:rPr>
              <a:t>na </a:t>
            </a:r>
            <a:r>
              <a:rPr sz="2200" spc="-5" dirty="0">
                <a:latin typeface="Arial"/>
                <a:cs typeface="Arial"/>
              </a:rPr>
              <a:t>založení  kreslířské</a:t>
            </a:r>
            <a:r>
              <a:rPr sz="2200" spc="-3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akademie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jeho žákem byl </a:t>
            </a:r>
            <a:r>
              <a:rPr sz="2200" b="1" i="1" spc="-5" dirty="0">
                <a:latin typeface="Arial"/>
                <a:cs typeface="Arial"/>
              </a:rPr>
              <a:t>Frans</a:t>
            </a:r>
            <a:r>
              <a:rPr sz="2200" b="1" i="1" spc="35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Hals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7941"/>
            <a:ext cx="7934325" cy="618426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marR="151765" indent="-343535">
              <a:lnSpc>
                <a:spcPct val="8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významným současníkem Karla </a:t>
            </a:r>
            <a:r>
              <a:rPr sz="2000" spc="-5" dirty="0">
                <a:latin typeface="Arial"/>
                <a:cs typeface="Arial"/>
              </a:rPr>
              <a:t>van </a:t>
            </a:r>
            <a:r>
              <a:rPr sz="2000" dirty="0">
                <a:latin typeface="Arial"/>
                <a:cs typeface="Arial"/>
              </a:rPr>
              <a:t>Mandera </a:t>
            </a:r>
            <a:r>
              <a:rPr sz="2000" spc="-5" dirty="0">
                <a:latin typeface="Arial"/>
                <a:cs typeface="Arial"/>
              </a:rPr>
              <a:t>byl </a:t>
            </a:r>
            <a:r>
              <a:rPr sz="2000" dirty="0">
                <a:latin typeface="Arial"/>
                <a:cs typeface="Arial"/>
              </a:rPr>
              <a:t>také </a:t>
            </a:r>
            <a:r>
              <a:rPr sz="2000" b="1" i="1" dirty="0">
                <a:latin typeface="Arial"/>
                <a:cs typeface="Arial"/>
              </a:rPr>
              <a:t>Jan  Brueghel </a:t>
            </a:r>
            <a:r>
              <a:rPr sz="2000" dirty="0">
                <a:latin typeface="Arial"/>
                <a:cs typeface="Arial"/>
              </a:rPr>
              <a:t>(1568 Brusel – 1625 Antverpy) – </a:t>
            </a:r>
            <a:r>
              <a:rPr sz="2000" spc="-5" dirty="0">
                <a:latin typeface="Arial"/>
                <a:cs typeface="Arial"/>
              </a:rPr>
              <a:t>vlámský </a:t>
            </a:r>
            <a:r>
              <a:rPr sz="2000" dirty="0">
                <a:latin typeface="Arial"/>
                <a:cs typeface="Arial"/>
              </a:rPr>
              <a:t>malíř a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grafik,  </a:t>
            </a:r>
            <a:r>
              <a:rPr sz="2000" dirty="0">
                <a:latin typeface="Arial"/>
                <a:cs typeface="Arial"/>
              </a:rPr>
              <a:t>syn Pietra Brueghela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123825" indent="-343535" algn="just">
              <a:lnSpc>
                <a:spcPct val="80000"/>
              </a:lnSpc>
              <a:buChar char="•"/>
              <a:tabLst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podnikl </a:t>
            </a:r>
            <a:r>
              <a:rPr sz="2000" dirty="0">
                <a:latin typeface="Arial"/>
                <a:cs typeface="Arial"/>
              </a:rPr>
              <a:t>studijní cestu </a:t>
            </a:r>
            <a:r>
              <a:rPr sz="2000" spc="-5" dirty="0">
                <a:latin typeface="Arial"/>
                <a:cs typeface="Arial"/>
              </a:rPr>
              <a:t>do Itálie, </a:t>
            </a:r>
            <a:r>
              <a:rPr sz="2000" dirty="0">
                <a:latin typeface="Arial"/>
                <a:cs typeface="Arial"/>
              </a:rPr>
              <a:t>kde se setkal se svým příznivcem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  </a:t>
            </a:r>
            <a:r>
              <a:rPr sz="2000" b="1" spc="-5" dirty="0">
                <a:latin typeface="Arial"/>
                <a:cs typeface="Arial"/>
              </a:rPr>
              <a:t>mecenášem, </a:t>
            </a:r>
            <a:r>
              <a:rPr sz="2000" b="1" dirty="0">
                <a:latin typeface="Arial"/>
                <a:cs typeface="Arial"/>
              </a:rPr>
              <a:t>milánským </a:t>
            </a:r>
            <a:r>
              <a:rPr sz="2000" b="1" spc="-5" dirty="0">
                <a:latin typeface="Arial"/>
                <a:cs typeface="Arial"/>
              </a:rPr>
              <a:t>arcibiskupem, kardinálem </a:t>
            </a:r>
            <a:r>
              <a:rPr sz="2000" b="1" dirty="0">
                <a:latin typeface="Arial"/>
                <a:cs typeface="Arial"/>
              </a:rPr>
              <a:t>Federigem  Borromeem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po návratu z </a:t>
            </a:r>
            <a:r>
              <a:rPr sz="2000" spc="-5" dirty="0">
                <a:latin typeface="Arial"/>
                <a:cs typeface="Arial"/>
              </a:rPr>
              <a:t>Antverp pro něho vytváří </a:t>
            </a:r>
            <a:r>
              <a:rPr sz="2000" dirty="0">
                <a:latin typeface="Arial"/>
                <a:cs typeface="Arial"/>
              </a:rPr>
              <a:t>četné </a:t>
            </a:r>
            <a:r>
              <a:rPr sz="2000" b="1" dirty="0">
                <a:latin typeface="Arial"/>
                <a:cs typeface="Arial"/>
              </a:rPr>
              <a:t>obrazy </a:t>
            </a:r>
            <a:r>
              <a:rPr sz="2000" b="1" spc="-5" dirty="0">
                <a:latin typeface="Arial"/>
                <a:cs typeface="Arial"/>
              </a:rPr>
              <a:t>krajin </a:t>
            </a:r>
            <a:r>
              <a:rPr sz="2000" b="1" dirty="0">
                <a:latin typeface="Arial"/>
                <a:cs typeface="Arial"/>
              </a:rPr>
              <a:t>a</a:t>
            </a:r>
            <a:r>
              <a:rPr sz="2000" b="1" spc="-1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květin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dirty="0">
                <a:latin typeface="Arial"/>
                <a:cs typeface="Arial"/>
              </a:rPr>
              <a:t>(někdy bývá </a:t>
            </a:r>
            <a:r>
              <a:rPr sz="2000" spc="-5" dirty="0">
                <a:latin typeface="Arial"/>
                <a:cs typeface="Arial"/>
              </a:rPr>
              <a:t>označován jako „Květinový“ nebo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„Sametový“)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355600" marR="856615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jeho </a:t>
            </a:r>
            <a:r>
              <a:rPr sz="2000" b="1" dirty="0">
                <a:latin typeface="Arial"/>
                <a:cs typeface="Arial"/>
              </a:rPr>
              <a:t>krajiny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vyznačují </a:t>
            </a:r>
            <a:r>
              <a:rPr sz="2000" b="1" dirty="0">
                <a:latin typeface="Arial"/>
                <a:cs typeface="Arial"/>
              </a:rPr>
              <a:t>drobnopisným </a:t>
            </a:r>
            <a:r>
              <a:rPr sz="2000" b="1" spc="-5" dirty="0">
                <a:latin typeface="Arial"/>
                <a:cs typeface="Arial"/>
              </a:rPr>
              <a:t>pojetím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velkým  </a:t>
            </a:r>
            <a:r>
              <a:rPr sz="2000" spc="-5" dirty="0">
                <a:latin typeface="Arial"/>
                <a:cs typeface="Arial"/>
              </a:rPr>
              <a:t>zaujetím </a:t>
            </a:r>
            <a:r>
              <a:rPr sz="2000" dirty="0">
                <a:latin typeface="Arial"/>
                <a:cs typeface="Arial"/>
              </a:rPr>
              <a:t>pro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detail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176530" indent="-343535" algn="just">
              <a:lnSpc>
                <a:spcPct val="80000"/>
              </a:lnSpc>
              <a:buChar char="•"/>
              <a:tabLst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jsou </a:t>
            </a:r>
            <a:r>
              <a:rPr sz="2000" b="1" spc="-5" dirty="0">
                <a:latin typeface="Arial"/>
                <a:cs typeface="Arial"/>
              </a:rPr>
              <a:t>složitě komponované </a:t>
            </a:r>
            <a:r>
              <a:rPr sz="2000" dirty="0">
                <a:latin typeface="Arial"/>
                <a:cs typeface="Arial"/>
              </a:rPr>
              <a:t>a svým zaměřením </a:t>
            </a:r>
            <a:r>
              <a:rPr sz="2000" spc="-5" dirty="0">
                <a:latin typeface="Arial"/>
                <a:cs typeface="Arial"/>
              </a:rPr>
              <a:t>na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naturalistický  detail </a:t>
            </a:r>
            <a:r>
              <a:rPr sz="2000" spc="-5" dirty="0">
                <a:latin typeface="Arial"/>
                <a:cs typeface="Arial"/>
              </a:rPr>
              <a:t>patří do </a:t>
            </a:r>
            <a:r>
              <a:rPr sz="2000" b="1" dirty="0">
                <a:latin typeface="Arial"/>
                <a:cs typeface="Arial"/>
              </a:rPr>
              <a:t>pozdního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manýrismu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typické jsou </a:t>
            </a:r>
            <a:r>
              <a:rPr sz="2000" b="1" spc="-5" dirty="0">
                <a:latin typeface="Arial"/>
                <a:cs typeface="Arial"/>
              </a:rPr>
              <a:t>netradiční „kukátkové“ pohledy </a:t>
            </a:r>
            <a:r>
              <a:rPr sz="2000" b="1" dirty="0">
                <a:latin typeface="Arial"/>
                <a:cs typeface="Arial"/>
              </a:rPr>
              <a:t>do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dálky</a:t>
            </a:r>
            <a:r>
              <a:rPr sz="2000" spc="-10" dirty="0">
                <a:latin typeface="Arial"/>
                <a:cs typeface="Arial"/>
              </a:rPr>
              <a:t>,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spc="-5" dirty="0">
                <a:latin typeface="Arial"/>
                <a:cs typeface="Arial"/>
              </a:rPr>
              <a:t>nepřehledné přeplnění </a:t>
            </a:r>
            <a:r>
              <a:rPr sz="2000" dirty="0">
                <a:latin typeface="Arial"/>
                <a:cs typeface="Arial"/>
              </a:rPr>
              <a:t>prostoru a </a:t>
            </a:r>
            <a:r>
              <a:rPr sz="2000" spc="-5" dirty="0">
                <a:latin typeface="Arial"/>
                <a:cs typeface="Arial"/>
              </a:rPr>
              <a:t>umělé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osvětlení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marR="190500" indent="-343535" algn="just">
              <a:lnSpc>
                <a:spcPct val="80000"/>
              </a:lnSpc>
              <a:buFont typeface="Arial"/>
              <a:buChar char="•"/>
              <a:tabLst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Jan Brueghel st. </a:t>
            </a:r>
            <a:r>
              <a:rPr sz="2000" spc="-5" dirty="0">
                <a:latin typeface="Arial"/>
                <a:cs typeface="Arial"/>
              </a:rPr>
              <a:t>byl jedním </a:t>
            </a:r>
            <a:r>
              <a:rPr sz="2000" b="1" dirty="0">
                <a:latin typeface="Arial"/>
                <a:cs typeface="Arial"/>
              </a:rPr>
              <a:t>z </a:t>
            </a:r>
            <a:r>
              <a:rPr sz="2000" b="1" spc="-5" dirty="0">
                <a:latin typeface="Arial"/>
                <a:cs typeface="Arial"/>
              </a:rPr>
              <a:t>nejvýznamnějších „kabinetních“  malířů </a:t>
            </a:r>
            <a:r>
              <a:rPr sz="2000" b="1" dirty="0">
                <a:latin typeface="Arial"/>
                <a:cs typeface="Arial"/>
              </a:rPr>
              <a:t>období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manýrismu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175" y="0"/>
            <a:ext cx="52451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115" y="3745483"/>
            <a:ext cx="145923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Peter </a:t>
            </a:r>
            <a:r>
              <a:rPr sz="1200" b="1" dirty="0">
                <a:latin typeface="Arial"/>
                <a:cs typeface="Arial"/>
              </a:rPr>
              <a:t>Paul </a:t>
            </a:r>
            <a:r>
              <a:rPr sz="1200" b="1" spc="-5" dirty="0">
                <a:latin typeface="Arial"/>
                <a:cs typeface="Arial"/>
              </a:rPr>
              <a:t>Rubens,  </a:t>
            </a:r>
            <a:r>
              <a:rPr sz="1200" b="1" i="1" spc="-5" dirty="0">
                <a:latin typeface="Arial"/>
                <a:cs typeface="Arial"/>
              </a:rPr>
              <a:t>Rodina </a:t>
            </a:r>
            <a:r>
              <a:rPr sz="1200" b="1" i="1" dirty="0">
                <a:latin typeface="Arial"/>
                <a:cs typeface="Arial"/>
              </a:rPr>
              <a:t>Jana  </a:t>
            </a:r>
            <a:r>
              <a:rPr sz="1200" b="1" i="1" spc="-5" dirty="0">
                <a:latin typeface="Arial"/>
                <a:cs typeface="Arial"/>
              </a:rPr>
              <a:t>Breughela </a:t>
            </a:r>
            <a:r>
              <a:rPr sz="1200" b="1" i="1" dirty="0">
                <a:latin typeface="Arial"/>
                <a:cs typeface="Arial"/>
              </a:rPr>
              <a:t>staršího</a:t>
            </a:r>
            <a:r>
              <a:rPr sz="1200" b="1" dirty="0">
                <a:latin typeface="Arial"/>
                <a:cs typeface="Arial"/>
              </a:rPr>
              <a:t>,  </a:t>
            </a:r>
            <a:r>
              <a:rPr sz="1200" b="1" spc="-5" dirty="0">
                <a:latin typeface="Arial"/>
                <a:cs typeface="Arial"/>
              </a:rPr>
              <a:t>1613–1615,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1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patrně  </a:t>
            </a:r>
            <a:r>
              <a:rPr sz="1200" b="1" spc="-10" dirty="0">
                <a:latin typeface="Arial"/>
                <a:cs typeface="Arial"/>
              </a:rPr>
              <a:t>posmrtným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portrétem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jeho</a:t>
            </a:r>
            <a:endParaRPr sz="1200">
              <a:latin typeface="Arial"/>
              <a:cs typeface="Arial"/>
            </a:endParaRPr>
          </a:p>
          <a:p>
            <a:pPr marL="12700" marR="1016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manželky</a:t>
            </a:r>
            <a:r>
              <a:rPr sz="1200" b="1" spc="-114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Cathariny  </a:t>
            </a:r>
            <a:r>
              <a:rPr sz="1200" b="1" spc="-10" dirty="0">
                <a:latin typeface="Arial"/>
                <a:cs typeface="Arial"/>
              </a:rPr>
              <a:t>van </a:t>
            </a:r>
            <a:r>
              <a:rPr sz="1200" b="1" dirty="0">
                <a:latin typeface="Arial"/>
                <a:cs typeface="Arial"/>
              </a:rPr>
              <a:t>Mariënburg a s  dětmi </a:t>
            </a:r>
            <a:r>
              <a:rPr sz="1200" b="1" spc="-10" dirty="0">
                <a:latin typeface="Arial"/>
                <a:cs typeface="Arial"/>
              </a:rPr>
              <a:t>Annou  </a:t>
            </a:r>
            <a:r>
              <a:rPr sz="1200" b="1" spc="-5" dirty="0">
                <a:latin typeface="Arial"/>
                <a:cs typeface="Arial"/>
              </a:rPr>
              <a:t>Brueghel </a:t>
            </a:r>
            <a:r>
              <a:rPr sz="1200" b="1" dirty="0">
                <a:latin typeface="Arial"/>
                <a:cs typeface="Arial"/>
              </a:rPr>
              <a:t>(která se  </a:t>
            </a:r>
            <a:r>
              <a:rPr sz="1200" b="1" spc="-5" dirty="0">
                <a:latin typeface="Arial"/>
                <a:cs typeface="Arial"/>
              </a:rPr>
              <a:t>provdala </a:t>
            </a:r>
            <a:r>
              <a:rPr sz="1200" b="1" dirty="0">
                <a:latin typeface="Arial"/>
                <a:cs typeface="Arial"/>
              </a:rPr>
              <a:t>za</a:t>
            </a:r>
            <a:endParaRPr sz="1200">
              <a:latin typeface="Arial"/>
              <a:cs typeface="Arial"/>
            </a:endParaRPr>
          </a:p>
          <a:p>
            <a:pPr marL="12700" marR="34290">
              <a:lnSpc>
                <a:spcPct val="100000"/>
              </a:lnSpc>
              <a:spcBef>
                <a:spcPts val="5"/>
              </a:spcBef>
            </a:pPr>
            <a:r>
              <a:rPr sz="1200" b="1" spc="-5" dirty="0">
                <a:latin typeface="Arial"/>
                <a:cs typeface="Arial"/>
              </a:rPr>
              <a:t>Rubensova </a:t>
            </a:r>
            <a:r>
              <a:rPr sz="1200" b="1" dirty="0">
                <a:latin typeface="Arial"/>
                <a:cs typeface="Arial"/>
              </a:rPr>
              <a:t>žáka  </a:t>
            </a:r>
            <a:r>
              <a:rPr sz="1200" b="1" spc="-5" dirty="0">
                <a:latin typeface="Arial"/>
                <a:cs typeface="Arial"/>
              </a:rPr>
              <a:t>Davida </a:t>
            </a:r>
            <a:r>
              <a:rPr sz="1200" b="1" spc="-15" dirty="0">
                <a:latin typeface="Arial"/>
                <a:cs typeface="Arial"/>
              </a:rPr>
              <a:t>Tenierse) </a:t>
            </a:r>
            <a:r>
              <a:rPr sz="1200" b="1" spc="-5" dirty="0">
                <a:latin typeface="Arial"/>
                <a:cs typeface="Arial"/>
              </a:rPr>
              <a:t>a  Janem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Breughelem  mladším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33438"/>
            <a:ext cx="9144000" cy="572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6268618"/>
            <a:ext cx="40341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Jan Brueghel, </a:t>
            </a:r>
            <a:r>
              <a:rPr sz="1200" b="1" i="1" dirty="0">
                <a:latin typeface="Arial"/>
                <a:cs typeface="Arial"/>
              </a:rPr>
              <a:t>Zvířata </a:t>
            </a:r>
            <a:r>
              <a:rPr sz="1200" b="1" i="1" spc="-5" dirty="0">
                <a:latin typeface="Arial"/>
                <a:cs typeface="Arial"/>
              </a:rPr>
              <a:t>vstupují </a:t>
            </a:r>
            <a:r>
              <a:rPr sz="1200" b="1" i="1" dirty="0">
                <a:latin typeface="Arial"/>
                <a:cs typeface="Arial"/>
              </a:rPr>
              <a:t>do </a:t>
            </a:r>
            <a:r>
              <a:rPr sz="1200" b="1" i="1" spc="-5" dirty="0">
                <a:latin typeface="Arial"/>
                <a:cs typeface="Arial"/>
              </a:rPr>
              <a:t>Noemovy </a:t>
            </a:r>
            <a:r>
              <a:rPr sz="1200" b="1" i="1" dirty="0">
                <a:latin typeface="Arial"/>
                <a:cs typeface="Arial"/>
              </a:rPr>
              <a:t>archy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1613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1937"/>
            <a:ext cx="9144000" cy="621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6497218"/>
            <a:ext cx="29508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Jan Brueghel, </a:t>
            </a:r>
            <a:r>
              <a:rPr sz="1200" b="1" i="1" spc="-5" dirty="0">
                <a:latin typeface="Arial"/>
                <a:cs typeface="Arial"/>
              </a:rPr>
              <a:t>Venkovská </a:t>
            </a:r>
            <a:r>
              <a:rPr sz="1200" b="1" i="1" dirty="0">
                <a:latin typeface="Arial"/>
                <a:cs typeface="Arial"/>
              </a:rPr>
              <a:t>slavnost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1613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4675" y="255650"/>
            <a:ext cx="8245475" cy="6126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6497218"/>
            <a:ext cx="35007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Jan Brueghel, </a:t>
            </a:r>
            <a:r>
              <a:rPr sz="1200" b="1" i="1" spc="-5" dirty="0">
                <a:latin typeface="Arial"/>
                <a:cs typeface="Arial"/>
              </a:rPr>
              <a:t>Krajina </a:t>
            </a:r>
            <a:r>
              <a:rPr sz="1200" b="1" i="1" dirty="0">
                <a:latin typeface="Arial"/>
                <a:cs typeface="Arial"/>
              </a:rPr>
              <a:t>na pobřeží s obětí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Jonáše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02513"/>
            <a:ext cx="8181340" cy="62230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5600" marR="80645" indent="-343535" algn="just">
              <a:lnSpc>
                <a:spcPts val="1820"/>
              </a:lnSpc>
              <a:spcBef>
                <a:spcPts val="540"/>
              </a:spcBef>
              <a:buFont typeface="Arial"/>
              <a:buChar char="•"/>
              <a:tabLst>
                <a:tab pos="356235" algn="l"/>
              </a:tabLst>
            </a:pPr>
            <a:r>
              <a:rPr sz="1900" b="1" spc="-10" dirty="0">
                <a:latin typeface="Arial"/>
                <a:cs typeface="Arial"/>
              </a:rPr>
              <a:t>Jan </a:t>
            </a:r>
            <a:r>
              <a:rPr sz="1900" b="1" spc="-5" dirty="0">
                <a:latin typeface="Arial"/>
                <a:cs typeface="Arial"/>
              </a:rPr>
              <a:t>Brueghel </a:t>
            </a:r>
            <a:r>
              <a:rPr sz="1900" b="1" spc="-10" dirty="0">
                <a:latin typeface="Arial"/>
                <a:cs typeface="Arial"/>
              </a:rPr>
              <a:t>starší, asi </a:t>
            </a:r>
            <a:r>
              <a:rPr sz="1900" b="1" dirty="0">
                <a:latin typeface="Arial"/>
                <a:cs typeface="Arial"/>
              </a:rPr>
              <a:t>1621–1623, </a:t>
            </a:r>
            <a:r>
              <a:rPr sz="1900" b="1" i="1" spc="-10" dirty="0">
                <a:latin typeface="Arial"/>
                <a:cs typeface="Arial"/>
              </a:rPr>
              <a:t>Arcivévoda </a:t>
            </a:r>
            <a:r>
              <a:rPr sz="1900" b="1" i="1" spc="-5" dirty="0">
                <a:latin typeface="Arial"/>
                <a:cs typeface="Arial"/>
              </a:rPr>
              <a:t>Albert a Isabella na  návštěvě v kabinetu sběratele, </a:t>
            </a:r>
            <a:r>
              <a:rPr sz="1900" b="1" spc="-5" dirty="0">
                <a:latin typeface="Arial"/>
                <a:cs typeface="Arial"/>
              </a:rPr>
              <a:t>olej na </a:t>
            </a:r>
            <a:r>
              <a:rPr sz="1900" b="1" spc="-10" dirty="0">
                <a:latin typeface="Arial"/>
                <a:cs typeface="Arial"/>
              </a:rPr>
              <a:t>dřevě, </a:t>
            </a:r>
            <a:r>
              <a:rPr sz="1900" b="1" spc="-5" dirty="0">
                <a:latin typeface="Arial"/>
                <a:cs typeface="Arial"/>
              </a:rPr>
              <a:t>94 x 123,3 </a:t>
            </a:r>
            <a:r>
              <a:rPr sz="1900" b="1" spc="-10" dirty="0">
                <a:latin typeface="Arial"/>
                <a:cs typeface="Arial"/>
              </a:rPr>
              <a:t>cm, </a:t>
            </a:r>
            <a:r>
              <a:rPr sz="1900" b="1" spc="-5" dirty="0">
                <a:latin typeface="Arial"/>
                <a:cs typeface="Arial"/>
              </a:rPr>
              <a:t>Walters  </a:t>
            </a:r>
            <a:r>
              <a:rPr sz="1900" b="1" spc="-10" dirty="0">
                <a:latin typeface="Arial"/>
                <a:cs typeface="Arial"/>
              </a:rPr>
              <a:t>Art </a:t>
            </a:r>
            <a:r>
              <a:rPr sz="1900" b="1" spc="-5" dirty="0">
                <a:latin typeface="Arial"/>
                <a:cs typeface="Arial"/>
              </a:rPr>
              <a:t>Museum, Baltimore,</a:t>
            </a:r>
            <a:r>
              <a:rPr sz="1900" b="1" spc="3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Maryland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obraz </a:t>
            </a:r>
            <a:r>
              <a:rPr sz="1900" b="1" spc="-5" dirty="0">
                <a:latin typeface="Arial"/>
                <a:cs typeface="Arial"/>
              </a:rPr>
              <a:t>ze soukromé galerie nebo kabinetu </a:t>
            </a:r>
            <a:r>
              <a:rPr sz="1900" spc="-5" dirty="0">
                <a:latin typeface="Arial"/>
                <a:cs typeface="Arial"/>
              </a:rPr>
              <a:t>vlámského sběratele  zachycuje </a:t>
            </a:r>
            <a:r>
              <a:rPr sz="1900" spc="-10" dirty="0">
                <a:latin typeface="Arial"/>
                <a:cs typeface="Arial"/>
              </a:rPr>
              <a:t>návštěvu </a:t>
            </a:r>
            <a:r>
              <a:rPr sz="1900" spc="-5" dirty="0">
                <a:latin typeface="Arial"/>
                <a:cs typeface="Arial"/>
              </a:rPr>
              <a:t>arcivévody Alberta a Isabelly, habsburských  místodržících v </a:t>
            </a:r>
            <a:r>
              <a:rPr sz="1900" spc="-10" dirty="0">
                <a:latin typeface="Arial"/>
                <a:cs typeface="Arial"/>
              </a:rPr>
              <a:t>jižním Nizozemí </a:t>
            </a:r>
            <a:r>
              <a:rPr sz="1900" spc="-5" dirty="0">
                <a:latin typeface="Arial"/>
                <a:cs typeface="Arial"/>
              </a:rPr>
              <a:t>(Isabella sedí, její manžel stojí </a:t>
            </a:r>
            <a:r>
              <a:rPr sz="1900" spc="-10" dirty="0">
                <a:latin typeface="Arial"/>
                <a:cs typeface="Arial"/>
              </a:rPr>
              <a:t>nalevo od  </a:t>
            </a:r>
            <a:r>
              <a:rPr sz="1900" spc="-5" dirty="0">
                <a:latin typeface="Arial"/>
                <a:cs typeface="Arial"/>
              </a:rPr>
              <a:t>ní; mezi postavami místodržících je v </a:t>
            </a:r>
            <a:r>
              <a:rPr sz="1900" spc="-10" dirty="0">
                <a:latin typeface="Arial"/>
                <a:cs typeface="Arial"/>
              </a:rPr>
              <a:t>pozadí </a:t>
            </a:r>
            <a:r>
              <a:rPr sz="1900" spc="-5" dirty="0">
                <a:latin typeface="Arial"/>
                <a:cs typeface="Arial"/>
              </a:rPr>
              <a:t>zachycen </a:t>
            </a:r>
            <a:r>
              <a:rPr sz="1900" spc="-10" dirty="0">
                <a:latin typeface="Arial"/>
                <a:cs typeface="Arial"/>
              </a:rPr>
              <a:t>jejich hostitel,  </a:t>
            </a:r>
            <a:r>
              <a:rPr sz="1900" spc="-5" dirty="0">
                <a:latin typeface="Arial"/>
                <a:cs typeface="Arial"/>
              </a:rPr>
              <a:t>kterého se zatím nepodařilo </a:t>
            </a:r>
            <a:r>
              <a:rPr sz="1900" spc="-10" dirty="0">
                <a:latin typeface="Arial"/>
                <a:cs typeface="Arial"/>
              </a:rPr>
              <a:t>uspokojivě</a:t>
            </a:r>
            <a:r>
              <a:rPr sz="1900" spc="12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identifikovat)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350" dirty="0">
              <a:latin typeface="Times New Roman"/>
              <a:cs typeface="Times New Roman"/>
            </a:endParaRPr>
          </a:p>
          <a:p>
            <a:pPr marL="355600" marR="202565" indent="-343535">
              <a:lnSpc>
                <a:spcPts val="182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stěny kabinetu </a:t>
            </a:r>
            <a:r>
              <a:rPr sz="1900" spc="-10" dirty="0">
                <a:latin typeface="Arial"/>
                <a:cs typeface="Arial"/>
              </a:rPr>
              <a:t>jsou </a:t>
            </a:r>
            <a:r>
              <a:rPr sz="1900" spc="-5" dirty="0">
                <a:latin typeface="Arial"/>
                <a:cs typeface="Arial"/>
              </a:rPr>
              <a:t>pokryty malbami vlámských </a:t>
            </a:r>
            <a:r>
              <a:rPr sz="1900" spc="-10" dirty="0">
                <a:latin typeface="Arial"/>
                <a:cs typeface="Arial"/>
              </a:rPr>
              <a:t>umělců; </a:t>
            </a:r>
            <a:r>
              <a:rPr sz="1900" spc="-5" dirty="0">
                <a:latin typeface="Arial"/>
                <a:cs typeface="Arial"/>
              </a:rPr>
              <a:t>současně </a:t>
            </a:r>
            <a:r>
              <a:rPr sz="1900" spc="-10" dirty="0">
                <a:latin typeface="Arial"/>
                <a:cs typeface="Arial"/>
              </a:rPr>
              <a:t>jsou  </a:t>
            </a:r>
            <a:r>
              <a:rPr sz="1900" spc="-5" dirty="0">
                <a:latin typeface="Arial"/>
                <a:cs typeface="Arial"/>
              </a:rPr>
              <a:t>zde vystaveny sochy pocházejí z různých škol; mimo </a:t>
            </a:r>
            <a:r>
              <a:rPr sz="1900" spc="-10" dirty="0">
                <a:latin typeface="Arial"/>
                <a:cs typeface="Arial"/>
              </a:rPr>
              <a:t>jiné </a:t>
            </a:r>
            <a:r>
              <a:rPr sz="1900" spc="-5" dirty="0">
                <a:latin typeface="Arial"/>
                <a:cs typeface="Arial"/>
              </a:rPr>
              <a:t>je zde  zobrazena také </a:t>
            </a:r>
            <a:r>
              <a:rPr sz="1900" spc="-10" dirty="0">
                <a:latin typeface="Arial"/>
                <a:cs typeface="Arial"/>
              </a:rPr>
              <a:t>bronzová plastika </a:t>
            </a:r>
            <a:r>
              <a:rPr sz="1900" i="1" spc="-5" dirty="0">
                <a:latin typeface="Arial"/>
                <a:cs typeface="Arial"/>
              </a:rPr>
              <a:t>Alegorie architektury </a:t>
            </a:r>
            <a:r>
              <a:rPr sz="1900" spc="-5" dirty="0">
                <a:latin typeface="Arial"/>
                <a:cs typeface="Arial"/>
              </a:rPr>
              <a:t>od vlámského  sochaře </a:t>
            </a:r>
            <a:r>
              <a:rPr sz="1900" b="1" spc="-5" dirty="0">
                <a:latin typeface="Arial"/>
                <a:cs typeface="Arial"/>
              </a:rPr>
              <a:t>Giambologni </a:t>
            </a:r>
            <a:r>
              <a:rPr sz="1900" spc="-5" dirty="0">
                <a:latin typeface="Arial"/>
                <a:cs typeface="Arial"/>
              </a:rPr>
              <a:t>(Jeana de Boulogne) působícího ve</a:t>
            </a:r>
            <a:r>
              <a:rPr sz="1900" spc="18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Florencii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000" dirty="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stěny jsou pokryty malbami vlámských</a:t>
            </a:r>
            <a:r>
              <a:rPr sz="1900" spc="9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umělců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350" dirty="0">
              <a:latin typeface="Times New Roman"/>
              <a:cs typeface="Times New Roman"/>
            </a:endParaRPr>
          </a:p>
          <a:p>
            <a:pPr marL="355600" marR="27622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obraz opřený o židli – </a:t>
            </a:r>
            <a:r>
              <a:rPr sz="1900" i="1" spc="-5" dirty="0">
                <a:latin typeface="Arial"/>
                <a:cs typeface="Arial"/>
              </a:rPr>
              <a:t>Alegorie ikonoklasmu </a:t>
            </a:r>
            <a:r>
              <a:rPr sz="1900" spc="-5" dirty="0">
                <a:latin typeface="Arial"/>
                <a:cs typeface="Arial"/>
              </a:rPr>
              <a:t>– zachycuje postavy </a:t>
            </a:r>
            <a:r>
              <a:rPr sz="1900" spc="-10" dirty="0">
                <a:latin typeface="Arial"/>
                <a:cs typeface="Arial"/>
              </a:rPr>
              <a:t>ničící  umělecká</a:t>
            </a:r>
            <a:r>
              <a:rPr sz="1900" spc="2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díla</a:t>
            </a:r>
            <a:endParaRPr sz="19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350" dirty="0">
              <a:latin typeface="Times New Roman"/>
              <a:cs typeface="Times New Roman"/>
            </a:endParaRPr>
          </a:p>
          <a:p>
            <a:pPr marL="355600" marR="577215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to, že </a:t>
            </a:r>
            <a:r>
              <a:rPr sz="1900" spc="-10" dirty="0">
                <a:latin typeface="Arial"/>
                <a:cs typeface="Arial"/>
              </a:rPr>
              <a:t>návštěvníci </a:t>
            </a:r>
            <a:r>
              <a:rPr sz="1900" spc="-5" dirty="0">
                <a:latin typeface="Arial"/>
                <a:cs typeface="Arial"/>
              </a:rPr>
              <a:t>zkoumají obrazy a objekty na tabulkách, </a:t>
            </a:r>
            <a:r>
              <a:rPr sz="1900" spc="-10" dirty="0">
                <a:latin typeface="Arial"/>
                <a:cs typeface="Arial"/>
              </a:rPr>
              <a:t>přitahuje  pozornost diváka </a:t>
            </a:r>
            <a:r>
              <a:rPr sz="1900" spc="-5" dirty="0">
                <a:latin typeface="Arial"/>
                <a:cs typeface="Arial"/>
              </a:rPr>
              <a:t>k vystaveným exponátům, mezi </a:t>
            </a:r>
            <a:r>
              <a:rPr sz="1900" spc="-10" dirty="0">
                <a:latin typeface="Arial"/>
                <a:cs typeface="Arial"/>
              </a:rPr>
              <a:t>nimiž jsou </a:t>
            </a:r>
            <a:r>
              <a:rPr sz="1900" spc="-5" dirty="0">
                <a:latin typeface="Arial"/>
                <a:cs typeface="Arial"/>
              </a:rPr>
              <a:t>vedle  </a:t>
            </a:r>
            <a:r>
              <a:rPr sz="1900" spc="-10" dirty="0">
                <a:latin typeface="Arial"/>
                <a:cs typeface="Arial"/>
              </a:rPr>
              <a:t>uměleckých děl </a:t>
            </a:r>
            <a:r>
              <a:rPr sz="1900" spc="-5" dirty="0">
                <a:latin typeface="Arial"/>
                <a:cs typeface="Arial"/>
              </a:rPr>
              <a:t>také nejrůznější přírodniny (lastury, korály, vycpané  ptactvo atd.)</a:t>
            </a:r>
            <a:endParaRPr sz="1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7201" y="0"/>
            <a:ext cx="44513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24485"/>
            <a:ext cx="8322309" cy="606298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55600" marR="90805" indent="-343535">
              <a:lnSpc>
                <a:spcPts val="1920"/>
              </a:lnSpc>
              <a:spcBef>
                <a:spcPts val="57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jako domácí </a:t>
            </a:r>
            <a:r>
              <a:rPr sz="2000" dirty="0">
                <a:latin typeface="Arial"/>
                <a:cs typeface="Arial"/>
              </a:rPr>
              <a:t>zvířata </a:t>
            </a:r>
            <a:r>
              <a:rPr sz="2000" spc="-5" dirty="0">
                <a:latin typeface="Arial"/>
                <a:cs typeface="Arial"/>
              </a:rPr>
              <a:t>jsou </a:t>
            </a:r>
            <a:r>
              <a:rPr sz="2000" dirty="0">
                <a:latin typeface="Arial"/>
                <a:cs typeface="Arial"/>
              </a:rPr>
              <a:t>zde zachyceny </a:t>
            </a:r>
            <a:r>
              <a:rPr sz="2000" spc="-5" dirty="0">
                <a:latin typeface="Arial"/>
                <a:cs typeface="Arial"/>
              </a:rPr>
              <a:t>opice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psi, </a:t>
            </a:r>
            <a:r>
              <a:rPr sz="2000" dirty="0">
                <a:latin typeface="Arial"/>
                <a:cs typeface="Arial"/>
              </a:rPr>
              <a:t>mezi </a:t>
            </a:r>
            <a:r>
              <a:rPr sz="2000" spc="-5" dirty="0">
                <a:latin typeface="Arial"/>
                <a:cs typeface="Arial"/>
              </a:rPr>
              <a:t>nimi </a:t>
            </a:r>
            <a:r>
              <a:rPr sz="2000" dirty="0">
                <a:latin typeface="Arial"/>
                <a:cs typeface="Arial"/>
              </a:rPr>
              <a:t>též </a:t>
            </a:r>
            <a:r>
              <a:rPr sz="2000" spc="-5" dirty="0">
                <a:latin typeface="Arial"/>
                <a:cs typeface="Arial"/>
              </a:rPr>
              <a:t>pes  </a:t>
            </a:r>
            <a:r>
              <a:rPr sz="2000" dirty="0">
                <a:latin typeface="Arial"/>
                <a:cs typeface="Arial"/>
              </a:rPr>
              <a:t>s </a:t>
            </a:r>
            <a:r>
              <a:rPr sz="2000" spc="-5" dirty="0">
                <a:latin typeface="Arial"/>
                <a:cs typeface="Arial"/>
              </a:rPr>
              <a:t>dvěma hlavami (patrně autorská </a:t>
            </a:r>
            <a:r>
              <a:rPr sz="2000" dirty="0">
                <a:latin typeface="Arial"/>
                <a:cs typeface="Arial"/>
              </a:rPr>
              <a:t>změna </a:t>
            </a:r>
            <a:r>
              <a:rPr sz="2000" spc="-5" dirty="0">
                <a:latin typeface="Arial"/>
                <a:cs typeface="Arial"/>
              </a:rPr>
              <a:t>provedená </a:t>
            </a:r>
            <a:r>
              <a:rPr sz="2000" dirty="0">
                <a:latin typeface="Arial"/>
                <a:cs typeface="Arial"/>
              </a:rPr>
              <a:t>v malbě  </a:t>
            </a:r>
            <a:r>
              <a:rPr sz="2000" spc="-5" dirty="0">
                <a:latin typeface="Arial"/>
                <a:cs typeface="Arial"/>
              </a:rPr>
              <a:t>umělcem, </a:t>
            </a:r>
            <a:r>
              <a:rPr sz="2000" dirty="0">
                <a:latin typeface="Arial"/>
                <a:cs typeface="Arial"/>
              </a:rPr>
              <a:t>která </a:t>
            </a:r>
            <a:r>
              <a:rPr sz="2000" spc="-5" dirty="0">
                <a:latin typeface="Arial"/>
                <a:cs typeface="Arial"/>
              </a:rPr>
              <a:t>pronikla na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povrch)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objekt připomínající globus představuje jeden </a:t>
            </a:r>
            <a:r>
              <a:rPr sz="2000" dirty="0">
                <a:latin typeface="Arial"/>
                <a:cs typeface="Arial"/>
              </a:rPr>
              <a:t>z pokusů </a:t>
            </a:r>
            <a:r>
              <a:rPr sz="2000" spc="-5" dirty="0">
                <a:latin typeface="Arial"/>
                <a:cs typeface="Arial"/>
              </a:rPr>
              <a:t>Cornelise  </a:t>
            </a:r>
            <a:r>
              <a:rPr sz="2000" dirty="0">
                <a:latin typeface="Arial"/>
                <a:cs typeface="Arial"/>
              </a:rPr>
              <a:t>Drebbela o zkonstruování „věčných </a:t>
            </a:r>
            <a:r>
              <a:rPr sz="2000" spc="-5" dirty="0">
                <a:latin typeface="Arial"/>
                <a:cs typeface="Arial"/>
              </a:rPr>
              <a:t>hodin“ na principu perpetua</a:t>
            </a:r>
            <a:r>
              <a:rPr sz="2000" spc="-2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mobile  (návod ke konstrukci se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nedochoval)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zobrazování </a:t>
            </a:r>
            <a:r>
              <a:rPr sz="2000" dirty="0">
                <a:latin typeface="Arial"/>
                <a:cs typeface="Arial"/>
              </a:rPr>
              <a:t>uměleckých sbírek </a:t>
            </a:r>
            <a:r>
              <a:rPr sz="2000" spc="-5" dirty="0">
                <a:latin typeface="Arial"/>
                <a:cs typeface="Arial"/>
              </a:rPr>
              <a:t>bylo specialitou </a:t>
            </a:r>
            <a:r>
              <a:rPr sz="2000" dirty="0">
                <a:latin typeface="Arial"/>
                <a:cs typeface="Arial"/>
              </a:rPr>
              <a:t>antverpských</a:t>
            </a:r>
            <a:r>
              <a:rPr sz="2000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malířů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obraz zdůrazňuje roli Alberta a Isabelly </a:t>
            </a:r>
            <a:r>
              <a:rPr sz="2000" spc="-5" dirty="0">
                <a:latin typeface="Arial"/>
                <a:cs typeface="Arial"/>
              </a:rPr>
              <a:t>jako patronů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mecenášů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160"/>
              </a:lnSpc>
            </a:pPr>
            <a:r>
              <a:rPr sz="2000" spc="-5" dirty="0">
                <a:latin typeface="Arial"/>
                <a:cs typeface="Arial"/>
              </a:rPr>
              <a:t>umění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355600" marR="60325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vázy s květinami </a:t>
            </a:r>
            <a:r>
              <a:rPr sz="2000" spc="-5" dirty="0">
                <a:latin typeface="Arial"/>
                <a:cs typeface="Arial"/>
              </a:rPr>
              <a:t>vytvořil </a:t>
            </a:r>
            <a:r>
              <a:rPr sz="2000" dirty="0">
                <a:latin typeface="Arial"/>
                <a:cs typeface="Arial"/>
              </a:rPr>
              <a:t>Jan Brueghel; motiv slunečnice –  </a:t>
            </a:r>
            <a:r>
              <a:rPr sz="2000" spc="-5" dirty="0">
                <a:latin typeface="Arial"/>
                <a:cs typeface="Arial"/>
              </a:rPr>
              <a:t>jihoamerické </a:t>
            </a:r>
            <a:r>
              <a:rPr sz="2000" dirty="0">
                <a:latin typeface="Arial"/>
                <a:cs typeface="Arial"/>
              </a:rPr>
              <a:t>rostliny, kterou </a:t>
            </a:r>
            <a:r>
              <a:rPr sz="2000" spc="-5" dirty="0">
                <a:latin typeface="Arial"/>
                <a:cs typeface="Arial"/>
              </a:rPr>
              <a:t>Evropané </a:t>
            </a:r>
            <a:r>
              <a:rPr sz="2000" dirty="0">
                <a:latin typeface="Arial"/>
                <a:cs typeface="Arial"/>
              </a:rPr>
              <a:t>mohli </a:t>
            </a:r>
            <a:r>
              <a:rPr sz="2000" spc="-5" dirty="0">
                <a:latin typeface="Arial"/>
                <a:cs typeface="Arial"/>
              </a:rPr>
              <a:t>poprvé spatřit na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počátku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20"/>
              </a:lnSpc>
            </a:pPr>
            <a:r>
              <a:rPr sz="2000" dirty="0">
                <a:latin typeface="Arial"/>
                <a:cs typeface="Arial"/>
              </a:rPr>
              <a:t>16.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/>
              <a:cs typeface="Times New Roman"/>
            </a:endParaRPr>
          </a:p>
          <a:p>
            <a:pPr marL="355600" marR="24130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 botanických </a:t>
            </a:r>
            <a:r>
              <a:rPr sz="2000" spc="-5" dirty="0">
                <a:latin typeface="Arial"/>
                <a:cs typeface="Arial"/>
              </a:rPr>
              <a:t>pojednáních je </a:t>
            </a:r>
            <a:r>
              <a:rPr sz="2000" dirty="0">
                <a:latin typeface="Arial"/>
                <a:cs typeface="Arial"/>
              </a:rPr>
              <a:t>slunečnice </a:t>
            </a:r>
            <a:r>
              <a:rPr sz="2000" spc="-5" dirty="0">
                <a:latin typeface="Arial"/>
                <a:cs typeface="Arial"/>
              </a:rPr>
              <a:t>popsána jako </a:t>
            </a:r>
            <a:r>
              <a:rPr sz="2000" dirty="0">
                <a:latin typeface="Arial"/>
                <a:cs typeface="Arial"/>
              </a:rPr>
              <a:t>„nový </a:t>
            </a:r>
            <a:r>
              <a:rPr sz="2000" spc="-5" dirty="0">
                <a:latin typeface="Arial"/>
                <a:cs typeface="Arial"/>
              </a:rPr>
              <a:t>div  </a:t>
            </a:r>
            <a:r>
              <a:rPr sz="2000" dirty="0">
                <a:latin typeface="Arial"/>
                <a:cs typeface="Arial"/>
              </a:rPr>
              <a:t>světa“; v daném případě se zároveň </a:t>
            </a:r>
            <a:r>
              <a:rPr sz="2000" spc="-5" dirty="0">
                <a:latin typeface="Arial"/>
                <a:cs typeface="Arial"/>
              </a:rPr>
              <a:t>jedná </a:t>
            </a:r>
            <a:r>
              <a:rPr sz="2000" dirty="0">
                <a:latin typeface="Arial"/>
                <a:cs typeface="Arial"/>
              </a:rPr>
              <a:t>o </a:t>
            </a:r>
            <a:r>
              <a:rPr sz="2000" spc="-5" dirty="0">
                <a:latin typeface="Arial"/>
                <a:cs typeface="Arial"/>
              </a:rPr>
              <a:t>jeden </a:t>
            </a:r>
            <a:r>
              <a:rPr sz="2000" dirty="0">
                <a:latin typeface="Arial"/>
                <a:cs typeface="Arial"/>
              </a:rPr>
              <a:t>z </a:t>
            </a:r>
            <a:r>
              <a:rPr sz="2000" spc="-5" dirty="0">
                <a:latin typeface="Arial"/>
                <a:cs typeface="Arial"/>
              </a:rPr>
              <a:t>nejranějších  </a:t>
            </a:r>
            <a:r>
              <a:rPr sz="2000" dirty="0">
                <a:latin typeface="Arial"/>
                <a:cs typeface="Arial"/>
              </a:rPr>
              <a:t>zařazení slunečnice </a:t>
            </a:r>
            <a:r>
              <a:rPr sz="2000" spc="-5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obrazu jakožto symbolu knížecí přízně (květ</a:t>
            </a:r>
            <a:r>
              <a:rPr sz="2000" spc="-3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  obrací ke slunci, tedy k </a:t>
            </a:r>
            <a:r>
              <a:rPr sz="2000" spc="-5" dirty="0">
                <a:latin typeface="Arial"/>
                <a:cs typeface="Arial"/>
              </a:rPr>
              <a:t>postavám obou </a:t>
            </a:r>
            <a:r>
              <a:rPr sz="2000" dirty="0">
                <a:latin typeface="Arial"/>
                <a:cs typeface="Arial"/>
              </a:rPr>
              <a:t>místodržících, a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symbolizuje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35"/>
              </a:lnSpc>
            </a:pPr>
            <a:r>
              <a:rPr sz="2000" dirty="0">
                <a:latin typeface="Arial"/>
                <a:cs typeface="Arial"/>
              </a:rPr>
              <a:t>tak rozkvět </a:t>
            </a:r>
            <a:r>
              <a:rPr sz="2000" spc="-5" dirty="0">
                <a:latin typeface="Arial"/>
                <a:cs typeface="Arial"/>
              </a:rPr>
              <a:t>umění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blahodárném </a:t>
            </a:r>
            <a:r>
              <a:rPr sz="2000" dirty="0">
                <a:latin typeface="Arial"/>
                <a:cs typeface="Arial"/>
              </a:rPr>
              <a:t>působení knížecího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patronátu)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7550" y="0"/>
            <a:ext cx="51689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639" y="4898263"/>
            <a:ext cx="16071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Pieter </a:t>
            </a:r>
            <a:r>
              <a:rPr sz="1200" b="1" spc="-5" dirty="0">
                <a:latin typeface="Arial"/>
                <a:cs typeface="Arial"/>
              </a:rPr>
              <a:t>de Witte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(Pietro  Candido), </a:t>
            </a:r>
            <a:r>
              <a:rPr sz="1200" b="1" i="1" spc="-5" dirty="0">
                <a:latin typeface="Arial"/>
                <a:cs typeface="Arial"/>
              </a:rPr>
              <a:t>Madona s  </a:t>
            </a:r>
            <a:r>
              <a:rPr sz="1200" b="1" i="1" dirty="0">
                <a:latin typeface="Arial"/>
                <a:cs typeface="Arial"/>
              </a:rPr>
              <a:t>dítětem a</a:t>
            </a:r>
            <a:r>
              <a:rPr sz="1200" b="1" i="1" spc="-4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svatými</a:t>
            </a:r>
            <a:endParaRPr sz="1200">
              <a:latin typeface="Arial"/>
              <a:cs typeface="Arial"/>
            </a:endParaRPr>
          </a:p>
          <a:p>
            <a:pPr marL="12700" marR="127635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Františkem z</a:t>
            </a:r>
            <a:r>
              <a:rPr sz="1200" b="1" i="1" spc="-17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Assisi,  </a:t>
            </a:r>
            <a:r>
              <a:rPr sz="1200" b="1" i="1" spc="-5" dirty="0">
                <a:latin typeface="Arial"/>
                <a:cs typeface="Arial"/>
              </a:rPr>
              <a:t>Kateřinou  Alexandrijskou a  </a:t>
            </a:r>
            <a:r>
              <a:rPr sz="1200" b="1" i="1" dirty="0">
                <a:latin typeface="Arial"/>
                <a:cs typeface="Arial"/>
              </a:rPr>
              <a:t>malým</a:t>
            </a:r>
            <a:r>
              <a:rPr sz="1200" b="1" i="1" spc="-4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Janem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i="1" spc="-5" dirty="0">
                <a:latin typeface="Arial"/>
                <a:cs typeface="Arial"/>
              </a:rPr>
              <a:t>Křtitelem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olej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</a:t>
            </a:r>
            <a:endParaRPr sz="1200">
              <a:latin typeface="Arial"/>
              <a:cs typeface="Arial"/>
            </a:endParaRPr>
          </a:p>
          <a:p>
            <a:pPr marL="12700" marR="117475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dřevě, </a:t>
            </a:r>
            <a:r>
              <a:rPr sz="1200" b="1" dirty="0">
                <a:latin typeface="Arial"/>
                <a:cs typeface="Arial"/>
              </a:rPr>
              <a:t>145 x 108</a:t>
            </a:r>
            <a:r>
              <a:rPr sz="1200" b="1" spc="-14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  Louvre,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Paříž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37769"/>
            <a:ext cx="8050530" cy="55956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marR="474980" indent="-343535">
              <a:lnSpc>
                <a:spcPts val="2020"/>
              </a:lnSpc>
              <a:spcBef>
                <a:spcPts val="5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100" b="1" spc="-5" dirty="0">
                <a:latin typeface="Arial"/>
                <a:cs typeface="Arial"/>
              </a:rPr>
              <a:t>Jan Brueghel </a:t>
            </a:r>
            <a:r>
              <a:rPr sz="2100" b="1" spc="-10" dirty="0">
                <a:latin typeface="Arial"/>
                <a:cs typeface="Arial"/>
              </a:rPr>
              <a:t>starší </a:t>
            </a:r>
            <a:r>
              <a:rPr sz="2100" spc="-5" dirty="0">
                <a:latin typeface="Arial"/>
                <a:cs typeface="Arial"/>
              </a:rPr>
              <a:t>se </a:t>
            </a:r>
            <a:r>
              <a:rPr sz="2100" dirty="0">
                <a:latin typeface="Arial"/>
                <a:cs typeface="Arial"/>
              </a:rPr>
              <a:t>stal </a:t>
            </a:r>
            <a:r>
              <a:rPr sz="2100" b="1" dirty="0">
                <a:latin typeface="Arial"/>
                <a:cs typeface="Arial"/>
              </a:rPr>
              <a:t>dvorním </a:t>
            </a:r>
            <a:r>
              <a:rPr sz="2100" b="1" spc="-5" dirty="0">
                <a:latin typeface="Arial"/>
                <a:cs typeface="Arial"/>
              </a:rPr>
              <a:t>malířem španělských  místodržících </a:t>
            </a:r>
            <a:r>
              <a:rPr sz="2100" b="1" dirty="0">
                <a:latin typeface="Arial"/>
                <a:cs typeface="Arial"/>
              </a:rPr>
              <a:t>v </a:t>
            </a:r>
            <a:r>
              <a:rPr sz="2100" b="1" spc="-5" dirty="0">
                <a:latin typeface="Arial"/>
                <a:cs typeface="Arial"/>
              </a:rPr>
              <a:t>Nizozemí</a:t>
            </a:r>
            <a:r>
              <a:rPr sz="2100" spc="-5" dirty="0">
                <a:latin typeface="Arial"/>
                <a:cs typeface="Arial"/>
              </a:rPr>
              <a:t>; </a:t>
            </a:r>
            <a:r>
              <a:rPr sz="2100" dirty="0">
                <a:latin typeface="Arial"/>
                <a:cs typeface="Arial"/>
              </a:rPr>
              <a:t>spřátelil se s </a:t>
            </a:r>
            <a:r>
              <a:rPr sz="2100" b="1" i="1" spc="-5" dirty="0">
                <a:latin typeface="Arial"/>
                <a:cs typeface="Arial"/>
              </a:rPr>
              <a:t>Rubensem </a:t>
            </a:r>
            <a:r>
              <a:rPr sz="2100" spc="-5" dirty="0">
                <a:latin typeface="Arial"/>
                <a:cs typeface="Arial"/>
              </a:rPr>
              <a:t>a  spolupracoval </a:t>
            </a:r>
            <a:r>
              <a:rPr sz="2100" dirty="0">
                <a:latin typeface="Arial"/>
                <a:cs typeface="Arial"/>
              </a:rPr>
              <a:t>s </a:t>
            </a:r>
            <a:r>
              <a:rPr sz="2100" spc="-5" dirty="0">
                <a:latin typeface="Arial"/>
                <a:cs typeface="Arial"/>
              </a:rPr>
              <a:t>ním </a:t>
            </a:r>
            <a:r>
              <a:rPr sz="2100" dirty="0">
                <a:latin typeface="Arial"/>
                <a:cs typeface="Arial"/>
              </a:rPr>
              <a:t>také </a:t>
            </a:r>
            <a:r>
              <a:rPr sz="2100" spc="-5" dirty="0">
                <a:latin typeface="Arial"/>
                <a:cs typeface="Arial"/>
              </a:rPr>
              <a:t>na některých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dílech </a:t>
            </a:r>
            <a:r>
              <a:rPr sz="2100" dirty="0">
                <a:latin typeface="Arial"/>
                <a:cs typeface="Arial"/>
              </a:rPr>
              <a:t>–</a:t>
            </a:r>
            <a:r>
              <a:rPr sz="2100" spc="-4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např.</a:t>
            </a:r>
            <a:endParaRPr sz="2100">
              <a:latin typeface="Arial"/>
              <a:cs typeface="Arial"/>
            </a:endParaRPr>
          </a:p>
          <a:p>
            <a:pPr marL="355600" marR="122555">
              <a:lnSpc>
                <a:spcPct val="80000"/>
              </a:lnSpc>
              <a:spcBef>
                <a:spcPts val="15"/>
              </a:spcBef>
            </a:pPr>
            <a:r>
              <a:rPr sz="2100" b="1" i="1" spc="-5" dirty="0">
                <a:latin typeface="Arial"/>
                <a:cs typeface="Arial"/>
              </a:rPr>
              <a:t>Portrét arcivévody Alberta </a:t>
            </a:r>
            <a:r>
              <a:rPr sz="2100" i="1" dirty="0">
                <a:latin typeface="Arial"/>
                <a:cs typeface="Arial"/>
              </a:rPr>
              <a:t>– </a:t>
            </a:r>
            <a:r>
              <a:rPr sz="2100" spc="-5" dirty="0">
                <a:latin typeface="Arial"/>
                <a:cs typeface="Arial"/>
              </a:rPr>
              <a:t>nesourodost </a:t>
            </a:r>
            <a:r>
              <a:rPr sz="2100" dirty="0">
                <a:latin typeface="Arial"/>
                <a:cs typeface="Arial"/>
              </a:rPr>
              <a:t>v celku kompozice –  </a:t>
            </a:r>
            <a:r>
              <a:rPr sz="2100" spc="-5" dirty="0">
                <a:latin typeface="Arial"/>
                <a:cs typeface="Arial"/>
              </a:rPr>
              <a:t>autorem figury je Rubens, který </a:t>
            </a:r>
            <a:r>
              <a:rPr sz="2100" spc="-10" dirty="0">
                <a:latin typeface="Arial"/>
                <a:cs typeface="Arial"/>
              </a:rPr>
              <a:t>pracuje </a:t>
            </a:r>
            <a:r>
              <a:rPr sz="2100" spc="-5" dirty="0">
                <a:latin typeface="Arial"/>
                <a:cs typeface="Arial"/>
              </a:rPr>
              <a:t>volným </a:t>
            </a:r>
            <a:r>
              <a:rPr sz="2100" dirty="0">
                <a:latin typeface="Arial"/>
                <a:cs typeface="Arial"/>
              </a:rPr>
              <a:t>malířským  </a:t>
            </a:r>
            <a:r>
              <a:rPr sz="2100" spc="-5" dirty="0">
                <a:latin typeface="Arial"/>
                <a:cs typeface="Arial"/>
              </a:rPr>
              <a:t>rukopisem; Brueghel zpracoval pozadí, které tvoří </a:t>
            </a:r>
            <a:r>
              <a:rPr sz="2100" dirty="0">
                <a:latin typeface="Arial"/>
                <a:cs typeface="Arial"/>
              </a:rPr>
              <a:t>výhled </a:t>
            </a:r>
            <a:r>
              <a:rPr sz="2100" spc="-5" dirty="0">
                <a:latin typeface="Arial"/>
                <a:cs typeface="Arial"/>
              </a:rPr>
              <a:t>na  </a:t>
            </a:r>
            <a:r>
              <a:rPr sz="2100" spc="-10" dirty="0">
                <a:latin typeface="Arial"/>
                <a:cs typeface="Arial"/>
              </a:rPr>
              <a:t>vodní </a:t>
            </a:r>
            <a:r>
              <a:rPr sz="2100" dirty="0">
                <a:latin typeface="Arial"/>
                <a:cs typeface="Arial"/>
              </a:rPr>
              <a:t>zámek, a </a:t>
            </a:r>
            <a:r>
              <a:rPr sz="2100" spc="-5" dirty="0">
                <a:latin typeface="Arial"/>
                <a:cs typeface="Arial"/>
              </a:rPr>
              <a:t>květinovou dekoraci vpravo od postavy  </a:t>
            </a:r>
            <a:r>
              <a:rPr sz="2100" spc="-10" dirty="0">
                <a:latin typeface="Arial"/>
                <a:cs typeface="Arial"/>
              </a:rPr>
              <a:t>arcivévody; jeho </a:t>
            </a:r>
            <a:r>
              <a:rPr sz="2100" spc="-5" dirty="0">
                <a:latin typeface="Arial"/>
                <a:cs typeface="Arial"/>
              </a:rPr>
              <a:t>rukopis </a:t>
            </a:r>
            <a:r>
              <a:rPr sz="2100" spc="-10" dirty="0">
                <a:latin typeface="Arial"/>
                <a:cs typeface="Arial"/>
              </a:rPr>
              <a:t>je </a:t>
            </a:r>
            <a:r>
              <a:rPr sz="2100" spc="-5" dirty="0">
                <a:latin typeface="Arial"/>
                <a:cs typeface="Arial"/>
              </a:rPr>
              <a:t>výrazněji detailní, </a:t>
            </a:r>
            <a:r>
              <a:rPr sz="2100" spc="-10" dirty="0">
                <a:latin typeface="Arial"/>
                <a:cs typeface="Arial"/>
              </a:rPr>
              <a:t>barevnost </a:t>
            </a:r>
            <a:r>
              <a:rPr sz="2100" spc="-5" dirty="0">
                <a:latin typeface="Arial"/>
                <a:cs typeface="Arial"/>
              </a:rPr>
              <a:t>světlejší  </a:t>
            </a:r>
            <a:r>
              <a:rPr sz="2100" dirty="0">
                <a:latin typeface="Arial"/>
                <a:cs typeface="Arial"/>
              </a:rPr>
              <a:t>a </a:t>
            </a:r>
            <a:r>
              <a:rPr sz="2100" spc="-5" dirty="0">
                <a:latin typeface="Arial"/>
                <a:cs typeface="Arial"/>
              </a:rPr>
              <a:t>oproti </a:t>
            </a:r>
            <a:r>
              <a:rPr sz="2100" spc="-10" dirty="0">
                <a:latin typeface="Arial"/>
                <a:cs typeface="Arial"/>
              </a:rPr>
              <a:t>Rubensově jakoby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10" dirty="0">
                <a:latin typeface="Arial"/>
                <a:cs typeface="Arial"/>
              </a:rPr>
              <a:t>průhledná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marL="355600" marR="203835" indent="-343535" algn="just">
              <a:lnSpc>
                <a:spcPct val="80000"/>
              </a:lnSpc>
              <a:buChar char="•"/>
              <a:tabLst>
                <a:tab pos="356235" algn="l"/>
              </a:tabLst>
            </a:pPr>
            <a:r>
              <a:rPr sz="2100" dirty="0">
                <a:latin typeface="Arial"/>
                <a:cs typeface="Arial"/>
              </a:rPr>
              <a:t>s </a:t>
            </a:r>
            <a:r>
              <a:rPr sz="2100" spc="-10" dirty="0">
                <a:latin typeface="Arial"/>
                <a:cs typeface="Arial"/>
              </a:rPr>
              <a:t>Rubensem vytvořil </a:t>
            </a:r>
            <a:r>
              <a:rPr sz="2100" spc="-5" dirty="0">
                <a:latin typeface="Arial"/>
                <a:cs typeface="Arial"/>
              </a:rPr>
              <a:t>Brueghel </a:t>
            </a:r>
            <a:r>
              <a:rPr sz="2100" dirty="0">
                <a:latin typeface="Arial"/>
                <a:cs typeface="Arial"/>
              </a:rPr>
              <a:t>st. i </a:t>
            </a:r>
            <a:r>
              <a:rPr sz="2100" spc="-5" dirty="0">
                <a:latin typeface="Arial"/>
                <a:cs typeface="Arial"/>
              </a:rPr>
              <a:t>řadu dalších obrazů, </a:t>
            </a:r>
            <a:r>
              <a:rPr sz="2100" dirty="0">
                <a:latin typeface="Arial"/>
                <a:cs typeface="Arial"/>
              </a:rPr>
              <a:t>v </a:t>
            </a:r>
            <a:r>
              <a:rPr sz="2100" spc="-5" dirty="0">
                <a:latin typeface="Arial"/>
                <a:cs typeface="Arial"/>
              </a:rPr>
              <a:t>nichž  </a:t>
            </a:r>
            <a:r>
              <a:rPr sz="2100" b="1" spc="-5" dirty="0">
                <a:latin typeface="Arial"/>
                <a:cs typeface="Arial"/>
              </a:rPr>
              <a:t>Rubens </a:t>
            </a:r>
            <a:r>
              <a:rPr sz="2100" b="1" dirty="0">
                <a:latin typeface="Arial"/>
                <a:cs typeface="Arial"/>
              </a:rPr>
              <a:t>je </a:t>
            </a:r>
            <a:r>
              <a:rPr sz="2100" b="1" spc="-10" dirty="0">
                <a:latin typeface="Arial"/>
                <a:cs typeface="Arial"/>
              </a:rPr>
              <a:t>autorem </a:t>
            </a:r>
            <a:r>
              <a:rPr sz="2100" b="1" dirty="0">
                <a:latin typeface="Arial"/>
                <a:cs typeface="Arial"/>
              </a:rPr>
              <a:t>figurální </a:t>
            </a:r>
            <a:r>
              <a:rPr sz="2100" b="1" spc="-10" dirty="0">
                <a:latin typeface="Arial"/>
                <a:cs typeface="Arial"/>
              </a:rPr>
              <a:t>stafáže </a:t>
            </a:r>
            <a:r>
              <a:rPr sz="2100" spc="-5" dirty="0">
                <a:latin typeface="Arial"/>
                <a:cs typeface="Arial"/>
              </a:rPr>
              <a:t>a </a:t>
            </a:r>
            <a:r>
              <a:rPr sz="2100" b="1" spc="-5" dirty="0">
                <a:latin typeface="Arial"/>
                <a:cs typeface="Arial"/>
              </a:rPr>
              <a:t>Brueghel zpracovává  krajinářské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pozadí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355600" indent="-343535">
              <a:lnSpc>
                <a:spcPts val="2270"/>
              </a:lnSpc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spolupracoval </a:t>
            </a:r>
            <a:r>
              <a:rPr sz="2100" dirty="0">
                <a:latin typeface="Arial"/>
                <a:cs typeface="Arial"/>
              </a:rPr>
              <a:t>také s </a:t>
            </a:r>
            <a:r>
              <a:rPr sz="2100" spc="-5" dirty="0">
                <a:latin typeface="Arial"/>
                <a:cs typeface="Arial"/>
              </a:rPr>
              <a:t>jinými antverpskými </a:t>
            </a:r>
            <a:r>
              <a:rPr sz="2100" dirty="0">
                <a:latin typeface="Arial"/>
                <a:cs typeface="Arial"/>
              </a:rPr>
              <a:t>malíři, </a:t>
            </a:r>
            <a:r>
              <a:rPr sz="2100" spc="-10" dirty="0">
                <a:latin typeface="Arial"/>
                <a:cs typeface="Arial"/>
              </a:rPr>
              <a:t>např. </a:t>
            </a:r>
            <a:r>
              <a:rPr sz="2100" dirty="0">
                <a:latin typeface="Arial"/>
                <a:cs typeface="Arial"/>
              </a:rPr>
              <a:t>s</a:t>
            </a:r>
            <a:r>
              <a:rPr sz="2100" spc="-35" dirty="0">
                <a:latin typeface="Arial"/>
                <a:cs typeface="Arial"/>
              </a:rPr>
              <a:t> </a:t>
            </a:r>
            <a:r>
              <a:rPr sz="2100" b="1" spc="-5" dirty="0">
                <a:latin typeface="Arial"/>
                <a:cs typeface="Arial"/>
              </a:rPr>
              <a:t>Joostem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014"/>
              </a:lnSpc>
            </a:pPr>
            <a:r>
              <a:rPr sz="2100" b="1" spc="-5" dirty="0">
                <a:latin typeface="Arial"/>
                <a:cs typeface="Arial"/>
              </a:rPr>
              <a:t>de Momperem</a:t>
            </a:r>
            <a:r>
              <a:rPr sz="2100" spc="-5" dirty="0">
                <a:latin typeface="Arial"/>
                <a:cs typeface="Arial"/>
              </a:rPr>
              <a:t>;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spc="-5" dirty="0">
                <a:latin typeface="Arial"/>
                <a:cs typeface="Arial"/>
              </a:rPr>
              <a:t>obrazy byly </a:t>
            </a:r>
            <a:r>
              <a:rPr sz="2100" dirty="0">
                <a:latin typeface="Arial"/>
                <a:cs typeface="Arial"/>
              </a:rPr>
              <a:t>často </a:t>
            </a:r>
            <a:r>
              <a:rPr sz="2100" spc="-5" dirty="0">
                <a:latin typeface="Arial"/>
                <a:cs typeface="Arial"/>
              </a:rPr>
              <a:t>kopírovány </a:t>
            </a:r>
            <a:r>
              <a:rPr sz="2100" dirty="0">
                <a:latin typeface="Arial"/>
                <a:cs typeface="Arial"/>
              </a:rPr>
              <a:t>v </a:t>
            </a:r>
            <a:r>
              <a:rPr sz="2100" spc="-5" dirty="0">
                <a:latin typeface="Arial"/>
                <a:cs typeface="Arial"/>
              </a:rPr>
              <a:t>17. i</a:t>
            </a:r>
            <a:r>
              <a:rPr sz="2100" dirty="0">
                <a:latin typeface="Arial"/>
                <a:cs typeface="Arial"/>
              </a:rPr>
              <a:t> v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270"/>
              </a:lnSpc>
            </a:pPr>
            <a:r>
              <a:rPr sz="2100" spc="-5" dirty="0">
                <a:latin typeface="Arial"/>
                <a:cs typeface="Arial"/>
              </a:rPr>
              <a:t>18. </a:t>
            </a:r>
            <a:r>
              <a:rPr sz="2100" dirty="0">
                <a:latin typeface="Arial"/>
                <a:cs typeface="Arial"/>
              </a:rPr>
              <a:t>st.</a:t>
            </a:r>
            <a:endParaRPr sz="2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355600" indent="-343535">
              <a:lnSpc>
                <a:spcPts val="227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100" spc="-5" dirty="0">
                <a:latin typeface="Arial"/>
                <a:cs typeface="Arial"/>
              </a:rPr>
              <a:t>Brueghel </a:t>
            </a:r>
            <a:r>
              <a:rPr sz="2100" dirty="0">
                <a:latin typeface="Arial"/>
                <a:cs typeface="Arial"/>
              </a:rPr>
              <a:t>měl </a:t>
            </a:r>
            <a:r>
              <a:rPr sz="2100" spc="-5" dirty="0">
                <a:latin typeface="Arial"/>
                <a:cs typeface="Arial"/>
              </a:rPr>
              <a:t>mnoho </a:t>
            </a:r>
            <a:r>
              <a:rPr sz="2100" dirty="0">
                <a:latin typeface="Arial"/>
                <a:cs typeface="Arial"/>
              </a:rPr>
              <a:t>žáků a </a:t>
            </a:r>
            <a:r>
              <a:rPr sz="2100" spc="-5" dirty="0">
                <a:latin typeface="Arial"/>
                <a:cs typeface="Arial"/>
              </a:rPr>
              <a:t>následovníků; </a:t>
            </a:r>
            <a:r>
              <a:rPr sz="2100" spc="-10" dirty="0">
                <a:latin typeface="Arial"/>
                <a:cs typeface="Arial"/>
              </a:rPr>
              <a:t>jeho </a:t>
            </a:r>
            <a:r>
              <a:rPr sz="2100" dirty="0">
                <a:latin typeface="Arial"/>
                <a:cs typeface="Arial"/>
              </a:rPr>
              <a:t>tři </a:t>
            </a:r>
            <a:r>
              <a:rPr sz="2100" spc="-5" dirty="0">
                <a:latin typeface="Arial"/>
                <a:cs typeface="Arial"/>
              </a:rPr>
              <a:t>synové</a:t>
            </a:r>
            <a:r>
              <a:rPr sz="2100" spc="-105" dirty="0">
                <a:latin typeface="Arial"/>
                <a:cs typeface="Arial"/>
              </a:rPr>
              <a:t> </a:t>
            </a:r>
            <a:r>
              <a:rPr sz="2100" spc="-5" dirty="0">
                <a:latin typeface="Arial"/>
                <a:cs typeface="Arial"/>
              </a:rPr>
              <a:t>byli</a:t>
            </a:r>
            <a:endParaRPr sz="2100">
              <a:latin typeface="Arial"/>
              <a:cs typeface="Arial"/>
            </a:endParaRPr>
          </a:p>
          <a:p>
            <a:pPr marL="355600">
              <a:lnSpc>
                <a:spcPts val="2270"/>
              </a:lnSpc>
            </a:pPr>
            <a:r>
              <a:rPr sz="2100" spc="-10" dirty="0">
                <a:latin typeface="Arial"/>
                <a:cs typeface="Arial"/>
              </a:rPr>
              <a:t>rovněž</a:t>
            </a:r>
            <a:r>
              <a:rPr sz="2100" spc="-5" dirty="0">
                <a:latin typeface="Arial"/>
                <a:cs typeface="Arial"/>
              </a:rPr>
              <a:t> malíři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7901"/>
            <a:ext cx="9144000" cy="5903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482892"/>
            <a:ext cx="8206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Peter </a:t>
            </a:r>
            <a:r>
              <a:rPr sz="1200" b="1" dirty="0">
                <a:latin typeface="Arial"/>
                <a:cs typeface="Arial"/>
              </a:rPr>
              <a:t>Paul </a:t>
            </a:r>
            <a:r>
              <a:rPr sz="1200" b="1" spc="-5" dirty="0">
                <a:latin typeface="Arial"/>
                <a:cs typeface="Arial"/>
              </a:rPr>
              <a:t>Rubens a </a:t>
            </a:r>
            <a:r>
              <a:rPr sz="1200" b="1" dirty="0">
                <a:latin typeface="Arial"/>
                <a:cs typeface="Arial"/>
              </a:rPr>
              <a:t>Jan </a:t>
            </a:r>
            <a:r>
              <a:rPr sz="1200" b="1" spc="-5" dirty="0">
                <a:latin typeface="Arial"/>
                <a:cs typeface="Arial"/>
              </a:rPr>
              <a:t>Brueghel, </a:t>
            </a:r>
            <a:r>
              <a:rPr sz="1200" b="1" i="1" dirty="0">
                <a:latin typeface="Arial"/>
                <a:cs typeface="Arial"/>
              </a:rPr>
              <a:t>Portrét </a:t>
            </a:r>
            <a:r>
              <a:rPr sz="1200" b="1" i="1" spc="-5" dirty="0">
                <a:latin typeface="Arial"/>
                <a:cs typeface="Arial"/>
              </a:rPr>
              <a:t>arcivévody Alberta</a:t>
            </a:r>
            <a:r>
              <a:rPr sz="1200" b="1" spc="-5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kol. </a:t>
            </a:r>
            <a:r>
              <a:rPr sz="1200" b="1" spc="-5" dirty="0">
                <a:latin typeface="Arial"/>
                <a:cs typeface="Arial"/>
              </a:rPr>
              <a:t>1616–1617, Museo Nacional </a:t>
            </a:r>
            <a:r>
              <a:rPr sz="1200" b="1" dirty="0">
                <a:latin typeface="Arial"/>
                <a:cs typeface="Arial"/>
              </a:rPr>
              <a:t>del </a:t>
            </a:r>
            <a:r>
              <a:rPr sz="1200" b="1" spc="-5" dirty="0">
                <a:latin typeface="Arial"/>
                <a:cs typeface="Arial"/>
              </a:rPr>
              <a:t>Prado,</a:t>
            </a:r>
            <a:r>
              <a:rPr sz="1200" b="1" spc="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Madrid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7576"/>
            <a:ext cx="9144000" cy="5891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792" y="6482892"/>
            <a:ext cx="8465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Peter </a:t>
            </a:r>
            <a:r>
              <a:rPr sz="1200" b="1" dirty="0">
                <a:latin typeface="Arial"/>
                <a:cs typeface="Arial"/>
              </a:rPr>
              <a:t>Paul </a:t>
            </a:r>
            <a:r>
              <a:rPr sz="1200" b="1" spc="-5" dirty="0">
                <a:latin typeface="Arial"/>
                <a:cs typeface="Arial"/>
              </a:rPr>
              <a:t>Rubens a </a:t>
            </a:r>
            <a:r>
              <a:rPr sz="1200" b="1" dirty="0">
                <a:latin typeface="Arial"/>
                <a:cs typeface="Arial"/>
              </a:rPr>
              <a:t>Jan </a:t>
            </a:r>
            <a:r>
              <a:rPr sz="1200" b="1" spc="-5" dirty="0">
                <a:latin typeface="Arial"/>
                <a:cs typeface="Arial"/>
              </a:rPr>
              <a:t>Brueghel, </a:t>
            </a:r>
            <a:r>
              <a:rPr sz="1200" b="1" i="1" dirty="0">
                <a:latin typeface="Arial"/>
                <a:cs typeface="Arial"/>
              </a:rPr>
              <a:t>Portrét </a:t>
            </a:r>
            <a:r>
              <a:rPr sz="1200" b="1" i="1" spc="-5" dirty="0">
                <a:latin typeface="Arial"/>
                <a:cs typeface="Arial"/>
              </a:rPr>
              <a:t>arcivévodkyně </a:t>
            </a:r>
            <a:r>
              <a:rPr sz="1200" b="1" i="1" dirty="0">
                <a:latin typeface="Arial"/>
                <a:cs typeface="Arial"/>
              </a:rPr>
              <a:t>Isabely</a:t>
            </a:r>
            <a:r>
              <a:rPr sz="1200" b="1" dirty="0">
                <a:latin typeface="Arial"/>
                <a:cs typeface="Arial"/>
              </a:rPr>
              <a:t>, kol. </a:t>
            </a:r>
            <a:r>
              <a:rPr sz="1200" b="1" spc="-5" dirty="0">
                <a:latin typeface="Arial"/>
                <a:cs typeface="Arial"/>
              </a:rPr>
              <a:t>1616–1617, Museo Nacional </a:t>
            </a:r>
            <a:r>
              <a:rPr sz="1200" b="1" dirty="0">
                <a:latin typeface="Arial"/>
                <a:cs typeface="Arial"/>
              </a:rPr>
              <a:t>del </a:t>
            </a:r>
            <a:r>
              <a:rPr sz="1200" b="1" spc="-5" dirty="0">
                <a:latin typeface="Arial"/>
                <a:cs typeface="Arial"/>
              </a:rPr>
              <a:t>Prado,</a:t>
            </a:r>
            <a:r>
              <a:rPr sz="1200" b="1" spc="7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Madrid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8062" y="104711"/>
            <a:ext cx="7308850" cy="6348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264" y="6497218"/>
            <a:ext cx="7821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Peter </a:t>
            </a:r>
            <a:r>
              <a:rPr sz="1200" b="1" dirty="0">
                <a:latin typeface="Arial"/>
                <a:cs typeface="Arial"/>
              </a:rPr>
              <a:t>Paul </a:t>
            </a:r>
            <a:r>
              <a:rPr sz="1200" b="1" spc="-5" dirty="0">
                <a:latin typeface="Arial"/>
                <a:cs typeface="Arial"/>
              </a:rPr>
              <a:t>Rubens a </a:t>
            </a:r>
            <a:r>
              <a:rPr sz="1200" b="1" dirty="0">
                <a:latin typeface="Arial"/>
                <a:cs typeface="Arial"/>
              </a:rPr>
              <a:t>Jan </a:t>
            </a:r>
            <a:r>
              <a:rPr sz="1200" b="1" spc="-5" dirty="0">
                <a:latin typeface="Arial"/>
                <a:cs typeface="Arial"/>
              </a:rPr>
              <a:t>Brueghel, </a:t>
            </a:r>
            <a:r>
              <a:rPr sz="1200" b="1" i="1" dirty="0">
                <a:latin typeface="Arial"/>
                <a:cs typeface="Arial"/>
              </a:rPr>
              <a:t>Panna </a:t>
            </a:r>
            <a:r>
              <a:rPr sz="1200" b="1" i="1" spc="-5" dirty="0">
                <a:latin typeface="Arial"/>
                <a:cs typeface="Arial"/>
              </a:rPr>
              <a:t>Maria </a:t>
            </a:r>
            <a:r>
              <a:rPr sz="1200" b="1" i="1" dirty="0">
                <a:latin typeface="Arial"/>
                <a:cs typeface="Arial"/>
              </a:rPr>
              <a:t>s dítětem v květinové girlandě s anděly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10" dirty="0">
                <a:latin typeface="Arial"/>
                <a:cs typeface="Arial"/>
              </a:rPr>
              <a:t>Artothek,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Weilheim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792" y="6338417"/>
            <a:ext cx="4998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Peter </a:t>
            </a:r>
            <a:r>
              <a:rPr sz="1200" b="1" dirty="0">
                <a:latin typeface="Arial"/>
                <a:cs typeface="Arial"/>
              </a:rPr>
              <a:t>Paul </a:t>
            </a:r>
            <a:r>
              <a:rPr sz="1200" b="1" spc="-5" dirty="0">
                <a:latin typeface="Arial"/>
                <a:cs typeface="Arial"/>
              </a:rPr>
              <a:t>Rubens a </a:t>
            </a:r>
            <a:r>
              <a:rPr sz="1200" b="1" dirty="0">
                <a:latin typeface="Arial"/>
                <a:cs typeface="Arial"/>
              </a:rPr>
              <a:t>Jan </a:t>
            </a:r>
            <a:r>
              <a:rPr sz="1200" b="1" spc="-5" dirty="0">
                <a:latin typeface="Arial"/>
                <a:cs typeface="Arial"/>
              </a:rPr>
              <a:t>Brueghel, </a:t>
            </a:r>
            <a:r>
              <a:rPr sz="1200" b="1" i="1" spc="-5" dirty="0">
                <a:latin typeface="Arial"/>
                <a:cs typeface="Arial"/>
              </a:rPr>
              <a:t>Provtní </a:t>
            </a:r>
            <a:r>
              <a:rPr sz="1200" b="1" i="1" dirty="0">
                <a:latin typeface="Arial"/>
                <a:cs typeface="Arial"/>
              </a:rPr>
              <a:t>hřích, </a:t>
            </a:r>
            <a:r>
              <a:rPr sz="1200" b="1" spc="-10" dirty="0">
                <a:latin typeface="Arial"/>
                <a:cs typeface="Arial"/>
              </a:rPr>
              <a:t>Artothek,</a:t>
            </a:r>
            <a:r>
              <a:rPr sz="1200" b="1" spc="10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Weilheim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98462"/>
            <a:ext cx="9144000" cy="58388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13969"/>
            <a:ext cx="8039734" cy="557466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250190" indent="-343535">
              <a:lnSpc>
                <a:spcPct val="8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Brueghel pobýval </a:t>
            </a:r>
            <a:r>
              <a:rPr sz="2000" spc="-5" dirty="0">
                <a:latin typeface="Arial"/>
                <a:cs typeface="Arial"/>
              </a:rPr>
              <a:t>jeden </a:t>
            </a:r>
            <a:r>
              <a:rPr sz="2000" dirty="0">
                <a:latin typeface="Arial"/>
                <a:cs typeface="Arial"/>
              </a:rPr>
              <a:t>rok v Praze a </a:t>
            </a:r>
            <a:r>
              <a:rPr sz="2000" spc="-5" dirty="0">
                <a:latin typeface="Arial"/>
                <a:cs typeface="Arial"/>
              </a:rPr>
              <a:t>ovlivnil </a:t>
            </a:r>
            <a:r>
              <a:rPr sz="2000" dirty="0">
                <a:latin typeface="Arial"/>
                <a:cs typeface="Arial"/>
              </a:rPr>
              <a:t>malíře </a:t>
            </a:r>
            <a:r>
              <a:rPr sz="2000" spc="-5" dirty="0">
                <a:latin typeface="Arial"/>
                <a:cs typeface="Arial"/>
              </a:rPr>
              <a:t>rudolfínského  </a:t>
            </a:r>
            <a:r>
              <a:rPr sz="2000" dirty="0">
                <a:latin typeface="Arial"/>
                <a:cs typeface="Arial"/>
              </a:rPr>
              <a:t>manýrismu v malbě </a:t>
            </a:r>
            <a:r>
              <a:rPr sz="2000" spc="-5" dirty="0">
                <a:latin typeface="Arial"/>
                <a:cs typeface="Arial"/>
              </a:rPr>
              <a:t>ideálních krajin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ideálních pohledů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např.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680"/>
              </a:lnSpc>
            </a:pPr>
            <a:r>
              <a:rPr sz="2000" b="1" i="1" dirty="0">
                <a:latin typeface="Arial"/>
                <a:cs typeface="Arial"/>
              </a:rPr>
              <a:t>Pietra Stevense </a:t>
            </a:r>
            <a:r>
              <a:rPr sz="2000" dirty="0">
                <a:latin typeface="Arial"/>
                <a:cs typeface="Arial"/>
              </a:rPr>
              <a:t>(Mecheln 1567? – Praha </a:t>
            </a:r>
            <a:r>
              <a:rPr sz="2000" spc="-5" dirty="0">
                <a:latin typeface="Arial"/>
                <a:cs typeface="Arial"/>
              </a:rPr>
              <a:t>po 1624), </a:t>
            </a:r>
            <a:r>
              <a:rPr sz="2000" dirty="0">
                <a:latin typeface="Arial"/>
                <a:cs typeface="Arial"/>
              </a:rPr>
              <a:t>který</a:t>
            </a:r>
            <a:r>
              <a:rPr sz="2000" spc="-2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byl</a:t>
            </a:r>
            <a:endParaRPr sz="2000">
              <a:latin typeface="Arial"/>
              <a:cs typeface="Arial"/>
            </a:endParaRPr>
          </a:p>
          <a:p>
            <a:pPr marL="355600" marR="158750">
              <a:lnSpc>
                <a:spcPts val="1920"/>
              </a:lnSpc>
              <a:spcBef>
                <a:spcPts val="220"/>
              </a:spcBef>
            </a:pPr>
            <a:r>
              <a:rPr sz="2000" b="1" spc="-5" dirty="0">
                <a:latin typeface="Arial"/>
                <a:cs typeface="Arial"/>
              </a:rPr>
              <a:t>prvním krajinářem-specialistou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který se </a:t>
            </a:r>
            <a:r>
              <a:rPr sz="2000" spc="-5" dirty="0">
                <a:latin typeface="Arial"/>
                <a:cs typeface="Arial"/>
              </a:rPr>
              <a:t>objevil na Rudolfově  dvoře; vyškolil </a:t>
            </a:r>
            <a:r>
              <a:rPr sz="2000" spc="5" dirty="0">
                <a:latin typeface="Arial"/>
                <a:cs typeface="Arial"/>
              </a:rPr>
              <a:t>se </a:t>
            </a:r>
            <a:r>
              <a:rPr sz="2000" dirty="0">
                <a:latin typeface="Arial"/>
                <a:cs typeface="Arial"/>
              </a:rPr>
              <a:t>v Antverpách a </a:t>
            </a:r>
            <a:r>
              <a:rPr sz="2000" spc="-5" dirty="0">
                <a:latin typeface="Arial"/>
                <a:cs typeface="Arial"/>
              </a:rPr>
              <a:t>na počátku 20. let podnikl </a:t>
            </a:r>
            <a:r>
              <a:rPr sz="2000" dirty="0">
                <a:latin typeface="Arial"/>
                <a:cs typeface="Arial"/>
              </a:rPr>
              <a:t>studijní  cestu </a:t>
            </a:r>
            <a:r>
              <a:rPr sz="2000" spc="-5" dirty="0">
                <a:latin typeface="Arial"/>
                <a:cs typeface="Arial"/>
              </a:rPr>
              <a:t>do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Itálie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Prahy </a:t>
            </a:r>
            <a:r>
              <a:rPr sz="2000" spc="-5" dirty="0">
                <a:latin typeface="Arial"/>
                <a:cs typeface="Arial"/>
              </a:rPr>
              <a:t>přijíždí </a:t>
            </a:r>
            <a:r>
              <a:rPr sz="2000" dirty="0">
                <a:latin typeface="Arial"/>
                <a:cs typeface="Arial"/>
              </a:rPr>
              <a:t>kolem roku </a:t>
            </a:r>
            <a:r>
              <a:rPr sz="2000" spc="-5" dirty="0">
                <a:latin typeface="Arial"/>
                <a:cs typeface="Arial"/>
              </a:rPr>
              <a:t>1594 </a:t>
            </a:r>
            <a:r>
              <a:rPr sz="2000" dirty="0">
                <a:latin typeface="Arial"/>
                <a:cs typeface="Arial"/>
              </a:rPr>
              <a:t>– z </a:t>
            </a:r>
            <a:r>
              <a:rPr sz="2000" spc="-5" dirty="0">
                <a:latin typeface="Arial"/>
                <a:cs typeface="Arial"/>
              </a:rPr>
              <a:t>této doby </a:t>
            </a:r>
            <a:r>
              <a:rPr sz="2000" dirty="0">
                <a:latin typeface="Arial"/>
                <a:cs typeface="Arial"/>
              </a:rPr>
              <a:t>také pochází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několik  </a:t>
            </a:r>
            <a:r>
              <a:rPr sz="2000" dirty="0">
                <a:latin typeface="Arial"/>
                <a:cs typeface="Arial"/>
              </a:rPr>
              <a:t>kreseb s </a:t>
            </a:r>
            <a:r>
              <a:rPr sz="2000" spc="-5" dirty="0">
                <a:latin typeface="Arial"/>
                <a:cs typeface="Arial"/>
              </a:rPr>
              <a:t>jeho oblíbeným námětem </a:t>
            </a:r>
            <a:r>
              <a:rPr sz="2000" b="1" spc="-5" dirty="0">
                <a:latin typeface="Arial"/>
                <a:cs typeface="Arial"/>
              </a:rPr>
              <a:t>venkovských slavností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endParaRPr sz="2000">
              <a:latin typeface="Arial"/>
              <a:cs typeface="Arial"/>
            </a:endParaRPr>
          </a:p>
          <a:p>
            <a:pPr marL="355600" marR="704215">
              <a:lnSpc>
                <a:spcPct val="80000"/>
              </a:lnSpc>
            </a:pPr>
            <a:r>
              <a:rPr sz="2000" dirty="0">
                <a:latin typeface="Arial"/>
                <a:cs typeface="Arial"/>
              </a:rPr>
              <a:t>Posvícení, vesnický svátek apod.; maloval </a:t>
            </a:r>
            <a:r>
              <a:rPr sz="2000" spc="-5" dirty="0">
                <a:latin typeface="Arial"/>
                <a:cs typeface="Arial"/>
              </a:rPr>
              <a:t>krajiny 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hlubokými  výhledy, v </a:t>
            </a:r>
            <a:r>
              <a:rPr sz="2000" spc="-5" dirty="0">
                <a:latin typeface="Arial"/>
                <a:cs typeface="Arial"/>
              </a:rPr>
              <a:t>nichž </a:t>
            </a:r>
            <a:r>
              <a:rPr sz="2000" dirty="0">
                <a:latin typeface="Arial"/>
                <a:cs typeface="Arial"/>
              </a:rPr>
              <a:t>se často </a:t>
            </a:r>
            <a:r>
              <a:rPr sz="2000" spc="-5" dirty="0">
                <a:latin typeface="Arial"/>
                <a:cs typeface="Arial"/>
              </a:rPr>
              <a:t>objevují antické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ruiny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50">
              <a:latin typeface="Times New Roman"/>
              <a:cs typeface="Times New Roman"/>
            </a:endParaRPr>
          </a:p>
          <a:p>
            <a:pPr marL="355600" marR="120014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 Praze </a:t>
            </a:r>
            <a:r>
              <a:rPr sz="2000" spc="-5" dirty="0">
                <a:latin typeface="Arial"/>
                <a:cs typeface="Arial"/>
              </a:rPr>
              <a:t>pak vytváří krajiny,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nichž </a:t>
            </a:r>
            <a:r>
              <a:rPr sz="2000" b="1" spc="-5" dirty="0">
                <a:latin typeface="Arial"/>
                <a:cs typeface="Arial"/>
              </a:rPr>
              <a:t>minimalizuje </a:t>
            </a:r>
            <a:r>
              <a:rPr sz="2000" b="1" dirty="0">
                <a:latin typeface="Arial"/>
                <a:cs typeface="Arial"/>
              </a:rPr>
              <a:t>figurální stafáž</a:t>
            </a:r>
            <a:r>
              <a:rPr sz="2000" dirty="0">
                <a:latin typeface="Arial"/>
                <a:cs typeface="Arial"/>
              </a:rPr>
              <a:t>;  své obrazy skládal </a:t>
            </a:r>
            <a:r>
              <a:rPr sz="2000" spc="-5" dirty="0">
                <a:latin typeface="Arial"/>
                <a:cs typeface="Arial"/>
              </a:rPr>
              <a:t>ještě </a:t>
            </a:r>
            <a:r>
              <a:rPr sz="2000" b="1" dirty="0">
                <a:latin typeface="Arial"/>
                <a:cs typeface="Arial"/>
              </a:rPr>
              <a:t>ze tří plánů </a:t>
            </a:r>
            <a:r>
              <a:rPr sz="2000" dirty="0">
                <a:latin typeface="Arial"/>
                <a:cs typeface="Arial"/>
              </a:rPr>
              <a:t>(schéma </a:t>
            </a:r>
            <a:r>
              <a:rPr sz="2000" spc="-5" dirty="0">
                <a:latin typeface="Arial"/>
                <a:cs typeface="Arial"/>
              </a:rPr>
              <a:t>typické </a:t>
            </a:r>
            <a:r>
              <a:rPr sz="2000" dirty="0">
                <a:latin typeface="Arial"/>
                <a:cs typeface="Arial"/>
              </a:rPr>
              <a:t>pro  nizozemské </a:t>
            </a:r>
            <a:r>
              <a:rPr sz="2000" spc="-5" dirty="0">
                <a:latin typeface="Arial"/>
                <a:cs typeface="Arial"/>
              </a:rPr>
              <a:t>krajinářství; přechody </a:t>
            </a:r>
            <a:r>
              <a:rPr sz="2000" dirty="0">
                <a:latin typeface="Arial"/>
                <a:cs typeface="Arial"/>
              </a:rPr>
              <a:t>mezi </a:t>
            </a:r>
            <a:r>
              <a:rPr sz="2000" b="1" dirty="0">
                <a:latin typeface="Arial"/>
                <a:cs typeface="Arial"/>
              </a:rPr>
              <a:t>třemi plány </a:t>
            </a:r>
            <a:r>
              <a:rPr sz="2000" b="1" spc="-10" dirty="0">
                <a:latin typeface="Arial"/>
                <a:cs typeface="Arial"/>
              </a:rPr>
              <a:t>byly </a:t>
            </a:r>
            <a:r>
              <a:rPr sz="2000" b="1" spc="-5" dirty="0">
                <a:latin typeface="Arial"/>
                <a:cs typeface="Arial"/>
              </a:rPr>
              <a:t>původně  celkem </a:t>
            </a:r>
            <a:r>
              <a:rPr sz="2000" b="1" dirty="0">
                <a:latin typeface="Arial"/>
                <a:cs typeface="Arial"/>
              </a:rPr>
              <a:t>ostré</a:t>
            </a:r>
            <a:r>
              <a:rPr sz="2000" dirty="0">
                <a:latin typeface="Arial"/>
                <a:cs typeface="Arial"/>
              </a:rPr>
              <a:t>, u </a:t>
            </a:r>
            <a:r>
              <a:rPr sz="2000" spc="-5" dirty="0">
                <a:latin typeface="Arial"/>
                <a:cs typeface="Arial"/>
              </a:rPr>
              <a:t>Stevense jsou </a:t>
            </a:r>
            <a:r>
              <a:rPr sz="2000" dirty="0">
                <a:latin typeface="Arial"/>
                <a:cs typeface="Arial"/>
              </a:rPr>
              <a:t>však </a:t>
            </a:r>
            <a:r>
              <a:rPr sz="2000" spc="-5" dirty="0">
                <a:latin typeface="Arial"/>
                <a:cs typeface="Arial"/>
              </a:rPr>
              <a:t>již </a:t>
            </a:r>
            <a:r>
              <a:rPr sz="2000" dirty="0">
                <a:latin typeface="Arial"/>
                <a:cs typeface="Arial"/>
              </a:rPr>
              <a:t>mnohem </a:t>
            </a:r>
            <a:r>
              <a:rPr sz="2000" spc="-5" dirty="0">
                <a:latin typeface="Arial"/>
                <a:cs typeface="Arial"/>
              </a:rPr>
              <a:t>plynulejší); jeho  krajiny jsou </a:t>
            </a:r>
            <a:r>
              <a:rPr sz="2000" dirty="0">
                <a:latin typeface="Arial"/>
                <a:cs typeface="Arial"/>
              </a:rPr>
              <a:t>většinou ukončeny </a:t>
            </a:r>
            <a:r>
              <a:rPr sz="2000" b="1" spc="-5" dirty="0">
                <a:latin typeface="Arial"/>
                <a:cs typeface="Arial"/>
              </a:rPr>
              <a:t>výhledem </a:t>
            </a:r>
            <a:r>
              <a:rPr sz="2000" b="1" dirty="0">
                <a:latin typeface="Arial"/>
                <a:cs typeface="Arial"/>
              </a:rPr>
              <a:t>na </a:t>
            </a:r>
            <a:r>
              <a:rPr sz="2000" b="1" spc="-5" dirty="0">
                <a:latin typeface="Arial"/>
                <a:cs typeface="Arial"/>
              </a:rPr>
              <a:t>vzdálený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horizont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100">
              <a:latin typeface="Times New Roman"/>
              <a:cs typeface="Times New Roman"/>
            </a:endParaRPr>
          </a:p>
          <a:p>
            <a:pPr marL="355600" indent="-343535">
              <a:lnSpc>
                <a:spcPts val="216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pro </a:t>
            </a:r>
            <a:r>
              <a:rPr sz="2000" spc="-5" dirty="0">
                <a:latin typeface="Arial"/>
                <a:cs typeface="Arial"/>
              </a:rPr>
              <a:t>jeho </a:t>
            </a:r>
            <a:r>
              <a:rPr sz="2000" dirty="0">
                <a:latin typeface="Arial"/>
                <a:cs typeface="Arial"/>
              </a:rPr>
              <a:t>kresby </a:t>
            </a:r>
            <a:r>
              <a:rPr sz="2000" spc="-5" dirty="0">
                <a:latin typeface="Arial"/>
                <a:cs typeface="Arial"/>
              </a:rPr>
              <a:t>je </a:t>
            </a:r>
            <a:r>
              <a:rPr sz="2000" dirty="0">
                <a:latin typeface="Arial"/>
                <a:cs typeface="Arial"/>
              </a:rPr>
              <a:t>typické </a:t>
            </a:r>
            <a:r>
              <a:rPr sz="2000" b="1" spc="-5" dirty="0">
                <a:latin typeface="Arial"/>
                <a:cs typeface="Arial"/>
              </a:rPr>
              <a:t>lavírování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které </a:t>
            </a:r>
            <a:r>
              <a:rPr sz="2000" spc="-5" dirty="0">
                <a:latin typeface="Arial"/>
                <a:cs typeface="Arial"/>
              </a:rPr>
              <a:t>přispívá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jednak</a:t>
            </a:r>
            <a:endParaRPr sz="2000">
              <a:latin typeface="Arial"/>
              <a:cs typeface="Arial"/>
            </a:endParaRPr>
          </a:p>
          <a:p>
            <a:pPr marL="355600" marR="537845">
              <a:lnSpc>
                <a:spcPts val="1920"/>
              </a:lnSpc>
              <a:spcBef>
                <a:spcPts val="220"/>
              </a:spcBef>
            </a:pPr>
            <a:r>
              <a:rPr sz="2000" dirty="0">
                <a:latin typeface="Arial"/>
                <a:cs typeface="Arial"/>
              </a:rPr>
              <a:t>k </a:t>
            </a:r>
            <a:r>
              <a:rPr sz="2000" spc="-5" dirty="0">
                <a:latin typeface="Arial"/>
                <a:cs typeface="Arial"/>
              </a:rPr>
              <a:t>prohloubení </a:t>
            </a:r>
            <a:r>
              <a:rPr sz="2000" dirty="0">
                <a:latin typeface="Arial"/>
                <a:cs typeface="Arial"/>
              </a:rPr>
              <a:t>prostoru, </a:t>
            </a:r>
            <a:r>
              <a:rPr sz="2000" spc="-5" dirty="0">
                <a:latin typeface="Arial"/>
                <a:cs typeface="Arial"/>
              </a:rPr>
              <a:t>jednak </a:t>
            </a:r>
            <a:r>
              <a:rPr sz="2000" dirty="0">
                <a:latin typeface="Arial"/>
                <a:cs typeface="Arial"/>
              </a:rPr>
              <a:t>malířštějšímu působení celku;  ukázkou tohoto </a:t>
            </a:r>
            <a:r>
              <a:rPr sz="2000" spc="-5" dirty="0">
                <a:latin typeface="Arial"/>
                <a:cs typeface="Arial"/>
              </a:rPr>
              <a:t>stylového </a:t>
            </a:r>
            <a:r>
              <a:rPr sz="2000" dirty="0">
                <a:latin typeface="Arial"/>
                <a:cs typeface="Arial"/>
              </a:rPr>
              <a:t>zaměření </a:t>
            </a:r>
            <a:r>
              <a:rPr sz="2000" spc="-5" dirty="0">
                <a:latin typeface="Arial"/>
                <a:cs typeface="Arial"/>
              </a:rPr>
              <a:t>je jeho </a:t>
            </a:r>
            <a:r>
              <a:rPr sz="2000" b="1" i="1" dirty="0">
                <a:latin typeface="Arial"/>
                <a:cs typeface="Arial"/>
              </a:rPr>
              <a:t>Krajina s</a:t>
            </a:r>
            <a:r>
              <a:rPr sz="2000" b="1" i="1" spc="-125" dirty="0">
                <a:latin typeface="Arial"/>
                <a:cs typeface="Arial"/>
              </a:rPr>
              <a:t> </a:t>
            </a:r>
            <a:r>
              <a:rPr sz="2000" b="1" i="1" spc="-5" dirty="0">
                <a:latin typeface="Arial"/>
                <a:cs typeface="Arial"/>
              </a:rPr>
              <a:t>můstkem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97941"/>
            <a:ext cx="8065770" cy="569658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5600" marR="27940" indent="-343535">
              <a:lnSpc>
                <a:spcPct val="80000"/>
              </a:lnSpc>
              <a:spcBef>
                <a:spcPts val="58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když roku </a:t>
            </a:r>
            <a:r>
              <a:rPr sz="2000" spc="-5" dirty="0">
                <a:latin typeface="Arial"/>
                <a:cs typeface="Arial"/>
              </a:rPr>
              <a:t>1604 navštívil Prahu </a:t>
            </a:r>
            <a:r>
              <a:rPr sz="2000" b="1" i="1" dirty="0">
                <a:latin typeface="Arial"/>
                <a:cs typeface="Arial"/>
              </a:rPr>
              <a:t>Jan Brueghel </a:t>
            </a:r>
            <a:r>
              <a:rPr sz="2000" dirty="0">
                <a:latin typeface="Arial"/>
                <a:cs typeface="Arial"/>
              </a:rPr>
              <a:t>st., začíná </a:t>
            </a:r>
            <a:r>
              <a:rPr sz="2000" spc="-5" dirty="0">
                <a:latin typeface="Arial"/>
                <a:cs typeface="Arial"/>
              </a:rPr>
              <a:t>rudolfínská  </a:t>
            </a:r>
            <a:r>
              <a:rPr sz="2000" dirty="0">
                <a:latin typeface="Arial"/>
                <a:cs typeface="Arial"/>
              </a:rPr>
              <a:t>krajinomalba hledat pod jeho </a:t>
            </a:r>
            <a:r>
              <a:rPr sz="2000" spc="-5" dirty="0">
                <a:latin typeface="Arial"/>
                <a:cs typeface="Arial"/>
              </a:rPr>
              <a:t>vlivem </a:t>
            </a:r>
            <a:r>
              <a:rPr sz="2000" b="1" spc="-5" dirty="0">
                <a:latin typeface="Arial"/>
                <a:cs typeface="Arial"/>
              </a:rPr>
              <a:t>nové </a:t>
            </a:r>
            <a:r>
              <a:rPr sz="2000" b="1" spc="-10" dirty="0">
                <a:latin typeface="Arial"/>
                <a:cs typeface="Arial"/>
              </a:rPr>
              <a:t>výrazové </a:t>
            </a:r>
            <a:r>
              <a:rPr sz="2000" b="1" spc="-5" dirty="0">
                <a:latin typeface="Arial"/>
                <a:cs typeface="Arial"/>
              </a:rPr>
              <a:t>prostředky</a:t>
            </a:r>
            <a:r>
              <a:rPr sz="2000" spc="-5" dirty="0">
                <a:latin typeface="Arial"/>
                <a:cs typeface="Arial"/>
              </a:rPr>
              <a:t>;  </a:t>
            </a:r>
            <a:r>
              <a:rPr sz="2000" dirty="0">
                <a:latin typeface="Arial"/>
                <a:cs typeface="Arial"/>
              </a:rPr>
              <a:t>doposud </a:t>
            </a:r>
            <a:r>
              <a:rPr sz="2000" spc="-5" dirty="0">
                <a:latin typeface="Arial"/>
                <a:cs typeface="Arial"/>
              </a:rPr>
              <a:t>bylo </a:t>
            </a:r>
            <a:r>
              <a:rPr sz="2000" dirty="0">
                <a:latin typeface="Arial"/>
                <a:cs typeface="Arial"/>
              </a:rPr>
              <a:t>příznačné, že </a:t>
            </a:r>
            <a:r>
              <a:rPr sz="2000" spc="-5" dirty="0">
                <a:latin typeface="Arial"/>
                <a:cs typeface="Arial"/>
              </a:rPr>
              <a:t>krajináři </a:t>
            </a:r>
            <a:r>
              <a:rPr sz="2000" b="1" spc="-5" dirty="0">
                <a:latin typeface="Arial"/>
                <a:cs typeface="Arial"/>
              </a:rPr>
              <a:t>skládali </a:t>
            </a:r>
            <a:r>
              <a:rPr sz="2000" b="1" spc="-10" dirty="0">
                <a:latin typeface="Arial"/>
                <a:cs typeface="Arial"/>
              </a:rPr>
              <a:t>své </a:t>
            </a:r>
            <a:r>
              <a:rPr sz="2000" b="1" dirty="0">
                <a:latin typeface="Arial"/>
                <a:cs typeface="Arial"/>
              </a:rPr>
              <a:t>ideální  kompozice z </a:t>
            </a:r>
            <a:r>
              <a:rPr sz="2000" b="1" spc="-5" dirty="0">
                <a:latin typeface="Arial"/>
                <a:cs typeface="Arial"/>
              </a:rPr>
              <a:t>různých </a:t>
            </a:r>
            <a:r>
              <a:rPr sz="2000" b="1" spc="-10" dirty="0">
                <a:latin typeface="Arial"/>
                <a:cs typeface="Arial"/>
              </a:rPr>
              <a:t>motivů </a:t>
            </a:r>
            <a:r>
              <a:rPr sz="2000" b="1" dirty="0">
                <a:latin typeface="Arial"/>
                <a:cs typeface="Arial"/>
              </a:rPr>
              <a:t>– mohly se tak </a:t>
            </a:r>
            <a:r>
              <a:rPr sz="2000" b="1" spc="-5" dirty="0">
                <a:latin typeface="Arial"/>
                <a:cs typeface="Arial"/>
              </a:rPr>
              <a:t>vedle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sebe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20"/>
              </a:lnSpc>
            </a:pPr>
            <a:r>
              <a:rPr sz="2000" b="1" dirty="0">
                <a:latin typeface="Arial"/>
                <a:cs typeface="Arial"/>
              </a:rPr>
              <a:t>ocitnout třeba </a:t>
            </a:r>
            <a:r>
              <a:rPr sz="2000" b="1" spc="-5" dirty="0">
                <a:latin typeface="Arial"/>
                <a:cs typeface="Arial"/>
              </a:rPr>
              <a:t>alpské </a:t>
            </a:r>
            <a:r>
              <a:rPr sz="2000" b="1" dirty="0">
                <a:latin typeface="Arial"/>
                <a:cs typeface="Arial"/>
              </a:rPr>
              <a:t>hory a </a:t>
            </a:r>
            <a:r>
              <a:rPr sz="2000" b="1" spc="-5" dirty="0">
                <a:latin typeface="Arial"/>
                <a:cs typeface="Arial"/>
              </a:rPr>
              <a:t>antické</a:t>
            </a:r>
            <a:r>
              <a:rPr sz="2000" b="1" spc="-1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ruiny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nyní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ovšem krajináři </a:t>
            </a:r>
            <a:r>
              <a:rPr sz="2000" dirty="0">
                <a:latin typeface="Arial"/>
                <a:cs typeface="Arial"/>
              </a:rPr>
              <a:t>pouštějí </a:t>
            </a:r>
            <a:r>
              <a:rPr sz="2000" b="1" dirty="0">
                <a:latin typeface="Arial"/>
                <a:cs typeface="Arial"/>
              </a:rPr>
              <a:t>do plenéru</a:t>
            </a:r>
            <a:r>
              <a:rPr sz="2000" dirty="0">
                <a:latin typeface="Arial"/>
                <a:cs typeface="Arial"/>
              </a:rPr>
              <a:t>, aby tu zachycovali  </a:t>
            </a:r>
            <a:r>
              <a:rPr sz="2000" spc="-5" dirty="0">
                <a:latin typeface="Arial"/>
                <a:cs typeface="Arial"/>
              </a:rPr>
              <a:t>bezprostřední dojmy </a:t>
            </a:r>
            <a:r>
              <a:rPr sz="2000" dirty="0">
                <a:latin typeface="Arial"/>
                <a:cs typeface="Arial"/>
              </a:rPr>
              <a:t>z přírody; také </a:t>
            </a:r>
            <a:r>
              <a:rPr sz="2000" b="1" i="1" dirty="0">
                <a:latin typeface="Arial"/>
                <a:cs typeface="Arial"/>
              </a:rPr>
              <a:t>Stevens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odklání od </a:t>
            </a:r>
            <a:r>
              <a:rPr sz="2000" dirty="0">
                <a:latin typeface="Arial"/>
                <a:cs typeface="Arial"/>
              </a:rPr>
              <a:t>svých  komponovaných krajin, aby s lehkostí zaznamenával </a:t>
            </a:r>
            <a:r>
              <a:rPr sz="2000" b="1" spc="-5" dirty="0">
                <a:latin typeface="Arial"/>
                <a:cs typeface="Arial"/>
              </a:rPr>
              <a:t>přírodní  scenérie</a:t>
            </a:r>
            <a:r>
              <a:rPr sz="2000" spc="-5" dirty="0">
                <a:latin typeface="Arial"/>
                <a:cs typeface="Arial"/>
              </a:rPr>
              <a:t>; </a:t>
            </a:r>
            <a:r>
              <a:rPr sz="2000" dirty="0">
                <a:latin typeface="Arial"/>
                <a:cs typeface="Arial"/>
              </a:rPr>
              <a:t>svižnost </a:t>
            </a:r>
            <a:r>
              <a:rPr sz="2000" spc="-5" dirty="0">
                <a:latin typeface="Arial"/>
                <a:cs typeface="Arial"/>
              </a:rPr>
              <a:t>podání </a:t>
            </a:r>
            <a:r>
              <a:rPr sz="2000" dirty="0">
                <a:latin typeface="Arial"/>
                <a:cs typeface="Arial"/>
              </a:rPr>
              <a:t>a schopnost zachytit </a:t>
            </a:r>
            <a:r>
              <a:rPr sz="2000" spc="-5" dirty="0">
                <a:latin typeface="Arial"/>
                <a:cs typeface="Arial"/>
              </a:rPr>
              <a:t>atmosféru </a:t>
            </a:r>
            <a:r>
              <a:rPr sz="2000" dirty="0">
                <a:latin typeface="Arial"/>
                <a:cs typeface="Arial"/>
              </a:rPr>
              <a:t>a  </a:t>
            </a:r>
            <a:r>
              <a:rPr sz="2000" spc="-5" dirty="0">
                <a:latin typeface="Arial"/>
                <a:cs typeface="Arial"/>
              </a:rPr>
              <a:t>nejrůznější </a:t>
            </a:r>
            <a:r>
              <a:rPr sz="2000" dirty="0">
                <a:latin typeface="Arial"/>
                <a:cs typeface="Arial"/>
              </a:rPr>
              <a:t>světelné </a:t>
            </a:r>
            <a:r>
              <a:rPr sz="2000" spc="-5" dirty="0">
                <a:latin typeface="Arial"/>
                <a:cs typeface="Arial"/>
              </a:rPr>
              <a:t>efekty, jaká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projevuje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jeho </a:t>
            </a:r>
            <a:r>
              <a:rPr sz="2000" dirty="0">
                <a:latin typeface="Arial"/>
                <a:cs typeface="Arial"/>
              </a:rPr>
              <a:t>kresbách, se </a:t>
            </a:r>
            <a:r>
              <a:rPr sz="2000" spc="-5" dirty="0">
                <a:latin typeface="Arial"/>
                <a:cs typeface="Arial"/>
              </a:rPr>
              <a:t>ale  </a:t>
            </a:r>
            <a:r>
              <a:rPr sz="2000" dirty="0">
                <a:latin typeface="Arial"/>
                <a:cs typeface="Arial"/>
              </a:rPr>
              <a:t>nedostaly do jeho malby – tady zůstává </a:t>
            </a:r>
            <a:r>
              <a:rPr sz="2000" spc="-5" dirty="0">
                <a:latin typeface="Arial"/>
                <a:cs typeface="Arial"/>
              </a:rPr>
              <a:t>nadále </a:t>
            </a:r>
            <a:r>
              <a:rPr sz="2000" b="1" dirty="0">
                <a:latin typeface="Arial"/>
                <a:cs typeface="Arial"/>
              </a:rPr>
              <a:t>na</a:t>
            </a:r>
            <a:r>
              <a:rPr sz="2000" b="1" spc="-12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pozicích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20"/>
              </a:lnSpc>
            </a:pPr>
            <a:r>
              <a:rPr sz="2000" b="1" dirty="0">
                <a:latin typeface="Arial"/>
                <a:cs typeface="Arial"/>
              </a:rPr>
              <a:t>drobnopisné </a:t>
            </a:r>
            <a:r>
              <a:rPr sz="2000" b="1" spc="-5" dirty="0">
                <a:latin typeface="Arial"/>
                <a:cs typeface="Arial"/>
              </a:rPr>
              <a:t>malby </a:t>
            </a:r>
            <a:r>
              <a:rPr sz="2000" b="1" dirty="0">
                <a:latin typeface="Arial"/>
                <a:cs typeface="Arial"/>
              </a:rPr>
              <a:t>a </a:t>
            </a:r>
            <a:r>
              <a:rPr sz="2000" b="1" spc="-5" dirty="0">
                <a:latin typeface="Arial"/>
                <a:cs typeface="Arial"/>
              </a:rPr>
              <a:t>sledování </a:t>
            </a:r>
            <a:r>
              <a:rPr sz="2000" b="1" dirty="0">
                <a:latin typeface="Arial"/>
                <a:cs typeface="Arial"/>
              </a:rPr>
              <a:t>každého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detailu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marR="97155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Stevens </a:t>
            </a:r>
            <a:r>
              <a:rPr sz="2000" dirty="0">
                <a:latin typeface="Arial"/>
                <a:cs typeface="Arial"/>
              </a:rPr>
              <a:t>se však </a:t>
            </a:r>
            <a:r>
              <a:rPr sz="2000" b="1" dirty="0">
                <a:latin typeface="Arial"/>
                <a:cs typeface="Arial"/>
              </a:rPr>
              <a:t>v Praze </a:t>
            </a:r>
            <a:r>
              <a:rPr sz="2000" b="1" spc="-5" dirty="0">
                <a:latin typeface="Arial"/>
                <a:cs typeface="Arial"/>
              </a:rPr>
              <a:t>velmi proslavil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a to svými kresbami  </a:t>
            </a:r>
            <a:r>
              <a:rPr sz="2000" b="1" spc="-5" dirty="0">
                <a:latin typeface="Arial"/>
                <a:cs typeface="Arial"/>
              </a:rPr>
              <a:t>městských vedut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kterým se </a:t>
            </a:r>
            <a:r>
              <a:rPr sz="2000" spc="-5" dirty="0">
                <a:latin typeface="Arial"/>
                <a:cs typeface="Arial"/>
              </a:rPr>
              <a:t>věnoval již během </a:t>
            </a:r>
            <a:r>
              <a:rPr sz="2000" dirty="0">
                <a:latin typeface="Arial"/>
                <a:cs typeface="Arial"/>
              </a:rPr>
              <a:t>svého cestování –  </a:t>
            </a:r>
            <a:r>
              <a:rPr sz="2000" spc="-5" dirty="0">
                <a:latin typeface="Arial"/>
                <a:cs typeface="Arial"/>
              </a:rPr>
              <a:t>vytěžil </a:t>
            </a:r>
            <a:r>
              <a:rPr sz="2000" dirty="0">
                <a:latin typeface="Arial"/>
                <a:cs typeface="Arial"/>
              </a:rPr>
              <a:t>z </a:t>
            </a:r>
            <a:r>
              <a:rPr sz="2000" spc="-5" dirty="0">
                <a:latin typeface="Arial"/>
                <a:cs typeface="Arial"/>
              </a:rPr>
              <a:t>něho </a:t>
            </a:r>
            <a:r>
              <a:rPr sz="2000" dirty="0">
                <a:latin typeface="Arial"/>
                <a:cs typeface="Arial"/>
              </a:rPr>
              <a:t>bohatý cyklus </a:t>
            </a:r>
            <a:r>
              <a:rPr sz="2000" spc="-5" dirty="0">
                <a:latin typeface="Arial"/>
                <a:cs typeface="Arial"/>
              </a:rPr>
              <a:t>pohledů na evropská </a:t>
            </a:r>
            <a:r>
              <a:rPr sz="2000" dirty="0">
                <a:latin typeface="Arial"/>
                <a:cs typeface="Arial"/>
              </a:rPr>
              <a:t>města, v </a:t>
            </a:r>
            <a:r>
              <a:rPr sz="2000" spc="-5" dirty="0">
                <a:latin typeface="Arial"/>
                <a:cs typeface="Arial"/>
              </a:rPr>
              <a:t>nichž </a:t>
            </a:r>
            <a:r>
              <a:rPr sz="2000" dirty="0">
                <a:latin typeface="Arial"/>
                <a:cs typeface="Arial"/>
              </a:rPr>
              <a:t>se  soustředil zejména </a:t>
            </a:r>
            <a:r>
              <a:rPr sz="2000" spc="-5" dirty="0">
                <a:latin typeface="Arial"/>
                <a:cs typeface="Arial"/>
              </a:rPr>
              <a:t>na Řím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později na Prahu; dnes již lze jen </a:t>
            </a:r>
            <a:r>
              <a:rPr sz="2000" dirty="0">
                <a:latin typeface="Arial"/>
                <a:cs typeface="Arial"/>
              </a:rPr>
              <a:t>stěží  </a:t>
            </a:r>
            <a:r>
              <a:rPr sz="2000" spc="-5" dirty="0">
                <a:latin typeface="Arial"/>
                <a:cs typeface="Arial"/>
              </a:rPr>
              <a:t>posoudit, do jaké míry Stevens </a:t>
            </a:r>
            <a:r>
              <a:rPr sz="2000" dirty="0">
                <a:latin typeface="Arial"/>
                <a:cs typeface="Arial"/>
              </a:rPr>
              <a:t>své veduty </a:t>
            </a:r>
            <a:r>
              <a:rPr sz="2000" spc="-5" dirty="0">
                <a:latin typeface="Arial"/>
                <a:cs typeface="Arial"/>
              </a:rPr>
              <a:t>idealizoval, ale </a:t>
            </a:r>
            <a:r>
              <a:rPr sz="2000" dirty="0">
                <a:latin typeface="Arial"/>
                <a:cs typeface="Arial"/>
              </a:rPr>
              <a:t>i tak </a:t>
            </a:r>
            <a:r>
              <a:rPr sz="2000" spc="-5" dirty="0">
                <a:latin typeface="Arial"/>
                <a:cs typeface="Arial"/>
              </a:rPr>
              <a:t>jeho  </a:t>
            </a:r>
            <a:r>
              <a:rPr sz="2000" dirty="0">
                <a:latin typeface="Arial"/>
                <a:cs typeface="Arial"/>
              </a:rPr>
              <a:t>pražské veduty zůstávají cenným </a:t>
            </a:r>
            <a:r>
              <a:rPr sz="2000" spc="-5" dirty="0">
                <a:latin typeface="Arial"/>
                <a:cs typeface="Arial"/>
              </a:rPr>
              <a:t>pramenem </a:t>
            </a:r>
            <a:r>
              <a:rPr sz="2000" dirty="0">
                <a:latin typeface="Arial"/>
                <a:cs typeface="Arial"/>
              </a:rPr>
              <a:t>k vzhledu města </a:t>
            </a:r>
            <a:r>
              <a:rPr sz="2000" spc="-5" dirty="0">
                <a:latin typeface="Arial"/>
                <a:cs typeface="Arial"/>
              </a:rPr>
              <a:t>na  poč. 17. </a:t>
            </a:r>
            <a:r>
              <a:rPr sz="2000" dirty="0">
                <a:latin typeface="Arial"/>
                <a:cs typeface="Arial"/>
              </a:rPr>
              <a:t>st. – </a:t>
            </a:r>
            <a:r>
              <a:rPr sz="2000" b="1" i="1" spc="-5" dirty="0">
                <a:latin typeface="Arial"/>
                <a:cs typeface="Arial"/>
              </a:rPr>
              <a:t>Pražský </a:t>
            </a:r>
            <a:r>
              <a:rPr sz="2000" b="1" i="1" dirty="0">
                <a:latin typeface="Arial"/>
                <a:cs typeface="Arial"/>
              </a:rPr>
              <a:t>hrad s </a:t>
            </a:r>
            <a:r>
              <a:rPr sz="2000" b="1" i="1" spc="-5" dirty="0">
                <a:latin typeface="Arial"/>
                <a:cs typeface="Arial"/>
              </a:rPr>
              <a:t>Prašným </a:t>
            </a:r>
            <a:r>
              <a:rPr sz="2000" b="1" i="1" dirty="0">
                <a:latin typeface="Arial"/>
                <a:cs typeface="Arial"/>
              </a:rPr>
              <a:t>mostem, </a:t>
            </a:r>
            <a:r>
              <a:rPr sz="2000" b="1" i="1" spc="-5" dirty="0">
                <a:latin typeface="Arial"/>
                <a:cs typeface="Arial"/>
              </a:rPr>
              <a:t>Míčovnou</a:t>
            </a:r>
            <a:r>
              <a:rPr sz="2000" b="1" i="1" spc="-18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20"/>
              </a:lnSpc>
            </a:pPr>
            <a:r>
              <a:rPr sz="2000" b="1" i="1" dirty="0">
                <a:latin typeface="Arial"/>
                <a:cs typeface="Arial"/>
              </a:rPr>
              <a:t>Belvedérem </a:t>
            </a:r>
            <a:r>
              <a:rPr sz="2000" dirty="0">
                <a:latin typeface="Arial"/>
                <a:cs typeface="Arial"/>
              </a:rPr>
              <a:t>(po 1604), četné kresby </a:t>
            </a:r>
            <a:r>
              <a:rPr sz="2000" b="1" i="1" dirty="0">
                <a:latin typeface="Arial"/>
                <a:cs typeface="Arial"/>
              </a:rPr>
              <a:t>Karlova</a:t>
            </a:r>
            <a:r>
              <a:rPr sz="2000" b="1" i="1" spc="-19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mostu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7725"/>
            <a:ext cx="9144000" cy="603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1311"/>
            <a:ext cx="9144000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3725"/>
            <a:ext cx="9144000" cy="5140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434721"/>
            <a:ext cx="8041005" cy="559181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137795" indent="-343535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200" b="1" i="1" spc="-10" dirty="0">
                <a:latin typeface="Arial"/>
                <a:cs typeface="Arial"/>
              </a:rPr>
              <a:t>Hans </a:t>
            </a:r>
            <a:r>
              <a:rPr sz="2200" b="1" i="1" spc="-5" dirty="0">
                <a:latin typeface="Arial"/>
                <a:cs typeface="Arial"/>
              </a:rPr>
              <a:t>von </a:t>
            </a:r>
            <a:r>
              <a:rPr sz="2200" b="1" i="1" spc="-10" dirty="0">
                <a:latin typeface="Arial"/>
                <a:cs typeface="Arial"/>
              </a:rPr>
              <a:t>Aachen, Bartolomäus </a:t>
            </a:r>
            <a:r>
              <a:rPr sz="2200" b="1" i="1" spc="-5" dirty="0">
                <a:latin typeface="Arial"/>
                <a:cs typeface="Arial"/>
              </a:rPr>
              <a:t>Spranger </a:t>
            </a:r>
            <a:r>
              <a:rPr sz="2200" spc="-5" dirty="0">
                <a:latin typeface="Arial"/>
                <a:cs typeface="Arial"/>
              </a:rPr>
              <a:t>– rovněž se učil  v Itálii u romanisty </a:t>
            </a:r>
            <a:r>
              <a:rPr sz="2200" b="1" i="1" spc="-5" dirty="0">
                <a:latin typeface="Arial"/>
                <a:cs typeface="Arial"/>
              </a:rPr>
              <a:t>Hanse Specharta</a:t>
            </a:r>
            <a:r>
              <a:rPr sz="2200" b="1" i="1" spc="6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(Nizozemce</a:t>
            </a:r>
            <a:endParaRPr sz="2200">
              <a:latin typeface="Arial"/>
              <a:cs typeface="Arial"/>
            </a:endParaRPr>
          </a:p>
          <a:p>
            <a:pPr marL="355600" algn="just">
              <a:lnSpc>
                <a:spcPts val="2110"/>
              </a:lnSpc>
            </a:pPr>
            <a:r>
              <a:rPr sz="2200" spc="-5" dirty="0">
                <a:latin typeface="Arial"/>
                <a:cs typeface="Arial"/>
              </a:rPr>
              <a:t>domestikovaného v Itálii) a následně odešel do</a:t>
            </a:r>
            <a:r>
              <a:rPr sz="2200" spc="2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Prahy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marR="463550" indent="-343535" algn="just">
              <a:lnSpc>
                <a:spcPct val="80000"/>
              </a:lnSpc>
              <a:buFont typeface="Arial"/>
              <a:buChar char="•"/>
              <a:tabLst>
                <a:tab pos="356235" algn="l"/>
              </a:tabLst>
            </a:pPr>
            <a:r>
              <a:rPr sz="2200" b="1" i="1" spc="-10" dirty="0">
                <a:latin typeface="Arial"/>
                <a:cs typeface="Arial"/>
              </a:rPr>
              <a:t>Bartolomäus </a:t>
            </a:r>
            <a:r>
              <a:rPr sz="2200" b="1" i="1" spc="-5" dirty="0">
                <a:latin typeface="Arial"/>
                <a:cs typeface="Arial"/>
              </a:rPr>
              <a:t>Spranger </a:t>
            </a:r>
            <a:r>
              <a:rPr sz="2200" spc="-5" dirty="0">
                <a:latin typeface="Arial"/>
                <a:cs typeface="Arial"/>
              </a:rPr>
              <a:t>pocházel z Antverp, ale pracoval  v Itálii, kde na něho zapůsobili </a:t>
            </a:r>
            <a:r>
              <a:rPr sz="2200" b="1" i="1" spc="-5" dirty="0">
                <a:latin typeface="Arial"/>
                <a:cs typeface="Arial"/>
              </a:rPr>
              <a:t>Parmigianino, Corregio a  Zuccari</a:t>
            </a:r>
            <a:r>
              <a:rPr sz="2200" spc="-5" dirty="0">
                <a:latin typeface="Arial"/>
                <a:cs typeface="Arial"/>
              </a:rPr>
              <a:t>; poté přichází do Vídně a od roku 1581 je v Praze  jako </a:t>
            </a:r>
            <a:r>
              <a:rPr sz="2200" spc="-10" dirty="0">
                <a:latin typeface="Arial"/>
                <a:cs typeface="Arial"/>
              </a:rPr>
              <a:t>dvorní </a:t>
            </a:r>
            <a:r>
              <a:rPr sz="2200" spc="-5" dirty="0">
                <a:latin typeface="Arial"/>
                <a:cs typeface="Arial"/>
              </a:rPr>
              <a:t>malíř </a:t>
            </a:r>
            <a:r>
              <a:rPr sz="2200" spc="-10" dirty="0">
                <a:latin typeface="Arial"/>
                <a:cs typeface="Arial"/>
              </a:rPr>
              <a:t>Rudolfa </a:t>
            </a:r>
            <a:r>
              <a:rPr sz="2200" spc="-5" dirty="0">
                <a:latin typeface="Arial"/>
                <a:cs typeface="Arial"/>
              </a:rPr>
              <a:t>II., který jej </a:t>
            </a:r>
            <a:r>
              <a:rPr sz="2200" spc="-10" dirty="0">
                <a:latin typeface="Arial"/>
                <a:cs typeface="Arial"/>
              </a:rPr>
              <a:t>mj. </a:t>
            </a:r>
            <a:r>
              <a:rPr sz="2200" spc="-5" dirty="0">
                <a:latin typeface="Arial"/>
                <a:cs typeface="Arial"/>
              </a:rPr>
              <a:t>povýšil</a:t>
            </a:r>
            <a:r>
              <a:rPr sz="2200" spc="114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do</a:t>
            </a:r>
            <a:endParaRPr sz="2200">
              <a:latin typeface="Arial"/>
              <a:cs typeface="Arial"/>
            </a:endParaRPr>
          </a:p>
          <a:p>
            <a:pPr marL="355600" algn="just">
              <a:lnSpc>
                <a:spcPts val="2115"/>
              </a:lnSpc>
            </a:pPr>
            <a:r>
              <a:rPr sz="2200" dirty="0">
                <a:latin typeface="Arial"/>
                <a:cs typeface="Arial"/>
              </a:rPr>
              <a:t>šlechtického </a:t>
            </a:r>
            <a:r>
              <a:rPr sz="2200" spc="-5" dirty="0">
                <a:latin typeface="Arial"/>
                <a:cs typeface="Arial"/>
              </a:rPr>
              <a:t>stavu s </a:t>
            </a:r>
            <a:r>
              <a:rPr sz="2200" spc="-10" dirty="0">
                <a:latin typeface="Arial"/>
                <a:cs typeface="Arial"/>
              </a:rPr>
              <a:t>přídomkem </a:t>
            </a:r>
            <a:r>
              <a:rPr sz="2200" spc="-5" dirty="0">
                <a:latin typeface="Arial"/>
                <a:cs typeface="Arial"/>
              </a:rPr>
              <a:t>„von dem</a:t>
            </a:r>
            <a:r>
              <a:rPr sz="2200" spc="5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Schilde“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vytvářel alegorie, mytologické výjevy, náboženské malby, ale i  portréty a epitafy, v nichž </a:t>
            </a:r>
            <a:r>
              <a:rPr sz="2200" spc="-10" dirty="0">
                <a:latin typeface="Arial"/>
                <a:cs typeface="Arial"/>
              </a:rPr>
              <a:t>projevuje </a:t>
            </a:r>
            <a:r>
              <a:rPr sz="2200" spc="-5" dirty="0">
                <a:latin typeface="Arial"/>
                <a:cs typeface="Arial"/>
              </a:rPr>
              <a:t>velkou schopnost  realisticky zachytit portrétovaného – např. </a:t>
            </a:r>
            <a:r>
              <a:rPr sz="2200" b="1" i="1" spc="-5" dirty="0">
                <a:latin typeface="Arial"/>
                <a:cs typeface="Arial"/>
              </a:rPr>
              <a:t>Epitaf pražského  zlatníka Mikuláše </a:t>
            </a:r>
            <a:r>
              <a:rPr sz="2200" b="1" i="1" spc="-10" dirty="0">
                <a:latin typeface="Arial"/>
                <a:cs typeface="Arial"/>
              </a:rPr>
              <a:t>Müllera </a:t>
            </a:r>
            <a:r>
              <a:rPr sz="2200" b="1" i="1" spc="-5" dirty="0">
                <a:latin typeface="Arial"/>
                <a:cs typeface="Arial"/>
              </a:rPr>
              <a:t>s obrazem</a:t>
            </a:r>
            <a:r>
              <a:rPr sz="2200" b="1" i="1" spc="135" dirty="0">
                <a:latin typeface="Arial"/>
                <a:cs typeface="Arial"/>
              </a:rPr>
              <a:t> </a:t>
            </a:r>
            <a:r>
              <a:rPr sz="2200" b="1" i="1" spc="-5" dirty="0">
                <a:latin typeface="Arial"/>
                <a:cs typeface="Arial"/>
              </a:rPr>
              <a:t>Zmrtvýchvstání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750">
              <a:latin typeface="Times New Roman"/>
              <a:cs typeface="Times New Roman"/>
            </a:endParaRPr>
          </a:p>
          <a:p>
            <a:pPr marL="355600" marR="5969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latin typeface="Arial"/>
                <a:cs typeface="Arial"/>
              </a:rPr>
              <a:t>v alegoriích a v obrazech s mytologickými </a:t>
            </a:r>
            <a:r>
              <a:rPr sz="2200" spc="-10" dirty="0">
                <a:latin typeface="Arial"/>
                <a:cs typeface="Arial"/>
              </a:rPr>
              <a:t>náměty </a:t>
            </a:r>
            <a:r>
              <a:rPr sz="2200" spc="-5" dirty="0">
                <a:latin typeface="Arial"/>
                <a:cs typeface="Arial"/>
              </a:rPr>
              <a:t>se </a:t>
            </a:r>
            <a:r>
              <a:rPr sz="2200" spc="-10" dirty="0">
                <a:latin typeface="Arial"/>
                <a:cs typeface="Arial"/>
              </a:rPr>
              <a:t>naopak  </a:t>
            </a:r>
            <a:r>
              <a:rPr sz="2200" spc="-5" dirty="0">
                <a:latin typeface="Arial"/>
                <a:cs typeface="Arial"/>
              </a:rPr>
              <a:t>projevuje </a:t>
            </a:r>
            <a:r>
              <a:rPr sz="2200" dirty="0">
                <a:latin typeface="Arial"/>
                <a:cs typeface="Arial"/>
              </a:rPr>
              <a:t>jako </a:t>
            </a:r>
            <a:r>
              <a:rPr sz="2200" b="1" spc="-10" dirty="0">
                <a:latin typeface="Arial"/>
                <a:cs typeface="Arial"/>
              </a:rPr>
              <a:t>typický </a:t>
            </a:r>
            <a:r>
              <a:rPr sz="2200" b="1" spc="-5" dirty="0">
                <a:latin typeface="Arial"/>
                <a:cs typeface="Arial"/>
              </a:rPr>
              <a:t>rudolfínský manýrista </a:t>
            </a:r>
            <a:r>
              <a:rPr sz="2200" spc="-5" dirty="0">
                <a:latin typeface="Arial"/>
                <a:cs typeface="Arial"/>
              </a:rPr>
              <a:t>– srov. </a:t>
            </a:r>
            <a:r>
              <a:rPr sz="2200" b="1" i="1" spc="-5" dirty="0">
                <a:latin typeface="Arial"/>
                <a:cs typeface="Arial"/>
              </a:rPr>
              <a:t>Triumf  Moudrosti </a:t>
            </a:r>
            <a:r>
              <a:rPr sz="2200" spc="-5" dirty="0">
                <a:latin typeface="Arial"/>
                <a:cs typeface="Arial"/>
              </a:rPr>
              <a:t>(90. léta 16. st.) a </a:t>
            </a:r>
            <a:r>
              <a:rPr sz="2200" b="1" i="1" spc="-5" dirty="0">
                <a:latin typeface="Arial"/>
                <a:cs typeface="Arial"/>
              </a:rPr>
              <a:t>Venuše a Adonis </a:t>
            </a:r>
            <a:r>
              <a:rPr sz="2200" spc="-5" dirty="0">
                <a:latin typeface="Arial"/>
                <a:cs typeface="Arial"/>
              </a:rPr>
              <a:t>(kol. 1610)  ad.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29057"/>
            <a:ext cx="8067040" cy="5586095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55600" marR="124460" indent="-343535">
              <a:lnSpc>
                <a:spcPct val="80000"/>
              </a:lnSpc>
              <a:spcBef>
                <a:spcPts val="55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b="1" i="1" spc="-5" dirty="0">
                <a:latin typeface="Arial"/>
                <a:cs typeface="Arial"/>
              </a:rPr>
              <a:t>Stevens </a:t>
            </a:r>
            <a:r>
              <a:rPr sz="1900" spc="-5" dirty="0">
                <a:latin typeface="Arial"/>
                <a:cs typeface="Arial"/>
              </a:rPr>
              <a:t>reprezentuje na dvoře </a:t>
            </a:r>
            <a:r>
              <a:rPr sz="1900" spc="-10" dirty="0">
                <a:latin typeface="Arial"/>
                <a:cs typeface="Arial"/>
              </a:rPr>
              <a:t>Rudolfa </a:t>
            </a:r>
            <a:r>
              <a:rPr sz="1900" spc="-5" dirty="0">
                <a:latin typeface="Arial"/>
                <a:cs typeface="Arial"/>
              </a:rPr>
              <a:t>II. typ </a:t>
            </a:r>
            <a:r>
              <a:rPr sz="1900" spc="-10" dirty="0">
                <a:latin typeface="Arial"/>
                <a:cs typeface="Arial"/>
              </a:rPr>
              <a:t>nizozemského </a:t>
            </a:r>
            <a:r>
              <a:rPr sz="1900" spc="-5" dirty="0">
                <a:latin typeface="Arial"/>
                <a:cs typeface="Arial"/>
              </a:rPr>
              <a:t>krajináře,  který obohatil své vzdělání školením v Itálii; </a:t>
            </a:r>
            <a:r>
              <a:rPr sz="1900" spc="-10" dirty="0">
                <a:latin typeface="Arial"/>
                <a:cs typeface="Arial"/>
              </a:rPr>
              <a:t>jeho </a:t>
            </a:r>
            <a:r>
              <a:rPr sz="1900" spc="-5" dirty="0">
                <a:latin typeface="Arial"/>
                <a:cs typeface="Arial"/>
              </a:rPr>
              <a:t>krajiny však </a:t>
            </a:r>
            <a:r>
              <a:rPr sz="1900" spc="-10" dirty="0">
                <a:latin typeface="Arial"/>
                <a:cs typeface="Arial"/>
              </a:rPr>
              <a:t>nikdy  nepřestaly být </a:t>
            </a:r>
            <a:r>
              <a:rPr sz="1900" spc="-5" dirty="0">
                <a:latin typeface="Arial"/>
                <a:cs typeface="Arial"/>
              </a:rPr>
              <a:t>komponované a </a:t>
            </a:r>
            <a:r>
              <a:rPr sz="1900" b="1" i="1" spc="-5" dirty="0">
                <a:latin typeface="Arial"/>
                <a:cs typeface="Arial"/>
              </a:rPr>
              <a:t>Stevens </a:t>
            </a:r>
            <a:r>
              <a:rPr sz="1900" spc="-5" dirty="0">
                <a:latin typeface="Arial"/>
                <a:cs typeface="Arial"/>
              </a:rPr>
              <a:t>vlastně </a:t>
            </a:r>
            <a:r>
              <a:rPr sz="1900" spc="-10" dirty="0">
                <a:latin typeface="Arial"/>
                <a:cs typeface="Arial"/>
              </a:rPr>
              <a:t>nikdy</a:t>
            </a:r>
            <a:r>
              <a:rPr sz="1900" spc="22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nedospěl</a:t>
            </a:r>
            <a:endParaRPr sz="1900">
              <a:latin typeface="Arial"/>
              <a:cs typeface="Arial"/>
            </a:endParaRPr>
          </a:p>
          <a:p>
            <a:pPr marL="355600" marR="273685">
              <a:lnSpc>
                <a:spcPct val="80000"/>
              </a:lnSpc>
            </a:pPr>
            <a:r>
              <a:rPr sz="1900" spc="-5" dirty="0">
                <a:latin typeface="Arial"/>
                <a:cs typeface="Arial"/>
              </a:rPr>
              <a:t>k reálnému </a:t>
            </a:r>
            <a:r>
              <a:rPr sz="1900" spc="-10" dirty="0">
                <a:latin typeface="Arial"/>
                <a:cs typeface="Arial"/>
              </a:rPr>
              <a:t>přepisu </a:t>
            </a:r>
            <a:r>
              <a:rPr sz="1900" spc="-5" dirty="0">
                <a:latin typeface="Arial"/>
                <a:cs typeface="Arial"/>
              </a:rPr>
              <a:t>viděného; </a:t>
            </a:r>
            <a:r>
              <a:rPr sz="1900" spc="-10" dirty="0">
                <a:latin typeface="Arial"/>
                <a:cs typeface="Arial"/>
              </a:rPr>
              <a:t>jeho </a:t>
            </a:r>
            <a:r>
              <a:rPr sz="1900" spc="-5" dirty="0">
                <a:latin typeface="Arial"/>
                <a:cs typeface="Arial"/>
              </a:rPr>
              <a:t>tvorba tak zůstává v rámci tradice;  proto však právě na </a:t>
            </a:r>
            <a:r>
              <a:rPr sz="1900" spc="-10" dirty="0">
                <a:latin typeface="Arial"/>
                <a:cs typeface="Arial"/>
              </a:rPr>
              <a:t>něho navazuje </a:t>
            </a:r>
            <a:r>
              <a:rPr sz="1900" spc="-5" dirty="0">
                <a:latin typeface="Arial"/>
                <a:cs typeface="Arial"/>
              </a:rPr>
              <a:t>české raně barokní krajinářství,  zatímco inovace, které </a:t>
            </a:r>
            <a:r>
              <a:rPr sz="1900" spc="-10" dirty="0">
                <a:latin typeface="Arial"/>
                <a:cs typeface="Arial"/>
              </a:rPr>
              <a:t>přináší </a:t>
            </a:r>
            <a:r>
              <a:rPr sz="1900" spc="-5" dirty="0">
                <a:latin typeface="Arial"/>
                <a:cs typeface="Arial"/>
              </a:rPr>
              <a:t>např. </a:t>
            </a:r>
            <a:r>
              <a:rPr sz="1900" b="1" i="1" spc="-5" dirty="0">
                <a:latin typeface="Arial"/>
                <a:cs typeface="Arial"/>
              </a:rPr>
              <a:t>Roeland Savery</a:t>
            </a:r>
            <a:r>
              <a:rPr sz="1900" spc="-5" dirty="0">
                <a:latin typeface="Arial"/>
                <a:cs typeface="Arial"/>
              </a:rPr>
              <a:t>, zůstávají více  méně </a:t>
            </a:r>
            <a:r>
              <a:rPr sz="1900" spc="-10" dirty="0">
                <a:latin typeface="Arial"/>
                <a:cs typeface="Arial"/>
              </a:rPr>
              <a:t>bez povšimnutí </a:t>
            </a:r>
            <a:r>
              <a:rPr sz="1900" b="1" i="1" spc="-5" dirty="0">
                <a:latin typeface="Arial"/>
                <a:cs typeface="Arial"/>
              </a:rPr>
              <a:t>Savery </a:t>
            </a:r>
            <a:r>
              <a:rPr sz="1900" spc="-5" dirty="0">
                <a:latin typeface="Arial"/>
                <a:cs typeface="Arial"/>
              </a:rPr>
              <a:t>(Coutrai kol. 1576 – Utrecht 1639)  </a:t>
            </a:r>
            <a:r>
              <a:rPr sz="1900" spc="-10" dirty="0">
                <a:latin typeface="Arial"/>
                <a:cs typeface="Arial"/>
              </a:rPr>
              <a:t>přichází </a:t>
            </a:r>
            <a:r>
              <a:rPr sz="1900" spc="-5" dirty="0">
                <a:latin typeface="Arial"/>
                <a:cs typeface="Arial"/>
              </a:rPr>
              <a:t>do Prahy jako sedmnáctiletý, ale velmi nadaný malíř v roce  </a:t>
            </a:r>
            <a:r>
              <a:rPr sz="1900" spc="-10" dirty="0">
                <a:latin typeface="Arial"/>
                <a:cs typeface="Arial"/>
              </a:rPr>
              <a:t>1603 </a:t>
            </a:r>
            <a:r>
              <a:rPr sz="1900" spc="-5" dirty="0">
                <a:latin typeface="Arial"/>
                <a:cs typeface="Arial"/>
              </a:rPr>
              <a:t>a vytváří tu </a:t>
            </a:r>
            <a:r>
              <a:rPr sz="1900" b="1" i="1" spc="-5" dirty="0">
                <a:latin typeface="Arial"/>
                <a:cs typeface="Arial"/>
              </a:rPr>
              <a:t>květinová </a:t>
            </a:r>
            <a:r>
              <a:rPr sz="1900" b="1" i="1" dirty="0">
                <a:latin typeface="Arial"/>
                <a:cs typeface="Arial"/>
              </a:rPr>
              <a:t>zátiší</a:t>
            </a:r>
            <a:r>
              <a:rPr sz="1900" dirty="0">
                <a:latin typeface="Arial"/>
                <a:cs typeface="Arial"/>
              </a:rPr>
              <a:t>, </a:t>
            </a:r>
            <a:r>
              <a:rPr sz="1900" spc="-5" dirty="0">
                <a:latin typeface="Arial"/>
                <a:cs typeface="Arial"/>
              </a:rPr>
              <a:t>která </a:t>
            </a:r>
            <a:r>
              <a:rPr sz="1900" spc="-10" dirty="0">
                <a:latin typeface="Arial"/>
                <a:cs typeface="Arial"/>
              </a:rPr>
              <a:t>jsou </a:t>
            </a:r>
            <a:r>
              <a:rPr sz="1900" spc="-5" dirty="0">
                <a:latin typeface="Arial"/>
                <a:cs typeface="Arial"/>
              </a:rPr>
              <a:t>zde zároveň prvními  obrazy tohoto</a:t>
            </a:r>
            <a:r>
              <a:rPr sz="1900" spc="20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žánru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1900" spc="-5" dirty="0">
                <a:latin typeface="Arial"/>
                <a:cs typeface="Arial"/>
              </a:rPr>
              <a:t>obrazy květinových zátiší však </a:t>
            </a:r>
            <a:r>
              <a:rPr sz="1900" spc="-10" dirty="0">
                <a:latin typeface="Arial"/>
                <a:cs typeface="Arial"/>
              </a:rPr>
              <a:t>nejsou jedinou inovací, </a:t>
            </a:r>
            <a:r>
              <a:rPr sz="1900" spc="-5" dirty="0">
                <a:latin typeface="Arial"/>
                <a:cs typeface="Arial"/>
              </a:rPr>
              <a:t>kterou </a:t>
            </a:r>
            <a:r>
              <a:rPr sz="1900" b="1" i="1" spc="-5" dirty="0">
                <a:latin typeface="Arial"/>
                <a:cs typeface="Arial"/>
              </a:rPr>
              <a:t>Savery  </a:t>
            </a:r>
            <a:r>
              <a:rPr sz="1900" spc="-10" dirty="0">
                <a:latin typeface="Arial"/>
                <a:cs typeface="Arial"/>
              </a:rPr>
              <a:t>přináší </a:t>
            </a:r>
            <a:r>
              <a:rPr sz="1900" spc="-5" dirty="0">
                <a:latin typeface="Arial"/>
                <a:cs typeface="Arial"/>
              </a:rPr>
              <a:t>do rudolfínské malby </a:t>
            </a:r>
            <a:r>
              <a:rPr sz="1900" spc="-10" dirty="0">
                <a:latin typeface="Arial"/>
                <a:cs typeface="Arial"/>
              </a:rPr>
              <a:t>poč. 17. </a:t>
            </a:r>
            <a:r>
              <a:rPr sz="1900" spc="-5" dirty="0">
                <a:latin typeface="Arial"/>
                <a:cs typeface="Arial"/>
              </a:rPr>
              <a:t>st. – vynikl také </a:t>
            </a:r>
            <a:r>
              <a:rPr sz="1900" spc="-10" dirty="0">
                <a:latin typeface="Arial"/>
                <a:cs typeface="Arial"/>
              </a:rPr>
              <a:t>jako </a:t>
            </a:r>
            <a:r>
              <a:rPr sz="1900" spc="-5" dirty="0">
                <a:latin typeface="Arial"/>
                <a:cs typeface="Arial"/>
              </a:rPr>
              <a:t>krajinář, který  jako jediný z </a:t>
            </a:r>
            <a:r>
              <a:rPr sz="1900" spc="-10" dirty="0">
                <a:latin typeface="Arial"/>
                <a:cs typeface="Arial"/>
              </a:rPr>
              <a:t>Rudolfových </a:t>
            </a:r>
            <a:r>
              <a:rPr sz="1900" spc="-5" dirty="0">
                <a:latin typeface="Arial"/>
                <a:cs typeface="Arial"/>
              </a:rPr>
              <a:t>malířů </a:t>
            </a:r>
            <a:r>
              <a:rPr sz="1900" spc="-10" dirty="0">
                <a:latin typeface="Arial"/>
                <a:cs typeface="Arial"/>
              </a:rPr>
              <a:t>podkládá </a:t>
            </a:r>
            <a:r>
              <a:rPr sz="1900" spc="-5" dirty="0">
                <a:latin typeface="Arial"/>
                <a:cs typeface="Arial"/>
              </a:rPr>
              <a:t>své malby četnými studiemi  </a:t>
            </a:r>
            <a:r>
              <a:rPr sz="1900" b="1" spc="-5" dirty="0">
                <a:latin typeface="Arial"/>
                <a:cs typeface="Arial"/>
              </a:rPr>
              <a:t>podle skutečnosti</a:t>
            </a:r>
            <a:r>
              <a:rPr sz="1900" spc="-5" dirty="0">
                <a:latin typeface="Arial"/>
                <a:cs typeface="Arial"/>
              </a:rPr>
              <a:t>; takto vytváří také přípravné studie figurálních  stafáží – zachovalo se </a:t>
            </a:r>
            <a:r>
              <a:rPr sz="1900" spc="-10" dirty="0">
                <a:latin typeface="Arial"/>
                <a:cs typeface="Arial"/>
              </a:rPr>
              <a:t>množství jeho </a:t>
            </a:r>
            <a:r>
              <a:rPr sz="1900" spc="-5" dirty="0">
                <a:latin typeface="Arial"/>
                <a:cs typeface="Arial"/>
              </a:rPr>
              <a:t>studií sedláků, venkovanů i  městských </a:t>
            </a:r>
            <a:r>
              <a:rPr sz="1900" spc="-10" dirty="0">
                <a:latin typeface="Arial"/>
                <a:cs typeface="Arial"/>
              </a:rPr>
              <a:t>obyvatel, </a:t>
            </a:r>
            <a:r>
              <a:rPr sz="1900" spc="-5" dirty="0">
                <a:latin typeface="Arial"/>
                <a:cs typeface="Arial"/>
              </a:rPr>
              <a:t>které – kromě toho, že dosvědčují Saveryho velký  kreslířský talent a smysl pro realitu – slouží také </a:t>
            </a:r>
            <a:r>
              <a:rPr sz="1900" spc="-10" dirty="0">
                <a:latin typeface="Arial"/>
                <a:cs typeface="Arial"/>
              </a:rPr>
              <a:t>jako </a:t>
            </a:r>
            <a:r>
              <a:rPr sz="1900" spc="-5" dirty="0">
                <a:latin typeface="Arial"/>
                <a:cs typeface="Arial"/>
              </a:rPr>
              <a:t>materiál</a:t>
            </a:r>
            <a:r>
              <a:rPr sz="1900" spc="250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cenný</a:t>
            </a:r>
            <a:endParaRPr sz="1900">
              <a:latin typeface="Arial"/>
              <a:cs typeface="Arial"/>
            </a:endParaRPr>
          </a:p>
          <a:p>
            <a:pPr marL="355600">
              <a:lnSpc>
                <a:spcPts val="1825"/>
              </a:lnSpc>
            </a:pPr>
            <a:r>
              <a:rPr sz="1900" spc="-5" dirty="0">
                <a:latin typeface="Arial"/>
                <a:cs typeface="Arial"/>
              </a:rPr>
              <a:t>pro </a:t>
            </a:r>
            <a:r>
              <a:rPr sz="1900" spc="-10" dirty="0">
                <a:latin typeface="Arial"/>
                <a:cs typeface="Arial"/>
              </a:rPr>
              <a:t>etnologii, protože dokládají </a:t>
            </a:r>
            <a:r>
              <a:rPr sz="1900" spc="-5" dirty="0">
                <a:latin typeface="Arial"/>
                <a:cs typeface="Arial"/>
              </a:rPr>
              <a:t>vzhled a </a:t>
            </a:r>
            <a:r>
              <a:rPr sz="1900" spc="-10" dirty="0">
                <a:latin typeface="Arial"/>
                <a:cs typeface="Arial"/>
              </a:rPr>
              <a:t>oděv </a:t>
            </a:r>
            <a:r>
              <a:rPr sz="1900" spc="-5" dirty="0">
                <a:latin typeface="Arial"/>
                <a:cs typeface="Arial"/>
              </a:rPr>
              <a:t>tehdejších</a:t>
            </a:r>
            <a:r>
              <a:rPr sz="1900" spc="26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obyvatel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Times New Roman"/>
              <a:cs typeface="Times New Roman"/>
            </a:endParaRPr>
          </a:p>
          <a:p>
            <a:pPr marL="355600" marR="125730" indent="-343535">
              <a:lnSpc>
                <a:spcPts val="182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900" b="1" i="1" spc="-5" dirty="0">
                <a:latin typeface="Arial"/>
                <a:cs typeface="Arial"/>
              </a:rPr>
              <a:t>Savery </a:t>
            </a:r>
            <a:r>
              <a:rPr sz="1900" spc="-5" dirty="0">
                <a:latin typeface="Arial"/>
                <a:cs typeface="Arial"/>
              </a:rPr>
              <a:t>vytvořil také řadu obrazů s venkovskou tematikou – </a:t>
            </a:r>
            <a:r>
              <a:rPr sz="1900" b="1" i="1" spc="-5" dirty="0">
                <a:latin typeface="Arial"/>
                <a:cs typeface="Arial"/>
              </a:rPr>
              <a:t>Přepadení  vesnice </a:t>
            </a:r>
            <a:r>
              <a:rPr sz="1900" spc="-5" dirty="0">
                <a:latin typeface="Arial"/>
                <a:cs typeface="Arial"/>
              </a:rPr>
              <a:t>(1604), </a:t>
            </a:r>
            <a:r>
              <a:rPr sz="1900" b="1" i="1" spc="-5" dirty="0">
                <a:latin typeface="Arial"/>
                <a:cs typeface="Arial"/>
              </a:rPr>
              <a:t>Posvícení </a:t>
            </a:r>
            <a:r>
              <a:rPr sz="1900" spc="-5" dirty="0">
                <a:latin typeface="Arial"/>
                <a:cs typeface="Arial"/>
              </a:rPr>
              <a:t>(1606), které </a:t>
            </a:r>
            <a:r>
              <a:rPr sz="1900" spc="-10" dirty="0">
                <a:latin typeface="Arial"/>
                <a:cs typeface="Arial"/>
              </a:rPr>
              <a:t>jsou </a:t>
            </a:r>
            <a:r>
              <a:rPr sz="1900" spc="-5" dirty="0">
                <a:latin typeface="Arial"/>
                <a:cs typeface="Arial"/>
              </a:rPr>
              <a:t>po celé </a:t>
            </a:r>
            <a:r>
              <a:rPr sz="1900" spc="-10" dirty="0">
                <a:latin typeface="Arial"/>
                <a:cs typeface="Arial"/>
              </a:rPr>
              <a:t>ploše obrazu  </a:t>
            </a:r>
            <a:r>
              <a:rPr sz="1900" spc="-5" dirty="0">
                <a:latin typeface="Arial"/>
                <a:cs typeface="Arial"/>
              </a:rPr>
              <a:t>zaplněny </a:t>
            </a:r>
            <a:r>
              <a:rPr sz="1900" spc="-10" dirty="0">
                <a:latin typeface="Arial"/>
                <a:cs typeface="Arial"/>
              </a:rPr>
              <a:t>množstvím drobných</a:t>
            </a:r>
            <a:r>
              <a:rPr sz="1900" spc="95" dirty="0">
                <a:latin typeface="Arial"/>
                <a:cs typeface="Arial"/>
              </a:rPr>
              <a:t> </a:t>
            </a:r>
            <a:r>
              <a:rPr sz="1900" spc="-5" dirty="0">
                <a:latin typeface="Arial"/>
                <a:cs typeface="Arial"/>
              </a:rPr>
              <a:t>postaviček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623443"/>
            <a:ext cx="8000365" cy="496506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jeho </a:t>
            </a:r>
            <a:r>
              <a:rPr sz="2000" dirty="0">
                <a:latin typeface="Arial"/>
                <a:cs typeface="Arial"/>
              </a:rPr>
              <a:t>nejstarší </a:t>
            </a:r>
            <a:r>
              <a:rPr sz="2000" spc="-5" dirty="0">
                <a:latin typeface="Arial"/>
                <a:cs typeface="Arial"/>
              </a:rPr>
              <a:t>krajiny jsou ještě </a:t>
            </a:r>
            <a:r>
              <a:rPr sz="2000" dirty="0">
                <a:latin typeface="Arial"/>
                <a:cs typeface="Arial"/>
              </a:rPr>
              <a:t>komponované </a:t>
            </a:r>
            <a:r>
              <a:rPr sz="2000" spc="-5" dirty="0">
                <a:latin typeface="Arial"/>
                <a:cs typeface="Arial"/>
              </a:rPr>
              <a:t>do tří kulisovitých  plánů, </a:t>
            </a:r>
            <a:r>
              <a:rPr sz="2000" dirty="0">
                <a:latin typeface="Arial"/>
                <a:cs typeface="Arial"/>
              </a:rPr>
              <a:t>které </a:t>
            </a:r>
            <a:r>
              <a:rPr sz="2000" spc="-5" dirty="0">
                <a:latin typeface="Arial"/>
                <a:cs typeface="Arial"/>
              </a:rPr>
              <a:t>díky spojování </a:t>
            </a:r>
            <a:r>
              <a:rPr sz="2000" dirty="0">
                <a:latin typeface="Arial"/>
                <a:cs typeface="Arial"/>
              </a:rPr>
              <a:t>různorodých prvků </a:t>
            </a:r>
            <a:r>
              <a:rPr sz="2000" spc="-5" dirty="0">
                <a:latin typeface="Arial"/>
                <a:cs typeface="Arial"/>
              </a:rPr>
              <a:t>působí </a:t>
            </a:r>
            <a:r>
              <a:rPr sz="2000" dirty="0">
                <a:latin typeface="Arial"/>
                <a:cs typeface="Arial"/>
              </a:rPr>
              <a:t>poněkud  </a:t>
            </a:r>
            <a:r>
              <a:rPr sz="2000" spc="-5" dirty="0">
                <a:latin typeface="Arial"/>
                <a:cs typeface="Arial"/>
              </a:rPr>
              <a:t>nesourodě; </a:t>
            </a:r>
            <a:r>
              <a:rPr sz="2000" dirty="0">
                <a:latin typeface="Arial"/>
                <a:cs typeface="Arial"/>
              </a:rPr>
              <a:t>brzy se však obrací k </a:t>
            </a:r>
            <a:r>
              <a:rPr sz="2000" spc="-5" dirty="0">
                <a:latin typeface="Arial"/>
                <a:cs typeface="Arial"/>
              </a:rPr>
              <a:t>novému pojetí krajiny </a:t>
            </a:r>
            <a:r>
              <a:rPr sz="2000" dirty="0">
                <a:latin typeface="Arial"/>
                <a:cs typeface="Arial"/>
              </a:rPr>
              <a:t>– snad pod  </a:t>
            </a:r>
            <a:r>
              <a:rPr sz="2000" spc="-5" dirty="0">
                <a:latin typeface="Arial"/>
                <a:cs typeface="Arial"/>
              </a:rPr>
              <a:t>vlivem </a:t>
            </a:r>
            <a:r>
              <a:rPr sz="2000" b="1" i="1" dirty="0">
                <a:latin typeface="Arial"/>
                <a:cs typeface="Arial"/>
              </a:rPr>
              <a:t>Jana Brueghela </a:t>
            </a:r>
            <a:r>
              <a:rPr sz="2000" spc="-5" dirty="0">
                <a:latin typeface="Arial"/>
                <a:cs typeface="Arial"/>
              </a:rPr>
              <a:t>st., </a:t>
            </a:r>
            <a:r>
              <a:rPr sz="2000" dirty="0">
                <a:latin typeface="Arial"/>
                <a:cs typeface="Arial"/>
              </a:rPr>
              <a:t>který v téže </a:t>
            </a:r>
            <a:r>
              <a:rPr sz="2000" spc="-5" dirty="0">
                <a:latin typeface="Arial"/>
                <a:cs typeface="Arial"/>
              </a:rPr>
              <a:t>době pobýval </a:t>
            </a:r>
            <a:r>
              <a:rPr sz="2000" dirty="0">
                <a:latin typeface="Arial"/>
                <a:cs typeface="Arial"/>
              </a:rPr>
              <a:t>v Praze;  Rudolf </a:t>
            </a:r>
            <a:r>
              <a:rPr sz="2000" spc="-5" dirty="0">
                <a:latin typeface="Arial"/>
                <a:cs typeface="Arial"/>
              </a:rPr>
              <a:t>II. </a:t>
            </a:r>
            <a:r>
              <a:rPr sz="2000" dirty="0">
                <a:latin typeface="Arial"/>
                <a:cs typeface="Arial"/>
              </a:rPr>
              <a:t>pak </a:t>
            </a:r>
            <a:r>
              <a:rPr sz="2000" b="1" i="1" dirty="0">
                <a:latin typeface="Arial"/>
                <a:cs typeface="Arial"/>
              </a:rPr>
              <a:t>Saveryho </a:t>
            </a:r>
            <a:r>
              <a:rPr sz="2000" spc="-5" dirty="0">
                <a:latin typeface="Arial"/>
                <a:cs typeface="Arial"/>
              </a:rPr>
              <a:t>vyslal na </a:t>
            </a:r>
            <a:r>
              <a:rPr sz="2000" dirty="0">
                <a:latin typeface="Arial"/>
                <a:cs typeface="Arial"/>
              </a:rPr>
              <a:t>cestu </a:t>
            </a:r>
            <a:r>
              <a:rPr sz="2000" spc="-5" dirty="0">
                <a:latin typeface="Arial"/>
                <a:cs typeface="Arial"/>
              </a:rPr>
              <a:t>do Alp, aby </a:t>
            </a:r>
            <a:r>
              <a:rPr sz="2000" dirty="0">
                <a:latin typeface="Arial"/>
                <a:cs typeface="Arial"/>
              </a:rPr>
              <a:t>tu pro </a:t>
            </a:r>
            <a:r>
              <a:rPr sz="2000" spc="-5" dirty="0">
                <a:latin typeface="Arial"/>
                <a:cs typeface="Arial"/>
              </a:rPr>
              <a:t>něho  </a:t>
            </a:r>
            <a:r>
              <a:rPr sz="2000" dirty="0">
                <a:latin typeface="Arial"/>
                <a:cs typeface="Arial"/>
              </a:rPr>
              <a:t>zachytil specifika místní přírody i </a:t>
            </a:r>
            <a:r>
              <a:rPr sz="2000" spc="-5" dirty="0">
                <a:latin typeface="Arial"/>
                <a:cs typeface="Arial"/>
              </a:rPr>
              <a:t>obyvatel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Savery přivezl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množství  studií </a:t>
            </a:r>
            <a:r>
              <a:rPr sz="2000" spc="-5" dirty="0">
                <a:latin typeface="Arial"/>
                <a:cs typeface="Arial"/>
              </a:rPr>
              <a:t>podle </a:t>
            </a:r>
            <a:r>
              <a:rPr sz="2000" dirty="0">
                <a:latin typeface="Arial"/>
                <a:cs typeface="Arial"/>
              </a:rPr>
              <a:t>skutečnosti – dokázal si </a:t>
            </a:r>
            <a:r>
              <a:rPr sz="2000" spc="-5" dirty="0">
                <a:latin typeface="Arial"/>
                <a:cs typeface="Arial"/>
              </a:rPr>
              <a:t>vybírat </a:t>
            </a:r>
            <a:r>
              <a:rPr sz="2000" dirty="0">
                <a:latin typeface="Arial"/>
                <a:cs typeface="Arial"/>
              </a:rPr>
              <a:t>takové záběry, které </a:t>
            </a:r>
            <a:r>
              <a:rPr sz="2000" spc="-5" dirty="0">
                <a:latin typeface="Arial"/>
                <a:cs typeface="Arial"/>
              </a:rPr>
              <a:t>již  nemusel </a:t>
            </a:r>
            <a:r>
              <a:rPr sz="2000" dirty="0">
                <a:latin typeface="Arial"/>
                <a:cs typeface="Arial"/>
              </a:rPr>
              <a:t>dodatečně </a:t>
            </a:r>
            <a:r>
              <a:rPr sz="2000" spc="-5" dirty="0">
                <a:latin typeface="Arial"/>
                <a:cs typeface="Arial"/>
              </a:rPr>
              <a:t>dokomponovávat, jak </a:t>
            </a:r>
            <a:r>
              <a:rPr sz="2000" dirty="0">
                <a:latin typeface="Arial"/>
                <a:cs typeface="Arial"/>
              </a:rPr>
              <a:t>o tom svědčí </a:t>
            </a:r>
            <a:r>
              <a:rPr sz="2000" spc="-5" dirty="0">
                <a:latin typeface="Arial"/>
                <a:cs typeface="Arial"/>
              </a:rPr>
              <a:t>např.  </a:t>
            </a:r>
            <a:r>
              <a:rPr sz="2000" b="1" i="1" dirty="0">
                <a:latin typeface="Arial"/>
                <a:cs typeface="Arial"/>
              </a:rPr>
              <a:t>Krajina s </a:t>
            </a:r>
            <a:r>
              <a:rPr sz="2000" b="1" i="1" spc="-5" dirty="0">
                <a:latin typeface="Arial"/>
                <a:cs typeface="Arial"/>
              </a:rPr>
              <a:t>poustevníkem</a:t>
            </a:r>
            <a:r>
              <a:rPr sz="2000" spc="-5" dirty="0">
                <a:latin typeface="Arial"/>
                <a:cs typeface="Arial"/>
              </a:rPr>
              <a:t>, </a:t>
            </a:r>
            <a:r>
              <a:rPr sz="2000" dirty="0">
                <a:latin typeface="Arial"/>
                <a:cs typeface="Arial"/>
              </a:rPr>
              <a:t>New York, soukromá sbírka, 1608),  </a:t>
            </a:r>
            <a:r>
              <a:rPr sz="2000" b="1" i="1" dirty="0">
                <a:latin typeface="Arial"/>
                <a:cs typeface="Arial"/>
              </a:rPr>
              <a:t>Krajina s </a:t>
            </a:r>
            <a:r>
              <a:rPr sz="2000" b="1" i="1" spc="-5" dirty="0">
                <a:latin typeface="Arial"/>
                <a:cs typeface="Arial"/>
              </a:rPr>
              <a:t>vodopádem </a:t>
            </a:r>
            <a:r>
              <a:rPr sz="2000" dirty="0">
                <a:latin typeface="Arial"/>
                <a:cs typeface="Arial"/>
              </a:rPr>
              <a:t>(Hannover, Niedersächsische  Landesgalerie, 1608), </a:t>
            </a:r>
            <a:r>
              <a:rPr sz="2000" b="1" i="1" spc="-5" dirty="0">
                <a:latin typeface="Arial"/>
                <a:cs typeface="Arial"/>
              </a:rPr>
              <a:t>Hornatá krajina </a:t>
            </a:r>
            <a:r>
              <a:rPr sz="2000" dirty="0">
                <a:latin typeface="Arial"/>
                <a:cs typeface="Arial"/>
              </a:rPr>
              <a:t>(Anglie, soukromá sbírka,  1609)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286385" indent="-343535" algn="just">
              <a:lnSpc>
                <a:spcPct val="8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Savery </a:t>
            </a:r>
            <a:r>
              <a:rPr sz="2000" dirty="0">
                <a:latin typeface="Arial"/>
                <a:cs typeface="Arial"/>
              </a:rPr>
              <a:t>však maloval i </a:t>
            </a:r>
            <a:r>
              <a:rPr sz="2000" spc="-5" dirty="0">
                <a:latin typeface="Arial"/>
                <a:cs typeface="Arial"/>
              </a:rPr>
              <a:t>výjevy </a:t>
            </a:r>
            <a:r>
              <a:rPr sz="2000" dirty="0">
                <a:latin typeface="Arial"/>
                <a:cs typeface="Arial"/>
              </a:rPr>
              <a:t>z </a:t>
            </a:r>
            <a:r>
              <a:rPr sz="2000" spc="-5" dirty="0">
                <a:latin typeface="Arial"/>
                <a:cs typeface="Arial"/>
              </a:rPr>
              <a:t>okolí </a:t>
            </a:r>
            <a:r>
              <a:rPr sz="2000" dirty="0">
                <a:latin typeface="Arial"/>
                <a:cs typeface="Arial"/>
              </a:rPr>
              <a:t>Prahy – </a:t>
            </a:r>
            <a:r>
              <a:rPr sz="2000" spc="-5" dirty="0">
                <a:latin typeface="Arial"/>
                <a:cs typeface="Arial"/>
              </a:rPr>
              <a:t>např. </a:t>
            </a:r>
            <a:r>
              <a:rPr sz="2000" b="1" i="1" dirty="0">
                <a:latin typeface="Arial"/>
                <a:cs typeface="Arial"/>
              </a:rPr>
              <a:t>Lov na</a:t>
            </a:r>
            <a:r>
              <a:rPr sz="2000" b="1" i="1" spc="-125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jelena  </a:t>
            </a:r>
            <a:r>
              <a:rPr sz="2000" dirty="0">
                <a:latin typeface="Arial"/>
                <a:cs typeface="Arial"/>
              </a:rPr>
              <a:t>(Praha, NG); v Praze si </a:t>
            </a:r>
            <a:r>
              <a:rPr sz="2000" spc="-5" dirty="0">
                <a:latin typeface="Arial"/>
                <a:cs typeface="Arial"/>
              </a:rPr>
              <a:t>vybíral </a:t>
            </a:r>
            <a:r>
              <a:rPr sz="2000" dirty="0">
                <a:latin typeface="Arial"/>
                <a:cs typeface="Arial"/>
              </a:rPr>
              <a:t>i </a:t>
            </a:r>
            <a:r>
              <a:rPr sz="2000" spc="-5" dirty="0">
                <a:latin typeface="Arial"/>
                <a:cs typeface="Arial"/>
              </a:rPr>
              <a:t>nepříliš reprezentativní </a:t>
            </a:r>
            <a:r>
              <a:rPr sz="2000" dirty="0">
                <a:latin typeface="Arial"/>
                <a:cs typeface="Arial"/>
              </a:rPr>
              <a:t>zákoutí –  kresba Na Kampě za Karlovým mostem (Praha, </a:t>
            </a:r>
            <a:r>
              <a:rPr sz="2000" spc="-5" dirty="0">
                <a:latin typeface="Arial"/>
                <a:cs typeface="Arial"/>
              </a:rPr>
              <a:t>NG, </a:t>
            </a:r>
            <a:r>
              <a:rPr sz="2000" dirty="0">
                <a:latin typeface="Arial"/>
                <a:cs typeface="Arial"/>
              </a:rPr>
              <a:t>poč. </a:t>
            </a:r>
            <a:r>
              <a:rPr sz="2000" spc="-5" dirty="0">
                <a:latin typeface="Arial"/>
                <a:cs typeface="Arial"/>
              </a:rPr>
              <a:t>17. </a:t>
            </a:r>
            <a:r>
              <a:rPr sz="2000" dirty="0">
                <a:latin typeface="Arial"/>
                <a:cs typeface="Arial"/>
              </a:rPr>
              <a:t>st.)  </a:t>
            </a:r>
            <a:r>
              <a:rPr sz="2000" spc="-5" dirty="0">
                <a:latin typeface="Arial"/>
                <a:cs typeface="Arial"/>
              </a:rPr>
              <a:t>nebo </a:t>
            </a:r>
            <a:r>
              <a:rPr sz="2000" dirty="0">
                <a:latin typeface="Arial"/>
                <a:cs typeface="Arial"/>
              </a:rPr>
              <a:t>Domy </a:t>
            </a:r>
            <a:r>
              <a:rPr sz="2000" spc="-5" dirty="0">
                <a:latin typeface="Arial"/>
                <a:cs typeface="Arial"/>
              </a:rPr>
              <a:t>na </a:t>
            </a:r>
            <a:r>
              <a:rPr sz="2000" dirty="0">
                <a:latin typeface="Arial"/>
                <a:cs typeface="Arial"/>
              </a:rPr>
              <a:t>tržišti (Edinburk,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NG)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vedle toho </a:t>
            </a:r>
            <a:r>
              <a:rPr sz="2000" spc="-5" dirty="0">
                <a:latin typeface="Arial"/>
                <a:cs typeface="Arial"/>
              </a:rPr>
              <a:t>vytvářel </a:t>
            </a:r>
            <a:r>
              <a:rPr sz="2000" dirty="0">
                <a:latin typeface="Arial"/>
                <a:cs typeface="Arial"/>
              </a:rPr>
              <a:t>i </a:t>
            </a:r>
            <a:r>
              <a:rPr sz="2000" spc="-5" dirty="0">
                <a:latin typeface="Arial"/>
                <a:cs typeface="Arial"/>
              </a:rPr>
              <a:t>reprezentativní </a:t>
            </a:r>
            <a:r>
              <a:rPr sz="2000" dirty="0">
                <a:latin typeface="Arial"/>
                <a:cs typeface="Arial"/>
              </a:rPr>
              <a:t>prospekty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města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056894"/>
            <a:ext cx="8032750" cy="45993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66040" indent="-343535">
              <a:lnSpc>
                <a:spcPct val="8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své studie pražských zákoutí </a:t>
            </a:r>
            <a:r>
              <a:rPr sz="2000" spc="-5" dirty="0">
                <a:latin typeface="Arial"/>
                <a:cs typeface="Arial"/>
              </a:rPr>
              <a:t>pak využíval jako podklad </a:t>
            </a:r>
            <a:r>
              <a:rPr sz="2000" dirty="0">
                <a:latin typeface="Arial"/>
                <a:cs typeface="Arial"/>
              </a:rPr>
              <a:t>pro malby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  </a:t>
            </a:r>
            <a:r>
              <a:rPr sz="2000" spc="-5" dirty="0">
                <a:latin typeface="Arial"/>
                <a:cs typeface="Arial"/>
              </a:rPr>
              <a:t>např. </a:t>
            </a:r>
            <a:r>
              <a:rPr sz="2000" b="1" i="1" dirty="0">
                <a:latin typeface="Arial"/>
                <a:cs typeface="Arial"/>
              </a:rPr>
              <a:t>Vpád Pasovských na </a:t>
            </a:r>
            <a:r>
              <a:rPr sz="2000" b="1" i="1" spc="-5" dirty="0">
                <a:latin typeface="Arial"/>
                <a:cs typeface="Arial"/>
              </a:rPr>
              <a:t>Malou </a:t>
            </a:r>
            <a:r>
              <a:rPr sz="2000" b="1" i="1" dirty="0">
                <a:latin typeface="Arial"/>
                <a:cs typeface="Arial"/>
              </a:rPr>
              <a:t>Stranu </a:t>
            </a:r>
            <a:r>
              <a:rPr sz="2000" dirty="0">
                <a:latin typeface="Arial"/>
                <a:cs typeface="Arial"/>
              </a:rPr>
              <a:t>(dnes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nezvěstný)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kromě toho, že </a:t>
            </a:r>
            <a:r>
              <a:rPr sz="2000" b="1" i="1" dirty="0">
                <a:latin typeface="Arial"/>
                <a:cs typeface="Arial"/>
              </a:rPr>
              <a:t>Savery </a:t>
            </a:r>
            <a:r>
              <a:rPr sz="2000" dirty="0">
                <a:latin typeface="Arial"/>
                <a:cs typeface="Arial"/>
              </a:rPr>
              <a:t>se významně zasloužil o rozvoj </a:t>
            </a:r>
            <a:r>
              <a:rPr sz="2000" i="1" spc="-5" dirty="0">
                <a:latin typeface="Arial"/>
                <a:cs typeface="Arial"/>
              </a:rPr>
              <a:t>květinového  </a:t>
            </a:r>
            <a:r>
              <a:rPr sz="2000" i="1" dirty="0">
                <a:latin typeface="Arial"/>
                <a:cs typeface="Arial"/>
              </a:rPr>
              <a:t>zátiší </a:t>
            </a:r>
            <a:r>
              <a:rPr sz="2000" dirty="0">
                <a:latin typeface="Arial"/>
                <a:cs typeface="Arial"/>
              </a:rPr>
              <a:t>a reálně </a:t>
            </a:r>
            <a:r>
              <a:rPr sz="2000" spc="-5" dirty="0">
                <a:latin typeface="Arial"/>
                <a:cs typeface="Arial"/>
              </a:rPr>
              <a:t>viděné </a:t>
            </a:r>
            <a:r>
              <a:rPr sz="2000" i="1" dirty="0">
                <a:latin typeface="Arial"/>
                <a:cs typeface="Arial"/>
              </a:rPr>
              <a:t>krajinomalby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spc="-5" dirty="0">
                <a:latin typeface="Arial"/>
                <a:cs typeface="Arial"/>
              </a:rPr>
              <a:t>přispěl </a:t>
            </a:r>
            <a:r>
              <a:rPr sz="2000" dirty="0">
                <a:latin typeface="Arial"/>
                <a:cs typeface="Arial"/>
              </a:rPr>
              <a:t>také k rozkvětu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zvířecího  žánru </a:t>
            </a:r>
            <a:r>
              <a:rPr sz="2000" dirty="0">
                <a:latin typeface="Arial"/>
                <a:cs typeface="Arial"/>
              </a:rPr>
              <a:t>– své studie </a:t>
            </a:r>
            <a:r>
              <a:rPr sz="2000" spc="-5" dirty="0">
                <a:latin typeface="Arial"/>
                <a:cs typeface="Arial"/>
              </a:rPr>
              <a:t>lvů, </a:t>
            </a:r>
            <a:r>
              <a:rPr sz="2000" dirty="0">
                <a:latin typeface="Arial"/>
                <a:cs typeface="Arial"/>
              </a:rPr>
              <a:t>koní, </a:t>
            </a:r>
            <a:r>
              <a:rPr sz="2000" spc="-5" dirty="0">
                <a:latin typeface="Arial"/>
                <a:cs typeface="Arial"/>
              </a:rPr>
              <a:t>opic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ptáků prováděl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královském  </a:t>
            </a:r>
            <a:r>
              <a:rPr sz="2000" dirty="0">
                <a:latin typeface="Arial"/>
                <a:cs typeface="Arial"/>
              </a:rPr>
              <a:t>zvěřinci 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voliérách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7620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z těchto studií </a:t>
            </a:r>
            <a:r>
              <a:rPr sz="2000" spc="-5" dirty="0">
                <a:latin typeface="Arial"/>
                <a:cs typeface="Arial"/>
              </a:rPr>
              <a:t>pak </a:t>
            </a:r>
            <a:r>
              <a:rPr sz="2000" dirty="0">
                <a:latin typeface="Arial"/>
                <a:cs typeface="Arial"/>
              </a:rPr>
              <a:t>čerpal své </a:t>
            </a:r>
            <a:r>
              <a:rPr sz="2000" spc="-5" dirty="0">
                <a:latin typeface="Arial"/>
                <a:cs typeface="Arial"/>
              </a:rPr>
              <a:t>obrazy </a:t>
            </a:r>
            <a:r>
              <a:rPr sz="2000" dirty="0">
                <a:latin typeface="Arial"/>
                <a:cs typeface="Arial"/>
              </a:rPr>
              <a:t>stájí s koňmi, portrétů </a:t>
            </a:r>
            <a:r>
              <a:rPr sz="2000" spc="-5" dirty="0">
                <a:latin typeface="Arial"/>
                <a:cs typeface="Arial"/>
              </a:rPr>
              <a:t>koní,  Ráje nebo </a:t>
            </a:r>
            <a:r>
              <a:rPr sz="2000" dirty="0">
                <a:latin typeface="Arial"/>
                <a:cs typeface="Arial"/>
              </a:rPr>
              <a:t>Orfeů </a:t>
            </a:r>
            <a:r>
              <a:rPr sz="2000" spc="-5" dirty="0">
                <a:latin typeface="Arial"/>
                <a:cs typeface="Arial"/>
              </a:rPr>
              <a:t>hrajících </a:t>
            </a:r>
            <a:r>
              <a:rPr sz="2000" dirty="0">
                <a:latin typeface="Arial"/>
                <a:cs typeface="Arial"/>
              </a:rPr>
              <a:t>zvířatům; </a:t>
            </a:r>
            <a:r>
              <a:rPr sz="2000" spc="-5" dirty="0">
                <a:latin typeface="Arial"/>
                <a:cs typeface="Arial"/>
              </a:rPr>
              <a:t>tyto náměty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pak </a:t>
            </a:r>
            <a:r>
              <a:rPr sz="2000" dirty="0">
                <a:latin typeface="Arial"/>
                <a:cs typeface="Arial"/>
              </a:rPr>
              <a:t>i </a:t>
            </a:r>
            <a:r>
              <a:rPr sz="2000" spc="-5" dirty="0">
                <a:latin typeface="Arial"/>
                <a:cs typeface="Arial"/>
              </a:rPr>
              <a:t>po návratu  do Holandska </a:t>
            </a:r>
            <a:r>
              <a:rPr sz="2000" dirty="0">
                <a:latin typeface="Arial"/>
                <a:cs typeface="Arial"/>
              </a:rPr>
              <a:t>staly </a:t>
            </a:r>
            <a:r>
              <a:rPr sz="2000" spc="-5" dirty="0">
                <a:latin typeface="Arial"/>
                <a:cs typeface="Arial"/>
              </a:rPr>
              <a:t>jeho nejoblíbenějšími </a:t>
            </a:r>
            <a:r>
              <a:rPr sz="2000" dirty="0">
                <a:latin typeface="Arial"/>
                <a:cs typeface="Arial"/>
              </a:rPr>
              <a:t>a v četných variacích </a:t>
            </a:r>
            <a:r>
              <a:rPr sz="2000" spc="-5" dirty="0">
                <a:latin typeface="Arial"/>
                <a:cs typeface="Arial"/>
              </a:rPr>
              <a:t>je  opakovaně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zpracovává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31750" indent="-343535">
              <a:lnSpc>
                <a:spcPct val="8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b="1" i="1" dirty="0">
                <a:latin typeface="Arial"/>
                <a:cs typeface="Arial"/>
              </a:rPr>
              <a:t>Saveryho </a:t>
            </a:r>
            <a:r>
              <a:rPr sz="2000" spc="-5" dirty="0">
                <a:latin typeface="Arial"/>
                <a:cs typeface="Arial"/>
              </a:rPr>
              <a:t>dílo </a:t>
            </a:r>
            <a:r>
              <a:rPr sz="2000" dirty="0">
                <a:latin typeface="Arial"/>
                <a:cs typeface="Arial"/>
              </a:rPr>
              <a:t>zůstalo v českém prostředí bez </a:t>
            </a:r>
            <a:r>
              <a:rPr sz="2000" spc="-5" dirty="0">
                <a:latin typeface="Arial"/>
                <a:cs typeface="Arial"/>
              </a:rPr>
              <a:t>odezvy, ale </a:t>
            </a:r>
            <a:r>
              <a:rPr sz="2000" dirty="0">
                <a:latin typeface="Arial"/>
                <a:cs typeface="Arial"/>
              </a:rPr>
              <a:t>význam  </a:t>
            </a:r>
            <a:r>
              <a:rPr sz="2000" spc="-5" dirty="0">
                <a:latin typeface="Arial"/>
                <a:cs typeface="Arial"/>
              </a:rPr>
              <a:t>jeho </a:t>
            </a:r>
            <a:r>
              <a:rPr sz="2000" dirty="0">
                <a:latin typeface="Arial"/>
                <a:cs typeface="Arial"/>
              </a:rPr>
              <a:t>kreseb </a:t>
            </a:r>
            <a:r>
              <a:rPr sz="2000" spc="-5" dirty="0">
                <a:latin typeface="Arial"/>
                <a:cs typeface="Arial"/>
              </a:rPr>
              <a:t>krajin je </a:t>
            </a:r>
            <a:r>
              <a:rPr sz="2000" dirty="0">
                <a:latin typeface="Arial"/>
                <a:cs typeface="Arial"/>
              </a:rPr>
              <a:t>celoevropský – zapůsobil </a:t>
            </a:r>
            <a:r>
              <a:rPr sz="2000" spc="-5" dirty="0">
                <a:latin typeface="Arial"/>
                <a:cs typeface="Arial"/>
              </a:rPr>
              <a:t>jimi např. na </a:t>
            </a:r>
            <a:r>
              <a:rPr sz="2000" b="1" i="1" spc="-5" dirty="0">
                <a:latin typeface="Arial"/>
                <a:cs typeface="Arial"/>
              </a:rPr>
              <a:t>Václava  </a:t>
            </a:r>
            <a:r>
              <a:rPr sz="2000" b="1" i="1" dirty="0">
                <a:latin typeface="Arial"/>
                <a:cs typeface="Arial"/>
              </a:rPr>
              <a:t>Hollara </a:t>
            </a:r>
            <a:r>
              <a:rPr sz="2000" spc="-5" dirty="0">
                <a:latin typeface="Arial"/>
                <a:cs typeface="Arial"/>
              </a:rPr>
              <a:t>nebo na holandské umělce </a:t>
            </a:r>
            <a:r>
              <a:rPr sz="2000" dirty="0">
                <a:latin typeface="Arial"/>
                <a:cs typeface="Arial"/>
              </a:rPr>
              <a:t>– velkou sbírku studií </a:t>
            </a:r>
            <a:r>
              <a:rPr sz="2000" spc="-5" dirty="0">
                <a:latin typeface="Arial"/>
                <a:cs typeface="Arial"/>
              </a:rPr>
              <a:t>krajin od  Roelandta </a:t>
            </a:r>
            <a:r>
              <a:rPr sz="2000" dirty="0">
                <a:latin typeface="Arial"/>
                <a:cs typeface="Arial"/>
              </a:rPr>
              <a:t>Saveryho vlastnil mj. také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Rembrandt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89075"/>
            <a:ext cx="9109075" cy="4671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93750"/>
            <a:ext cx="9144000" cy="537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0201" y="0"/>
            <a:ext cx="50101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"/>
            <a:ext cx="9144000" cy="6857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513969"/>
            <a:ext cx="8060055" cy="557466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55600" marR="5080" indent="-343535">
              <a:lnSpc>
                <a:spcPts val="1920"/>
              </a:lnSpc>
              <a:spcBef>
                <a:spcPts val="56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na dvoře Rudolfa II. pracovali především </a:t>
            </a:r>
            <a:r>
              <a:rPr sz="2000" i="1" dirty="0">
                <a:latin typeface="Arial"/>
                <a:cs typeface="Arial"/>
              </a:rPr>
              <a:t>Nizozemci</a:t>
            </a:r>
            <a:r>
              <a:rPr sz="2000" dirty="0">
                <a:latin typeface="Arial"/>
                <a:cs typeface="Arial"/>
              </a:rPr>
              <a:t>, kteří se </a:t>
            </a:r>
            <a:r>
              <a:rPr sz="2000" spc="-5" dirty="0">
                <a:latin typeface="Arial"/>
                <a:cs typeface="Arial"/>
              </a:rPr>
              <a:t>ale učili  </a:t>
            </a:r>
            <a:r>
              <a:rPr sz="2000" dirty="0">
                <a:latin typeface="Arial"/>
                <a:cs typeface="Arial"/>
              </a:rPr>
              <a:t>většinou u </a:t>
            </a:r>
            <a:r>
              <a:rPr sz="2000" spc="-5" dirty="0">
                <a:latin typeface="Arial"/>
                <a:cs typeface="Arial"/>
              </a:rPr>
              <a:t>Italů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5" dirty="0">
                <a:latin typeface="Arial"/>
                <a:cs typeface="Arial"/>
              </a:rPr>
              <a:t>jediným „Nenizozemcem“ na Rudolfově dvoře byl  </a:t>
            </a:r>
            <a:r>
              <a:rPr sz="2000" b="1" i="1" dirty="0">
                <a:latin typeface="Arial"/>
                <a:cs typeface="Arial"/>
              </a:rPr>
              <a:t>Giuseppe Arcimboldo </a:t>
            </a:r>
            <a:r>
              <a:rPr sz="2000" dirty="0">
                <a:latin typeface="Arial"/>
                <a:cs typeface="Arial"/>
              </a:rPr>
              <a:t>(1527–1593), který pocházel z Milána a </a:t>
            </a:r>
            <a:r>
              <a:rPr sz="2000" spc="-5" dirty="0">
                <a:latin typeface="Arial"/>
                <a:cs typeface="Arial"/>
              </a:rPr>
              <a:t>od  </a:t>
            </a:r>
            <a:r>
              <a:rPr sz="2000" dirty="0">
                <a:latin typeface="Arial"/>
                <a:cs typeface="Arial"/>
              </a:rPr>
              <a:t>roku </a:t>
            </a:r>
            <a:r>
              <a:rPr sz="2000" spc="-5" dirty="0">
                <a:latin typeface="Arial"/>
                <a:cs typeface="Arial"/>
              </a:rPr>
              <a:t>1562 </a:t>
            </a:r>
            <a:r>
              <a:rPr sz="2000" dirty="0">
                <a:latin typeface="Arial"/>
                <a:cs typeface="Arial"/>
              </a:rPr>
              <a:t>se stal </a:t>
            </a:r>
            <a:r>
              <a:rPr sz="2000" spc="-5" dirty="0">
                <a:latin typeface="Arial"/>
                <a:cs typeface="Arial"/>
              </a:rPr>
              <a:t>dvorním </a:t>
            </a:r>
            <a:r>
              <a:rPr sz="2000" dirty="0">
                <a:latin typeface="Arial"/>
                <a:cs typeface="Arial"/>
              </a:rPr>
              <a:t>malířem </a:t>
            </a:r>
            <a:r>
              <a:rPr sz="2000" b="1" i="1" dirty="0">
                <a:latin typeface="Arial"/>
                <a:cs typeface="Arial"/>
              </a:rPr>
              <a:t>Ferdinanda I.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b="1" i="1" spc="-5" dirty="0">
                <a:latin typeface="Arial"/>
                <a:cs typeface="Arial"/>
              </a:rPr>
              <a:t>Maxmiliána II.</a:t>
            </a:r>
            <a:r>
              <a:rPr sz="2000" b="1" i="1" spc="-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  také </a:t>
            </a:r>
            <a:r>
              <a:rPr sz="2000" spc="-5" dirty="0">
                <a:latin typeface="Arial"/>
                <a:cs typeface="Arial"/>
              </a:rPr>
              <a:t>jejich následovník Rudolf II. </a:t>
            </a:r>
            <a:r>
              <a:rPr sz="2000" dirty="0">
                <a:latin typeface="Arial"/>
                <a:cs typeface="Arial"/>
              </a:rPr>
              <a:t>si </a:t>
            </a:r>
            <a:r>
              <a:rPr sz="2000" spc="-5" dirty="0">
                <a:latin typeface="Arial"/>
                <a:cs typeface="Arial"/>
              </a:rPr>
              <a:t>velmi </a:t>
            </a:r>
            <a:r>
              <a:rPr sz="2000" dirty="0">
                <a:latin typeface="Arial"/>
                <a:cs typeface="Arial"/>
              </a:rPr>
              <a:t>cenil </a:t>
            </a:r>
            <a:r>
              <a:rPr sz="2000" spc="-5" dirty="0">
                <a:latin typeface="Arial"/>
                <a:cs typeface="Arial"/>
              </a:rPr>
              <a:t>jeho umění, protože  </a:t>
            </a:r>
            <a:r>
              <a:rPr sz="2000" dirty="0">
                <a:latin typeface="Arial"/>
                <a:cs typeface="Arial"/>
              </a:rPr>
              <a:t>se naprosto </a:t>
            </a:r>
            <a:r>
              <a:rPr sz="2000" spc="-5" dirty="0">
                <a:latin typeface="Arial"/>
                <a:cs typeface="Arial"/>
              </a:rPr>
              <a:t>lišilo od </a:t>
            </a:r>
            <a:r>
              <a:rPr sz="2000" dirty="0">
                <a:latin typeface="Arial"/>
                <a:cs typeface="Arial"/>
              </a:rPr>
              <a:t>toho, co </a:t>
            </a:r>
            <a:r>
              <a:rPr sz="2000" spc="-5" dirty="0">
                <a:latin typeface="Arial"/>
                <a:cs typeface="Arial"/>
              </a:rPr>
              <a:t>vytvářeli ostatní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mistři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182245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autentických děl </a:t>
            </a:r>
            <a:r>
              <a:rPr sz="2000" dirty="0">
                <a:latin typeface="Arial"/>
                <a:cs typeface="Arial"/>
              </a:rPr>
              <a:t>se </a:t>
            </a:r>
            <a:r>
              <a:rPr sz="2000" spc="-5" dirty="0">
                <a:latin typeface="Arial"/>
                <a:cs typeface="Arial"/>
              </a:rPr>
              <a:t>od </a:t>
            </a:r>
            <a:r>
              <a:rPr sz="2000" b="1" i="1" dirty="0">
                <a:latin typeface="Arial"/>
                <a:cs typeface="Arial"/>
              </a:rPr>
              <a:t>Arcimbolda </a:t>
            </a:r>
            <a:r>
              <a:rPr sz="2000" dirty="0">
                <a:latin typeface="Arial"/>
                <a:cs typeface="Arial"/>
              </a:rPr>
              <a:t>zachovalo </a:t>
            </a:r>
            <a:r>
              <a:rPr sz="2000" spc="-5" dirty="0">
                <a:latin typeface="Arial"/>
                <a:cs typeface="Arial"/>
              </a:rPr>
              <a:t>jen velmi </a:t>
            </a:r>
            <a:r>
              <a:rPr sz="2000" dirty="0">
                <a:latin typeface="Arial"/>
                <a:cs typeface="Arial"/>
              </a:rPr>
              <a:t>málo –  většina z </a:t>
            </a:r>
            <a:r>
              <a:rPr sz="2000" spc="-5" dirty="0">
                <a:latin typeface="Arial"/>
                <a:cs typeface="Arial"/>
              </a:rPr>
              <a:t>nich </a:t>
            </a:r>
            <a:r>
              <a:rPr sz="2000" dirty="0">
                <a:latin typeface="Arial"/>
                <a:cs typeface="Arial"/>
              </a:rPr>
              <a:t>vznikla </a:t>
            </a:r>
            <a:r>
              <a:rPr sz="2000" spc="-5" dirty="0">
                <a:latin typeface="Arial"/>
                <a:cs typeface="Arial"/>
              </a:rPr>
              <a:t>až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60.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70. letech, </a:t>
            </a:r>
            <a:r>
              <a:rPr sz="2000" dirty="0">
                <a:latin typeface="Arial"/>
                <a:cs typeface="Arial"/>
              </a:rPr>
              <a:t>takže časově zcela  </a:t>
            </a:r>
            <a:r>
              <a:rPr sz="2000" spc="-5" dirty="0">
                <a:latin typeface="Arial"/>
                <a:cs typeface="Arial"/>
              </a:rPr>
              <a:t>nezapadají do rudolfínského umění; </a:t>
            </a:r>
            <a:r>
              <a:rPr sz="2000" dirty="0">
                <a:latin typeface="Arial"/>
                <a:cs typeface="Arial"/>
              </a:rPr>
              <a:t>v císařských sbírkách </a:t>
            </a:r>
            <a:r>
              <a:rPr sz="2000" spc="-5" dirty="0">
                <a:latin typeface="Arial"/>
                <a:cs typeface="Arial"/>
              </a:rPr>
              <a:t>jim </a:t>
            </a:r>
            <a:r>
              <a:rPr sz="2000" dirty="0">
                <a:latin typeface="Arial"/>
                <a:cs typeface="Arial"/>
              </a:rPr>
              <a:t>však  </a:t>
            </a:r>
            <a:r>
              <a:rPr sz="2000" spc="-5" dirty="0">
                <a:latin typeface="Arial"/>
                <a:cs typeface="Arial"/>
              </a:rPr>
              <a:t>později patřilo </a:t>
            </a:r>
            <a:r>
              <a:rPr sz="2000" dirty="0">
                <a:latin typeface="Arial"/>
                <a:cs typeface="Arial"/>
              </a:rPr>
              <a:t>významné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místo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474345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pro </a:t>
            </a:r>
            <a:r>
              <a:rPr sz="2000" b="1" i="1" spc="-5" dirty="0">
                <a:latin typeface="Arial"/>
                <a:cs typeface="Arial"/>
              </a:rPr>
              <a:t>Maxmiliána II. </a:t>
            </a:r>
            <a:r>
              <a:rPr sz="2000" spc="-5" dirty="0">
                <a:latin typeface="Arial"/>
                <a:cs typeface="Arial"/>
              </a:rPr>
              <a:t>namaloval </a:t>
            </a:r>
            <a:r>
              <a:rPr sz="2000" dirty="0">
                <a:latin typeface="Arial"/>
                <a:cs typeface="Arial"/>
              </a:rPr>
              <a:t>sérii </a:t>
            </a:r>
            <a:r>
              <a:rPr sz="2000" i="1" spc="-5" dirty="0">
                <a:latin typeface="Arial"/>
                <a:cs typeface="Arial"/>
              </a:rPr>
              <a:t>Čtyři </a:t>
            </a:r>
            <a:r>
              <a:rPr sz="2000" i="1" dirty="0">
                <a:latin typeface="Arial"/>
                <a:cs typeface="Arial"/>
              </a:rPr>
              <a:t>roční </a:t>
            </a:r>
            <a:r>
              <a:rPr sz="2000" i="1" spc="-5" dirty="0">
                <a:latin typeface="Arial"/>
                <a:cs typeface="Arial"/>
              </a:rPr>
              <a:t>doby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i="1" spc="-5" dirty="0">
                <a:latin typeface="Arial"/>
                <a:cs typeface="Arial"/>
              </a:rPr>
              <a:t>Čtyři </a:t>
            </a:r>
            <a:r>
              <a:rPr sz="2000" i="1" dirty="0">
                <a:latin typeface="Arial"/>
                <a:cs typeface="Arial"/>
              </a:rPr>
              <a:t>živly</a:t>
            </a:r>
            <a:r>
              <a:rPr sz="2000" dirty="0">
                <a:latin typeface="Arial"/>
                <a:cs typeface="Arial"/>
              </a:rPr>
              <a:t>,  které </a:t>
            </a:r>
            <a:r>
              <a:rPr sz="2000" spc="-5" dirty="0">
                <a:latin typeface="Arial"/>
                <a:cs typeface="Arial"/>
              </a:rPr>
              <a:t>jsou osobitou interpretací </a:t>
            </a:r>
            <a:r>
              <a:rPr sz="2000" dirty="0">
                <a:latin typeface="Arial"/>
                <a:cs typeface="Arial"/>
              </a:rPr>
              <a:t>dobových filozofických </a:t>
            </a:r>
            <a:r>
              <a:rPr sz="2000" spc="-5" dirty="0">
                <a:latin typeface="Arial"/>
                <a:cs typeface="Arial"/>
              </a:rPr>
              <a:t>úvah </a:t>
            </a:r>
            <a:r>
              <a:rPr sz="2000" dirty="0">
                <a:latin typeface="Arial"/>
                <a:cs typeface="Arial"/>
              </a:rPr>
              <a:t>o  korespondenci mezi makrokosmem–světem a mikrokosmem–  člověkem, </a:t>
            </a:r>
            <a:r>
              <a:rPr sz="2000" spc="-5" dirty="0">
                <a:latin typeface="Arial"/>
                <a:cs typeface="Arial"/>
              </a:rPr>
              <a:t>využívající </a:t>
            </a:r>
            <a:r>
              <a:rPr sz="2000" dirty="0">
                <a:latin typeface="Arial"/>
                <a:cs typeface="Arial"/>
              </a:rPr>
              <a:t>rozmanitých symbolů k </a:t>
            </a:r>
            <a:r>
              <a:rPr sz="2000" spc="-5" dirty="0">
                <a:latin typeface="Arial"/>
                <a:cs typeface="Arial"/>
              </a:rPr>
              <a:t>vyjádření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složitého  alegorického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obsahu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282575" indent="-343535">
              <a:lnSpc>
                <a:spcPts val="192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Arcimboldo pocházel z Milána – </a:t>
            </a:r>
            <a:r>
              <a:rPr sz="2000" spc="-5" dirty="0">
                <a:latin typeface="Arial"/>
                <a:cs typeface="Arial"/>
              </a:rPr>
              <a:t>obdivoval Leonardovy </a:t>
            </a:r>
            <a:r>
              <a:rPr sz="2000" dirty="0">
                <a:latin typeface="Arial"/>
                <a:cs typeface="Arial"/>
              </a:rPr>
              <a:t>fantastické  </a:t>
            </a:r>
            <a:r>
              <a:rPr sz="2000" spc="-5" dirty="0">
                <a:latin typeface="Arial"/>
                <a:cs typeface="Arial"/>
              </a:rPr>
              <a:t>fyziognomické </a:t>
            </a:r>
            <a:r>
              <a:rPr sz="2000" dirty="0">
                <a:latin typeface="Arial"/>
                <a:cs typeface="Arial"/>
              </a:rPr>
              <a:t>kresby a karikatury a vycházel z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leonardovské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35"/>
              </a:lnSpc>
            </a:pPr>
            <a:r>
              <a:rPr sz="2000" dirty="0">
                <a:latin typeface="Arial"/>
                <a:cs typeface="Arial"/>
              </a:rPr>
              <a:t>tradice, která tu </a:t>
            </a:r>
            <a:r>
              <a:rPr sz="2000" spc="-5" dirty="0">
                <a:latin typeface="Arial"/>
                <a:cs typeface="Arial"/>
              </a:rPr>
              <a:t>byla ještě velmi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živá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3776" y="0"/>
            <a:ext cx="56197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4850" y="0"/>
            <a:ext cx="547687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8175" y="0"/>
            <a:ext cx="526415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0063" y="5619089"/>
            <a:ext cx="159385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Hans </a:t>
            </a:r>
            <a:r>
              <a:rPr sz="1200" b="1" spc="-10" dirty="0">
                <a:latin typeface="Arial"/>
                <a:cs typeface="Arial"/>
              </a:rPr>
              <a:t>von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Aachen,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kol. 1590,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i="1" spc="-5" dirty="0">
                <a:latin typeface="Arial"/>
                <a:cs typeface="Arial"/>
              </a:rPr>
              <a:t>Portrét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císaře </a:t>
            </a:r>
            <a:r>
              <a:rPr sz="1200" b="1" i="1" spc="-5" dirty="0">
                <a:latin typeface="Arial"/>
                <a:cs typeface="Arial"/>
              </a:rPr>
              <a:t>Rudolfa </a:t>
            </a:r>
            <a:r>
              <a:rPr sz="1200" b="1" i="1" dirty="0">
                <a:latin typeface="Arial"/>
                <a:cs typeface="Arial"/>
              </a:rPr>
              <a:t>II.,</a:t>
            </a:r>
            <a:r>
              <a:rPr sz="1200" b="1" i="1" spc="-9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olej  na plátně, 60 x 48</a:t>
            </a:r>
            <a:r>
              <a:rPr sz="1200" b="1" spc="-1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cm,  </a:t>
            </a:r>
            <a:r>
              <a:rPr sz="1200" b="1" spc="-5" dirty="0">
                <a:latin typeface="Arial"/>
                <a:cs typeface="Arial"/>
              </a:rPr>
              <a:t>Kunsthistorisches  </a:t>
            </a:r>
            <a:r>
              <a:rPr sz="1200" b="1" dirty="0">
                <a:latin typeface="Arial"/>
                <a:cs typeface="Arial"/>
              </a:rPr>
              <a:t>Museum,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Vídeň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9676" y="0"/>
            <a:ext cx="5579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7814" y="696595"/>
            <a:ext cx="8037195" cy="508698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355600" marR="294640" indent="-343535">
              <a:lnSpc>
                <a:spcPct val="80000"/>
              </a:lnSpc>
              <a:spcBef>
                <a:spcPts val="58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Arial"/>
                <a:cs typeface="Arial"/>
              </a:rPr>
              <a:t>většinou </a:t>
            </a:r>
            <a:r>
              <a:rPr sz="2000" spc="-5" dirty="0">
                <a:latin typeface="Arial"/>
                <a:cs typeface="Arial"/>
              </a:rPr>
              <a:t>profilové </a:t>
            </a:r>
            <a:r>
              <a:rPr sz="2000" dirty="0">
                <a:latin typeface="Arial"/>
                <a:cs typeface="Arial"/>
              </a:rPr>
              <a:t>portréty skládá z nejrůznějších přírodních</a:t>
            </a:r>
            <a:r>
              <a:rPr sz="2000" spc="-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prvků  (mořská fauna, rostliny a </a:t>
            </a:r>
            <a:r>
              <a:rPr sz="2000" spc="-5" dirty="0">
                <a:latin typeface="Arial"/>
                <a:cs typeface="Arial"/>
              </a:rPr>
              <a:t>plody </a:t>
            </a:r>
            <a:r>
              <a:rPr sz="2000" dirty="0">
                <a:latin typeface="Arial"/>
                <a:cs typeface="Arial"/>
              </a:rPr>
              <a:t>příslušných ročních období, </a:t>
            </a:r>
            <a:r>
              <a:rPr sz="2000" spc="-5" dirty="0">
                <a:latin typeface="Arial"/>
                <a:cs typeface="Arial"/>
              </a:rPr>
              <a:t>ptáci,  </a:t>
            </a:r>
            <a:r>
              <a:rPr sz="2000" dirty="0">
                <a:latin typeface="Arial"/>
                <a:cs typeface="Arial"/>
              </a:rPr>
              <a:t>zvířata), </a:t>
            </a:r>
            <a:r>
              <a:rPr sz="2000" spc="-5" dirty="0">
                <a:latin typeface="Arial"/>
                <a:cs typeface="Arial"/>
              </a:rPr>
              <a:t>ale </a:t>
            </a:r>
            <a:r>
              <a:rPr sz="2000" dirty="0">
                <a:latin typeface="Arial"/>
                <a:cs typeface="Arial"/>
              </a:rPr>
              <a:t>i z kuchyňského náčiní nebo střelných zbraní – takto  sestavená poprsí poukazují nejen </a:t>
            </a:r>
            <a:r>
              <a:rPr sz="2000" spc="-5" dirty="0">
                <a:latin typeface="Arial"/>
                <a:cs typeface="Arial"/>
              </a:rPr>
              <a:t>na analogii </a:t>
            </a:r>
            <a:r>
              <a:rPr sz="2000" dirty="0">
                <a:latin typeface="Arial"/>
                <a:cs typeface="Arial"/>
              </a:rPr>
              <a:t>mezi člověkem</a:t>
            </a:r>
            <a:r>
              <a:rPr sz="2000" spc="-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  <a:p>
            <a:pPr marL="355600" marR="128270">
              <a:lnSpc>
                <a:spcPct val="80000"/>
              </a:lnSpc>
            </a:pPr>
            <a:r>
              <a:rPr sz="2000" dirty="0">
                <a:latin typeface="Arial"/>
                <a:cs typeface="Arial"/>
              </a:rPr>
              <a:t>přírodou, </a:t>
            </a:r>
            <a:r>
              <a:rPr sz="2000" spc="-5" dirty="0">
                <a:latin typeface="Arial"/>
                <a:cs typeface="Arial"/>
              </a:rPr>
              <a:t>ale </a:t>
            </a:r>
            <a:r>
              <a:rPr sz="2000" dirty="0">
                <a:latin typeface="Arial"/>
                <a:cs typeface="Arial"/>
              </a:rPr>
              <a:t>nesou i vyšší </a:t>
            </a:r>
            <a:r>
              <a:rPr sz="2000" spc="-5" dirty="0">
                <a:latin typeface="Arial"/>
                <a:cs typeface="Arial"/>
              </a:rPr>
              <a:t>„politické“ </a:t>
            </a:r>
            <a:r>
              <a:rPr sz="2000" dirty="0">
                <a:latin typeface="Arial"/>
                <a:cs typeface="Arial"/>
              </a:rPr>
              <a:t>poslání </a:t>
            </a:r>
            <a:r>
              <a:rPr sz="2000" spc="-5" dirty="0">
                <a:latin typeface="Arial"/>
                <a:cs typeface="Arial"/>
              </a:rPr>
              <a:t>díla; </a:t>
            </a:r>
            <a:r>
              <a:rPr sz="2000" dirty="0">
                <a:latin typeface="Arial"/>
                <a:cs typeface="Arial"/>
              </a:rPr>
              <a:t>když v roce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1529  </a:t>
            </a:r>
            <a:r>
              <a:rPr sz="2000" b="1" i="1" spc="-5" dirty="0">
                <a:latin typeface="Arial"/>
                <a:cs typeface="Arial"/>
              </a:rPr>
              <a:t>Maxmilián II. </a:t>
            </a:r>
            <a:r>
              <a:rPr sz="2000" spc="-5" dirty="0">
                <a:latin typeface="Arial"/>
                <a:cs typeface="Arial"/>
              </a:rPr>
              <a:t>přebíral </a:t>
            </a:r>
            <a:r>
              <a:rPr sz="2000" b="1" i="1" dirty="0">
                <a:latin typeface="Arial"/>
                <a:cs typeface="Arial"/>
              </a:rPr>
              <a:t>Arcimbolodvy </a:t>
            </a:r>
            <a:r>
              <a:rPr sz="2000" dirty="0">
                <a:latin typeface="Arial"/>
                <a:cs typeface="Arial"/>
              </a:rPr>
              <a:t>obrazy, </a:t>
            </a:r>
            <a:r>
              <a:rPr sz="2000" spc="-5" dirty="0">
                <a:latin typeface="Arial"/>
                <a:cs typeface="Arial"/>
              </a:rPr>
              <a:t>byly doplněny </a:t>
            </a:r>
            <a:r>
              <a:rPr sz="2000" dirty="0">
                <a:latin typeface="Arial"/>
                <a:cs typeface="Arial"/>
              </a:rPr>
              <a:t>o  </a:t>
            </a:r>
            <a:r>
              <a:rPr sz="2000" b="1" i="1" dirty="0">
                <a:latin typeface="Arial"/>
                <a:cs typeface="Arial"/>
              </a:rPr>
              <a:t>Fonteovy </a:t>
            </a:r>
            <a:r>
              <a:rPr sz="2000" dirty="0">
                <a:latin typeface="Arial"/>
                <a:cs typeface="Arial"/>
              </a:rPr>
              <a:t>„vysvětlující“ verše, které </a:t>
            </a:r>
            <a:r>
              <a:rPr sz="2000" spc="-5" dirty="0">
                <a:latin typeface="Arial"/>
                <a:cs typeface="Arial"/>
              </a:rPr>
              <a:t>spojovaly </a:t>
            </a:r>
            <a:r>
              <a:rPr sz="2000" dirty="0">
                <a:latin typeface="Arial"/>
                <a:cs typeface="Arial"/>
              </a:rPr>
              <a:t>obrazy s novým  majitelem a s jeho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vládou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spcBef>
                <a:spcPts val="5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ne </a:t>
            </a:r>
            <a:r>
              <a:rPr sz="2000" dirty="0">
                <a:latin typeface="Arial"/>
                <a:cs typeface="Arial"/>
              </a:rPr>
              <a:t>všechny </a:t>
            </a:r>
            <a:r>
              <a:rPr sz="2000" b="1" i="1" dirty="0">
                <a:latin typeface="Arial"/>
                <a:cs typeface="Arial"/>
              </a:rPr>
              <a:t>Arcimboldovy </a:t>
            </a:r>
            <a:r>
              <a:rPr sz="2000" dirty="0">
                <a:latin typeface="Arial"/>
                <a:cs typeface="Arial"/>
              </a:rPr>
              <a:t>obrazy však nesou tak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mnohovrstevnaté  významy jako </a:t>
            </a:r>
            <a:r>
              <a:rPr sz="2000" b="1" i="1" dirty="0">
                <a:latin typeface="Arial"/>
                <a:cs typeface="Arial"/>
              </a:rPr>
              <a:t>Živly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b="1" i="1" dirty="0">
                <a:latin typeface="Arial"/>
                <a:cs typeface="Arial"/>
              </a:rPr>
              <a:t>Čtyři roční doby </a:t>
            </a:r>
            <a:r>
              <a:rPr sz="2000" dirty="0">
                <a:latin typeface="Arial"/>
                <a:cs typeface="Arial"/>
              </a:rPr>
              <a:t>– některé z nich jsou  pouhými hříčkami, které mají dokázat mistrovství </a:t>
            </a:r>
            <a:r>
              <a:rPr sz="2000" spc="-5" dirty="0">
                <a:latin typeface="Arial"/>
                <a:cs typeface="Arial"/>
              </a:rPr>
              <a:t>autora; </a:t>
            </a:r>
            <a:r>
              <a:rPr sz="2000" dirty="0">
                <a:latin typeface="Arial"/>
                <a:cs typeface="Arial"/>
              </a:rPr>
              <a:t>vyznačují  se </a:t>
            </a:r>
            <a:r>
              <a:rPr sz="2000" spc="-5" dirty="0">
                <a:latin typeface="Arial"/>
                <a:cs typeface="Arial"/>
              </a:rPr>
              <a:t>složitými </a:t>
            </a:r>
            <a:r>
              <a:rPr sz="2000" dirty="0">
                <a:latin typeface="Arial"/>
                <a:cs typeface="Arial"/>
              </a:rPr>
              <a:t>kompozicemi sestávající ze složených poprsí, </a:t>
            </a:r>
            <a:r>
              <a:rPr sz="2000" spc="-5" dirty="0">
                <a:latin typeface="Arial"/>
                <a:cs typeface="Arial"/>
              </a:rPr>
              <a:t>ale při  </a:t>
            </a:r>
            <a:r>
              <a:rPr sz="2000" dirty="0">
                <a:latin typeface="Arial"/>
                <a:cs typeface="Arial"/>
              </a:rPr>
              <a:t>pohledu obráceném o 180 stupňů se </a:t>
            </a:r>
            <a:r>
              <a:rPr sz="2000" spc="-5" dirty="0">
                <a:latin typeface="Arial"/>
                <a:cs typeface="Arial"/>
              </a:rPr>
              <a:t>jejich </a:t>
            </a:r>
            <a:r>
              <a:rPr sz="2000" dirty="0">
                <a:latin typeface="Arial"/>
                <a:cs typeface="Arial"/>
              </a:rPr>
              <a:t>námět mění v </a:t>
            </a:r>
            <a:r>
              <a:rPr sz="2000" spc="-5" dirty="0">
                <a:latin typeface="Arial"/>
                <a:cs typeface="Arial"/>
              </a:rPr>
              <a:t>zátiší </a:t>
            </a:r>
            <a:r>
              <a:rPr sz="2000" dirty="0">
                <a:latin typeface="Arial"/>
                <a:cs typeface="Arial"/>
              </a:rPr>
              <a:t>–  např. </a:t>
            </a:r>
            <a:r>
              <a:rPr sz="2000" b="1" i="1" dirty="0">
                <a:latin typeface="Arial"/>
                <a:cs typeface="Arial"/>
              </a:rPr>
              <a:t>Portrét složený z pečení – </a:t>
            </a:r>
            <a:r>
              <a:rPr sz="2000" b="1" i="1" spc="-5" dirty="0">
                <a:latin typeface="Arial"/>
                <a:cs typeface="Arial"/>
              </a:rPr>
              <a:t>Mísa </a:t>
            </a:r>
            <a:r>
              <a:rPr sz="2000" b="1" i="1" dirty="0">
                <a:latin typeface="Arial"/>
                <a:cs typeface="Arial"/>
              </a:rPr>
              <a:t>s pečínkami </a:t>
            </a:r>
            <a:r>
              <a:rPr sz="2000" dirty="0">
                <a:latin typeface="Arial"/>
                <a:cs typeface="Arial"/>
              </a:rPr>
              <a:t>(Stockholm,  soukromá sbírka) nebo </a:t>
            </a:r>
            <a:r>
              <a:rPr sz="2000" b="1" i="1" dirty="0">
                <a:latin typeface="Arial"/>
                <a:cs typeface="Arial"/>
              </a:rPr>
              <a:t>Hlava složená ze </a:t>
            </a:r>
            <a:r>
              <a:rPr sz="2000" b="1" i="1" spc="-5" dirty="0">
                <a:latin typeface="Arial"/>
                <a:cs typeface="Arial"/>
              </a:rPr>
              <a:t>zeleniny </a:t>
            </a:r>
            <a:r>
              <a:rPr sz="2000" b="1" i="1" dirty="0">
                <a:latin typeface="Arial"/>
                <a:cs typeface="Arial"/>
              </a:rPr>
              <a:t>– </a:t>
            </a:r>
            <a:r>
              <a:rPr sz="2000" b="1" i="1" spc="-5" dirty="0">
                <a:latin typeface="Arial"/>
                <a:cs typeface="Arial"/>
              </a:rPr>
              <a:t>Mísa se  </a:t>
            </a:r>
            <a:r>
              <a:rPr sz="2000" b="1" i="1" dirty="0">
                <a:latin typeface="Arial"/>
                <a:cs typeface="Arial"/>
              </a:rPr>
              <a:t>zeleninou </a:t>
            </a:r>
            <a:r>
              <a:rPr sz="2000" dirty="0">
                <a:latin typeface="Arial"/>
                <a:cs typeface="Arial"/>
              </a:rPr>
              <a:t>(Cremona, Museo Civico) – </a:t>
            </a:r>
            <a:r>
              <a:rPr sz="2000" spc="-5" dirty="0">
                <a:latin typeface="Arial"/>
                <a:cs typeface="Arial"/>
              </a:rPr>
              <a:t>jejich </a:t>
            </a:r>
            <a:r>
              <a:rPr sz="2000" dirty="0">
                <a:latin typeface="Arial"/>
                <a:cs typeface="Arial"/>
              </a:rPr>
              <a:t>malířské podání </a:t>
            </a:r>
            <a:r>
              <a:rPr sz="2000" spc="-5" dirty="0">
                <a:latin typeface="Arial"/>
                <a:cs typeface="Arial"/>
              </a:rPr>
              <a:t>je  </a:t>
            </a:r>
            <a:r>
              <a:rPr sz="2000" dirty="0">
                <a:latin typeface="Arial"/>
                <a:cs typeface="Arial"/>
              </a:rPr>
              <a:t>volnější, </a:t>
            </a:r>
            <a:r>
              <a:rPr sz="2000" spc="5" dirty="0">
                <a:latin typeface="Arial"/>
                <a:cs typeface="Arial"/>
              </a:rPr>
              <a:t>takže </a:t>
            </a:r>
            <a:r>
              <a:rPr sz="2000" spc="-5" dirty="0">
                <a:latin typeface="Arial"/>
                <a:cs typeface="Arial"/>
              </a:rPr>
              <a:t>patrně </a:t>
            </a:r>
            <a:r>
              <a:rPr sz="2000" dirty="0">
                <a:latin typeface="Arial"/>
                <a:cs typeface="Arial"/>
              </a:rPr>
              <a:t>pocházejí z umělcova pozdního tvůrčího  období (70. </a:t>
            </a:r>
            <a:r>
              <a:rPr sz="2000" spc="-5" dirty="0">
                <a:latin typeface="Arial"/>
                <a:cs typeface="Arial"/>
              </a:rPr>
              <a:t>až </a:t>
            </a:r>
            <a:r>
              <a:rPr sz="2000" dirty="0">
                <a:latin typeface="Arial"/>
                <a:cs typeface="Arial"/>
              </a:rPr>
              <a:t>poč. 80. </a:t>
            </a:r>
            <a:r>
              <a:rPr sz="2000" spc="-5" dirty="0">
                <a:latin typeface="Arial"/>
                <a:cs typeface="Arial"/>
              </a:rPr>
              <a:t>let </a:t>
            </a:r>
            <a:r>
              <a:rPr sz="2000" dirty="0">
                <a:latin typeface="Arial"/>
                <a:cs typeface="Arial"/>
              </a:rPr>
              <a:t>16. st.), což </a:t>
            </a:r>
            <a:r>
              <a:rPr sz="2000" spc="-5" dirty="0">
                <a:latin typeface="Arial"/>
                <a:cs typeface="Arial"/>
              </a:rPr>
              <a:t>by </a:t>
            </a:r>
            <a:r>
              <a:rPr sz="2000" dirty="0">
                <a:latin typeface="Arial"/>
                <a:cs typeface="Arial"/>
              </a:rPr>
              <a:t>znamenalo, že</a:t>
            </a:r>
            <a:r>
              <a:rPr sz="2000" spc="-254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je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1920"/>
              </a:lnSpc>
            </a:pPr>
            <a:r>
              <a:rPr sz="2000" dirty="0">
                <a:latin typeface="Arial"/>
                <a:cs typeface="Arial"/>
              </a:rPr>
              <a:t>Arcimboldo </a:t>
            </a:r>
            <a:r>
              <a:rPr sz="2000" spc="-5" dirty="0">
                <a:latin typeface="Arial"/>
                <a:cs typeface="Arial"/>
              </a:rPr>
              <a:t>vytvořil </a:t>
            </a:r>
            <a:r>
              <a:rPr sz="2000" dirty="0">
                <a:latin typeface="Arial"/>
                <a:cs typeface="Arial"/>
              </a:rPr>
              <a:t>přímo pro Rudolfa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II.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69265"/>
            <a:ext cx="7971790" cy="545274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55600" marR="798830" indent="-343535">
              <a:lnSpc>
                <a:spcPts val="1920"/>
              </a:lnSpc>
              <a:spcBef>
                <a:spcPts val="570"/>
              </a:spcBef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pro Rudolfa II. Arcimboldo vytvořil několik </a:t>
            </a:r>
            <a:r>
              <a:rPr sz="2000" dirty="0">
                <a:latin typeface="Arial"/>
                <a:cs typeface="Arial"/>
              </a:rPr>
              <a:t>obrazů – </a:t>
            </a:r>
            <a:r>
              <a:rPr sz="2000" spc="-5" dirty="0">
                <a:latin typeface="Arial"/>
                <a:cs typeface="Arial"/>
              </a:rPr>
              <a:t>alegorií,  označovaných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literatuře jako </a:t>
            </a:r>
            <a:r>
              <a:rPr sz="2000" b="1" i="1" dirty="0">
                <a:latin typeface="Arial"/>
                <a:cs typeface="Arial"/>
              </a:rPr>
              <a:t>Lovec</a:t>
            </a:r>
            <a:r>
              <a:rPr sz="2000" dirty="0">
                <a:latin typeface="Arial"/>
                <a:cs typeface="Arial"/>
              </a:rPr>
              <a:t>, </a:t>
            </a:r>
            <a:r>
              <a:rPr sz="2000" b="1" dirty="0">
                <a:latin typeface="Arial"/>
                <a:cs typeface="Arial"/>
              </a:rPr>
              <a:t>Země </a:t>
            </a:r>
            <a:r>
              <a:rPr sz="2000" dirty="0">
                <a:latin typeface="Arial"/>
                <a:cs typeface="Arial"/>
              </a:rPr>
              <a:t>nebo </a:t>
            </a:r>
            <a:r>
              <a:rPr sz="2000" b="1" i="1" spc="-5" dirty="0">
                <a:latin typeface="Arial"/>
                <a:cs typeface="Arial"/>
              </a:rPr>
              <a:t>Člověk  </a:t>
            </a:r>
            <a:r>
              <a:rPr sz="2000" dirty="0">
                <a:latin typeface="Arial"/>
                <a:cs typeface="Arial"/>
              </a:rPr>
              <a:t>(Rakousko, soukromá sbírka), které </a:t>
            </a:r>
            <a:r>
              <a:rPr sz="2000" spc="-5" dirty="0">
                <a:latin typeface="Arial"/>
                <a:cs typeface="Arial"/>
              </a:rPr>
              <a:t>patrně </a:t>
            </a:r>
            <a:r>
              <a:rPr sz="2000" dirty="0">
                <a:latin typeface="Arial"/>
                <a:cs typeface="Arial"/>
              </a:rPr>
              <a:t>nepatří </a:t>
            </a:r>
            <a:r>
              <a:rPr sz="2000" spc="-5" dirty="0">
                <a:latin typeface="Arial"/>
                <a:cs typeface="Arial"/>
              </a:rPr>
              <a:t>do </a:t>
            </a:r>
            <a:r>
              <a:rPr sz="2000" dirty="0">
                <a:latin typeface="Arial"/>
                <a:cs typeface="Arial"/>
              </a:rPr>
              <a:t>žádné  z </a:t>
            </a:r>
            <a:r>
              <a:rPr sz="2000" spc="-5" dirty="0">
                <a:latin typeface="Arial"/>
                <a:cs typeface="Arial"/>
              </a:rPr>
              <a:t>uvedených </a:t>
            </a:r>
            <a:r>
              <a:rPr sz="2000" dirty="0">
                <a:latin typeface="Arial"/>
                <a:cs typeface="Arial"/>
              </a:rPr>
              <a:t>sérií, </a:t>
            </a:r>
            <a:r>
              <a:rPr sz="2000" spc="-5" dirty="0">
                <a:latin typeface="Arial"/>
                <a:cs typeface="Arial"/>
              </a:rPr>
              <a:t>ale </a:t>
            </a:r>
            <a:r>
              <a:rPr sz="2000" dirty="0">
                <a:latin typeface="Arial"/>
                <a:cs typeface="Arial"/>
              </a:rPr>
              <a:t>řadí se k </a:t>
            </a:r>
            <a:r>
              <a:rPr sz="2000" spc="-5" dirty="0">
                <a:latin typeface="Arial"/>
                <a:cs typeface="Arial"/>
              </a:rPr>
              <a:t>autorovým nejlepším dílům </a:t>
            </a:r>
            <a:r>
              <a:rPr sz="2000" dirty="0">
                <a:latin typeface="Arial"/>
                <a:cs typeface="Arial"/>
              </a:rPr>
              <a:t>–  Arcimboldo tu </a:t>
            </a:r>
            <a:r>
              <a:rPr sz="2000" spc="-5" dirty="0">
                <a:latin typeface="Arial"/>
                <a:cs typeface="Arial"/>
              </a:rPr>
              <a:t>využívá příměrů </a:t>
            </a:r>
            <a:r>
              <a:rPr sz="2000" dirty="0">
                <a:latin typeface="Arial"/>
                <a:cs typeface="Arial"/>
              </a:rPr>
              <a:t>ze zvířecí říše, které tu slouží  k </a:t>
            </a:r>
            <a:r>
              <a:rPr sz="2000" spc="-5" dirty="0">
                <a:latin typeface="Arial"/>
                <a:cs typeface="Arial"/>
              </a:rPr>
              <a:t>vyjádření </a:t>
            </a:r>
            <a:r>
              <a:rPr sz="2000" dirty="0">
                <a:latin typeface="Arial"/>
                <a:cs typeface="Arial"/>
              </a:rPr>
              <a:t>lidských ctností a </a:t>
            </a:r>
            <a:r>
              <a:rPr sz="2000" spc="-5" dirty="0">
                <a:latin typeface="Arial"/>
                <a:cs typeface="Arial"/>
              </a:rPr>
              <a:t>neřestí </a:t>
            </a:r>
            <a:r>
              <a:rPr sz="2000" dirty="0">
                <a:latin typeface="Arial"/>
                <a:cs typeface="Arial"/>
              </a:rPr>
              <a:t>a </a:t>
            </a:r>
            <a:r>
              <a:rPr sz="2000" spc="-5" dirty="0">
                <a:latin typeface="Arial"/>
                <a:cs typeface="Arial"/>
              </a:rPr>
              <a:t>jejich </a:t>
            </a:r>
            <a:r>
              <a:rPr sz="2000" dirty="0">
                <a:latin typeface="Arial"/>
                <a:cs typeface="Arial"/>
              </a:rPr>
              <a:t>sváru v</a:t>
            </a:r>
            <a:r>
              <a:rPr sz="2000" spc="-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člověku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5600" marR="31750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vytvořil </a:t>
            </a:r>
            <a:r>
              <a:rPr sz="2000" dirty="0">
                <a:latin typeface="Arial"/>
                <a:cs typeface="Arial"/>
              </a:rPr>
              <a:t>také studii </a:t>
            </a:r>
            <a:r>
              <a:rPr sz="2000" b="1" i="1" dirty="0">
                <a:latin typeface="Arial"/>
                <a:cs typeface="Arial"/>
              </a:rPr>
              <a:t>Rudolfa </a:t>
            </a:r>
            <a:r>
              <a:rPr sz="2000" b="1" i="1" spc="-5" dirty="0">
                <a:latin typeface="Arial"/>
                <a:cs typeface="Arial"/>
              </a:rPr>
              <a:t>II. </a:t>
            </a:r>
            <a:r>
              <a:rPr sz="2000" b="1" i="1" dirty="0">
                <a:latin typeface="Arial"/>
                <a:cs typeface="Arial"/>
              </a:rPr>
              <a:t>s </a:t>
            </a:r>
            <a:r>
              <a:rPr sz="2000" b="1" i="1" spc="-5" dirty="0">
                <a:latin typeface="Arial"/>
                <a:cs typeface="Arial"/>
              </a:rPr>
              <a:t>císařskou korunou </a:t>
            </a:r>
            <a:r>
              <a:rPr sz="2000" dirty="0">
                <a:latin typeface="Arial"/>
                <a:cs typeface="Arial"/>
              </a:rPr>
              <a:t>(Praha,  </a:t>
            </a:r>
            <a:r>
              <a:rPr sz="2000" spc="-5" dirty="0">
                <a:latin typeface="Arial"/>
                <a:cs typeface="Arial"/>
              </a:rPr>
              <a:t>Národní </a:t>
            </a:r>
            <a:r>
              <a:rPr sz="2000" dirty="0">
                <a:latin typeface="Arial"/>
                <a:cs typeface="Arial"/>
              </a:rPr>
              <a:t>muzeum), </a:t>
            </a:r>
            <a:r>
              <a:rPr sz="2000" spc="-5" dirty="0">
                <a:latin typeface="Arial"/>
                <a:cs typeface="Arial"/>
              </a:rPr>
              <a:t>jejíž hlavním účelem bylo </a:t>
            </a:r>
            <a:r>
              <a:rPr sz="2000" dirty="0">
                <a:latin typeface="Arial"/>
                <a:cs typeface="Arial"/>
              </a:rPr>
              <a:t>zobrazení </a:t>
            </a:r>
            <a:r>
              <a:rPr sz="2000" spc="-5" dirty="0">
                <a:latin typeface="Arial"/>
                <a:cs typeface="Arial"/>
              </a:rPr>
              <a:t>obou  insignií,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spc="-5" dirty="0">
                <a:latin typeface="Arial"/>
                <a:cs typeface="Arial"/>
              </a:rPr>
              <a:t>níž projevil </a:t>
            </a:r>
            <a:r>
              <a:rPr sz="2000" dirty="0">
                <a:latin typeface="Arial"/>
                <a:cs typeface="Arial"/>
              </a:rPr>
              <a:t>velký cit </a:t>
            </a:r>
            <a:r>
              <a:rPr sz="2000" spc="-5" dirty="0">
                <a:latin typeface="Arial"/>
                <a:cs typeface="Arial"/>
              </a:rPr>
              <a:t>pro reálné </a:t>
            </a:r>
            <a:r>
              <a:rPr sz="2000" dirty="0">
                <a:latin typeface="Arial"/>
                <a:cs typeface="Arial"/>
              </a:rPr>
              <a:t>zachycení panovníkovy  </a:t>
            </a:r>
            <a:r>
              <a:rPr sz="2000" spc="-5" dirty="0">
                <a:latin typeface="Arial"/>
                <a:cs typeface="Arial"/>
              </a:rPr>
              <a:t>tváře, podobně jako </a:t>
            </a:r>
            <a:r>
              <a:rPr sz="2000" dirty="0">
                <a:latin typeface="Arial"/>
                <a:cs typeface="Arial"/>
              </a:rPr>
              <a:t>v </a:t>
            </a:r>
            <a:r>
              <a:rPr sz="2000" b="1" i="1" dirty="0">
                <a:latin typeface="Arial"/>
                <a:cs typeface="Arial"/>
              </a:rPr>
              <a:t>Autoportrétu </a:t>
            </a:r>
            <a:r>
              <a:rPr sz="2000" dirty="0">
                <a:latin typeface="Arial"/>
                <a:cs typeface="Arial"/>
              </a:rPr>
              <a:t>(Praha, </a:t>
            </a:r>
            <a:r>
              <a:rPr sz="2000" spc="-5" dirty="0">
                <a:latin typeface="Arial"/>
                <a:cs typeface="Arial"/>
              </a:rPr>
              <a:t>Národní galerie, </a:t>
            </a:r>
            <a:r>
              <a:rPr sz="2000" dirty="0">
                <a:latin typeface="Arial"/>
                <a:cs typeface="Arial"/>
              </a:rPr>
              <a:t>kol.  1580); Arcimboldo fungoval </a:t>
            </a:r>
            <a:r>
              <a:rPr sz="2000" spc="-5" dirty="0">
                <a:latin typeface="Arial"/>
                <a:cs typeface="Arial"/>
              </a:rPr>
              <a:t>na Rudolfově dvoře jako organizátor  </a:t>
            </a:r>
            <a:r>
              <a:rPr sz="2000" dirty="0">
                <a:latin typeface="Arial"/>
                <a:cs typeface="Arial"/>
              </a:rPr>
              <a:t>slavností a </a:t>
            </a:r>
            <a:r>
              <a:rPr sz="2000" spc="-5" dirty="0">
                <a:latin typeface="Arial"/>
                <a:cs typeface="Arial"/>
              </a:rPr>
              <a:t>divadelních </a:t>
            </a:r>
            <a:r>
              <a:rPr sz="2000" dirty="0">
                <a:latin typeface="Arial"/>
                <a:cs typeface="Arial"/>
              </a:rPr>
              <a:t>produkcí všeho </a:t>
            </a:r>
            <a:r>
              <a:rPr sz="2000" spc="-5" dirty="0">
                <a:latin typeface="Arial"/>
                <a:cs typeface="Arial"/>
              </a:rPr>
              <a:t>druhu, </a:t>
            </a:r>
            <a:r>
              <a:rPr sz="2000" dirty="0">
                <a:latin typeface="Arial"/>
                <a:cs typeface="Arial"/>
              </a:rPr>
              <a:t>což </a:t>
            </a:r>
            <a:r>
              <a:rPr sz="2000" spc="-5" dirty="0">
                <a:latin typeface="Arial"/>
                <a:cs typeface="Arial"/>
              </a:rPr>
              <a:t>dokládá jeho  obsáhlý </a:t>
            </a:r>
            <a:r>
              <a:rPr sz="2000" b="1" i="1" spc="-5" dirty="0">
                <a:latin typeface="Arial"/>
                <a:cs typeface="Arial"/>
              </a:rPr>
              <a:t>sborník kostýmních </a:t>
            </a:r>
            <a:r>
              <a:rPr sz="2000" b="1" i="1" dirty="0">
                <a:latin typeface="Arial"/>
                <a:cs typeface="Arial"/>
              </a:rPr>
              <a:t>návrhů a dekorací</a:t>
            </a:r>
            <a:r>
              <a:rPr sz="2000" dirty="0">
                <a:latin typeface="Arial"/>
                <a:cs typeface="Arial"/>
              </a:rPr>
              <a:t>, který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věnoval</a:t>
            </a:r>
            <a:endParaRPr sz="2000">
              <a:latin typeface="Arial"/>
              <a:cs typeface="Arial"/>
            </a:endParaRPr>
          </a:p>
          <a:p>
            <a:pPr marL="355600" marR="132080">
              <a:lnSpc>
                <a:spcPct val="80000"/>
              </a:lnSpc>
            </a:pPr>
            <a:r>
              <a:rPr sz="2000" spc="-5" dirty="0">
                <a:latin typeface="Arial"/>
                <a:cs typeface="Arial"/>
              </a:rPr>
              <a:t>císařovi </a:t>
            </a:r>
            <a:r>
              <a:rPr sz="2000" dirty="0">
                <a:latin typeface="Arial"/>
                <a:cs typeface="Arial"/>
              </a:rPr>
              <a:t>v roce </a:t>
            </a:r>
            <a:r>
              <a:rPr sz="2000" spc="-5" dirty="0">
                <a:latin typeface="Arial"/>
                <a:cs typeface="Arial"/>
              </a:rPr>
              <a:t>1585 </a:t>
            </a:r>
            <a:r>
              <a:rPr sz="2000" dirty="0">
                <a:latin typeface="Arial"/>
                <a:cs typeface="Arial"/>
              </a:rPr>
              <a:t>(Florencie, </a:t>
            </a:r>
            <a:r>
              <a:rPr sz="2000" spc="-5" dirty="0">
                <a:latin typeface="Arial"/>
                <a:cs typeface="Arial"/>
              </a:rPr>
              <a:t>Uffizi) </a:t>
            </a:r>
            <a:r>
              <a:rPr sz="2000" dirty="0">
                <a:latin typeface="Arial"/>
                <a:cs typeface="Arial"/>
              </a:rPr>
              <a:t>u příležitosti svého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odchodu  </a:t>
            </a:r>
            <a:r>
              <a:rPr sz="2000" dirty="0">
                <a:latin typeface="Arial"/>
                <a:cs typeface="Arial"/>
              </a:rPr>
              <a:t>ze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dvora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55600" marR="5080" indent="-343535">
              <a:lnSpc>
                <a:spcPct val="8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rial"/>
                <a:cs typeface="Arial"/>
              </a:rPr>
              <a:t>je </a:t>
            </a:r>
            <a:r>
              <a:rPr sz="2000" dirty="0">
                <a:latin typeface="Arial"/>
                <a:cs typeface="Arial"/>
              </a:rPr>
              <a:t>možné, že Arcimboldo se </a:t>
            </a:r>
            <a:r>
              <a:rPr sz="2000" spc="-5" dirty="0">
                <a:latin typeface="Arial"/>
                <a:cs typeface="Arial"/>
              </a:rPr>
              <a:t>podílel na </a:t>
            </a:r>
            <a:r>
              <a:rPr sz="2000" dirty="0">
                <a:latin typeface="Arial"/>
                <a:cs typeface="Arial"/>
              </a:rPr>
              <a:t>koncepci císařských sbírek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  snad </a:t>
            </a:r>
            <a:r>
              <a:rPr sz="2000" spc="-5" dirty="0">
                <a:latin typeface="Arial"/>
                <a:cs typeface="Arial"/>
              </a:rPr>
              <a:t>již pro Maxmiliána II.; podle něho </a:t>
            </a:r>
            <a:r>
              <a:rPr sz="2000" dirty="0">
                <a:latin typeface="Arial"/>
                <a:cs typeface="Arial"/>
              </a:rPr>
              <a:t>sbírky </a:t>
            </a:r>
            <a:r>
              <a:rPr sz="2000" spc="-5" dirty="0">
                <a:latin typeface="Arial"/>
                <a:cs typeface="Arial"/>
              </a:rPr>
              <a:t>neměly </a:t>
            </a:r>
            <a:r>
              <a:rPr sz="2000" dirty="0">
                <a:latin typeface="Arial"/>
                <a:cs typeface="Arial"/>
              </a:rPr>
              <a:t>sloužit pouze  k </a:t>
            </a:r>
            <a:r>
              <a:rPr sz="2000" spc="-5" dirty="0">
                <a:latin typeface="Arial"/>
                <a:cs typeface="Arial"/>
              </a:rPr>
              <a:t>reprezentačním účelům nebo jako </a:t>
            </a:r>
            <a:r>
              <a:rPr sz="2000" dirty="0">
                <a:latin typeface="Arial"/>
                <a:cs typeface="Arial"/>
              </a:rPr>
              <a:t>pouhá </a:t>
            </a:r>
            <a:r>
              <a:rPr sz="2000" spc="-5" dirty="0">
                <a:latin typeface="Arial"/>
                <a:cs typeface="Arial"/>
              </a:rPr>
              <a:t>klenotnice, ale </a:t>
            </a:r>
            <a:r>
              <a:rPr sz="2000" dirty="0">
                <a:latin typeface="Arial"/>
                <a:cs typeface="Arial"/>
              </a:rPr>
              <a:t>měly </a:t>
            </a:r>
            <a:r>
              <a:rPr sz="2000" spc="-5" dirty="0">
                <a:latin typeface="Arial"/>
                <a:cs typeface="Arial"/>
              </a:rPr>
              <a:t>by  </a:t>
            </a:r>
            <a:r>
              <a:rPr sz="2000" dirty="0">
                <a:latin typeface="Arial"/>
                <a:cs typeface="Arial"/>
              </a:rPr>
              <a:t>být také místem pro </a:t>
            </a:r>
            <a:r>
              <a:rPr sz="2000" spc="-5" dirty="0">
                <a:latin typeface="Arial"/>
                <a:cs typeface="Arial"/>
              </a:rPr>
              <a:t>poznání </a:t>
            </a:r>
            <a:r>
              <a:rPr sz="2000" dirty="0">
                <a:latin typeface="Arial"/>
                <a:cs typeface="Arial"/>
              </a:rPr>
              <a:t>a zkoumání</a:t>
            </a:r>
            <a:r>
              <a:rPr sz="2000" spc="-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světa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49123"/>
            <a:ext cx="8044180" cy="595249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55600" marR="5080" indent="-343535">
              <a:lnSpc>
                <a:spcPct val="90000"/>
              </a:lnSpc>
              <a:spcBef>
                <a:spcPts val="390"/>
              </a:spcBef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Arcimboldo </a:t>
            </a:r>
            <a:r>
              <a:rPr sz="2400" dirty="0">
                <a:latin typeface="Arial"/>
                <a:cs typeface="Arial"/>
              </a:rPr>
              <a:t>se v roce </a:t>
            </a:r>
            <a:r>
              <a:rPr sz="2400" spc="-5" dirty="0">
                <a:latin typeface="Arial"/>
                <a:cs typeface="Arial"/>
              </a:rPr>
              <a:t>1586 rozhodl, </a:t>
            </a:r>
            <a:r>
              <a:rPr sz="2400" dirty="0">
                <a:latin typeface="Arial"/>
                <a:cs typeface="Arial"/>
              </a:rPr>
              <a:t>že </a:t>
            </a:r>
            <a:r>
              <a:rPr sz="2400" spc="-5" dirty="0">
                <a:latin typeface="Arial"/>
                <a:cs typeface="Arial"/>
              </a:rPr>
              <a:t>pro nemoc </a:t>
            </a:r>
            <a:r>
              <a:rPr sz="2400" dirty="0">
                <a:latin typeface="Arial"/>
                <a:cs typeface="Arial"/>
              </a:rPr>
              <a:t>a stáří  </a:t>
            </a:r>
            <a:r>
              <a:rPr sz="2400" spc="-5" dirty="0">
                <a:latin typeface="Arial"/>
                <a:cs typeface="Arial"/>
              </a:rPr>
              <a:t>opustí Prahu, ale </a:t>
            </a:r>
            <a:r>
              <a:rPr sz="2400" dirty="0">
                <a:latin typeface="Arial"/>
                <a:cs typeface="Arial"/>
              </a:rPr>
              <a:t>v </a:t>
            </a:r>
            <a:r>
              <a:rPr sz="2400" spc="-5" dirty="0">
                <a:latin typeface="Arial"/>
                <a:cs typeface="Arial"/>
              </a:rPr>
              <a:t>žádném případě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10" dirty="0">
                <a:latin typeface="Arial"/>
                <a:cs typeface="Arial"/>
              </a:rPr>
              <a:t>neznamenalo, </a:t>
            </a:r>
            <a:r>
              <a:rPr sz="2400" dirty="0">
                <a:latin typeface="Arial"/>
                <a:cs typeface="Arial"/>
              </a:rPr>
              <a:t>že  </a:t>
            </a:r>
            <a:r>
              <a:rPr sz="2400" spc="-5" dirty="0">
                <a:latin typeface="Arial"/>
                <a:cs typeface="Arial"/>
              </a:rPr>
              <a:t>by </a:t>
            </a:r>
            <a:r>
              <a:rPr sz="2400" dirty="0">
                <a:latin typeface="Arial"/>
                <a:cs typeface="Arial"/>
              </a:rPr>
              <a:t>se svým </a:t>
            </a:r>
            <a:r>
              <a:rPr sz="2400" spc="-5" dirty="0">
                <a:latin typeface="Arial"/>
                <a:cs typeface="Arial"/>
              </a:rPr>
              <a:t>mecenášem přerušil </a:t>
            </a:r>
            <a:r>
              <a:rPr sz="2400" dirty="0">
                <a:latin typeface="Arial"/>
                <a:cs typeface="Arial"/>
              </a:rPr>
              <a:t>styky – </a:t>
            </a:r>
            <a:r>
              <a:rPr sz="2400" spc="-5" dirty="0">
                <a:latin typeface="Arial"/>
                <a:cs typeface="Arial"/>
              </a:rPr>
              <a:t>naopak </a:t>
            </a:r>
            <a:r>
              <a:rPr sz="2400" dirty="0">
                <a:latin typeface="Arial"/>
                <a:cs typeface="Arial"/>
              </a:rPr>
              <a:t>– </a:t>
            </a:r>
            <a:r>
              <a:rPr sz="2400" spc="-5" dirty="0">
                <a:latin typeface="Arial"/>
                <a:cs typeface="Arial"/>
              </a:rPr>
              <a:t>jediné  obrazy, </a:t>
            </a:r>
            <a:r>
              <a:rPr sz="2400" dirty="0">
                <a:latin typeface="Arial"/>
                <a:cs typeface="Arial"/>
              </a:rPr>
              <a:t>které </a:t>
            </a:r>
            <a:r>
              <a:rPr sz="2400" spc="-5" dirty="0">
                <a:latin typeface="Arial"/>
                <a:cs typeface="Arial"/>
              </a:rPr>
              <a:t>jsou doloženě malovány pro </a:t>
            </a:r>
            <a:r>
              <a:rPr sz="2400" dirty="0">
                <a:latin typeface="Arial"/>
                <a:cs typeface="Arial"/>
              </a:rPr>
              <a:t>císaře, </a:t>
            </a:r>
            <a:r>
              <a:rPr sz="2400" spc="-5" dirty="0">
                <a:latin typeface="Arial"/>
                <a:cs typeface="Arial"/>
              </a:rPr>
              <a:t>vytvořil  právě až po návratu do Milána; nejvýraznějším  příkladem je kryptoportrét </a:t>
            </a:r>
            <a:r>
              <a:rPr sz="2400" b="1" i="1" spc="-5" dirty="0">
                <a:latin typeface="Arial"/>
                <a:cs typeface="Arial"/>
              </a:rPr>
              <a:t>Císař jako Vertumnus  </a:t>
            </a:r>
            <a:r>
              <a:rPr sz="2400" spc="-5" dirty="0">
                <a:latin typeface="Arial"/>
                <a:cs typeface="Arial"/>
              </a:rPr>
              <a:t>(Skokloster) </a:t>
            </a:r>
            <a:r>
              <a:rPr sz="2400" dirty="0">
                <a:latin typeface="Arial"/>
                <a:cs typeface="Arial"/>
              </a:rPr>
              <a:t>z </a:t>
            </a:r>
            <a:r>
              <a:rPr sz="2400" spc="-5" dirty="0">
                <a:latin typeface="Arial"/>
                <a:cs typeface="Arial"/>
              </a:rPr>
              <a:t>roku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1590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250">
              <a:latin typeface="Times New Roman"/>
              <a:cs typeface="Times New Roman"/>
            </a:endParaRPr>
          </a:p>
          <a:p>
            <a:pPr marL="355600" marR="416559" indent="-343535" algn="just">
              <a:lnSpc>
                <a:spcPts val="2590"/>
              </a:lnSpc>
              <a:buChar char="•"/>
              <a:tabLst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Rudolf </a:t>
            </a:r>
            <a:r>
              <a:rPr sz="2400" dirty="0">
                <a:latin typeface="Arial"/>
                <a:cs typeface="Arial"/>
              </a:rPr>
              <a:t>II. </a:t>
            </a:r>
            <a:r>
              <a:rPr sz="2400" spc="-5" dirty="0">
                <a:latin typeface="Arial"/>
                <a:cs typeface="Arial"/>
              </a:rPr>
              <a:t>ocenil Arcimboldovy služby </a:t>
            </a:r>
            <a:r>
              <a:rPr sz="2400" dirty="0">
                <a:latin typeface="Arial"/>
                <a:cs typeface="Arial"/>
              </a:rPr>
              <a:t>tím, že mu </a:t>
            </a:r>
            <a:r>
              <a:rPr sz="2400" spc="-10" dirty="0">
                <a:latin typeface="Arial"/>
                <a:cs typeface="Arial"/>
              </a:rPr>
              <a:t>udělil  </a:t>
            </a:r>
            <a:r>
              <a:rPr sz="2400" dirty="0">
                <a:latin typeface="Arial"/>
                <a:cs typeface="Arial"/>
              </a:rPr>
              <a:t>titul falckraběte; </a:t>
            </a:r>
            <a:r>
              <a:rPr sz="2400" spc="-5" dirty="0">
                <a:latin typeface="Arial"/>
                <a:cs typeface="Arial"/>
              </a:rPr>
              <a:t>jeho působností končí první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proud</a:t>
            </a:r>
            <a:endParaRPr sz="2400">
              <a:latin typeface="Arial"/>
              <a:cs typeface="Arial"/>
            </a:endParaRPr>
          </a:p>
          <a:p>
            <a:pPr marL="355600" marR="36830" algn="just">
              <a:lnSpc>
                <a:spcPts val="2590"/>
              </a:lnSpc>
              <a:spcBef>
                <a:spcPts val="10"/>
              </a:spcBef>
            </a:pPr>
            <a:r>
              <a:rPr sz="2400" spc="-5" dirty="0">
                <a:latin typeface="Arial"/>
                <a:cs typeface="Arial"/>
              </a:rPr>
              <a:t>rudolfínského umění, </a:t>
            </a:r>
            <a:r>
              <a:rPr sz="2400" dirty="0">
                <a:latin typeface="Arial"/>
                <a:cs typeface="Arial"/>
              </a:rPr>
              <a:t>kdy </a:t>
            </a:r>
            <a:r>
              <a:rPr sz="2400" spc="-5" dirty="0">
                <a:latin typeface="Arial"/>
                <a:cs typeface="Arial"/>
              </a:rPr>
              <a:t>na dvoře převažují italští </a:t>
            </a:r>
            <a:r>
              <a:rPr sz="2400" dirty="0">
                <a:latin typeface="Arial"/>
                <a:cs typeface="Arial"/>
              </a:rPr>
              <a:t>mistři  a </a:t>
            </a:r>
            <a:r>
              <a:rPr sz="2400" spc="-5" dirty="0">
                <a:latin typeface="Arial"/>
                <a:cs typeface="Arial"/>
              </a:rPr>
              <a:t>na jejich </a:t>
            </a:r>
            <a:r>
              <a:rPr sz="2400" dirty="0">
                <a:latin typeface="Arial"/>
                <a:cs typeface="Arial"/>
              </a:rPr>
              <a:t>místo </a:t>
            </a:r>
            <a:r>
              <a:rPr sz="2400" spc="-5" dirty="0">
                <a:latin typeface="Arial"/>
                <a:cs typeface="Arial"/>
              </a:rPr>
              <a:t>nastupují </a:t>
            </a:r>
            <a:r>
              <a:rPr sz="2400" dirty="0">
                <a:latin typeface="Arial"/>
                <a:cs typeface="Arial"/>
              </a:rPr>
              <a:t>seveřané </a:t>
            </a:r>
            <a:r>
              <a:rPr sz="2400" spc="-5" dirty="0">
                <a:latin typeface="Arial"/>
                <a:cs typeface="Arial"/>
              </a:rPr>
              <a:t>jako </a:t>
            </a:r>
            <a:r>
              <a:rPr sz="2400" b="1" i="1" spc="-5" dirty="0">
                <a:latin typeface="Arial"/>
                <a:cs typeface="Arial"/>
              </a:rPr>
              <a:t>Bartholomeus  Spränger </a:t>
            </a:r>
            <a:r>
              <a:rPr sz="2400" spc="-5" dirty="0">
                <a:latin typeface="Arial"/>
                <a:cs typeface="Arial"/>
              </a:rPr>
              <a:t>nebo </a:t>
            </a:r>
            <a:r>
              <a:rPr sz="2400" b="1" i="1" spc="-5" dirty="0">
                <a:latin typeface="Arial"/>
                <a:cs typeface="Arial"/>
              </a:rPr>
              <a:t>Hans von Aachen</a:t>
            </a:r>
            <a:r>
              <a:rPr sz="2400" spc="-5" dirty="0">
                <a:latin typeface="Arial"/>
                <a:cs typeface="Arial"/>
              </a:rPr>
              <a:t>, </a:t>
            </a:r>
            <a:r>
              <a:rPr sz="2400" b="1" i="1" spc="-5" dirty="0">
                <a:latin typeface="Arial"/>
                <a:cs typeface="Arial"/>
              </a:rPr>
              <a:t>Pietr</a:t>
            </a:r>
            <a:r>
              <a:rPr sz="2400" b="1" i="1" spc="50" dirty="0">
                <a:latin typeface="Arial"/>
                <a:cs typeface="Arial"/>
              </a:rPr>
              <a:t> </a:t>
            </a:r>
            <a:r>
              <a:rPr sz="2400" b="1" i="1" spc="-5" dirty="0">
                <a:latin typeface="Arial"/>
                <a:cs typeface="Arial"/>
              </a:rPr>
              <a:t>Stevens</a:t>
            </a:r>
            <a:r>
              <a:rPr sz="2400" spc="-5" dirty="0">
                <a:latin typeface="Arial"/>
                <a:cs typeface="Arial"/>
              </a:rPr>
              <a:t>,</a:t>
            </a:r>
            <a:endParaRPr sz="2400">
              <a:latin typeface="Arial"/>
              <a:cs typeface="Arial"/>
            </a:endParaRPr>
          </a:p>
          <a:p>
            <a:pPr marL="355600" algn="just">
              <a:lnSpc>
                <a:spcPts val="2415"/>
              </a:lnSpc>
            </a:pPr>
            <a:r>
              <a:rPr sz="2400" b="1" i="1" spc="-5" dirty="0">
                <a:latin typeface="Arial"/>
                <a:cs typeface="Arial"/>
              </a:rPr>
              <a:t>Roelandt Savery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další, </a:t>
            </a:r>
            <a:r>
              <a:rPr sz="2400" dirty="0">
                <a:latin typeface="Arial"/>
                <a:cs typeface="Arial"/>
              </a:rPr>
              <a:t>kteří </a:t>
            </a:r>
            <a:r>
              <a:rPr sz="2400" spc="-5" dirty="0">
                <a:latin typeface="Arial"/>
                <a:cs typeface="Arial"/>
              </a:rPr>
              <a:t>ovšem rovněž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prošli</a:t>
            </a:r>
            <a:endParaRPr sz="2400">
              <a:latin typeface="Arial"/>
              <a:cs typeface="Arial"/>
            </a:endParaRPr>
          </a:p>
          <a:p>
            <a:pPr marL="355600" algn="just">
              <a:lnSpc>
                <a:spcPts val="2735"/>
              </a:lnSpc>
            </a:pPr>
            <a:r>
              <a:rPr sz="2400" spc="-5" dirty="0">
                <a:latin typeface="Arial"/>
                <a:cs typeface="Arial"/>
              </a:rPr>
              <a:t>italským školením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355600" indent="-343535">
              <a:lnSpc>
                <a:spcPct val="100000"/>
              </a:lnSpc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latin typeface="Arial"/>
                <a:cs typeface="Arial"/>
              </a:rPr>
              <a:t>Lit.: Eliška Fučíková, </a:t>
            </a:r>
            <a:r>
              <a:rPr sz="2400" i="1" dirty="0">
                <a:latin typeface="Arial"/>
                <a:cs typeface="Arial"/>
              </a:rPr>
              <a:t>Praha </a:t>
            </a:r>
            <a:r>
              <a:rPr sz="2400" i="1" spc="-5" dirty="0">
                <a:latin typeface="Arial"/>
                <a:cs typeface="Arial"/>
              </a:rPr>
              <a:t>rudolfínská, </a:t>
            </a:r>
            <a:r>
              <a:rPr sz="2400" spc="-5" dirty="0">
                <a:latin typeface="Arial"/>
                <a:cs typeface="Arial"/>
              </a:rPr>
              <a:t>Praha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2014.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492443"/>
          </a:xfrm>
        </p:spPr>
        <p:txBody>
          <a:bodyPr/>
          <a:lstStyle/>
          <a:p>
            <a:r>
              <a:rPr lang="cs-CZ" dirty="0" err="1" smtClean="0"/>
              <a:t>Giambologna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2215" y="998722"/>
            <a:ext cx="149006" cy="103092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8" name="Picture 4" descr="VÃ½sledek obrÃ¡zku pro giambologna sculp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143000"/>
            <a:ext cx="2998991" cy="50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giambologna scul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2999914" cy="45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82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815" y="3932173"/>
            <a:ext cx="3635985" cy="155422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VÃ½sledek obrÃ¡zku pro giambologna sculp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790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ek obrÃ¡zku pro giambologna sculp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27990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48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492443"/>
          </a:xfrm>
        </p:spPr>
        <p:txBody>
          <a:bodyPr/>
          <a:lstStyle/>
          <a:p>
            <a:r>
              <a:rPr lang="cs-CZ" dirty="0" smtClean="0"/>
              <a:t>Adrian de </a:t>
            </a:r>
            <a:r>
              <a:rPr lang="cs-CZ" dirty="0" err="1" smtClean="0"/>
              <a:t>Vries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98" y="977714"/>
            <a:ext cx="3075602" cy="4432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19" y="1676400"/>
            <a:ext cx="3662649" cy="4883532"/>
          </a:xfrm>
          <a:prstGeom prst="rect">
            <a:avLst/>
          </a:prstGeom>
        </p:spPr>
      </p:pic>
      <p:sp>
        <p:nvSpPr>
          <p:cNvPr id="8" name="AutoShape 8" descr="VÃ½sledek obrÃ¡zku pro adrian de vries"/>
          <p:cNvSpPr>
            <a:spLocks noGrp="1" noChangeAspect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758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492443"/>
          </a:xfrm>
        </p:spPr>
        <p:txBody>
          <a:bodyPr/>
          <a:lstStyle/>
          <a:p>
            <a:r>
              <a:rPr lang="cs-CZ" dirty="0" smtClean="0"/>
              <a:t>Merkur a Psyché</a:t>
            </a:r>
            <a:endParaRPr lang="en-US" dirty="0"/>
          </a:p>
        </p:txBody>
      </p:sp>
      <p:pic>
        <p:nvPicPr>
          <p:cNvPr id="4098" name="Picture 2" descr="VÃ½sledek obrÃ¡zku pro adrian de v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971800" cy="53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Ã½sledek obrÃ¡zku pro adrian de v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990600"/>
            <a:ext cx="3252804" cy="55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4253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5219"/>
            <a:ext cx="7696200" cy="492443"/>
          </a:xfrm>
        </p:spPr>
        <p:txBody>
          <a:bodyPr/>
          <a:lstStyle/>
          <a:p>
            <a:r>
              <a:rPr lang="cs-CZ" dirty="0" smtClean="0"/>
              <a:t>Hrobka-Sasko  fontána -Augsburg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555016" y="6172200"/>
            <a:ext cx="3407384" cy="304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https://upload.wikimedia.org/wikipedia/commons/thumb/c/c3/F%C3%BCrstenmausoleum_Stadthagen_01_Auferstehungsmonument_1.JPG/800px-F%C3%BCrstenmausoleum_Stadthagen_01_Auferstehungsmonumen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7388"/>
            <a:ext cx="3491179" cy="46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commons/e/ea/Herkulesbrunnen_Augsbu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187825" cy="31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202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492443"/>
          </a:xfrm>
        </p:spPr>
        <p:txBody>
          <a:bodyPr/>
          <a:lstStyle/>
          <a:p>
            <a:r>
              <a:rPr lang="cs-CZ" dirty="0" smtClean="0"/>
              <a:t>Belveder- 1538-1563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95400"/>
            <a:ext cx="6934200" cy="461291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 descr="VÃ½sledek obrÃ¡zku pro belveder pra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400800" cy="43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2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792" y="5457240"/>
            <a:ext cx="1850389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Aegidius Sadeler, </a:t>
            </a:r>
            <a:r>
              <a:rPr sz="1200" b="1" spc="-5" dirty="0">
                <a:latin typeface="Arial"/>
                <a:cs typeface="Arial"/>
              </a:rPr>
              <a:t>1603,  </a:t>
            </a:r>
            <a:r>
              <a:rPr sz="1200" b="1" i="1" dirty="0">
                <a:latin typeface="Arial"/>
                <a:cs typeface="Arial"/>
              </a:rPr>
              <a:t>Portrét </a:t>
            </a:r>
            <a:r>
              <a:rPr sz="1200" b="1" i="1" spc="-5" dirty="0">
                <a:latin typeface="Arial"/>
                <a:cs typeface="Arial"/>
              </a:rPr>
              <a:t>Rudolfa </a:t>
            </a:r>
            <a:r>
              <a:rPr sz="1200" b="1" i="1" dirty="0">
                <a:latin typeface="Arial"/>
                <a:cs typeface="Arial"/>
              </a:rPr>
              <a:t>II., </a:t>
            </a:r>
            <a:r>
              <a:rPr sz="1200" b="1" dirty="0">
                <a:latin typeface="Arial"/>
                <a:cs typeface="Arial"/>
              </a:rPr>
              <a:t>lept  podle </a:t>
            </a:r>
            <a:r>
              <a:rPr sz="1200" b="1" spc="-5" dirty="0">
                <a:latin typeface="Arial"/>
                <a:cs typeface="Arial"/>
              </a:rPr>
              <a:t>Hanse </a:t>
            </a:r>
            <a:r>
              <a:rPr sz="1200" b="1" spc="-10" dirty="0">
                <a:latin typeface="Arial"/>
                <a:cs typeface="Arial"/>
              </a:rPr>
              <a:t>von  Aachen, </a:t>
            </a:r>
            <a:r>
              <a:rPr sz="1200" b="1" spc="-5" dirty="0">
                <a:latin typeface="Arial"/>
                <a:cs typeface="Arial"/>
              </a:rPr>
              <a:t>33, 5 x 25 cm,  The </a:t>
            </a:r>
            <a:r>
              <a:rPr sz="1200" b="1" dirty="0">
                <a:latin typeface="Arial"/>
                <a:cs typeface="Arial"/>
              </a:rPr>
              <a:t>Elisha Whittelsey  </a:t>
            </a:r>
            <a:r>
              <a:rPr sz="1200" b="1" spc="-5" dirty="0">
                <a:latin typeface="Arial"/>
                <a:cs typeface="Arial"/>
              </a:rPr>
              <a:t>Collection, </a:t>
            </a:r>
            <a:r>
              <a:rPr sz="1200" b="1" dirty="0">
                <a:latin typeface="Arial"/>
                <a:cs typeface="Arial"/>
              </a:rPr>
              <a:t>Metropolitan  </a:t>
            </a:r>
            <a:r>
              <a:rPr sz="1200" b="1" spc="-5" dirty="0">
                <a:latin typeface="Arial"/>
                <a:cs typeface="Arial"/>
              </a:rPr>
              <a:t>Museum </a:t>
            </a:r>
            <a:r>
              <a:rPr sz="1200" b="1" dirty="0">
                <a:latin typeface="Arial"/>
                <a:cs typeface="Arial"/>
              </a:rPr>
              <a:t>of </a:t>
            </a:r>
            <a:r>
              <a:rPr sz="1200" b="1" spc="-15" dirty="0">
                <a:latin typeface="Arial"/>
                <a:cs typeface="Arial"/>
              </a:rPr>
              <a:t>Art, </a:t>
            </a:r>
            <a:r>
              <a:rPr sz="1200" b="1" spc="-5" dirty="0">
                <a:latin typeface="Arial"/>
                <a:cs typeface="Arial"/>
              </a:rPr>
              <a:t>New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York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41525" y="0"/>
            <a:ext cx="51227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243837"/>
            <a:ext cx="5146717" cy="3429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357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2" y="355219"/>
            <a:ext cx="5784597" cy="492443"/>
          </a:xfrm>
        </p:spPr>
        <p:txBody>
          <a:bodyPr/>
          <a:lstStyle/>
          <a:p>
            <a:r>
              <a:rPr lang="cs-CZ" dirty="0" smtClean="0"/>
              <a:t>Schwarzenberský palác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6286500" cy="41433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461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43957"/>
            <a:ext cx="7162800" cy="622843"/>
          </a:xfrm>
        </p:spPr>
        <p:txBody>
          <a:bodyPr/>
          <a:lstStyle/>
          <a:p>
            <a:r>
              <a:rPr lang="cs-CZ" dirty="0" smtClean="0"/>
              <a:t>Slavonice, Zachariáš z Hradce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524000"/>
            <a:ext cx="6718216" cy="503866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554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492443"/>
          </a:xfrm>
        </p:spPr>
        <p:txBody>
          <a:bodyPr/>
          <a:lstStyle/>
          <a:p>
            <a:r>
              <a:rPr lang="cs-CZ" dirty="0" smtClean="0"/>
              <a:t>Bonifác </a:t>
            </a:r>
            <a:r>
              <a:rPr lang="cs-CZ" dirty="0" err="1" smtClean="0"/>
              <a:t>Wolmut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90" y="1300098"/>
            <a:ext cx="636079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33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492443"/>
          </a:xfrm>
        </p:spPr>
        <p:txBody>
          <a:bodyPr/>
          <a:lstStyle/>
          <a:p>
            <a:r>
              <a:rPr lang="cs-CZ" dirty="0" smtClean="0"/>
              <a:t>Letohrádek Hvězda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4381500" cy="295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00200"/>
            <a:ext cx="23431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257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603" y="355219"/>
            <a:ext cx="4558792" cy="492443"/>
          </a:xfrm>
        </p:spPr>
        <p:txBody>
          <a:bodyPr/>
          <a:lstStyle/>
          <a:p>
            <a:r>
              <a:rPr lang="cs-CZ" dirty="0" smtClean="0"/>
              <a:t>štuk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4381500" cy="318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551" y="904683"/>
            <a:ext cx="35750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738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590" y="1300098"/>
            <a:ext cx="8484819" cy="4431983"/>
          </a:xfrm>
        </p:spPr>
        <p:txBody>
          <a:bodyPr/>
          <a:lstStyle/>
          <a:p>
            <a:r>
              <a:rPr lang="cs-CZ" sz="3200" dirty="0" smtClean="0"/>
              <a:t>Zlatnictví</a:t>
            </a:r>
          </a:p>
          <a:p>
            <a:r>
              <a:rPr lang="cs-CZ" sz="3200" dirty="0" err="1" smtClean="0"/>
              <a:t>Emailérství</a:t>
            </a:r>
            <a:endParaRPr lang="cs-CZ" sz="3200" dirty="0" smtClean="0"/>
          </a:p>
          <a:p>
            <a:r>
              <a:rPr lang="cs-CZ" sz="3200" dirty="0" smtClean="0"/>
              <a:t>Majolika – kachlová kamna</a:t>
            </a:r>
          </a:p>
          <a:p>
            <a:r>
              <a:rPr lang="cs-CZ" sz="3200" dirty="0" smtClean="0"/>
              <a:t>Tapisérie -Brusel</a:t>
            </a:r>
          </a:p>
          <a:p>
            <a:r>
              <a:rPr lang="cs-CZ" sz="3200" dirty="0" smtClean="0"/>
              <a:t>Sklomalba</a:t>
            </a:r>
          </a:p>
          <a:p>
            <a:r>
              <a:rPr lang="cs-CZ" sz="3200" dirty="0" smtClean="0"/>
              <a:t>Nábytek – intarzie, inkrustace, </a:t>
            </a:r>
            <a:r>
              <a:rPr lang="cs-CZ" sz="3200" dirty="0" err="1" smtClean="0"/>
              <a:t>taušírování</a:t>
            </a:r>
            <a:endParaRPr lang="cs-CZ" sz="3200" dirty="0" smtClean="0"/>
          </a:p>
          <a:p>
            <a:r>
              <a:rPr lang="cs-CZ" sz="3200" dirty="0" smtClean="0"/>
              <a:t>Grafika</a:t>
            </a:r>
          </a:p>
          <a:p>
            <a:r>
              <a:rPr lang="cs-CZ" sz="3200" dirty="0" smtClean="0"/>
              <a:t>Habáni</a:t>
            </a:r>
          </a:p>
          <a:p>
            <a:r>
              <a:rPr lang="cs-CZ" sz="3200" dirty="0" smtClean="0"/>
              <a:t>Glyptika  - </a:t>
            </a:r>
            <a:r>
              <a:rPr lang="cs-CZ" sz="3200" dirty="0" err="1" smtClean="0"/>
              <a:t>Otávio</a:t>
            </a:r>
            <a:r>
              <a:rPr lang="cs-CZ" sz="3200" dirty="0" smtClean="0"/>
              <a:t> </a:t>
            </a:r>
            <a:r>
              <a:rPr lang="cs-CZ" sz="3200" dirty="0" err="1" smtClean="0"/>
              <a:t>Miseroni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0108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22576" y="0"/>
            <a:ext cx="4554474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8267" y="4413884"/>
            <a:ext cx="177546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797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Bartholomäus  </a:t>
            </a:r>
            <a:r>
              <a:rPr sz="1200" b="1" spc="-10" dirty="0">
                <a:latin typeface="Arial"/>
                <a:cs typeface="Arial"/>
              </a:rPr>
              <a:t>Spranger, </a:t>
            </a:r>
            <a:r>
              <a:rPr sz="1200" b="1" spc="-5" dirty="0">
                <a:latin typeface="Arial"/>
                <a:cs typeface="Arial"/>
              </a:rPr>
              <a:t>1586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nebo</a:t>
            </a:r>
            <a:endParaRPr sz="1200">
              <a:latin typeface="Arial"/>
              <a:cs typeface="Arial"/>
            </a:endParaRPr>
          </a:p>
          <a:p>
            <a:pPr marL="12700" marR="11176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1588, </a:t>
            </a:r>
            <a:r>
              <a:rPr sz="1200" b="1" i="1" dirty="0">
                <a:latin typeface="Arial"/>
                <a:cs typeface="Arial"/>
              </a:rPr>
              <a:t>Epitaf</a:t>
            </a:r>
            <a:r>
              <a:rPr sz="1200" b="1" i="1" spc="-10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pražského  zlatníka</a:t>
            </a:r>
            <a:r>
              <a:rPr sz="1200" b="1" i="1" spc="-30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Mikuláše</a:t>
            </a:r>
            <a:endParaRPr sz="1200">
              <a:latin typeface="Arial"/>
              <a:cs typeface="Arial"/>
            </a:endParaRPr>
          </a:p>
          <a:p>
            <a:pPr marL="12700" marR="159385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Müllera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olej, </a:t>
            </a:r>
            <a:r>
              <a:rPr sz="1200" b="1" dirty="0">
                <a:latin typeface="Arial"/>
                <a:cs typeface="Arial"/>
              </a:rPr>
              <a:t>plátno,  243 x 160 </a:t>
            </a:r>
            <a:r>
              <a:rPr sz="1200" b="1" spc="-5" dirty="0">
                <a:latin typeface="Arial"/>
                <a:cs typeface="Arial"/>
              </a:rPr>
              <a:t>cm,</a:t>
            </a:r>
            <a:r>
              <a:rPr sz="1200" b="1" spc="-15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Národní</a:t>
            </a:r>
            <a:endParaRPr sz="1200">
              <a:latin typeface="Arial"/>
              <a:cs typeface="Arial"/>
            </a:endParaRPr>
          </a:p>
          <a:p>
            <a:pPr marL="12700" marR="889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galerie </a:t>
            </a:r>
            <a:r>
              <a:rPr sz="1200" b="1" dirty="0">
                <a:latin typeface="Arial"/>
                <a:cs typeface="Arial"/>
              </a:rPr>
              <a:t>v </a:t>
            </a:r>
            <a:r>
              <a:rPr sz="1200" b="1" spc="-5" dirty="0">
                <a:latin typeface="Arial"/>
                <a:cs typeface="Arial"/>
              </a:rPr>
              <a:t>Praze;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původní  </a:t>
            </a:r>
            <a:r>
              <a:rPr sz="1200" b="1" dirty="0">
                <a:latin typeface="Arial"/>
                <a:cs typeface="Arial"/>
              </a:rPr>
              <a:t>umístění: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kaple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spc="-35" dirty="0">
                <a:latin typeface="Arial"/>
                <a:cs typeface="Arial"/>
              </a:rPr>
              <a:t>sv. </a:t>
            </a:r>
            <a:r>
              <a:rPr sz="1200" b="1" spc="-5" dirty="0">
                <a:latin typeface="Arial"/>
                <a:cs typeface="Arial"/>
              </a:rPr>
              <a:t>Matěje </a:t>
            </a:r>
            <a:r>
              <a:rPr sz="1200" b="1" dirty="0">
                <a:latin typeface="Arial"/>
                <a:cs typeface="Arial"/>
              </a:rPr>
              <a:t>kostela </a:t>
            </a:r>
            <a:r>
              <a:rPr sz="1200" b="1" spc="-35" dirty="0">
                <a:latin typeface="Arial"/>
                <a:cs typeface="Arial"/>
              </a:rPr>
              <a:t>sv.  </a:t>
            </a:r>
            <a:r>
              <a:rPr sz="1200" b="1" dirty="0">
                <a:latin typeface="Arial"/>
                <a:cs typeface="Arial"/>
              </a:rPr>
              <a:t>Jana </a:t>
            </a:r>
            <a:r>
              <a:rPr sz="1200" b="1" spc="-5" dirty="0">
                <a:latin typeface="Arial"/>
                <a:cs typeface="Arial"/>
              </a:rPr>
              <a:t>Křtitele </a:t>
            </a:r>
            <a:r>
              <a:rPr sz="1200" b="1" dirty="0">
                <a:latin typeface="Arial"/>
                <a:cs typeface="Arial"/>
              </a:rPr>
              <a:t>v Oboře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na  </a:t>
            </a:r>
            <a:r>
              <a:rPr sz="1200" b="1" spc="-5" dirty="0">
                <a:latin typeface="Arial"/>
                <a:cs typeface="Arial"/>
              </a:rPr>
              <a:t>Malé </a:t>
            </a:r>
            <a:r>
              <a:rPr sz="1200" b="1" dirty="0">
                <a:latin typeface="Arial"/>
                <a:cs typeface="Arial"/>
              </a:rPr>
              <a:t>Straně, zrušen na  </a:t>
            </a:r>
            <a:r>
              <a:rPr sz="1200" b="1" spc="-5" dirty="0">
                <a:latin typeface="Arial"/>
                <a:cs typeface="Arial"/>
              </a:rPr>
              <a:t>konci 18.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st.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5256403"/>
            <a:ext cx="15335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7815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Bartholomäus  </a:t>
            </a:r>
            <a:r>
              <a:rPr sz="1200" b="1" spc="-10" dirty="0">
                <a:latin typeface="Arial"/>
                <a:cs typeface="Arial"/>
              </a:rPr>
              <a:t>Spranger,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b="1" i="1" spc="-10" dirty="0">
                <a:latin typeface="Arial"/>
                <a:cs typeface="Arial"/>
              </a:rPr>
              <a:t>Triumf  </a:t>
            </a:r>
            <a:r>
              <a:rPr sz="1200" b="1" i="1" dirty="0">
                <a:latin typeface="Arial"/>
                <a:cs typeface="Arial"/>
              </a:rPr>
              <a:t>moudrosti</a:t>
            </a:r>
            <a:r>
              <a:rPr sz="1200" b="1" i="1" spc="-25" dirty="0">
                <a:latin typeface="Arial"/>
                <a:cs typeface="Arial"/>
              </a:rPr>
              <a:t> </a:t>
            </a:r>
            <a:r>
              <a:rPr sz="1200" b="1" i="1" dirty="0">
                <a:latin typeface="Arial"/>
                <a:cs typeface="Arial"/>
              </a:rPr>
              <a:t>nad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dirty="0">
                <a:latin typeface="Arial"/>
                <a:cs typeface="Arial"/>
              </a:rPr>
              <a:t>nevědomostí</a:t>
            </a:r>
            <a:r>
              <a:rPr sz="1200" b="1" dirty="0">
                <a:latin typeface="Arial"/>
                <a:cs typeface="Arial"/>
              </a:rPr>
              <a:t>, olej</a:t>
            </a:r>
            <a:r>
              <a:rPr sz="1200" b="1" spc="-10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na  </a:t>
            </a:r>
            <a:r>
              <a:rPr sz="1200" b="1" dirty="0">
                <a:latin typeface="Arial"/>
                <a:cs typeface="Arial"/>
              </a:rPr>
              <a:t>plátně, 153 x </a:t>
            </a:r>
            <a:r>
              <a:rPr sz="1200" b="1" spc="-20" dirty="0">
                <a:latin typeface="Arial"/>
                <a:cs typeface="Arial"/>
              </a:rPr>
              <a:t>117</a:t>
            </a:r>
            <a:r>
              <a:rPr sz="1200" b="1" spc="-16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cm,  Kunsthistorisches  </a:t>
            </a:r>
            <a:r>
              <a:rPr sz="1200" b="1" dirty="0">
                <a:latin typeface="Arial"/>
                <a:cs typeface="Arial"/>
              </a:rPr>
              <a:t>Museum,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Vídeň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28901" y="0"/>
            <a:ext cx="4891024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3709</Words>
  <Application>Microsoft Office PowerPoint</Application>
  <PresentationFormat>On-screen Show (4:3)</PresentationFormat>
  <Paragraphs>244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Arial</vt:lpstr>
      <vt:lpstr>Calibri</vt:lpstr>
      <vt:lpstr>Times New Roman</vt:lpstr>
      <vt:lpstr>Office Theme</vt:lpstr>
      <vt:lpstr>ZÁKLADY VÝTVARNÉ KULTURY II.</vt:lpstr>
      <vt:lpstr>Praha – dvůr Rudolfa II.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Karel van Mander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Giambologna</vt:lpstr>
      <vt:lpstr>PowerPoint Presentation</vt:lpstr>
      <vt:lpstr>Adrian de Vries</vt:lpstr>
      <vt:lpstr>Merkur a Psyché</vt:lpstr>
      <vt:lpstr>Hrobka-Sasko  fontána -Augsburg</vt:lpstr>
      <vt:lpstr>Belveder- 1538-1563</vt:lpstr>
      <vt:lpstr>PowerPoint Presentation</vt:lpstr>
      <vt:lpstr>Schwarzenberský palác</vt:lpstr>
      <vt:lpstr>Slavonice, Zachariáš z Hradce</vt:lpstr>
      <vt:lpstr>Bonifác Wolmut</vt:lpstr>
      <vt:lpstr>Letohrádek Hvězda</vt:lpstr>
      <vt:lpstr>štuk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Markéta</dc:creator>
  <cp:lastModifiedBy>Jan JS. Suran</cp:lastModifiedBy>
  <cp:revision>12</cp:revision>
  <dcterms:created xsi:type="dcterms:W3CDTF">2019-03-03T19:37:08Z</dcterms:created>
  <dcterms:modified xsi:type="dcterms:W3CDTF">2019-03-10T18:14:48Z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2016-06-01T00:00:00Z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2019-03-03T00:00:00Z</vt:filetime>
  </property>
</Properties>
</file>