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56" r:id="rId2"/>
    <p:sldId id="257" r:id="rId3"/>
    <p:sldId id="265" r:id="rId4"/>
    <p:sldId id="266" r:id="rId5"/>
    <p:sldId id="261" r:id="rId6"/>
    <p:sldId id="268" r:id="rId7"/>
    <p:sldId id="267" r:id="rId8"/>
    <p:sldId id="271" r:id="rId9"/>
    <p:sldId id="276" r:id="rId10"/>
    <p:sldId id="273" r:id="rId11"/>
    <p:sldId id="275" r:id="rId12"/>
    <p:sldId id="262" r:id="rId13"/>
    <p:sldId id="277" r:id="rId14"/>
    <p:sldId id="278" r:id="rId15"/>
    <p:sldId id="279" r:id="rId16"/>
    <p:sldId id="280" r:id="rId17"/>
    <p:sldId id="284" r:id="rId18"/>
    <p:sldId id="281" r:id="rId19"/>
    <p:sldId id="286" r:id="rId20"/>
    <p:sldId id="287" r:id="rId21"/>
    <p:sldId id="285" r:id="rId22"/>
    <p:sldId id="269" r:id="rId23"/>
    <p:sldId id="263" r:id="rId24"/>
    <p:sldId id="305" r:id="rId25"/>
    <p:sldId id="297" r:id="rId26"/>
    <p:sldId id="306" r:id="rId27"/>
    <p:sldId id="308" r:id="rId28"/>
    <p:sldId id="299" r:id="rId29"/>
    <p:sldId id="309" r:id="rId30"/>
    <p:sldId id="310" r:id="rId31"/>
    <p:sldId id="311" r:id="rId32"/>
    <p:sldId id="300" r:id="rId33"/>
    <p:sldId id="313" r:id="rId34"/>
    <p:sldId id="264" r:id="rId35"/>
    <p:sldId id="302" r:id="rId36"/>
    <p:sldId id="303" r:id="rId37"/>
    <p:sldId id="315" r:id="rId38"/>
    <p:sldId id="318" r:id="rId39"/>
    <p:sldId id="316" r:id="rId40"/>
    <p:sldId id="291" r:id="rId41"/>
    <p:sldId id="322" r:id="rId42"/>
    <p:sldId id="293" r:id="rId43"/>
    <p:sldId id="295" r:id="rId44"/>
    <p:sldId id="259" r:id="rId45"/>
    <p:sldId id="324" r:id="rId46"/>
    <p:sldId id="296" r:id="rId47"/>
  </p:sldIdLst>
  <p:sldSz cx="9144000" cy="6858000" type="screen4x3"/>
  <p:notesSz cx="9874250" cy="67818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3B3"/>
    <a:srgbClr val="B7FF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651" autoAdjust="0"/>
    <p:restoredTop sz="97346" autoAdjust="0"/>
  </p:normalViewPr>
  <p:slideViewPr>
    <p:cSldViewPr>
      <p:cViewPr>
        <p:scale>
          <a:sx n="100" d="100"/>
          <a:sy n="100" d="100"/>
        </p:scale>
        <p:origin x="-582" y="-1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842" cy="33909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5593123" y="0"/>
            <a:ext cx="4278842" cy="33909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F37C49-DBF5-4758-84A6-CF7E3BED9D93}" type="datetimeFigureOut">
              <a:rPr lang="en-GB" smtClean="0"/>
              <a:t>05/03/2018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6441533"/>
            <a:ext cx="4278842" cy="33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5593123" y="6441533"/>
            <a:ext cx="4278842" cy="33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7493CA-1654-45B7-BC97-D06505B176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36355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842" cy="33909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593123" y="0"/>
            <a:ext cx="4278842" cy="33909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625F5-3E21-4D41-93BA-5DE72D34493D}" type="datetimeFigureOut">
              <a:rPr lang="en-GB" smtClean="0"/>
              <a:t>05/03/2018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241675" y="508000"/>
            <a:ext cx="3390900" cy="25431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87425" y="3221355"/>
            <a:ext cx="7899400" cy="305181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6441533"/>
            <a:ext cx="4278842" cy="33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593123" y="6441533"/>
            <a:ext cx="4278842" cy="33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B3AFC2-8DD0-462F-B834-F8E2E5EC14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6299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3AFC2-8DD0-462F-B834-F8E2E5EC14B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6891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3" indent="0">
              <a:buFont typeface="Arial" charset="0"/>
              <a:buNone/>
            </a:pPr>
            <a:endParaRPr lang="cs-CZ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3AFC2-8DD0-462F-B834-F8E2E5EC14B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04628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cs-CZ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3AFC2-8DD0-462F-B834-F8E2E5EC14B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04628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3AFC2-8DD0-462F-B834-F8E2E5EC14B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87119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3AFC2-8DD0-462F-B834-F8E2E5EC14B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87119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3AFC2-8DD0-462F-B834-F8E2E5EC14B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87119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3AFC2-8DD0-462F-B834-F8E2E5EC14B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87119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3AFC2-8DD0-462F-B834-F8E2E5EC14B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87119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0" baseline="0" dirty="0" smtClean="0"/>
          </a:p>
          <a:p>
            <a:endParaRPr lang="cs-CZ" b="0" baseline="0" dirty="0" smtClean="0"/>
          </a:p>
          <a:p>
            <a:endParaRPr lang="cs-CZ" b="0" baseline="0" dirty="0" smtClean="0"/>
          </a:p>
          <a:p>
            <a:endParaRPr lang="cs-CZ" b="0" baseline="0" dirty="0" smtClean="0"/>
          </a:p>
          <a:p>
            <a:endParaRPr lang="en-GB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3AFC2-8DD0-462F-B834-F8E2E5EC14B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87119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3AFC2-8DD0-462F-B834-F8E2E5EC14B6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87119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3AFC2-8DD0-462F-B834-F8E2E5EC14B6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8711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3AFC2-8DD0-462F-B834-F8E2E5EC14B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90153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3AFC2-8DD0-462F-B834-F8E2E5EC14B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87119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3AFC2-8DD0-462F-B834-F8E2E5EC14B6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87119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3AFC2-8DD0-462F-B834-F8E2E5EC14B6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33587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3AFC2-8DD0-462F-B834-F8E2E5EC14B6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24913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3AFC2-8DD0-462F-B834-F8E2E5EC14B6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24913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3AFC2-8DD0-462F-B834-F8E2E5EC14B6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24913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cs-CZ" b="0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3AFC2-8DD0-462F-B834-F8E2E5EC14B6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24913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cs-CZ" b="0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3AFC2-8DD0-462F-B834-F8E2E5EC14B6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24913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0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3AFC2-8DD0-462F-B834-F8E2E5EC14B6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24913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cs-CZ" b="0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3AFC2-8DD0-462F-B834-F8E2E5EC14B6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2491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3AFC2-8DD0-462F-B834-F8E2E5EC14B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82166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0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3AFC2-8DD0-462F-B834-F8E2E5EC14B6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24913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0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3AFC2-8DD0-462F-B834-F8E2E5EC14B6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24913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0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3AFC2-8DD0-462F-B834-F8E2E5EC14B6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24913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0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3AFC2-8DD0-462F-B834-F8E2E5EC14B6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24913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3AFC2-8DD0-462F-B834-F8E2E5EC14B6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71419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3AFC2-8DD0-462F-B834-F8E2E5EC14B6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71419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cs-CZ" b="0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3AFC2-8DD0-462F-B834-F8E2E5EC14B6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714192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3AFC2-8DD0-462F-B834-F8E2E5EC14B6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62542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3AFC2-8DD0-462F-B834-F8E2E5EC14B6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62542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3AFC2-8DD0-462F-B834-F8E2E5EC14B6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431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3AFC2-8DD0-462F-B834-F8E2E5EC14B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246601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3AFC2-8DD0-462F-B834-F8E2E5EC14B6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043047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3AFC2-8DD0-462F-B834-F8E2E5EC14B6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043047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3AFC2-8DD0-462F-B834-F8E2E5EC14B6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76184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3AFC2-8DD0-462F-B834-F8E2E5EC14B6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475344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3AFC2-8DD0-462F-B834-F8E2E5EC14B6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29109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3AFC2-8DD0-462F-B834-F8E2E5EC14B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80473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4" indent="0">
              <a:buFontTx/>
              <a:buNone/>
            </a:pPr>
            <a:endParaRPr lang="cs-CZ" b="1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3AFC2-8DD0-462F-B834-F8E2E5EC14B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80473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3AFC2-8DD0-462F-B834-F8E2E5EC14B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0462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3AFC2-8DD0-462F-B834-F8E2E5EC14B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04628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cs-CZ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3AFC2-8DD0-462F-B834-F8E2E5EC14B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0462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8BAA-6898-440E-AD95-620A1F3D4E37}" type="datetimeFigureOut">
              <a:rPr lang="en-GB" smtClean="0"/>
              <a:t>05/03/2018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A3C95-A3FA-475A-A11B-615DF24BAC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3539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8BAA-6898-440E-AD95-620A1F3D4E37}" type="datetimeFigureOut">
              <a:rPr lang="en-GB" smtClean="0"/>
              <a:t>05/03/2018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A3C95-A3FA-475A-A11B-615DF24BAC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625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8BAA-6898-440E-AD95-620A1F3D4E37}" type="datetimeFigureOut">
              <a:rPr lang="en-GB" smtClean="0"/>
              <a:t>05/03/2018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A3C95-A3FA-475A-A11B-615DF24BAC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8264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8BAA-6898-440E-AD95-620A1F3D4E37}" type="datetimeFigureOut">
              <a:rPr lang="en-GB" smtClean="0"/>
              <a:t>05/03/2018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A3C95-A3FA-475A-A11B-615DF24BAC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8868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8BAA-6898-440E-AD95-620A1F3D4E37}" type="datetimeFigureOut">
              <a:rPr lang="en-GB" smtClean="0"/>
              <a:t>05/03/2018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A3C95-A3FA-475A-A11B-615DF24BAC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7923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8BAA-6898-440E-AD95-620A1F3D4E37}" type="datetimeFigureOut">
              <a:rPr lang="en-GB" smtClean="0"/>
              <a:t>05/03/2018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A3C95-A3FA-475A-A11B-615DF24BAC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2835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8BAA-6898-440E-AD95-620A1F3D4E37}" type="datetimeFigureOut">
              <a:rPr lang="en-GB" smtClean="0"/>
              <a:t>05/03/2018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A3C95-A3FA-475A-A11B-615DF24BAC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4778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8BAA-6898-440E-AD95-620A1F3D4E37}" type="datetimeFigureOut">
              <a:rPr lang="en-GB" smtClean="0"/>
              <a:t>05/03/2018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A3C95-A3FA-475A-A11B-615DF24BAC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967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8BAA-6898-440E-AD95-620A1F3D4E37}" type="datetimeFigureOut">
              <a:rPr lang="en-GB" smtClean="0"/>
              <a:t>05/03/2018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A3C95-A3FA-475A-A11B-615DF24BAC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6353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8BAA-6898-440E-AD95-620A1F3D4E37}" type="datetimeFigureOut">
              <a:rPr lang="en-GB" smtClean="0"/>
              <a:t>05/03/2018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A3C95-A3FA-475A-A11B-615DF24BAC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6645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8BAA-6898-440E-AD95-620A1F3D4E37}" type="datetimeFigureOut">
              <a:rPr lang="en-GB" smtClean="0"/>
              <a:t>05/03/2018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A3C95-A3FA-475A-A11B-615DF24BAC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352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58BAA-6898-440E-AD95-620A1F3D4E37}" type="datetimeFigureOut">
              <a:rPr lang="en-GB" smtClean="0"/>
              <a:t>05/03/2018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A3C95-A3FA-475A-A11B-615DF24BAC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4928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microsoft.com/office/2007/relationships/hdphoto" Target="../media/hdphoto17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0.jpeg"/><Relationship Id="rId7" Type="http://schemas.microsoft.com/office/2007/relationships/hdphoto" Target="../media/hdphoto19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microsoft.com/office/2007/relationships/hdphoto" Target="../media/hdphoto18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microsoft.com/office/2007/relationships/hdphoto" Target="../media/hdphoto20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2.wdp"/><Relationship Id="rId5" Type="http://schemas.openxmlformats.org/officeDocument/2006/relationships/image" Target="../media/image27.jpeg"/><Relationship Id="rId4" Type="http://schemas.microsoft.com/office/2007/relationships/hdphoto" Target="../media/hdphoto2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gif"/><Relationship Id="rId4" Type="http://schemas.microsoft.com/office/2007/relationships/hdphoto" Target="../media/hdphoto2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microsoft.com/office/2007/relationships/hdphoto" Target="../media/hdphoto25.wdp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7.wdp"/><Relationship Id="rId5" Type="http://schemas.openxmlformats.org/officeDocument/2006/relationships/image" Target="../media/image41.png"/><Relationship Id="rId4" Type="http://schemas.microsoft.com/office/2007/relationships/hdphoto" Target="../media/hdphoto26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8.wdp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31.wdp"/><Relationship Id="rId3" Type="http://schemas.openxmlformats.org/officeDocument/2006/relationships/image" Target="../media/image43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0.wdp"/><Relationship Id="rId5" Type="http://schemas.openxmlformats.org/officeDocument/2006/relationships/image" Target="../media/image44.jpeg"/><Relationship Id="rId4" Type="http://schemas.microsoft.com/office/2007/relationships/hdphoto" Target="../media/hdphoto29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34.wdp"/><Relationship Id="rId3" Type="http://schemas.openxmlformats.org/officeDocument/2006/relationships/image" Target="../media/image51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3.wdp"/><Relationship Id="rId5" Type="http://schemas.openxmlformats.org/officeDocument/2006/relationships/image" Target="../media/image52.png"/><Relationship Id="rId4" Type="http://schemas.microsoft.com/office/2007/relationships/hdphoto" Target="../media/hdphoto32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4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6.wdp"/><Relationship Id="rId5" Type="http://schemas.openxmlformats.org/officeDocument/2006/relationships/image" Target="../media/image55.png"/><Relationship Id="rId4" Type="http://schemas.microsoft.com/office/2007/relationships/hdphoto" Target="../media/hdphoto35.wdp"/><Relationship Id="rId9" Type="http://schemas.microsoft.com/office/2007/relationships/hdphoto" Target="../media/hdphoto37.wdp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40.wdp"/><Relationship Id="rId3" Type="http://schemas.openxmlformats.org/officeDocument/2006/relationships/image" Target="../media/image58.pn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9.wdp"/><Relationship Id="rId5" Type="http://schemas.openxmlformats.org/officeDocument/2006/relationships/image" Target="../media/image59.jpeg"/><Relationship Id="rId10" Type="http://schemas.microsoft.com/office/2007/relationships/hdphoto" Target="../media/hdphoto41.wdp"/><Relationship Id="rId4" Type="http://schemas.microsoft.com/office/2007/relationships/hdphoto" Target="../media/hdphoto38.wdp"/><Relationship Id="rId9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8.png"/><Relationship Id="rId3" Type="http://schemas.openxmlformats.org/officeDocument/2006/relationships/image" Target="../media/image62.png"/><Relationship Id="rId7" Type="http://schemas.openxmlformats.org/officeDocument/2006/relationships/image" Target="../media/image64.gif"/><Relationship Id="rId12" Type="http://schemas.microsoft.com/office/2007/relationships/hdphoto" Target="../media/hdphoto45.wdp"/><Relationship Id="rId2" Type="http://schemas.openxmlformats.org/officeDocument/2006/relationships/notesSlide" Target="../notesSlides/notesSlide29.xml"/><Relationship Id="rId16" Type="http://schemas.microsoft.com/office/2007/relationships/hdphoto" Target="../media/hdphoto47.wdp"/><Relationship Id="rId1" Type="http://schemas.openxmlformats.org/officeDocument/2006/relationships/slideLayout" Target="../slideLayouts/slideLayout2.xml"/><Relationship Id="rId6" Type="http://schemas.microsoft.com/office/2007/relationships/hdphoto" Target="../media/hdphoto43.wdp"/><Relationship Id="rId11" Type="http://schemas.openxmlformats.org/officeDocument/2006/relationships/image" Target="../media/image67.png"/><Relationship Id="rId5" Type="http://schemas.openxmlformats.org/officeDocument/2006/relationships/image" Target="../media/image63.jpeg"/><Relationship Id="rId15" Type="http://schemas.openxmlformats.org/officeDocument/2006/relationships/image" Target="../media/image69.png"/><Relationship Id="rId10" Type="http://schemas.openxmlformats.org/officeDocument/2006/relationships/image" Target="../media/image66.png"/><Relationship Id="rId4" Type="http://schemas.microsoft.com/office/2007/relationships/hdphoto" Target="../media/hdphoto42.wdp"/><Relationship Id="rId9" Type="http://schemas.microsoft.com/office/2007/relationships/hdphoto" Target="../media/hdphoto44.wdp"/><Relationship Id="rId14" Type="http://schemas.microsoft.com/office/2007/relationships/hdphoto" Target="../media/hdphoto4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50.wdp"/><Relationship Id="rId3" Type="http://schemas.openxmlformats.org/officeDocument/2006/relationships/image" Target="../media/image70.jpe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9.wdp"/><Relationship Id="rId5" Type="http://schemas.openxmlformats.org/officeDocument/2006/relationships/image" Target="../media/image71.png"/><Relationship Id="rId10" Type="http://schemas.microsoft.com/office/2007/relationships/hdphoto" Target="../media/hdphoto51.wdp"/><Relationship Id="rId4" Type="http://schemas.microsoft.com/office/2007/relationships/hdphoto" Target="../media/hdphoto48.wdp"/><Relationship Id="rId9" Type="http://schemas.openxmlformats.org/officeDocument/2006/relationships/image" Target="../media/image7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microsoft.com/office/2007/relationships/hdphoto" Target="../media/hdphoto53.wdp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microsoft.com/office/2007/relationships/hdphoto" Target="../media/hdphoto52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7.png"/><Relationship Id="rId7" Type="http://schemas.microsoft.com/office/2007/relationships/hdphoto" Target="../media/hdphoto55.wdp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microsoft.com/office/2007/relationships/hdphoto" Target="../media/hdphoto54.wdp"/><Relationship Id="rId9" Type="http://schemas.microsoft.com/office/2007/relationships/hdphoto" Target="../media/hdphoto56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7.wdp"/><Relationship Id="rId4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8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9.wdp"/><Relationship Id="rId4" Type="http://schemas.openxmlformats.org/officeDocument/2006/relationships/image" Target="../media/image8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0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1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2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3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5.png"/><Relationship Id="rId4" Type="http://schemas.microsoft.com/office/2007/relationships/hdphoto" Target="../media/hdphoto4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4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66.wdp"/><Relationship Id="rId3" Type="http://schemas.openxmlformats.org/officeDocument/2006/relationships/image" Target="../media/image93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png"/><Relationship Id="rId4" Type="http://schemas.microsoft.com/office/2007/relationships/hdphoto" Target="../media/hdphoto65.wdp"/><Relationship Id="rId9" Type="http://schemas.openxmlformats.org/officeDocument/2006/relationships/image" Target="../media/image9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10.png"/><Relationship Id="rId4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13.png"/><Relationship Id="rId4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15.png"/><Relationship Id="rId4" Type="http://schemas.microsoft.com/office/2007/relationships/hdphoto" Target="../media/hdphoto1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17.jpeg"/><Relationship Id="rId4" Type="http://schemas.microsoft.com/office/2007/relationships/hdphoto" Target="../media/hdphoto1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340768"/>
            <a:ext cx="7772400" cy="1470025"/>
          </a:xfrm>
        </p:spPr>
        <p:txBody>
          <a:bodyPr>
            <a:normAutofit/>
          </a:bodyPr>
          <a:lstStyle/>
          <a:p>
            <a:r>
              <a:rPr lang="en-GB" b="1" dirty="0" err="1" smtClean="0"/>
              <a:t>Molekulární</a:t>
            </a:r>
            <a:r>
              <a:rPr lang="en-GB" b="1" dirty="0" smtClean="0"/>
              <a:t> </a:t>
            </a:r>
            <a:r>
              <a:rPr lang="en-GB" b="1" dirty="0" err="1" smtClean="0"/>
              <a:t>biologie</a:t>
            </a:r>
            <a:r>
              <a:rPr lang="en-GB" b="1" dirty="0" smtClean="0"/>
              <a:t> pro </a:t>
            </a:r>
            <a:r>
              <a:rPr lang="en-GB" b="1" dirty="0" err="1" smtClean="0"/>
              <a:t>informatiky</a:t>
            </a:r>
            <a:r>
              <a:rPr lang="cs-CZ" b="1" dirty="0" smtClean="0"/>
              <a:t> - 3</a:t>
            </a:r>
            <a:endParaRPr lang="en-GB" b="1" dirty="0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692995" y="3327127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err="1" smtClean="0"/>
              <a:t>Replikace</a:t>
            </a:r>
            <a:r>
              <a:rPr lang="en-GB" b="1" dirty="0" smtClean="0"/>
              <a:t> </a:t>
            </a:r>
            <a:r>
              <a:rPr lang="en-GB" b="1" dirty="0" err="1" smtClean="0"/>
              <a:t>genomu</a:t>
            </a:r>
            <a:r>
              <a:rPr lang="en-GB" b="1" dirty="0" smtClean="0"/>
              <a:t>, </a:t>
            </a:r>
            <a:r>
              <a:rPr lang="en-GB" b="1" dirty="0" err="1" smtClean="0"/>
              <a:t>reparace</a:t>
            </a:r>
            <a:r>
              <a:rPr lang="en-GB" b="1" dirty="0" smtClean="0"/>
              <a:t> a </a:t>
            </a:r>
            <a:r>
              <a:rPr lang="en-GB" b="1" dirty="0" err="1" smtClean="0"/>
              <a:t>rekombinace</a:t>
            </a:r>
            <a:r>
              <a:rPr lang="en-GB" b="1" dirty="0" smtClean="0"/>
              <a:t> DNA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23201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/>
              <a:t>Elongace replikace</a:t>
            </a:r>
            <a:endParaRPr lang="cs-CZ" sz="3200" dirty="0"/>
          </a:p>
        </p:txBody>
      </p:sp>
      <p:cxnSp>
        <p:nvCxnSpPr>
          <p:cNvPr id="7" name="Přímá spojnice 6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http://i68.servimg.com/u/f68/17/30/76/23/prokar1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93" t="711"/>
          <a:stretch/>
        </p:blipFill>
        <p:spPr bwMode="auto">
          <a:xfrm>
            <a:off x="6060186" y="813974"/>
            <a:ext cx="2860449" cy="573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Výsledek obrázku pro DNA ligase replica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99" y="900645"/>
            <a:ext cx="2416221" cy="135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délník 12"/>
          <p:cNvSpPr/>
          <p:nvPr/>
        </p:nvSpPr>
        <p:spPr>
          <a:xfrm>
            <a:off x="252000" y="2780928"/>
            <a:ext cx="3095864" cy="2564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4"/>
            <a:r>
              <a:rPr lang="cs-CZ" sz="1400" b="1" u="sng" dirty="0" smtClean="0"/>
              <a:t>Tvorba souvislého řetězce z </a:t>
            </a:r>
            <a:r>
              <a:rPr lang="cs-CZ" sz="1400" b="1" u="sng" dirty="0" err="1" smtClean="0"/>
              <a:t>Okazakiho</a:t>
            </a:r>
            <a:r>
              <a:rPr lang="cs-CZ" sz="1400" b="1" u="sng" dirty="0" smtClean="0"/>
              <a:t> fragmentů</a:t>
            </a:r>
          </a:p>
          <a:p>
            <a:pPr marL="0" lvl="4"/>
            <a:endParaRPr lang="cs-CZ" sz="1400" b="1" dirty="0" smtClean="0"/>
          </a:p>
          <a:p>
            <a:pPr marL="0" lvl="3" indent="0">
              <a:spcAft>
                <a:spcPts val="400"/>
              </a:spcAft>
              <a:buFont typeface="Arial" charset="0"/>
              <a:buNone/>
            </a:pPr>
            <a:r>
              <a:rPr lang="cs-CZ" sz="1400" b="1" dirty="0" smtClean="0"/>
              <a:t>DNA-polymeráza I</a:t>
            </a:r>
          </a:p>
          <a:p>
            <a:pPr marL="0" lvl="3" indent="0">
              <a:buFont typeface="Arial" charset="0"/>
              <a:buNone/>
            </a:pPr>
            <a:r>
              <a:rPr lang="cs-CZ" sz="1400" dirty="0" smtClean="0"/>
              <a:t>- postupuje za DNA-polymerázou III</a:t>
            </a:r>
          </a:p>
          <a:p>
            <a:pPr marL="0" lvl="3" indent="0">
              <a:buFont typeface="Arial" charset="0"/>
              <a:buNone/>
            </a:pPr>
            <a:r>
              <a:rPr lang="cs-CZ" sz="1400" dirty="0" smtClean="0"/>
              <a:t>- odbourává </a:t>
            </a:r>
            <a:r>
              <a:rPr lang="cs-CZ" sz="1400" dirty="0"/>
              <a:t>z </a:t>
            </a:r>
            <a:r>
              <a:rPr lang="cs-CZ" sz="1400" dirty="0" smtClean="0"/>
              <a:t>5´-konců RNA-</a:t>
            </a:r>
            <a:r>
              <a:rPr lang="cs-CZ" sz="1400" dirty="0" err="1" smtClean="0"/>
              <a:t>primery</a:t>
            </a:r>
            <a:endParaRPr lang="cs-CZ" sz="1400" dirty="0" smtClean="0"/>
          </a:p>
          <a:p>
            <a:pPr marL="0" lvl="3"/>
            <a:r>
              <a:rPr lang="cs-CZ" sz="1400" dirty="0" smtClean="0"/>
              <a:t>- na 3´-konec následujícího </a:t>
            </a:r>
            <a:r>
              <a:rPr lang="cs-CZ" sz="1400" dirty="0" err="1" smtClean="0"/>
              <a:t>Okazakiho</a:t>
            </a:r>
            <a:r>
              <a:rPr lang="cs-CZ" sz="1400" dirty="0" smtClean="0"/>
              <a:t>  </a:t>
            </a:r>
          </a:p>
          <a:p>
            <a:pPr marL="0" lvl="3"/>
            <a:r>
              <a:rPr lang="cs-CZ" sz="1400" dirty="0"/>
              <a:t> </a:t>
            </a:r>
            <a:r>
              <a:rPr lang="cs-CZ" sz="1400" dirty="0" smtClean="0"/>
              <a:t>  fragmentu napojuje </a:t>
            </a:r>
            <a:r>
              <a:rPr lang="cs-CZ" sz="1400" dirty="0" err="1" smtClean="0"/>
              <a:t>dNTP</a:t>
            </a:r>
            <a:r>
              <a:rPr lang="cs-CZ" sz="1400" dirty="0" smtClean="0"/>
              <a:t> </a:t>
            </a:r>
          </a:p>
          <a:p>
            <a:pPr marL="0" lvl="3"/>
            <a:endParaRPr lang="cs-CZ" sz="1400" dirty="0"/>
          </a:p>
          <a:p>
            <a:pPr marL="0" lvl="3" indent="0">
              <a:spcAft>
                <a:spcPts val="400"/>
              </a:spcAft>
              <a:buFont typeface="Arial" charset="0"/>
              <a:buNone/>
            </a:pPr>
            <a:r>
              <a:rPr lang="cs-CZ" sz="1400" b="1" dirty="0" smtClean="0"/>
              <a:t>DNA-ligáza</a:t>
            </a:r>
          </a:p>
          <a:p>
            <a:pPr marL="0" lvl="3" indent="0">
              <a:buFont typeface="Arial" charset="0"/>
              <a:buNone/>
            </a:pPr>
            <a:r>
              <a:rPr lang="cs-CZ" sz="1400" dirty="0" smtClean="0"/>
              <a:t>- spojuje </a:t>
            </a:r>
            <a:r>
              <a:rPr lang="cs-CZ" sz="1400" dirty="0"/>
              <a:t>doplněné fragmenty</a:t>
            </a:r>
          </a:p>
        </p:txBody>
      </p:sp>
      <p:sp>
        <p:nvSpPr>
          <p:cNvPr id="3" name="Obdélník 2"/>
          <p:cNvSpPr/>
          <p:nvPr/>
        </p:nvSpPr>
        <p:spPr>
          <a:xfrm>
            <a:off x="5726586" y="900645"/>
            <a:ext cx="371700" cy="2585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ovéPole 1"/>
          <p:cNvSpPr txBox="1"/>
          <p:nvPr/>
        </p:nvSpPr>
        <p:spPr>
          <a:xfrm>
            <a:off x="4874634" y="877056"/>
            <a:ext cx="13051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800" b="1" dirty="0" smtClean="0">
                <a:solidFill>
                  <a:schemeClr val="accent1">
                    <a:lumMod val="75000"/>
                  </a:schemeClr>
                </a:solidFill>
              </a:rPr>
              <a:t>Vazba </a:t>
            </a:r>
            <a:r>
              <a:rPr lang="cs-CZ" sz="800" b="1" dirty="0" err="1" smtClean="0">
                <a:solidFill>
                  <a:schemeClr val="accent1">
                    <a:lumMod val="75000"/>
                  </a:schemeClr>
                </a:solidFill>
              </a:rPr>
              <a:t>DnaA</a:t>
            </a:r>
            <a:r>
              <a:rPr lang="cs-CZ" sz="800" b="1" dirty="0" smtClean="0">
                <a:solidFill>
                  <a:schemeClr val="accent1">
                    <a:lumMod val="75000"/>
                  </a:schemeClr>
                </a:solidFill>
              </a:rPr>
              <a:t> do místa </a:t>
            </a:r>
            <a:r>
              <a:rPr lang="cs-CZ" sz="800" b="1" i="1" dirty="0" err="1" smtClean="0">
                <a:solidFill>
                  <a:schemeClr val="accent1">
                    <a:lumMod val="75000"/>
                  </a:schemeClr>
                </a:solidFill>
              </a:rPr>
              <a:t>oriC</a:t>
            </a:r>
            <a:endParaRPr lang="cs-CZ" sz="800" b="1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r>
              <a:rPr lang="cs-CZ" sz="800" b="1" dirty="0" smtClean="0">
                <a:solidFill>
                  <a:schemeClr val="accent1">
                    <a:lumMod val="75000"/>
                  </a:schemeClr>
                </a:solidFill>
              </a:rPr>
              <a:t>Odvinutí </a:t>
            </a:r>
            <a:r>
              <a:rPr lang="cs-CZ" sz="800" b="1" dirty="0" err="1" smtClean="0">
                <a:solidFill>
                  <a:schemeClr val="accent1">
                    <a:lumMod val="75000"/>
                  </a:schemeClr>
                </a:solidFill>
              </a:rPr>
              <a:t>dsDNA</a:t>
            </a:r>
            <a:endParaRPr lang="en-GB" sz="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5931486" y="1412776"/>
            <a:ext cx="200688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ovéPole 15"/>
          <p:cNvSpPr txBox="1"/>
          <p:nvPr/>
        </p:nvSpPr>
        <p:spPr>
          <a:xfrm>
            <a:off x="2915816" y="1518870"/>
            <a:ext cx="32897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800" b="1" dirty="0" smtClean="0">
                <a:solidFill>
                  <a:schemeClr val="accent1">
                    <a:lumMod val="75000"/>
                  </a:schemeClr>
                </a:solidFill>
              </a:rPr>
              <a:t>Vazba </a:t>
            </a:r>
            <a:r>
              <a:rPr lang="cs-CZ" sz="800" b="1" dirty="0" err="1" smtClean="0">
                <a:solidFill>
                  <a:schemeClr val="accent1">
                    <a:lumMod val="75000"/>
                  </a:schemeClr>
                </a:solidFill>
              </a:rPr>
              <a:t>DnaB</a:t>
            </a:r>
            <a:r>
              <a:rPr lang="cs-CZ" sz="800" b="1" dirty="0" smtClean="0">
                <a:solidFill>
                  <a:schemeClr val="accent1">
                    <a:lumMod val="75000"/>
                  </a:schemeClr>
                </a:solidFill>
              </a:rPr>
              <a:t>, která pokračuje v odvíjení </a:t>
            </a:r>
            <a:r>
              <a:rPr lang="cs-CZ" sz="800" b="1" dirty="0" err="1" smtClean="0">
                <a:solidFill>
                  <a:schemeClr val="accent1">
                    <a:lumMod val="75000"/>
                  </a:schemeClr>
                </a:solidFill>
              </a:rPr>
              <a:t>dsDNA</a:t>
            </a:r>
            <a:endParaRPr lang="cs-CZ" sz="8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r>
              <a:rPr lang="cs-CZ" sz="800" b="1" dirty="0" smtClean="0">
                <a:solidFill>
                  <a:schemeClr val="accent1">
                    <a:lumMod val="75000"/>
                  </a:schemeClr>
                </a:solidFill>
              </a:rPr>
              <a:t>DNA-</a:t>
            </a:r>
            <a:r>
              <a:rPr lang="cs-CZ" sz="800" b="1" dirty="0" err="1" smtClean="0">
                <a:solidFill>
                  <a:schemeClr val="accent1">
                    <a:lumMod val="75000"/>
                  </a:schemeClr>
                </a:solidFill>
              </a:rPr>
              <a:t>gyráza</a:t>
            </a:r>
            <a:r>
              <a:rPr lang="cs-CZ" sz="800" b="1" dirty="0" smtClean="0">
                <a:solidFill>
                  <a:schemeClr val="accent1">
                    <a:lumMod val="75000"/>
                  </a:schemeClr>
                </a:solidFill>
              </a:rPr>
              <a:t> uvolňuje napětí tvorbou záporných </a:t>
            </a:r>
            <a:r>
              <a:rPr lang="cs-CZ" sz="800" b="1" dirty="0" err="1" smtClean="0">
                <a:solidFill>
                  <a:schemeClr val="accent1">
                    <a:lumMod val="75000"/>
                  </a:schemeClr>
                </a:solidFill>
              </a:rPr>
              <a:t>nadšroubovcových</a:t>
            </a:r>
            <a:r>
              <a:rPr lang="cs-CZ" sz="800" b="1" dirty="0" smtClean="0">
                <a:solidFill>
                  <a:schemeClr val="accent1">
                    <a:lumMod val="75000"/>
                  </a:schemeClr>
                </a:solidFill>
              </a:rPr>
              <a:t> závitů</a:t>
            </a:r>
          </a:p>
          <a:p>
            <a:pPr algn="r"/>
            <a:r>
              <a:rPr lang="cs-CZ" sz="800" b="1" dirty="0" smtClean="0">
                <a:solidFill>
                  <a:schemeClr val="accent1">
                    <a:lumMod val="75000"/>
                  </a:schemeClr>
                </a:solidFill>
              </a:rPr>
              <a:t>SSB-proteiny udržují  řetězce DNA oddělené a přístupné replikace</a:t>
            </a:r>
          </a:p>
          <a:p>
            <a:pPr algn="r"/>
            <a:r>
              <a:rPr lang="cs-CZ" sz="800" b="1" dirty="0" smtClean="0">
                <a:solidFill>
                  <a:schemeClr val="accent1">
                    <a:lumMod val="75000"/>
                  </a:schemeClr>
                </a:solidFill>
              </a:rPr>
              <a:t>Vytvoření replikační vidlice</a:t>
            </a:r>
            <a:endParaRPr lang="en-GB" sz="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6031830" y="2748485"/>
            <a:ext cx="280345" cy="3204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ovéPole 16"/>
          <p:cNvSpPr txBox="1"/>
          <p:nvPr/>
        </p:nvSpPr>
        <p:spPr>
          <a:xfrm>
            <a:off x="3840661" y="2839100"/>
            <a:ext cx="257634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800" b="1" dirty="0" smtClean="0">
                <a:solidFill>
                  <a:schemeClr val="accent1">
                    <a:lumMod val="75000"/>
                  </a:schemeClr>
                </a:solidFill>
              </a:rPr>
              <a:t>Vazba </a:t>
            </a:r>
            <a:r>
              <a:rPr lang="cs-CZ" sz="800" b="1" dirty="0" err="1" smtClean="0">
                <a:solidFill>
                  <a:schemeClr val="accent1">
                    <a:lumMod val="75000"/>
                  </a:schemeClr>
                </a:solidFill>
              </a:rPr>
              <a:t>DnaG</a:t>
            </a:r>
            <a:r>
              <a:rPr lang="cs-CZ" sz="800" b="1" dirty="0" smtClean="0">
                <a:solidFill>
                  <a:schemeClr val="accent1">
                    <a:lumMod val="75000"/>
                  </a:schemeClr>
                </a:solidFill>
              </a:rPr>
              <a:t> a syntéza RNA-</a:t>
            </a:r>
            <a:r>
              <a:rPr lang="cs-CZ" sz="800" b="1" dirty="0" err="1" smtClean="0">
                <a:solidFill>
                  <a:schemeClr val="accent1">
                    <a:lumMod val="75000"/>
                  </a:schemeClr>
                </a:solidFill>
              </a:rPr>
              <a:t>primeru</a:t>
            </a:r>
            <a:r>
              <a:rPr lang="cs-CZ" sz="800" b="1" dirty="0" smtClean="0">
                <a:solidFill>
                  <a:schemeClr val="accent1">
                    <a:lumMod val="75000"/>
                  </a:schemeClr>
                </a:solidFill>
              </a:rPr>
              <a:t> na vedoucím řetězci</a:t>
            </a:r>
            <a:endParaRPr lang="en-GB" sz="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5931486" y="3212976"/>
            <a:ext cx="248313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ovéPole 18"/>
          <p:cNvSpPr txBox="1"/>
          <p:nvPr/>
        </p:nvSpPr>
        <p:spPr>
          <a:xfrm>
            <a:off x="4028454" y="3429290"/>
            <a:ext cx="22525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800" b="1" dirty="0" smtClean="0">
                <a:solidFill>
                  <a:schemeClr val="accent1">
                    <a:lumMod val="75000"/>
                  </a:schemeClr>
                </a:solidFill>
              </a:rPr>
              <a:t>DNA-polymeráza III syntetizuje vedoucí řetězec</a:t>
            </a:r>
            <a:endParaRPr lang="en-GB" sz="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Obdélník 17"/>
          <p:cNvSpPr/>
          <p:nvPr/>
        </p:nvSpPr>
        <p:spPr>
          <a:xfrm>
            <a:off x="5931486" y="4077072"/>
            <a:ext cx="274077" cy="4020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ovéPole 20"/>
          <p:cNvSpPr txBox="1"/>
          <p:nvPr/>
        </p:nvSpPr>
        <p:spPr>
          <a:xfrm>
            <a:off x="3875277" y="4113957"/>
            <a:ext cx="24064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800" b="1" dirty="0" smtClean="0">
                <a:solidFill>
                  <a:schemeClr val="accent1">
                    <a:lumMod val="75000"/>
                  </a:schemeClr>
                </a:solidFill>
              </a:rPr>
              <a:t>Tvorba RNA-</a:t>
            </a:r>
            <a:r>
              <a:rPr lang="cs-CZ" sz="800" b="1" dirty="0" err="1" smtClean="0">
                <a:solidFill>
                  <a:schemeClr val="accent1">
                    <a:lumMod val="75000"/>
                  </a:schemeClr>
                </a:solidFill>
              </a:rPr>
              <a:t>primeru</a:t>
            </a:r>
            <a:r>
              <a:rPr lang="cs-CZ" sz="800" b="1" dirty="0" smtClean="0">
                <a:solidFill>
                  <a:schemeClr val="accent1">
                    <a:lumMod val="75000"/>
                  </a:schemeClr>
                </a:solidFill>
              </a:rPr>
              <a:t> na opožďujícím se řetězci</a:t>
            </a:r>
          </a:p>
          <a:p>
            <a:pPr algn="r"/>
            <a:r>
              <a:rPr lang="cs-CZ" sz="800" b="1" dirty="0" smtClean="0">
                <a:solidFill>
                  <a:schemeClr val="accent1">
                    <a:lumMod val="75000"/>
                  </a:schemeClr>
                </a:solidFill>
              </a:rPr>
              <a:t>DNA-polymeráza III syntetizuje opožďující se řetězec</a:t>
            </a:r>
            <a:endParaRPr lang="en-GB" sz="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Obdélník 19"/>
          <p:cNvSpPr/>
          <p:nvPr/>
        </p:nvSpPr>
        <p:spPr>
          <a:xfrm>
            <a:off x="5974680" y="4797152"/>
            <a:ext cx="385177" cy="7176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ovéPole 22"/>
          <p:cNvSpPr txBox="1"/>
          <p:nvPr/>
        </p:nvSpPr>
        <p:spPr>
          <a:xfrm>
            <a:off x="3255626" y="4925138"/>
            <a:ext cx="31999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800" b="1" dirty="0" smtClean="0">
                <a:solidFill>
                  <a:schemeClr val="accent1">
                    <a:lumMod val="75000"/>
                  </a:schemeClr>
                </a:solidFill>
              </a:rPr>
              <a:t>Tvorba dalších RNA-</a:t>
            </a:r>
            <a:r>
              <a:rPr lang="cs-CZ" sz="800" b="1" dirty="0" err="1" smtClean="0">
                <a:solidFill>
                  <a:schemeClr val="accent1">
                    <a:lumMod val="75000"/>
                  </a:schemeClr>
                </a:solidFill>
              </a:rPr>
              <a:t>primerů</a:t>
            </a:r>
            <a:r>
              <a:rPr lang="cs-CZ" sz="800" b="1" dirty="0" smtClean="0">
                <a:solidFill>
                  <a:schemeClr val="accent1">
                    <a:lumMod val="75000"/>
                  </a:schemeClr>
                </a:solidFill>
              </a:rPr>
              <a:t> na opožďujícím se řetězci</a:t>
            </a:r>
          </a:p>
          <a:p>
            <a:pPr algn="r"/>
            <a:r>
              <a:rPr lang="cs-CZ" sz="800" b="1" dirty="0" smtClean="0">
                <a:solidFill>
                  <a:schemeClr val="accent1">
                    <a:lumMod val="75000"/>
                  </a:schemeClr>
                </a:solidFill>
              </a:rPr>
              <a:t>DNA-polymeráza III syntetizuje </a:t>
            </a:r>
            <a:r>
              <a:rPr lang="cs-CZ" sz="800" b="1" dirty="0" err="1" smtClean="0">
                <a:solidFill>
                  <a:schemeClr val="accent1">
                    <a:lumMod val="75000"/>
                  </a:schemeClr>
                </a:solidFill>
              </a:rPr>
              <a:t>Okazakiho</a:t>
            </a:r>
            <a:r>
              <a:rPr lang="cs-CZ" sz="800" b="1" dirty="0" smtClean="0">
                <a:solidFill>
                  <a:schemeClr val="accent1">
                    <a:lumMod val="75000"/>
                  </a:schemeClr>
                </a:solidFill>
              </a:rPr>
              <a:t> fragmenty</a:t>
            </a:r>
          </a:p>
          <a:p>
            <a:pPr algn="r"/>
            <a:r>
              <a:rPr lang="cs-CZ" sz="800" b="1" dirty="0" smtClean="0">
                <a:solidFill>
                  <a:schemeClr val="accent1">
                    <a:lumMod val="75000"/>
                  </a:schemeClr>
                </a:solidFill>
              </a:rPr>
              <a:t>DNA-polymeráza I odstraňuje RNA-</a:t>
            </a:r>
            <a:r>
              <a:rPr lang="cs-CZ" sz="800" b="1" dirty="0" err="1" smtClean="0">
                <a:solidFill>
                  <a:schemeClr val="accent1">
                    <a:lumMod val="75000"/>
                  </a:schemeClr>
                </a:solidFill>
              </a:rPr>
              <a:t>primery</a:t>
            </a:r>
            <a:r>
              <a:rPr lang="cs-CZ" sz="800" b="1" dirty="0" smtClean="0">
                <a:solidFill>
                  <a:schemeClr val="accent1">
                    <a:lumMod val="75000"/>
                  </a:schemeClr>
                </a:solidFill>
              </a:rPr>
              <a:t> a zaplňuje jejich místo DNA</a:t>
            </a:r>
            <a:endParaRPr lang="en-GB" sz="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Obdélník 21"/>
          <p:cNvSpPr/>
          <p:nvPr/>
        </p:nvSpPr>
        <p:spPr>
          <a:xfrm>
            <a:off x="6069930" y="6028427"/>
            <a:ext cx="280345" cy="495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ovéPole 24"/>
          <p:cNvSpPr txBox="1"/>
          <p:nvPr/>
        </p:nvSpPr>
        <p:spPr>
          <a:xfrm>
            <a:off x="3236576" y="6122451"/>
            <a:ext cx="319991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800" b="1" dirty="0" smtClean="0">
                <a:solidFill>
                  <a:schemeClr val="accent1">
                    <a:lumMod val="75000"/>
                  </a:schemeClr>
                </a:solidFill>
              </a:rPr>
              <a:t>DNA-ligáza spojuje přilehlé </a:t>
            </a:r>
            <a:r>
              <a:rPr lang="cs-CZ" sz="800" b="1" dirty="0" err="1" smtClean="0">
                <a:solidFill>
                  <a:schemeClr val="accent1">
                    <a:lumMod val="75000"/>
                  </a:schemeClr>
                </a:solidFill>
              </a:rPr>
              <a:t>Okazakiho</a:t>
            </a:r>
            <a:r>
              <a:rPr lang="cs-CZ" sz="800" b="1" dirty="0" smtClean="0">
                <a:solidFill>
                  <a:schemeClr val="accent1">
                    <a:lumMod val="75000"/>
                  </a:schemeClr>
                </a:solidFill>
              </a:rPr>
              <a:t> fragmenty do souvislého řetězce</a:t>
            </a:r>
            <a:endParaRPr lang="en-GB" sz="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11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/>
              <a:t>Terminace replikace</a:t>
            </a:r>
            <a:endParaRPr lang="cs-CZ" sz="3200" dirty="0"/>
          </a:p>
        </p:txBody>
      </p:sp>
      <p:cxnSp>
        <p:nvCxnSpPr>
          <p:cNvPr id="7" name="Přímá spojnice 6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bdélník 9"/>
          <p:cNvSpPr/>
          <p:nvPr/>
        </p:nvSpPr>
        <p:spPr>
          <a:xfrm>
            <a:off x="-65989" y="6626897"/>
            <a:ext cx="920998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 smtClean="0">
                <a:solidFill>
                  <a:schemeClr val="bg1">
                    <a:lumMod val="65000"/>
                  </a:schemeClr>
                </a:solidFill>
              </a:rPr>
              <a:t>academic.pgcc.edu</a:t>
            </a:r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   </a:t>
            </a:r>
            <a:r>
              <a:rPr lang="cs-CZ" sz="1000" dirty="0">
                <a:solidFill>
                  <a:schemeClr val="bg1">
                    <a:lumMod val="65000"/>
                  </a:schemeClr>
                </a:solidFill>
              </a:rPr>
              <a:t>faculty.samford.edu   www.brighthubeducation.com </a:t>
            </a:r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         schaechter.asmblog.org  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Picture 2" descr="http://academic.pgcc.edu/%7Ekroberts/Lecture/Chapter%207/07-06_BidirectionalRep_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20"/>
          <a:stretch/>
        </p:blipFill>
        <p:spPr bwMode="auto">
          <a:xfrm>
            <a:off x="323528" y="1956180"/>
            <a:ext cx="4525712" cy="186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faculty.samford.edu/%7Edjohnso2/44962w/405/06/CELL4e-Fig-06-02-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4"/>
          <a:stretch/>
        </p:blipFill>
        <p:spPr bwMode="auto">
          <a:xfrm>
            <a:off x="946558" y="4090128"/>
            <a:ext cx="3279651" cy="233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délník 12"/>
          <p:cNvSpPr/>
          <p:nvPr/>
        </p:nvSpPr>
        <p:spPr>
          <a:xfrm>
            <a:off x="252000" y="932603"/>
            <a:ext cx="864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terminátor replikace, </a:t>
            </a:r>
            <a:r>
              <a:rPr lang="cs-CZ" sz="1600" i="1" dirty="0" err="1" smtClean="0"/>
              <a:t>ter</a:t>
            </a:r>
            <a:endParaRPr lang="cs-CZ" sz="1600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vazba specifických proteinů, které inhibují </a:t>
            </a:r>
            <a:r>
              <a:rPr lang="cs-CZ" sz="1600" dirty="0" err="1" smtClean="0"/>
              <a:t>DnaB</a:t>
            </a:r>
            <a:r>
              <a:rPr lang="cs-CZ" sz="1600" dirty="0" smtClean="0"/>
              <a:t> a zastavují tvorbu </a:t>
            </a:r>
            <a:r>
              <a:rPr lang="cs-CZ" sz="1600" dirty="0"/>
              <a:t>replikační </a:t>
            </a:r>
            <a:r>
              <a:rPr lang="cs-CZ" sz="1600" dirty="0" smtClean="0"/>
              <a:t>vidlice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 smtClean="0"/>
              <a:t>topoizomeráza</a:t>
            </a:r>
            <a:r>
              <a:rPr lang="cs-CZ" sz="1600" dirty="0" smtClean="0"/>
              <a:t> typu II odděluje vzniklé chromozomy</a:t>
            </a:r>
            <a:endParaRPr lang="cs-CZ" sz="1600" dirty="0"/>
          </a:p>
        </p:txBody>
      </p:sp>
      <p:pic>
        <p:nvPicPr>
          <p:cNvPr id="3074" name="Picture 2" descr="http://img.bhs4.com/c8/d/c8d02b1866e0a8632e85f27896fae400bf76906a_larg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86" t="2219" r="12449" b="4781"/>
          <a:stretch/>
        </p:blipFill>
        <p:spPr bwMode="auto">
          <a:xfrm>
            <a:off x="5867314" y="2075417"/>
            <a:ext cx="2370480" cy="291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schaechter.asmblog.org/.a/6a00d8341c5e1453ef016766b39f1e970b-500wi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67" t="46765" b="21176"/>
          <a:stretch/>
        </p:blipFill>
        <p:spPr bwMode="auto">
          <a:xfrm>
            <a:off x="6063555" y="5163377"/>
            <a:ext cx="1977998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Přímá spojnice se šipkou 2"/>
          <p:cNvCxnSpPr/>
          <p:nvPr/>
        </p:nvCxnSpPr>
        <p:spPr>
          <a:xfrm flipH="1">
            <a:off x="2267744" y="3298040"/>
            <a:ext cx="318639" cy="792088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se šipkou 4"/>
          <p:cNvCxnSpPr/>
          <p:nvPr/>
        </p:nvCxnSpPr>
        <p:spPr>
          <a:xfrm>
            <a:off x="7052554" y="3946112"/>
            <a:ext cx="0" cy="1152128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bdélník 17"/>
          <p:cNvSpPr/>
          <p:nvPr/>
        </p:nvSpPr>
        <p:spPr>
          <a:xfrm>
            <a:off x="696268" y="2291493"/>
            <a:ext cx="262990" cy="1916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bdélník 22"/>
          <p:cNvSpPr/>
          <p:nvPr/>
        </p:nvSpPr>
        <p:spPr>
          <a:xfrm>
            <a:off x="1217073" y="2119450"/>
            <a:ext cx="512493" cy="1916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bdélník 23"/>
          <p:cNvSpPr/>
          <p:nvPr/>
        </p:nvSpPr>
        <p:spPr>
          <a:xfrm>
            <a:off x="1763688" y="2259743"/>
            <a:ext cx="792088" cy="1916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bdélník 24"/>
          <p:cNvSpPr/>
          <p:nvPr/>
        </p:nvSpPr>
        <p:spPr>
          <a:xfrm>
            <a:off x="1035100" y="2354524"/>
            <a:ext cx="499863" cy="1916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bdélník 25"/>
          <p:cNvSpPr/>
          <p:nvPr/>
        </p:nvSpPr>
        <p:spPr>
          <a:xfrm>
            <a:off x="1115616" y="2498033"/>
            <a:ext cx="313432" cy="1201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bdélník 26"/>
          <p:cNvSpPr/>
          <p:nvPr/>
        </p:nvSpPr>
        <p:spPr>
          <a:xfrm>
            <a:off x="1041307" y="2447201"/>
            <a:ext cx="313432" cy="1201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bdélník 27"/>
          <p:cNvSpPr/>
          <p:nvPr/>
        </p:nvSpPr>
        <p:spPr>
          <a:xfrm>
            <a:off x="1390946" y="3355190"/>
            <a:ext cx="781485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bdélník 28"/>
          <p:cNvSpPr/>
          <p:nvPr/>
        </p:nvSpPr>
        <p:spPr>
          <a:xfrm>
            <a:off x="3216126" y="3075666"/>
            <a:ext cx="554462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bdélník 29"/>
          <p:cNvSpPr/>
          <p:nvPr/>
        </p:nvSpPr>
        <p:spPr>
          <a:xfrm>
            <a:off x="3604146" y="3183678"/>
            <a:ext cx="195362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ovéPole 19"/>
          <p:cNvSpPr txBox="1"/>
          <p:nvPr/>
        </p:nvSpPr>
        <p:spPr>
          <a:xfrm>
            <a:off x="1798700" y="2210965"/>
            <a:ext cx="623889" cy="2918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sz="800" b="1" dirty="0" smtClean="0"/>
              <a:t>Replikační</a:t>
            </a:r>
          </a:p>
          <a:p>
            <a:pPr algn="ctr">
              <a:lnSpc>
                <a:spcPct val="80000"/>
              </a:lnSpc>
            </a:pPr>
            <a:r>
              <a:rPr lang="cs-CZ" sz="800" b="1" dirty="0" smtClean="0"/>
              <a:t>vidlice</a:t>
            </a:r>
            <a:endParaRPr lang="en-GB" sz="800" b="1" dirty="0"/>
          </a:p>
        </p:txBody>
      </p:sp>
      <p:sp>
        <p:nvSpPr>
          <p:cNvPr id="34" name="TextovéPole 33"/>
          <p:cNvSpPr txBox="1"/>
          <p:nvPr/>
        </p:nvSpPr>
        <p:spPr>
          <a:xfrm>
            <a:off x="1365380" y="3372619"/>
            <a:ext cx="736099" cy="2918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sz="800" b="1" dirty="0" smtClean="0"/>
              <a:t>Obousměrná</a:t>
            </a:r>
          </a:p>
          <a:p>
            <a:pPr algn="ctr">
              <a:lnSpc>
                <a:spcPct val="80000"/>
              </a:lnSpc>
            </a:pPr>
            <a:r>
              <a:rPr lang="cs-CZ" sz="800" b="1" dirty="0" smtClean="0"/>
              <a:t>replikace</a:t>
            </a:r>
            <a:endParaRPr lang="en-GB" sz="800" b="1" dirty="0"/>
          </a:p>
        </p:txBody>
      </p:sp>
      <p:sp>
        <p:nvSpPr>
          <p:cNvPr id="35" name="TextovéPole 34"/>
          <p:cNvSpPr txBox="1"/>
          <p:nvPr/>
        </p:nvSpPr>
        <p:spPr>
          <a:xfrm>
            <a:off x="624269" y="2327956"/>
            <a:ext cx="356188" cy="193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sz="800" b="1" i="1" dirty="0" err="1" smtClean="0"/>
              <a:t>oriC</a:t>
            </a:r>
            <a:endParaRPr lang="en-GB" sz="800" b="1" i="1" dirty="0"/>
          </a:p>
        </p:txBody>
      </p:sp>
      <p:sp>
        <p:nvSpPr>
          <p:cNvPr id="37" name="TextovéPole 36"/>
          <p:cNvSpPr txBox="1"/>
          <p:nvPr/>
        </p:nvSpPr>
        <p:spPr>
          <a:xfrm>
            <a:off x="3308360" y="2991704"/>
            <a:ext cx="306495" cy="193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sz="800" b="1" i="1" dirty="0" err="1" smtClean="0"/>
              <a:t>ter</a:t>
            </a:r>
            <a:endParaRPr lang="en-GB" sz="800" b="1" i="1" dirty="0"/>
          </a:p>
        </p:txBody>
      </p:sp>
      <p:sp>
        <p:nvSpPr>
          <p:cNvPr id="21" name="Obdélník 20"/>
          <p:cNvSpPr/>
          <p:nvPr/>
        </p:nvSpPr>
        <p:spPr>
          <a:xfrm>
            <a:off x="3795988" y="5669788"/>
            <a:ext cx="585388" cy="207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Obdélník 38"/>
          <p:cNvSpPr/>
          <p:nvPr/>
        </p:nvSpPr>
        <p:spPr>
          <a:xfrm>
            <a:off x="2624482" y="4851344"/>
            <a:ext cx="482773" cy="207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extovéPole 37"/>
          <p:cNvSpPr txBox="1"/>
          <p:nvPr/>
        </p:nvSpPr>
        <p:spPr>
          <a:xfrm>
            <a:off x="3691055" y="5665902"/>
            <a:ext cx="623889" cy="2918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sz="800" b="1" dirty="0" smtClean="0"/>
              <a:t>Replikační</a:t>
            </a:r>
          </a:p>
          <a:p>
            <a:pPr algn="ctr">
              <a:lnSpc>
                <a:spcPct val="80000"/>
              </a:lnSpc>
            </a:pPr>
            <a:r>
              <a:rPr lang="cs-CZ" sz="800" b="1" dirty="0" smtClean="0"/>
              <a:t>vidlice</a:t>
            </a:r>
            <a:endParaRPr lang="en-GB" sz="800" b="1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2586309" y="4744550"/>
            <a:ext cx="623889" cy="2918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sz="800" b="1" dirty="0" smtClean="0"/>
              <a:t>Replikační</a:t>
            </a:r>
          </a:p>
          <a:p>
            <a:pPr algn="ctr">
              <a:lnSpc>
                <a:spcPct val="80000"/>
              </a:lnSpc>
            </a:pPr>
            <a:r>
              <a:rPr lang="cs-CZ" sz="800" b="1" dirty="0" smtClean="0"/>
              <a:t>vidlice</a:t>
            </a:r>
            <a:endParaRPr lang="en-GB" sz="800" b="1" dirty="0"/>
          </a:p>
        </p:txBody>
      </p:sp>
      <p:sp>
        <p:nvSpPr>
          <p:cNvPr id="31" name="Obdélník 30"/>
          <p:cNvSpPr/>
          <p:nvPr/>
        </p:nvSpPr>
        <p:spPr>
          <a:xfrm>
            <a:off x="3455257" y="4378160"/>
            <a:ext cx="541392" cy="72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Obdélník 42"/>
          <p:cNvSpPr/>
          <p:nvPr/>
        </p:nvSpPr>
        <p:spPr>
          <a:xfrm>
            <a:off x="3512592" y="6047044"/>
            <a:ext cx="541392" cy="72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TextovéPole 40"/>
          <p:cNvSpPr txBox="1"/>
          <p:nvPr/>
        </p:nvSpPr>
        <p:spPr>
          <a:xfrm>
            <a:off x="3339915" y="4311152"/>
            <a:ext cx="840295" cy="193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sz="800" b="1" dirty="0" smtClean="0"/>
              <a:t>Dceřiný řetězec</a:t>
            </a:r>
            <a:endParaRPr lang="en-GB" sz="800" b="1" dirty="0"/>
          </a:p>
        </p:txBody>
      </p:sp>
      <p:sp>
        <p:nvSpPr>
          <p:cNvPr id="44" name="TextovéPole 43"/>
          <p:cNvSpPr txBox="1"/>
          <p:nvPr/>
        </p:nvSpPr>
        <p:spPr>
          <a:xfrm>
            <a:off x="3407172" y="6049698"/>
            <a:ext cx="949299" cy="1908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sz="800" b="1" dirty="0" smtClean="0"/>
              <a:t>Matricový řetězec</a:t>
            </a:r>
            <a:endParaRPr lang="en-GB" sz="800" b="1" dirty="0"/>
          </a:p>
        </p:txBody>
      </p:sp>
    </p:spTree>
    <p:extLst>
      <p:ext uri="{BB962C8B-B14F-4D97-AF65-F5344CB8AC3E}">
        <p14:creationId xmlns:p14="http://schemas.microsoft.com/office/powerpoint/2010/main" val="53731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252000" y="1231979"/>
            <a:ext cx="4904380" cy="1620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400"/>
              </a:spcAft>
            </a:pPr>
            <a:r>
              <a:rPr lang="cs-CZ" sz="1600" b="1" dirty="0" smtClean="0"/>
              <a:t>Replikace </a:t>
            </a:r>
            <a:r>
              <a:rPr lang="cs-CZ" sz="1600" b="1" dirty="0" err="1"/>
              <a:t>plazmidů</a:t>
            </a:r>
            <a:r>
              <a:rPr lang="cs-CZ" sz="1600" b="1" dirty="0"/>
              <a:t> otáčivou kružnicí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 smtClean="0"/>
              <a:t>v místě </a:t>
            </a:r>
            <a:r>
              <a:rPr lang="cs-CZ" sz="1600" i="1" dirty="0" err="1" smtClean="0"/>
              <a:t>ori</a:t>
            </a:r>
            <a:r>
              <a:rPr lang="cs-CZ" sz="1600" dirty="0" smtClean="0"/>
              <a:t> štěpí </a:t>
            </a:r>
            <a:r>
              <a:rPr lang="cs-CZ" sz="1600" dirty="0" err="1" smtClean="0"/>
              <a:t>Rep</a:t>
            </a:r>
            <a:r>
              <a:rPr lang="cs-CZ" sz="1600" dirty="0" smtClean="0"/>
              <a:t>-protein (+) řetězec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 smtClean="0"/>
              <a:t>vzniklý 3´-konec prodlužován, vytlačení (+) řetězce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 smtClean="0"/>
              <a:t>zlom (+) řetězec mezi původní a novou DNA, </a:t>
            </a:r>
            <a:r>
              <a:rPr lang="cs-CZ" sz="1600" dirty="0" err="1" smtClean="0"/>
              <a:t>ligace</a:t>
            </a:r>
            <a:endParaRPr lang="cs-CZ" sz="16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 smtClean="0"/>
              <a:t>vzniká (i) kružnicová </a:t>
            </a:r>
            <a:r>
              <a:rPr lang="cs-CZ" sz="1600" dirty="0" err="1" smtClean="0"/>
              <a:t>dsDNA</a:t>
            </a:r>
            <a:endParaRPr lang="cs-CZ" sz="1600" dirty="0" smtClean="0"/>
          </a:p>
          <a:p>
            <a:pPr algn="just"/>
            <a:r>
              <a:rPr lang="cs-CZ" sz="1600" dirty="0" smtClean="0"/>
              <a:t>                  (</a:t>
            </a:r>
            <a:r>
              <a:rPr lang="cs-CZ" sz="1600" dirty="0" err="1" smtClean="0"/>
              <a:t>ii</a:t>
            </a:r>
            <a:r>
              <a:rPr lang="cs-CZ" sz="1600" dirty="0" smtClean="0"/>
              <a:t>) kružnicová </a:t>
            </a:r>
            <a:r>
              <a:rPr lang="cs-CZ" sz="1600" dirty="0" err="1" smtClean="0"/>
              <a:t>ssDNA</a:t>
            </a:r>
            <a:r>
              <a:rPr lang="cs-CZ" sz="1600" dirty="0" smtClean="0"/>
              <a:t> (doplnění přes Ok. fr.)</a:t>
            </a:r>
            <a:endParaRPr lang="cs-CZ" sz="1600" dirty="0"/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/>
              <a:t>Replikace plazmidové DNA</a:t>
            </a:r>
            <a:endParaRPr lang="cs-CZ" sz="3200" dirty="0"/>
          </a:p>
        </p:txBody>
      </p:sp>
      <p:cxnSp>
        <p:nvCxnSpPr>
          <p:cNvPr id="4" name="Přímá spojnice 3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http://thegeneticsofvirusesandbacteria.weebly.com/uploads/2/3/0/0/2300348/9945723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6" b="82040"/>
          <a:stretch/>
        </p:blipFill>
        <p:spPr bwMode="auto">
          <a:xfrm>
            <a:off x="1679633" y="5009748"/>
            <a:ext cx="5437577" cy="115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-65989" y="6626897"/>
            <a:ext cx="920998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 smtClean="0">
                <a:solidFill>
                  <a:schemeClr val="bg1">
                    <a:lumMod val="65000"/>
                  </a:schemeClr>
                </a:solidFill>
              </a:rPr>
              <a:t>www.studyblue.com</a:t>
            </a:r>
            <a:r>
              <a:rPr lang="cs-CZ" sz="1000" dirty="0">
                <a:solidFill>
                  <a:schemeClr val="bg1">
                    <a:lumMod val="65000"/>
                  </a:schemeClr>
                </a:solidFill>
              </a:rPr>
              <a:t>    http://</a:t>
            </a:r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thegeneticsofvirusesandbacteria.weebly.com/diagrams.html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251520" y="3686309"/>
            <a:ext cx="8640000" cy="1128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400"/>
              </a:spcAft>
            </a:pPr>
            <a:r>
              <a:rPr lang="cs-CZ" sz="1600" b="1" dirty="0" smtClean="0"/>
              <a:t>Replikace </a:t>
            </a:r>
            <a:r>
              <a:rPr lang="cs-CZ" sz="1600" b="1" dirty="0" err="1"/>
              <a:t>konjugativních</a:t>
            </a:r>
            <a:r>
              <a:rPr lang="cs-CZ" sz="1600" b="1" dirty="0"/>
              <a:t> </a:t>
            </a:r>
            <a:r>
              <a:rPr lang="cs-CZ" sz="1600" b="1" dirty="0" err="1"/>
              <a:t>plazmidů</a:t>
            </a:r>
            <a:r>
              <a:rPr lang="cs-CZ" sz="1600" b="1" dirty="0"/>
              <a:t> během </a:t>
            </a:r>
            <a:r>
              <a:rPr lang="cs-CZ" sz="1600" b="1" dirty="0" smtClean="0"/>
              <a:t>konjugace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 smtClean="0"/>
              <a:t>replikaci otáčivou kružnicí, vytlačovaný </a:t>
            </a:r>
            <a:r>
              <a:rPr lang="cs-CZ" sz="1600" dirty="0"/>
              <a:t>(+) </a:t>
            </a:r>
            <a:r>
              <a:rPr lang="cs-CZ" sz="1600" dirty="0" smtClean="0"/>
              <a:t>řetězec přestupuje do </a:t>
            </a:r>
            <a:r>
              <a:rPr lang="cs-CZ" sz="1600" dirty="0" err="1" smtClean="0"/>
              <a:t>recipientní</a:t>
            </a:r>
            <a:r>
              <a:rPr lang="cs-CZ" sz="1600" dirty="0" smtClean="0"/>
              <a:t> buňky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 smtClean="0"/>
              <a:t>(-) řetězec zůstává v donorové buňce, kontinuální syntéza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 smtClean="0"/>
              <a:t>(+) řetězec se </a:t>
            </a:r>
            <a:r>
              <a:rPr lang="cs-CZ" sz="1600" dirty="0"/>
              <a:t>v </a:t>
            </a:r>
            <a:r>
              <a:rPr lang="cs-CZ" sz="1600" dirty="0" err="1"/>
              <a:t>recipientní</a:t>
            </a:r>
            <a:r>
              <a:rPr lang="cs-CZ" sz="1600" dirty="0"/>
              <a:t> buňce </a:t>
            </a:r>
            <a:r>
              <a:rPr lang="cs-CZ" sz="1600" dirty="0" err="1" smtClean="0"/>
              <a:t>dosyntetizuje</a:t>
            </a:r>
            <a:r>
              <a:rPr lang="cs-CZ" sz="1600" dirty="0" smtClean="0"/>
              <a:t> </a:t>
            </a:r>
            <a:r>
              <a:rPr lang="cs-CZ" sz="1600" dirty="0"/>
              <a:t>přes </a:t>
            </a:r>
            <a:r>
              <a:rPr lang="cs-CZ" sz="1600" dirty="0" err="1" smtClean="0"/>
              <a:t>Okazakiho</a:t>
            </a:r>
            <a:r>
              <a:rPr lang="cs-CZ" sz="1600" dirty="0" smtClean="0"/>
              <a:t> fragmenty</a:t>
            </a:r>
            <a:endParaRPr lang="cs-CZ" sz="1600" dirty="0"/>
          </a:p>
        </p:txBody>
      </p:sp>
      <p:grpSp>
        <p:nvGrpSpPr>
          <p:cNvPr id="17" name="Skupina 16"/>
          <p:cNvGrpSpPr/>
          <p:nvPr/>
        </p:nvGrpSpPr>
        <p:grpSpPr>
          <a:xfrm>
            <a:off x="5292080" y="980728"/>
            <a:ext cx="3117609" cy="2562329"/>
            <a:chOff x="5940152" y="844062"/>
            <a:chExt cx="3117609" cy="2562329"/>
          </a:xfrm>
        </p:grpSpPr>
        <p:pic>
          <p:nvPicPr>
            <p:cNvPr id="1026" name="Picture 2" descr="https://s3.amazonaws.com/classconnection/838/flashcards/9247838/jpg/picture4-150165B1BD872530142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1" b="15022"/>
            <a:stretch/>
          </p:blipFill>
          <p:spPr bwMode="auto">
            <a:xfrm>
              <a:off x="5940152" y="844062"/>
              <a:ext cx="3117609" cy="2562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bdélník 5"/>
            <p:cNvSpPr/>
            <p:nvPr/>
          </p:nvSpPr>
          <p:spPr>
            <a:xfrm>
              <a:off x="6665256" y="1139816"/>
              <a:ext cx="216024" cy="720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6569311" y="1073122"/>
              <a:ext cx="39786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dirty="0" smtClean="0"/>
                <a:t>Zlom</a:t>
              </a:r>
              <a:endParaRPr lang="en-GB" sz="800" b="1" dirty="0"/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7668344" y="1152345"/>
              <a:ext cx="432048" cy="608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ovéPole 13"/>
            <p:cNvSpPr txBox="1"/>
            <p:nvPr/>
          </p:nvSpPr>
          <p:spPr>
            <a:xfrm>
              <a:off x="7601922" y="1069480"/>
              <a:ext cx="59503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dirty="0" smtClean="0"/>
                <a:t>Replikace</a:t>
              </a:r>
              <a:endParaRPr lang="en-GB" sz="800" b="1" dirty="0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8196957" y="1772816"/>
              <a:ext cx="479499" cy="216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8088948" y="1789466"/>
              <a:ext cx="59503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dirty="0" smtClean="0"/>
                <a:t>Replikace</a:t>
              </a:r>
              <a:endParaRPr lang="en-GB" sz="800" b="1" dirty="0"/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7236296" y="2523040"/>
              <a:ext cx="216024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ovéPole 17"/>
            <p:cNvSpPr txBox="1"/>
            <p:nvPr/>
          </p:nvSpPr>
          <p:spPr>
            <a:xfrm>
              <a:off x="7093057" y="2477824"/>
              <a:ext cx="4475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800" b="1" dirty="0" smtClean="0"/>
                <a:t>Zlom</a:t>
              </a:r>
            </a:p>
            <a:p>
              <a:pPr algn="ctr"/>
              <a:r>
                <a:rPr lang="cs-CZ" sz="800" b="1" dirty="0" err="1" smtClean="0"/>
                <a:t>Ligace</a:t>
              </a:r>
              <a:endParaRPr lang="en-GB" sz="800" b="1" dirty="0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6881280" y="3068960"/>
              <a:ext cx="931080" cy="3374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6754326" y="3169859"/>
              <a:ext cx="202616" cy="1356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57105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252000" y="1008803"/>
            <a:ext cx="8639520" cy="2772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cs-CZ" sz="1600" b="1" dirty="0" smtClean="0"/>
              <a:t>Podobné rysy </a:t>
            </a:r>
            <a:r>
              <a:rPr lang="cs-CZ" sz="1600" dirty="0" smtClean="0"/>
              <a:t>jako u replikace bakteriálního chromozomu: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 smtClean="0"/>
              <a:t>semikonzervativní a </a:t>
            </a:r>
            <a:r>
              <a:rPr lang="cs-CZ" sz="1600" dirty="0" err="1" smtClean="0"/>
              <a:t>semikontinuální</a:t>
            </a:r>
            <a:endParaRPr lang="cs-CZ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 smtClean="0"/>
              <a:t>replikační vidlice, replikační proteiny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 smtClean="0"/>
              <a:t>iniciace, elongace a terminace</a:t>
            </a:r>
          </a:p>
          <a:p>
            <a:pPr marL="285750" indent="-285750" algn="just"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cs-CZ" sz="1600" dirty="0"/>
          </a:p>
          <a:p>
            <a:pPr algn="just">
              <a:spcAft>
                <a:spcPts val="600"/>
              </a:spcAft>
            </a:pPr>
            <a:r>
              <a:rPr lang="cs-CZ" sz="1600" b="1" dirty="0" smtClean="0"/>
              <a:t>Odlišnosti</a:t>
            </a:r>
            <a:r>
              <a:rPr lang="cs-CZ" sz="1600" dirty="0" smtClean="0"/>
              <a:t> od replikace </a:t>
            </a:r>
            <a:r>
              <a:rPr lang="cs-CZ" sz="1600" dirty="0" err="1" smtClean="0"/>
              <a:t>prokaryot</a:t>
            </a:r>
            <a:r>
              <a:rPr lang="cs-CZ" sz="1600" dirty="0" smtClean="0"/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 smtClean="0"/>
              <a:t>replikace omezena do S-fáze buněčného cyklu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 smtClean="0"/>
              <a:t>přítomnost </a:t>
            </a:r>
            <a:r>
              <a:rPr lang="cs-CZ" sz="1600" dirty="0" err="1" smtClean="0"/>
              <a:t>nukleozomů</a:t>
            </a:r>
            <a:r>
              <a:rPr lang="cs-CZ" sz="1600" dirty="0" smtClean="0"/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 smtClean="0"/>
              <a:t>mnohonásobná místa počátku replikace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 smtClean="0"/>
              <a:t>problém s </a:t>
            </a:r>
            <a:r>
              <a:rPr lang="cs-CZ" sz="1600" dirty="0" err="1" smtClean="0"/>
              <a:t>doreplikováním</a:t>
            </a:r>
            <a:r>
              <a:rPr lang="cs-CZ" sz="1600" dirty="0" smtClean="0"/>
              <a:t> konců lineární molekuly DNA</a:t>
            </a:r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/>
              <a:t>Replikace chromozomové DNA u eukaryot</a:t>
            </a:r>
            <a:endParaRPr lang="cs-CZ" sz="3200" dirty="0"/>
          </a:p>
        </p:txBody>
      </p:sp>
      <p:cxnSp>
        <p:nvCxnSpPr>
          <p:cNvPr id="4" name="Přímá spojnice 3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4" t="4874" r="2197" b="5273"/>
          <a:stretch/>
        </p:blipFill>
        <p:spPr bwMode="auto">
          <a:xfrm>
            <a:off x="5470205" y="4387338"/>
            <a:ext cx="3036210" cy="19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1" name="Tabulka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6093538"/>
              </p:ext>
            </p:extLst>
          </p:nvPr>
        </p:nvGraphicFramePr>
        <p:xfrm>
          <a:off x="430125" y="4459346"/>
          <a:ext cx="4428492" cy="180864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67243"/>
                <a:gridCol w="968282"/>
                <a:gridCol w="1507447"/>
                <a:gridCol w="885520"/>
              </a:tblGrid>
              <a:tr h="252000">
                <a:tc>
                  <a:txBody>
                    <a:bodyPr/>
                    <a:lstStyle/>
                    <a:p>
                      <a:r>
                        <a:rPr lang="cs-CZ" sz="1000" dirty="0" smtClean="0"/>
                        <a:t>Druh</a:t>
                      </a:r>
                      <a:endParaRPr lang="en-GB" sz="1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dirty="0" smtClean="0"/>
                        <a:t>Velikost genomu (</a:t>
                      </a:r>
                      <a:r>
                        <a:rPr lang="cs-CZ" sz="1000" dirty="0" err="1" smtClean="0"/>
                        <a:t>bp</a:t>
                      </a:r>
                      <a:r>
                        <a:rPr lang="cs-CZ" sz="1000" dirty="0" smtClean="0"/>
                        <a:t>)</a:t>
                      </a:r>
                      <a:endParaRPr lang="en-GB" sz="1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dirty="0" smtClean="0"/>
                        <a:t>Rychlost syntézy DNA </a:t>
                      </a:r>
                    </a:p>
                    <a:p>
                      <a:pPr algn="ctr"/>
                      <a:r>
                        <a:rPr lang="cs-CZ" sz="1000" b="1" dirty="0" smtClean="0"/>
                        <a:t>(</a:t>
                      </a:r>
                      <a:r>
                        <a:rPr lang="cs-CZ" sz="1000" b="1" dirty="0" err="1" smtClean="0"/>
                        <a:t>kbp</a:t>
                      </a:r>
                      <a:r>
                        <a:rPr lang="cs-CZ" sz="1000" b="1" dirty="0" smtClean="0"/>
                        <a:t>/min)</a:t>
                      </a:r>
                      <a:endParaRPr lang="en-GB" sz="1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dirty="0" smtClean="0"/>
                        <a:t>Počet počátků replikace</a:t>
                      </a:r>
                      <a:endParaRPr lang="en-GB" sz="1000" b="1" dirty="0"/>
                    </a:p>
                  </a:txBody>
                  <a:tcPr anchor="ctr"/>
                </a:tc>
              </a:tr>
              <a:tr h="252000">
                <a:tc>
                  <a:txBody>
                    <a:bodyPr/>
                    <a:lstStyle/>
                    <a:p>
                      <a:r>
                        <a:rPr lang="cs-CZ" sz="1000" dirty="0" smtClean="0"/>
                        <a:t>E. coli</a:t>
                      </a:r>
                      <a:endParaRPr lang="en-GB" sz="1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dirty="0" smtClean="0"/>
                        <a:t>4,6 x 10</a:t>
                      </a:r>
                      <a:r>
                        <a:rPr lang="cs-CZ" sz="1000" baseline="30000" dirty="0" smtClean="0"/>
                        <a:t>6</a:t>
                      </a:r>
                      <a:endParaRPr lang="en-GB" sz="1000" b="1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dirty="0" smtClean="0"/>
                        <a:t>30</a:t>
                      </a:r>
                      <a:endParaRPr lang="en-GB" sz="1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dirty="0" smtClean="0"/>
                        <a:t>1</a:t>
                      </a:r>
                      <a:endParaRPr lang="en-GB" sz="1000" b="1" dirty="0"/>
                    </a:p>
                  </a:txBody>
                  <a:tcPr anchor="ctr"/>
                </a:tc>
              </a:tr>
              <a:tr h="252000">
                <a:tc>
                  <a:txBody>
                    <a:bodyPr/>
                    <a:lstStyle/>
                    <a:p>
                      <a:r>
                        <a:rPr lang="cs-CZ" sz="1000" dirty="0" smtClean="0"/>
                        <a:t>S. </a:t>
                      </a:r>
                      <a:r>
                        <a:rPr lang="cs-CZ" sz="1000" dirty="0" err="1" smtClean="0"/>
                        <a:t>cerevisiae</a:t>
                      </a:r>
                      <a:endParaRPr lang="en-GB" sz="1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000" dirty="0" smtClean="0"/>
                        <a:t>1,4 x 10</a:t>
                      </a:r>
                      <a:r>
                        <a:rPr lang="cs-CZ" sz="1000" baseline="30000" dirty="0" smtClean="0"/>
                        <a:t>7</a:t>
                      </a:r>
                      <a:endParaRPr lang="en-GB" sz="1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dirty="0" smtClean="0"/>
                        <a:t>3</a:t>
                      </a:r>
                      <a:endParaRPr lang="en-GB" sz="1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dirty="0" smtClean="0"/>
                        <a:t>330</a:t>
                      </a:r>
                      <a:endParaRPr lang="en-GB" sz="1000" b="1" dirty="0"/>
                    </a:p>
                  </a:txBody>
                  <a:tcPr anchor="ctr"/>
                </a:tc>
              </a:tr>
              <a:tr h="252000">
                <a:tc>
                  <a:txBody>
                    <a:bodyPr/>
                    <a:lstStyle/>
                    <a:p>
                      <a:r>
                        <a:rPr lang="cs-CZ" sz="1000" dirty="0" smtClean="0"/>
                        <a:t>D. </a:t>
                      </a:r>
                      <a:r>
                        <a:rPr lang="cs-CZ" sz="1000" dirty="0" err="1" smtClean="0"/>
                        <a:t>melanogaster</a:t>
                      </a:r>
                      <a:endParaRPr lang="en-GB" sz="1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000" dirty="0" smtClean="0"/>
                        <a:t>1,8 x 10</a:t>
                      </a:r>
                      <a:r>
                        <a:rPr lang="cs-CZ" sz="1000" baseline="30000" dirty="0" smtClean="0"/>
                        <a:t>8</a:t>
                      </a:r>
                      <a:endParaRPr lang="en-GB" sz="1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dirty="0" smtClean="0"/>
                        <a:t>2,6</a:t>
                      </a:r>
                      <a:endParaRPr lang="en-GB" sz="1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dirty="0" smtClean="0"/>
                        <a:t>3.500</a:t>
                      </a:r>
                      <a:endParaRPr lang="en-GB" sz="1000" b="1" dirty="0"/>
                    </a:p>
                  </a:txBody>
                  <a:tcPr anchor="ctr"/>
                </a:tc>
              </a:tr>
              <a:tr h="252000">
                <a:tc>
                  <a:txBody>
                    <a:bodyPr/>
                    <a:lstStyle/>
                    <a:p>
                      <a:r>
                        <a:rPr lang="cs-CZ" sz="1000" dirty="0" err="1" smtClean="0"/>
                        <a:t>Mus</a:t>
                      </a:r>
                      <a:r>
                        <a:rPr lang="cs-CZ" sz="1000" dirty="0" smtClean="0"/>
                        <a:t> </a:t>
                      </a:r>
                      <a:r>
                        <a:rPr lang="cs-CZ" sz="1000" dirty="0" err="1" smtClean="0"/>
                        <a:t>musculus</a:t>
                      </a:r>
                      <a:endParaRPr lang="en-GB" sz="1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000" dirty="0" smtClean="0"/>
                        <a:t>2,5 x 10</a:t>
                      </a:r>
                      <a:r>
                        <a:rPr lang="cs-CZ" sz="1000" baseline="30000" dirty="0" smtClean="0"/>
                        <a:t>9</a:t>
                      </a:r>
                      <a:endParaRPr lang="en-GB" sz="1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dirty="0" smtClean="0"/>
                        <a:t>2,2</a:t>
                      </a:r>
                      <a:endParaRPr lang="en-GB" sz="1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dirty="0" smtClean="0"/>
                        <a:t>25.000</a:t>
                      </a:r>
                      <a:endParaRPr lang="en-GB" sz="1000" b="1" dirty="0"/>
                    </a:p>
                  </a:txBody>
                  <a:tcPr anchor="ctr"/>
                </a:tc>
              </a:tr>
              <a:tr h="252000">
                <a:tc>
                  <a:txBody>
                    <a:bodyPr/>
                    <a:lstStyle/>
                    <a:p>
                      <a:r>
                        <a:rPr lang="cs-CZ" sz="1000" dirty="0" smtClean="0"/>
                        <a:t>Homo</a:t>
                      </a:r>
                      <a:r>
                        <a:rPr lang="cs-CZ" sz="1000" baseline="0" dirty="0" smtClean="0"/>
                        <a:t> sapiens</a:t>
                      </a:r>
                      <a:endParaRPr lang="en-GB" sz="1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000" dirty="0" smtClean="0"/>
                        <a:t>3,2 x 10</a:t>
                      </a:r>
                      <a:r>
                        <a:rPr lang="cs-CZ" sz="1000" baseline="30000" dirty="0" smtClean="0"/>
                        <a:t>9</a:t>
                      </a:r>
                      <a:endParaRPr lang="en-GB" sz="1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dirty="0" smtClean="0"/>
                        <a:t>3</a:t>
                      </a:r>
                      <a:endParaRPr lang="en-GB" sz="1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dirty="0" smtClean="0"/>
                        <a:t>&gt;10.000 ?</a:t>
                      </a:r>
                      <a:endParaRPr lang="en-GB" sz="1000" b="1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2" name="Obdélník 31"/>
          <p:cNvSpPr/>
          <p:nvPr/>
        </p:nvSpPr>
        <p:spPr>
          <a:xfrm>
            <a:off x="-65989" y="6626897"/>
            <a:ext cx="920998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 smtClean="0">
                <a:solidFill>
                  <a:schemeClr val="bg1">
                    <a:lumMod val="65000"/>
                  </a:schemeClr>
                </a:solidFill>
              </a:rPr>
              <a:t>sphweb.bumc.bu.edu</a:t>
            </a:r>
            <a:r>
              <a:rPr lang="cs-CZ" sz="1000" dirty="0">
                <a:solidFill>
                  <a:schemeClr val="bg1">
                    <a:lumMod val="65000"/>
                  </a:schemeClr>
                </a:solidFill>
              </a:rPr>
              <a:t>     http://www.authorstream.com/Presentation/Mansoornabi513-1223311-dna-replication-in-eukaryotes</a:t>
            </a:r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27" name="Skupina 26"/>
          <p:cNvGrpSpPr/>
          <p:nvPr/>
        </p:nvGrpSpPr>
        <p:grpSpPr>
          <a:xfrm>
            <a:off x="6084169" y="812961"/>
            <a:ext cx="2532154" cy="3133091"/>
            <a:chOff x="6084169" y="812961"/>
            <a:chExt cx="2532154" cy="3133091"/>
          </a:xfrm>
        </p:grpSpPr>
        <p:pic>
          <p:nvPicPr>
            <p:cNvPr id="7175" name="Picture 7" descr="http://sphweb.bumc.bu.edu/otlt/MPH-Modules/PH/PH709_DNA-Genetics/Cell-cycle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9" y="812961"/>
              <a:ext cx="2532154" cy="3133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Obdélník 18"/>
            <p:cNvSpPr/>
            <p:nvPr/>
          </p:nvSpPr>
          <p:spPr>
            <a:xfrm>
              <a:off x="7596336" y="3789040"/>
              <a:ext cx="720080" cy="1570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7550779" y="3718557"/>
              <a:ext cx="72968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dirty="0" smtClean="0"/>
                <a:t>Syntéza DNA</a:t>
              </a:r>
              <a:endParaRPr lang="en-GB" sz="800" b="1" dirty="0"/>
            </a:p>
          </p:txBody>
        </p:sp>
        <p:sp>
          <p:nvSpPr>
            <p:cNvPr id="22" name="Obdélník 21"/>
            <p:cNvSpPr/>
            <p:nvPr/>
          </p:nvSpPr>
          <p:spPr>
            <a:xfrm>
              <a:off x="7126784" y="3284984"/>
              <a:ext cx="720080" cy="216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TextovéPole 35"/>
            <p:cNvSpPr txBox="1"/>
            <p:nvPr/>
          </p:nvSpPr>
          <p:spPr>
            <a:xfrm>
              <a:off x="7027179" y="3192941"/>
              <a:ext cx="7938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b="1" dirty="0" smtClean="0"/>
                <a:t>Sesterské</a:t>
              </a:r>
            </a:p>
            <a:p>
              <a:r>
                <a:rPr lang="cs-CZ" sz="1000" b="1" dirty="0" smtClean="0"/>
                <a:t>chromatidy</a:t>
              </a:r>
              <a:endParaRPr lang="en-GB" sz="1000" b="1" dirty="0"/>
            </a:p>
          </p:txBody>
        </p:sp>
        <p:sp>
          <p:nvSpPr>
            <p:cNvPr id="26" name="Obdélník 25"/>
            <p:cNvSpPr/>
            <p:nvPr/>
          </p:nvSpPr>
          <p:spPr>
            <a:xfrm>
              <a:off x="6487338" y="2573530"/>
              <a:ext cx="792088" cy="6280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bdélník 37"/>
            <p:cNvSpPr/>
            <p:nvPr/>
          </p:nvSpPr>
          <p:spPr>
            <a:xfrm>
              <a:off x="7139910" y="2231489"/>
              <a:ext cx="900100" cy="6280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bdélník 38"/>
            <p:cNvSpPr/>
            <p:nvPr/>
          </p:nvSpPr>
          <p:spPr>
            <a:xfrm>
              <a:off x="7224243" y="2573530"/>
              <a:ext cx="900100" cy="152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bdélník 39"/>
            <p:cNvSpPr/>
            <p:nvPr/>
          </p:nvSpPr>
          <p:spPr>
            <a:xfrm>
              <a:off x="6523982" y="2421130"/>
              <a:ext cx="900100" cy="152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bdélník 40"/>
            <p:cNvSpPr/>
            <p:nvPr/>
          </p:nvSpPr>
          <p:spPr>
            <a:xfrm>
              <a:off x="6603976" y="2349113"/>
              <a:ext cx="900100" cy="152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Obdélník 41"/>
            <p:cNvSpPr/>
            <p:nvPr/>
          </p:nvSpPr>
          <p:spPr>
            <a:xfrm>
              <a:off x="6666802" y="2227045"/>
              <a:ext cx="900100" cy="152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bdélník 42"/>
            <p:cNvSpPr/>
            <p:nvPr/>
          </p:nvSpPr>
          <p:spPr>
            <a:xfrm>
              <a:off x="6774193" y="2155289"/>
              <a:ext cx="900100" cy="152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Obdélník 43"/>
            <p:cNvSpPr/>
            <p:nvPr/>
          </p:nvSpPr>
          <p:spPr>
            <a:xfrm>
              <a:off x="6851697" y="2087715"/>
              <a:ext cx="900100" cy="152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Obdélník 44"/>
            <p:cNvSpPr/>
            <p:nvPr/>
          </p:nvSpPr>
          <p:spPr>
            <a:xfrm>
              <a:off x="6900826" y="2001434"/>
              <a:ext cx="900100" cy="152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Obdélník 45"/>
            <p:cNvSpPr/>
            <p:nvPr/>
          </p:nvSpPr>
          <p:spPr>
            <a:xfrm>
              <a:off x="7307113" y="1968524"/>
              <a:ext cx="340538" cy="1201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Obdélník 46"/>
            <p:cNvSpPr/>
            <p:nvPr/>
          </p:nvSpPr>
          <p:spPr>
            <a:xfrm>
              <a:off x="7490393" y="1274095"/>
              <a:ext cx="633950" cy="958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Obdélník 47"/>
            <p:cNvSpPr/>
            <p:nvPr/>
          </p:nvSpPr>
          <p:spPr>
            <a:xfrm>
              <a:off x="7456955" y="1335530"/>
              <a:ext cx="389909" cy="1781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8" name="Obdélník 27"/>
          <p:cNvSpPr/>
          <p:nvPr/>
        </p:nvSpPr>
        <p:spPr>
          <a:xfrm>
            <a:off x="7587269" y="3593051"/>
            <a:ext cx="668765" cy="34095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53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252000" y="932603"/>
            <a:ext cx="8639520" cy="53604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1600" b="1" dirty="0" smtClean="0"/>
              <a:t>DNA-polymerázy</a:t>
            </a:r>
          </a:p>
          <a:p>
            <a:pPr algn="just"/>
            <a:r>
              <a:rPr lang="cs-CZ" sz="1600" dirty="0" smtClean="0"/>
              <a:t>u </a:t>
            </a:r>
            <a:r>
              <a:rPr lang="cs-CZ" sz="1600" dirty="0" err="1" smtClean="0"/>
              <a:t>eukaryot</a:t>
            </a:r>
            <a:r>
              <a:rPr lang="cs-CZ" sz="1600" dirty="0" smtClean="0"/>
              <a:t> nalezeno nejméně 13 druhů    </a:t>
            </a:r>
            <a:r>
              <a:rPr lang="cs-CZ" sz="1600" dirty="0"/>
              <a:t>	</a:t>
            </a:r>
            <a:r>
              <a:rPr lang="el-GR" sz="1600" dirty="0" smtClean="0"/>
              <a:t>α</a:t>
            </a:r>
            <a:r>
              <a:rPr lang="cs-CZ" sz="1600" dirty="0" smtClean="0"/>
              <a:t>, </a:t>
            </a:r>
            <a:r>
              <a:rPr lang="el-GR" sz="1600" dirty="0" smtClean="0"/>
              <a:t>δ</a:t>
            </a:r>
            <a:r>
              <a:rPr lang="cs-CZ" sz="1600" dirty="0" smtClean="0"/>
              <a:t>, </a:t>
            </a:r>
            <a:r>
              <a:rPr lang="el-GR" sz="1600" dirty="0"/>
              <a:t>ε</a:t>
            </a:r>
            <a:r>
              <a:rPr lang="cs-CZ" sz="1600" dirty="0" smtClean="0"/>
              <a:t> 	replikace jaderné DNA</a:t>
            </a:r>
          </a:p>
          <a:p>
            <a:pPr algn="just"/>
            <a:r>
              <a:rPr lang="cs-CZ" sz="1600" dirty="0" smtClean="0"/>
              <a:t>			</a:t>
            </a:r>
            <a:r>
              <a:rPr lang="cs-CZ" sz="1600" dirty="0"/>
              <a:t>	</a:t>
            </a:r>
            <a:r>
              <a:rPr lang="el-GR" sz="1600" dirty="0" smtClean="0"/>
              <a:t>β</a:t>
            </a:r>
            <a:r>
              <a:rPr lang="cs-CZ" sz="1600" dirty="0" smtClean="0"/>
              <a:t>  	opravy DNA</a:t>
            </a:r>
          </a:p>
          <a:p>
            <a:pPr algn="just"/>
            <a:r>
              <a:rPr lang="cs-CZ" sz="1600" dirty="0" smtClean="0"/>
              <a:t>				</a:t>
            </a:r>
            <a:r>
              <a:rPr lang="el-GR" sz="1600" dirty="0" smtClean="0"/>
              <a:t>γ</a:t>
            </a:r>
            <a:r>
              <a:rPr lang="cs-CZ" sz="1600" dirty="0" smtClean="0"/>
              <a:t>	replikace mitochondriální DNA</a:t>
            </a:r>
          </a:p>
          <a:p>
            <a:pPr algn="just">
              <a:spcAft>
                <a:spcPts val="1000"/>
              </a:spcAft>
            </a:pPr>
            <a:r>
              <a:rPr lang="cs-CZ" sz="1600" dirty="0" smtClean="0"/>
              <a:t>			</a:t>
            </a:r>
            <a:r>
              <a:rPr lang="cs-CZ" sz="1600" dirty="0"/>
              <a:t>	</a:t>
            </a:r>
            <a:r>
              <a:rPr lang="el-GR" sz="1600" dirty="0" smtClean="0"/>
              <a:t>τ</a:t>
            </a:r>
            <a:r>
              <a:rPr lang="cs-CZ" sz="1600" dirty="0" smtClean="0"/>
              <a:t>, </a:t>
            </a:r>
            <a:r>
              <a:rPr lang="el-GR" sz="1600" dirty="0" smtClean="0"/>
              <a:t>κ</a:t>
            </a:r>
            <a:r>
              <a:rPr lang="cs-CZ" sz="1600" dirty="0" smtClean="0"/>
              <a:t>, </a:t>
            </a:r>
            <a:r>
              <a:rPr lang="el-GR" sz="1600" dirty="0" smtClean="0"/>
              <a:t>η</a:t>
            </a:r>
            <a:r>
              <a:rPr lang="cs-CZ" sz="1600" dirty="0" smtClean="0"/>
              <a:t>, …	funkce neznámá</a:t>
            </a:r>
          </a:p>
          <a:p>
            <a:r>
              <a:rPr lang="cs-CZ" sz="1600" b="1" dirty="0" smtClean="0"/>
              <a:t>DNA-polymeráza </a:t>
            </a:r>
            <a:r>
              <a:rPr lang="el-GR" sz="1600" b="1" dirty="0" smtClean="0"/>
              <a:t>α</a:t>
            </a:r>
            <a:endParaRPr lang="cs-CZ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 smtClean="0"/>
              <a:t>tetramer</a:t>
            </a:r>
            <a:r>
              <a:rPr lang="cs-CZ" sz="1600" dirty="0" smtClean="0"/>
              <a:t> (RNA-</a:t>
            </a:r>
            <a:r>
              <a:rPr lang="cs-CZ" sz="1600" dirty="0" err="1" smtClean="0"/>
              <a:t>primáza</a:t>
            </a:r>
            <a:r>
              <a:rPr lang="cs-CZ" sz="1600" dirty="0" smtClean="0"/>
              <a:t>), tvorba RNA-</a:t>
            </a:r>
            <a:r>
              <a:rPr lang="cs-CZ" sz="1600" dirty="0" err="1" smtClean="0"/>
              <a:t>primerů</a:t>
            </a:r>
            <a:r>
              <a:rPr lang="cs-CZ" sz="1600" dirty="0" smtClean="0"/>
              <a:t> a části </a:t>
            </a:r>
            <a:r>
              <a:rPr lang="cs-CZ" sz="1600" dirty="0" err="1" smtClean="0"/>
              <a:t>Okazakiho</a:t>
            </a:r>
            <a:r>
              <a:rPr lang="cs-CZ" sz="1600" dirty="0" smtClean="0"/>
              <a:t> fragmentů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cs-CZ" sz="1600" dirty="0" smtClean="0"/>
              <a:t>mírná </a:t>
            </a:r>
            <a:r>
              <a:rPr lang="cs-CZ" sz="1600" dirty="0" err="1" smtClean="0"/>
              <a:t>procesivita</a:t>
            </a:r>
            <a:r>
              <a:rPr lang="cs-CZ" sz="1600" dirty="0" smtClean="0"/>
              <a:t>, </a:t>
            </a:r>
            <a:r>
              <a:rPr lang="cs-CZ" sz="1600" dirty="0"/>
              <a:t>5´-3´ </a:t>
            </a:r>
            <a:r>
              <a:rPr lang="cs-CZ" sz="1600" dirty="0" smtClean="0"/>
              <a:t>exonukleázová </a:t>
            </a:r>
            <a:r>
              <a:rPr lang="cs-CZ" sz="1600" dirty="0"/>
              <a:t>aktivita</a:t>
            </a:r>
          </a:p>
          <a:p>
            <a:pPr>
              <a:defRPr/>
            </a:pPr>
            <a:r>
              <a:rPr lang="cs-CZ" sz="1600" b="1" dirty="0" smtClean="0"/>
              <a:t>DNA-polymeráza </a:t>
            </a:r>
            <a:r>
              <a:rPr lang="el-GR" sz="1600" b="1" dirty="0"/>
              <a:t>β</a:t>
            </a:r>
            <a:endParaRPr lang="cs-CZ" sz="1600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600" dirty="0" smtClean="0"/>
              <a:t>monomer, syntéza </a:t>
            </a:r>
            <a:r>
              <a:rPr lang="cs-CZ" sz="1600" dirty="0"/>
              <a:t>krátkých řetězců při reparaci </a:t>
            </a:r>
            <a:r>
              <a:rPr lang="cs-CZ" sz="1600" dirty="0" smtClean="0"/>
              <a:t>DNA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cs-CZ" sz="1600" dirty="0" smtClean="0"/>
              <a:t>nízká </a:t>
            </a:r>
            <a:r>
              <a:rPr lang="cs-CZ" sz="1600" dirty="0" err="1" smtClean="0"/>
              <a:t>procesivita</a:t>
            </a:r>
            <a:r>
              <a:rPr lang="cs-CZ" sz="1600" dirty="0" smtClean="0"/>
              <a:t>, 5</a:t>
            </a:r>
            <a:r>
              <a:rPr lang="cs-CZ" sz="1600" dirty="0"/>
              <a:t>´-3´ </a:t>
            </a:r>
            <a:r>
              <a:rPr lang="cs-CZ" sz="1600" dirty="0" smtClean="0"/>
              <a:t>exonukleázová </a:t>
            </a:r>
            <a:r>
              <a:rPr lang="cs-CZ" sz="1600" dirty="0"/>
              <a:t>aktivita</a:t>
            </a:r>
          </a:p>
          <a:p>
            <a:pPr>
              <a:defRPr/>
            </a:pPr>
            <a:r>
              <a:rPr lang="cs-CZ" sz="1600" b="1" dirty="0"/>
              <a:t>DNA-polymeráza </a:t>
            </a:r>
            <a:r>
              <a:rPr lang="el-GR" sz="1600" b="1" dirty="0"/>
              <a:t>γ</a:t>
            </a:r>
            <a:endParaRPr lang="cs-CZ" sz="1600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600" dirty="0" smtClean="0"/>
              <a:t>dimer, syntéza mitochondriální DNA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cs-CZ" sz="1600" dirty="0" smtClean="0"/>
              <a:t>vysoká </a:t>
            </a:r>
            <a:r>
              <a:rPr lang="cs-CZ" sz="1600" dirty="0" err="1" smtClean="0"/>
              <a:t>procesivita</a:t>
            </a:r>
            <a:r>
              <a:rPr lang="cs-CZ" sz="1600" dirty="0" smtClean="0"/>
              <a:t>, </a:t>
            </a:r>
            <a:r>
              <a:rPr lang="cs-CZ" sz="1600" dirty="0"/>
              <a:t>5´-3´ a 3´-5´ exonukleázová aktivita</a:t>
            </a:r>
            <a:endParaRPr lang="en-GB" sz="1600" dirty="0"/>
          </a:p>
          <a:p>
            <a:pPr>
              <a:defRPr/>
            </a:pPr>
            <a:r>
              <a:rPr lang="cs-CZ" sz="1600" b="1" dirty="0"/>
              <a:t>DNA-polymeráza </a:t>
            </a:r>
            <a:r>
              <a:rPr lang="el-GR" sz="1600" b="1" dirty="0" smtClean="0"/>
              <a:t>δ</a:t>
            </a:r>
            <a:endParaRPr lang="cs-CZ" sz="1600" b="1" dirty="0" smtClean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600" dirty="0" smtClean="0"/>
              <a:t>interakce s proteiny RCF a PCNA, dokončení syntézy </a:t>
            </a:r>
            <a:r>
              <a:rPr lang="cs-CZ" sz="1600" dirty="0" err="1" smtClean="0"/>
              <a:t>Okazakiho</a:t>
            </a:r>
            <a:r>
              <a:rPr lang="cs-CZ" sz="1600" dirty="0" smtClean="0"/>
              <a:t> fragmentů</a:t>
            </a:r>
            <a:endParaRPr lang="cs-CZ" sz="1600" dirty="0"/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cs-CZ" sz="1600" dirty="0" smtClean="0"/>
              <a:t>vysoká </a:t>
            </a:r>
            <a:r>
              <a:rPr lang="cs-CZ" sz="1600" dirty="0" err="1" smtClean="0"/>
              <a:t>procesivita</a:t>
            </a:r>
            <a:r>
              <a:rPr lang="cs-CZ" sz="1600" dirty="0" smtClean="0"/>
              <a:t> v asociaci s PCNA-proteinem, </a:t>
            </a:r>
            <a:r>
              <a:rPr lang="cs-CZ" sz="1600" dirty="0"/>
              <a:t>5´-3´ a 3´-5´ exonukleázová </a:t>
            </a:r>
            <a:r>
              <a:rPr lang="cs-CZ" sz="1600" dirty="0" smtClean="0"/>
              <a:t>aktivita</a:t>
            </a:r>
          </a:p>
          <a:p>
            <a:pPr>
              <a:defRPr/>
            </a:pPr>
            <a:r>
              <a:rPr lang="cs-CZ" sz="1600" b="1" dirty="0"/>
              <a:t>DNA-polymeráza </a:t>
            </a:r>
            <a:r>
              <a:rPr lang="el-GR" sz="1600" b="1" dirty="0" smtClean="0"/>
              <a:t>ε</a:t>
            </a:r>
            <a:endParaRPr lang="cs-CZ" sz="1600" b="1" dirty="0" smtClean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600" dirty="0" smtClean="0"/>
              <a:t>úzce souvisí s </a:t>
            </a:r>
            <a:r>
              <a:rPr lang="el-GR" sz="1600" dirty="0" smtClean="0"/>
              <a:t>δ</a:t>
            </a:r>
            <a:r>
              <a:rPr lang="cs-CZ" sz="1600" dirty="0" smtClean="0"/>
              <a:t>, hlavní polymeráza pro syntézu vedoucího řetězce</a:t>
            </a:r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/>
              <a:t>Replikace chromozomové DNA u eukaryot</a:t>
            </a:r>
            <a:endParaRPr lang="cs-CZ" sz="3200" dirty="0"/>
          </a:p>
        </p:txBody>
      </p:sp>
      <p:cxnSp>
        <p:nvCxnSpPr>
          <p:cNvPr id="4" name="Přímá spojnice 3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536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252000" y="972017"/>
            <a:ext cx="8639520" cy="636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400"/>
              </a:spcAft>
            </a:pPr>
            <a:r>
              <a:rPr lang="cs-CZ" sz="1600" dirty="0" smtClean="0"/>
              <a:t>Replikační počátky po 1 - 300 </a:t>
            </a:r>
            <a:r>
              <a:rPr lang="cs-CZ" sz="1600" dirty="0" err="1" smtClean="0"/>
              <a:t>kbp</a:t>
            </a:r>
            <a:endParaRPr lang="cs-CZ" sz="1600" dirty="0" smtClean="0"/>
          </a:p>
          <a:p>
            <a:pPr marL="285750" indent="-2857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1600" dirty="0" smtClean="0"/>
              <a:t>na savčích chromozomech bez specifických sekvencí, bohaté na AT páry, 500 - 50.000 </a:t>
            </a:r>
            <a:r>
              <a:rPr lang="cs-CZ" sz="1600" dirty="0" err="1" smtClean="0"/>
              <a:t>bp</a:t>
            </a:r>
            <a:endParaRPr lang="cs-CZ" sz="1600" dirty="0" smtClean="0"/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/>
              <a:t>Iniciace replikace</a:t>
            </a:r>
            <a:endParaRPr lang="cs-CZ" sz="3200" dirty="0"/>
          </a:p>
        </p:txBody>
      </p:sp>
      <p:cxnSp>
        <p:nvCxnSpPr>
          <p:cNvPr id="4" name="Přímá spojnice 3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bdélník 13"/>
          <p:cNvSpPr/>
          <p:nvPr/>
        </p:nvSpPr>
        <p:spPr>
          <a:xfrm>
            <a:off x="-65989" y="6626897"/>
            <a:ext cx="920998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>
                    <a:lumMod val="65000"/>
                  </a:schemeClr>
                </a:solidFill>
              </a:rPr>
              <a:t>https://en.wikipedia.org/wiki/Eukaryotic_DNA_replication#/media/File:Pre-replicative_complex.JPG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243311" y="1946200"/>
            <a:ext cx="4400697" cy="4219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400"/>
              </a:spcAft>
            </a:pPr>
            <a:r>
              <a:rPr lang="cs-CZ" sz="1600" b="1" dirty="0" err="1" smtClean="0"/>
              <a:t>Pre</a:t>
            </a:r>
            <a:r>
              <a:rPr lang="cs-CZ" sz="1600" b="1" dirty="0" smtClean="0"/>
              <a:t>-iniciační komplex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 smtClean="0"/>
              <a:t>sestaven v G1 fázi buněčného cyklu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 smtClean="0"/>
              <a:t>replikační počátek rozeznán proteinem ORC</a:t>
            </a:r>
          </a:p>
          <a:p>
            <a:pPr marL="285750" indent="-285750" algn="just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cs-CZ" sz="1600" dirty="0" smtClean="0"/>
              <a:t>vazba CDC6, CDT1, MCM2-7</a:t>
            </a:r>
          </a:p>
          <a:p>
            <a:pPr algn="just">
              <a:spcAft>
                <a:spcPts val="1500"/>
              </a:spcAft>
            </a:pPr>
            <a:r>
              <a:rPr lang="cs-CZ" sz="1600" dirty="0" smtClean="0"/>
              <a:t>Při vstupu do S-fáze jsou složky </a:t>
            </a:r>
            <a:r>
              <a:rPr lang="cs-CZ" sz="1600" dirty="0" err="1" smtClean="0"/>
              <a:t>pre</a:t>
            </a:r>
            <a:r>
              <a:rPr lang="cs-CZ" sz="1600" dirty="0" smtClean="0"/>
              <a:t>-iniciačního komplexu </a:t>
            </a:r>
            <a:r>
              <a:rPr lang="cs-CZ" sz="1600" dirty="0" err="1" smtClean="0"/>
              <a:t>fosforylovány</a:t>
            </a:r>
            <a:r>
              <a:rPr lang="cs-CZ" sz="1600" dirty="0" smtClean="0"/>
              <a:t>, uvolnění už nepotřebných složek, aktivace MCM2-7</a:t>
            </a:r>
          </a:p>
          <a:p>
            <a:pPr algn="just">
              <a:spcAft>
                <a:spcPts val="400"/>
              </a:spcAft>
            </a:pPr>
            <a:r>
              <a:rPr lang="cs-CZ" sz="1600" b="1" dirty="0" smtClean="0"/>
              <a:t>Iniciační komplex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 smtClean="0"/>
              <a:t>Mcm2-7 spolu s dalšími proteiny (CDC45, GINS) plní funkci DNA-</a:t>
            </a:r>
            <a:r>
              <a:rPr lang="cs-CZ" sz="1600" dirty="0" err="1" smtClean="0"/>
              <a:t>helikázy</a:t>
            </a:r>
            <a:r>
              <a:rPr lang="cs-CZ" sz="1600" dirty="0" smtClean="0"/>
              <a:t> </a:t>
            </a:r>
          </a:p>
          <a:p>
            <a:pPr marL="285750" indent="-285750" algn="just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cs-CZ" sz="1600" dirty="0" smtClean="0"/>
              <a:t>vazba DNA-polymeráz do replikační vidlice</a:t>
            </a:r>
          </a:p>
          <a:p>
            <a:pPr algn="just"/>
            <a:r>
              <a:rPr lang="cs-CZ" sz="1600" dirty="0" smtClean="0"/>
              <a:t>Výsledkem iniciace je založení replikační vidlice </a:t>
            </a:r>
            <a:br>
              <a:rPr lang="cs-CZ" sz="1600" dirty="0" smtClean="0"/>
            </a:br>
            <a:r>
              <a:rPr lang="cs-CZ" sz="1600" dirty="0" smtClean="0"/>
              <a:t>s navázanými proteiny, které se budou účastnit elongační fáze replikace.</a:t>
            </a:r>
          </a:p>
        </p:txBody>
      </p:sp>
      <p:grpSp>
        <p:nvGrpSpPr>
          <p:cNvPr id="5" name="Skupina 4"/>
          <p:cNvGrpSpPr/>
          <p:nvPr/>
        </p:nvGrpSpPr>
        <p:grpSpPr>
          <a:xfrm>
            <a:off x="5076056" y="2204864"/>
            <a:ext cx="3624089" cy="3510401"/>
            <a:chOff x="5412407" y="2348880"/>
            <a:chExt cx="3624089" cy="3510401"/>
          </a:xfrm>
        </p:grpSpPr>
        <p:pic>
          <p:nvPicPr>
            <p:cNvPr id="5127" name="Picture 7" descr="https://upload.wikimedia.org/wikipedia/commons/5/5d/Pre-replicative_complex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12"/>
            <a:stretch/>
          </p:blipFill>
          <p:spPr bwMode="auto">
            <a:xfrm>
              <a:off x="5886557" y="2348880"/>
              <a:ext cx="3149939" cy="3510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ovéPole 1"/>
            <p:cNvSpPr txBox="1"/>
            <p:nvPr/>
          </p:nvSpPr>
          <p:spPr>
            <a:xfrm>
              <a:off x="5588322" y="2872178"/>
              <a:ext cx="33214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b="1" dirty="0" smtClean="0"/>
                <a:t>G1</a:t>
              </a:r>
              <a:endParaRPr lang="en-GB" sz="1000" b="1" dirty="0"/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5412407" y="3825960"/>
              <a:ext cx="5052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b="1" dirty="0" smtClean="0"/>
                <a:t>G1 / S</a:t>
              </a:r>
              <a:endParaRPr lang="en-GB" sz="1000" b="1" dirty="0"/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5648812" y="4896027"/>
              <a:ext cx="24558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b="1" dirty="0" smtClean="0"/>
                <a:t>S</a:t>
              </a:r>
              <a:endParaRPr lang="en-GB" sz="1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3670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252000" y="932603"/>
            <a:ext cx="8639520" cy="1531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400"/>
              </a:spcAft>
            </a:pPr>
            <a:r>
              <a:rPr lang="cs-CZ" sz="1600" b="1" dirty="0" smtClean="0"/>
              <a:t>Vedoucí řetězec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cs-CZ" sz="1600" dirty="0" smtClean="0"/>
              <a:t>jediný </a:t>
            </a:r>
            <a:r>
              <a:rPr lang="cs-CZ" sz="1600" dirty="0" err="1" smtClean="0"/>
              <a:t>primer</a:t>
            </a:r>
            <a:r>
              <a:rPr lang="cs-CZ" sz="1600" dirty="0" smtClean="0"/>
              <a:t> vytvořený DNA-polymerázou </a:t>
            </a:r>
            <a:r>
              <a:rPr lang="el-GR" sz="1600" dirty="0" smtClean="0"/>
              <a:t>α</a:t>
            </a:r>
            <a:endParaRPr lang="cs-CZ" sz="1600" dirty="0" smtClean="0"/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cs-CZ" sz="1600" dirty="0" smtClean="0"/>
              <a:t>RCF-protein </a:t>
            </a:r>
            <a:r>
              <a:rPr lang="cs-CZ" sz="1600" dirty="0"/>
              <a:t>nakládá PCNA na konec RNA-</a:t>
            </a:r>
            <a:r>
              <a:rPr lang="cs-CZ" sz="1600" dirty="0" err="1"/>
              <a:t>primeru</a:t>
            </a:r>
            <a:r>
              <a:rPr lang="cs-CZ" sz="1600" dirty="0"/>
              <a:t> </a:t>
            </a:r>
            <a:endParaRPr lang="cs-CZ" sz="1600" dirty="0" smtClean="0"/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cs-CZ" sz="1600" dirty="0" smtClean="0"/>
              <a:t>PCNA-protein vytěsňuje DNA-polymerázu </a:t>
            </a:r>
            <a:r>
              <a:rPr lang="el-GR" sz="1600" dirty="0" smtClean="0"/>
              <a:t>α</a:t>
            </a:r>
            <a:r>
              <a:rPr lang="cs-CZ" sz="1600" dirty="0" smtClean="0"/>
              <a:t> a zvyšuje </a:t>
            </a:r>
            <a:r>
              <a:rPr lang="cs-CZ" sz="1600" dirty="0" err="1"/>
              <a:t>procesivitu</a:t>
            </a:r>
            <a:r>
              <a:rPr lang="cs-CZ" sz="1600" dirty="0"/>
              <a:t> </a:t>
            </a:r>
            <a:r>
              <a:rPr lang="cs-CZ" sz="1600" dirty="0" smtClean="0"/>
              <a:t>DNA-polymerázy </a:t>
            </a:r>
            <a:r>
              <a:rPr lang="el-GR" sz="1600" dirty="0" smtClean="0"/>
              <a:t>ε</a:t>
            </a:r>
            <a:r>
              <a:rPr lang="cs-CZ" sz="1600" dirty="0" smtClean="0"/>
              <a:t>, která se na něj váže a syntetizuje DNA</a:t>
            </a:r>
            <a:endParaRPr lang="cs-CZ" sz="1600" b="1" dirty="0"/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/>
              <a:t>Elongace replikace</a:t>
            </a:r>
            <a:endParaRPr lang="cs-CZ" sz="3200" dirty="0"/>
          </a:p>
        </p:txBody>
      </p:sp>
      <p:cxnSp>
        <p:nvCxnSpPr>
          <p:cNvPr id="4" name="Přímá spojnice 3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délník 7"/>
          <p:cNvSpPr/>
          <p:nvPr/>
        </p:nvSpPr>
        <p:spPr>
          <a:xfrm>
            <a:off x="-65989" y="6626897"/>
            <a:ext cx="920998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>
                    <a:lumMod val="65000"/>
                  </a:schemeClr>
                </a:solidFill>
              </a:rPr>
              <a:t>www.leibniz-fli.de</a:t>
            </a:r>
          </a:p>
        </p:txBody>
      </p:sp>
      <p:grpSp>
        <p:nvGrpSpPr>
          <p:cNvPr id="6" name="Skupina 5"/>
          <p:cNvGrpSpPr>
            <a:grpSpLocks noChangeAspect="1"/>
          </p:cNvGrpSpPr>
          <p:nvPr/>
        </p:nvGrpSpPr>
        <p:grpSpPr>
          <a:xfrm>
            <a:off x="4572000" y="2603439"/>
            <a:ext cx="4255046" cy="3501428"/>
            <a:chOff x="1763688" y="476672"/>
            <a:chExt cx="6991350" cy="5753101"/>
          </a:xfrm>
        </p:grpSpPr>
        <p:pic>
          <p:nvPicPr>
            <p:cNvPr id="3074" name="Picture 2" descr="http://www.leibniz-fli.de/fileadmin/media/pictures/pictures-charts/Grosse_Graph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688" y="476672"/>
              <a:ext cx="6991350" cy="5753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Obdélník 4"/>
            <p:cNvSpPr/>
            <p:nvPr/>
          </p:nvSpPr>
          <p:spPr>
            <a:xfrm>
              <a:off x="3131840" y="692696"/>
              <a:ext cx="1512168" cy="3310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bdélník 17"/>
            <p:cNvSpPr/>
            <p:nvPr/>
          </p:nvSpPr>
          <p:spPr>
            <a:xfrm>
              <a:off x="3026837" y="5848581"/>
              <a:ext cx="1512168" cy="3310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bdélník 18"/>
            <p:cNvSpPr/>
            <p:nvPr/>
          </p:nvSpPr>
          <p:spPr>
            <a:xfrm>
              <a:off x="5796136" y="2067157"/>
              <a:ext cx="1080120" cy="562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7379352" y="4941168"/>
              <a:ext cx="793048" cy="3310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2" name="Obdélník 21"/>
          <p:cNvSpPr/>
          <p:nvPr/>
        </p:nvSpPr>
        <p:spPr>
          <a:xfrm>
            <a:off x="244905" y="2783850"/>
            <a:ext cx="4111071" cy="2389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400"/>
              </a:spcAft>
            </a:pPr>
            <a:r>
              <a:rPr lang="cs-CZ" sz="1600" b="1" dirty="0" smtClean="0"/>
              <a:t>Opožďující se řetězec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cs-CZ" sz="1600" dirty="0" smtClean="0"/>
              <a:t>RPA pokrývá </a:t>
            </a:r>
            <a:r>
              <a:rPr lang="cs-CZ" sz="1600" dirty="0" err="1" smtClean="0"/>
              <a:t>jednořetězcové</a:t>
            </a:r>
            <a:r>
              <a:rPr lang="cs-CZ" sz="1600" dirty="0" smtClean="0"/>
              <a:t> úseky DNA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cs-CZ" sz="1600" dirty="0" smtClean="0"/>
              <a:t>DNA-polymeráza </a:t>
            </a:r>
            <a:r>
              <a:rPr lang="el-GR" sz="1600" dirty="0" smtClean="0"/>
              <a:t>α</a:t>
            </a:r>
            <a:r>
              <a:rPr lang="cs-CZ" sz="1600" dirty="0" smtClean="0"/>
              <a:t> tvoří RNA-</a:t>
            </a:r>
            <a:r>
              <a:rPr lang="cs-CZ" sz="1600" dirty="0" err="1" smtClean="0"/>
              <a:t>primer</a:t>
            </a:r>
            <a:r>
              <a:rPr lang="cs-CZ" sz="1600" dirty="0" smtClean="0"/>
              <a:t> (10 </a:t>
            </a:r>
            <a:r>
              <a:rPr lang="cs-CZ" sz="1600" dirty="0" err="1" smtClean="0"/>
              <a:t>nt</a:t>
            </a:r>
            <a:r>
              <a:rPr lang="cs-CZ" sz="1600" dirty="0" smtClean="0"/>
              <a:t>) a část </a:t>
            </a:r>
            <a:r>
              <a:rPr lang="cs-CZ" sz="1600" dirty="0" err="1" smtClean="0"/>
              <a:t>Okazakiho</a:t>
            </a:r>
            <a:r>
              <a:rPr lang="cs-CZ" sz="1600" dirty="0" smtClean="0"/>
              <a:t> fragmentu (10-20 </a:t>
            </a:r>
            <a:r>
              <a:rPr lang="cs-CZ" sz="1600" dirty="0" err="1" smtClean="0"/>
              <a:t>nt</a:t>
            </a:r>
            <a:r>
              <a:rPr lang="cs-CZ" sz="1600" dirty="0" smtClean="0"/>
              <a:t>)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cs-CZ" sz="1600" dirty="0" smtClean="0"/>
              <a:t>PCNA vytlačuje DNA-polymerázu </a:t>
            </a:r>
            <a:r>
              <a:rPr lang="el-GR" sz="1600" dirty="0"/>
              <a:t>α</a:t>
            </a:r>
            <a:endParaRPr lang="cs-CZ" sz="1600" dirty="0" smtClean="0"/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cs-CZ" sz="1600" dirty="0" err="1" smtClean="0"/>
              <a:t>RNázaH</a:t>
            </a:r>
            <a:r>
              <a:rPr lang="cs-CZ" sz="1600" dirty="0" smtClean="0"/>
              <a:t> odstraňuje RNA-</a:t>
            </a:r>
            <a:r>
              <a:rPr lang="cs-CZ" sz="1600" dirty="0" err="1" smtClean="0"/>
              <a:t>primery</a:t>
            </a:r>
            <a:r>
              <a:rPr lang="cs-CZ" sz="1600" dirty="0" smtClean="0"/>
              <a:t> z 5´-konce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cs-CZ" sz="1600" dirty="0" smtClean="0"/>
              <a:t>DNA-polymerázou </a:t>
            </a:r>
            <a:r>
              <a:rPr lang="el-GR" sz="1600" dirty="0" smtClean="0"/>
              <a:t>δ</a:t>
            </a:r>
            <a:r>
              <a:rPr lang="cs-CZ" sz="1600" dirty="0" smtClean="0"/>
              <a:t> dokončuje </a:t>
            </a:r>
            <a:r>
              <a:rPr lang="cs-CZ" sz="1600" dirty="0" err="1" smtClean="0"/>
              <a:t>Okazakiho</a:t>
            </a:r>
            <a:r>
              <a:rPr lang="cs-CZ" sz="1600" dirty="0" smtClean="0"/>
              <a:t> f.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cs-CZ" sz="1600" dirty="0" smtClean="0"/>
              <a:t>DNA-ligáza spojuje </a:t>
            </a:r>
            <a:r>
              <a:rPr lang="cs-CZ" sz="1600" dirty="0" err="1" smtClean="0"/>
              <a:t>Okazakiho</a:t>
            </a:r>
            <a:r>
              <a:rPr lang="cs-CZ" sz="1600" dirty="0" smtClean="0"/>
              <a:t> f.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81621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/>
              <a:t>Složky bakteriálního a eukaryotického replizomu</a:t>
            </a:r>
            <a:endParaRPr lang="cs-CZ" sz="3200" dirty="0"/>
          </a:p>
        </p:txBody>
      </p:sp>
      <p:cxnSp>
        <p:nvCxnSpPr>
          <p:cNvPr id="4" name="Přímá spojnice 3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Tabulka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7958105"/>
              </p:ext>
            </p:extLst>
          </p:nvPr>
        </p:nvGraphicFramePr>
        <p:xfrm>
          <a:off x="755816" y="908720"/>
          <a:ext cx="7632368" cy="384048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447792"/>
                <a:gridCol w="2448272"/>
                <a:gridCol w="2736304"/>
              </a:tblGrid>
              <a:tr h="252000">
                <a:tc>
                  <a:txBody>
                    <a:bodyPr/>
                    <a:lstStyle/>
                    <a:p>
                      <a:r>
                        <a:rPr lang="cs-CZ" sz="1200" b="1" dirty="0" smtClean="0"/>
                        <a:t>Funkce</a:t>
                      </a:r>
                      <a:endParaRPr lang="en-GB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smtClean="0"/>
                        <a:t>Bakterie</a:t>
                      </a:r>
                      <a:endParaRPr lang="en-GB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err="1" smtClean="0"/>
                        <a:t>Eukaryota</a:t>
                      </a:r>
                      <a:endParaRPr lang="en-GB" sz="1200" b="1" dirty="0"/>
                    </a:p>
                  </a:txBody>
                  <a:tcPr anchor="ctr"/>
                </a:tc>
              </a:tr>
              <a:tr h="252000">
                <a:tc>
                  <a:txBody>
                    <a:bodyPr/>
                    <a:lstStyle/>
                    <a:p>
                      <a:r>
                        <a:rPr lang="cs-CZ" sz="1200" b="1" dirty="0" smtClean="0"/>
                        <a:t>Rozpoznání </a:t>
                      </a:r>
                      <a:r>
                        <a:rPr lang="cs-CZ" sz="1200" b="1" i="1" dirty="0" err="1" smtClean="0"/>
                        <a:t>ori</a:t>
                      </a:r>
                      <a:endParaRPr lang="en-GB" sz="12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baseline="0" dirty="0" err="1" smtClean="0"/>
                        <a:t>DnaA</a:t>
                      </a:r>
                      <a:endParaRPr lang="en-GB" sz="1200" b="1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smtClean="0"/>
                        <a:t>ORC</a:t>
                      </a:r>
                      <a:endParaRPr lang="en-GB" sz="1200" b="1" dirty="0"/>
                    </a:p>
                  </a:txBody>
                  <a:tcPr anchor="ctr"/>
                </a:tc>
              </a:tr>
              <a:tr h="252000">
                <a:tc>
                  <a:txBody>
                    <a:bodyPr/>
                    <a:lstStyle/>
                    <a:p>
                      <a:r>
                        <a:rPr lang="cs-CZ" sz="1200" b="1" dirty="0" smtClean="0"/>
                        <a:t>Vazba </a:t>
                      </a:r>
                      <a:r>
                        <a:rPr lang="cs-CZ" sz="1200" b="1" dirty="0" err="1" smtClean="0"/>
                        <a:t>helikázy</a:t>
                      </a:r>
                      <a:r>
                        <a:rPr lang="cs-CZ" sz="1200" b="1" dirty="0" smtClean="0"/>
                        <a:t> k DNA</a:t>
                      </a:r>
                      <a:endParaRPr lang="en-GB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dirty="0" err="1" smtClean="0"/>
                        <a:t>DnaC</a:t>
                      </a:r>
                      <a:endParaRPr lang="en-GB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smtClean="0"/>
                        <a:t>CDT1, CDC6</a:t>
                      </a:r>
                      <a:endParaRPr lang="en-GB" sz="1200" b="1" dirty="0"/>
                    </a:p>
                  </a:txBody>
                  <a:tcPr anchor="ctr"/>
                </a:tc>
              </a:tr>
              <a:tr h="252000">
                <a:tc>
                  <a:txBody>
                    <a:bodyPr/>
                    <a:lstStyle/>
                    <a:p>
                      <a:r>
                        <a:rPr lang="cs-CZ" sz="1200" b="1" dirty="0" err="1" smtClean="0"/>
                        <a:t>Helikáza</a:t>
                      </a:r>
                      <a:endParaRPr lang="en-GB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dirty="0" err="1" smtClean="0"/>
                        <a:t>DnaB</a:t>
                      </a:r>
                      <a:endParaRPr lang="en-GB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smtClean="0"/>
                        <a:t>MCM komplex</a:t>
                      </a:r>
                      <a:endParaRPr lang="en-GB" sz="1200" b="1" dirty="0"/>
                    </a:p>
                  </a:txBody>
                  <a:tcPr anchor="ctr"/>
                </a:tc>
              </a:tr>
              <a:tr h="252000">
                <a:tc>
                  <a:txBody>
                    <a:bodyPr/>
                    <a:lstStyle/>
                    <a:p>
                      <a:r>
                        <a:rPr lang="cs-CZ" sz="1200" b="1" dirty="0" smtClean="0"/>
                        <a:t>Relaxace DNA</a:t>
                      </a:r>
                      <a:endParaRPr lang="en-GB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dirty="0" smtClean="0"/>
                        <a:t>DNA-</a:t>
                      </a:r>
                      <a:r>
                        <a:rPr lang="cs-CZ" sz="1200" b="1" dirty="0" err="1" smtClean="0"/>
                        <a:t>gyráza</a:t>
                      </a:r>
                      <a:endParaRPr lang="en-GB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err="1" smtClean="0"/>
                        <a:t>Topoizomeráza</a:t>
                      </a:r>
                      <a:r>
                        <a:rPr lang="cs-CZ" sz="1200" b="1" dirty="0" smtClean="0"/>
                        <a:t> II</a:t>
                      </a:r>
                      <a:endParaRPr lang="en-GB" sz="1200" b="1" dirty="0"/>
                    </a:p>
                  </a:txBody>
                  <a:tcPr anchor="ctr"/>
                </a:tc>
              </a:tr>
              <a:tr h="252000">
                <a:tc>
                  <a:txBody>
                    <a:bodyPr/>
                    <a:lstStyle/>
                    <a:p>
                      <a:r>
                        <a:rPr lang="cs-CZ" sz="1200" b="1" dirty="0" smtClean="0"/>
                        <a:t>Ochrana </a:t>
                      </a:r>
                      <a:r>
                        <a:rPr lang="cs-CZ" sz="1200" b="1" dirty="0" err="1" smtClean="0"/>
                        <a:t>ss</a:t>
                      </a:r>
                      <a:r>
                        <a:rPr lang="cs-CZ" sz="1200" b="1" dirty="0" smtClean="0"/>
                        <a:t> řetězců</a:t>
                      </a:r>
                      <a:endParaRPr lang="en-GB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dirty="0" smtClean="0"/>
                        <a:t>SSB</a:t>
                      </a:r>
                      <a:endParaRPr lang="en-GB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smtClean="0"/>
                        <a:t>RPA</a:t>
                      </a:r>
                      <a:endParaRPr lang="en-GB" sz="1200" b="1" dirty="0"/>
                    </a:p>
                  </a:txBody>
                  <a:tcPr anchor="ctr"/>
                </a:tc>
              </a:tr>
              <a:tr h="252000">
                <a:tc>
                  <a:txBody>
                    <a:bodyPr/>
                    <a:lstStyle/>
                    <a:p>
                      <a:r>
                        <a:rPr lang="cs-CZ" sz="1200" b="1" dirty="0" err="1" smtClean="0"/>
                        <a:t>Primáza</a:t>
                      </a:r>
                      <a:endParaRPr lang="en-GB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dirty="0" err="1" smtClean="0"/>
                        <a:t>DnaG</a:t>
                      </a:r>
                      <a:endParaRPr lang="en-GB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err="1" smtClean="0"/>
                        <a:t>Pol</a:t>
                      </a:r>
                      <a:r>
                        <a:rPr lang="el-GR" sz="1200" b="1" dirty="0" smtClean="0"/>
                        <a:t>α</a:t>
                      </a:r>
                      <a:endParaRPr lang="en-GB" sz="1200" b="1" dirty="0"/>
                    </a:p>
                  </a:txBody>
                  <a:tcPr anchor="ctr"/>
                </a:tc>
              </a:tr>
              <a:tr h="252000">
                <a:tc>
                  <a:txBody>
                    <a:bodyPr/>
                    <a:lstStyle/>
                    <a:p>
                      <a:r>
                        <a:rPr lang="cs-CZ" sz="1200" b="1" dirty="0" smtClean="0"/>
                        <a:t>Syntéza vedoucího řetězce</a:t>
                      </a:r>
                      <a:endParaRPr lang="en-GB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dirty="0" smtClean="0"/>
                        <a:t>Pol3</a:t>
                      </a:r>
                      <a:endParaRPr lang="en-GB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err="1" smtClean="0"/>
                        <a:t>Pol</a:t>
                      </a:r>
                      <a:r>
                        <a:rPr lang="el-GR" sz="1200" b="1" dirty="0" smtClean="0"/>
                        <a:t>ε</a:t>
                      </a:r>
                      <a:endParaRPr lang="en-GB" sz="1200" b="1" dirty="0"/>
                    </a:p>
                  </a:txBody>
                  <a:tcPr anchor="ctr"/>
                </a:tc>
              </a:tr>
              <a:tr h="252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dirty="0" smtClean="0"/>
                        <a:t>Syntéza opožďujícího se  řetězce</a:t>
                      </a:r>
                      <a:endParaRPr lang="en-GB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dirty="0" smtClean="0"/>
                        <a:t>Pol3</a:t>
                      </a:r>
                      <a:endParaRPr lang="en-GB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dirty="0" err="1" smtClean="0"/>
                        <a:t>Pol</a:t>
                      </a:r>
                      <a:r>
                        <a:rPr lang="el-GR" sz="1200" b="1" dirty="0" smtClean="0"/>
                        <a:t>α</a:t>
                      </a:r>
                      <a:r>
                        <a:rPr lang="cs-CZ" sz="1200" b="1" dirty="0" smtClean="0"/>
                        <a:t>, </a:t>
                      </a:r>
                      <a:r>
                        <a:rPr lang="cs-CZ" sz="1200" b="1" dirty="0" err="1" smtClean="0"/>
                        <a:t>Pol</a:t>
                      </a:r>
                      <a:r>
                        <a:rPr lang="el-GR" sz="1200" b="1" dirty="0" smtClean="0"/>
                        <a:t>δ</a:t>
                      </a:r>
                      <a:endParaRPr lang="en-GB" sz="1200" b="1" dirty="0" smtClean="0"/>
                    </a:p>
                  </a:txBody>
                  <a:tcPr anchor="ctr"/>
                </a:tc>
              </a:tr>
              <a:tr h="252000">
                <a:tc>
                  <a:txBody>
                    <a:bodyPr/>
                    <a:lstStyle/>
                    <a:p>
                      <a:r>
                        <a:rPr lang="cs-CZ" sz="1200" b="1" dirty="0" smtClean="0"/>
                        <a:t>Posuvná svorka</a:t>
                      </a:r>
                      <a:endParaRPr lang="en-GB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200" b="1" dirty="0" smtClean="0"/>
                        <a:t>β</a:t>
                      </a:r>
                      <a:r>
                        <a:rPr lang="cs-CZ" sz="1200" b="1" dirty="0" smtClean="0"/>
                        <a:t>-svorka</a:t>
                      </a:r>
                      <a:endParaRPr lang="en-GB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smtClean="0"/>
                        <a:t>PCNA</a:t>
                      </a:r>
                      <a:endParaRPr lang="en-GB" sz="1200" b="1" dirty="0"/>
                    </a:p>
                  </a:txBody>
                  <a:tcPr anchor="ctr"/>
                </a:tc>
              </a:tr>
              <a:tr h="252000">
                <a:tc>
                  <a:txBody>
                    <a:bodyPr/>
                    <a:lstStyle/>
                    <a:p>
                      <a:r>
                        <a:rPr lang="cs-CZ" sz="1200" b="1" dirty="0" smtClean="0"/>
                        <a:t>Nakládání svorky</a:t>
                      </a:r>
                      <a:endParaRPr lang="en-GB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200" b="1" dirty="0" smtClean="0"/>
                        <a:t>γ</a:t>
                      </a:r>
                      <a:r>
                        <a:rPr lang="cs-CZ" sz="1200" b="1" dirty="0" smtClean="0"/>
                        <a:t>-komplex</a:t>
                      </a:r>
                      <a:endParaRPr lang="en-GB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smtClean="0"/>
                        <a:t>RCF</a:t>
                      </a:r>
                      <a:endParaRPr lang="en-GB" sz="1200" b="1" dirty="0"/>
                    </a:p>
                  </a:txBody>
                  <a:tcPr anchor="ctr"/>
                </a:tc>
              </a:tr>
              <a:tr h="252000">
                <a:tc>
                  <a:txBody>
                    <a:bodyPr/>
                    <a:lstStyle/>
                    <a:p>
                      <a:r>
                        <a:rPr lang="cs-CZ" sz="1200" b="1" dirty="0" smtClean="0"/>
                        <a:t>Odstranění</a:t>
                      </a:r>
                      <a:r>
                        <a:rPr lang="cs-CZ" sz="1200" b="1" baseline="0" dirty="0" smtClean="0"/>
                        <a:t> RNA-</a:t>
                      </a:r>
                      <a:r>
                        <a:rPr lang="cs-CZ" sz="1200" b="1" baseline="0" dirty="0" err="1" smtClean="0"/>
                        <a:t>primeru</a:t>
                      </a:r>
                      <a:endParaRPr lang="en-GB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dirty="0" smtClean="0"/>
                        <a:t>Pol1</a:t>
                      </a:r>
                      <a:endParaRPr lang="en-GB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err="1" smtClean="0"/>
                        <a:t>RnázaH</a:t>
                      </a:r>
                      <a:endParaRPr lang="en-GB" sz="1200" b="1" dirty="0"/>
                    </a:p>
                  </a:txBody>
                  <a:tcPr anchor="ctr"/>
                </a:tc>
              </a:tr>
              <a:tr h="252000">
                <a:tc>
                  <a:txBody>
                    <a:bodyPr/>
                    <a:lstStyle/>
                    <a:p>
                      <a:r>
                        <a:rPr lang="cs-CZ" sz="1200" b="1" dirty="0" smtClean="0"/>
                        <a:t>Dokončení </a:t>
                      </a:r>
                      <a:r>
                        <a:rPr lang="cs-CZ" sz="1200" b="1" dirty="0" err="1" smtClean="0"/>
                        <a:t>Okazakiho</a:t>
                      </a:r>
                      <a:r>
                        <a:rPr lang="cs-CZ" sz="1200" b="1" baseline="0" dirty="0" smtClean="0"/>
                        <a:t> fragmentů</a:t>
                      </a:r>
                      <a:endParaRPr lang="en-GB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dirty="0" smtClean="0"/>
                        <a:t>Pol1</a:t>
                      </a:r>
                      <a:endParaRPr lang="en-GB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err="1" smtClean="0"/>
                        <a:t>Pol</a:t>
                      </a:r>
                      <a:r>
                        <a:rPr lang="el-GR" sz="1200" b="1" dirty="0" smtClean="0"/>
                        <a:t>δ</a:t>
                      </a:r>
                      <a:endParaRPr lang="en-GB" sz="1200" b="1" dirty="0"/>
                    </a:p>
                  </a:txBody>
                  <a:tcPr anchor="ctr"/>
                </a:tc>
              </a:tr>
              <a:tr h="252000">
                <a:tc>
                  <a:txBody>
                    <a:bodyPr/>
                    <a:lstStyle/>
                    <a:p>
                      <a:r>
                        <a:rPr lang="cs-CZ" sz="1200" b="1" dirty="0" smtClean="0"/>
                        <a:t>Spojení </a:t>
                      </a:r>
                      <a:r>
                        <a:rPr lang="cs-CZ" sz="1200" b="1" dirty="0" err="1" smtClean="0"/>
                        <a:t>Okazakiho</a:t>
                      </a:r>
                      <a:r>
                        <a:rPr lang="cs-CZ" sz="1200" b="1" dirty="0" smtClean="0"/>
                        <a:t> fragmentů</a:t>
                      </a:r>
                      <a:endParaRPr lang="en-GB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dirty="0" smtClean="0"/>
                        <a:t>DNA-ligáza</a:t>
                      </a:r>
                      <a:endParaRPr lang="en-GB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dirty="0" smtClean="0"/>
                        <a:t>DNA-ligáza</a:t>
                      </a:r>
                      <a:endParaRPr lang="en-GB" sz="1200" b="1" dirty="0"/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19" name="Skupina 18"/>
          <p:cNvGrpSpPr>
            <a:grpSpLocks noChangeAspect="1"/>
          </p:cNvGrpSpPr>
          <p:nvPr/>
        </p:nvGrpSpPr>
        <p:grpSpPr>
          <a:xfrm>
            <a:off x="6146895" y="4990587"/>
            <a:ext cx="1839491" cy="1513696"/>
            <a:chOff x="1763688" y="476672"/>
            <a:chExt cx="6991350" cy="5753101"/>
          </a:xfrm>
        </p:grpSpPr>
        <p:pic>
          <p:nvPicPr>
            <p:cNvPr id="20" name="Picture 2" descr="http://www.leibniz-fli.de/fileadmin/media/pictures/pictures-charts/Grosse_Graph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688" y="476672"/>
              <a:ext cx="6991350" cy="5753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Obdélník 20"/>
            <p:cNvSpPr/>
            <p:nvPr/>
          </p:nvSpPr>
          <p:spPr>
            <a:xfrm>
              <a:off x="3131840" y="692696"/>
              <a:ext cx="1512168" cy="3310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bdélník 21"/>
            <p:cNvSpPr/>
            <p:nvPr/>
          </p:nvSpPr>
          <p:spPr>
            <a:xfrm>
              <a:off x="3026837" y="5848581"/>
              <a:ext cx="1512168" cy="3310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Obdélník 22"/>
            <p:cNvSpPr/>
            <p:nvPr/>
          </p:nvSpPr>
          <p:spPr>
            <a:xfrm>
              <a:off x="5796136" y="2067157"/>
              <a:ext cx="1080120" cy="562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bdélník 23"/>
            <p:cNvSpPr/>
            <p:nvPr/>
          </p:nvSpPr>
          <p:spPr>
            <a:xfrm>
              <a:off x="7379352" y="4941168"/>
              <a:ext cx="793048" cy="3310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170" y="4922595"/>
            <a:ext cx="1369132" cy="1776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614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252000" y="1201782"/>
            <a:ext cx="4175984" cy="2113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400"/>
              </a:spcAft>
            </a:pPr>
            <a:r>
              <a:rPr lang="cs-CZ" sz="1600" b="1" dirty="0" smtClean="0"/>
              <a:t>Problém </a:t>
            </a:r>
            <a:r>
              <a:rPr lang="cs-CZ" sz="1600" b="1" dirty="0"/>
              <a:t>zakončení replikace </a:t>
            </a:r>
            <a:r>
              <a:rPr lang="cs-CZ" sz="1600" b="1" dirty="0" smtClean="0"/>
              <a:t>lineárních </a:t>
            </a:r>
            <a:r>
              <a:rPr lang="cs-CZ" sz="1600" b="1" dirty="0" err="1" smtClean="0"/>
              <a:t>dsDNA</a:t>
            </a:r>
            <a:endParaRPr lang="cs-CZ" sz="1600" b="1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 smtClean="0"/>
              <a:t>po odstranění RNA-</a:t>
            </a:r>
            <a:r>
              <a:rPr lang="cs-CZ" sz="1600" dirty="0" err="1" smtClean="0"/>
              <a:t>primeru</a:t>
            </a:r>
            <a:r>
              <a:rPr lang="cs-CZ" sz="1600" dirty="0" smtClean="0"/>
              <a:t> na 3´-konci matricového řetězce pro opožďující se řetězec vzniká prázdné místo, které DNA-polymeráza nedokáže zaplnit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 smtClean="0"/>
              <a:t>bez strategie, jak tento úsek </a:t>
            </a:r>
            <a:r>
              <a:rPr lang="cs-CZ" sz="1600" dirty="0" err="1" smtClean="0"/>
              <a:t>doreplikovat</a:t>
            </a:r>
            <a:r>
              <a:rPr lang="cs-CZ" sz="1600" dirty="0" smtClean="0"/>
              <a:t> by docházelo ke zkracování chromozomů a ztrátě genetické informace</a:t>
            </a:r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/>
              <a:t>Terminace replikace</a:t>
            </a:r>
            <a:endParaRPr lang="cs-CZ" sz="3200" dirty="0"/>
          </a:p>
        </p:txBody>
      </p:sp>
      <p:cxnSp>
        <p:nvCxnSpPr>
          <p:cNvPr id="4" name="Přímá spojnice 3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délník 7"/>
          <p:cNvSpPr/>
          <p:nvPr/>
        </p:nvSpPr>
        <p:spPr>
          <a:xfrm>
            <a:off x="-65989" y="6626897"/>
            <a:ext cx="920998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 smtClean="0">
                <a:solidFill>
                  <a:schemeClr val="bg1">
                    <a:lumMod val="65000"/>
                  </a:schemeClr>
                </a:solidFill>
              </a:rPr>
              <a:t>http://www.uic.edu/classes/bios/bios100/lectures/dna.htm</a:t>
            </a:r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l</a:t>
            </a:r>
            <a:r>
              <a:rPr lang="cs-CZ" sz="1000" dirty="0">
                <a:solidFill>
                  <a:schemeClr val="bg1">
                    <a:lumMod val="65000"/>
                  </a:schemeClr>
                </a:solidFill>
              </a:rPr>
              <a:t>	</a:t>
            </a:r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med.stanford.edu            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32" name="Picture 8" descr="http://med.stanford.edu/content/dam/sm-news/images/2015/01/telomer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81" y="5587664"/>
            <a:ext cx="1366065" cy="102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bdélník 20"/>
          <p:cNvSpPr/>
          <p:nvPr/>
        </p:nvSpPr>
        <p:spPr>
          <a:xfrm>
            <a:off x="251521" y="3573016"/>
            <a:ext cx="4176463" cy="2605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400"/>
              </a:spcAft>
            </a:pPr>
            <a:r>
              <a:rPr lang="cs-CZ" sz="1600" b="1" dirty="0" err="1" smtClean="0"/>
              <a:t>Telomery</a:t>
            </a:r>
            <a:endParaRPr lang="cs-CZ" sz="1600" b="1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 smtClean="0"/>
              <a:t>druhově specifické </a:t>
            </a:r>
            <a:r>
              <a:rPr lang="cs-CZ" sz="1600" dirty="0" err="1" smtClean="0"/>
              <a:t>repetitivní</a:t>
            </a:r>
            <a:r>
              <a:rPr lang="cs-CZ" sz="1600" dirty="0" smtClean="0"/>
              <a:t> sekvence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 smtClean="0"/>
              <a:t>udržovány </a:t>
            </a:r>
            <a:r>
              <a:rPr lang="cs-CZ" sz="1600" dirty="0" err="1" smtClean="0"/>
              <a:t>telomerázou</a:t>
            </a:r>
            <a:r>
              <a:rPr lang="cs-CZ" sz="1600" dirty="0" smtClean="0"/>
              <a:t>, bez ní dochází ke zkracování </a:t>
            </a:r>
            <a:r>
              <a:rPr lang="cs-CZ" sz="1600" dirty="0" err="1" smtClean="0"/>
              <a:t>telomer</a:t>
            </a:r>
            <a:r>
              <a:rPr lang="cs-CZ" sz="1600" dirty="0" smtClean="0"/>
              <a:t> (  ̴50-150 </a:t>
            </a:r>
            <a:r>
              <a:rPr lang="cs-CZ" sz="1600" dirty="0" err="1" smtClean="0"/>
              <a:t>bp</a:t>
            </a:r>
            <a:r>
              <a:rPr lang="cs-CZ" sz="1600" dirty="0" smtClean="0"/>
              <a:t> / dělení)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 smtClean="0"/>
              <a:t>senescence či smrt buněk po zkrácení </a:t>
            </a:r>
            <a:r>
              <a:rPr lang="cs-CZ" sz="1600" dirty="0" err="1" smtClean="0"/>
              <a:t>telomer</a:t>
            </a:r>
            <a:r>
              <a:rPr lang="cs-CZ" sz="1600" dirty="0" smtClean="0"/>
              <a:t> pod kritickou hranici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/>
              <a:t>ochrana </a:t>
            </a:r>
            <a:r>
              <a:rPr lang="cs-CZ" sz="1600" dirty="0" smtClean="0"/>
              <a:t>chromozomů před </a:t>
            </a:r>
            <a:r>
              <a:rPr lang="cs-CZ" sz="1600" dirty="0"/>
              <a:t>degradací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 smtClean="0"/>
              <a:t>rozeznány jako skutečné konce chromo-</a:t>
            </a:r>
            <a:r>
              <a:rPr lang="cs-CZ" sz="1600" dirty="0" err="1" smtClean="0"/>
              <a:t>zomů</a:t>
            </a:r>
            <a:r>
              <a:rPr lang="cs-CZ" sz="1600" dirty="0" smtClean="0"/>
              <a:t>, odlišeny od </a:t>
            </a:r>
            <a:r>
              <a:rPr lang="cs-CZ" sz="1600" dirty="0" err="1" smtClean="0"/>
              <a:t>dvouřetězcových</a:t>
            </a:r>
            <a:r>
              <a:rPr lang="cs-CZ" sz="1600" dirty="0" smtClean="0"/>
              <a:t>  zlomů uprostřed chromozomů</a:t>
            </a:r>
          </a:p>
        </p:txBody>
      </p:sp>
      <p:grpSp>
        <p:nvGrpSpPr>
          <p:cNvPr id="5" name="Skupina 4"/>
          <p:cNvGrpSpPr>
            <a:grpSpLocks noChangeAspect="1"/>
          </p:cNvGrpSpPr>
          <p:nvPr/>
        </p:nvGrpSpPr>
        <p:grpSpPr>
          <a:xfrm>
            <a:off x="4788024" y="1062444"/>
            <a:ext cx="4083781" cy="4310772"/>
            <a:chOff x="5796136" y="771054"/>
            <a:chExt cx="3219685" cy="3401897"/>
          </a:xfrm>
        </p:grpSpPr>
        <p:pic>
          <p:nvPicPr>
            <p:cNvPr id="1028" name="Picture 4" descr="http://www.uic.edu/classes/bios/bios100/lectures/telom01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6" t="4844" r="29354" b="7332"/>
            <a:stretch/>
          </p:blipFill>
          <p:spPr bwMode="auto">
            <a:xfrm>
              <a:off x="5796136" y="867699"/>
              <a:ext cx="3219685" cy="3305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bdélník 1"/>
            <p:cNvSpPr/>
            <p:nvPr/>
          </p:nvSpPr>
          <p:spPr>
            <a:xfrm>
              <a:off x="5796136" y="771054"/>
              <a:ext cx="3219685" cy="1029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58717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252000" y="1198744"/>
            <a:ext cx="4320000" cy="4462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500"/>
              </a:spcAft>
            </a:pPr>
            <a:r>
              <a:rPr lang="cs-CZ" sz="1600" b="1" dirty="0" err="1" smtClean="0"/>
              <a:t>Telomeráza</a:t>
            </a:r>
            <a:endParaRPr lang="cs-CZ" sz="1600" b="1" dirty="0" smtClean="0"/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cs-CZ" sz="1600" dirty="0" err="1" smtClean="0"/>
              <a:t>ribonukleoproteinový</a:t>
            </a:r>
            <a:r>
              <a:rPr lang="cs-CZ" sz="1600" dirty="0" smtClean="0"/>
              <a:t> komplex složený </a:t>
            </a:r>
            <a:r>
              <a:rPr lang="cs-CZ" sz="1600" dirty="0"/>
              <a:t>z </a:t>
            </a:r>
            <a:endParaRPr lang="cs-CZ" sz="1600" dirty="0" smtClean="0"/>
          </a:p>
          <a:p>
            <a:pPr algn="just"/>
            <a:r>
              <a:rPr lang="cs-CZ" sz="1600" dirty="0" smtClean="0"/>
              <a:t>          (i) RNA (</a:t>
            </a:r>
            <a:r>
              <a:rPr lang="cs-CZ" sz="1600" dirty="0" err="1" smtClean="0"/>
              <a:t>templát</a:t>
            </a:r>
            <a:r>
              <a:rPr lang="cs-CZ" sz="1600" dirty="0" smtClean="0"/>
              <a:t>)</a:t>
            </a:r>
          </a:p>
          <a:p>
            <a:pPr algn="just"/>
            <a:r>
              <a:rPr lang="cs-CZ" sz="1600" dirty="0"/>
              <a:t> </a:t>
            </a:r>
            <a:r>
              <a:rPr lang="cs-CZ" sz="1600" dirty="0" smtClean="0"/>
              <a:t>        (</a:t>
            </a:r>
            <a:r>
              <a:rPr lang="cs-CZ" sz="1600" dirty="0" err="1" smtClean="0"/>
              <a:t>ii</a:t>
            </a:r>
            <a:r>
              <a:rPr lang="cs-CZ" sz="1600" dirty="0" smtClean="0"/>
              <a:t>) RNA-dependentní-DNA-polymeráza</a:t>
            </a:r>
          </a:p>
          <a:p>
            <a:pPr algn="just"/>
            <a:endParaRPr lang="cs-CZ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 smtClean="0"/>
              <a:t>vazba k přečnívajícímu 3</a:t>
            </a:r>
            <a:r>
              <a:rPr lang="cs-CZ" sz="1600" dirty="0"/>
              <a:t>´-</a:t>
            </a:r>
            <a:r>
              <a:rPr lang="cs-CZ" sz="1600" dirty="0" smtClean="0"/>
              <a:t>konci </a:t>
            </a:r>
            <a:r>
              <a:rPr lang="cs-CZ" sz="1600" dirty="0"/>
              <a:t>DNA přes RNA </a:t>
            </a:r>
            <a:endParaRPr lang="cs-CZ" sz="16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 smtClean="0"/>
              <a:t>tento konec je využit jako </a:t>
            </a:r>
            <a:r>
              <a:rPr lang="cs-CZ" sz="1600" dirty="0" err="1" smtClean="0"/>
              <a:t>primer</a:t>
            </a:r>
            <a:r>
              <a:rPr lang="cs-CZ" sz="1600" dirty="0" smtClean="0"/>
              <a:t> a podle RNA matrice prodloužen o telomerické sekvence</a:t>
            </a:r>
          </a:p>
          <a:p>
            <a:pPr marL="285750" indent="-2857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cs-CZ" sz="1600" dirty="0" smtClean="0"/>
              <a:t>syntéza tandemových repetic zajištěna trans-lokací </a:t>
            </a:r>
            <a:r>
              <a:rPr lang="cs-CZ" sz="1600" dirty="0" err="1" smtClean="0"/>
              <a:t>telomerázy</a:t>
            </a:r>
            <a:r>
              <a:rPr lang="cs-CZ" sz="1600" dirty="0" smtClean="0"/>
              <a:t> podél vznikajícího řetězce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 smtClean="0"/>
              <a:t>na prodlouženém 3´-konci vytvoří replikační enzymy další </a:t>
            </a:r>
            <a:r>
              <a:rPr lang="cs-CZ" sz="1600" dirty="0" err="1" smtClean="0"/>
              <a:t>Okazakiho</a:t>
            </a:r>
            <a:r>
              <a:rPr lang="cs-CZ" sz="1600" dirty="0" smtClean="0"/>
              <a:t> fragment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 smtClean="0"/>
              <a:t>původní délka chromozomu je zachována</a:t>
            </a:r>
          </a:p>
          <a:p>
            <a:pPr algn="just"/>
            <a:endParaRPr lang="cs-CZ" sz="16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 smtClean="0"/>
              <a:t>přítomna v zárodečných/kmenových buňkách, nepřítomna v somatických buňkách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 smtClean="0"/>
              <a:t>reaktivace v nádorových buňkách</a:t>
            </a:r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/>
              <a:t>Terminace replikace</a:t>
            </a:r>
            <a:endParaRPr lang="cs-CZ" sz="3200" dirty="0"/>
          </a:p>
        </p:txBody>
      </p:sp>
      <p:cxnSp>
        <p:nvCxnSpPr>
          <p:cNvPr id="4" name="Přímá spojnice 3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délník 7"/>
          <p:cNvSpPr/>
          <p:nvPr/>
        </p:nvSpPr>
        <p:spPr>
          <a:xfrm>
            <a:off x="-65989" y="6626897"/>
            <a:ext cx="920998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>
                    <a:lumMod val="65000"/>
                  </a:schemeClr>
                </a:solidFill>
              </a:rPr>
              <a:t>http://www.uic.edu/classes/bios/bios100/lectures/dna.htm</a:t>
            </a:r>
          </a:p>
        </p:txBody>
      </p:sp>
      <p:pic>
        <p:nvPicPr>
          <p:cNvPr id="17" name="Picture 2" descr="http://www.uic.edu/classes/bios/bios100/lectures/telom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5" r="28930" b="3313"/>
          <a:stretch/>
        </p:blipFill>
        <p:spPr bwMode="auto">
          <a:xfrm>
            <a:off x="4860032" y="1457400"/>
            <a:ext cx="4093346" cy="405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64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/>
              <a:t>Replikace DNA</a:t>
            </a:r>
            <a:endParaRPr lang="cs-CZ" sz="3200" dirty="0"/>
          </a:p>
        </p:txBody>
      </p:sp>
      <p:cxnSp>
        <p:nvCxnSpPr>
          <p:cNvPr id="8" name="Přímá spojnice 7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bdélník 8"/>
          <p:cNvSpPr/>
          <p:nvPr/>
        </p:nvSpPr>
        <p:spPr>
          <a:xfrm>
            <a:off x="252000" y="932603"/>
            <a:ext cx="8640000" cy="9746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400"/>
              </a:spcAft>
            </a:pPr>
            <a:r>
              <a:rPr lang="cs-CZ" dirty="0" smtClean="0"/>
              <a:t>Schopnost buňky přežít a množit se závisí na přesném zdvojení genetického materiálu.</a:t>
            </a:r>
          </a:p>
          <a:p>
            <a:pPr algn="just">
              <a:spcAft>
                <a:spcPts val="400"/>
              </a:spcAft>
            </a:pPr>
            <a:r>
              <a:rPr lang="cs-CZ" dirty="0" smtClean="0"/>
              <a:t>Při každém dělení musí buňka zkopírovat svůj genom s mimořádnou přesností a dostatečnou rychlostí.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-65989" y="6626897"/>
            <a:ext cx="723737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>
                    <a:lumMod val="65000"/>
                  </a:schemeClr>
                </a:solidFill>
              </a:rPr>
              <a:t>http://www.garlandscience.com/res/pdf/ecb4_ch6_draft.pdf</a:t>
            </a:r>
          </a:p>
        </p:txBody>
      </p:sp>
      <p:sp>
        <p:nvSpPr>
          <p:cNvPr id="18" name="Obdélník 17"/>
          <p:cNvSpPr/>
          <p:nvPr/>
        </p:nvSpPr>
        <p:spPr>
          <a:xfrm>
            <a:off x="251520" y="1988840"/>
            <a:ext cx="61206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dirty="0" smtClean="0"/>
              <a:t>Replikace DNA je umožněna párováním bází. Komplementarita řetězců v </a:t>
            </a:r>
            <a:r>
              <a:rPr lang="cs-CZ" dirty="0" err="1" smtClean="0"/>
              <a:t>dsDNA</a:t>
            </a:r>
            <a:r>
              <a:rPr lang="cs-CZ" dirty="0" smtClean="0"/>
              <a:t> umožňuje, aby po separaci řetězců sloužil každý z nich jako </a:t>
            </a:r>
            <a:r>
              <a:rPr lang="cs-CZ" dirty="0" err="1" smtClean="0"/>
              <a:t>templát</a:t>
            </a:r>
            <a:r>
              <a:rPr lang="cs-CZ" dirty="0" smtClean="0"/>
              <a:t> pro syntézu nového vlákna.</a:t>
            </a:r>
          </a:p>
        </p:txBody>
      </p:sp>
      <p:grpSp>
        <p:nvGrpSpPr>
          <p:cNvPr id="17" name="Skupina 16"/>
          <p:cNvGrpSpPr/>
          <p:nvPr/>
        </p:nvGrpSpPr>
        <p:grpSpPr>
          <a:xfrm>
            <a:off x="750943" y="3501008"/>
            <a:ext cx="4911731" cy="2017662"/>
            <a:chOff x="741318" y="3998449"/>
            <a:chExt cx="4911731" cy="2017662"/>
          </a:xfrm>
        </p:grpSpPr>
        <p:grpSp>
          <p:nvGrpSpPr>
            <p:cNvPr id="12" name="Skupina 11"/>
            <p:cNvGrpSpPr/>
            <p:nvPr/>
          </p:nvGrpSpPr>
          <p:grpSpPr>
            <a:xfrm>
              <a:off x="741318" y="3998449"/>
              <a:ext cx="4911731" cy="1965386"/>
              <a:chOff x="741318" y="3998449"/>
              <a:chExt cx="4911731" cy="1965386"/>
            </a:xfrm>
          </p:grpSpPr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10" b="6838"/>
              <a:stretch/>
            </p:blipFill>
            <p:spPr bwMode="auto">
              <a:xfrm>
                <a:off x="741318" y="3998449"/>
                <a:ext cx="4911731" cy="1965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Obdélník 10"/>
              <p:cNvSpPr/>
              <p:nvPr/>
            </p:nvSpPr>
            <p:spPr>
              <a:xfrm>
                <a:off x="899592" y="4609025"/>
                <a:ext cx="432048" cy="8432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Obdélník 26"/>
              <p:cNvSpPr/>
              <p:nvPr/>
            </p:nvSpPr>
            <p:spPr>
              <a:xfrm>
                <a:off x="946117" y="5281958"/>
                <a:ext cx="432048" cy="8432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Obdélník 27"/>
              <p:cNvSpPr/>
              <p:nvPr/>
            </p:nvSpPr>
            <p:spPr>
              <a:xfrm>
                <a:off x="1219130" y="5485661"/>
                <a:ext cx="1120622" cy="8432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Obdélník 28"/>
              <p:cNvSpPr/>
              <p:nvPr/>
            </p:nvSpPr>
            <p:spPr>
              <a:xfrm>
                <a:off x="3343735" y="4765581"/>
                <a:ext cx="575056" cy="8432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Obdélník 29"/>
              <p:cNvSpPr/>
              <p:nvPr/>
            </p:nvSpPr>
            <p:spPr>
              <a:xfrm>
                <a:off x="3372634" y="5135246"/>
                <a:ext cx="522778" cy="8432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Obdélník 30"/>
              <p:cNvSpPr/>
              <p:nvPr/>
            </p:nvSpPr>
            <p:spPr>
              <a:xfrm>
                <a:off x="3352084" y="4093372"/>
                <a:ext cx="765400" cy="8432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Obdélník 31"/>
              <p:cNvSpPr/>
              <p:nvPr/>
            </p:nvSpPr>
            <p:spPr>
              <a:xfrm>
                <a:off x="3357489" y="5807971"/>
                <a:ext cx="765400" cy="1020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0" name="TextovéPole 19"/>
            <p:cNvSpPr txBox="1"/>
            <p:nvPr/>
          </p:nvSpPr>
          <p:spPr>
            <a:xfrm>
              <a:off x="818136" y="4560618"/>
              <a:ext cx="68800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b="1" dirty="0" smtClean="0"/>
                <a:t>Řetězec S</a:t>
              </a:r>
              <a:endParaRPr lang="en-GB" sz="1000" b="1" dirty="0"/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1326333" y="5487035"/>
              <a:ext cx="10134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b="1" dirty="0" smtClean="0"/>
                <a:t>Původní </a:t>
              </a:r>
              <a:r>
                <a:rPr lang="cs-CZ" sz="1000" b="1" dirty="0" err="1" smtClean="0"/>
                <a:t>dsDNA</a:t>
              </a:r>
              <a:endParaRPr lang="en-GB" sz="1000" b="1" dirty="0"/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812528" y="5223926"/>
              <a:ext cx="72648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b="1" dirty="0" smtClean="0"/>
                <a:t>Řetězec S´</a:t>
              </a:r>
              <a:endParaRPr lang="en-GB" sz="1000" b="1" dirty="0"/>
            </a:p>
          </p:txBody>
        </p:sp>
        <p:sp>
          <p:nvSpPr>
            <p:cNvPr id="22" name="TextovéPole 21"/>
            <p:cNvSpPr txBox="1"/>
            <p:nvPr/>
          </p:nvSpPr>
          <p:spPr>
            <a:xfrm>
              <a:off x="3286073" y="4012425"/>
              <a:ext cx="13211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b="1" dirty="0" smtClean="0"/>
                <a:t>Templátový řetězec S</a:t>
              </a:r>
              <a:endParaRPr lang="en-GB" sz="1000" b="1" dirty="0"/>
            </a:p>
          </p:txBody>
        </p:sp>
        <p:sp>
          <p:nvSpPr>
            <p:cNvPr id="23" name="TextovéPole 22"/>
            <p:cNvSpPr txBox="1"/>
            <p:nvPr/>
          </p:nvSpPr>
          <p:spPr>
            <a:xfrm>
              <a:off x="3257198" y="4697924"/>
              <a:ext cx="100380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b="1" dirty="0" smtClean="0"/>
                <a:t>Nový řetězec S´</a:t>
              </a:r>
              <a:endParaRPr lang="en-GB" sz="1000" b="1" dirty="0"/>
            </a:p>
          </p:txBody>
        </p:sp>
        <p:sp>
          <p:nvSpPr>
            <p:cNvPr id="24" name="TextovéPole 23"/>
            <p:cNvSpPr txBox="1"/>
            <p:nvPr/>
          </p:nvSpPr>
          <p:spPr>
            <a:xfrm>
              <a:off x="3271369" y="5060260"/>
              <a:ext cx="96532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b="1" dirty="0" smtClean="0"/>
                <a:t>Nový řetězec S</a:t>
              </a:r>
              <a:endParaRPr lang="en-GB" sz="1000" b="1" dirty="0"/>
            </a:p>
          </p:txBody>
        </p:sp>
        <p:sp>
          <p:nvSpPr>
            <p:cNvPr id="25" name="TextovéPole 24"/>
            <p:cNvSpPr txBox="1"/>
            <p:nvPr/>
          </p:nvSpPr>
          <p:spPr>
            <a:xfrm>
              <a:off x="3266759" y="5769890"/>
              <a:ext cx="135966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b="1" dirty="0" smtClean="0"/>
                <a:t>Templátový řetězec S´</a:t>
              </a:r>
              <a:endParaRPr lang="en-GB" sz="1000" b="1" dirty="0"/>
            </a:p>
          </p:txBody>
        </p:sp>
      </p:grpSp>
      <p:grpSp>
        <p:nvGrpSpPr>
          <p:cNvPr id="14" name="Skupina 13"/>
          <p:cNvGrpSpPr/>
          <p:nvPr/>
        </p:nvGrpSpPr>
        <p:grpSpPr>
          <a:xfrm>
            <a:off x="6481289" y="1988840"/>
            <a:ext cx="2367699" cy="4057055"/>
            <a:chOff x="6606414" y="2447757"/>
            <a:chExt cx="2367699" cy="4057055"/>
          </a:xfrm>
        </p:grpSpPr>
        <p:grpSp>
          <p:nvGrpSpPr>
            <p:cNvPr id="6" name="Skupina 5"/>
            <p:cNvGrpSpPr>
              <a:grpSpLocks noChangeAspect="1"/>
            </p:cNvGrpSpPr>
            <p:nvPr/>
          </p:nvGrpSpPr>
          <p:grpSpPr>
            <a:xfrm>
              <a:off x="6606414" y="2447757"/>
              <a:ext cx="2352961" cy="4057055"/>
              <a:chOff x="6539039" y="3573016"/>
              <a:chExt cx="1633361" cy="2816296"/>
            </a:xfrm>
          </p:grpSpPr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39039" y="3573016"/>
                <a:ext cx="1633361" cy="2816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" name="Obdélník 4"/>
              <p:cNvSpPr/>
              <p:nvPr/>
            </p:nvSpPr>
            <p:spPr>
              <a:xfrm>
                <a:off x="7284421" y="4149080"/>
                <a:ext cx="504056" cy="1440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Obdélník 14"/>
              <p:cNvSpPr/>
              <p:nvPr/>
            </p:nvSpPr>
            <p:spPr>
              <a:xfrm>
                <a:off x="7436821" y="4869160"/>
                <a:ext cx="504056" cy="1440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Obdélník 15"/>
              <p:cNvSpPr/>
              <p:nvPr/>
            </p:nvSpPr>
            <p:spPr>
              <a:xfrm>
                <a:off x="7662988" y="5502615"/>
                <a:ext cx="458233" cy="1440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4" name="TextovéPole 33"/>
            <p:cNvSpPr txBox="1"/>
            <p:nvPr/>
          </p:nvSpPr>
          <p:spPr>
            <a:xfrm>
              <a:off x="7694003" y="3352471"/>
              <a:ext cx="69442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b="1" dirty="0" smtClean="0"/>
                <a:t>Replikace</a:t>
              </a:r>
              <a:endParaRPr lang="en-GB" sz="1000" b="1" dirty="0"/>
            </a:p>
          </p:txBody>
        </p:sp>
        <p:sp>
          <p:nvSpPr>
            <p:cNvPr id="35" name="TextovéPole 34"/>
            <p:cNvSpPr txBox="1"/>
            <p:nvPr/>
          </p:nvSpPr>
          <p:spPr>
            <a:xfrm>
              <a:off x="7886144" y="4384354"/>
              <a:ext cx="69442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b="1" dirty="0" smtClean="0"/>
                <a:t>Replikace</a:t>
              </a:r>
              <a:endParaRPr lang="en-GB" sz="1000" b="1" dirty="0"/>
            </a:p>
          </p:txBody>
        </p:sp>
        <p:sp>
          <p:nvSpPr>
            <p:cNvPr id="36" name="TextovéPole 35"/>
            <p:cNvSpPr txBox="1"/>
            <p:nvPr/>
          </p:nvSpPr>
          <p:spPr>
            <a:xfrm>
              <a:off x="8279692" y="5343019"/>
              <a:ext cx="69442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b="1" dirty="0" smtClean="0"/>
                <a:t>Replikace</a:t>
              </a:r>
              <a:endParaRPr lang="en-GB" sz="1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13484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252000" y="970703"/>
            <a:ext cx="8639520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cs-CZ" sz="1600" b="1" dirty="0" smtClean="0"/>
              <a:t>Ochrana přečnívajících 3´-konců chromozomů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telomerické sekvence se ohýbají a vytvářejí strukturu telomerické smyčky (T-smyčka)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 smtClean="0"/>
              <a:t>ssDNA</a:t>
            </a:r>
            <a:r>
              <a:rPr lang="cs-CZ" sz="1600" dirty="0" smtClean="0"/>
              <a:t> na konci řetězce se zanořuje do </a:t>
            </a:r>
            <a:r>
              <a:rPr lang="cs-CZ" sz="1600" dirty="0" err="1" smtClean="0"/>
              <a:t>dsDNA</a:t>
            </a:r>
            <a:r>
              <a:rPr lang="cs-CZ" sz="1600" dirty="0" smtClean="0"/>
              <a:t> úseku a tvoří </a:t>
            </a:r>
            <a:r>
              <a:rPr lang="cs-CZ" sz="1600" dirty="0" err="1" smtClean="0"/>
              <a:t>trojvláknovou</a:t>
            </a:r>
            <a:r>
              <a:rPr lang="cs-CZ" sz="1600" dirty="0" smtClean="0"/>
              <a:t> strukturu (D-smyčka)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celou strukturu stabilizuje komplex proteinů = </a:t>
            </a:r>
            <a:r>
              <a:rPr lang="cs-CZ" sz="1600" dirty="0" err="1" smtClean="0"/>
              <a:t>shelterin</a:t>
            </a:r>
            <a:endParaRPr lang="cs-CZ" sz="1600" dirty="0" smtClean="0"/>
          </a:p>
          <a:p>
            <a:r>
              <a:rPr lang="cs-CZ" sz="1600" dirty="0" smtClean="0"/>
              <a:t>	- ochrana před endonukleázami, potlačení oprav DNA, regulace </a:t>
            </a:r>
            <a:r>
              <a:rPr lang="cs-CZ" sz="1600" dirty="0" err="1" smtClean="0"/>
              <a:t>telomerázy</a:t>
            </a:r>
            <a:endParaRPr lang="cs-CZ" sz="1600" dirty="0"/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/>
              <a:t>Terminace replikace</a:t>
            </a:r>
            <a:endParaRPr lang="cs-CZ" sz="3200" dirty="0"/>
          </a:p>
        </p:txBody>
      </p:sp>
      <p:cxnSp>
        <p:nvCxnSpPr>
          <p:cNvPr id="4" name="Přímá spojnice 3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délník 7"/>
          <p:cNvSpPr/>
          <p:nvPr/>
        </p:nvSpPr>
        <p:spPr>
          <a:xfrm>
            <a:off x="-65989" y="6626897"/>
            <a:ext cx="920998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 smtClean="0">
                <a:solidFill>
                  <a:schemeClr val="bg1">
                    <a:lumMod val="65000"/>
                  </a:schemeClr>
                </a:solidFill>
              </a:rPr>
              <a:t>www.researchgate.ne</a:t>
            </a:r>
            <a:r>
              <a:rPr lang="cs-CZ" sz="1000" dirty="0">
                <a:solidFill>
                  <a:schemeClr val="bg1">
                    <a:lumMod val="65000"/>
                  </a:schemeClr>
                </a:solidFill>
              </a:rPr>
              <a:t>	</a:t>
            </a:r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www.ch.ic.ac.uk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148" name="Picture 4" descr="https://www.researchgate.net/profile/Wiek_Van_Gilst/publication/26814517/figure/fig2/Schematic-representation-of-the-telomere-shelterin-complex-and-its-associated-proteins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400" y="2672517"/>
            <a:ext cx="3096000" cy="206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ch.ic.ac.uk/local/projects/burgoine/t-loop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6" t="5863" r="19981" b="38055"/>
          <a:stretch/>
        </p:blipFill>
        <p:spPr bwMode="auto">
          <a:xfrm>
            <a:off x="683568" y="2693544"/>
            <a:ext cx="3492000" cy="202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bdélník 22"/>
          <p:cNvSpPr/>
          <p:nvPr/>
        </p:nvSpPr>
        <p:spPr>
          <a:xfrm>
            <a:off x="251520" y="5028689"/>
            <a:ext cx="8639520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cs-CZ" sz="1600" b="1" dirty="0" err="1" smtClean="0"/>
              <a:t>Replikativní</a:t>
            </a:r>
            <a:r>
              <a:rPr lang="cs-CZ" sz="1600" b="1" dirty="0" smtClean="0"/>
              <a:t> </a:t>
            </a:r>
            <a:r>
              <a:rPr lang="cs-CZ" sz="1600" b="1" dirty="0"/>
              <a:t>senescence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způsobena zkrácením </a:t>
            </a:r>
            <a:r>
              <a:rPr lang="cs-CZ" sz="1600" dirty="0" err="1" smtClean="0"/>
              <a:t>telomer</a:t>
            </a:r>
            <a:r>
              <a:rPr lang="cs-CZ" sz="1600" dirty="0" smtClean="0"/>
              <a:t> a rozpadem T-smyčky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buňky zastaví růst, vstoupí do senescence nebo spustí </a:t>
            </a:r>
            <a:r>
              <a:rPr lang="cs-CZ" sz="1600" dirty="0" err="1"/>
              <a:t>apoptózu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obrana před nestabilitami v genomu a vývojem nádorů (</a:t>
            </a:r>
            <a:r>
              <a:rPr lang="cs-CZ" sz="1600" dirty="0" err="1" smtClean="0"/>
              <a:t>telomery</a:t>
            </a:r>
            <a:r>
              <a:rPr lang="cs-CZ" sz="1600" dirty="0" smtClean="0"/>
              <a:t> by byly rozeznány jako </a:t>
            </a:r>
            <a:r>
              <a:rPr lang="cs-CZ" sz="1600" dirty="0"/>
              <a:t>poškození </a:t>
            </a:r>
            <a:r>
              <a:rPr lang="cs-CZ" sz="1600" dirty="0" smtClean="0"/>
              <a:t>DNA, odhalené konce by mohly vést k fúzi chromozomů)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419563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/>
              <a:t>Nukleozomy během replikace</a:t>
            </a:r>
            <a:endParaRPr lang="cs-CZ" sz="3200" dirty="0"/>
          </a:p>
        </p:txBody>
      </p:sp>
      <p:cxnSp>
        <p:nvCxnSpPr>
          <p:cNvPr id="4" name="Přímá spojnice 3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bdélník 1"/>
          <p:cNvSpPr/>
          <p:nvPr/>
        </p:nvSpPr>
        <p:spPr>
          <a:xfrm>
            <a:off x="323528" y="912013"/>
            <a:ext cx="84969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cs-CZ" sz="1600" dirty="0" smtClean="0"/>
              <a:t>Během G1 a S fáze buněčného cyklu syntetizovány histony nutné pro zdvojení  </a:t>
            </a:r>
            <a:r>
              <a:rPr lang="cs-CZ" sz="1600" dirty="0" err="1" smtClean="0"/>
              <a:t>nukleozomů</a:t>
            </a:r>
            <a:r>
              <a:rPr lang="cs-CZ" sz="1600" dirty="0" smtClean="0"/>
              <a:t> během replikace DNA. </a:t>
            </a:r>
            <a:endParaRPr lang="cs-CZ" sz="1600" dirty="0"/>
          </a:p>
        </p:txBody>
      </p:sp>
      <p:sp>
        <p:nvSpPr>
          <p:cNvPr id="19" name="Obdélník 18"/>
          <p:cNvSpPr/>
          <p:nvPr/>
        </p:nvSpPr>
        <p:spPr>
          <a:xfrm>
            <a:off x="4944588" y="4547217"/>
            <a:ext cx="35963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 smtClean="0"/>
              <a:t>rozpad </a:t>
            </a:r>
            <a:r>
              <a:rPr lang="cs-CZ" sz="1600" dirty="0" err="1" smtClean="0"/>
              <a:t>nukleozomů</a:t>
            </a:r>
            <a:r>
              <a:rPr lang="cs-CZ" sz="1600" dirty="0" smtClean="0"/>
              <a:t> během replikace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 smtClean="0"/>
              <a:t>rychlé opětovné sestavení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 smtClean="0"/>
              <a:t>nové </a:t>
            </a:r>
            <a:r>
              <a:rPr lang="cs-CZ" sz="1600" dirty="0" err="1" smtClean="0"/>
              <a:t>oktamery</a:t>
            </a:r>
            <a:r>
              <a:rPr lang="cs-CZ" sz="1600" dirty="0" smtClean="0"/>
              <a:t> jsou náhodnou směsí původních a nových histonů </a:t>
            </a:r>
            <a:endParaRPr lang="cs-CZ" sz="1600" dirty="0"/>
          </a:p>
        </p:txBody>
      </p:sp>
      <p:grpSp>
        <p:nvGrpSpPr>
          <p:cNvPr id="8" name="Skupina 7"/>
          <p:cNvGrpSpPr/>
          <p:nvPr/>
        </p:nvGrpSpPr>
        <p:grpSpPr>
          <a:xfrm>
            <a:off x="472877" y="1988841"/>
            <a:ext cx="1786730" cy="1156818"/>
            <a:chOff x="472877" y="2217441"/>
            <a:chExt cx="1786730" cy="1156818"/>
          </a:xfrm>
        </p:grpSpPr>
        <p:pic>
          <p:nvPicPr>
            <p:cNvPr id="9218" name="Picture 2" descr="Fig. 1.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50" t="4490" b="61007"/>
            <a:stretch/>
          </p:blipFill>
          <p:spPr bwMode="auto">
            <a:xfrm>
              <a:off x="472877" y="2217442"/>
              <a:ext cx="1786730" cy="1156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ovéPole 6"/>
            <p:cNvSpPr txBox="1"/>
            <p:nvPr/>
          </p:nvSpPr>
          <p:spPr>
            <a:xfrm>
              <a:off x="472877" y="2217441"/>
              <a:ext cx="2616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b="1" dirty="0" smtClean="0"/>
                <a:t>A</a:t>
              </a:r>
              <a:endParaRPr lang="en-GB" sz="1000" b="1" dirty="0"/>
            </a:p>
          </p:txBody>
        </p:sp>
      </p:grpSp>
      <p:grpSp>
        <p:nvGrpSpPr>
          <p:cNvPr id="10" name="Skupina 9"/>
          <p:cNvGrpSpPr>
            <a:grpSpLocks noChangeAspect="1"/>
          </p:cNvGrpSpPr>
          <p:nvPr/>
        </p:nvGrpSpPr>
        <p:grpSpPr>
          <a:xfrm>
            <a:off x="2921148" y="1988840"/>
            <a:ext cx="1795478" cy="1197505"/>
            <a:chOff x="3573337" y="1988840"/>
            <a:chExt cx="1889181" cy="1260001"/>
          </a:xfrm>
        </p:grpSpPr>
        <p:grpSp>
          <p:nvGrpSpPr>
            <p:cNvPr id="6" name="Skupina 5"/>
            <p:cNvGrpSpPr>
              <a:grpSpLocks noChangeAspect="1"/>
            </p:cNvGrpSpPr>
            <p:nvPr/>
          </p:nvGrpSpPr>
          <p:grpSpPr>
            <a:xfrm>
              <a:off x="3573338" y="1988841"/>
              <a:ext cx="1889180" cy="1260000"/>
              <a:chOff x="4067944" y="3959942"/>
              <a:chExt cx="2193044" cy="1462664"/>
            </a:xfrm>
          </p:grpSpPr>
          <p:pic>
            <p:nvPicPr>
              <p:cNvPr id="12" name="Picture 2" descr="Fig. 1.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44" t="50000" b="15100"/>
              <a:stretch/>
            </p:blipFill>
            <p:spPr bwMode="auto">
              <a:xfrm>
                <a:off x="4067944" y="3959942"/>
                <a:ext cx="2193044" cy="14626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Obdélník 4"/>
              <p:cNvSpPr/>
              <p:nvPr/>
            </p:nvSpPr>
            <p:spPr>
              <a:xfrm>
                <a:off x="4067944" y="5047047"/>
                <a:ext cx="1152128" cy="37116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0" name="TextovéPole 19"/>
            <p:cNvSpPr txBox="1"/>
            <p:nvPr/>
          </p:nvSpPr>
          <p:spPr>
            <a:xfrm>
              <a:off x="3573337" y="1988840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b="1" dirty="0"/>
                <a:t>B</a:t>
              </a:r>
              <a:endParaRPr lang="en-GB" sz="1000" b="1" dirty="0"/>
            </a:p>
          </p:txBody>
        </p:sp>
      </p:grpSp>
      <p:grpSp>
        <p:nvGrpSpPr>
          <p:cNvPr id="23" name="Skupina 22"/>
          <p:cNvGrpSpPr/>
          <p:nvPr/>
        </p:nvGrpSpPr>
        <p:grpSpPr>
          <a:xfrm>
            <a:off x="5485614" y="1700808"/>
            <a:ext cx="3086067" cy="1800200"/>
            <a:chOff x="5034905" y="1988841"/>
            <a:chExt cx="3086067" cy="1800200"/>
          </a:xfrm>
        </p:grpSpPr>
        <p:pic>
          <p:nvPicPr>
            <p:cNvPr id="17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120" t="6412" r="1270" b="27270"/>
            <a:stretch/>
          </p:blipFill>
          <p:spPr bwMode="auto">
            <a:xfrm>
              <a:off x="5958054" y="1988841"/>
              <a:ext cx="1996502" cy="180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ovéPole 10"/>
            <p:cNvSpPr txBox="1"/>
            <p:nvPr/>
          </p:nvSpPr>
          <p:spPr>
            <a:xfrm>
              <a:off x="5724128" y="2608208"/>
              <a:ext cx="936000" cy="162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cs-CZ" sz="800" b="1" dirty="0" smtClean="0"/>
                <a:t>Izolace  </a:t>
              </a:r>
              <a:r>
                <a:rPr lang="cs-CZ" sz="800" b="1" dirty="0" err="1" smtClean="0"/>
                <a:t>oktamerů</a:t>
              </a:r>
              <a:endParaRPr lang="en-GB" sz="800" b="1" dirty="0"/>
            </a:p>
          </p:txBody>
        </p:sp>
        <p:sp>
          <p:nvSpPr>
            <p:cNvPr id="24" name="TextovéPole 23"/>
            <p:cNvSpPr txBox="1"/>
            <p:nvPr/>
          </p:nvSpPr>
          <p:spPr>
            <a:xfrm>
              <a:off x="7184972" y="2607436"/>
              <a:ext cx="936000" cy="162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cs-CZ" sz="800" b="1" dirty="0" smtClean="0"/>
                <a:t>Izolace  </a:t>
              </a:r>
              <a:r>
                <a:rPr lang="cs-CZ" sz="800" b="1" dirty="0" err="1" smtClean="0"/>
                <a:t>oktamerů</a:t>
              </a:r>
              <a:endParaRPr lang="en-GB" sz="800" b="1" dirty="0"/>
            </a:p>
          </p:txBody>
        </p:sp>
        <p:sp>
          <p:nvSpPr>
            <p:cNvPr id="25" name="TextovéPole 24"/>
            <p:cNvSpPr txBox="1"/>
            <p:nvPr/>
          </p:nvSpPr>
          <p:spPr>
            <a:xfrm>
              <a:off x="5832103" y="2875325"/>
              <a:ext cx="720000" cy="1620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cs-CZ" sz="800" b="1" dirty="0" smtClean="0"/>
                <a:t>Centrifugace</a:t>
              </a:r>
              <a:endParaRPr lang="en-GB" sz="800" b="1" dirty="0"/>
            </a:p>
          </p:txBody>
        </p:sp>
        <p:sp>
          <p:nvSpPr>
            <p:cNvPr id="26" name="TextovéPole 25"/>
            <p:cNvSpPr txBox="1"/>
            <p:nvPr/>
          </p:nvSpPr>
          <p:spPr>
            <a:xfrm>
              <a:off x="7285595" y="2882412"/>
              <a:ext cx="720000" cy="1620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cs-CZ" sz="800" b="1" dirty="0" smtClean="0"/>
                <a:t>Centrifugace</a:t>
              </a:r>
              <a:endParaRPr lang="en-GB" sz="800" b="1" dirty="0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6372200" y="2117889"/>
              <a:ext cx="287928" cy="2369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bdélník 28"/>
            <p:cNvSpPr/>
            <p:nvPr/>
          </p:nvSpPr>
          <p:spPr>
            <a:xfrm>
              <a:off x="7069088" y="2228866"/>
              <a:ext cx="383232" cy="1471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ovéPole 12"/>
            <p:cNvSpPr txBox="1"/>
            <p:nvPr/>
          </p:nvSpPr>
          <p:spPr>
            <a:xfrm>
              <a:off x="6257446" y="2109394"/>
              <a:ext cx="5325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dirty="0" smtClean="0"/>
                <a:t>„Lehké“</a:t>
              </a:r>
            </a:p>
            <a:p>
              <a:r>
                <a:rPr lang="cs-CZ" sz="800" b="1" dirty="0" smtClean="0"/>
                <a:t>médium</a:t>
              </a:r>
              <a:endParaRPr lang="en-GB" sz="800" b="1" dirty="0"/>
            </a:p>
          </p:txBody>
        </p:sp>
        <p:sp>
          <p:nvSpPr>
            <p:cNvPr id="30" name="TextovéPole 29"/>
            <p:cNvSpPr txBox="1"/>
            <p:nvPr/>
          </p:nvSpPr>
          <p:spPr>
            <a:xfrm>
              <a:off x="6964325" y="2150754"/>
              <a:ext cx="59503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dirty="0" smtClean="0"/>
                <a:t>Replikace</a:t>
              </a:r>
              <a:endParaRPr lang="en-GB" sz="800" b="1" dirty="0"/>
            </a:p>
          </p:txBody>
        </p:sp>
        <p:sp>
          <p:nvSpPr>
            <p:cNvPr id="22" name="TextovéPole 21"/>
            <p:cNvSpPr txBox="1"/>
            <p:nvPr/>
          </p:nvSpPr>
          <p:spPr>
            <a:xfrm>
              <a:off x="5034905" y="3317643"/>
              <a:ext cx="11128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cs-CZ" sz="800" b="1" dirty="0" smtClean="0"/>
                <a:t>Jeden pruh, </a:t>
              </a:r>
              <a:r>
                <a:rPr lang="cs-CZ" sz="800" b="1" dirty="0" err="1" smtClean="0"/>
                <a:t>oktamery</a:t>
              </a:r>
              <a:endParaRPr lang="cs-CZ" sz="800" b="1" dirty="0" smtClean="0"/>
            </a:p>
            <a:p>
              <a:pPr algn="r"/>
              <a:r>
                <a:rPr lang="cs-CZ" sz="800" b="1" dirty="0" smtClean="0"/>
                <a:t>s „</a:t>
              </a:r>
              <a:r>
                <a:rPr lang="cs-CZ" sz="800" b="1" dirty="0" err="1" smtClean="0"/>
                <a:t>težkými</a:t>
              </a:r>
              <a:r>
                <a:rPr lang="cs-CZ" sz="800" b="1" dirty="0" smtClean="0"/>
                <a:t>“ AK</a:t>
              </a:r>
              <a:endParaRPr lang="en-GB" sz="800" b="1" dirty="0"/>
            </a:p>
          </p:txBody>
        </p:sp>
        <p:sp>
          <p:nvSpPr>
            <p:cNvPr id="32" name="TextovéPole 31"/>
            <p:cNvSpPr txBox="1"/>
            <p:nvPr/>
          </p:nvSpPr>
          <p:spPr>
            <a:xfrm>
              <a:off x="6336056" y="3190769"/>
              <a:ext cx="12602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cs-CZ" sz="800" b="1" dirty="0"/>
                <a:t>Š</a:t>
              </a:r>
              <a:r>
                <a:rPr lang="cs-CZ" sz="800" b="1" dirty="0" smtClean="0"/>
                <a:t>iroký  pruh,</a:t>
              </a:r>
            </a:p>
            <a:p>
              <a:pPr algn="r"/>
              <a:r>
                <a:rPr lang="cs-CZ" sz="800" b="1" dirty="0" err="1" smtClean="0"/>
                <a:t>oktamery</a:t>
              </a:r>
              <a:r>
                <a:rPr lang="cs-CZ" sz="800" b="1" dirty="0" smtClean="0"/>
                <a:t> se směsí</a:t>
              </a:r>
            </a:p>
            <a:p>
              <a:pPr algn="r"/>
              <a:r>
                <a:rPr lang="cs-CZ" sz="800" b="1" dirty="0" smtClean="0"/>
                <a:t>starých a nových histonů </a:t>
              </a:r>
            </a:p>
            <a:p>
              <a:pPr algn="r"/>
              <a:r>
                <a:rPr lang="cs-CZ" sz="800" b="1" dirty="0" smtClean="0"/>
                <a:t>(„těžké“, „lehké“ AK)</a:t>
              </a:r>
              <a:endParaRPr lang="en-GB" sz="800" b="1" dirty="0"/>
            </a:p>
          </p:txBody>
        </p:sp>
      </p:grpSp>
      <p:sp>
        <p:nvSpPr>
          <p:cNvPr id="34" name="Obdélník 33"/>
          <p:cNvSpPr/>
          <p:nvPr/>
        </p:nvSpPr>
        <p:spPr>
          <a:xfrm>
            <a:off x="-65989" y="6626897"/>
            <a:ext cx="920998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http://www.jbc.org/content/280/13/12065.full</a:t>
            </a:r>
            <a:r>
              <a:rPr lang="cs-CZ" sz="1000" dirty="0">
                <a:solidFill>
                  <a:schemeClr val="bg1">
                    <a:lumMod val="65000"/>
                  </a:schemeClr>
                </a:solidFill>
              </a:rPr>
              <a:t>   http://</a:t>
            </a:r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www.nature.com/nsmb/journal/v22/n8/full/nsmb.3067.html?WT.ec_id=NSMB-201508&amp;spMailingID=49254359</a:t>
            </a:r>
          </a:p>
        </p:txBody>
      </p:sp>
      <p:grpSp>
        <p:nvGrpSpPr>
          <p:cNvPr id="9216" name="Skupina 9215"/>
          <p:cNvGrpSpPr/>
          <p:nvPr/>
        </p:nvGrpSpPr>
        <p:grpSpPr>
          <a:xfrm>
            <a:off x="869112" y="3814019"/>
            <a:ext cx="3560397" cy="2425446"/>
            <a:chOff x="323528" y="3952437"/>
            <a:chExt cx="3560397" cy="2425446"/>
          </a:xfrm>
        </p:grpSpPr>
        <p:pic>
          <p:nvPicPr>
            <p:cNvPr id="9220" name="Picture 4" descr="http://www.nature.com/nsmb/journal/v22/n8/images/nsmb.3067-F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4005064"/>
              <a:ext cx="3532757" cy="2372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Obdélník 26"/>
            <p:cNvSpPr/>
            <p:nvPr/>
          </p:nvSpPr>
          <p:spPr>
            <a:xfrm>
              <a:off x="1115616" y="4229671"/>
              <a:ext cx="648072" cy="14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6" name="Obdélník 35"/>
            <p:cNvSpPr/>
            <p:nvPr/>
          </p:nvSpPr>
          <p:spPr>
            <a:xfrm>
              <a:off x="1835696" y="4225810"/>
              <a:ext cx="504056" cy="14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7" name="Obdélník 36"/>
            <p:cNvSpPr/>
            <p:nvPr/>
          </p:nvSpPr>
          <p:spPr>
            <a:xfrm>
              <a:off x="1773642" y="4379351"/>
              <a:ext cx="135632" cy="720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" name="Obdélník 37"/>
            <p:cNvSpPr/>
            <p:nvPr/>
          </p:nvSpPr>
          <p:spPr>
            <a:xfrm>
              <a:off x="2339752" y="4235335"/>
              <a:ext cx="135632" cy="720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9" name="Obdélník 38"/>
            <p:cNvSpPr/>
            <p:nvPr/>
          </p:nvSpPr>
          <p:spPr>
            <a:xfrm>
              <a:off x="2371441" y="4783571"/>
              <a:ext cx="135632" cy="720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0" name="Obdélník 39"/>
            <p:cNvSpPr/>
            <p:nvPr/>
          </p:nvSpPr>
          <p:spPr>
            <a:xfrm>
              <a:off x="1757898" y="5593343"/>
              <a:ext cx="470019" cy="1938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1" name="Obdélník 40"/>
            <p:cNvSpPr/>
            <p:nvPr/>
          </p:nvSpPr>
          <p:spPr>
            <a:xfrm>
              <a:off x="1337072" y="5780094"/>
              <a:ext cx="470019" cy="1938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2" name="Obdélník 41"/>
            <p:cNvSpPr/>
            <p:nvPr/>
          </p:nvSpPr>
          <p:spPr>
            <a:xfrm>
              <a:off x="395536" y="5567966"/>
              <a:ext cx="504056" cy="1222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3" name="Obdélník 42"/>
            <p:cNvSpPr/>
            <p:nvPr/>
          </p:nvSpPr>
          <p:spPr>
            <a:xfrm>
              <a:off x="491513" y="5010549"/>
              <a:ext cx="504056" cy="2002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TextovéPole 47"/>
            <p:cNvSpPr txBox="1"/>
            <p:nvPr/>
          </p:nvSpPr>
          <p:spPr>
            <a:xfrm>
              <a:off x="1145642" y="4198695"/>
              <a:ext cx="518091" cy="2668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cs-CZ" sz="7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H3-H4</a:t>
              </a:r>
            </a:p>
            <a:p>
              <a:pPr algn="ctr">
                <a:lnSpc>
                  <a:spcPct val="80000"/>
                </a:lnSpc>
              </a:pPr>
              <a:r>
                <a:rPr lang="cs-CZ" sz="7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tetramer</a:t>
              </a:r>
              <a:endParaRPr lang="en-GB" sz="7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9" name="TextovéPole 48"/>
            <p:cNvSpPr txBox="1"/>
            <p:nvPr/>
          </p:nvSpPr>
          <p:spPr>
            <a:xfrm>
              <a:off x="2025386" y="4178860"/>
              <a:ext cx="413896" cy="2646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cs-CZ" sz="7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H3-H4</a:t>
              </a:r>
            </a:p>
            <a:p>
              <a:pPr algn="ctr">
                <a:lnSpc>
                  <a:spcPct val="80000"/>
                </a:lnSpc>
              </a:pPr>
              <a:r>
                <a:rPr lang="cs-CZ" sz="7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dimer</a:t>
              </a:r>
              <a:endParaRPr lang="en-GB" sz="7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1" name="Obdélník 30"/>
            <p:cNvSpPr/>
            <p:nvPr/>
          </p:nvSpPr>
          <p:spPr>
            <a:xfrm>
              <a:off x="3163688" y="5191473"/>
              <a:ext cx="700725" cy="1817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Obdélník 51"/>
            <p:cNvSpPr/>
            <p:nvPr/>
          </p:nvSpPr>
          <p:spPr>
            <a:xfrm>
              <a:off x="1268329" y="6196140"/>
              <a:ext cx="1088016" cy="1817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TextovéPole 45"/>
            <p:cNvSpPr txBox="1"/>
            <p:nvPr/>
          </p:nvSpPr>
          <p:spPr>
            <a:xfrm>
              <a:off x="1337072" y="6162439"/>
              <a:ext cx="95410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u="sng" dirty="0" smtClean="0"/>
                <a:t>De novo začlenění</a:t>
              </a:r>
              <a:endParaRPr lang="en-GB" sz="800" b="1" u="sng" dirty="0"/>
            </a:p>
          </p:txBody>
        </p:sp>
        <p:sp>
          <p:nvSpPr>
            <p:cNvPr id="53" name="Obdélník 52"/>
            <p:cNvSpPr/>
            <p:nvPr/>
          </p:nvSpPr>
          <p:spPr>
            <a:xfrm>
              <a:off x="355012" y="4728703"/>
              <a:ext cx="700725" cy="1817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TextovéPole 44"/>
            <p:cNvSpPr txBox="1"/>
            <p:nvPr/>
          </p:nvSpPr>
          <p:spPr>
            <a:xfrm>
              <a:off x="472877" y="4760936"/>
              <a:ext cx="49725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u="sng" dirty="0" smtClean="0"/>
                <a:t>Rozpad</a:t>
              </a:r>
              <a:endParaRPr lang="en-GB" sz="800" b="1" u="sng" dirty="0"/>
            </a:p>
          </p:txBody>
        </p:sp>
        <p:sp>
          <p:nvSpPr>
            <p:cNvPr id="54" name="Obdélník 53"/>
            <p:cNvSpPr/>
            <p:nvPr/>
          </p:nvSpPr>
          <p:spPr>
            <a:xfrm>
              <a:off x="1478894" y="3952437"/>
              <a:ext cx="700725" cy="1817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TextovéPole 27"/>
            <p:cNvSpPr txBox="1"/>
            <p:nvPr/>
          </p:nvSpPr>
          <p:spPr>
            <a:xfrm>
              <a:off x="1526128" y="3983251"/>
              <a:ext cx="60625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u="sng" dirty="0" smtClean="0"/>
                <a:t>Recyklace</a:t>
              </a:r>
              <a:endParaRPr lang="en-GB" sz="800" b="1" u="sng" dirty="0"/>
            </a:p>
          </p:txBody>
        </p:sp>
        <p:sp>
          <p:nvSpPr>
            <p:cNvPr id="50" name="TextovéPole 49"/>
            <p:cNvSpPr txBox="1"/>
            <p:nvPr/>
          </p:nvSpPr>
          <p:spPr>
            <a:xfrm>
              <a:off x="3038822" y="5142612"/>
              <a:ext cx="845103" cy="2918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cs-CZ" sz="800" b="1" dirty="0" smtClean="0"/>
                <a:t>Směr replikační</a:t>
              </a:r>
            </a:p>
            <a:p>
              <a:pPr algn="ctr">
                <a:lnSpc>
                  <a:spcPct val="80000"/>
                </a:lnSpc>
              </a:pPr>
              <a:r>
                <a:rPr lang="cs-CZ" sz="800" b="1" dirty="0" smtClean="0"/>
                <a:t> vidlice</a:t>
              </a:r>
              <a:endParaRPr lang="en-GB" sz="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49453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/>
              <a:t>Přesnost replikace DNA</a:t>
            </a:r>
            <a:endParaRPr lang="cs-CZ" sz="3200" dirty="0"/>
          </a:p>
        </p:txBody>
      </p:sp>
      <p:cxnSp>
        <p:nvCxnSpPr>
          <p:cNvPr id="11" name="Přímá spojnice 10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bdélník 11"/>
          <p:cNvSpPr/>
          <p:nvPr/>
        </p:nvSpPr>
        <p:spPr>
          <a:xfrm>
            <a:off x="252000" y="932603"/>
            <a:ext cx="6336224" cy="3457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cs-CZ" sz="1600" dirty="0" smtClean="0"/>
              <a:t>Chybovost DNA-polymerázy: 1 chyba na 10</a:t>
            </a:r>
            <a:r>
              <a:rPr lang="cs-CZ" sz="1600" baseline="30000" dirty="0" smtClean="0"/>
              <a:t>7</a:t>
            </a:r>
            <a:r>
              <a:rPr lang="cs-CZ" sz="1600" dirty="0" smtClean="0"/>
              <a:t> bází</a:t>
            </a:r>
          </a:p>
          <a:p>
            <a:pPr algn="just">
              <a:lnSpc>
                <a:spcPct val="120000"/>
              </a:lnSpc>
              <a:spcAft>
                <a:spcPts val="400"/>
              </a:spcAft>
            </a:pPr>
            <a:r>
              <a:rPr lang="cs-CZ" sz="1600" dirty="0" smtClean="0"/>
              <a:t>Přesnost replikace zajištěna párováním bází a vlastnostmi DNA-polymerázy</a:t>
            </a:r>
          </a:p>
          <a:p>
            <a:pPr algn="just">
              <a:lnSpc>
                <a:spcPct val="120000"/>
              </a:lnSpc>
            </a:pPr>
            <a:r>
              <a:rPr lang="cs-CZ" sz="1600" dirty="0"/>
              <a:t> </a:t>
            </a:r>
            <a:r>
              <a:rPr lang="cs-CZ" sz="1600" dirty="0" smtClean="0"/>
              <a:t>     (i) přednostní připojení </a:t>
            </a:r>
            <a:r>
              <a:rPr lang="cs-CZ" sz="1600" dirty="0" err="1" smtClean="0"/>
              <a:t>nt</a:t>
            </a:r>
            <a:r>
              <a:rPr lang="cs-CZ" sz="1600" dirty="0" smtClean="0"/>
              <a:t> se správným párováním</a:t>
            </a: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cs-CZ" sz="1600" dirty="0" smtClean="0"/>
              <a:t>      (</a:t>
            </a:r>
            <a:r>
              <a:rPr lang="cs-CZ" sz="1600" dirty="0" err="1" smtClean="0"/>
              <a:t>ii</a:t>
            </a:r>
            <a:r>
              <a:rPr lang="cs-CZ" sz="1600" dirty="0" smtClean="0"/>
              <a:t>) odstranění chybného </a:t>
            </a:r>
            <a:r>
              <a:rPr lang="cs-CZ" sz="1600" dirty="0" err="1" smtClean="0"/>
              <a:t>nt</a:t>
            </a:r>
            <a:r>
              <a:rPr lang="cs-CZ" sz="1600" dirty="0" smtClean="0"/>
              <a:t> procesem zvaným </a:t>
            </a:r>
            <a:r>
              <a:rPr lang="cs-CZ" sz="1600" dirty="0" err="1" smtClean="0"/>
              <a:t>proofreading</a:t>
            </a:r>
            <a:endParaRPr lang="cs-CZ" sz="1600" dirty="0" smtClean="0"/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endParaRPr lang="cs-CZ" sz="1600" dirty="0" smtClean="0"/>
          </a:p>
          <a:p>
            <a:pPr algn="just">
              <a:lnSpc>
                <a:spcPct val="120000"/>
              </a:lnSpc>
              <a:spcAft>
                <a:spcPts val="400"/>
              </a:spcAft>
            </a:pPr>
            <a:r>
              <a:rPr lang="cs-CZ" sz="1600" b="1" dirty="0" err="1" smtClean="0"/>
              <a:t>Proofreading</a:t>
            </a:r>
            <a:endParaRPr lang="cs-CZ" sz="1600" b="1" dirty="0" smtClean="0"/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1600" dirty="0" smtClean="0"/>
              <a:t>kontrola správného párování začleněných </a:t>
            </a:r>
            <a:r>
              <a:rPr lang="cs-CZ" sz="1600" dirty="0"/>
              <a:t>nukleotidů během </a:t>
            </a:r>
            <a:r>
              <a:rPr lang="cs-CZ" sz="1600" dirty="0" smtClean="0"/>
              <a:t>replikace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1600" dirty="0" smtClean="0"/>
              <a:t>špatně začleněný nukleotid odstraněn 3´-5´ exonukleázovou aktivitou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1600" dirty="0" smtClean="0"/>
              <a:t>polymerační a korekční aktivita DNA-polymerázy zajištěna různými katalytickými doménami enzymu</a:t>
            </a:r>
            <a:endParaRPr lang="cs-CZ" sz="1600" b="1" dirty="0"/>
          </a:p>
        </p:txBody>
      </p:sp>
      <p:grpSp>
        <p:nvGrpSpPr>
          <p:cNvPr id="5" name="Skupina 4"/>
          <p:cNvGrpSpPr/>
          <p:nvPr/>
        </p:nvGrpSpPr>
        <p:grpSpPr>
          <a:xfrm>
            <a:off x="323528" y="4869160"/>
            <a:ext cx="6366372" cy="903448"/>
            <a:chOff x="252000" y="5305662"/>
            <a:chExt cx="6366372" cy="903448"/>
          </a:xfrm>
        </p:grpSpPr>
        <p:pic>
          <p:nvPicPr>
            <p:cNvPr id="5124" name="Picture 4" descr="http://i68.servimg.com/u/f68/17/30/76/23/dna_po17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20" b="72040"/>
            <a:stretch/>
          </p:blipFill>
          <p:spPr bwMode="auto">
            <a:xfrm>
              <a:off x="252000" y="5305662"/>
              <a:ext cx="1975234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http://i68.servimg.com/u/f68/17/30/76/23/dna_po17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65" t="39671" r="1165" b="35889"/>
            <a:stretch/>
          </p:blipFill>
          <p:spPr bwMode="auto">
            <a:xfrm>
              <a:off x="2431004" y="5305662"/>
              <a:ext cx="1975234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i68.servimg.com/u/f68/17/30/76/23/dna_po17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270" t="75331" r="4270" b="229"/>
            <a:stretch/>
          </p:blipFill>
          <p:spPr bwMode="auto">
            <a:xfrm>
              <a:off x="4643138" y="5309110"/>
              <a:ext cx="1975234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" name="Přímá spojnice se šipkou 2"/>
            <p:cNvCxnSpPr>
              <a:stCxn id="5124" idx="3"/>
              <a:endCxn id="13" idx="1"/>
            </p:cNvCxnSpPr>
            <p:nvPr/>
          </p:nvCxnSpPr>
          <p:spPr>
            <a:xfrm>
              <a:off x="2227234" y="5755662"/>
              <a:ext cx="20377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se šipkou 15"/>
            <p:cNvCxnSpPr/>
            <p:nvPr/>
          </p:nvCxnSpPr>
          <p:spPr>
            <a:xfrm>
              <a:off x="4421478" y="5755662"/>
              <a:ext cx="18000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Skupina 14"/>
          <p:cNvGrpSpPr/>
          <p:nvPr/>
        </p:nvGrpSpPr>
        <p:grpSpPr>
          <a:xfrm>
            <a:off x="6994994" y="995009"/>
            <a:ext cx="2001392" cy="4036069"/>
            <a:chOff x="6895934" y="761083"/>
            <a:chExt cx="2001392" cy="4036069"/>
          </a:xfrm>
        </p:grpSpPr>
        <p:pic>
          <p:nvPicPr>
            <p:cNvPr id="4100" name="Picture 4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06" b="8209"/>
            <a:stretch/>
          </p:blipFill>
          <p:spPr bwMode="auto">
            <a:xfrm>
              <a:off x="6895934" y="932603"/>
              <a:ext cx="1995585" cy="3864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ovéPole 17"/>
            <p:cNvSpPr txBox="1"/>
            <p:nvPr/>
          </p:nvSpPr>
          <p:spPr>
            <a:xfrm>
              <a:off x="7174921" y="761083"/>
              <a:ext cx="90762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cs-CZ" sz="800" b="1" dirty="0" smtClean="0"/>
                <a:t>DNA-polymeráza</a:t>
              </a:r>
              <a:endParaRPr lang="en-GB" sz="800" b="1" dirty="0"/>
            </a:p>
          </p:txBody>
        </p:sp>
        <p:sp>
          <p:nvSpPr>
            <p:cNvPr id="6" name="Obdélník 5"/>
            <p:cNvSpPr/>
            <p:nvPr/>
          </p:nvSpPr>
          <p:spPr>
            <a:xfrm>
              <a:off x="8236198" y="976527"/>
              <a:ext cx="576064" cy="2922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ovéPole 18"/>
            <p:cNvSpPr txBox="1"/>
            <p:nvPr/>
          </p:nvSpPr>
          <p:spPr>
            <a:xfrm>
              <a:off x="8209317" y="963060"/>
              <a:ext cx="6880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dirty="0" smtClean="0"/>
                <a:t>Templátový</a:t>
              </a:r>
            </a:p>
            <a:p>
              <a:r>
                <a:rPr lang="cs-CZ" sz="800" b="1" dirty="0" smtClean="0"/>
                <a:t>řetězec</a:t>
              </a:r>
              <a:endParaRPr lang="en-GB" sz="800" b="1" dirty="0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7452320" y="1762183"/>
              <a:ext cx="1008112" cy="216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bdélník 25"/>
            <p:cNvSpPr/>
            <p:nvPr/>
          </p:nvSpPr>
          <p:spPr>
            <a:xfrm>
              <a:off x="7458921" y="2756865"/>
              <a:ext cx="1008112" cy="292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bdélník 26"/>
            <p:cNvSpPr/>
            <p:nvPr/>
          </p:nvSpPr>
          <p:spPr>
            <a:xfrm>
              <a:off x="7466874" y="3770197"/>
              <a:ext cx="1057355" cy="292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TextovéPole 21"/>
            <p:cNvSpPr txBox="1"/>
            <p:nvPr/>
          </p:nvSpPr>
          <p:spPr>
            <a:xfrm>
              <a:off x="7380391" y="1711551"/>
              <a:ext cx="10054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dirty="0" smtClean="0"/>
                <a:t>Připojení chybného</a:t>
              </a:r>
            </a:p>
            <a:p>
              <a:r>
                <a:rPr lang="cs-CZ" sz="800" b="1" dirty="0" smtClean="0"/>
                <a:t>nukleotidu</a:t>
              </a:r>
              <a:endParaRPr lang="en-GB" sz="800" b="1" dirty="0"/>
            </a:p>
          </p:txBody>
        </p:sp>
        <p:sp>
          <p:nvSpPr>
            <p:cNvPr id="23" name="TextovéPole 22"/>
            <p:cNvSpPr txBox="1"/>
            <p:nvPr/>
          </p:nvSpPr>
          <p:spPr>
            <a:xfrm>
              <a:off x="7376929" y="2710704"/>
              <a:ext cx="10967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dirty="0" smtClean="0"/>
                <a:t>Odstranění chybného</a:t>
              </a:r>
            </a:p>
            <a:p>
              <a:r>
                <a:rPr lang="cs-CZ" sz="800" b="1" dirty="0" smtClean="0"/>
                <a:t>nukleotidu</a:t>
              </a:r>
              <a:endParaRPr lang="en-GB" sz="800" b="1" dirty="0"/>
            </a:p>
          </p:txBody>
        </p:sp>
        <p:sp>
          <p:nvSpPr>
            <p:cNvPr id="24" name="TextovéPole 23"/>
            <p:cNvSpPr txBox="1"/>
            <p:nvPr/>
          </p:nvSpPr>
          <p:spPr>
            <a:xfrm>
              <a:off x="7373376" y="3681255"/>
              <a:ext cx="13628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dirty="0" smtClean="0"/>
                <a:t>Správně párovaný 3´-konec </a:t>
              </a:r>
            </a:p>
            <a:p>
              <a:r>
                <a:rPr lang="cs-CZ" sz="800" b="1" dirty="0" smtClean="0"/>
                <a:t>umožňuje připojení </a:t>
              </a:r>
            </a:p>
            <a:p>
              <a:r>
                <a:rPr lang="cs-CZ" sz="800" b="1" dirty="0" smtClean="0"/>
                <a:t>dalšího nukleotidu</a:t>
              </a:r>
              <a:endParaRPr lang="en-GB" sz="800" b="1" dirty="0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7373376" y="4677218"/>
              <a:ext cx="93498" cy="1199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2" name="Obdélník 31"/>
          <p:cNvSpPr/>
          <p:nvPr/>
        </p:nvSpPr>
        <p:spPr>
          <a:xfrm>
            <a:off x="-65989" y="6626897"/>
            <a:ext cx="723737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 smtClean="0">
                <a:solidFill>
                  <a:schemeClr val="bg1">
                    <a:lumMod val="65000"/>
                  </a:schemeClr>
                </a:solidFill>
              </a:rPr>
              <a:t>http://www.garlandscience.com/res/pdf/ecb4_ch6_draft.pdf</a:t>
            </a:r>
            <a:r>
              <a:rPr lang="cs-CZ" sz="1000" dirty="0">
                <a:solidFill>
                  <a:schemeClr val="bg1">
                    <a:lumMod val="65000"/>
                  </a:schemeClr>
                </a:solidFill>
              </a:rPr>
              <a:t>	http://</a:t>
            </a:r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reasonandsc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42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/>
              <a:t>Molekulární podstata mutageneze</a:t>
            </a:r>
            <a:endParaRPr lang="cs-CZ" sz="3200" dirty="0">
              <a:solidFill>
                <a:srgbClr val="FF0000"/>
              </a:solidFill>
            </a:endParaRPr>
          </a:p>
        </p:txBody>
      </p:sp>
      <p:cxnSp>
        <p:nvCxnSpPr>
          <p:cNvPr id="8" name="Přímá spojnice 7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bdélník 8"/>
          <p:cNvSpPr/>
          <p:nvPr/>
        </p:nvSpPr>
        <p:spPr>
          <a:xfrm>
            <a:off x="252000" y="1054523"/>
            <a:ext cx="5256104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 smtClean="0"/>
              <a:t>zachování genomu buněk vyžaduje</a:t>
            </a:r>
          </a:p>
          <a:p>
            <a:pPr algn="just"/>
            <a:r>
              <a:rPr lang="cs-CZ" sz="1600" dirty="0"/>
              <a:t>	</a:t>
            </a:r>
            <a:r>
              <a:rPr lang="cs-CZ" sz="1600" dirty="0" smtClean="0"/>
              <a:t>- přesnost replikace DNA</a:t>
            </a:r>
          </a:p>
          <a:p>
            <a:pPr algn="just">
              <a:spcAft>
                <a:spcPts val="800"/>
              </a:spcAft>
            </a:pPr>
            <a:r>
              <a:rPr lang="cs-CZ" sz="1600" dirty="0"/>
              <a:t>	</a:t>
            </a:r>
            <a:r>
              <a:rPr lang="cs-CZ" sz="1600" dirty="0" smtClean="0"/>
              <a:t>- schopnost opravit poškozenou DNA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 smtClean="0"/>
              <a:t>mutace jsou dědičné změny genotypu, jejichž molekulární </a:t>
            </a:r>
            <a:r>
              <a:rPr lang="cs-CZ" sz="1600" dirty="0"/>
              <a:t>podstatou </a:t>
            </a:r>
            <a:r>
              <a:rPr lang="cs-CZ" sz="1600" dirty="0" smtClean="0"/>
              <a:t>jsou nukleotidové substituce</a:t>
            </a:r>
            <a:r>
              <a:rPr lang="cs-CZ" sz="1600" dirty="0"/>
              <a:t>, </a:t>
            </a:r>
            <a:r>
              <a:rPr lang="cs-CZ" sz="1600" dirty="0" smtClean="0"/>
              <a:t>delece a inzerce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251520" y="2882652"/>
            <a:ext cx="8640000" cy="3118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cs-CZ" sz="1600" b="1" dirty="0" smtClean="0"/>
              <a:t>Substituce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cs-CZ" sz="1600" dirty="0" smtClean="0"/>
              <a:t>výměna nukleotidu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synonymní </a:t>
            </a:r>
            <a:r>
              <a:rPr lang="cs-CZ" sz="1600" dirty="0"/>
              <a:t>substituce: vznik kodónu se stejným </a:t>
            </a:r>
            <a:r>
              <a:rPr lang="cs-CZ" sz="1600" dirty="0" smtClean="0"/>
              <a:t>smyslem</a:t>
            </a:r>
          </a:p>
          <a:p>
            <a:pPr>
              <a:spcAft>
                <a:spcPts val="1000"/>
              </a:spcAft>
            </a:pPr>
            <a:r>
              <a:rPr lang="cs-CZ" sz="1600" dirty="0" smtClean="0"/>
              <a:t>	AA</a:t>
            </a:r>
            <a:r>
              <a:rPr lang="cs-CZ" sz="1600" dirty="0" smtClean="0">
                <a:solidFill>
                  <a:srgbClr val="FF0000"/>
                </a:solidFill>
              </a:rPr>
              <a:t>G</a:t>
            </a:r>
            <a:r>
              <a:rPr lang="cs-CZ" sz="1600" dirty="0" smtClean="0"/>
              <a:t> (</a:t>
            </a:r>
            <a:r>
              <a:rPr lang="cs-CZ" sz="1600" dirty="0" err="1" smtClean="0"/>
              <a:t>Lys</a:t>
            </a:r>
            <a:r>
              <a:rPr lang="cs-CZ" sz="1600" dirty="0" smtClean="0"/>
              <a:t>) </a:t>
            </a:r>
            <a:r>
              <a:rPr lang="cs-CZ" sz="1600" dirty="0"/>
              <a:t>---&gt; </a:t>
            </a:r>
            <a:r>
              <a:rPr lang="cs-CZ" sz="1600" dirty="0" smtClean="0"/>
              <a:t>AA</a:t>
            </a:r>
            <a:r>
              <a:rPr lang="cs-CZ" sz="1600" dirty="0" smtClean="0">
                <a:solidFill>
                  <a:srgbClr val="FF0000"/>
                </a:solidFill>
              </a:rPr>
              <a:t>A</a:t>
            </a:r>
            <a:r>
              <a:rPr lang="cs-CZ" sz="1600" dirty="0" smtClean="0"/>
              <a:t> (</a:t>
            </a:r>
            <a:r>
              <a:rPr lang="cs-CZ" sz="1600" dirty="0" err="1" smtClean="0"/>
              <a:t>Lys</a:t>
            </a:r>
            <a:r>
              <a:rPr lang="cs-CZ" sz="1600" dirty="0" smtClean="0"/>
              <a:t>)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nesmyslná </a:t>
            </a:r>
            <a:r>
              <a:rPr lang="cs-CZ" sz="1600" dirty="0"/>
              <a:t>mutace: vznik terminačního </a:t>
            </a:r>
            <a:r>
              <a:rPr lang="cs-CZ" sz="1600" dirty="0" smtClean="0"/>
              <a:t>kodonu</a:t>
            </a:r>
          </a:p>
          <a:p>
            <a:pPr>
              <a:spcAft>
                <a:spcPts val="1000"/>
              </a:spcAft>
            </a:pPr>
            <a:r>
              <a:rPr lang="cs-CZ" sz="1600" dirty="0" smtClean="0">
                <a:solidFill>
                  <a:srgbClr val="FF0000"/>
                </a:solidFill>
              </a:rPr>
              <a:t>	A</a:t>
            </a:r>
            <a:r>
              <a:rPr lang="cs-CZ" sz="1600" dirty="0" smtClean="0"/>
              <a:t>AG (</a:t>
            </a:r>
            <a:r>
              <a:rPr lang="cs-CZ" sz="1600" dirty="0" err="1" smtClean="0"/>
              <a:t>Lys</a:t>
            </a:r>
            <a:r>
              <a:rPr lang="cs-CZ" sz="1600" dirty="0" smtClean="0"/>
              <a:t>) </a:t>
            </a:r>
            <a:r>
              <a:rPr lang="cs-CZ" sz="1600" dirty="0"/>
              <a:t>---&gt;</a:t>
            </a:r>
            <a:r>
              <a:rPr lang="cs-CZ" sz="1600" dirty="0" smtClean="0"/>
              <a:t> </a:t>
            </a:r>
            <a:r>
              <a:rPr lang="cs-CZ" sz="1600" dirty="0" smtClean="0">
                <a:solidFill>
                  <a:srgbClr val="FF0000"/>
                </a:solidFill>
              </a:rPr>
              <a:t>T</a:t>
            </a:r>
            <a:r>
              <a:rPr lang="cs-CZ" sz="1600" dirty="0" smtClean="0"/>
              <a:t>AG (STOP)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neutrální substituce: změnou aminokyseliny se nemění konformace peptidového řetězce</a:t>
            </a:r>
          </a:p>
          <a:p>
            <a:pPr>
              <a:spcAft>
                <a:spcPts val="1000"/>
              </a:spcAft>
            </a:pPr>
            <a:r>
              <a:rPr lang="cs-CZ" sz="1600" dirty="0" smtClean="0"/>
              <a:t>	A</a:t>
            </a:r>
            <a:r>
              <a:rPr lang="cs-CZ" sz="1600" dirty="0" smtClean="0">
                <a:solidFill>
                  <a:srgbClr val="FF0000"/>
                </a:solidFill>
              </a:rPr>
              <a:t>A</a:t>
            </a:r>
            <a:r>
              <a:rPr lang="cs-CZ" sz="1600" dirty="0" smtClean="0"/>
              <a:t>G (</a:t>
            </a:r>
            <a:r>
              <a:rPr lang="cs-CZ" sz="1600" dirty="0" err="1" smtClean="0"/>
              <a:t>Lys</a:t>
            </a:r>
            <a:r>
              <a:rPr lang="cs-CZ" sz="1600" dirty="0" smtClean="0"/>
              <a:t>) </a:t>
            </a:r>
            <a:r>
              <a:rPr lang="cs-CZ" sz="1600" dirty="0"/>
              <a:t>---&gt; </a:t>
            </a:r>
            <a:r>
              <a:rPr lang="cs-CZ" sz="1600" dirty="0" smtClean="0"/>
              <a:t>A</a:t>
            </a:r>
            <a:r>
              <a:rPr lang="cs-CZ" sz="1600" dirty="0" smtClean="0">
                <a:solidFill>
                  <a:srgbClr val="FF0000"/>
                </a:solidFill>
              </a:rPr>
              <a:t>G</a:t>
            </a:r>
            <a:r>
              <a:rPr lang="cs-CZ" sz="1600" dirty="0" smtClean="0"/>
              <a:t>G (Arg)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mutace </a:t>
            </a:r>
            <a:r>
              <a:rPr lang="cs-CZ" sz="1600" dirty="0"/>
              <a:t>měnící smysl </a:t>
            </a:r>
            <a:r>
              <a:rPr lang="cs-CZ" sz="1600" dirty="0" smtClean="0"/>
              <a:t>kodonu</a:t>
            </a:r>
          </a:p>
          <a:p>
            <a:r>
              <a:rPr lang="cs-CZ" sz="1600" dirty="0" smtClean="0"/>
              <a:t>	A</a:t>
            </a:r>
            <a:r>
              <a:rPr lang="cs-CZ" sz="1600" dirty="0" smtClean="0">
                <a:solidFill>
                  <a:srgbClr val="FF0000"/>
                </a:solidFill>
              </a:rPr>
              <a:t>A</a:t>
            </a:r>
            <a:r>
              <a:rPr lang="cs-CZ" sz="1600" dirty="0" smtClean="0"/>
              <a:t>G </a:t>
            </a:r>
            <a:r>
              <a:rPr lang="cs-CZ" sz="1600" dirty="0"/>
              <a:t>(Trp) ---&gt; </a:t>
            </a:r>
            <a:r>
              <a:rPr lang="cs-CZ" sz="1600" dirty="0" smtClean="0"/>
              <a:t>A</a:t>
            </a:r>
            <a:r>
              <a:rPr lang="cs-CZ" sz="1600" dirty="0" smtClean="0">
                <a:solidFill>
                  <a:srgbClr val="FF0000"/>
                </a:solidFill>
              </a:rPr>
              <a:t>C</a:t>
            </a:r>
            <a:r>
              <a:rPr lang="cs-CZ" sz="1600" dirty="0" smtClean="0"/>
              <a:t>G (</a:t>
            </a:r>
            <a:r>
              <a:rPr lang="cs-CZ" sz="1600" dirty="0" err="1" smtClean="0"/>
              <a:t>Thr</a:t>
            </a:r>
            <a:r>
              <a:rPr lang="cs-CZ" sz="1600" dirty="0" smtClean="0"/>
              <a:t>)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-65989" y="6626897"/>
            <a:ext cx="723737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>
                    <a:lumMod val="65000"/>
                  </a:schemeClr>
                </a:solidFill>
              </a:rPr>
              <a:t>www.bbc.co.uk</a:t>
            </a:r>
          </a:p>
        </p:txBody>
      </p:sp>
      <p:grpSp>
        <p:nvGrpSpPr>
          <p:cNvPr id="10" name="Skupina 9"/>
          <p:cNvGrpSpPr/>
          <p:nvPr/>
        </p:nvGrpSpPr>
        <p:grpSpPr>
          <a:xfrm>
            <a:off x="6516216" y="1089929"/>
            <a:ext cx="1821266" cy="2771119"/>
            <a:chOff x="7315600" y="713540"/>
            <a:chExt cx="1821266" cy="2771119"/>
          </a:xfrm>
        </p:grpSpPr>
        <p:pic>
          <p:nvPicPr>
            <p:cNvPr id="1028" name="Picture 4" descr="http://a.files.bbci.co.uk/bam/live/content/zdjy4wx/large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10"/>
            <a:stretch/>
          </p:blipFill>
          <p:spPr bwMode="auto">
            <a:xfrm>
              <a:off x="7336866" y="713540"/>
              <a:ext cx="1800000" cy="2771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ovéPole 3"/>
            <p:cNvSpPr txBox="1"/>
            <p:nvPr/>
          </p:nvSpPr>
          <p:spPr>
            <a:xfrm>
              <a:off x="7315600" y="1175486"/>
              <a:ext cx="742511" cy="1980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cs-CZ" sz="1000" b="1" dirty="0" smtClean="0"/>
                <a:t>Substituce</a:t>
              </a:r>
              <a:endParaRPr lang="en-GB" sz="1000" b="1" dirty="0"/>
            </a:p>
          </p:txBody>
        </p:sp>
        <p:sp>
          <p:nvSpPr>
            <p:cNvPr id="15" name="TextovéPole 14"/>
            <p:cNvSpPr txBox="1"/>
            <p:nvPr/>
          </p:nvSpPr>
          <p:spPr>
            <a:xfrm>
              <a:off x="7489266" y="1954437"/>
              <a:ext cx="564578" cy="1980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cs-CZ" sz="1000" b="1" dirty="0" smtClean="0"/>
                <a:t>Inzerce</a:t>
              </a:r>
              <a:endParaRPr lang="en-GB" sz="1000" b="1" dirty="0"/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8204878" y="2753946"/>
              <a:ext cx="542136" cy="1980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cs-CZ" sz="1000" b="1" dirty="0" smtClean="0"/>
                <a:t>Delece</a:t>
              </a:r>
              <a:endParaRPr lang="en-GB" sz="1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68187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/>
          <p:cNvSpPr/>
          <p:nvPr/>
        </p:nvSpPr>
        <p:spPr>
          <a:xfrm>
            <a:off x="244905" y="4336916"/>
            <a:ext cx="8640000" cy="2072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 smtClean="0"/>
              <a:t>Standardní alela: převládá v populaci, funkční </a:t>
            </a:r>
          </a:p>
          <a:p>
            <a:pPr>
              <a:spcAft>
                <a:spcPts val="1000"/>
              </a:spcAft>
            </a:pPr>
            <a:r>
              <a:rPr lang="cs-CZ" sz="1600" dirty="0" smtClean="0"/>
              <a:t>Mutantní alela: četnost v populaci nepřesahuje 1 %, nemusí být funkční</a:t>
            </a:r>
          </a:p>
          <a:p>
            <a:r>
              <a:rPr lang="cs-CZ" sz="1600" dirty="0" smtClean="0"/>
              <a:t>Spontánní mutace: vznikají bez účinku mutagenu</a:t>
            </a:r>
          </a:p>
          <a:p>
            <a:pPr>
              <a:spcAft>
                <a:spcPts val="1000"/>
              </a:spcAft>
            </a:pPr>
            <a:r>
              <a:rPr lang="cs-CZ" sz="1600" dirty="0" smtClean="0"/>
              <a:t>Indukované mutace: vyvolané mutagenem</a:t>
            </a:r>
          </a:p>
          <a:p>
            <a:r>
              <a:rPr lang="cs-CZ" sz="1600" b="1" dirty="0" smtClean="0"/>
              <a:t>Mutagen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fyzikální nebo chemické agens vyvolávající mutace, působí </a:t>
            </a:r>
            <a:r>
              <a:rPr lang="cs-CZ" sz="1600" dirty="0" err="1" smtClean="0"/>
              <a:t>genotoxicky</a:t>
            </a:r>
            <a:r>
              <a:rPr lang="cs-CZ" sz="1600" dirty="0" smtClean="0"/>
              <a:t>, poškozují </a:t>
            </a:r>
            <a:r>
              <a:rPr lang="cs-CZ" sz="1600" dirty="0"/>
              <a:t>genotyp 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 smtClean="0"/>
              <a:t>promutagen</a:t>
            </a:r>
            <a:r>
              <a:rPr lang="cs-CZ" sz="1600" dirty="0" smtClean="0"/>
              <a:t> přeměněn na mutagen metabolickou aktivací</a:t>
            </a: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/>
              <a:t>Molekulární podstata mutageneze</a:t>
            </a:r>
            <a:endParaRPr lang="cs-CZ" sz="3200" dirty="0">
              <a:solidFill>
                <a:srgbClr val="FF0000"/>
              </a:solidFill>
            </a:endParaRPr>
          </a:p>
        </p:txBody>
      </p:sp>
      <p:cxnSp>
        <p:nvCxnSpPr>
          <p:cNvPr id="8" name="Přímá spojnice 7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bdélník 8"/>
          <p:cNvSpPr/>
          <p:nvPr/>
        </p:nvSpPr>
        <p:spPr>
          <a:xfrm>
            <a:off x="252000" y="932603"/>
            <a:ext cx="864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 smtClean="0"/>
              <a:t>Delece, inzerce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ztráta / vložení nukleotidu(ů)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posunové mutace: změna čtecího rámce</a:t>
            </a:r>
          </a:p>
        </p:txBody>
      </p:sp>
      <p:pic>
        <p:nvPicPr>
          <p:cNvPr id="2052" name="Picture 4" descr="Figure 17.24d  Wild type DNA template strand 3′ T A C T T C A A A C C G A T T 5′                            5′ A T G A A G..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54" t="54826" r="14111" b="12040"/>
          <a:stretch/>
        </p:blipFill>
        <p:spPr bwMode="auto">
          <a:xfrm>
            <a:off x="463468" y="2809399"/>
            <a:ext cx="2647605" cy="1003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igure 17.24e  Wild type DNA template strand 3′ T A C T T C A A A C C G A T T 5′                            5′ A T G A A G...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59" t="55320" r="17545" b="12822"/>
          <a:stretch/>
        </p:blipFill>
        <p:spPr bwMode="auto">
          <a:xfrm>
            <a:off x="3584140" y="2835121"/>
            <a:ext cx="2452110" cy="96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igure 17.24f  Wild type DNA template strand 3′ T A C T T C A A A C C G A T T 5′                            5′ A T G A A G..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01" t="55320" r="21660" b="11942"/>
          <a:stretch/>
        </p:blipFill>
        <p:spPr bwMode="auto">
          <a:xfrm>
            <a:off x="6471906" y="2835121"/>
            <a:ext cx="2114489" cy="99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Skupina 10"/>
          <p:cNvGrpSpPr>
            <a:grpSpLocks noChangeAspect="1"/>
          </p:cNvGrpSpPr>
          <p:nvPr/>
        </p:nvGrpSpPr>
        <p:grpSpPr>
          <a:xfrm>
            <a:off x="4589302" y="1481167"/>
            <a:ext cx="2807666" cy="753194"/>
            <a:chOff x="4349958" y="3646951"/>
            <a:chExt cx="1871772" cy="502129"/>
          </a:xfrm>
        </p:grpSpPr>
        <p:grpSp>
          <p:nvGrpSpPr>
            <p:cNvPr id="4" name="Skupina 3"/>
            <p:cNvGrpSpPr/>
            <p:nvPr/>
          </p:nvGrpSpPr>
          <p:grpSpPr>
            <a:xfrm>
              <a:off x="4610100" y="3646951"/>
              <a:ext cx="1611630" cy="502129"/>
              <a:chOff x="4610100" y="3174521"/>
              <a:chExt cx="1611630" cy="502129"/>
            </a:xfrm>
          </p:grpSpPr>
          <p:pic>
            <p:nvPicPr>
              <p:cNvPr id="17" name="Picture 6" descr="Figure 17.24e  Wild type DNA template strand 3′ T A C T T C A A A C C G A T T 5′                            5′ A T G A A G...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89" t="12542" r="9422" b="64919"/>
              <a:stretch/>
            </p:blipFill>
            <p:spPr bwMode="auto">
              <a:xfrm>
                <a:off x="4610100" y="3174521"/>
                <a:ext cx="1611630" cy="4564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" name="Obdélník 2"/>
              <p:cNvSpPr/>
              <p:nvPr/>
            </p:nvSpPr>
            <p:spPr>
              <a:xfrm>
                <a:off x="4617773" y="3501008"/>
                <a:ext cx="60852" cy="12992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Obdélník 18"/>
              <p:cNvSpPr/>
              <p:nvPr/>
            </p:nvSpPr>
            <p:spPr>
              <a:xfrm>
                <a:off x="5857911" y="3546728"/>
                <a:ext cx="50291" cy="12992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0" name="TextovéPole 9"/>
            <p:cNvSpPr txBox="1"/>
            <p:nvPr/>
          </p:nvSpPr>
          <p:spPr>
            <a:xfrm>
              <a:off x="4394401" y="3671628"/>
              <a:ext cx="252420" cy="1436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dirty="0" smtClean="0"/>
                <a:t>DNA</a:t>
              </a:r>
              <a:endParaRPr lang="en-GB" sz="800" b="1" dirty="0"/>
            </a:p>
          </p:txBody>
        </p:sp>
        <p:sp>
          <p:nvSpPr>
            <p:cNvPr id="22" name="TextovéPole 21"/>
            <p:cNvSpPr txBox="1"/>
            <p:nvPr/>
          </p:nvSpPr>
          <p:spPr>
            <a:xfrm>
              <a:off x="4391459" y="3843334"/>
              <a:ext cx="248145" cy="1436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dirty="0"/>
                <a:t>R</a:t>
              </a:r>
              <a:r>
                <a:rPr lang="cs-CZ" sz="800" b="1" dirty="0" smtClean="0"/>
                <a:t>NA</a:t>
              </a:r>
              <a:endParaRPr lang="en-GB" sz="800" b="1" dirty="0"/>
            </a:p>
          </p:txBody>
        </p:sp>
        <p:sp>
          <p:nvSpPr>
            <p:cNvPr id="23" name="TextovéPole 22"/>
            <p:cNvSpPr txBox="1"/>
            <p:nvPr/>
          </p:nvSpPr>
          <p:spPr>
            <a:xfrm>
              <a:off x="4349958" y="3955693"/>
              <a:ext cx="331501" cy="1436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dirty="0" smtClean="0"/>
                <a:t>protein</a:t>
              </a:r>
              <a:endParaRPr lang="en-GB" sz="800" b="1" dirty="0"/>
            </a:p>
          </p:txBody>
        </p:sp>
      </p:grpSp>
      <p:sp>
        <p:nvSpPr>
          <p:cNvPr id="12" name="TextovéPole 11"/>
          <p:cNvSpPr txBox="1"/>
          <p:nvPr/>
        </p:nvSpPr>
        <p:spPr>
          <a:xfrm>
            <a:off x="2810020" y="2313212"/>
            <a:ext cx="134203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b="1" dirty="0" err="1" smtClean="0"/>
              <a:t>jednonukleotidová</a:t>
            </a:r>
            <a:r>
              <a:rPr lang="cs-CZ" sz="800" b="1" dirty="0" smtClean="0"/>
              <a:t> inzerce</a:t>
            </a:r>
            <a:endParaRPr lang="en-GB" sz="800" b="1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4490245" y="2446992"/>
            <a:ext cx="13163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b="1" dirty="0" err="1" smtClean="0"/>
              <a:t>jednonukleotidová</a:t>
            </a:r>
            <a:r>
              <a:rPr lang="cs-CZ" sz="800" b="1" dirty="0" smtClean="0"/>
              <a:t> delece</a:t>
            </a:r>
            <a:endParaRPr lang="en-GB" sz="800" b="1" dirty="0"/>
          </a:p>
        </p:txBody>
      </p:sp>
      <p:sp>
        <p:nvSpPr>
          <p:cNvPr id="27" name="TextovéPole 26"/>
          <p:cNvSpPr txBox="1"/>
          <p:nvPr/>
        </p:nvSpPr>
        <p:spPr>
          <a:xfrm>
            <a:off x="6737866" y="2369358"/>
            <a:ext cx="11416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b="1" dirty="0" err="1" smtClean="0"/>
              <a:t>trinukleotidová</a:t>
            </a:r>
            <a:r>
              <a:rPr lang="cs-CZ" sz="800" b="1" dirty="0" smtClean="0"/>
              <a:t> delece</a:t>
            </a:r>
            <a:endParaRPr lang="en-GB" sz="800" b="1" dirty="0"/>
          </a:p>
        </p:txBody>
      </p:sp>
      <p:cxnSp>
        <p:nvCxnSpPr>
          <p:cNvPr id="20" name="Přímá spojnice se šipkou 19"/>
          <p:cNvCxnSpPr>
            <a:stCxn id="17" idx="2"/>
          </p:cNvCxnSpPr>
          <p:nvPr/>
        </p:nvCxnSpPr>
        <p:spPr>
          <a:xfrm flipH="1">
            <a:off x="2843808" y="2165781"/>
            <a:ext cx="3344416" cy="539579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se šipkou 23"/>
          <p:cNvCxnSpPr>
            <a:stCxn id="17" idx="2"/>
          </p:cNvCxnSpPr>
          <p:nvPr/>
        </p:nvCxnSpPr>
        <p:spPr>
          <a:xfrm flipH="1">
            <a:off x="5580112" y="2165781"/>
            <a:ext cx="608112" cy="539579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8" name="Přímá spojnice se šipkou 2047"/>
          <p:cNvCxnSpPr>
            <a:stCxn id="17" idx="2"/>
          </p:cNvCxnSpPr>
          <p:nvPr/>
        </p:nvCxnSpPr>
        <p:spPr>
          <a:xfrm>
            <a:off x="6188224" y="2165781"/>
            <a:ext cx="832048" cy="539579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bdélník 27"/>
          <p:cNvSpPr/>
          <p:nvPr/>
        </p:nvSpPr>
        <p:spPr>
          <a:xfrm>
            <a:off x="-65989" y="6626897"/>
            <a:ext cx="723737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>
                    <a:lumMod val="65000"/>
                  </a:schemeClr>
                </a:solidFill>
              </a:rPr>
              <a:t>http://</a:t>
            </a:r>
            <a:r>
              <a:rPr lang="en-GB" sz="1000" dirty="0" smtClean="0">
                <a:solidFill>
                  <a:schemeClr val="bg1">
                    <a:lumMod val="65000"/>
                  </a:schemeClr>
                </a:solidFill>
              </a:rPr>
              <a:t>www.slideshare.net/kristenw3/mutations-13330478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47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bdélník 36"/>
          <p:cNvSpPr/>
          <p:nvPr/>
        </p:nvSpPr>
        <p:spPr>
          <a:xfrm>
            <a:off x="251520" y="2877701"/>
            <a:ext cx="864000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cs-CZ" sz="1600" dirty="0" smtClean="0"/>
              <a:t>Chybné páry bází mohou vzniknout během replikace díky chemickým vlastnostem bází a těmto dějům:</a:t>
            </a:r>
            <a:r>
              <a:rPr lang="cs-CZ" sz="1600" dirty="0" smtClean="0">
                <a:solidFill>
                  <a:srgbClr val="FF0000"/>
                </a:solidFill>
              </a:rPr>
              <a:t> </a:t>
            </a:r>
          </a:p>
          <a:p>
            <a:pPr marL="228600" indent="-228600">
              <a:spcAft>
                <a:spcPts val="400"/>
              </a:spcAft>
              <a:buAutoNum type="arabicPeriod"/>
            </a:pPr>
            <a:r>
              <a:rPr lang="cs-CZ" sz="1600" b="1" dirty="0" smtClean="0"/>
              <a:t>Tautomerní </a:t>
            </a:r>
            <a:r>
              <a:rPr lang="cs-CZ" sz="1600" b="1" dirty="0"/>
              <a:t>změny bází</a:t>
            </a:r>
            <a:r>
              <a:rPr lang="cs-CZ" sz="1600" dirty="0"/>
              <a:t> </a:t>
            </a:r>
          </a:p>
          <a:p>
            <a:pPr marL="171450" indent="-171450">
              <a:buFont typeface="Arial" charset="0"/>
              <a:buChar char="•"/>
            </a:pPr>
            <a:r>
              <a:rPr lang="cs-CZ" sz="1600" dirty="0" smtClean="0"/>
              <a:t>stabilní </a:t>
            </a:r>
            <a:r>
              <a:rPr lang="cs-CZ" sz="1600" dirty="0"/>
              <a:t>tautomery </a:t>
            </a:r>
            <a:r>
              <a:rPr lang="cs-CZ" sz="1600" dirty="0" smtClean="0"/>
              <a:t>podléhají Watson-</a:t>
            </a:r>
            <a:r>
              <a:rPr lang="cs-CZ" sz="1600" dirty="0" err="1" smtClean="0"/>
              <a:t>Crickovu</a:t>
            </a:r>
            <a:r>
              <a:rPr lang="cs-CZ" sz="1600" dirty="0" smtClean="0"/>
              <a:t> párování</a:t>
            </a:r>
            <a:endParaRPr lang="cs-CZ" sz="1600" dirty="0"/>
          </a:p>
          <a:p>
            <a:pPr marL="171450" indent="-171450">
              <a:buFont typeface="Arial" charset="0"/>
              <a:buChar char="•"/>
            </a:pPr>
            <a:r>
              <a:rPr lang="cs-CZ" sz="1600" dirty="0" smtClean="0"/>
              <a:t>přechodné tautomery mohou tvořit páry AC, GT</a:t>
            </a:r>
          </a:p>
          <a:p>
            <a:pPr marL="171450" indent="-171450">
              <a:buFont typeface="Arial" charset="0"/>
              <a:buChar char="•"/>
            </a:pPr>
            <a:r>
              <a:rPr lang="cs-CZ" sz="1600" dirty="0" smtClean="0"/>
              <a:t>frekvence výskytu 10</a:t>
            </a:r>
            <a:r>
              <a:rPr lang="cs-CZ" sz="1600" baseline="30000" dirty="0" smtClean="0"/>
              <a:t>-4</a:t>
            </a:r>
            <a:r>
              <a:rPr lang="cs-CZ" sz="1600" dirty="0" smtClean="0"/>
              <a:t> </a:t>
            </a:r>
            <a:r>
              <a:rPr lang="cs-CZ" sz="1600" dirty="0"/>
              <a:t>- 10</a:t>
            </a:r>
            <a:r>
              <a:rPr lang="cs-CZ" sz="1600" baseline="30000" dirty="0"/>
              <a:t>-5</a:t>
            </a:r>
            <a:r>
              <a:rPr lang="cs-CZ" sz="1600" dirty="0"/>
              <a:t> </a:t>
            </a:r>
            <a:r>
              <a:rPr lang="cs-CZ" sz="1600" dirty="0" smtClean="0"/>
              <a:t>/ na </a:t>
            </a:r>
            <a:r>
              <a:rPr lang="cs-CZ" sz="1600" dirty="0"/>
              <a:t>nukleotid a replikační </a:t>
            </a:r>
            <a:r>
              <a:rPr lang="cs-CZ" sz="1600" dirty="0" smtClean="0"/>
              <a:t>cyklus</a:t>
            </a:r>
          </a:p>
          <a:p>
            <a:endParaRPr lang="cs-CZ" sz="1600" b="1" dirty="0"/>
          </a:p>
        </p:txBody>
      </p:sp>
      <p:sp>
        <p:nvSpPr>
          <p:cNvPr id="9" name="Obdélník 8"/>
          <p:cNvSpPr/>
          <p:nvPr/>
        </p:nvSpPr>
        <p:spPr>
          <a:xfrm>
            <a:off x="307975" y="1159932"/>
            <a:ext cx="2519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1600" dirty="0" smtClean="0"/>
              <a:t>Pokud není chybné párování bází opraveno, dochází při dalších replikacích k fixaci mutace.</a:t>
            </a: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/>
              <a:t>Spontánní mutace</a:t>
            </a:r>
            <a:endParaRPr lang="cs-CZ" sz="3200" dirty="0">
              <a:solidFill>
                <a:srgbClr val="FF0000"/>
              </a:solidFill>
            </a:endParaRPr>
          </a:p>
        </p:txBody>
      </p:sp>
      <p:cxnSp>
        <p:nvCxnSpPr>
          <p:cNvPr id="8" name="Přímá spojnice 7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Skupina 30"/>
          <p:cNvGrpSpPr/>
          <p:nvPr/>
        </p:nvGrpSpPr>
        <p:grpSpPr>
          <a:xfrm>
            <a:off x="3162577" y="902943"/>
            <a:ext cx="5783385" cy="1597134"/>
            <a:chOff x="611560" y="4807374"/>
            <a:chExt cx="5783385" cy="1597134"/>
          </a:xfrm>
        </p:grpSpPr>
        <p:grpSp>
          <p:nvGrpSpPr>
            <p:cNvPr id="5" name="Skupina 4"/>
            <p:cNvGrpSpPr/>
            <p:nvPr/>
          </p:nvGrpSpPr>
          <p:grpSpPr>
            <a:xfrm>
              <a:off x="611560" y="5229200"/>
              <a:ext cx="2160000" cy="751398"/>
              <a:chOff x="611560" y="5229200"/>
              <a:chExt cx="2160000" cy="751398"/>
            </a:xfrm>
          </p:grpSpPr>
          <p:pic>
            <p:nvPicPr>
              <p:cNvPr id="1026" name="Picture 2" descr="http://www.geocities.ws/micro2052000/images/FixMutation.gif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7823"/>
              <a:stretch/>
            </p:blipFill>
            <p:spPr bwMode="auto">
              <a:xfrm>
                <a:off x="611560" y="5229200"/>
                <a:ext cx="2160000" cy="7513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Obdélník 1"/>
              <p:cNvSpPr/>
              <p:nvPr/>
            </p:nvSpPr>
            <p:spPr>
              <a:xfrm>
                <a:off x="755576" y="5301208"/>
                <a:ext cx="576064" cy="1440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Obdélník 11"/>
              <p:cNvSpPr/>
              <p:nvPr/>
            </p:nvSpPr>
            <p:spPr>
              <a:xfrm>
                <a:off x="1907704" y="5573073"/>
                <a:ext cx="576064" cy="1440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" name="TextovéPole 2"/>
              <p:cNvSpPr txBox="1"/>
              <p:nvPr/>
            </p:nvSpPr>
            <p:spPr>
              <a:xfrm>
                <a:off x="635483" y="5229200"/>
                <a:ext cx="81624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800" b="1" u="sng" dirty="0" smtClean="0"/>
                  <a:t>První replikace</a:t>
                </a:r>
                <a:endParaRPr lang="en-GB" sz="800" b="1" u="sng" dirty="0"/>
              </a:p>
            </p:txBody>
          </p:sp>
          <p:sp>
            <p:nvSpPr>
              <p:cNvPr id="15" name="TextovéPole 14"/>
              <p:cNvSpPr txBox="1"/>
              <p:nvPr/>
            </p:nvSpPr>
            <p:spPr>
              <a:xfrm>
                <a:off x="1793315" y="5569484"/>
                <a:ext cx="782587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800" b="1" dirty="0" smtClean="0">
                    <a:solidFill>
                      <a:srgbClr val="C00000"/>
                    </a:solidFill>
                  </a:rPr>
                  <a:t>Nestabilní pár</a:t>
                </a:r>
                <a:endParaRPr lang="en-GB" sz="800" b="1" dirty="0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6" name="Skupina 5"/>
            <p:cNvGrpSpPr/>
            <p:nvPr/>
          </p:nvGrpSpPr>
          <p:grpSpPr>
            <a:xfrm>
              <a:off x="3368965" y="4807374"/>
              <a:ext cx="3025980" cy="1597134"/>
              <a:chOff x="3635127" y="4750134"/>
              <a:chExt cx="3025980" cy="1597134"/>
            </a:xfrm>
          </p:grpSpPr>
          <p:pic>
            <p:nvPicPr>
              <p:cNvPr id="10" name="Picture 2" descr="http://www.geocities.ws/micro2052000/images/FixMutation.gif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862"/>
              <a:stretch/>
            </p:blipFill>
            <p:spPr bwMode="auto">
              <a:xfrm>
                <a:off x="3635127" y="4750134"/>
                <a:ext cx="2160000" cy="15911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TextovéPole 16"/>
              <p:cNvSpPr txBox="1"/>
              <p:nvPr/>
            </p:nvSpPr>
            <p:spPr>
              <a:xfrm>
                <a:off x="5591988" y="4770051"/>
                <a:ext cx="1003801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800" b="1" dirty="0" smtClean="0"/>
                  <a:t>Mutantní molekula</a:t>
                </a:r>
                <a:endParaRPr lang="en-GB" sz="800" b="1" dirty="0"/>
              </a:p>
            </p:txBody>
          </p:sp>
          <p:sp>
            <p:nvSpPr>
              <p:cNvPr id="18" name="TextovéPole 17"/>
              <p:cNvSpPr txBox="1"/>
              <p:nvPr/>
            </p:nvSpPr>
            <p:spPr>
              <a:xfrm>
                <a:off x="5591583" y="5302721"/>
                <a:ext cx="106952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800" b="1" dirty="0" smtClean="0"/>
                  <a:t>Standardní molekula</a:t>
                </a:r>
                <a:endParaRPr lang="en-GB" sz="800" b="1" dirty="0"/>
              </a:p>
            </p:txBody>
          </p:sp>
          <p:sp>
            <p:nvSpPr>
              <p:cNvPr id="4" name="Obdélník 3"/>
              <p:cNvSpPr/>
              <p:nvPr/>
            </p:nvSpPr>
            <p:spPr>
              <a:xfrm>
                <a:off x="3779912" y="5345125"/>
                <a:ext cx="935215" cy="4837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Obdélník 19"/>
              <p:cNvSpPr/>
              <p:nvPr/>
            </p:nvSpPr>
            <p:spPr>
              <a:xfrm>
                <a:off x="3708995" y="5223263"/>
                <a:ext cx="147508" cy="14990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Obdélník 20"/>
              <p:cNvSpPr/>
              <p:nvPr/>
            </p:nvSpPr>
            <p:spPr>
              <a:xfrm>
                <a:off x="3707904" y="5690985"/>
                <a:ext cx="147508" cy="14990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Obdélník 21"/>
              <p:cNvSpPr/>
              <p:nvPr/>
            </p:nvSpPr>
            <p:spPr>
              <a:xfrm>
                <a:off x="4553434" y="5649372"/>
                <a:ext cx="278114" cy="7495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Obdélník 22"/>
              <p:cNvSpPr/>
              <p:nvPr/>
            </p:nvSpPr>
            <p:spPr>
              <a:xfrm rot="3096426" flipV="1">
                <a:off x="4742898" y="6127646"/>
                <a:ext cx="278114" cy="457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Obdélník 23"/>
              <p:cNvSpPr/>
              <p:nvPr/>
            </p:nvSpPr>
            <p:spPr>
              <a:xfrm flipV="1">
                <a:off x="4321944" y="4860852"/>
                <a:ext cx="467608" cy="457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Obdélník 24"/>
              <p:cNvSpPr/>
              <p:nvPr/>
            </p:nvSpPr>
            <p:spPr>
              <a:xfrm flipV="1">
                <a:off x="4067944" y="4770051"/>
                <a:ext cx="594807" cy="16500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Obdélník 25"/>
              <p:cNvSpPr/>
              <p:nvPr/>
            </p:nvSpPr>
            <p:spPr>
              <a:xfrm flipV="1">
                <a:off x="4986234" y="5025804"/>
                <a:ext cx="351656" cy="1313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TextovéPole 15"/>
              <p:cNvSpPr txBox="1"/>
              <p:nvPr/>
            </p:nvSpPr>
            <p:spPr>
              <a:xfrm>
                <a:off x="4822691" y="4948137"/>
                <a:ext cx="904415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800" b="1" dirty="0" smtClean="0">
                    <a:solidFill>
                      <a:srgbClr val="C00000"/>
                    </a:solidFill>
                  </a:rPr>
                  <a:t>Fixovaná mutace</a:t>
                </a:r>
                <a:endParaRPr lang="en-GB" sz="8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4" name="TextovéPole 13"/>
              <p:cNvSpPr txBox="1"/>
              <p:nvPr/>
            </p:nvSpPr>
            <p:spPr>
              <a:xfrm>
                <a:off x="3727126" y="5471203"/>
                <a:ext cx="857927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800" b="1" u="sng" dirty="0" smtClean="0"/>
                  <a:t>Druhá replikace</a:t>
                </a:r>
                <a:endParaRPr lang="en-GB" sz="800" b="1" u="sng" dirty="0"/>
              </a:p>
            </p:txBody>
          </p:sp>
          <p:sp>
            <p:nvSpPr>
              <p:cNvPr id="29" name="TextovéPole 28"/>
              <p:cNvSpPr txBox="1"/>
              <p:nvPr/>
            </p:nvSpPr>
            <p:spPr>
              <a:xfrm>
                <a:off x="5590708" y="5588982"/>
                <a:ext cx="106952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800" b="1" dirty="0" smtClean="0"/>
                  <a:t>Standardní molekula</a:t>
                </a:r>
                <a:endParaRPr lang="en-GB" sz="800" b="1" dirty="0"/>
              </a:p>
            </p:txBody>
          </p:sp>
          <p:sp>
            <p:nvSpPr>
              <p:cNvPr id="30" name="TextovéPole 29"/>
              <p:cNvSpPr txBox="1"/>
              <p:nvPr/>
            </p:nvSpPr>
            <p:spPr>
              <a:xfrm>
                <a:off x="5578832" y="6131824"/>
                <a:ext cx="106952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800" b="1" dirty="0" smtClean="0"/>
                  <a:t>Standardní molekula</a:t>
                </a:r>
                <a:endParaRPr lang="en-GB" sz="800" b="1" dirty="0"/>
              </a:p>
            </p:txBody>
          </p:sp>
        </p:grpSp>
        <p:cxnSp>
          <p:nvCxnSpPr>
            <p:cNvPr id="27" name="Přímá spojnice se šipkou 26"/>
            <p:cNvCxnSpPr>
              <a:stCxn id="1026" idx="3"/>
              <a:endCxn id="10" idx="1"/>
            </p:cNvCxnSpPr>
            <p:nvPr/>
          </p:nvCxnSpPr>
          <p:spPr>
            <a:xfrm flipV="1">
              <a:off x="2771560" y="5602972"/>
              <a:ext cx="597405" cy="1927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0" name="Picture 6" descr="Ketamin-Enamin-Tautomerie Adenin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288" y="5464405"/>
            <a:ext cx="220408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ytosin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" t="5495" r="22847" b="33266"/>
          <a:stretch/>
        </p:blipFill>
        <p:spPr bwMode="auto">
          <a:xfrm>
            <a:off x="3157099" y="4611872"/>
            <a:ext cx="2194053" cy="121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hymine taut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0" t="6420" r="14462" b="32341"/>
          <a:stretch/>
        </p:blipFill>
        <p:spPr bwMode="auto">
          <a:xfrm>
            <a:off x="390525" y="4529138"/>
            <a:ext cx="2437250" cy="1212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AutoShape 18" descr="data:image/png;base64,iVBORw0KGgoAAAANSUhEUgAAAYkAAACACAMAAADJe2XzAAAAflBMVEX///8AAADNzc3l5eUxMTH8/Pz4+PgoKCiYmJiKiopHR0dtbW0iIiLr6+tjY2NcXFy1tbU+Pj6wsLD09PTa2tp/f388PDygoKAYGBhUVFQLCwvHx8fe3t6SkpLU1NR5eXlPT08tLS2mpqZpaWm+vr6ysrIWFhYdHR2MjIxzc3PfGcfLAAALMklEQVR4nO2d2WKqMBCGMyBqVdxwKahIXaq+/wueTBbUCpKgQDjyX7TY0jLyTSYLmZGQRo0aNWrU6I06RgCn7bpqM6pUu7sAaG3a7EV/JH669Z0yjfBaAJe5D7Ap86pmKQT4mc8pjBW++gbx4xaUSuIES/zmTqBb5mVNki0QUCAh/TaQJBalkuhyEFQBeCVe1yT1YMYP1jAglZEAeVly/NRGYYPsGEgfG0U1JGwYykMPovKua5KmsJOHB/TGmMSkTBIrOMfH1+bxWTrzXgK1hguSiFUqiWtI+lQSX2DJQxv6SGJzRm0GZZIIYR4fQ6u865qkJRzkoQVfVUUnAj/yKIRtidc1SOz2c3VhXNnYqR83zeG1kX6YANrxkVMZCRfAZQdLiEq8rFEaQ48fjFivWREJ2mfD2ZodfDi1s0/+T/UFwS4MpwM+pK+KBLEjNmD74GUnOo844S0IjuxFPIYsdezE5FmrWcmXNE72amWLQ8/7e9Do0zTCwNQ5ZJ73f+uyr9oC2jHh5A4H0h+t+PlQhZrgxKYh0ZAwRA0JU9SQMEUNCVPUkDBFDQlT1JAwRQ0JU9SQMEUNCVPUkDBFDQlT1JAwRQ0JU9SQMEUNCVPUkDBFDQlTZAiJsCFxGWafU7R6UQB70N/b0ffFDqGzX//tg91ce+9cX/IbvWF79zqAudXBFA5NnWAirIC6kzgATI+gHxdckPvMYfGqDe0L9NC1p/p2dEBkSw5rTmI9ga1DiDOHluZeSEpCZEtKr8ytJcjUJmrHj54dg04LWHyqNwnpi1RuBHutHZguRHBiRy+SWEGcA4z/1oehjh2DnzVPQ6o1iasvoqxfrQxcF85LHp9eImH34HJ/C61vnW5rMCBzZneNScS+6EiX3IHG4MWFOWmx+PQCifYWFo+1OnTsoCRor23XmMQ69sUxgNwqTsN0wo1JFpKw4Ze8QiLtlqMdit0FkphhfKopCeqLPX7LwxbMb1Il7Aj6amEaSdAB8Dw/iVWQHoaU7LBCToJ80fhUTxKxL3pDiOz739H7k91dHFxOgiwgzEnCzhgiZNlhzYFlkCMJGp/cfQ1JXN/jBoLV4++Xz8O0cxjisJ+TcCFIJ9ESOXxkQqOH0+mIGx/R+YdHh6thhp1PuovVBWCxxCxJTmIGkzqQWH+LO+L8Uidax+3+cDd8vBGNXZOU7qJ99AFG47aITohtHqSRYEVZUAHQiwNE/FUL8NrHbMNT7DjsAXo7gZWToPEJakBiJlczHExr3HT4m5stYJtqO53wXR5/6U17AMMD71YECRqfZPrqg6AjDr45CZiyV60AbVEy/WGM64xHlOjxGtYGJ/G9JiSA3X3npmZMHyZ2+p8kNBh3R+95/xrMJAlXmUQ04MWbGAlV3c77PN4g7yDKHM11PUgMeZy4kugqjNhv5332sgOwvSsf4Mrlul1qqY0/JIYhZ6ZFIrbD3d00yKtqlaM5g2WXzYYlCervKrNpuRay3nwDzB/6V0/6YOo9gIHnojxOwicXVsRIkwTaEf1pkMnnKY6/q9OM3vcfnA0LErbqlIGsFzDf0Nj2lTHNsvuJP76WKBIkCKsKoUuC2bHNwEDVhkj3H5csJGFjfJJt4mkHca8D/G6yZ91hchuD3+kONQ0kCQvjkz4JsolUzlqbXroOSRCMTzc9trJ+kge6f7SDpFbzp5+gJFh8ykHiK21QIOW0wlQzzBEjwVbrcpDoZLnZ+oSdqJ9UqiyBBBbPWWiRGON/ziRBhpBqhjniJGw4abaJLSbMZ5JwWFHHxH+dRMICf1IECcLMaOfwtRLFSdD4tNWzk235yCRBozMOiEIxbbtVEgmyBbaAqyxVEtwMS2XuXpkECZwNF0GCDvhxCLARxbJuFK92/N6QIEExJIQZ50czzJEkYRdEgkQs3CxOf38OMgzxUWzEX1h65S+VSUgzBlnnVaeZfAywBK0tZsok2my67RVTTFGdhDRjnnlm3aRMgro5bo45QObsywm1C3ipk6BmHNTMqFSe/kc7qJMgXyw6bzPLs9ugMavk0iChbMYrenmdcao/0tYgQVpsFfCU9fSuYBLCjO9XN2A91aT/sAyppYJJuGyJ0c7aH1M0CWlGkaseawDwp/lHaAWToNHZYld5/ki0aBL0bBUzpEIrh0JefL3VzflRPkWTIBf2pGb4vKZm4SRIn5kxUivt6f+0ciiIV5gveeJU4SRIwO7W84Fy8SRIsMg2o1IVT4J3ErPrJ1oknlM4iRnbbZ4w4zdFxZMgRxY4Jw9T7RuVQILpuT9IYw6HlYj9KzuXco1oSyDBtIRnHVlZJNSCkzv14SXlKm9bEokMZyyJRMa44VarObunJVbMLYlEhjOWQ+KoOIgVmnVboG9XbpVDYp/hjKWQcPXTBt1deU/ASyGR6YylkBgUutjxssogke2MZZCYG/4xkWWQGGQmoZZAYmX4ongZJBScsXgSBT2veqOKJ7FSGF4XT6Jn8MNTrsJJKDlj4SS6JQ5Hc6pwEr1nqxxSOUgcdUjMEvb6mKYcJPa4LUaVhJozchLDc+aJV83wZEUSebabli5OoqOzL2uM/qVIQtEZOYmddnmOsxoJjVWO6sRIOF/ZeYZ/pEZC1RltvlitXSbkrDRZmxq+QZlLRCd3pFcWg3SUVg5UndGVeUqur1MmBPMZ55kfiFrs4+u36SBrpWiVxaA3DH6zH9iqO6PXj+1QLhMyBZi6yxbA5fmcraW5dF6VZi1WP4joVFH6gm9rhg55fnqn2zrOiHbwJyxq5TnCjiii4O4mAPsnT47rkGnHNQbx8EAxTE/l+etNkJRod5XeLodbO7LKc7h3RRS8YySyweuuDfzGYTor1y72RSa7+5B8+pIdojaCnWHH+aGIQhsTsv1rQnbcrvwaZAHfiLqYH3cXz0IK7dn/FvRgCdnXUB1/pvU1TSKXHU+6i7jx3MthRQqmHEZH5mHXroLK1dWfhemzbDz3YjnRIlRfM+JzVVC5syOxJ752KAlihTt2LiPBB9C1I8GHIuwAw3TixDjFF5k8WbgD6wDys3JWFbracUmIet4+LoyXImsLfUIGrT53qBqSwPldh793O0qwPnzmi6j2YUTfvAvbAY9Pees7UTsGaT1PN6Wh3MvDiowExO7D+pFgHfYoZWdWti+i2g5uBhbVH/LXPEuzI7XKzqMGA3o2LlXWkwTrKBOX4TZKvojCCipbFp9eqchoBfDlYN6ZeI3JeLNFUiGdFGFVoSHOj+pKgnWUU/wqFows9MKxui/yWjZs/PRaldIdsAxAUY4F3Xv8ozE/QRJtAK/GJIizHd3Mt0NksO+rvxtGwsL6yS9X7kUSoilq7yxmlbYOtCnVmAQTJcGfPofqrYGL13fa0j97B4kt8DXEfCQohkO/9iS2/M3nJEECcN9BYjkGVg8nJwksbVd7ErM+i095SdDxU/DyGihu+I9YfMpJAkdbtSdhOSw+5SVB5unV55SFJDwWn7RJfH/z7/v/gATr7/KTIL/viE4b3Dqwz0FiJP7A6U3qT4L60zEHiZZYuQsXyRXPNMTTkXw6czc4K6tgMRI0PrW1SbxTnATGpw8nQVbgr6snQSeWe20SHfkEvWf4xuQscRKkD31dEk78oTjw/aoVMqN+BNokJpKE/3+QwALH2iQicZRaL1ZZkgSNT77mn/5vJP58RI2K3ktC9P5j7U18/w2JoyAhllU19E4SL2giV3HrTiK/jCEhqmnUvcfOLwcmogBJxSRifS6JWNWSOKxQ1uSDSUwsdg9WTT9RrYzpJ/6TsVN+NSRMUUPCFBlCYtGQMISEfxIk9sHnkpALE0FUpR2NGjVq1KiO+gdDqZKDO/GnlAAAAABJRU5ErkJggg=="/>
          <p:cNvSpPr>
            <a:spLocks noChangeAspect="1" noChangeArrowheads="1"/>
          </p:cNvSpPr>
          <p:nvPr/>
        </p:nvSpPr>
        <p:spPr bwMode="auto">
          <a:xfrm>
            <a:off x="155575" y="-1096963"/>
            <a:ext cx="699135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5" name="AutoShape 20" descr="data:image/png;base64,iVBORw0KGgoAAAANSUhEUgAAAYkAAACACAMAAADJe2XzAAAAflBMVEX///8AAADNzc3l5eUxMTH8/Pz4+PgoKCiYmJiKiopHR0dtbW0iIiLr6+tjY2NcXFy1tbU+Pj6wsLD09PTa2tp/f388PDygoKAYGBhUVFQLCwvHx8fe3t6SkpLU1NR5eXlPT08tLS2mpqZpaWm+vr6ysrIWFhYdHR2MjIxzc3PfGcfLAAALMklEQVR4nO2d2WKqMBCGMyBqVdxwKahIXaq+/wueTBbUCpKgQDjyX7TY0jLyTSYLmZGQRo0aNWrU6I06RgCn7bpqM6pUu7sAaG3a7EV/JH669Z0yjfBaAJe5D7Ap86pmKQT4mc8pjBW++gbx4xaUSuIES/zmTqBb5mVNki0QUCAh/TaQJBalkuhyEFQBeCVe1yT1YMYP1jAglZEAeVly/NRGYYPsGEgfG0U1JGwYykMPovKua5KmsJOHB/TGmMSkTBIrOMfH1+bxWTrzXgK1hguSiFUqiWtI+lQSX2DJQxv6SGJzRm0GZZIIYR4fQ6u865qkJRzkoQVfVUUnAj/yKIRtidc1SOz2c3VhXNnYqR83zeG1kX6YANrxkVMZCRfAZQdLiEq8rFEaQ48fjFivWREJ2mfD2ZodfDi1s0/+T/UFwS4MpwM+pK+KBLEjNmD74GUnOo844S0IjuxFPIYsdezE5FmrWcmXNE72amWLQ8/7e9Do0zTCwNQ5ZJ73f+uyr9oC2jHh5A4H0h+t+PlQhZrgxKYh0ZAwRA0JU9SQMEUNCVPUkDBFDQlT1JAwRQ0JU9SQMEUNCVPUkDBFDQlT1JAwRQ0JU9SQMEUNCVPUkDBFDQlTZAiJsCFxGWafU7R6UQB70N/b0ffFDqGzX//tg91ce+9cX/IbvWF79zqAudXBFA5NnWAirIC6kzgATI+gHxdckPvMYfGqDe0L9NC1p/p2dEBkSw5rTmI9ga1DiDOHluZeSEpCZEtKr8ytJcjUJmrHj54dg04LWHyqNwnpi1RuBHutHZguRHBiRy+SWEGcA4z/1oehjh2DnzVPQ6o1iasvoqxfrQxcF85LHp9eImH34HJ/C61vnW5rMCBzZneNScS+6EiX3IHG4MWFOWmx+PQCifYWFo+1OnTsoCRor23XmMQ69sUxgNwqTsN0wo1JFpKw4Ze8QiLtlqMdit0FkphhfKopCeqLPX7LwxbMb1Il7Aj6amEaSdAB8Dw/iVWQHoaU7LBCToJ80fhUTxKxL3pDiOz739H7k91dHFxOgiwgzEnCzhgiZNlhzYFlkCMJGp/cfQ1JXN/jBoLV4++Xz8O0cxjisJ+TcCFIJ9ESOXxkQqOH0+mIGx/R+YdHh6thhp1PuovVBWCxxCxJTmIGkzqQWH+LO+L8Uidax+3+cDd8vBGNXZOU7qJ99AFG47aITohtHqSRYEVZUAHQiwNE/FUL8NrHbMNT7DjsAXo7gZWToPEJakBiJlczHExr3HT4m5stYJtqO53wXR5/6U17AMMD71YECRqfZPrqg6AjDr45CZiyV60AbVEy/WGM64xHlOjxGtYGJ/G9JiSA3X3npmZMHyZ2+p8kNBh3R+95/xrMJAlXmUQ04MWbGAlV3c77PN4g7yDKHM11PUgMeZy4kugqjNhv5332sgOwvSsf4Mrlul1qqY0/JIYhZ6ZFIrbD3d00yKtqlaM5g2WXzYYlCervKrNpuRay3nwDzB/6V0/6YOo9gIHnojxOwicXVsRIkwTaEf1pkMnnKY6/q9OM3vcfnA0LErbqlIGsFzDf0Nj2lTHNsvuJP76WKBIkCKsKoUuC2bHNwEDVhkj3H5csJGFjfJJt4mkHca8D/G6yZ91hchuD3+kONQ0kCQvjkz4JsolUzlqbXroOSRCMTzc9trJ+kge6f7SDpFbzp5+gJFh8ykHiK21QIOW0wlQzzBEjwVbrcpDoZLnZ+oSdqJ9UqiyBBBbPWWiRGON/ziRBhpBqhjniJGw4abaJLSbMZ5JwWFHHxH+dRMICf1IECcLMaOfwtRLFSdD4tNWzk235yCRBozMOiEIxbbtVEgmyBbaAqyxVEtwMS2XuXpkECZwNF0GCDvhxCLARxbJuFK92/N6QIEExJIQZ50czzJEkYRdEgkQs3CxOf38OMgzxUWzEX1h65S+VSUgzBlnnVaeZfAywBK0tZsok2my67RVTTFGdhDRjnnlm3aRMgro5bo45QObsywm1C3ipk6BmHNTMqFSe/kc7qJMgXyw6bzPLs9ugMavk0iChbMYrenmdcao/0tYgQVpsFfCU9fSuYBLCjO9XN2A91aT/sAyppYJJuGyJ0c7aH1M0CWlGkaseawDwp/lHaAWToNHZYld5/ki0aBL0bBUzpEIrh0JefL3VzflRPkWTIBf2pGb4vKZm4SRIn5kxUivt6f+0ciiIV5gveeJU4SRIwO7W84Fy8SRIsMg2o1IVT4J3ErPrJ1oknlM4iRnbbZ4w4zdFxZMgRxY4Jw9T7RuVQILpuT9IYw6HlYj9KzuXco1oSyDBtIRnHVlZJNSCkzv14SXlKm9bEokMZyyJRMa44VarObunJVbMLYlEhjOWQ+KoOIgVmnVboG9XbpVDYp/hjKWQcPXTBt1deU/ASyGR6YylkBgUutjxssogke2MZZCYG/4xkWWQGGQmoZZAYmX4ongZJBScsXgSBT2veqOKJ7FSGF4XT6Jn8MNTrsJJKDlj4SS6JQ5Hc6pwEr1nqxxSOUgcdUjMEvb6mKYcJPa4LUaVhJozchLDc+aJV83wZEUSebabli5OoqOzL2uM/qVIQtEZOYmddnmOsxoJjVWO6sRIOF/ZeYZ/pEZC1RltvlitXSbkrDRZmxq+QZlLRCd3pFcWg3SUVg5UndGVeUqur1MmBPMZ55kfiFrs4+u36SBrpWiVxaA3DH6zH9iqO6PXj+1QLhMyBZi6yxbA5fmcraW5dF6VZi1WP4joVFH6gm9rhg55fnqn2zrOiHbwJyxq5TnCjiii4O4mAPsnT47rkGnHNQbx8EAxTE/l+etNkJRod5XeLodbO7LKc7h3RRS8YySyweuuDfzGYTor1y72RSa7+5B8+pIdojaCnWHH+aGIQhsTsv1rQnbcrvwaZAHfiLqYH3cXz0IK7dn/FvRgCdnXUB1/pvU1TSKXHU+6i7jx3MthRQqmHEZH5mHXroLK1dWfhemzbDz3YjnRIlRfM+JzVVC5syOxJ752KAlihTt2LiPBB9C1I8GHIuwAw3TixDjFF5k8WbgD6wDys3JWFbracUmIet4+LoyXImsLfUIGrT53qBqSwPldh793O0qwPnzmi6j2YUTfvAvbAY9Pees7UTsGaT1PN6Wh3MvDiowExO7D+pFgHfYoZWdWti+i2g5uBhbVH/LXPEuzI7XKzqMGA3o2LlXWkwTrKBOX4TZKvojCCipbFp9eqchoBfDlYN6ZeI3JeLNFUiGdFGFVoSHOj+pKgnWUU/wqFows9MKxui/yWjZs/PRaldIdsAxAUY4F3Xv8ozE/QRJtAK/GJIizHd3Mt0NksO+rvxtGwsL6yS9X7kUSoilq7yxmlbYOtCnVmAQTJcGfPofqrYGL13fa0j97B4kt8DXEfCQohkO/9iS2/M3nJEECcN9BYjkGVg8nJwksbVd7ErM+i095SdDxU/DyGihu+I9YfMpJAkdbtSdhOSw+5SVB5unV55SFJDwWn7RJfH/z7/v/gATr7/KTIL/viE4b3Dqwz0FiJP7A6U3qT4L60zEHiZZYuQsXyRXPNMTTkXw6czc4K6tgMRI0PrW1SbxTnATGpw8nQVbgr6snQSeWe20SHfkEvWf4xuQscRKkD31dEk78oTjw/aoVMqN+BNokJpKE/3+QwALH2iQicZRaL1ZZkgSNT77mn/5vJP58RI2K3ktC9P5j7U18/w2JoyAhllU19E4SL2giV3HrTiK/jCEhqmnUvcfOLwcmogBJxSRifS6JWNWSOKxQ1uSDSUwsdg9WTT9RrYzpJ/6TsVN+NSRMUUPCFBlCYtGQMISEfxIk9sHnkpALE0FUpR2NGjVq1KiO+gdDqZKDO/GnlAAAAABJRU5ErkJggg=="/>
          <p:cNvSpPr>
            <a:spLocks noChangeAspect="1" noChangeArrowheads="1"/>
          </p:cNvSpPr>
          <p:nvPr/>
        </p:nvSpPr>
        <p:spPr bwMode="auto">
          <a:xfrm>
            <a:off x="307975" y="-944563"/>
            <a:ext cx="699135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46" name="Picture 22" descr="https://upload.wikimedia.org/wikipedia/commons/thumb/e/eb/Lactam-Lactim-Tautomerie_Hypoxanthin.svg/2000px-Lactam-Lactim-Tautomerie_Hypoxanthin.sv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826" y="4042028"/>
            <a:ext cx="2201999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ovéPole 35"/>
          <p:cNvSpPr txBox="1"/>
          <p:nvPr/>
        </p:nvSpPr>
        <p:spPr>
          <a:xfrm>
            <a:off x="1384127" y="5695821"/>
            <a:ext cx="5148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b="1" dirty="0" smtClean="0">
                <a:solidFill>
                  <a:srgbClr val="C00000"/>
                </a:solidFill>
              </a:rPr>
              <a:t>Tymin</a:t>
            </a:r>
            <a:endParaRPr lang="en-GB" sz="1000" b="1" dirty="0">
              <a:solidFill>
                <a:srgbClr val="C00000"/>
              </a:solidFill>
            </a:endParaRPr>
          </a:p>
        </p:txBody>
      </p:sp>
      <p:sp>
        <p:nvSpPr>
          <p:cNvPr id="38" name="Obdélník 37"/>
          <p:cNvSpPr/>
          <p:nvPr/>
        </p:nvSpPr>
        <p:spPr>
          <a:xfrm>
            <a:off x="1331640" y="5644485"/>
            <a:ext cx="432048" cy="971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TextovéPole 74"/>
          <p:cNvSpPr txBox="1"/>
          <p:nvPr/>
        </p:nvSpPr>
        <p:spPr>
          <a:xfrm>
            <a:off x="541271" y="5900330"/>
            <a:ext cx="8178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b="1" dirty="0" smtClean="0">
                <a:solidFill>
                  <a:srgbClr val="C00000"/>
                </a:solidFill>
              </a:rPr>
              <a:t>KETO forma</a:t>
            </a:r>
            <a:endParaRPr lang="en-GB" sz="1000" b="1" dirty="0">
              <a:solidFill>
                <a:srgbClr val="C00000"/>
              </a:solidFill>
            </a:endParaRPr>
          </a:p>
        </p:txBody>
      </p:sp>
      <p:sp>
        <p:nvSpPr>
          <p:cNvPr id="76" name="TextovéPole 75"/>
          <p:cNvSpPr txBox="1"/>
          <p:nvPr/>
        </p:nvSpPr>
        <p:spPr>
          <a:xfrm>
            <a:off x="1899012" y="5902320"/>
            <a:ext cx="8226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b="1" dirty="0" smtClean="0">
                <a:solidFill>
                  <a:srgbClr val="C00000"/>
                </a:solidFill>
              </a:rPr>
              <a:t>ENOL forma</a:t>
            </a:r>
            <a:endParaRPr lang="en-GB" sz="1000" b="1" dirty="0">
              <a:solidFill>
                <a:srgbClr val="C00000"/>
              </a:solidFill>
            </a:endParaRPr>
          </a:p>
        </p:txBody>
      </p:sp>
      <p:sp>
        <p:nvSpPr>
          <p:cNvPr id="77" name="TextovéPole 76"/>
          <p:cNvSpPr txBox="1"/>
          <p:nvPr/>
        </p:nvSpPr>
        <p:spPr>
          <a:xfrm>
            <a:off x="7098335" y="4587434"/>
            <a:ext cx="5677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b="1" dirty="0" smtClean="0">
                <a:solidFill>
                  <a:srgbClr val="C00000"/>
                </a:solidFill>
              </a:rPr>
              <a:t>Guanin</a:t>
            </a:r>
            <a:endParaRPr lang="en-GB" sz="1000" b="1" dirty="0">
              <a:solidFill>
                <a:srgbClr val="C00000"/>
              </a:solidFill>
            </a:endParaRPr>
          </a:p>
        </p:txBody>
      </p:sp>
      <p:sp>
        <p:nvSpPr>
          <p:cNvPr id="78" name="Obdélník 77"/>
          <p:cNvSpPr/>
          <p:nvPr/>
        </p:nvSpPr>
        <p:spPr>
          <a:xfrm>
            <a:off x="7083948" y="4536098"/>
            <a:ext cx="432048" cy="971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TextovéPole 78"/>
          <p:cNvSpPr txBox="1"/>
          <p:nvPr/>
        </p:nvSpPr>
        <p:spPr>
          <a:xfrm>
            <a:off x="6274529" y="4791943"/>
            <a:ext cx="8178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b="1" dirty="0" smtClean="0">
                <a:solidFill>
                  <a:srgbClr val="C00000"/>
                </a:solidFill>
              </a:rPr>
              <a:t>KETO forma</a:t>
            </a:r>
            <a:endParaRPr lang="en-GB" sz="1000" b="1" dirty="0">
              <a:solidFill>
                <a:srgbClr val="C00000"/>
              </a:solidFill>
            </a:endParaRPr>
          </a:p>
        </p:txBody>
      </p:sp>
      <p:sp>
        <p:nvSpPr>
          <p:cNvPr id="80" name="TextovéPole 79"/>
          <p:cNvSpPr txBox="1"/>
          <p:nvPr/>
        </p:nvSpPr>
        <p:spPr>
          <a:xfrm>
            <a:off x="7737045" y="4793933"/>
            <a:ext cx="8226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b="1" dirty="0" smtClean="0">
                <a:solidFill>
                  <a:srgbClr val="C00000"/>
                </a:solidFill>
              </a:rPr>
              <a:t>ENOL forma</a:t>
            </a:r>
            <a:endParaRPr lang="en-GB" sz="1000" b="1" dirty="0">
              <a:solidFill>
                <a:srgbClr val="C00000"/>
              </a:solidFill>
            </a:endParaRPr>
          </a:p>
        </p:txBody>
      </p:sp>
      <p:sp>
        <p:nvSpPr>
          <p:cNvPr id="81" name="TextovéPole 80"/>
          <p:cNvSpPr txBox="1"/>
          <p:nvPr/>
        </p:nvSpPr>
        <p:spPr>
          <a:xfrm>
            <a:off x="4099662" y="5695821"/>
            <a:ext cx="5790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b="1" dirty="0" smtClean="0">
                <a:solidFill>
                  <a:schemeClr val="accent1">
                    <a:lumMod val="50000"/>
                  </a:schemeClr>
                </a:solidFill>
              </a:rPr>
              <a:t>Cytozin</a:t>
            </a:r>
            <a:endParaRPr lang="en-GB" sz="1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2" name="Obdélník 81"/>
          <p:cNvSpPr/>
          <p:nvPr/>
        </p:nvSpPr>
        <p:spPr>
          <a:xfrm>
            <a:off x="4104325" y="5644485"/>
            <a:ext cx="432048" cy="971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TextovéPole 82"/>
          <p:cNvSpPr txBox="1"/>
          <p:nvPr/>
        </p:nvSpPr>
        <p:spPr>
          <a:xfrm>
            <a:off x="3256806" y="5900330"/>
            <a:ext cx="9284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b="1" dirty="0" smtClean="0">
                <a:solidFill>
                  <a:schemeClr val="accent1">
                    <a:lumMod val="50000"/>
                  </a:schemeClr>
                </a:solidFill>
              </a:rPr>
              <a:t>AMINO forma</a:t>
            </a:r>
            <a:endParaRPr lang="en-GB" sz="1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4" name="TextovéPole 83"/>
          <p:cNvSpPr txBox="1"/>
          <p:nvPr/>
        </p:nvSpPr>
        <p:spPr>
          <a:xfrm>
            <a:off x="4643122" y="5902320"/>
            <a:ext cx="8851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b="1" dirty="0" smtClean="0">
                <a:solidFill>
                  <a:schemeClr val="accent1">
                    <a:lumMod val="50000"/>
                  </a:schemeClr>
                </a:solidFill>
              </a:rPr>
              <a:t>IMINO forma</a:t>
            </a:r>
            <a:endParaRPr lang="en-GB" sz="1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5" name="TextovéPole 84"/>
          <p:cNvSpPr txBox="1"/>
          <p:nvPr/>
        </p:nvSpPr>
        <p:spPr>
          <a:xfrm>
            <a:off x="7039711" y="5999906"/>
            <a:ext cx="5645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b="1" dirty="0" smtClean="0">
                <a:solidFill>
                  <a:schemeClr val="accent1">
                    <a:lumMod val="50000"/>
                  </a:schemeClr>
                </a:solidFill>
              </a:rPr>
              <a:t>Adenin</a:t>
            </a:r>
            <a:endParaRPr lang="en-GB" sz="1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6" name="TextovéPole 85"/>
          <p:cNvSpPr txBox="1"/>
          <p:nvPr/>
        </p:nvSpPr>
        <p:spPr>
          <a:xfrm>
            <a:off x="6196855" y="6204415"/>
            <a:ext cx="9284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b="1" dirty="0" smtClean="0">
                <a:solidFill>
                  <a:schemeClr val="accent1">
                    <a:lumMod val="50000"/>
                  </a:schemeClr>
                </a:solidFill>
              </a:rPr>
              <a:t>AMINO forma</a:t>
            </a:r>
            <a:endParaRPr lang="en-GB" sz="1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7" name="TextovéPole 86"/>
          <p:cNvSpPr txBox="1"/>
          <p:nvPr/>
        </p:nvSpPr>
        <p:spPr>
          <a:xfrm>
            <a:off x="7668896" y="6206405"/>
            <a:ext cx="8851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b="1" dirty="0" smtClean="0">
                <a:solidFill>
                  <a:schemeClr val="accent1">
                    <a:lumMod val="50000"/>
                  </a:schemeClr>
                </a:solidFill>
              </a:rPr>
              <a:t>IMINO forma</a:t>
            </a:r>
            <a:endParaRPr lang="en-GB" sz="1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8" name="Obdélník 87"/>
          <p:cNvSpPr/>
          <p:nvPr/>
        </p:nvSpPr>
        <p:spPr>
          <a:xfrm>
            <a:off x="-65989" y="6626897"/>
            <a:ext cx="723737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>
                    <a:lumMod val="65000"/>
                  </a:schemeClr>
                </a:solidFill>
              </a:rPr>
              <a:t>https://en.wikibooks.org/wiki/Structural_Biochemistry/Nucleic_Acid/Nitrogenous_Bases</a:t>
            </a:r>
          </a:p>
        </p:txBody>
      </p:sp>
    </p:spTree>
    <p:extLst>
      <p:ext uri="{BB962C8B-B14F-4D97-AF65-F5344CB8AC3E}">
        <p14:creationId xmlns:p14="http://schemas.microsoft.com/office/powerpoint/2010/main" val="282688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bdélník 36"/>
          <p:cNvSpPr/>
          <p:nvPr/>
        </p:nvSpPr>
        <p:spPr>
          <a:xfrm>
            <a:off x="251520" y="927770"/>
            <a:ext cx="8640000" cy="1918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cs-CZ" sz="1600" b="1" dirty="0" smtClean="0"/>
              <a:t>2</a:t>
            </a:r>
            <a:r>
              <a:rPr lang="cs-CZ" sz="1600" b="1" dirty="0"/>
              <a:t>. </a:t>
            </a:r>
            <a:r>
              <a:rPr lang="cs-CZ" sz="1600" b="1" dirty="0" smtClean="0"/>
              <a:t>Kolísavost </a:t>
            </a:r>
            <a:r>
              <a:rPr lang="cs-CZ" sz="1600" b="1" dirty="0"/>
              <a:t>párování </a:t>
            </a:r>
            <a:r>
              <a:rPr lang="cs-CZ" sz="1600" b="1" dirty="0" smtClean="0"/>
              <a:t>bází</a:t>
            </a:r>
            <a:endParaRPr lang="cs-CZ" sz="1600" b="1" dirty="0"/>
          </a:p>
          <a:p>
            <a:pPr marL="171450" indent="-171450">
              <a:buFont typeface="Arial" charset="0"/>
              <a:buChar char="•"/>
            </a:pPr>
            <a:r>
              <a:rPr lang="cs-CZ" sz="1600" dirty="0" smtClean="0"/>
              <a:t>vznik párů CT</a:t>
            </a:r>
            <a:r>
              <a:rPr lang="cs-CZ" sz="1600" dirty="0"/>
              <a:t>, GA, TG</a:t>
            </a:r>
          </a:p>
          <a:p>
            <a:endParaRPr lang="cs-CZ" sz="1600" b="1" dirty="0" smtClean="0"/>
          </a:p>
          <a:p>
            <a:pPr>
              <a:spcAft>
                <a:spcPts val="400"/>
              </a:spcAft>
            </a:pPr>
            <a:r>
              <a:rPr lang="cs-CZ" sz="1600" b="1" dirty="0" smtClean="0"/>
              <a:t>3</a:t>
            </a:r>
            <a:r>
              <a:rPr lang="cs-CZ" sz="1600" b="1" dirty="0"/>
              <a:t>. </a:t>
            </a:r>
            <a:r>
              <a:rPr lang="cs-CZ" sz="1600" b="1" dirty="0" err="1" smtClean="0"/>
              <a:t>Depurinace</a:t>
            </a:r>
            <a:r>
              <a:rPr lang="cs-CZ" sz="1600" b="1" dirty="0" smtClean="0"/>
              <a:t> </a:t>
            </a:r>
            <a:r>
              <a:rPr lang="cs-CZ" sz="1600" b="1" dirty="0"/>
              <a:t>a </a:t>
            </a:r>
            <a:r>
              <a:rPr lang="cs-CZ" sz="1600" b="1" dirty="0" err="1"/>
              <a:t>depyrimidinace</a:t>
            </a:r>
            <a:endParaRPr lang="cs-CZ" sz="1600" b="1" dirty="0"/>
          </a:p>
          <a:p>
            <a:pPr marL="171450" indent="-171450">
              <a:buFont typeface="Arial" charset="0"/>
              <a:buChar char="•"/>
            </a:pPr>
            <a:r>
              <a:rPr lang="cs-CZ" sz="1600" dirty="0" smtClean="0"/>
              <a:t>přerušení glykosidické vazby </a:t>
            </a:r>
            <a:r>
              <a:rPr lang="cs-CZ" sz="1600" dirty="0"/>
              <a:t>mezi bází a </a:t>
            </a:r>
            <a:r>
              <a:rPr lang="cs-CZ" sz="1600" dirty="0" smtClean="0"/>
              <a:t>cukrem, ztráta báze, vznik AP místa</a:t>
            </a:r>
          </a:p>
          <a:p>
            <a:pPr marL="171450" indent="-171450">
              <a:buFont typeface="Arial" charset="0"/>
              <a:buChar char="•"/>
            </a:pPr>
            <a:r>
              <a:rPr lang="cs-CZ" sz="1600" dirty="0"/>
              <a:t>po replikaci může vzniknout substituce (přednostně A) či delece  </a:t>
            </a:r>
          </a:p>
          <a:p>
            <a:pPr marL="171450" indent="-171450">
              <a:buFont typeface="Arial" charset="0"/>
              <a:buChar char="•"/>
            </a:pPr>
            <a:r>
              <a:rPr lang="cs-CZ" sz="1600" dirty="0" smtClean="0"/>
              <a:t>několik tisíc událostí / den v genomu savců</a:t>
            </a: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/>
              <a:t>Spontánní mutace</a:t>
            </a:r>
            <a:endParaRPr lang="cs-CZ" sz="3200" dirty="0">
              <a:solidFill>
                <a:srgbClr val="FF0000"/>
              </a:solidFill>
            </a:endParaRPr>
          </a:p>
        </p:txBody>
      </p:sp>
      <p:cxnSp>
        <p:nvCxnSpPr>
          <p:cNvPr id="8" name="Přímá spojnice 7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bdélník 37"/>
          <p:cNvSpPr/>
          <p:nvPr/>
        </p:nvSpPr>
        <p:spPr>
          <a:xfrm>
            <a:off x="-65989" y="6626897"/>
            <a:ext cx="723737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 smtClean="0">
                <a:solidFill>
                  <a:schemeClr val="bg1">
                    <a:lumMod val="65000"/>
                  </a:schemeClr>
                </a:solidFill>
              </a:rPr>
              <a:t>biotechkhan.wordpress.com</a:t>
            </a:r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                       </a:t>
            </a:r>
            <a:r>
              <a:rPr lang="en-GB" sz="1000" dirty="0" smtClean="0">
                <a:solidFill>
                  <a:schemeClr val="bg1">
                    <a:lumMod val="65000"/>
                  </a:schemeClr>
                </a:solidFill>
              </a:rPr>
              <a:t>http</a:t>
            </a:r>
            <a:r>
              <a:rPr lang="en-GB" sz="1000" dirty="0">
                <a:solidFill>
                  <a:schemeClr val="bg1">
                    <a:lumMod val="65000"/>
                  </a:schemeClr>
                </a:solidFill>
              </a:rPr>
              <a:t>://</a:t>
            </a:r>
            <a:r>
              <a:rPr lang="en-GB" sz="1000" dirty="0" smtClean="0">
                <a:solidFill>
                  <a:schemeClr val="bg1">
                    <a:lumMod val="65000"/>
                  </a:schemeClr>
                </a:solidFill>
              </a:rPr>
              <a:t>www.garlandscience.com/res/pdf/ecb4_ch6_draft.pdf</a:t>
            </a:r>
            <a:r>
              <a:rPr lang="cs-CZ" sz="1000" dirty="0">
                <a:solidFill>
                  <a:schemeClr val="bg1">
                    <a:lumMod val="65000"/>
                  </a:schemeClr>
                </a:solidFill>
              </a:rPr>
              <a:t>    </a:t>
            </a:r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         www.mun.ca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1265" name="Skupina 11264"/>
          <p:cNvGrpSpPr/>
          <p:nvPr/>
        </p:nvGrpSpPr>
        <p:grpSpPr>
          <a:xfrm>
            <a:off x="863245" y="2772544"/>
            <a:ext cx="8005415" cy="3701953"/>
            <a:chOff x="886105" y="2924944"/>
            <a:chExt cx="8005415" cy="3701953"/>
          </a:xfrm>
        </p:grpSpPr>
        <p:grpSp>
          <p:nvGrpSpPr>
            <p:cNvPr id="13" name="Skupina 12"/>
            <p:cNvGrpSpPr>
              <a:grpSpLocks noChangeAspect="1"/>
            </p:cNvGrpSpPr>
            <p:nvPr/>
          </p:nvGrpSpPr>
          <p:grpSpPr>
            <a:xfrm>
              <a:off x="886105" y="3429000"/>
              <a:ext cx="2389751" cy="2736304"/>
              <a:chOff x="539552" y="3356992"/>
              <a:chExt cx="2666628" cy="3053333"/>
            </a:xfrm>
          </p:grpSpPr>
          <p:pic>
            <p:nvPicPr>
              <p:cNvPr id="3077" name="Picture 5" descr="https://biotechkhan.files.wordpress.com/2014/10/depurination.jp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127"/>
              <a:stretch/>
            </p:blipFill>
            <p:spPr bwMode="auto">
              <a:xfrm>
                <a:off x="539552" y="3356992"/>
                <a:ext cx="2666628" cy="30533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Obdélník 10"/>
              <p:cNvSpPr/>
              <p:nvPr/>
            </p:nvSpPr>
            <p:spPr>
              <a:xfrm>
                <a:off x="2565301" y="4893183"/>
                <a:ext cx="360040" cy="575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" name="Obdélník 39"/>
              <p:cNvSpPr/>
              <p:nvPr/>
            </p:nvSpPr>
            <p:spPr>
              <a:xfrm>
                <a:off x="1121217" y="5229200"/>
                <a:ext cx="295880" cy="575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4" name="Skupina 33"/>
            <p:cNvGrpSpPr/>
            <p:nvPr/>
          </p:nvGrpSpPr>
          <p:grpSpPr>
            <a:xfrm>
              <a:off x="4716016" y="5255076"/>
              <a:ext cx="4175504" cy="1371821"/>
              <a:chOff x="4067944" y="5068060"/>
              <a:chExt cx="4175504" cy="1371821"/>
            </a:xfrm>
          </p:grpSpPr>
          <p:pic>
            <p:nvPicPr>
              <p:cNvPr id="3079" name="Picture 7" descr="https://www.mun.ca/biology/scarr/Fg10_14_depurination2.gif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6362" b="3894"/>
              <a:stretch/>
            </p:blipFill>
            <p:spPr bwMode="auto">
              <a:xfrm>
                <a:off x="4067944" y="5068060"/>
                <a:ext cx="4175504" cy="13432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3" name="Obdélník 32"/>
              <p:cNvSpPr/>
              <p:nvPr/>
            </p:nvSpPr>
            <p:spPr>
              <a:xfrm>
                <a:off x="7020272" y="6337895"/>
                <a:ext cx="1008112" cy="1019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2" name="Skupina 41"/>
            <p:cNvGrpSpPr/>
            <p:nvPr/>
          </p:nvGrpSpPr>
          <p:grpSpPr>
            <a:xfrm>
              <a:off x="4847067" y="2924944"/>
              <a:ext cx="3510616" cy="1662637"/>
              <a:chOff x="5389992" y="3143049"/>
              <a:chExt cx="3510616" cy="1662637"/>
            </a:xfrm>
          </p:grpSpPr>
          <p:grpSp>
            <p:nvGrpSpPr>
              <p:cNvPr id="39" name="Skupina 38"/>
              <p:cNvGrpSpPr/>
              <p:nvPr/>
            </p:nvGrpSpPr>
            <p:grpSpPr>
              <a:xfrm>
                <a:off x="5389992" y="3143049"/>
                <a:ext cx="2508568" cy="1662637"/>
                <a:chOff x="5389992" y="3143049"/>
                <a:chExt cx="2508568" cy="1662637"/>
              </a:xfrm>
            </p:grpSpPr>
            <p:pic>
              <p:nvPicPr>
                <p:cNvPr id="44" name="Picture 6"/>
                <p:cNvPicPr>
                  <a:picLocks noChangeAspect="1" noChangeArrowheads="1"/>
                </p:cNvPicPr>
                <p:nvPr/>
              </p:nvPicPr>
              <p:blipFill rotWithShape="1"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sharpenSoften amount="25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2172" t="12746" b="13662"/>
                <a:stretch/>
              </p:blipFill>
              <p:spPr bwMode="auto">
                <a:xfrm>
                  <a:off x="5389992" y="3183620"/>
                  <a:ext cx="2508568" cy="16220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5" name="Obdélník 34"/>
                <p:cNvSpPr/>
                <p:nvPr/>
              </p:nvSpPr>
              <p:spPr>
                <a:xfrm>
                  <a:off x="7284002" y="3143049"/>
                  <a:ext cx="432048" cy="6919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41" name="Obdélník 40"/>
              <p:cNvSpPr/>
              <p:nvPr/>
            </p:nvSpPr>
            <p:spPr>
              <a:xfrm>
                <a:off x="5724128" y="3405147"/>
                <a:ext cx="648072" cy="21692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" name="Obdélník 56"/>
              <p:cNvSpPr/>
              <p:nvPr/>
            </p:nvSpPr>
            <p:spPr>
              <a:xfrm>
                <a:off x="6877674" y="3788142"/>
                <a:ext cx="838376" cy="3342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" name="Obdélník 57"/>
              <p:cNvSpPr/>
              <p:nvPr/>
            </p:nvSpPr>
            <p:spPr>
              <a:xfrm>
                <a:off x="7171384" y="4305664"/>
                <a:ext cx="566262" cy="527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" name="Obdélník 58"/>
              <p:cNvSpPr/>
              <p:nvPr/>
            </p:nvSpPr>
            <p:spPr>
              <a:xfrm>
                <a:off x="7294269" y="3645922"/>
                <a:ext cx="374075" cy="47643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" name="TextovéPole 59"/>
              <p:cNvSpPr txBox="1"/>
              <p:nvPr/>
            </p:nvSpPr>
            <p:spPr>
              <a:xfrm>
                <a:off x="7831489" y="3351470"/>
                <a:ext cx="1003801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800" b="1" dirty="0" smtClean="0"/>
                  <a:t>Mutantní molekula</a:t>
                </a:r>
                <a:endParaRPr lang="en-GB" sz="800" b="1" dirty="0"/>
              </a:p>
            </p:txBody>
          </p:sp>
          <p:sp>
            <p:nvSpPr>
              <p:cNvPr id="61" name="TextovéPole 60"/>
              <p:cNvSpPr txBox="1"/>
              <p:nvPr/>
            </p:nvSpPr>
            <p:spPr>
              <a:xfrm>
                <a:off x="7831084" y="4469945"/>
                <a:ext cx="106952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800" b="1" dirty="0" smtClean="0"/>
                  <a:t>Standardní molekula</a:t>
                </a:r>
                <a:endParaRPr lang="en-GB" sz="800" b="1" dirty="0"/>
              </a:p>
            </p:txBody>
          </p:sp>
          <p:sp>
            <p:nvSpPr>
              <p:cNvPr id="62" name="TextovéPole 61"/>
              <p:cNvSpPr txBox="1"/>
              <p:nvPr/>
            </p:nvSpPr>
            <p:spPr>
              <a:xfrm>
                <a:off x="6997067" y="3757236"/>
                <a:ext cx="47160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800" b="1" dirty="0" smtClean="0"/>
                  <a:t>Delece</a:t>
                </a:r>
                <a:endParaRPr lang="en-GB" sz="800" b="1" dirty="0"/>
              </a:p>
            </p:txBody>
          </p:sp>
          <p:sp>
            <p:nvSpPr>
              <p:cNvPr id="63" name="TextovéPole 62"/>
              <p:cNvSpPr txBox="1"/>
              <p:nvPr/>
            </p:nvSpPr>
            <p:spPr>
              <a:xfrm>
                <a:off x="5647066" y="3430353"/>
                <a:ext cx="75693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800" b="1" dirty="0" err="1" smtClean="0"/>
                  <a:t>Depurinace</a:t>
                </a:r>
                <a:r>
                  <a:rPr lang="cs-CZ" sz="800" b="1" dirty="0" smtClean="0"/>
                  <a:t> A</a:t>
                </a:r>
                <a:endParaRPr lang="en-GB" sz="800" b="1" dirty="0"/>
              </a:p>
            </p:txBody>
          </p:sp>
        </p:grpSp>
        <p:cxnSp>
          <p:nvCxnSpPr>
            <p:cNvPr id="50" name="Přímá spojnice se šipkou 49"/>
            <p:cNvCxnSpPr/>
            <p:nvPr/>
          </p:nvCxnSpPr>
          <p:spPr>
            <a:xfrm flipV="1">
              <a:off x="3333006" y="4431845"/>
              <a:ext cx="1152128" cy="365307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Přímá spojnice se šipkou 51"/>
            <p:cNvCxnSpPr/>
            <p:nvPr/>
          </p:nvCxnSpPr>
          <p:spPr>
            <a:xfrm>
              <a:off x="3333006" y="4797152"/>
              <a:ext cx="1152128" cy="564773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64" name="TextovéPole 11263"/>
            <p:cNvSpPr txBox="1"/>
            <p:nvPr/>
          </p:nvSpPr>
          <p:spPr>
            <a:xfrm rot="20520000">
              <a:off x="3616846" y="4429653"/>
              <a:ext cx="47160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dirty="0" smtClean="0"/>
                <a:t>Delece</a:t>
              </a:r>
              <a:endParaRPr lang="en-GB" sz="800" b="1" dirty="0"/>
            </a:p>
          </p:txBody>
        </p:sp>
        <p:sp>
          <p:nvSpPr>
            <p:cNvPr id="74" name="TextovéPole 73"/>
            <p:cNvSpPr txBox="1"/>
            <p:nvPr/>
          </p:nvSpPr>
          <p:spPr>
            <a:xfrm rot="1584388">
              <a:off x="3457824" y="5031907"/>
              <a:ext cx="62869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dirty="0" smtClean="0"/>
                <a:t>Substituce</a:t>
              </a:r>
              <a:endParaRPr lang="en-GB" sz="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05547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bdélník 36"/>
          <p:cNvSpPr/>
          <p:nvPr/>
        </p:nvSpPr>
        <p:spPr>
          <a:xfrm>
            <a:off x="251520" y="927770"/>
            <a:ext cx="8640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/>
              <a:t>4. </a:t>
            </a:r>
            <a:r>
              <a:rPr lang="cs-CZ" sz="1600" b="1" dirty="0" smtClean="0"/>
              <a:t>Deaminace</a:t>
            </a:r>
            <a:endParaRPr lang="cs-CZ" sz="1600" dirty="0"/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/>
              <a:t>Spontánní mutace</a:t>
            </a:r>
            <a:endParaRPr lang="cs-CZ" sz="3200" dirty="0">
              <a:solidFill>
                <a:srgbClr val="FF0000"/>
              </a:solidFill>
            </a:endParaRPr>
          </a:p>
        </p:txBody>
      </p:sp>
      <p:cxnSp>
        <p:nvCxnSpPr>
          <p:cNvPr id="8" name="Přímá spojnice 7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bdélník 45"/>
          <p:cNvSpPr/>
          <p:nvPr/>
        </p:nvSpPr>
        <p:spPr>
          <a:xfrm>
            <a:off x="251520" y="2940184"/>
            <a:ext cx="8640000" cy="2164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400"/>
              </a:spcAft>
            </a:pPr>
            <a:r>
              <a:rPr lang="cs-CZ" sz="1600" b="1" dirty="0" smtClean="0"/>
              <a:t>5</a:t>
            </a:r>
            <a:r>
              <a:rPr lang="cs-CZ" sz="1600" b="1" dirty="0"/>
              <a:t>. </a:t>
            </a:r>
            <a:r>
              <a:rPr lang="cs-CZ" sz="1600" b="1" dirty="0" smtClean="0"/>
              <a:t>Inkorporace uracilu do DNA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 smtClean="0"/>
              <a:t>místo tyminu, odstraňován uracil-DNA-</a:t>
            </a:r>
            <a:r>
              <a:rPr lang="cs-CZ" sz="1600" dirty="0" err="1" smtClean="0"/>
              <a:t>glykosylázou</a:t>
            </a:r>
            <a:endParaRPr lang="cs-CZ" sz="1600" dirty="0" smtClean="0"/>
          </a:p>
          <a:p>
            <a:pPr algn="just"/>
            <a:endParaRPr lang="cs-CZ" sz="1600" dirty="0" smtClean="0"/>
          </a:p>
          <a:p>
            <a:pPr algn="just"/>
            <a:endParaRPr lang="cs-CZ" sz="1600" dirty="0"/>
          </a:p>
          <a:p>
            <a:pPr algn="just">
              <a:spcAft>
                <a:spcPts val="400"/>
              </a:spcAft>
            </a:pPr>
            <a:r>
              <a:rPr lang="cs-CZ" sz="1600" b="1" dirty="0"/>
              <a:t>6. </a:t>
            </a:r>
            <a:r>
              <a:rPr lang="cs-CZ" sz="1600" b="1" dirty="0" smtClean="0"/>
              <a:t>Oxidativní </a:t>
            </a:r>
            <a:r>
              <a:rPr lang="cs-CZ" sz="1600" b="1" dirty="0"/>
              <a:t>poškození DNA</a:t>
            </a:r>
          </a:p>
          <a:p>
            <a:pPr marL="171450" indent="-171450" algn="just">
              <a:buFont typeface="Arial" charset="0"/>
              <a:buChar char="•"/>
            </a:pPr>
            <a:r>
              <a:rPr lang="cs-CZ" sz="1600" dirty="0" smtClean="0"/>
              <a:t>vyvolává především hydroxylový radikál (OH●)</a:t>
            </a:r>
          </a:p>
          <a:p>
            <a:pPr marL="171450" indent="-171450" algn="just">
              <a:buFont typeface="Arial" charset="0"/>
              <a:buChar char="•"/>
            </a:pPr>
            <a:r>
              <a:rPr lang="cs-CZ" sz="1600" dirty="0" smtClean="0"/>
              <a:t>8-oxodeoxyguanozin (8-OxodG) </a:t>
            </a:r>
            <a:r>
              <a:rPr lang="cs-CZ" sz="1600" dirty="0"/>
              <a:t>se </a:t>
            </a:r>
            <a:r>
              <a:rPr lang="cs-CZ" sz="1600" dirty="0" smtClean="0"/>
              <a:t>přednostně páruje s A</a:t>
            </a:r>
          </a:p>
          <a:p>
            <a:pPr marL="171450" indent="-171450" algn="just">
              <a:buFont typeface="Arial" charset="0"/>
              <a:buChar char="•"/>
            </a:pPr>
            <a:r>
              <a:rPr lang="cs-CZ" sz="1600" dirty="0" err="1" smtClean="0"/>
              <a:t>tyminglykol</a:t>
            </a:r>
            <a:r>
              <a:rPr lang="cs-CZ" sz="1600" dirty="0" smtClean="0"/>
              <a:t> zastavuje </a:t>
            </a:r>
            <a:r>
              <a:rPr lang="cs-CZ" sz="1600" dirty="0"/>
              <a:t>replikaci</a:t>
            </a:r>
          </a:p>
        </p:txBody>
      </p:sp>
      <p:grpSp>
        <p:nvGrpSpPr>
          <p:cNvPr id="5" name="Skupina 4"/>
          <p:cNvGrpSpPr/>
          <p:nvPr/>
        </p:nvGrpSpPr>
        <p:grpSpPr>
          <a:xfrm>
            <a:off x="2206020" y="822995"/>
            <a:ext cx="5971062" cy="1752600"/>
            <a:chOff x="2206020" y="927770"/>
            <a:chExt cx="5971062" cy="1752600"/>
          </a:xfrm>
        </p:grpSpPr>
        <p:pic>
          <p:nvPicPr>
            <p:cNvPr id="10244" name="Picture 4" descr="http://cmgm.stanford.edu/biochem201/Slides/DNA%20Repair/31mispaired%20DNA-deamination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35" t="12500" r="23388" b="25199"/>
            <a:stretch/>
          </p:blipFill>
          <p:spPr bwMode="auto">
            <a:xfrm>
              <a:off x="2915816" y="927770"/>
              <a:ext cx="2076451" cy="1752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ovéPole 1"/>
            <p:cNvSpPr txBox="1"/>
            <p:nvPr/>
          </p:nvSpPr>
          <p:spPr>
            <a:xfrm>
              <a:off x="2211353" y="1158602"/>
              <a:ext cx="5790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b="1" dirty="0" smtClean="0"/>
                <a:t>Cytozin</a:t>
              </a:r>
              <a:endParaRPr lang="en-GB" sz="1000" b="1" dirty="0"/>
            </a:p>
          </p:txBody>
        </p:sp>
        <p:sp>
          <p:nvSpPr>
            <p:cNvPr id="43" name="TextovéPole 42"/>
            <p:cNvSpPr txBox="1"/>
            <p:nvPr/>
          </p:nvSpPr>
          <p:spPr>
            <a:xfrm>
              <a:off x="2211353" y="1705873"/>
              <a:ext cx="5645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b="1" dirty="0" smtClean="0"/>
                <a:t>Adenin</a:t>
              </a:r>
              <a:endParaRPr lang="en-GB" sz="1000" b="1" dirty="0"/>
            </a:p>
          </p:txBody>
        </p:sp>
        <p:sp>
          <p:nvSpPr>
            <p:cNvPr id="45" name="TextovéPole 44"/>
            <p:cNvSpPr txBox="1"/>
            <p:nvPr/>
          </p:nvSpPr>
          <p:spPr>
            <a:xfrm>
              <a:off x="2206020" y="2266054"/>
              <a:ext cx="56778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b="1" dirty="0" smtClean="0"/>
                <a:t>Guanin</a:t>
              </a:r>
              <a:endParaRPr lang="en-GB" sz="1000" b="1" dirty="0"/>
            </a:p>
          </p:txBody>
        </p:sp>
        <p:sp>
          <p:nvSpPr>
            <p:cNvPr id="51" name="TextovéPole 50"/>
            <p:cNvSpPr txBox="1"/>
            <p:nvPr/>
          </p:nvSpPr>
          <p:spPr>
            <a:xfrm>
              <a:off x="5258967" y="1158602"/>
              <a:ext cx="49244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b="1" dirty="0" smtClean="0"/>
                <a:t>Uracil</a:t>
              </a:r>
              <a:endParaRPr lang="en-GB" sz="1000" b="1" dirty="0"/>
            </a:p>
          </p:txBody>
        </p:sp>
        <p:sp>
          <p:nvSpPr>
            <p:cNvPr id="53" name="TextovéPole 52"/>
            <p:cNvSpPr txBox="1"/>
            <p:nvPr/>
          </p:nvSpPr>
          <p:spPr>
            <a:xfrm>
              <a:off x="5139543" y="1705873"/>
              <a:ext cx="8002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b="1" dirty="0" err="1" smtClean="0"/>
                <a:t>Hypoxantin</a:t>
              </a:r>
              <a:endParaRPr lang="en-GB" sz="1000" b="1" dirty="0"/>
            </a:p>
          </p:txBody>
        </p:sp>
        <p:sp>
          <p:nvSpPr>
            <p:cNvPr id="54" name="TextovéPole 53"/>
            <p:cNvSpPr txBox="1"/>
            <p:nvPr/>
          </p:nvSpPr>
          <p:spPr>
            <a:xfrm>
              <a:off x="5245341" y="2266054"/>
              <a:ext cx="53251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b="1" dirty="0" smtClean="0"/>
                <a:t>Xantin</a:t>
              </a:r>
              <a:endParaRPr lang="en-GB" sz="1000" b="1" dirty="0"/>
            </a:p>
          </p:txBody>
        </p:sp>
        <p:sp>
          <p:nvSpPr>
            <p:cNvPr id="55" name="TextovéPole 54"/>
            <p:cNvSpPr txBox="1"/>
            <p:nvPr/>
          </p:nvSpPr>
          <p:spPr>
            <a:xfrm>
              <a:off x="6254282" y="1162844"/>
              <a:ext cx="65755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b="1" dirty="0" smtClean="0"/>
                <a:t>+ Adenin</a:t>
              </a:r>
              <a:endParaRPr lang="en-GB" sz="1000" b="1" dirty="0"/>
            </a:p>
          </p:txBody>
        </p:sp>
        <p:sp>
          <p:nvSpPr>
            <p:cNvPr id="56" name="TextovéPole 55"/>
            <p:cNvSpPr txBox="1"/>
            <p:nvPr/>
          </p:nvSpPr>
          <p:spPr>
            <a:xfrm>
              <a:off x="6249473" y="1710115"/>
              <a:ext cx="67197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b="1" dirty="0" smtClean="0"/>
                <a:t>+ Cytozin</a:t>
              </a:r>
              <a:endParaRPr lang="en-GB" sz="1000" b="1" dirty="0"/>
            </a:p>
          </p:txBody>
        </p:sp>
        <p:sp>
          <p:nvSpPr>
            <p:cNvPr id="64" name="TextovéPole 63"/>
            <p:cNvSpPr txBox="1"/>
            <p:nvPr/>
          </p:nvSpPr>
          <p:spPr>
            <a:xfrm>
              <a:off x="6036273" y="2270296"/>
              <a:ext cx="119776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b="1" dirty="0" smtClean="0"/>
                <a:t>blok replikace DNA</a:t>
              </a:r>
              <a:endParaRPr lang="en-GB" sz="1000" b="1" dirty="0"/>
            </a:p>
          </p:txBody>
        </p:sp>
        <p:sp>
          <p:nvSpPr>
            <p:cNvPr id="65" name="TextovéPole 64"/>
            <p:cNvSpPr txBox="1"/>
            <p:nvPr/>
          </p:nvSpPr>
          <p:spPr>
            <a:xfrm>
              <a:off x="7465028" y="1168177"/>
              <a:ext cx="7120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b="1" dirty="0" smtClean="0"/>
                <a:t>GC </a:t>
              </a:r>
              <a:r>
                <a:rPr lang="cs-CZ" sz="1000" b="1" dirty="0"/>
                <a:t>---&gt; </a:t>
              </a:r>
              <a:r>
                <a:rPr lang="cs-CZ" sz="1000" b="1" dirty="0" smtClean="0"/>
                <a:t>AT</a:t>
              </a:r>
              <a:endParaRPr lang="en-GB" sz="1000" b="1" dirty="0"/>
            </a:p>
          </p:txBody>
        </p:sp>
        <p:sp>
          <p:nvSpPr>
            <p:cNvPr id="66" name="TextovéPole 65"/>
            <p:cNvSpPr txBox="1"/>
            <p:nvPr/>
          </p:nvSpPr>
          <p:spPr>
            <a:xfrm>
              <a:off x="7460219" y="1715448"/>
              <a:ext cx="7120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b="1" dirty="0" smtClean="0"/>
                <a:t>AT </a:t>
              </a:r>
              <a:r>
                <a:rPr lang="cs-CZ" sz="1000" b="1" dirty="0"/>
                <a:t>---&gt; </a:t>
              </a:r>
              <a:r>
                <a:rPr lang="cs-CZ" sz="1000" b="1" dirty="0" smtClean="0"/>
                <a:t>GC</a:t>
              </a:r>
              <a:endParaRPr lang="en-GB" sz="1000" b="1" dirty="0"/>
            </a:p>
          </p:txBody>
        </p:sp>
        <p:sp>
          <p:nvSpPr>
            <p:cNvPr id="4" name="Ovál 3"/>
            <p:cNvSpPr/>
            <p:nvPr/>
          </p:nvSpPr>
          <p:spPr>
            <a:xfrm>
              <a:off x="3319289" y="946820"/>
              <a:ext cx="216024" cy="169277"/>
            </a:xfrm>
            <a:prstGeom prst="ellipse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/>
            </a:p>
          </p:txBody>
        </p:sp>
        <p:sp>
          <p:nvSpPr>
            <p:cNvPr id="68" name="Ovál 67"/>
            <p:cNvSpPr/>
            <p:nvPr/>
          </p:nvSpPr>
          <p:spPr>
            <a:xfrm>
              <a:off x="3228231" y="1497623"/>
              <a:ext cx="216024" cy="169277"/>
            </a:xfrm>
            <a:prstGeom prst="ellipse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/>
            </a:p>
          </p:txBody>
        </p:sp>
        <p:sp>
          <p:nvSpPr>
            <p:cNvPr id="69" name="Ovál 68"/>
            <p:cNvSpPr/>
            <p:nvPr/>
          </p:nvSpPr>
          <p:spPr>
            <a:xfrm>
              <a:off x="2915816" y="2405152"/>
              <a:ext cx="216024" cy="169277"/>
            </a:xfrm>
            <a:prstGeom prst="ellipse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/>
            </a:p>
          </p:txBody>
        </p:sp>
      </p:grpSp>
      <p:grpSp>
        <p:nvGrpSpPr>
          <p:cNvPr id="6" name="Skupina 5"/>
          <p:cNvGrpSpPr>
            <a:grpSpLocks noChangeAspect="1"/>
          </p:cNvGrpSpPr>
          <p:nvPr/>
        </p:nvGrpSpPr>
        <p:grpSpPr>
          <a:xfrm>
            <a:off x="5544456" y="4318620"/>
            <a:ext cx="3132000" cy="2022438"/>
            <a:chOff x="5811686" y="4371097"/>
            <a:chExt cx="2972316" cy="1906208"/>
          </a:xfrm>
        </p:grpSpPr>
        <p:pic>
          <p:nvPicPr>
            <p:cNvPr id="10250" name="Picture 10" descr="http://www.mdpi.com/ijms/ijms-15-12543/article_deploy/html/images/ijms-15-12543-g001-1024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1" t="6246" b="52358"/>
            <a:stretch/>
          </p:blipFill>
          <p:spPr bwMode="auto">
            <a:xfrm>
              <a:off x="5886449" y="4371097"/>
              <a:ext cx="2822791" cy="1029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10" descr="http://www.mdpi.com/ijms/ijms-15-12543/article_deploy/html/images/ijms-15-12543-g001-1024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53"/>
            <a:stretch/>
          </p:blipFill>
          <p:spPr bwMode="auto">
            <a:xfrm>
              <a:off x="5811686" y="5400675"/>
              <a:ext cx="2972316" cy="876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3" name="Obdélník 72"/>
          <p:cNvSpPr/>
          <p:nvPr/>
        </p:nvSpPr>
        <p:spPr>
          <a:xfrm>
            <a:off x="-65989" y="6626897"/>
            <a:ext cx="723737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>
                    <a:lumMod val="65000"/>
                  </a:schemeClr>
                </a:solidFill>
              </a:rPr>
              <a:t>www.mdpi.com</a:t>
            </a:r>
          </a:p>
        </p:txBody>
      </p:sp>
      <p:sp>
        <p:nvSpPr>
          <p:cNvPr id="12" name="AutoShape 16" descr="data:image/png;base64,iVBORw0KGgoAAAANSUhEUgAAARIAAAC4CAMAAAAYGZMtAAABcVBMVEX///8AAAD+/v////38///6+vv+/f/29vf4+frm5uby8vPz9PT5+fne3uD49/n5+PuhoKTs7Ozq6e0AAAZBQUiUk5qUlJcAABe8vr7ExMbNzM/R0dJQUFHb2t1/f4GtrLBTWVScnaOMjI1DRERXVWBNTFI6OkE6OzyGhYsjJSa8u8EAAA/T0thbWl6ur7Dm6OX10tJtbW4ADA4YHh7EyMh1dHhWV131bIArKy4UGBopLSo7REB6Dg/LzchgYWv7O0byh5bvREj/SUv1n7HrtrEdHCr2u772ZnD8NkDnX1z46+r3hIb0Sl3yusYqKjIxLj37MDL3pqb7Xnf0x83yprL6KiQYHCDsz9vgoaj24OR1cX9PPkWjqKLzU2z2p7jpR1QeIxZydG9KR1TxlpTjjppwbYn3zdv5iJCBeYwcGDG2vLKNjJ0ADAAuKz8TAStHTkOqqLlIRmAkHDZoKDFjXm/wi47nFjJZOjv9XmRJBg53fXLlEEDVAAATBElEQVR4nO1di3/TSJKu1sNGshVLcmz0sORYjuMHtoKSOMTJYYbsBpgsBGZgPROO2RkYZucBd8vd7e7t3V9/1ZIT8rDklxzCrb4flhxJbrU+VVVXV1c3kGLgGoNZRO0iy+QZSC3gnp85rrWQJEiQIEGCBAkSJEiQIEGCBAkSJEiQIEGCBAkSJEiQIEGCBAn++ZAkM1wEw3/qGlxjXF9xSbELqBvLjjw8nYSEFIInwo+PyvViQwsKv/XIo8K0xYwtcSrgoy2pQnaELGHhaXGqO7BTVEkAYfe9hCRe+AH+eZcUT6rGTv2MbAxJcroC20QGX1iYYaXolmEhNyCjK8TmlnfNj3+dSIfYsKUJ9VQiACtEGt7t/JMLb4zgS5xph1MojkQUkIk76hQLv3jDr5fq9gu5G1wy5DF4ql/Ib5Pd1dq9qVJKtixQJMtcMi3LNAVXgi1XhK27gqBpQpFWaqs4smqzYhJizB6RhSJx3aICLc0VdBdrk3FdsF4JYOkmaxiCpCl4pbYV6EXqrra+nnpJNFHJZMV0FlnFD2TxjZ8QNR7FzYNCbmWjViUtfkAa4BlbJG/XiWeTDr4hmxmQrkfK4BC1XpzNPkwtYTkmeEDliLhqhVQbZA9ahGQkD9ZIp0v27COyruKBMvkBz7F803FK9Afq0UqF7EkNsoWXS+1dUJvF/Cto7Vaq65NTIm78J0CVqBrSoZMaeGDh1iE6kDxoxIE6YVzSyJIVPHhFTWbuRP+PiAgF4qbID1kkw5QtWMUnxao0iJs7IJk2sfEapUBMFZ+XhQpSSF7j2bt44br1Gxy8hv+oW+QV9Am8I9pkt1coJStEoZRkm6RcBhPFwyEa/z6gZIeoSIlJqpVKQ1wYC+dw2l6iMGBVXIb8kIEyee0ApUQiK2ATLXVAsgbxKCV94r3c1pCSD+SVhYdQSlCqXjtZC/lRM1Q8kKWJKMmhQivv/w2gRNTfSAG1iOzkhpTo2fcDcH0pETVSEEh1kSSEAB+Xvnkmj5RgC+NSSiyLUCl5xfuUvA4ooS1MCol8t+fVFJ+S3L+/t6FN/gLUiGxRSn7xBWkMcvhRyEFa2iMZnxKJdOkmoMRXnCJSwtPdMpGVPh+DrzENnpItt4JiTxUHuuQGYJMsBXLwCg7IetunJIMSAZqBz9smGjWnVHGQCAtyv+I3oY1NTZew78ZTwvpGDDyyaq2tle3lNygzHWx0C7U3Un+1YfRX241+t93vt7p9L3vj5VH/ivTmI1q1VfWl12j1azq2jR0AdbVTLve31dU33fZyTa8cbRtP18pQyVMHioEPG4SQv2Te/IoqJm3i47V/JVUZPtS3mlvwBmkcYwyHXg8s0QupV5XRwEuxUV7eFQvJWcim1Bp1HOuOr9afTMKCXi9/kNFkpEBaF30vk7HSuFXbPPCqKk35ACxqS7EcNJnXrjPGLpG6N84ZZuGnFbQGy+io8Ae7RSGGx8gUyp9SDqLAglFRxl+VKjcajkrFprXaiu3NTt9hvApMVit21O5TIQkJJfj8cT3NwSeFyCScXECMXsUiQrILxKL1I1NoVD6bloQBrRJriGsUpCMRrKP0om8zASaS1O0WtI/Ge3NzVcNrUR9fXuRNYkSZBmL1zkLvwQxUepPthd4kPqzS8JBKsou8B9v0w7ylRd4jNrABJeJCKWGh4+LmdXm+YlTbKzDQ7jfaXa/Mg+h4CzJOFRs3+oIjf0rdAnd1vjJYkEkKt0UdDLKFB9xF2abUsgnpZXP8hXPhRkvW5+xOUkp49G2KFsAaNYCd6QYtJ78Pm5MLhXmGayfHvK4aSglLQ2LYJhAJJG/8L+bBoldqEZapwM8J+T0dOy1KWN2BDbIRR8VGo8a3ncWVHkCpgjwy3DkN5E0qabLl6xB0Fri6zBrb/t/FlR5AqYEzNyVlQvugaEsYSJNuMY56heAgu3hK1BoUp6WEuZhjIBJq8zpLdITEJlZslbuMp/NQEgT4xzYmwtr0lFwEqkvT1TzDT2uQ1mYqYUI8pYozR3vGBNkXkS0KKs785hWAN0+9hTmGxpixgymoOPbMDSQvSXxGzIiskolyE2Jpcc5itmgGUprF2iosfqKuW5tDSsxuWy+VNdIG+glHLOaV4rSezPS5XWB0TdNzLFIGmhMRAd+W+EOVU/OyfhM3gqwc4JYsRUlJXJTMDhaEHu4YB26hZ9OUoq71pYQaBGbqOKvzjoYPU8IAUuu3chG/FuuSHavizALPAYZll/ibEj+GkqfCkBJ16vyGTsu3rFK+ULBv5rJmGkawSs2URpb9ZMI5nWTJtNqiIZmGMEtZ/Ve0sWL5g9dFmfYIQi00f3Mn/xpOki+ng1PwfyMNUDUGuYK+powsw6yuYQ2q9cg3MwmWPKKCS1zda87QLSvaQSH5dYAdqeBWQ1wbGd+etbo3W1c4gzUEsa2gSRFuouKMjGBkPJryg4y7xJs3q0Tu0XgXVrbemf4FirewmUkbcBNfTV7KgTzyFRm3OhladutmZ32WKip2pVwBud+G8qohdpfTcKt8Vtpoz5XQHhRDbTdfDLTHPz+DDmEH5z2lBB+lNH2IjgW1K5cLGX27Au2OzBfyEnSc7PnaqqVda/iV1jw7S1Oc5amFHWZSvpJB8A7OdlE1ci7fSPF6czQ8DBR9KdmSnBn9+TTvZwSxfpdRXwGxeyYPj4W0fS5XOPdyY4bBCz/5OuX7g6IFDg07m/XaiaJbpTXjgjwY9RK9aEZDSymRiE1mC+MGCd8s4ye0G9CiIist752aJY3YZ98fVlHt7MzAPe/fADditzxUTpfYPuc07fcyZFFHQ8vY3al79ywUCfWAJG104vekpdDqMna5FXDUuuX5xsPcqUoXLkS4lXT3Ll7UzUx8g5EzhPgGkZkyCe2/V3tp0M2pRQUpaVLFQXEkc4ZGz925QBxe3M5vhVxbIArk7Jluc+r94l7q5LelsGadke0OGMYMykOlxKLBaI/M26KfzLcA4ED9r90NefQgBV5TeFWHpRjCM8pq+JyKrAMbsjlDoLBdkVuiXJRV4GV5ab4KDkHrePvhP/4nlGEWCtB/DTEEHoXV8PYLKRGIMz0lJ1Na4kwdY7nDnx89+sd/R/ggDcjddCO7iZNB+itwXoiUcEj5VmTPOQR+sIpJUbc8rvh56sW9R49+hE6EN1yhrVwMlKz/FZi1kHob6PjDDFIyCmhytRsTX81xaDlQWeiO4xiOe/L43v4fjjlYDY2fsHzfYqEcg+IgJexyyDlFQcc/FVO+iUjIpj1Z+/PNixdP/vzVi285eP727e/Rcubu3Hv08DZwDPTDpURs0wD43P0zpOQlZMMoiTW5ySK7PUJ2nQn6gdx3j465x88O4ecvOf7x3zg4/vvjBxxlBPrhtmS2UNIICH3gI0LG5qS9B0ESfCj+hkKku+FfgijKZLO3udl7T0ry2CyZr+8fco8fHT7/4wOAF8+eA5PjhmeibAnDipP7aVGP0ge2FnoTKIkTUtIkG3TKw0Z+A/cbG70N0stv5POEIo9H8khHb3OwiSCkpEXWnfv6/tsXSMnbP97m4Mmjr/x5BMGp6F6vHEueFpWSUMVhYGV0ZOUy6pubzR594N6mv/P/6FG52Nwc9Pw/moPgy+YAzUqk0f763u3Dh/tLv3s2pIQ99Zw6kRJWjoUSqQtMuC0B7PtNRsl2bW1n52htuVqnO/y+c3SE2/rR07UdPNTc3ekNhgwR0jUiC+Xu7B/Cd/uHT549AO5Pz26fORUtJUhJDNZPQvMaqjgwseKMr0kZbcmgiRa2444LUOUePzvGz2344svs0vdfcWdOjaUkBggN4M9Rwp6bL4CUTMQ7duRZ9mTectC5Z1DaWfqP8U1BmzTRylSLvuRHl/nN8wfP8YPS8c233x6fO3UVlKCUpM9LCfMxGIC2RI3JKWeXeqRenNtrWI2mJAbf1TevynlbcqZtp5TE5pvIcaRQjaFkwun00ZAiXTXYy/lzRsMRTz93YkRRwoAcGyWhrhoLpaiBMIor/u+awvs4tLYoJTHItLB6vsW5UOTeWO2/2mkvUeaVicmWSP3QN02D1x5ppGZYxeTj9uLXWRG0Zcf/GuH2opQQW5n/bmIziMSPhktEe4aQsuwntouNM8mM/NF8Y80pluOO79z7l1CxpVHTmlaZP2DC+CNDIb6TtlNvmmDV16YNmZhlv47F+skBPchwnAMc5H53b3//9y3SHWlOWEgVbhENxP7uhOtzREH0AkHwsxKCQCz9CKWBBvoO9iq0zUlGRDNL/n+PxwA/jDGyZUoJlXTXC2p9kvaQjXbW2OC0H0QKLmSABpGe/eEQXVuHDkXSS4Y9Hxqvxi+tQUcxj0oCtJ/ixle0mTUIi5NKTeOCQ5JukCDR26FjGkUij2laxG6xZoPSKak1Q7TRYJudYq0K5rZdU9SdqtPedqFQNcB2Qep0PT6KEjoExzF0SS+W5YIsu9sPH+1/OezsqNs7ZkCcP3rpkyzVNn0pLJOib1Iy85uvrVs1CZhGlWbdUKmXSffE40Ah0iHj6WZXjljMpIO/QvIUUtTw13UQ6cosO3BUho7j5wL0NDxpgs0ymwxUI4dbaHCR7lLgxxtRMr64t3//QfCdvjjjoITaY/QzkHpnYz2X7GCEn65E0M27kGvI0KjMoaqMz3OZMCD1ugD4j2kGsjeEWV+WwKwxoNTDJk2IBOso7wLYNIWovAvlFfy7CpKo1R1wUHE2sdIlj7dBJ0WnETnV4Mmdh2/x8y0c33nx9m9ZDm7//b7f+fv46unCC/B0D3nBYnXiZAI9oQ8ibFNrQqcbdObtP+DTGlqvTCm5tLYatjwlamOdsGivQIewNHz/Mh1MdZvgoMCVq2BVTS+Qkh1a9x72+lwytioP9w/h8f5h7v6PwN35conNHR9yF6yPIrLwrmNjlVFrpDO2Cb8YR9IHmorTnm9iSjAkbawTqXta9Bmk4D2lPHz60g61OB5YskbS4NbxzYlQLkHepHlWjh1IibixQgcWNDrmEgHu6/1D7vH97J+ePee4J88ecNSgpLgLV7FMg7/lWtqZmJt/2Jeln2hbnIth+pLZwjc9ej4O26OSo4WGVoSB7C4z6g5kSYdxkI/tXrFKzNJucbmpo72T/PSVDp3a0iV2TYhqDrjv9n/+Ain5glLy53s/AuvTcf4lsSxbAJXI+oUTwcjRTzS5K45JbnQFFSdErj2a4OGFz+hiDJMmamTTqqBKKrp/hqWmIbslplHj9LRgmaiZil9fSY9uvrjv7tOoWvZtEGh8MZo+lopaK2SVML2DROkxzHspvMRNyGzHGx0jLXtj23r2ZPnAYAdnd2euiu6dPQ4oOX72FcAXqEQXdSYoQ63dwMYgZEmshpy1ljPzdyUUGkMLHZPTy6O82NTZNx4QcrqQ0DlGJq/d8ff3vv3m/qMn8Pz720++vx12mWSKwGbDusZmWRvJ5NSYvl97Lu0gnnCTeHgoLi0dHqJfcnw8/vLFgmXmzGUUI/qQE4ML0gg5rA5HHbZPC2aO+Z/UrRwUgi+B7JxI0DzLT0WK7cuouGNMgZz0PFPJ8alLwyygkJBJ3FMTo0Ox8UCMGNMZD90soZToLWxuJV4wIG2g8WN03ypbOh0MEfVYl02IGDWPDdlZFYfqSM11SQXqbrmJPSavQRzbI6AMdNrFKdgyWRONjj6YcG3NiXAVUpJ9M+svsXuDbnupIA6wD2gCeu1OEzvHplH3F/olFtQcaLpWmCs40y3/egWUZGamBFA8AKoFuCF7lBIT5BKwuBOLXfTvBzIKkUpammnM4mWH9MCvQkrmoaSKvZhqEZbdLIoEMSglDDGVHUlASqw8dlsl2l9Oz0JJiG9wFbYkPQclMlGY3aJB/CdHVorYbSaWXPV7xdsStav1Eqt0p292Li+FPsSVKM4861J0e909W6ivydVOqymL23VJ36lYGyW32YFlQogN1g6ZaapIGIvXXUpo6Bkb2vQN8FWDGWapZ3k8nnEygrCNx+NduugqKLnRj60oNsivCFAuKYoRGTeaCW8Wv1bHUEDnXcHktLSPAl8p0SV04h0sZWea1TctmNNk788IC6wuA8WG6HULThzd2YWDBamxVKlU5MUqz1YHnCLos6yd8AmQy7PDJn9hsGS7D40CWOSzWJRQazWh/QPA01gSbUZC3Ab3JThdubPINUfmxWl6oW3qPWjvWkVvcbZERpWpgSPbC17QaT6cTOJSS5CilMibC7Su7rZvS2TYLSzuJrHB6gWUQHdlcU0OX+97JbXUZxTyOaxcue1ViPCBZGH59QJNnwhMWlHTkJE+g2VweV2QllqaBTntatabS5DgMpjrsEj5p6/BWfBzpHbFBFb91KNY1w+fgU2/anxqMU2QIMH/V4x1DD6LKEaciJ4dlSBBgusJftw8vn8+XIN+33VD0sVIkCBBggQJEiRIkCBBggQJEiRIkCBBggTTIom2X0QqoeQiEkouIaHkEpLcwEtIMjMuIZcM8F5EkgRwCYmUXEIu8dUu4P8A+PW5qXp5d44AAAAASUVORK5CYII="/>
          <p:cNvSpPr>
            <a:spLocks noChangeAspect="1" noChangeArrowheads="1"/>
          </p:cNvSpPr>
          <p:nvPr/>
        </p:nvSpPr>
        <p:spPr bwMode="auto">
          <a:xfrm>
            <a:off x="155575" y="-838200"/>
            <a:ext cx="260985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AutoShape 18" descr="data:image/png;base64,iVBORw0KGgoAAAANSUhEUgAAARIAAAC4CAMAAAAYGZMtAAABcVBMVEX///8AAAD+/v////38///6+vv+/f/29vf4+frm5uby8vPz9PT5+fne3uD49/n5+PuhoKTs7Ozq6e0AAAZBQUiUk5qUlJcAABe8vr7ExMbNzM/R0dJQUFHb2t1/f4GtrLBTWVScnaOMjI1DRERXVWBNTFI6OkE6OzyGhYsjJSa8u8EAAA/T0thbWl6ur7Dm6OX10tJtbW4ADA4YHh7EyMh1dHhWV131bIArKy4UGBopLSo7REB6Dg/LzchgYWv7O0byh5bvREj/SUv1n7HrtrEdHCr2u772ZnD8NkDnX1z46+r3hIb0Sl3yusYqKjIxLj37MDL3pqb7Xnf0x83yprL6KiQYHCDsz9vgoaj24OR1cX9PPkWjqKLzU2z2p7jpR1QeIxZydG9KR1TxlpTjjppwbYn3zdv5iJCBeYwcGDG2vLKNjJ0ADAAuKz8TAStHTkOqqLlIRmAkHDZoKDFjXm/wi47nFjJZOjv9XmRJBg53fXLlEEDVAAATBElEQVR4nO1di3/TSJKu1sNGshVLcmz0sORYjuMHtoKSOMTJYYbsBpgsBGZgPROO2RkYZucBd8vd7e7t3V9/1ZIT8rDklxzCrb4flhxJbrU+VVVXV1c3kGLgGoNZRO0iy+QZSC3gnp85rrWQJEiQIEGCBAkSJEiQIEGCBAkSJEiQIEGCBAkSJEiQIEGCBAn++ZAkM1wEw3/qGlxjXF9xSbELqBvLjjw8nYSEFIInwo+PyvViQwsKv/XIo8K0xYwtcSrgoy2pQnaELGHhaXGqO7BTVEkAYfe9hCRe+AH+eZcUT6rGTv2MbAxJcroC20QGX1iYYaXolmEhNyCjK8TmlnfNj3+dSIfYsKUJ9VQiACtEGt7t/JMLb4zgS5xph1MojkQUkIk76hQLv3jDr5fq9gu5G1wy5DF4ql/Ib5Pd1dq9qVJKtixQJMtcMi3LNAVXgi1XhK27gqBpQpFWaqs4smqzYhJizB6RhSJx3aICLc0VdBdrk3FdsF4JYOkmaxiCpCl4pbYV6EXqrra+nnpJNFHJZMV0FlnFD2TxjZ8QNR7FzYNCbmWjViUtfkAa4BlbJG/XiWeTDr4hmxmQrkfK4BC1XpzNPkwtYTkmeEDliLhqhVQbZA9ahGQkD9ZIp0v27COyruKBMvkBz7F803FK9Afq0UqF7EkNsoWXS+1dUJvF/Cto7Vaq65NTIm78J0CVqBrSoZMaeGDh1iE6kDxoxIE6YVzSyJIVPHhFTWbuRP+PiAgF4qbID1kkw5QtWMUnxao0iJs7IJk2sfEapUBMFZ+XhQpSSF7j2bt44br1Gxy8hv+oW+QV9Am8I9pkt1coJStEoZRkm6RcBhPFwyEa/z6gZIeoSIlJqpVKQ1wYC+dw2l6iMGBVXIb8kIEyee0ApUQiK2ATLXVAsgbxKCV94r3c1pCSD+SVhYdQSlCqXjtZC/lRM1Q8kKWJKMmhQivv/w2gRNTfSAG1iOzkhpTo2fcDcH0pETVSEEh1kSSEAB+Xvnkmj5RgC+NSSiyLUCl5xfuUvA4ooS1MCol8t+fVFJ+S3L+/t6FN/gLUiGxRSn7xBWkMcvhRyEFa2iMZnxKJdOkmoMRXnCJSwtPdMpGVPh+DrzENnpItt4JiTxUHuuQGYJMsBXLwCg7IetunJIMSAZqBz9smGjWnVHGQCAtyv+I3oY1NTZew78ZTwvpGDDyyaq2tle3lNygzHWx0C7U3Un+1YfRX241+t93vt7p9L3vj5VH/ivTmI1q1VfWl12j1azq2jR0AdbVTLve31dU33fZyTa8cbRtP18pQyVMHioEPG4SQv2Te/IoqJm3i47V/JVUZPtS3mlvwBmkcYwyHXg8s0QupV5XRwEuxUV7eFQvJWcim1Bp1HOuOr9afTMKCXi9/kNFkpEBaF30vk7HSuFXbPPCqKk35ACxqS7EcNJnXrjPGLpG6N84ZZuGnFbQGy+io8Ae7RSGGx8gUyp9SDqLAglFRxl+VKjcajkrFprXaiu3NTt9hvApMVit21O5TIQkJJfj8cT3NwSeFyCScXECMXsUiQrILxKL1I1NoVD6bloQBrRJriGsUpCMRrKP0om8zASaS1O0WtI/Ge3NzVcNrUR9fXuRNYkSZBmL1zkLvwQxUepPthd4kPqzS8JBKsou8B9v0w7ylRd4jNrABJeJCKWGh4+LmdXm+YlTbKzDQ7jfaXa/Mg+h4CzJOFRs3+oIjf0rdAnd1vjJYkEkKt0UdDLKFB9xF2abUsgnpZXP8hXPhRkvW5+xOUkp49G2KFsAaNYCd6QYtJ78Pm5MLhXmGayfHvK4aSglLQ2LYJhAJJG/8L+bBoldqEZapwM8J+T0dOy1KWN2BDbIRR8VGo8a3ncWVHkCpgjwy3DkN5E0qabLl6xB0Fri6zBrb/t/FlR5AqYEzNyVlQvugaEsYSJNuMY56heAgu3hK1BoUp6WEuZhjIBJq8zpLdITEJlZslbuMp/NQEgT4xzYmwtr0lFwEqkvT1TzDT2uQ1mYqYUI8pYozR3vGBNkXkS0KKs785hWAN0+9hTmGxpixgymoOPbMDSQvSXxGzIiskolyE2Jpcc5itmgGUprF2iosfqKuW5tDSsxuWy+VNdIG+glHLOaV4rSezPS5XWB0TdNzLFIGmhMRAd+W+EOVU/OyfhM3gqwc4JYsRUlJXJTMDhaEHu4YB26hZ9OUoq71pYQaBGbqOKvzjoYPU8IAUuu3chG/FuuSHavizALPAYZll/ibEj+GkqfCkBJ16vyGTsu3rFK+ULBv5rJmGkawSs2URpb9ZMI5nWTJtNqiIZmGMEtZ/Ve0sWL5g9dFmfYIQi00f3Mn/xpOki+ng1PwfyMNUDUGuYK+powsw6yuYQ2q9cg3MwmWPKKCS1zda87QLSvaQSH5dYAdqeBWQ1wbGd+etbo3W1c4gzUEsa2gSRFuouKMjGBkPJryg4y7xJs3q0Tu0XgXVrbemf4FirewmUkbcBNfTV7KgTzyFRm3OhladutmZ32WKip2pVwBud+G8qohdpfTcKt8Vtpoz5XQHhRDbTdfDLTHPz+DDmEH5z2lBB+lNH2IjgW1K5cLGX27Au2OzBfyEnSc7PnaqqVda/iV1jw7S1Oc5amFHWZSvpJB8A7OdlE1ci7fSPF6czQ8DBR9KdmSnBn9+TTvZwSxfpdRXwGxeyYPj4W0fS5XOPdyY4bBCz/5OuX7g6IFDg07m/XaiaJbpTXjgjwY9RK9aEZDSymRiE1mC+MGCd8s4ye0G9CiIist752aJY3YZ98fVlHt7MzAPe/fADditzxUTpfYPuc07fcyZFFHQ8vY3al79ywUCfWAJG104vekpdDqMna5FXDUuuX5xsPcqUoXLkS4lXT3Ll7UzUx8g5EzhPgGkZkyCe2/V3tp0M2pRQUpaVLFQXEkc4ZGz925QBxe3M5vhVxbIArk7Jluc+r94l7q5LelsGadke0OGMYMykOlxKLBaI/M26KfzLcA4ED9r90NefQgBV5TeFWHpRjCM8pq+JyKrAMbsjlDoLBdkVuiXJRV4GV5ab4KDkHrePvhP/4nlGEWCtB/DTEEHoXV8PYLKRGIMz0lJ1Na4kwdY7nDnx89+sd/R/ggDcjddCO7iZNB+itwXoiUcEj5VmTPOQR+sIpJUbc8rvh56sW9R49+hE6EN1yhrVwMlKz/FZi1kHob6PjDDFIyCmhytRsTX81xaDlQWeiO4xiOe/L43v4fjjlYDY2fsHzfYqEcg+IgJexyyDlFQcc/FVO+iUjIpj1Z+/PNixdP/vzVi285eP727e/Rcubu3Hv08DZwDPTDpURs0wD43P0zpOQlZMMoiTW5ySK7PUJ2nQn6gdx3j465x88O4ecvOf7x3zg4/vvjBxxlBPrhtmS2UNIICH3gI0LG5qS9B0ESfCj+hkKku+FfgijKZLO3udl7T0ry2CyZr+8fco8fHT7/4wOAF8+eA5PjhmeibAnDipP7aVGP0ge2FnoTKIkTUtIkG3TKw0Z+A/cbG70N0stv5POEIo9H8khHb3OwiSCkpEXWnfv6/tsXSMnbP97m4Mmjr/x5BMGp6F6vHEueFpWSUMVhYGV0ZOUy6pubzR594N6mv/P/6FG52Nwc9Pw/moPgy+YAzUqk0f763u3Dh/tLv3s2pIQ99Zw6kRJWjoUSqQtMuC0B7PtNRsl2bW1n52htuVqnO/y+c3SE2/rR07UdPNTc3ekNhgwR0jUiC+Xu7B/Cd/uHT549AO5Pz26fORUtJUhJDNZPQvMaqjgwseKMr0kZbcmgiRa2444LUOUePzvGz2344svs0vdfcWdOjaUkBggN4M9Rwp6bL4CUTMQ7duRZ9mTectC5Z1DaWfqP8U1BmzTRylSLvuRHl/nN8wfP8YPS8c233x6fO3UVlKCUpM9LCfMxGIC2RI3JKWeXeqRenNtrWI2mJAbf1TevynlbcqZtp5TE5pvIcaRQjaFkwun00ZAiXTXYy/lzRsMRTz93YkRRwoAcGyWhrhoLpaiBMIor/u+awvs4tLYoJTHItLB6vsW5UOTeWO2/2mkvUeaVicmWSP3QN02D1x5ppGZYxeTj9uLXWRG0Zcf/GuH2opQQW5n/bmIziMSPhktEe4aQsuwntouNM8mM/NF8Y80pluOO79z7l1CxpVHTmlaZP2DC+CNDIb6TtlNvmmDV16YNmZhlv47F+skBPchwnAMc5H53b3//9y3SHWlOWEgVbhENxP7uhOtzREH0AkHwsxKCQCz9CKWBBvoO9iq0zUlGRDNL/n+PxwA/jDGyZUoJlXTXC2p9kvaQjXbW2OC0H0QKLmSABpGe/eEQXVuHDkXSS4Y9Hxqvxi+tQUcxj0oCtJ/ixle0mTUIi5NKTeOCQ5JukCDR26FjGkUij2laxG6xZoPSKak1Q7TRYJudYq0K5rZdU9SdqtPedqFQNcB2Qep0PT6KEjoExzF0SS+W5YIsu9sPH+1/OezsqNs7ZkCcP3rpkyzVNn0pLJOib1Iy85uvrVs1CZhGlWbdUKmXSffE40Ah0iHj6WZXjljMpIO/QvIUUtTw13UQ6cosO3BUho7j5wL0NDxpgs0ymwxUI4dbaHCR7lLgxxtRMr64t3//QfCdvjjjoITaY/QzkHpnYz2X7GCEn65E0M27kGvI0KjMoaqMz3OZMCD1ugD4j2kGsjeEWV+WwKwxoNTDJk2IBOso7wLYNIWovAvlFfy7CpKo1R1wUHE2sdIlj7dBJ0WnETnV4Mmdh2/x8y0c33nx9m9ZDm7//b7f+fv46unCC/B0D3nBYnXiZAI9oQ8ibFNrQqcbdObtP+DTGlqvTCm5tLYatjwlamOdsGivQIewNHz/Mh1MdZvgoMCVq2BVTS+Qkh1a9x72+lwytioP9w/h8f5h7v6PwN35conNHR9yF6yPIrLwrmNjlVFrpDO2Cb8YR9IHmorTnm9iSjAkbawTqXta9Bmk4D2lPHz60g61OB5YskbS4NbxzYlQLkHepHlWjh1IibixQgcWNDrmEgHu6/1D7vH97J+ePee4J88ecNSgpLgLV7FMg7/lWtqZmJt/2Jeln2hbnIth+pLZwjc9ej4O26OSo4WGVoSB7C4z6g5kSYdxkI/tXrFKzNJucbmpo72T/PSVDp3a0iV2TYhqDrjv9n/+Ain5glLy53s/AuvTcf4lsSxbAJXI+oUTwcjRTzS5K45JbnQFFSdErj2a4OGFz+hiDJMmamTTqqBKKrp/hqWmIbslplHj9LRgmaiZil9fSY9uvrjv7tOoWvZtEGh8MZo+lopaK2SVML2DROkxzHspvMRNyGzHGx0jLXtj23r2ZPnAYAdnd2euiu6dPQ4oOX72FcAXqEQXdSYoQ63dwMYgZEmshpy1ljPzdyUUGkMLHZPTy6O82NTZNx4QcrqQ0DlGJq/d8ff3vv3m/qMn8Pz720++vx12mWSKwGbDusZmWRvJ5NSYvl97Lu0gnnCTeHgoLi0dHqJfcnw8/vLFgmXmzGUUI/qQE4ML0gg5rA5HHbZPC2aO+Z/UrRwUgi+B7JxI0DzLT0WK7cuouGNMgZz0PFPJ8alLwyygkJBJ3FMTo0Ox8UCMGNMZD90soZToLWxuJV4wIG2g8WN03ypbOh0MEfVYl02IGDWPDdlZFYfqSM11SQXqbrmJPSavQRzbI6AMdNrFKdgyWRONjj6YcG3NiXAVUpJ9M+svsXuDbnupIA6wD2gCeu1OEzvHplH3F/olFtQcaLpWmCs40y3/egWUZGamBFA8AKoFuCF7lBIT5BKwuBOLXfTvBzIKkUpammnM4mWH9MCvQkrmoaSKvZhqEZbdLIoEMSglDDGVHUlASqw8dlsl2l9Oz0JJiG9wFbYkPQclMlGY3aJB/CdHVorYbSaWXPV7xdsStav1Eqt0p292Li+FPsSVKM4861J0e909W6ivydVOqymL23VJ36lYGyW32YFlQogN1g6ZaapIGIvXXUpo6Bkb2vQN8FWDGWapZ3k8nnEygrCNx+NduugqKLnRj60oNsivCFAuKYoRGTeaCW8Wv1bHUEDnXcHktLSPAl8p0SV04h0sZWea1TctmNNk788IC6wuA8WG6HULThzd2YWDBamxVKlU5MUqz1YHnCLos6yd8AmQy7PDJn9hsGS7D40CWOSzWJRQazWh/QPA01gSbUZC3Ab3JThdubPINUfmxWl6oW3qPWjvWkVvcbZERpWpgSPbC17QaT6cTOJSS5CilMibC7Su7rZvS2TYLSzuJrHB6gWUQHdlcU0OX+97JbXUZxTyOaxcue1ViPCBZGH59QJNnwhMWlHTkJE+g2VweV2QllqaBTntatabS5DgMpjrsEj5p6/BWfBzpHbFBFb91KNY1w+fgU2/anxqMU2QIMH/V4x1DD6LKEaciJ4dlSBBgusJftw8vn8+XIN+33VD0sVIkCBBggQJEiRIkCBBggQJEiRIkCBBggTTIom2X0QqoeQiEkouIaHkEpLcwEtIMjMuIZcM8F5EkgRwCYmUXEIu8dUu4P8A+PW5qXp5d44AAAAASUVORK5CYII="/>
          <p:cNvSpPr>
            <a:spLocks noChangeAspect="1" noChangeArrowheads="1"/>
          </p:cNvSpPr>
          <p:nvPr/>
        </p:nvSpPr>
        <p:spPr bwMode="auto">
          <a:xfrm>
            <a:off x="307975" y="-685800"/>
            <a:ext cx="260985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AutoShape 20" descr="data:image/png;base64,iVBORw0KGgoAAAANSUhEUgAAARIAAAC4CAMAAAAYGZMtAAABcVBMVEX///8AAAD+/v////38///6+vv+/f/29vf4+frm5uby8vPz9PT5+fne3uD49/n5+PuhoKTs7Ozq6e0AAAZBQUiUk5qUlJcAABe8vr7ExMbNzM/R0dJQUFHb2t1/f4GtrLBTWVScnaOMjI1DRERXVWBNTFI6OkE6OzyGhYsjJSa8u8EAAA/T0thbWl6ur7Dm6OX10tJtbW4ADA4YHh7EyMh1dHhWV131bIArKy4UGBopLSo7REB6Dg/LzchgYWv7O0byh5bvREj/SUv1n7HrtrEdHCr2u772ZnD8NkDnX1z46+r3hIb0Sl3yusYqKjIxLj37MDL3pqb7Xnf0x83yprL6KiQYHCDsz9vgoaj24OR1cX9PPkWjqKLzU2z2p7jpR1QeIxZydG9KR1TxlpTjjppwbYn3zdv5iJCBeYwcGDG2vLKNjJ0ADAAuKz8TAStHTkOqqLlIRmAkHDZoKDFjXm/wi47nFjJZOjv9XmRJBg53fXLlEEDVAAATBElEQVR4nO1di3/TSJKu1sNGshVLcmz0sORYjuMHtoKSOMTJYYbsBpgsBGZgPROO2RkYZucBd8vd7e7t3V9/1ZIT8rDklxzCrb4flhxJbrU+VVVXV1c3kGLgGoNZRO0iy+QZSC3gnp85rrWQJEiQIEGCBAkSJEiQIEGCBAkSJEiQIEGCBAkSJEiQIEGCBAn++ZAkM1wEw3/qGlxjXF9xSbELqBvLjjw8nYSEFIInwo+PyvViQwsKv/XIo8K0xYwtcSrgoy2pQnaELGHhaXGqO7BTVEkAYfe9hCRe+AH+eZcUT6rGTv2MbAxJcroC20QGX1iYYaXolmEhNyCjK8TmlnfNj3+dSIfYsKUJ9VQiACtEGt7t/JMLb4zgS5xph1MojkQUkIk76hQLv3jDr5fq9gu5G1wy5DF4ql/Ib5Pd1dq9qVJKtixQJMtcMi3LNAVXgi1XhK27gqBpQpFWaqs4smqzYhJizB6RhSJx3aICLc0VdBdrk3FdsF4JYOkmaxiCpCl4pbYV6EXqrra+nnpJNFHJZMV0FlnFD2TxjZ8QNR7FzYNCbmWjViUtfkAa4BlbJG/XiWeTDr4hmxmQrkfK4BC1XpzNPkwtYTkmeEDliLhqhVQbZA9ahGQkD9ZIp0v27COyruKBMvkBz7F803FK9Afq0UqF7EkNsoWXS+1dUJvF/Cto7Vaq65NTIm78J0CVqBrSoZMaeGDh1iE6kDxoxIE6YVzSyJIVPHhFTWbuRP+PiAgF4qbID1kkw5QtWMUnxao0iJs7IJk2sfEapUBMFZ+XhQpSSF7j2bt44br1Gxy8hv+oW+QV9Am8I9pkt1coJStEoZRkm6RcBhPFwyEa/z6gZIeoSIlJqpVKQ1wYC+dw2l6iMGBVXIb8kIEyee0ApUQiK2ATLXVAsgbxKCV94r3c1pCSD+SVhYdQSlCqXjtZC/lRM1Q8kKWJKMmhQivv/w2gRNTfSAG1iOzkhpTo2fcDcH0pETVSEEh1kSSEAB+Xvnkmj5RgC+NSSiyLUCl5xfuUvA4ooS1MCol8t+fVFJ+S3L+/t6FN/gLUiGxRSn7xBWkMcvhRyEFa2iMZnxKJdOkmoMRXnCJSwtPdMpGVPh+DrzENnpItt4JiTxUHuuQGYJMsBXLwCg7IetunJIMSAZqBz9smGjWnVHGQCAtyv+I3oY1NTZew78ZTwvpGDDyyaq2tle3lNygzHWx0C7U3Un+1YfRX241+t93vt7p9L3vj5VH/ivTmI1q1VfWl12j1azq2jR0AdbVTLve31dU33fZyTa8cbRtP18pQyVMHioEPG4SQv2Te/IoqJm3i47V/JVUZPtS3mlvwBmkcYwyHXg8s0QupV5XRwEuxUV7eFQvJWcim1Bp1HOuOr9afTMKCXi9/kNFkpEBaF30vk7HSuFXbPPCqKk35ACxqS7EcNJnXrjPGLpG6N84ZZuGnFbQGy+io8Ae7RSGGx8gUyp9SDqLAglFRxl+VKjcajkrFprXaiu3NTt9hvApMVit21O5TIQkJJfj8cT3NwSeFyCScXECMXsUiQrILxKL1I1NoVD6bloQBrRJriGsUpCMRrKP0om8zASaS1O0WtI/Ge3NzVcNrUR9fXuRNYkSZBmL1zkLvwQxUepPthd4kPqzS8JBKsou8B9v0w7ylRd4jNrABJeJCKWGh4+LmdXm+YlTbKzDQ7jfaXa/Mg+h4CzJOFRs3+oIjf0rdAnd1vjJYkEkKt0UdDLKFB9xF2abUsgnpZXP8hXPhRkvW5+xOUkp49G2KFsAaNYCd6QYtJ78Pm5MLhXmGayfHvK4aSglLQ2LYJhAJJG/8L+bBoldqEZapwM8J+T0dOy1KWN2BDbIRR8VGo8a3ncWVHkCpgjwy3DkN5E0qabLl6xB0Fri6zBrb/t/FlR5AqYEzNyVlQvugaEsYSJNuMY56heAgu3hK1BoUp6WEuZhjIBJq8zpLdITEJlZslbuMp/NQEgT4xzYmwtr0lFwEqkvT1TzDT2uQ1mYqYUI8pYozR3vGBNkXkS0KKs785hWAN0+9hTmGxpixgymoOPbMDSQvSXxGzIiskolyE2Jpcc5itmgGUprF2iosfqKuW5tDSsxuWy+VNdIG+glHLOaV4rSezPS5XWB0TdNzLFIGmhMRAd+W+EOVU/OyfhM3gqwc4JYsRUlJXJTMDhaEHu4YB26hZ9OUoq71pYQaBGbqOKvzjoYPU8IAUuu3chG/FuuSHavizALPAYZll/ibEj+GkqfCkBJ16vyGTsu3rFK+ULBv5rJmGkawSs2URpb9ZMI5nWTJtNqiIZmGMEtZ/Ve0sWL5g9dFmfYIQi00f3Mn/xpOki+ng1PwfyMNUDUGuYK+powsw6yuYQ2q9cg3MwmWPKKCS1zda87QLSvaQSH5dYAdqeBWQ1wbGd+etbo3W1c4gzUEsa2gSRFuouKMjGBkPJryg4y7xJs3q0Tu0XgXVrbemf4FirewmUkbcBNfTV7KgTzyFRm3OhladutmZ32WKip2pVwBud+G8qohdpfTcKt8Vtpoz5XQHhRDbTdfDLTHPz+DDmEH5z2lBB+lNH2IjgW1K5cLGX27Au2OzBfyEnSc7PnaqqVda/iV1jw7S1Oc5amFHWZSvpJB8A7OdlE1ci7fSPF6czQ8DBR9KdmSnBn9+TTvZwSxfpdRXwGxeyYPj4W0fS5XOPdyY4bBCz/5OuX7g6IFDg07m/XaiaJbpTXjgjwY9RK9aEZDSymRiE1mC+MGCd8s4ye0G9CiIist752aJY3YZ98fVlHt7MzAPe/fADditzxUTpfYPuc07fcyZFFHQ8vY3al79ywUCfWAJG104vekpdDqMna5FXDUuuX5xsPcqUoXLkS4lXT3Ll7UzUx8g5EzhPgGkZkyCe2/V3tp0M2pRQUpaVLFQXEkc4ZGz925QBxe3M5vhVxbIArk7Jluc+r94l7q5LelsGadke0OGMYMykOlxKLBaI/M26KfzLcA4ED9r90NefQgBV5TeFWHpRjCM8pq+JyKrAMbsjlDoLBdkVuiXJRV4GV5ab4KDkHrePvhP/4nlGEWCtB/DTEEHoXV8PYLKRGIMz0lJ1Na4kwdY7nDnx89+sd/R/ggDcjddCO7iZNB+itwXoiUcEj5VmTPOQR+sIpJUbc8rvh56sW9R49+hE6EN1yhrVwMlKz/FZi1kHob6PjDDFIyCmhytRsTX81xaDlQWeiO4xiOe/L43v4fjjlYDY2fsHzfYqEcg+IgJexyyDlFQcc/FVO+iUjIpj1Z+/PNixdP/vzVi285eP727e/Rcubu3Hv08DZwDPTDpURs0wD43P0zpOQlZMMoiTW5ySK7PUJ2nQn6gdx3j465x88O4ecvOf7x3zg4/vvjBxxlBPrhtmS2UNIICH3gI0LG5qS9B0ESfCj+hkKku+FfgijKZLO3udl7T0ry2CyZr+8fco8fHT7/4wOAF8+eA5PjhmeibAnDipP7aVGP0ge2FnoTKIkTUtIkG3TKw0Z+A/cbG70N0stv5POEIo9H8khHb3OwiSCkpEXWnfv6/tsXSMnbP97m4Mmjr/x5BMGp6F6vHEueFpWSUMVhYGV0ZOUy6pubzR594N6mv/P/6FG52Nwc9Pw/moPgy+YAzUqk0f763u3Dh/tLv3s2pIQ99Zw6kRJWjoUSqQtMuC0B7PtNRsl2bW1n52htuVqnO/y+c3SE2/rR07UdPNTc3ekNhgwR0jUiC+Xu7B/Cd/uHT549AO5Pz26fORUtJUhJDNZPQvMaqjgwseKMr0kZbcmgiRa2444LUOUePzvGz2344svs0vdfcWdOjaUkBggN4M9Rwp6bL4CUTMQ7duRZ9mTectC5Z1DaWfqP8U1BmzTRylSLvuRHl/nN8wfP8YPS8c233x6fO3UVlKCUpM9LCfMxGIC2RI3JKWeXeqRenNtrWI2mJAbf1TevynlbcqZtp5TE5pvIcaRQjaFkwun00ZAiXTXYy/lzRsMRTz93YkRRwoAcGyWhrhoLpaiBMIor/u+awvs4tLYoJTHItLB6vsW5UOTeWO2/2mkvUeaVicmWSP3QN02D1x5ppGZYxeTj9uLXWRG0Zcf/GuH2opQQW5n/bmIziMSPhktEe4aQsuwntouNM8mM/NF8Y80pluOO79z7l1CxpVHTmlaZP2DC+CNDIb6TtlNvmmDV16YNmZhlv47F+skBPchwnAMc5H53b3//9y3SHWlOWEgVbhENxP7uhOtzREH0AkHwsxKCQCz9CKWBBvoO9iq0zUlGRDNL/n+PxwA/jDGyZUoJlXTXC2p9kvaQjXbW2OC0H0QKLmSABpGe/eEQXVuHDkXSS4Y9Hxqvxi+tQUcxj0oCtJ/ixle0mTUIi5NKTeOCQ5JukCDR26FjGkUij2laxG6xZoPSKak1Q7TRYJudYq0K5rZdU9SdqtPedqFQNcB2Qep0PT6KEjoExzF0SS+W5YIsu9sPH+1/OezsqNs7ZkCcP3rpkyzVNn0pLJOib1Iy85uvrVs1CZhGlWbdUKmXSffE40Ah0iHj6WZXjljMpIO/QvIUUtTw13UQ6cosO3BUho7j5wL0NDxpgs0ymwxUI4dbaHCR7lLgxxtRMr64t3//QfCdvjjjoITaY/QzkHpnYz2X7GCEn65E0M27kGvI0KjMoaqMz3OZMCD1ugD4j2kGsjeEWV+WwKwxoNTDJk2IBOso7wLYNIWovAvlFfy7CpKo1R1wUHE2sdIlj7dBJ0WnETnV4Mmdh2/x8y0c33nx9m9ZDm7//b7f+fv46unCC/B0D3nBYnXiZAI9oQ8ibFNrQqcbdObtP+DTGlqvTCm5tLYatjwlamOdsGivQIewNHz/Mh1MdZvgoMCVq2BVTS+Qkh1a9x72+lwytioP9w/h8f5h7v6PwN35conNHR9yF6yPIrLwrmNjlVFrpDO2Cb8YR9IHmorTnm9iSjAkbawTqXta9Bmk4D2lPHz60g61OB5YskbS4NbxzYlQLkHepHlWjh1IibixQgcWNDrmEgHu6/1D7vH97J+ePee4J88ecNSgpLgLV7FMg7/lWtqZmJt/2Jeln2hbnIth+pLZwjc9ej4O26OSo4WGVoSB7C4z6g5kSYdxkI/tXrFKzNJucbmpo72T/PSVDp3a0iV2TYhqDrjv9n/+Ain5glLy53s/AuvTcf4lsSxbAJXI+oUTwcjRTzS5K45JbnQFFSdErj2a4OGFz+hiDJMmamTTqqBKKrp/hqWmIbslplHj9LRgmaiZil9fSY9uvrjv7tOoWvZtEGh8MZo+lopaK2SVML2DROkxzHspvMRNyGzHGx0jLXtj23r2ZPnAYAdnd2euiu6dPQ4oOX72FcAXqEQXdSYoQ63dwMYgZEmshpy1ljPzdyUUGkMLHZPTy6O82NTZNx4QcrqQ0DlGJq/d8ff3vv3m/qMn8Pz720++vx12mWSKwGbDusZmWRvJ5NSYvl97Lu0gnnCTeHgoLi0dHqJfcnw8/vLFgmXmzGUUI/qQE4ML0gg5rA5HHbZPC2aO+Z/UrRwUgi+B7JxI0DzLT0WK7cuouGNMgZz0PFPJ8alLwyygkJBJ3FMTo0Ox8UCMGNMZD90soZToLWxuJV4wIG2g8WN03ypbOh0MEfVYl02IGDWPDdlZFYfqSM11SQXqbrmJPSavQRzbI6AMdNrFKdgyWRONjj6YcG3NiXAVUpJ9M+svsXuDbnupIA6wD2gCeu1OEzvHplH3F/olFtQcaLpWmCs40y3/egWUZGamBFA8AKoFuCF7lBIT5BKwuBOLXfTvBzIKkUpammnM4mWH9MCvQkrmoaSKvZhqEZbdLIoEMSglDDGVHUlASqw8dlsl2l9Oz0JJiG9wFbYkPQclMlGY3aJB/CdHVorYbSaWXPV7xdsStav1Eqt0p292Li+FPsSVKM4861J0e909W6ivydVOqymL23VJ36lYGyW32YFlQogN1g6ZaapIGIvXXUpo6Bkb2vQN8FWDGWapZ3k8nnEygrCNx+NduugqKLnRj60oNsivCFAuKYoRGTeaCW8Wv1bHUEDnXcHktLSPAl8p0SV04h0sZWea1TctmNNk788IC6wuA8WG6HULThzd2YWDBamxVKlU5MUqz1YHnCLos6yd8AmQy7PDJn9hsGS7D40CWOSzWJRQazWh/QPA01gSbUZC3Ab3JThdubPINUfmxWl6oW3qPWjvWkVvcbZERpWpgSPbC17QaT6cTOJSS5CilMibC7Su7rZvS2TYLSzuJrHB6gWUQHdlcU0OX+97JbXUZxTyOaxcue1ViPCBZGH59QJNnwhMWlHTkJE+g2VweV2QllqaBTntatabS5DgMpjrsEj5p6/BWfBzpHbFBFb91KNY1w+fgU2/anxqMU2QIMH/V4x1DD6LKEaciJ4dlSBBgusJftw8vn8+XIN+33VD0sVIkCBBggQJEiRIkCBBggQJEiRIkCBBggTTIom2X0QqoeQiEkouIaHkEpLcwEtIMjMuIZcM8F5EkgRwCYmUXEIu8dUu4P8A+PW5qXp5d44AAAAASUVORK5CYII="/>
          <p:cNvSpPr>
            <a:spLocks noChangeAspect="1" noChangeArrowheads="1"/>
          </p:cNvSpPr>
          <p:nvPr/>
        </p:nvSpPr>
        <p:spPr bwMode="auto">
          <a:xfrm>
            <a:off x="460375" y="-533400"/>
            <a:ext cx="260985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AutoShape 22" descr="data:image/png;base64,iVBORw0KGgoAAAANSUhEUgAAARIAAAC4CAMAAAAYGZMtAAABcVBMVEX///8AAAD+/v////38///6+vv+/f/29vf4+frm5uby8vPz9PT5+fne3uD49/n5+PuhoKTs7Ozq6e0AAAZBQUiUk5qUlJcAABe8vr7ExMbNzM/R0dJQUFHb2t1/f4GtrLBTWVScnaOMjI1DRERXVWBNTFI6OkE6OzyGhYsjJSa8u8EAAA/T0thbWl6ur7Dm6OX10tJtbW4ADA4YHh7EyMh1dHhWV131bIArKy4UGBopLSo7REB6Dg/LzchgYWv7O0byh5bvREj/SUv1n7HrtrEdHCr2u772ZnD8NkDnX1z46+r3hIb0Sl3yusYqKjIxLj37MDL3pqb7Xnf0x83yprL6KiQYHCDsz9vgoaj24OR1cX9PPkWjqKLzU2z2p7jpR1QeIxZydG9KR1TxlpTjjppwbYn3zdv5iJCBeYwcGDG2vLKNjJ0ADAAuKz8TAStHTkOqqLlIRmAkHDZoKDFjXm/wi47nFjJZOjv9XmRJBg53fXLlEEDVAAATBElEQVR4nO1di3/TSJKu1sNGshVLcmz0sORYjuMHtoKSOMTJYYbsBpgsBGZgPROO2RkYZucBd8vd7e7t3V9/1ZIT8rDklxzCrb4flhxJbrU+VVVXV1c3kGLgGoNZRO0iy+QZSC3gnp85rrWQJEiQIEGCBAkSJEiQIEGCBAkSJEiQIEGCBAkSJEiQIEGCBAn++ZAkM1wEw3/qGlxjXF9xSbELqBvLjjw8nYSEFIInwo+PyvViQwsKv/XIo8K0xYwtcSrgoy2pQnaELGHhaXGqO7BTVEkAYfe9hCRe+AH+eZcUT6rGTv2MbAxJcroC20QGX1iYYaXolmEhNyCjK8TmlnfNj3+dSIfYsKUJ9VQiACtEGt7t/JMLb4zgS5xph1MojkQUkIk76hQLv3jDr5fq9gu5G1wy5DF4ql/Ib5Pd1dq9qVJKtixQJMtcMi3LNAVXgi1XhK27gqBpQpFWaqs4smqzYhJizB6RhSJx3aICLc0VdBdrk3FdsF4JYOkmaxiCpCl4pbYV6EXqrra+nnpJNFHJZMV0FlnFD2TxjZ8QNR7FzYNCbmWjViUtfkAa4BlbJG/XiWeTDr4hmxmQrkfK4BC1XpzNPkwtYTkmeEDliLhqhVQbZA9ahGQkD9ZIp0v27COyruKBMvkBz7F803FK9Afq0UqF7EkNsoWXS+1dUJvF/Cto7Vaq65NTIm78J0CVqBrSoZMaeGDh1iE6kDxoxIE6YVzSyJIVPHhFTWbuRP+PiAgF4qbID1kkw5QtWMUnxao0iJs7IJk2sfEapUBMFZ+XhQpSSF7j2bt44br1Gxy8hv+oW+QV9Am8I9pkt1coJStEoZRkm6RcBhPFwyEa/z6gZIeoSIlJqpVKQ1wYC+dw2l6iMGBVXIb8kIEyee0ApUQiK2ATLXVAsgbxKCV94r3c1pCSD+SVhYdQSlCqXjtZC/lRM1Q8kKWJKMmhQivv/w2gRNTfSAG1iOzkhpTo2fcDcH0pETVSEEh1kSSEAB+Xvnkmj5RgC+NSSiyLUCl5xfuUvA4ooS1MCol8t+fVFJ+S3L+/t6FN/gLUiGxRSn7xBWkMcvhRyEFa2iMZnxKJdOkmoMRXnCJSwtPdMpGVPh+DrzENnpItt4JiTxUHuuQGYJMsBXLwCg7IetunJIMSAZqBz9smGjWnVHGQCAtyv+I3oY1NTZew78ZTwvpGDDyyaq2tle3lNygzHWx0C7U3Un+1YfRX241+t93vt7p9L3vj5VH/ivTmI1q1VfWl12j1azq2jR0AdbVTLve31dU33fZyTa8cbRtP18pQyVMHioEPG4SQv2Te/IoqJm3i47V/JVUZPtS3mlvwBmkcYwyHXg8s0QupV5XRwEuxUV7eFQvJWcim1Bp1HOuOr9afTMKCXi9/kNFkpEBaF30vk7HSuFXbPPCqKk35ACxqS7EcNJnXrjPGLpG6N84ZZuGnFbQGy+io8Ae7RSGGx8gUyp9SDqLAglFRxl+VKjcajkrFprXaiu3NTt9hvApMVit21O5TIQkJJfj8cT3NwSeFyCScXECMXsUiQrILxKL1I1NoVD6bloQBrRJriGsUpCMRrKP0om8zASaS1O0WtI/Ge3NzVcNrUR9fXuRNYkSZBmL1zkLvwQxUepPthd4kPqzS8JBKsou8B9v0w7ylRd4jNrABJeJCKWGh4+LmdXm+YlTbKzDQ7jfaXa/Mg+h4CzJOFRs3+oIjf0rdAnd1vjJYkEkKt0UdDLKFB9xF2abUsgnpZXP8hXPhRkvW5+xOUkp49G2KFsAaNYCd6QYtJ78Pm5MLhXmGayfHvK4aSglLQ2LYJhAJJG/8L+bBoldqEZapwM8J+T0dOy1KWN2BDbIRR8VGo8a3ncWVHkCpgjwy3DkN5E0qabLl6xB0Fri6zBrb/t/FlR5AqYEzNyVlQvugaEsYSJNuMY56heAgu3hK1BoUp6WEuZhjIBJq8zpLdITEJlZslbuMp/NQEgT4xzYmwtr0lFwEqkvT1TzDT2uQ1mYqYUI8pYozR3vGBNkXkS0KKs785hWAN0+9hTmGxpixgymoOPbMDSQvSXxGzIiskolyE2Jpcc5itmgGUprF2iosfqKuW5tDSsxuWy+VNdIG+glHLOaV4rSezPS5XWB0TdNzLFIGmhMRAd+W+EOVU/OyfhM3gqwc4JYsRUlJXJTMDhaEHu4YB26hZ9OUoq71pYQaBGbqOKvzjoYPU8IAUuu3chG/FuuSHavizALPAYZll/ibEj+GkqfCkBJ16vyGTsu3rFK+ULBv5rJmGkawSs2URpb9ZMI5nWTJtNqiIZmGMEtZ/Ve0sWL5g9dFmfYIQi00f3Mn/xpOki+ng1PwfyMNUDUGuYK+powsw6yuYQ2q9cg3MwmWPKKCS1zda87QLSvaQSH5dYAdqeBWQ1wbGd+etbo3W1c4gzUEsa2gSRFuouKMjGBkPJryg4y7xJs3q0Tu0XgXVrbemf4FirewmUkbcBNfTV7KgTzyFRm3OhladutmZ32WKip2pVwBud+G8qohdpfTcKt8Vtpoz5XQHhRDbTdfDLTHPz+DDmEH5z2lBB+lNH2IjgW1K5cLGX27Au2OzBfyEnSc7PnaqqVda/iV1jw7S1Oc5amFHWZSvpJB8A7OdlE1ci7fSPF6czQ8DBR9KdmSnBn9+TTvZwSxfpdRXwGxeyYPj4W0fS5XOPdyY4bBCz/5OuX7g6IFDg07m/XaiaJbpTXjgjwY9RK9aEZDSymRiE1mC+MGCd8s4ye0G9CiIist752aJY3YZ98fVlHt7MzAPe/fADditzxUTpfYPuc07fcyZFFHQ8vY3al79ywUCfWAJG104vekpdDqMna5FXDUuuX5xsPcqUoXLkS4lXT3Ll7UzUx8g5EzhPgGkZkyCe2/V3tp0M2pRQUpaVLFQXEkc4ZGz925QBxe3M5vhVxbIArk7Jluc+r94l7q5LelsGadke0OGMYMykOlxKLBaI/M26KfzLcA4ED9r90NefQgBV5TeFWHpRjCM8pq+JyKrAMbsjlDoLBdkVuiXJRV4GV5ab4KDkHrePvhP/4nlGEWCtB/DTEEHoXV8PYLKRGIMz0lJ1Na4kwdY7nDnx89+sd/R/ggDcjddCO7iZNB+itwXoiUcEj5VmTPOQR+sIpJUbc8rvh56sW9R49+hE6EN1yhrVwMlKz/FZi1kHob6PjDDFIyCmhytRsTX81xaDlQWeiO4xiOe/L43v4fjjlYDY2fsHzfYqEcg+IgJexyyDlFQcc/FVO+iUjIpj1Z+/PNixdP/vzVi285eP727e/Rcubu3Hv08DZwDPTDpURs0wD43P0zpOQlZMMoiTW5ySK7PUJ2nQn6gdx3j465x88O4ecvOf7x3zg4/vvjBxxlBPrhtmS2UNIICH3gI0LG5qS9B0ESfCj+hkKku+FfgijKZLO3udl7T0ry2CyZr+8fco8fHT7/4wOAF8+eA5PjhmeibAnDipP7aVGP0ge2FnoTKIkTUtIkG3TKw0Z+A/cbG70N0stv5POEIo9H8khHb3OwiSCkpEXWnfv6/tsXSMnbP97m4Mmjr/x5BMGp6F6vHEueFpWSUMVhYGV0ZOUy6pubzR594N6mv/P/6FG52Nwc9Pw/moPgy+YAzUqk0f763u3Dh/tLv3s2pIQ99Zw6kRJWjoUSqQtMuC0B7PtNRsl2bW1n52htuVqnO/y+c3SE2/rR07UdPNTc3ekNhgwR0jUiC+Xu7B/Cd/uHT549AO5Pz26fORUtJUhJDNZPQvMaqjgwseKMr0kZbcmgiRa2444LUOUePzvGz2344svs0vdfcWdOjaUkBggN4M9Rwp6bL4CUTMQ7duRZ9mTectC5Z1DaWfqP8U1BmzTRylSLvuRHl/nN8wfP8YPS8c233x6fO3UVlKCUpM9LCfMxGIC2RI3JKWeXeqRenNtrWI2mJAbf1TevynlbcqZtp5TE5pvIcaRQjaFkwun00ZAiXTXYy/lzRsMRTz93YkRRwoAcGyWhrhoLpaiBMIor/u+awvs4tLYoJTHItLB6vsW5UOTeWO2/2mkvUeaVicmWSP3QN02D1x5ppGZYxeTj9uLXWRG0Zcf/GuH2opQQW5n/bmIziMSPhktEe4aQsuwntouNM8mM/NF8Y80pluOO79z7l1CxpVHTmlaZP2DC+CNDIb6TtlNvmmDV16YNmZhlv47F+skBPchwnAMc5H53b3//9y3SHWlOWEgVbhENxP7uhOtzREH0AkHwsxKCQCz9CKWBBvoO9iq0zUlGRDNL/n+PxwA/jDGyZUoJlXTXC2p9kvaQjXbW2OC0H0QKLmSABpGe/eEQXVuHDkXSS4Y9Hxqvxi+tQUcxj0oCtJ/ixle0mTUIi5NKTeOCQ5JukCDR26FjGkUij2laxG6xZoPSKak1Q7TRYJudYq0K5rZdU9SdqtPedqFQNcB2Qep0PT6KEjoExzF0SS+W5YIsu9sPH+1/OezsqNs7ZkCcP3rpkyzVNn0pLJOib1Iy85uvrVs1CZhGlWbdUKmXSffE40Ah0iHj6WZXjljMpIO/QvIUUtTw13UQ6cosO3BUho7j5wL0NDxpgs0ymwxUI4dbaHCR7lLgxxtRMr64t3//QfCdvjjjoITaY/QzkHpnYz2X7GCEn65E0M27kGvI0KjMoaqMz3OZMCD1ugD4j2kGsjeEWV+WwKwxoNTDJk2IBOso7wLYNIWovAvlFfy7CpKo1R1wUHE2sdIlj7dBJ0WnETnV4Mmdh2/x8y0c33nx9m9ZDm7//b7f+fv46unCC/B0D3nBYnXiZAI9oQ8ibFNrQqcbdObtP+DTGlqvTCm5tLYatjwlamOdsGivQIewNHz/Mh1MdZvgoMCVq2BVTS+Qkh1a9x72+lwytioP9w/h8f5h7v6PwN35conNHR9yF6yPIrLwrmNjlVFrpDO2Cb8YR9IHmorTnm9iSjAkbawTqXta9Bmk4D2lPHz60g61OB5YskbS4NbxzYlQLkHepHlWjh1IibixQgcWNDrmEgHu6/1D7vH97J+ePee4J88ecNSgpLgLV7FMg7/lWtqZmJt/2Jeln2hbnIth+pLZwjc9ej4O26OSo4WGVoSB7C4z6g5kSYdxkI/tXrFKzNJucbmpo72T/PSVDp3a0iV2TYhqDrjv9n/+Ain5glLy53s/AuvTcf4lsSxbAJXI+oUTwcjRTzS5K45JbnQFFSdErj2a4OGFz+hiDJMmamTTqqBKKrp/hqWmIbslplHj9LRgmaiZil9fSY9uvrjv7tOoWvZtEGh8MZo+lopaK2SVML2DROkxzHspvMRNyGzHGx0jLXtj23r2ZPnAYAdnd2euiu6dPQ4oOX72FcAXqEQXdSYoQ63dwMYgZEmshpy1ljPzdyUUGkMLHZPTy6O82NTZNx4QcrqQ0DlGJq/d8ff3vv3m/qMn8Pz720++vx12mWSKwGbDusZmWRvJ5NSYvl97Lu0gnnCTeHgoLi0dHqJfcnw8/vLFgmXmzGUUI/qQE4ML0gg5rA5HHbZPC2aO+Z/UrRwUgi+B7JxI0DzLT0WK7cuouGNMgZz0PFPJ8alLwyygkJBJ3FMTo0Ox8UCMGNMZD90soZToLWxuJV4wIG2g8WN03ypbOh0MEfVYl02IGDWPDdlZFYfqSM11SQXqbrmJPSavQRzbI6AMdNrFKdgyWRONjj6YcG3NiXAVUpJ9M+svsXuDbnupIA6wD2gCeu1OEzvHplH3F/olFtQcaLpWmCs40y3/egWUZGamBFA8AKoFuCF7lBIT5BKwuBOLXfTvBzIKkUpammnM4mWH9MCvQkrmoaSKvZhqEZbdLIoEMSglDDGVHUlASqw8dlsl2l9Oz0JJiG9wFbYkPQclMlGY3aJB/CdHVorYbSaWXPV7xdsStav1Eqt0p292Li+FPsSVKM4861J0e909W6ivydVOqymL23VJ36lYGyW32YFlQogN1g6ZaapIGIvXXUpo6Bkb2vQN8FWDGWapZ3k8nnEygrCNx+NduugqKLnRj60oNsivCFAuKYoRGTeaCW8Wv1bHUEDnXcHktLSPAl8p0SV04h0sZWea1TctmNNk788IC6wuA8WG6HULThzd2YWDBamxVKlU5MUqz1YHnCLos6yd8AmQy7PDJn9hsGS7D40CWOSzWJRQazWh/QPA01gSbUZC3Ab3JThdubPINUfmxWl6oW3qPWjvWkVvcbZERpWpgSPbC17QaT6cTOJSS5CilMibC7Su7rZvS2TYLSzuJrHB6gWUQHdlcU0OX+97JbXUZxTyOaxcue1ViPCBZGH59QJNnwhMWlHTkJE+g2VweV2QllqaBTntatabS5DgMpjrsEj5p6/BWfBzpHbFBFb91KNY1w+fgU2/anxqMU2QIMH/V4x1DD6LKEaciJ4dlSBBgusJftw8vn8+XIN+33VD0sVIkCBBggQJEiRIkCBBggQJEiRIkCBBggTTIom2X0QqoeQiEkouIaHkEpLcwEtIMjMuIZcM8F5EkgRwCYmUXEIu8dUu4P8A+PW5qXp5d44AAAAASUVORK5CYII="/>
          <p:cNvSpPr>
            <a:spLocks noChangeAspect="1" noChangeArrowheads="1"/>
          </p:cNvSpPr>
          <p:nvPr/>
        </p:nvSpPr>
        <p:spPr bwMode="auto">
          <a:xfrm>
            <a:off x="612775" y="-381000"/>
            <a:ext cx="260985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5" name="Picture 2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2" t="50000" r="48217" b="3013"/>
          <a:stretch/>
        </p:blipFill>
        <p:spPr bwMode="auto">
          <a:xfrm>
            <a:off x="2051720" y="5367590"/>
            <a:ext cx="2484000" cy="1010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032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/>
              <a:t>Indukované mutace - chemomutageny</a:t>
            </a:r>
            <a:endParaRPr lang="cs-CZ" sz="3200" dirty="0">
              <a:solidFill>
                <a:srgbClr val="FF0000"/>
              </a:solidFill>
            </a:endParaRPr>
          </a:p>
        </p:txBody>
      </p:sp>
      <p:cxnSp>
        <p:nvCxnSpPr>
          <p:cNvPr id="8" name="Přímá spojnice 7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bdélník 5"/>
          <p:cNvSpPr/>
          <p:nvPr/>
        </p:nvSpPr>
        <p:spPr>
          <a:xfrm>
            <a:off x="251520" y="927770"/>
            <a:ext cx="864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 smtClean="0"/>
              <a:t>Analogy bází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purinové a pyrimidinové deriváty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např. 5-brómuracil: analog tyminu, AT ---&gt; GC</a:t>
            </a:r>
            <a:endParaRPr lang="cs-CZ" sz="1600" dirty="0"/>
          </a:p>
        </p:txBody>
      </p:sp>
      <p:pic>
        <p:nvPicPr>
          <p:cNvPr id="1030" name="Picture 6" descr="5-Bromouracil bp.sv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43" y="1995643"/>
            <a:ext cx="3080171" cy="108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iki.chemprime.chemeddl.org/images/2/29/Nitrous_Acid_Reacting_Directly_with_DNA,_Converting_Cytosine_to_Uracil_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352" y="3657632"/>
            <a:ext cx="2880000" cy="963848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délník 10"/>
          <p:cNvSpPr/>
          <p:nvPr/>
        </p:nvSpPr>
        <p:spPr>
          <a:xfrm>
            <a:off x="723960" y="3590925"/>
            <a:ext cx="864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 smtClean="0"/>
              <a:t>Kyselina dusitá</a:t>
            </a:r>
            <a:r>
              <a:rPr lang="cs-CZ" sz="1600" dirty="0" smtClean="0"/>
              <a:t> (HNO</a:t>
            </a:r>
            <a:r>
              <a:rPr lang="cs-CZ" sz="1600" baseline="-25000" dirty="0" smtClean="0"/>
              <a:t>2</a:t>
            </a:r>
            <a:r>
              <a:rPr lang="cs-CZ" sz="16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oxidativní </a:t>
            </a:r>
            <a:r>
              <a:rPr lang="cs-CZ" sz="1600" dirty="0"/>
              <a:t>deaminace </a:t>
            </a:r>
            <a:r>
              <a:rPr lang="cs-CZ" sz="1600" dirty="0" smtClean="0"/>
              <a:t>bází, AT &lt;---&gt; GC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vznik v žaludku z NaNO</a:t>
            </a:r>
            <a:r>
              <a:rPr lang="cs-CZ" sz="1600" baseline="-25000" dirty="0" smtClean="0"/>
              <a:t>3</a:t>
            </a:r>
            <a:endParaRPr lang="cs-CZ" sz="1600" dirty="0"/>
          </a:p>
        </p:txBody>
      </p:sp>
      <p:grpSp>
        <p:nvGrpSpPr>
          <p:cNvPr id="3" name="Skupina 2"/>
          <p:cNvGrpSpPr/>
          <p:nvPr/>
        </p:nvGrpSpPr>
        <p:grpSpPr>
          <a:xfrm>
            <a:off x="4873302" y="1097461"/>
            <a:ext cx="3881636" cy="1998352"/>
            <a:chOff x="5063802" y="1097461"/>
            <a:chExt cx="3881636" cy="1998352"/>
          </a:xfrm>
        </p:grpSpPr>
        <p:pic>
          <p:nvPicPr>
            <p:cNvPr id="1028" name="Picture 4" descr="http://images.slideplayer.com/10/2816043/slides/slide_38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6" t="22055" r="8431" b="19641"/>
            <a:stretch/>
          </p:blipFill>
          <p:spPr bwMode="auto">
            <a:xfrm>
              <a:off x="5063802" y="1097461"/>
              <a:ext cx="3881636" cy="1998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bdélník 1"/>
            <p:cNvSpPr/>
            <p:nvPr/>
          </p:nvSpPr>
          <p:spPr>
            <a:xfrm>
              <a:off x="5868144" y="1628800"/>
              <a:ext cx="504056" cy="2202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7404695" y="2015104"/>
              <a:ext cx="504056" cy="2202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Obdélník 15"/>
          <p:cNvSpPr/>
          <p:nvPr/>
        </p:nvSpPr>
        <p:spPr>
          <a:xfrm>
            <a:off x="723960" y="5314352"/>
            <a:ext cx="864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 err="1" smtClean="0"/>
              <a:t>Hydrogensiřičitan</a:t>
            </a:r>
            <a:r>
              <a:rPr lang="cs-CZ" sz="1600" b="1" dirty="0" smtClean="0"/>
              <a:t> (HSO</a:t>
            </a:r>
            <a:r>
              <a:rPr lang="cs-CZ" sz="1600" b="1" baseline="-25000" dirty="0" smtClean="0"/>
              <a:t>3</a:t>
            </a:r>
            <a:r>
              <a:rPr lang="cs-CZ" sz="1600" b="1" baseline="30000" dirty="0" smtClean="0"/>
              <a:t>-</a:t>
            </a:r>
            <a:r>
              <a:rPr lang="cs-CZ" sz="1600" b="1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deaminace C, GC </a:t>
            </a:r>
            <a:r>
              <a:rPr lang="cs-CZ" sz="1600" dirty="0"/>
              <a:t>---&gt; </a:t>
            </a:r>
            <a:r>
              <a:rPr lang="cs-CZ" sz="1600" dirty="0" smtClean="0"/>
              <a:t>AT</a:t>
            </a:r>
            <a:endParaRPr lang="cs-CZ" sz="1600" dirty="0"/>
          </a:p>
        </p:txBody>
      </p:sp>
      <p:pic>
        <p:nvPicPr>
          <p:cNvPr id="1037" name="Picture 13" descr="http://pubs.rsc.org/services/images/RSCpubs.ePlatform.Service.FreeContent.ImageService.svc/ImageService/Articleimage/2014/AN/c3an02154h/c3an02154h-f1_hi-res.gif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02" b="13891"/>
          <a:stretch/>
        </p:blipFill>
        <p:spPr bwMode="auto">
          <a:xfrm>
            <a:off x="3884195" y="5324895"/>
            <a:ext cx="3780000" cy="85487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Obdélník 25"/>
          <p:cNvSpPr/>
          <p:nvPr/>
        </p:nvSpPr>
        <p:spPr>
          <a:xfrm>
            <a:off x="-65989" y="6626897"/>
            <a:ext cx="83103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 smtClean="0">
                <a:solidFill>
                  <a:schemeClr val="bg1">
                    <a:lumMod val="65000"/>
                  </a:schemeClr>
                </a:solidFill>
              </a:rPr>
              <a:t>http://slideplayer.com/slide/2816043/</a:t>
            </a:r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        https://en.wikipedia.org/wiki/5-Bromouracil</a:t>
            </a:r>
            <a:r>
              <a:rPr lang="cs-CZ" sz="1000" dirty="0">
                <a:solidFill>
                  <a:schemeClr val="bg1">
                    <a:lumMod val="65000"/>
                  </a:schemeClr>
                </a:solidFill>
              </a:rPr>
              <a:t>    </a:t>
            </a:r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       wiki.chemprime.chemeddl.org              pubs.rsc.org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58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/>
              <a:t>Indukované mutace - chemomutageny</a:t>
            </a:r>
            <a:endParaRPr lang="cs-CZ" sz="3200" dirty="0">
              <a:solidFill>
                <a:srgbClr val="FF0000"/>
              </a:solidFill>
            </a:endParaRPr>
          </a:p>
        </p:txBody>
      </p:sp>
      <p:cxnSp>
        <p:nvCxnSpPr>
          <p:cNvPr id="8" name="Přímá spojnice 7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59" r="50000" b="17026"/>
          <a:stretch/>
        </p:blipFill>
        <p:spPr bwMode="auto">
          <a:xfrm>
            <a:off x="6948264" y="1012983"/>
            <a:ext cx="1810223" cy="1765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/>
          <p:cNvSpPr/>
          <p:nvPr/>
        </p:nvSpPr>
        <p:spPr>
          <a:xfrm>
            <a:off x="251520" y="927770"/>
            <a:ext cx="8640000" cy="1128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cs-CZ" sz="1600" b="1" dirty="0" smtClean="0"/>
              <a:t>Alkylační látky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alkylace nukleofilních center bází DNA, atomy </a:t>
            </a:r>
            <a:r>
              <a:rPr lang="cs-CZ" sz="1600" dirty="0"/>
              <a:t>dusíku a </a:t>
            </a:r>
            <a:r>
              <a:rPr lang="cs-CZ" sz="1600" dirty="0" smtClean="0"/>
              <a:t>kyslíku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err="1" smtClean="0"/>
              <a:t>jednofunkční</a:t>
            </a:r>
            <a:r>
              <a:rPr lang="cs-CZ" sz="1600" dirty="0" smtClean="0"/>
              <a:t> - jedna reaktivní skupina, alkylace bází, změna párování</a:t>
            </a:r>
          </a:p>
          <a:p>
            <a:r>
              <a:rPr lang="cs-CZ" sz="1600" dirty="0"/>
              <a:t> </a:t>
            </a:r>
            <a:r>
              <a:rPr lang="cs-CZ" sz="1600" dirty="0" smtClean="0"/>
              <a:t>                              - př. </a:t>
            </a:r>
            <a:r>
              <a:rPr lang="cs-CZ" sz="1600" dirty="0" err="1" smtClean="0"/>
              <a:t>ethylmetansulfonát</a:t>
            </a:r>
            <a:r>
              <a:rPr lang="cs-CZ" sz="1600" dirty="0" smtClean="0"/>
              <a:t> (EMS)</a:t>
            </a:r>
          </a:p>
        </p:txBody>
      </p:sp>
      <p:pic>
        <p:nvPicPr>
          <p:cNvPr id="2052" name="Picture 4" descr="http://images.slideplayer.com/2/685191/slides/slide_3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89" t="70319" r="20624" b="4249"/>
          <a:stretch/>
        </p:blipFill>
        <p:spPr bwMode="auto">
          <a:xfrm>
            <a:off x="1933866" y="2132856"/>
            <a:ext cx="3924000" cy="109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Výsledek obrázku pro cisplat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10" descr="Výsledek obrázku pro cisplati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6" name="Picture 12" descr="http://www.pharmacopeia.cn/v29240/images/v29240/g-190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492" y="5738806"/>
            <a:ext cx="979284" cy="84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www.atdbio.com/img/articles/cisplatin-mechanism-large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13" t="50000" r="61987" b="11530"/>
          <a:stretch/>
        </p:blipFill>
        <p:spPr bwMode="auto">
          <a:xfrm>
            <a:off x="7239952" y="5586891"/>
            <a:ext cx="1037273" cy="88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bdélník 17"/>
          <p:cNvSpPr/>
          <p:nvPr/>
        </p:nvSpPr>
        <p:spPr>
          <a:xfrm>
            <a:off x="251520" y="3630548"/>
            <a:ext cx="864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err="1" smtClean="0"/>
              <a:t>dvojfunkční</a:t>
            </a:r>
            <a:r>
              <a:rPr lang="cs-CZ" sz="1600" dirty="0" smtClean="0"/>
              <a:t> - dvě reaktivní skupiny, křížové </a:t>
            </a:r>
            <a:r>
              <a:rPr lang="cs-CZ" sz="1600" dirty="0"/>
              <a:t>vazby mezi </a:t>
            </a:r>
            <a:r>
              <a:rPr lang="cs-CZ" sz="1600" dirty="0" smtClean="0"/>
              <a:t>dvěma nukleofilními centry</a:t>
            </a:r>
          </a:p>
          <a:p>
            <a:r>
              <a:rPr lang="cs-CZ" sz="1600" dirty="0"/>
              <a:t>	</a:t>
            </a:r>
            <a:r>
              <a:rPr lang="cs-CZ" sz="1600" dirty="0" smtClean="0"/>
              <a:t>        - zástava replikace DNA, př</a:t>
            </a:r>
            <a:r>
              <a:rPr lang="cs-CZ" sz="1600" dirty="0"/>
              <a:t>. </a:t>
            </a:r>
            <a:r>
              <a:rPr lang="cs-CZ" sz="1600" dirty="0" smtClean="0"/>
              <a:t>yperit (hořčičný plyn)</a:t>
            </a:r>
            <a:endParaRPr lang="cs-CZ" sz="16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470078" y="4899501"/>
            <a:ext cx="500458" cy="2708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b="1" dirty="0" smtClean="0"/>
              <a:t>yperit</a:t>
            </a:r>
            <a:endParaRPr lang="en-GB" sz="1000" b="1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470078" y="6027414"/>
            <a:ext cx="692818" cy="2708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b="1" dirty="0" err="1" smtClean="0"/>
              <a:t>cisplatina</a:t>
            </a:r>
            <a:endParaRPr lang="en-GB" sz="1000" b="1" dirty="0"/>
          </a:p>
        </p:txBody>
      </p:sp>
      <p:pic>
        <p:nvPicPr>
          <p:cNvPr id="1040" name="Picture 16" descr="https://upload.wikimedia.org/wikipedia/commons/0/0a/Cross-linked_DNA_by_nitrogen_mustard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50"/>
          <a:stretch/>
        </p:blipFill>
        <p:spPr bwMode="auto">
          <a:xfrm>
            <a:off x="2824312" y="4360007"/>
            <a:ext cx="1980000" cy="127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18" descr="Výsledek obrázku pro nitrogen mustard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44" name="Picture 20" descr="http://www.benbest.com/health/mustard.gif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8" r="5925" b="20811"/>
          <a:stretch/>
        </p:blipFill>
        <p:spPr bwMode="auto">
          <a:xfrm>
            <a:off x="1171022" y="4713598"/>
            <a:ext cx="1306223" cy="64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4" descr="http://www.atdbio.com/img/articles/cisplatin-mechanism-large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12" r="23677" b="66011"/>
          <a:stretch/>
        </p:blipFill>
        <p:spPr bwMode="auto">
          <a:xfrm>
            <a:off x="2817838" y="5762191"/>
            <a:ext cx="1980000" cy="80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://www.rnceus.com/chem/images/cross_link.gif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39246" r="48022"/>
          <a:stretch/>
        </p:blipFill>
        <p:spPr bwMode="auto">
          <a:xfrm>
            <a:off x="5388391" y="4557688"/>
            <a:ext cx="1187244" cy="183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 descr="http://www.atdbio.com/img/articles/cisplatin-mechanism-large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4754" b="12122"/>
          <a:stretch/>
        </p:blipFill>
        <p:spPr bwMode="auto">
          <a:xfrm>
            <a:off x="6787809" y="4529501"/>
            <a:ext cx="1845665" cy="764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814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/>
              <a:t>Replikace DNA</a:t>
            </a:r>
            <a:endParaRPr lang="cs-CZ" sz="3200" dirty="0"/>
          </a:p>
        </p:txBody>
      </p:sp>
      <p:cxnSp>
        <p:nvCxnSpPr>
          <p:cNvPr id="8" name="Přímá spojnice 7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bdélník 8"/>
          <p:cNvSpPr/>
          <p:nvPr/>
        </p:nvSpPr>
        <p:spPr>
          <a:xfrm>
            <a:off x="252000" y="1065510"/>
            <a:ext cx="8640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r>
              <a:rPr lang="cs-CZ" b="1" dirty="0" smtClean="0"/>
              <a:t>iniciace</a:t>
            </a:r>
            <a:r>
              <a:rPr lang="cs-CZ" dirty="0" smtClean="0"/>
              <a:t> </a:t>
            </a:r>
            <a:r>
              <a:rPr lang="cs-CZ" dirty="0"/>
              <a:t>- </a:t>
            </a:r>
            <a:r>
              <a:rPr lang="cs-CZ" dirty="0" smtClean="0"/>
              <a:t>zahájení replikace (</a:t>
            </a:r>
            <a:r>
              <a:rPr lang="cs-CZ" i="1" dirty="0" err="1" smtClean="0"/>
              <a:t>ori</a:t>
            </a:r>
            <a:r>
              <a:rPr lang="cs-CZ" dirty="0" smtClean="0"/>
              <a:t>), vazba replikačních proteinů, tvorba replikační </a:t>
            </a:r>
            <a:r>
              <a:rPr lang="cs-CZ" dirty="0"/>
              <a:t>vidlice</a:t>
            </a:r>
          </a:p>
          <a:p>
            <a:pPr marL="228600" indent="-228600">
              <a:buAutoNum type="arabicPeriod"/>
            </a:pPr>
            <a:r>
              <a:rPr lang="cs-CZ" b="1" dirty="0" smtClean="0"/>
              <a:t>elongace</a:t>
            </a:r>
            <a:r>
              <a:rPr lang="cs-CZ" dirty="0" smtClean="0"/>
              <a:t> - syntéza řetězce </a:t>
            </a:r>
            <a:r>
              <a:rPr lang="cs-CZ" dirty="0"/>
              <a:t>DNA </a:t>
            </a:r>
            <a:endParaRPr lang="cs-CZ" dirty="0" smtClean="0"/>
          </a:p>
          <a:p>
            <a:pPr marL="228600" indent="-228600">
              <a:buAutoNum type="arabicPeriod"/>
            </a:pPr>
            <a:r>
              <a:rPr lang="cs-CZ" b="1" dirty="0" smtClean="0"/>
              <a:t>terminace</a:t>
            </a:r>
            <a:r>
              <a:rPr lang="cs-CZ" dirty="0" smtClean="0"/>
              <a:t> - zakončení replikace </a:t>
            </a:r>
            <a:r>
              <a:rPr lang="cs-CZ" dirty="0"/>
              <a:t>daného </a:t>
            </a:r>
            <a:r>
              <a:rPr lang="cs-CZ" dirty="0" err="1" smtClean="0"/>
              <a:t>replikonu</a:t>
            </a:r>
            <a:endParaRPr lang="cs-CZ" sz="1600" dirty="0" smtClean="0">
              <a:solidFill>
                <a:srgbClr val="FF0000"/>
              </a:solidFill>
            </a:endParaRPr>
          </a:p>
        </p:txBody>
      </p:sp>
      <p:grpSp>
        <p:nvGrpSpPr>
          <p:cNvPr id="11" name="Skupina 10"/>
          <p:cNvGrpSpPr/>
          <p:nvPr/>
        </p:nvGrpSpPr>
        <p:grpSpPr>
          <a:xfrm>
            <a:off x="6084168" y="2892475"/>
            <a:ext cx="2695074" cy="2040413"/>
            <a:chOff x="2771800" y="4525001"/>
            <a:chExt cx="2695074" cy="2040413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0" t="10845" r="20119" b="50000"/>
            <a:stretch/>
          </p:blipFill>
          <p:spPr bwMode="auto">
            <a:xfrm>
              <a:off x="2771800" y="4684542"/>
              <a:ext cx="2695074" cy="1532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Obdélník 4"/>
            <p:cNvSpPr/>
            <p:nvPr/>
          </p:nvSpPr>
          <p:spPr>
            <a:xfrm>
              <a:off x="3563888" y="4653136"/>
              <a:ext cx="936104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TextovéPole 3"/>
            <p:cNvSpPr txBox="1"/>
            <p:nvPr/>
          </p:nvSpPr>
          <p:spPr>
            <a:xfrm>
              <a:off x="3697338" y="4525001"/>
              <a:ext cx="65915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b="1" dirty="0" smtClean="0"/>
                <a:t>místo </a:t>
              </a:r>
              <a:r>
                <a:rPr lang="cs-CZ" sz="1000" b="1" i="1" dirty="0" err="1" smtClean="0"/>
                <a:t>ori</a:t>
              </a:r>
              <a:endParaRPr lang="en-GB" sz="1000" b="1" i="1" dirty="0"/>
            </a:p>
          </p:txBody>
        </p:sp>
        <p:sp>
          <p:nvSpPr>
            <p:cNvPr id="6" name="Obdélník 5"/>
            <p:cNvSpPr/>
            <p:nvPr/>
          </p:nvSpPr>
          <p:spPr>
            <a:xfrm>
              <a:off x="4067944" y="5023224"/>
              <a:ext cx="1296144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4582048" y="4708903"/>
              <a:ext cx="351656" cy="904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3313688" y="6165304"/>
              <a:ext cx="13885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00" b="1" dirty="0" err="1" smtClean="0"/>
                <a:t>jednořetězcová</a:t>
              </a:r>
              <a:r>
                <a:rPr lang="cs-CZ" sz="1000" b="1" dirty="0" smtClean="0"/>
                <a:t> oblast</a:t>
              </a:r>
            </a:p>
            <a:p>
              <a:pPr algn="ctr"/>
              <a:r>
                <a:rPr lang="cs-CZ" sz="1000" b="1" dirty="0" smtClean="0"/>
                <a:t>templátové DNA</a:t>
              </a:r>
              <a:endParaRPr lang="en-GB" sz="1000" b="1" dirty="0"/>
            </a:p>
          </p:txBody>
        </p:sp>
      </p:grpSp>
      <p:sp>
        <p:nvSpPr>
          <p:cNvPr id="20" name="Obdélník 19"/>
          <p:cNvSpPr/>
          <p:nvPr/>
        </p:nvSpPr>
        <p:spPr>
          <a:xfrm>
            <a:off x="251519" y="2564904"/>
            <a:ext cx="5112569" cy="2772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400"/>
              </a:spcAft>
            </a:pPr>
            <a:r>
              <a:rPr lang="cs-CZ" b="1" dirty="0" smtClean="0"/>
              <a:t>Počátek replikace (místo </a:t>
            </a:r>
            <a:r>
              <a:rPr lang="cs-CZ" b="1" i="1" dirty="0" err="1" smtClean="0"/>
              <a:t>ori</a:t>
            </a:r>
            <a:r>
              <a:rPr lang="cs-CZ" b="1" i="1" dirty="0" smtClean="0"/>
              <a:t>)</a:t>
            </a:r>
          </a:p>
          <a:p>
            <a:pPr marL="285750" indent="-2857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cs-CZ" dirty="0" smtClean="0"/>
              <a:t>specifická sekvence DNA bohatá </a:t>
            </a:r>
            <a:r>
              <a:rPr lang="cs-CZ" dirty="0"/>
              <a:t>na AT </a:t>
            </a:r>
            <a:r>
              <a:rPr lang="cs-CZ" dirty="0" smtClean="0"/>
              <a:t>páry </a:t>
            </a:r>
          </a:p>
          <a:p>
            <a:pPr marL="285750" indent="-2857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cs-CZ" dirty="0" smtClean="0"/>
              <a:t>vazba iniciačních proteinů otvírá strukturu </a:t>
            </a:r>
            <a:r>
              <a:rPr lang="cs-CZ" dirty="0" err="1" smtClean="0"/>
              <a:t>dsDNA</a:t>
            </a:r>
            <a:endParaRPr lang="cs-CZ" dirty="0" smtClean="0"/>
          </a:p>
          <a:p>
            <a:pPr marL="285750" indent="-285750" algn="just">
              <a:lnSpc>
                <a:spcPct val="114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dirty="0" smtClean="0"/>
              <a:t>vazba dalších proteinů zodpovědných za replikaci</a:t>
            </a:r>
          </a:p>
          <a:p>
            <a:pPr marL="285750" indent="-2857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cs-CZ" dirty="0" smtClean="0"/>
              <a:t>přítomen na každém </a:t>
            </a:r>
            <a:r>
              <a:rPr lang="cs-CZ" dirty="0" err="1" smtClean="0"/>
              <a:t>replikonu</a:t>
            </a:r>
            <a:endParaRPr lang="cs-CZ" dirty="0" smtClean="0"/>
          </a:p>
          <a:p>
            <a:pPr marL="285750" indent="-2857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cs-CZ" dirty="0" smtClean="0"/>
              <a:t>u bakterií - 1x na chromozomu</a:t>
            </a:r>
          </a:p>
          <a:p>
            <a:pPr marL="285750" indent="-2857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cs-CZ" dirty="0" smtClean="0"/>
              <a:t>u člověka - 10.000x na jaderné DNA</a:t>
            </a:r>
          </a:p>
          <a:p>
            <a:pPr algn="just">
              <a:lnSpc>
                <a:spcPct val="114000"/>
              </a:lnSpc>
            </a:pPr>
            <a:r>
              <a:rPr lang="cs-CZ" dirty="0"/>
              <a:t>	</a:t>
            </a:r>
            <a:r>
              <a:rPr lang="cs-CZ" dirty="0" smtClean="0"/>
              <a:t>     - 220x na chromozom</a:t>
            </a:r>
            <a:endParaRPr lang="cs-CZ" sz="1600" dirty="0" smtClean="0">
              <a:solidFill>
                <a:srgbClr val="FF0000"/>
              </a:solidFill>
            </a:endParaRPr>
          </a:p>
        </p:txBody>
      </p:sp>
      <p:sp>
        <p:nvSpPr>
          <p:cNvPr id="21" name="Obdélník 20"/>
          <p:cNvSpPr/>
          <p:nvPr/>
        </p:nvSpPr>
        <p:spPr>
          <a:xfrm>
            <a:off x="-65989" y="6626897"/>
            <a:ext cx="723737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>
                    <a:lumMod val="65000"/>
                  </a:schemeClr>
                </a:solidFill>
              </a:rPr>
              <a:t>http://www.garlandscience.com/res/pdf/ecb4_ch6_draft.pdf</a:t>
            </a:r>
          </a:p>
        </p:txBody>
      </p:sp>
    </p:spTree>
    <p:extLst>
      <p:ext uri="{BB962C8B-B14F-4D97-AF65-F5344CB8AC3E}">
        <p14:creationId xmlns:p14="http://schemas.microsoft.com/office/powerpoint/2010/main" val="237845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/>
              <a:t>Indukované mutace - chemomutageny</a:t>
            </a:r>
            <a:endParaRPr lang="cs-CZ" sz="3200" dirty="0">
              <a:solidFill>
                <a:srgbClr val="FF0000"/>
              </a:solidFill>
            </a:endParaRPr>
          </a:p>
        </p:txBody>
      </p:sp>
      <p:cxnSp>
        <p:nvCxnSpPr>
          <p:cNvPr id="8" name="Přímá spojnice 7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bdélník 5"/>
          <p:cNvSpPr/>
          <p:nvPr/>
        </p:nvSpPr>
        <p:spPr>
          <a:xfrm>
            <a:off x="251520" y="927770"/>
            <a:ext cx="53285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1600" b="1" dirty="0" err="1" smtClean="0"/>
              <a:t>Psoraleny</a:t>
            </a:r>
            <a:r>
              <a:rPr lang="cs-CZ" sz="1600" b="1" dirty="0" smtClean="0"/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 err="1" smtClean="0"/>
              <a:t>interkalace</a:t>
            </a:r>
            <a:r>
              <a:rPr lang="cs-CZ" sz="1600" dirty="0" smtClean="0"/>
              <a:t> mezi sousední nukleotidy, posunové mutace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 smtClean="0"/>
              <a:t>fotoreaktivace UVA světlem vede k tvorbě </a:t>
            </a:r>
            <a:r>
              <a:rPr lang="cs-CZ" sz="1600" dirty="0" err="1" smtClean="0"/>
              <a:t>monoaduktů</a:t>
            </a:r>
            <a:r>
              <a:rPr lang="cs-CZ" sz="1600" dirty="0" smtClean="0"/>
              <a:t> </a:t>
            </a:r>
            <a:br>
              <a:rPr lang="cs-CZ" sz="1600" dirty="0" smtClean="0"/>
            </a:br>
            <a:r>
              <a:rPr lang="cs-CZ" sz="1600" dirty="0" smtClean="0"/>
              <a:t>a křížových vazeb na DNA, zástava replikace</a:t>
            </a:r>
            <a:endParaRPr lang="cs-CZ" sz="1600" dirty="0"/>
          </a:p>
        </p:txBody>
      </p:sp>
      <p:sp>
        <p:nvSpPr>
          <p:cNvPr id="2" name="AutoShape 8" descr="Výsledek obrázku pro cisplat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10" descr="Výsledek obrázku pro cisplati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18" descr="Výsledek obrázku pro nitrogen mustard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4" name="Skupina 13"/>
          <p:cNvGrpSpPr/>
          <p:nvPr/>
        </p:nvGrpSpPr>
        <p:grpSpPr>
          <a:xfrm>
            <a:off x="5811122" y="880170"/>
            <a:ext cx="3192600" cy="1643218"/>
            <a:chOff x="5811122" y="880170"/>
            <a:chExt cx="3192600" cy="1643218"/>
          </a:xfrm>
        </p:grpSpPr>
        <p:pic>
          <p:nvPicPr>
            <p:cNvPr id="3089" name="Picture 17" descr="http://www.nature.com/bmt/journal/v33/n1/images/1704284f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0261" y="880170"/>
              <a:ext cx="3001516" cy="1460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Obdélník 11"/>
            <p:cNvSpPr/>
            <p:nvPr/>
          </p:nvSpPr>
          <p:spPr>
            <a:xfrm>
              <a:off x="6948264" y="2236579"/>
              <a:ext cx="2033513" cy="896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bdélník 42"/>
            <p:cNvSpPr/>
            <p:nvPr/>
          </p:nvSpPr>
          <p:spPr>
            <a:xfrm>
              <a:off x="5940264" y="1261932"/>
              <a:ext cx="296677" cy="896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ovéPole 12"/>
            <p:cNvSpPr txBox="1"/>
            <p:nvPr/>
          </p:nvSpPr>
          <p:spPr>
            <a:xfrm>
              <a:off x="5811122" y="1207023"/>
              <a:ext cx="55496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dirty="0" err="1" smtClean="0"/>
                <a:t>Psoralen</a:t>
              </a:r>
              <a:endParaRPr lang="en-GB" sz="800" b="1" dirty="0"/>
            </a:p>
          </p:txBody>
        </p:sp>
        <p:sp>
          <p:nvSpPr>
            <p:cNvPr id="45" name="TextovéPole 44"/>
            <p:cNvSpPr txBox="1"/>
            <p:nvPr/>
          </p:nvSpPr>
          <p:spPr>
            <a:xfrm>
              <a:off x="6924656" y="2227389"/>
              <a:ext cx="66236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dirty="0" smtClean="0"/>
                <a:t>Interkalace</a:t>
              </a:r>
              <a:endParaRPr lang="en-GB" sz="800" b="1" dirty="0"/>
            </a:p>
          </p:txBody>
        </p:sp>
        <p:sp>
          <p:nvSpPr>
            <p:cNvPr id="46" name="TextovéPole 45"/>
            <p:cNvSpPr txBox="1"/>
            <p:nvPr/>
          </p:nvSpPr>
          <p:spPr>
            <a:xfrm>
              <a:off x="7667310" y="2227389"/>
              <a:ext cx="68320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dirty="0" err="1" smtClean="0"/>
                <a:t>Monoadukt</a:t>
              </a:r>
              <a:endParaRPr lang="en-GB" sz="800" b="1" dirty="0"/>
            </a:p>
          </p:txBody>
        </p:sp>
        <p:sp>
          <p:nvSpPr>
            <p:cNvPr id="47" name="TextovéPole 46"/>
            <p:cNvSpPr txBox="1"/>
            <p:nvPr/>
          </p:nvSpPr>
          <p:spPr>
            <a:xfrm>
              <a:off x="8506471" y="2231577"/>
              <a:ext cx="497251" cy="2918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cs-CZ" sz="800" b="1" dirty="0" smtClean="0"/>
                <a:t>Křížová</a:t>
              </a:r>
            </a:p>
            <a:p>
              <a:pPr algn="ctr">
                <a:lnSpc>
                  <a:spcPct val="80000"/>
                </a:lnSpc>
              </a:pPr>
              <a:r>
                <a:rPr lang="cs-CZ" sz="800" b="1" dirty="0" smtClean="0"/>
                <a:t>vazba</a:t>
              </a:r>
              <a:endParaRPr lang="en-GB" sz="800" b="1" dirty="0"/>
            </a:p>
          </p:txBody>
        </p:sp>
      </p:grpSp>
      <p:grpSp>
        <p:nvGrpSpPr>
          <p:cNvPr id="19" name="Skupina 18"/>
          <p:cNvGrpSpPr/>
          <p:nvPr/>
        </p:nvGrpSpPr>
        <p:grpSpPr>
          <a:xfrm>
            <a:off x="384511" y="2532036"/>
            <a:ext cx="8503181" cy="1364659"/>
            <a:chOff x="455761" y="2733911"/>
            <a:chExt cx="8503181" cy="1364659"/>
          </a:xfrm>
        </p:grpSpPr>
        <p:pic>
          <p:nvPicPr>
            <p:cNvPr id="3087" name="Picture 15" descr="http://patentimages.storage.googleapis.com/US6187572B1/US06187572-20010213-C00008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054"/>
            <a:stretch/>
          </p:blipFill>
          <p:spPr bwMode="auto">
            <a:xfrm>
              <a:off x="455761" y="2958932"/>
              <a:ext cx="2160000" cy="779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15" descr="http://patentimages.storage.googleapis.com/US6187572B1/US06187572-20010213-C00008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" t="30926" r="19" b="39455"/>
            <a:stretch/>
          </p:blipFill>
          <p:spPr bwMode="auto">
            <a:xfrm>
              <a:off x="3658250" y="2733911"/>
              <a:ext cx="2160000" cy="1102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5" descr="http://patentimages.storage.googleapis.com/US6187572B1/US06187572-20010213-C00008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34" t="67760" r="1134" b="2621"/>
            <a:stretch/>
          </p:blipFill>
          <p:spPr bwMode="auto">
            <a:xfrm>
              <a:off x="6798942" y="2780928"/>
              <a:ext cx="2160000" cy="1102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TextovéPole 48"/>
            <p:cNvSpPr txBox="1"/>
            <p:nvPr/>
          </p:nvSpPr>
          <p:spPr>
            <a:xfrm>
              <a:off x="1279469" y="3835782"/>
              <a:ext cx="65274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dirty="0" err="1" smtClean="0"/>
                <a:t>Xantotoxin</a:t>
              </a:r>
              <a:endParaRPr lang="en-GB" sz="800" b="1" dirty="0"/>
            </a:p>
          </p:txBody>
        </p:sp>
        <p:sp>
          <p:nvSpPr>
            <p:cNvPr id="50" name="TextovéPole 49"/>
            <p:cNvSpPr txBox="1"/>
            <p:nvPr/>
          </p:nvSpPr>
          <p:spPr>
            <a:xfrm>
              <a:off x="600900" y="3850499"/>
              <a:ext cx="37863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dirty="0" smtClean="0"/>
                <a:t>DNA</a:t>
              </a:r>
              <a:endParaRPr lang="en-GB" sz="800" b="1" dirty="0"/>
            </a:p>
          </p:txBody>
        </p:sp>
        <p:sp>
          <p:nvSpPr>
            <p:cNvPr id="51" name="TextovéPole 50"/>
            <p:cNvSpPr txBox="1"/>
            <p:nvPr/>
          </p:nvSpPr>
          <p:spPr>
            <a:xfrm>
              <a:off x="2099220" y="3859807"/>
              <a:ext cx="37863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dirty="0" smtClean="0"/>
                <a:t>DNA</a:t>
              </a:r>
              <a:endParaRPr lang="en-GB" sz="800" b="1" dirty="0"/>
            </a:p>
          </p:txBody>
        </p:sp>
        <p:sp>
          <p:nvSpPr>
            <p:cNvPr id="52" name="TextovéPole 51"/>
            <p:cNvSpPr txBox="1"/>
            <p:nvPr/>
          </p:nvSpPr>
          <p:spPr>
            <a:xfrm>
              <a:off x="4230400" y="3883126"/>
              <a:ext cx="68320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dirty="0" err="1" smtClean="0"/>
                <a:t>Monoadukt</a:t>
              </a:r>
              <a:endParaRPr lang="en-GB" sz="800" b="1" dirty="0"/>
            </a:p>
          </p:txBody>
        </p:sp>
        <p:sp>
          <p:nvSpPr>
            <p:cNvPr id="54" name="TextovéPole 53"/>
            <p:cNvSpPr txBox="1"/>
            <p:nvPr/>
          </p:nvSpPr>
          <p:spPr>
            <a:xfrm>
              <a:off x="7383542" y="3905247"/>
              <a:ext cx="764954" cy="1933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cs-CZ" sz="800" b="1" dirty="0" smtClean="0"/>
                <a:t>Křížová vazba</a:t>
              </a:r>
              <a:endParaRPr lang="en-GB" sz="800" b="1" dirty="0"/>
            </a:p>
          </p:txBody>
        </p:sp>
        <p:cxnSp>
          <p:nvCxnSpPr>
            <p:cNvPr id="16" name="Přímá spojnice se šipkou 15"/>
            <p:cNvCxnSpPr/>
            <p:nvPr/>
          </p:nvCxnSpPr>
          <p:spPr>
            <a:xfrm flipV="1">
              <a:off x="2831785" y="3348643"/>
              <a:ext cx="540000" cy="1"/>
            </a:xfrm>
            <a:prstGeom prst="straightConnector1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ovéPole 56"/>
            <p:cNvSpPr txBox="1"/>
            <p:nvPr/>
          </p:nvSpPr>
          <p:spPr>
            <a:xfrm>
              <a:off x="2681131" y="3133199"/>
              <a:ext cx="79380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dirty="0" smtClean="0"/>
                <a:t>UVA (1. foton)</a:t>
              </a:r>
              <a:endParaRPr lang="en-GB" sz="800" b="1" dirty="0"/>
            </a:p>
          </p:txBody>
        </p:sp>
        <p:cxnSp>
          <p:nvCxnSpPr>
            <p:cNvPr id="59" name="Přímá spojnice se šipkou 58"/>
            <p:cNvCxnSpPr/>
            <p:nvPr/>
          </p:nvCxnSpPr>
          <p:spPr>
            <a:xfrm flipV="1">
              <a:off x="6051946" y="3344537"/>
              <a:ext cx="540000" cy="1"/>
            </a:xfrm>
            <a:prstGeom prst="straightConnector1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ovéPole 59"/>
            <p:cNvSpPr txBox="1"/>
            <p:nvPr/>
          </p:nvSpPr>
          <p:spPr>
            <a:xfrm>
              <a:off x="5901292" y="3129093"/>
              <a:ext cx="79380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dirty="0" smtClean="0"/>
                <a:t>UVA (2. foton)</a:t>
              </a:r>
              <a:endParaRPr lang="en-GB" sz="800" b="1" dirty="0"/>
            </a:p>
          </p:txBody>
        </p:sp>
      </p:grpSp>
      <p:sp>
        <p:nvSpPr>
          <p:cNvPr id="62" name="Obdélník 61"/>
          <p:cNvSpPr/>
          <p:nvPr/>
        </p:nvSpPr>
        <p:spPr>
          <a:xfrm>
            <a:off x="-65989" y="6626897"/>
            <a:ext cx="920998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 smtClean="0">
                <a:solidFill>
                  <a:schemeClr val="bg1">
                    <a:lumMod val="65000"/>
                  </a:schemeClr>
                </a:solidFill>
              </a:rPr>
              <a:t>http://www.google.com/patents/US6187572</a:t>
            </a:r>
            <a:r>
              <a:rPr lang="cs-CZ" sz="1000" dirty="0">
                <a:solidFill>
                  <a:schemeClr val="bg1">
                    <a:lumMod val="65000"/>
                  </a:schemeClr>
                </a:solidFill>
              </a:rPr>
              <a:t>	http://</a:t>
            </a:r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www.nature.com/bmt/journal/v33/n1/fig_tab/1704284f2.html     https</a:t>
            </a:r>
            <a:r>
              <a:rPr lang="cs-CZ" sz="1000" dirty="0">
                <a:solidFill>
                  <a:schemeClr val="bg1">
                    <a:lumMod val="65000"/>
                  </a:schemeClr>
                </a:solidFill>
              </a:rPr>
              <a:t>://www.researchgate.net/figure/49739612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3" name="Obdélník 62"/>
          <p:cNvSpPr/>
          <p:nvPr/>
        </p:nvSpPr>
        <p:spPr>
          <a:xfrm>
            <a:off x="251520" y="4265801"/>
            <a:ext cx="864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 err="1" smtClean="0"/>
              <a:t>Polyaromatické</a:t>
            </a:r>
            <a:r>
              <a:rPr lang="cs-CZ" sz="1600" b="1" dirty="0" smtClean="0"/>
              <a:t> uhlovodíky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interkalace do </a:t>
            </a:r>
            <a:r>
              <a:rPr lang="cs-CZ" sz="1600" dirty="0" err="1" smtClean="0"/>
              <a:t>dsDNA</a:t>
            </a:r>
            <a:r>
              <a:rPr lang="cs-CZ" sz="1600" dirty="0" smtClean="0"/>
              <a:t>, metabolickou aktivací vznikají epoxidy, které tvoří </a:t>
            </a:r>
            <a:r>
              <a:rPr lang="cs-CZ" sz="1600" dirty="0" err="1" smtClean="0"/>
              <a:t>monoadukty</a:t>
            </a:r>
            <a:r>
              <a:rPr lang="cs-CZ" sz="1600" dirty="0" smtClean="0"/>
              <a:t> s DNA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př</a:t>
            </a:r>
            <a:r>
              <a:rPr lang="cs-CZ" sz="1600" dirty="0"/>
              <a:t>. </a:t>
            </a:r>
            <a:r>
              <a:rPr lang="cs-CZ" sz="1600" dirty="0" err="1" smtClean="0"/>
              <a:t>benzo</a:t>
            </a:r>
            <a:r>
              <a:rPr lang="cs-CZ" sz="1600" dirty="0" smtClean="0"/>
              <a:t>(a)pyren</a:t>
            </a:r>
            <a:endParaRPr lang="cs-CZ" sz="1600" dirty="0"/>
          </a:p>
        </p:txBody>
      </p:sp>
      <p:grpSp>
        <p:nvGrpSpPr>
          <p:cNvPr id="27" name="Skupina 26"/>
          <p:cNvGrpSpPr/>
          <p:nvPr/>
        </p:nvGrpSpPr>
        <p:grpSpPr>
          <a:xfrm>
            <a:off x="1263016" y="5136964"/>
            <a:ext cx="6746355" cy="1215613"/>
            <a:chOff x="1358266" y="5146489"/>
            <a:chExt cx="6746355" cy="1215613"/>
          </a:xfrm>
        </p:grpSpPr>
        <p:pic>
          <p:nvPicPr>
            <p:cNvPr id="3097" name="Picture 25" descr="https://www.researchgate.net/profile/Dagmar_Svaskova/publication/49739612/figure/fig1/Metabolic-activation-and-DNA-adduct-formation-by-benzoapyrene-The-typical-three-step.pn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1" t="8782" r="72069" b="69790"/>
            <a:stretch/>
          </p:blipFill>
          <p:spPr bwMode="auto">
            <a:xfrm>
              <a:off x="1386841" y="5391504"/>
              <a:ext cx="1059210" cy="687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25" descr="https://www.researchgate.net/profile/Dagmar_Svaskova/publication/49739612/figure/fig1/Metabolic-activation-and-DNA-adduct-formation-by-benzoapyrene-The-typical-three-step.pn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431" t="56473" r="2342" b="19687"/>
            <a:stretch/>
          </p:blipFill>
          <p:spPr bwMode="auto">
            <a:xfrm>
              <a:off x="3777072" y="5301208"/>
              <a:ext cx="1154968" cy="764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25" descr="https://www.researchgate.net/profile/Dagmar_Svaskova/publication/49739612/figure/fig1/Metabolic-activation-and-DNA-adduct-formation-by-benzoapyrene-The-typical-three-step.pn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14" t="50000" r="43424" b="13140"/>
            <a:stretch/>
          </p:blipFill>
          <p:spPr bwMode="auto">
            <a:xfrm>
              <a:off x="7020272" y="5179854"/>
              <a:ext cx="1084349" cy="1182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2" name="Přímá spojnice se šipkou 71"/>
            <p:cNvCxnSpPr/>
            <p:nvPr/>
          </p:nvCxnSpPr>
          <p:spPr>
            <a:xfrm flipV="1">
              <a:off x="2790945" y="5852309"/>
              <a:ext cx="540000" cy="1"/>
            </a:xfrm>
            <a:prstGeom prst="straightConnector1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ovéPole 72"/>
            <p:cNvSpPr txBox="1"/>
            <p:nvPr/>
          </p:nvSpPr>
          <p:spPr>
            <a:xfrm>
              <a:off x="2703009" y="5579715"/>
              <a:ext cx="716863" cy="2918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cs-CZ" sz="800" b="1" dirty="0" smtClean="0"/>
                <a:t>Metabolická</a:t>
              </a:r>
            </a:p>
            <a:p>
              <a:pPr algn="ctr">
                <a:lnSpc>
                  <a:spcPct val="80000"/>
                </a:lnSpc>
              </a:pPr>
              <a:r>
                <a:rPr lang="cs-CZ" sz="800" b="1" dirty="0" smtClean="0"/>
                <a:t>aktivace</a:t>
              </a:r>
              <a:endParaRPr lang="en-GB" sz="800" b="1" dirty="0"/>
            </a:p>
          </p:txBody>
        </p:sp>
        <p:sp>
          <p:nvSpPr>
            <p:cNvPr id="74" name="TextovéPole 73"/>
            <p:cNvSpPr txBox="1"/>
            <p:nvPr/>
          </p:nvSpPr>
          <p:spPr>
            <a:xfrm>
              <a:off x="1358266" y="6099448"/>
              <a:ext cx="1053494" cy="1908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cs-CZ" sz="800" b="1" dirty="0" err="1" smtClean="0"/>
                <a:t>Benzo</a:t>
              </a:r>
              <a:r>
                <a:rPr lang="cs-CZ" sz="800" b="1" dirty="0" smtClean="0"/>
                <a:t>(a)pyren (</a:t>
              </a:r>
              <a:r>
                <a:rPr lang="cs-CZ" sz="800" b="1" dirty="0" err="1" smtClean="0"/>
                <a:t>BaP</a:t>
              </a:r>
              <a:r>
                <a:rPr lang="cs-CZ" sz="800" b="1" dirty="0" smtClean="0"/>
                <a:t>)</a:t>
              </a:r>
              <a:endParaRPr lang="cs-CZ" sz="800" b="1" dirty="0"/>
            </a:p>
          </p:txBody>
        </p:sp>
        <p:sp>
          <p:nvSpPr>
            <p:cNvPr id="75" name="TextovéPole 74"/>
            <p:cNvSpPr txBox="1"/>
            <p:nvPr/>
          </p:nvSpPr>
          <p:spPr>
            <a:xfrm>
              <a:off x="3510414" y="6099449"/>
              <a:ext cx="1688283" cy="1908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cs-CZ" sz="800" b="1" dirty="0" err="1"/>
                <a:t>Benzo</a:t>
              </a:r>
              <a:r>
                <a:rPr lang="cs-CZ" sz="800" b="1" dirty="0"/>
                <a:t>(a)pyrene </a:t>
              </a:r>
              <a:r>
                <a:rPr lang="cs-CZ" sz="800" b="1" dirty="0" err="1"/>
                <a:t>diolepoxide</a:t>
              </a:r>
              <a:r>
                <a:rPr lang="cs-CZ" sz="800" b="1" dirty="0"/>
                <a:t> </a:t>
              </a:r>
              <a:r>
                <a:rPr lang="cs-CZ" sz="800" b="1" dirty="0" smtClean="0"/>
                <a:t>(BPDE)</a:t>
              </a:r>
              <a:endParaRPr lang="cs-CZ" sz="800" b="1" dirty="0"/>
            </a:p>
          </p:txBody>
        </p:sp>
        <p:cxnSp>
          <p:nvCxnSpPr>
            <p:cNvPr id="76" name="Přímá spojnice se šipkou 75"/>
            <p:cNvCxnSpPr/>
            <p:nvPr/>
          </p:nvCxnSpPr>
          <p:spPr>
            <a:xfrm flipV="1">
              <a:off x="5036292" y="5846175"/>
              <a:ext cx="540000" cy="1"/>
            </a:xfrm>
            <a:prstGeom prst="straightConnector1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ovéPole 76"/>
            <p:cNvSpPr txBox="1"/>
            <p:nvPr/>
          </p:nvSpPr>
          <p:spPr>
            <a:xfrm>
              <a:off x="5061936" y="5661266"/>
              <a:ext cx="45236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dirty="0" smtClean="0"/>
                <a:t>+ DNA</a:t>
              </a:r>
              <a:endParaRPr lang="en-GB" sz="800" b="1" dirty="0"/>
            </a:p>
          </p:txBody>
        </p:sp>
        <p:grpSp>
          <p:nvGrpSpPr>
            <p:cNvPr id="23" name="Skupina 22"/>
            <p:cNvGrpSpPr/>
            <p:nvPr/>
          </p:nvGrpSpPr>
          <p:grpSpPr>
            <a:xfrm>
              <a:off x="5838159" y="5146489"/>
              <a:ext cx="908583" cy="1182248"/>
              <a:chOff x="5838159" y="5146489"/>
              <a:chExt cx="908583" cy="1182248"/>
            </a:xfrm>
          </p:grpSpPr>
          <p:pic>
            <p:nvPicPr>
              <p:cNvPr id="70" name="Picture 25" descr="https://www.researchgate.net/profile/Dagmar_Svaskova/publication/49739612/figure/fig1/Metabolic-activation-and-DNA-adduct-formation-by-benzoapyrene-The-typical-three-step.png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703" t="48721" r="68272" b="14419"/>
              <a:stretch/>
            </p:blipFill>
            <p:spPr bwMode="auto">
              <a:xfrm>
                <a:off x="5838159" y="5146489"/>
                <a:ext cx="891870" cy="11822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Obdélník 21"/>
              <p:cNvSpPr/>
              <p:nvPr/>
            </p:nvSpPr>
            <p:spPr>
              <a:xfrm>
                <a:off x="6539746" y="5768705"/>
                <a:ext cx="206996" cy="14990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5" name="Obdélník 24"/>
            <p:cNvSpPr/>
            <p:nvPr/>
          </p:nvSpPr>
          <p:spPr>
            <a:xfrm>
              <a:off x="3777072" y="5661266"/>
              <a:ext cx="74848" cy="1097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86537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251520" y="927770"/>
            <a:ext cx="8640000" cy="5221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1600" dirty="0" err="1" smtClean="0"/>
              <a:t>Promutageny</a:t>
            </a:r>
            <a:r>
              <a:rPr lang="cs-CZ" sz="1600" dirty="0" smtClean="0"/>
              <a:t> jsou samy o sobě neškodné. Vyžadují metabolickou aktivaci, aby se staly mutageny.</a:t>
            </a:r>
          </a:p>
          <a:p>
            <a:pPr algn="just"/>
            <a:endParaRPr lang="cs-CZ" sz="1600" dirty="0"/>
          </a:p>
          <a:p>
            <a:pPr>
              <a:spcAft>
                <a:spcPts val="400"/>
              </a:spcAft>
            </a:pPr>
            <a:r>
              <a:rPr lang="cs-CZ" sz="1600" b="1" dirty="0" err="1" smtClean="0"/>
              <a:t>Benzo</a:t>
            </a:r>
            <a:r>
              <a:rPr lang="cs-CZ" sz="1600" b="1" dirty="0" smtClean="0"/>
              <a:t>(a)pyren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produkt nedokonalého spalování 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uhelný dehet, výfukové </a:t>
            </a:r>
            <a:r>
              <a:rPr lang="cs-CZ" sz="1600" dirty="0"/>
              <a:t>plyny, </a:t>
            </a:r>
            <a:r>
              <a:rPr lang="cs-CZ" sz="1600" dirty="0" smtClean="0"/>
              <a:t>cigaretový kouř, grilované maso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vznik epoxidů tvořících </a:t>
            </a:r>
            <a:r>
              <a:rPr lang="cs-CZ" sz="1600" dirty="0" err="1" smtClean="0"/>
              <a:t>adukty</a:t>
            </a:r>
            <a:r>
              <a:rPr lang="cs-CZ" sz="1600" dirty="0" smtClean="0"/>
              <a:t> s DNA</a:t>
            </a:r>
          </a:p>
          <a:p>
            <a:endParaRPr lang="cs-CZ" sz="1600" dirty="0"/>
          </a:p>
          <a:p>
            <a:pPr>
              <a:spcAft>
                <a:spcPts val="400"/>
              </a:spcAft>
            </a:pPr>
            <a:r>
              <a:rPr lang="cs-CZ" sz="1600" b="1" dirty="0" smtClean="0"/>
              <a:t>2-acetylaminofluoren (AAF)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původně vyvinut jako insekticid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vznik N-hydroxy-2-aminofluorenu tvořícího </a:t>
            </a:r>
            <a:r>
              <a:rPr lang="cs-CZ" sz="1600" dirty="0" err="1" smtClean="0"/>
              <a:t>adukty</a:t>
            </a:r>
            <a:r>
              <a:rPr lang="cs-CZ" sz="1600" dirty="0" smtClean="0"/>
              <a:t> s DNA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nádory jater, močového měchýře, ledvin</a:t>
            </a:r>
            <a:endParaRPr lang="cs-CZ" sz="1600" dirty="0"/>
          </a:p>
          <a:p>
            <a:r>
              <a:rPr lang="cs-CZ" sz="1600" dirty="0" smtClean="0"/>
              <a:t> </a:t>
            </a:r>
          </a:p>
          <a:p>
            <a:pPr>
              <a:spcAft>
                <a:spcPts val="400"/>
              </a:spcAft>
            </a:pPr>
            <a:r>
              <a:rPr lang="cs-CZ" sz="1600" b="1" dirty="0" smtClean="0"/>
              <a:t>Aflatoxiny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mykotoxiny produkované plísněmi rodu </a:t>
            </a:r>
            <a:r>
              <a:rPr lang="cs-CZ" sz="1600" i="1" dirty="0" err="1" smtClean="0"/>
              <a:t>Aspergillus</a:t>
            </a:r>
            <a:r>
              <a:rPr lang="cs-CZ" sz="16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kontaminované potraviny (obilniny, olejniny, koření, ořechy)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aflatoxinu M</a:t>
            </a:r>
            <a:r>
              <a:rPr lang="cs-CZ" sz="1600" baseline="-25000" dirty="0" smtClean="0"/>
              <a:t>1 </a:t>
            </a:r>
            <a:r>
              <a:rPr lang="cs-CZ" sz="1600" dirty="0" smtClean="0"/>
              <a:t>jeden z </a:t>
            </a:r>
            <a:r>
              <a:rPr lang="cs-CZ" sz="1600" dirty="0"/>
              <a:t>nejsilnějších jaterních </a:t>
            </a:r>
            <a:r>
              <a:rPr lang="cs-CZ" sz="1600" dirty="0" smtClean="0"/>
              <a:t>mutagenů</a:t>
            </a:r>
            <a:endParaRPr lang="cs-CZ" sz="1600" dirty="0"/>
          </a:p>
          <a:p>
            <a:endParaRPr lang="cs-CZ" sz="1600" dirty="0" smtClean="0"/>
          </a:p>
          <a:p>
            <a:pPr>
              <a:spcAft>
                <a:spcPts val="400"/>
              </a:spcAft>
            </a:pPr>
            <a:r>
              <a:rPr lang="cs-CZ" sz="1600" b="1" dirty="0" smtClean="0"/>
              <a:t>Dusičnany, dusitany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hnojiva, potravinové </a:t>
            </a:r>
            <a:r>
              <a:rPr lang="cs-CZ" sz="1600" dirty="0" err="1" smtClean="0"/>
              <a:t>konzervanty</a:t>
            </a:r>
            <a:r>
              <a:rPr lang="cs-CZ" sz="1600" dirty="0" smtClean="0"/>
              <a:t>; potraviny rostlinného i živočišného původu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vznik </a:t>
            </a:r>
            <a:r>
              <a:rPr lang="cs-CZ" sz="1600" dirty="0" err="1" smtClean="0"/>
              <a:t>nitrosaminů</a:t>
            </a:r>
            <a:r>
              <a:rPr lang="cs-CZ" sz="1600" dirty="0" smtClean="0"/>
              <a:t>, které modifikují báze DNA a mění jejich párování</a:t>
            </a:r>
            <a:endParaRPr lang="cs-CZ" sz="1600" dirty="0"/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/>
              <a:t>Indukované mutace - promutageny</a:t>
            </a:r>
            <a:endParaRPr lang="cs-CZ" sz="3200" dirty="0">
              <a:solidFill>
                <a:srgbClr val="FF0000"/>
              </a:solidFill>
            </a:endParaRPr>
          </a:p>
        </p:txBody>
      </p:sp>
      <p:cxnSp>
        <p:nvCxnSpPr>
          <p:cNvPr id="8" name="Přímá spojnice 7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8" descr="Výsledek obrázku pro cisplat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10" descr="Výsledek obrázku pro cisplati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18" descr="Výsledek obrázku pro nitrogen mustard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2" name="Obdélník 61"/>
          <p:cNvSpPr/>
          <p:nvPr/>
        </p:nvSpPr>
        <p:spPr>
          <a:xfrm>
            <a:off x="-65989" y="6626897"/>
            <a:ext cx="920998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>
                    <a:lumMod val="65000"/>
                  </a:schemeClr>
                </a:solidFill>
              </a:rPr>
              <a:t>http://pubs.rsc.org/is/content/articlehtml/2015/tx/c4tx00126e</a:t>
            </a:r>
          </a:p>
        </p:txBody>
      </p:sp>
      <p:grpSp>
        <p:nvGrpSpPr>
          <p:cNvPr id="15" name="Skupina 14"/>
          <p:cNvGrpSpPr/>
          <p:nvPr/>
        </p:nvGrpSpPr>
        <p:grpSpPr>
          <a:xfrm>
            <a:off x="6949174" y="2002891"/>
            <a:ext cx="1343409" cy="1309535"/>
            <a:chOff x="6228184" y="2372835"/>
            <a:chExt cx="1343409" cy="1309535"/>
          </a:xfrm>
        </p:grpSpPr>
        <p:pic>
          <p:nvPicPr>
            <p:cNvPr id="1031" name="Picture 7" descr="image file: c4tx00126e-f1.tif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946" r="71893" b="23953"/>
            <a:stretch/>
          </p:blipFill>
          <p:spPr bwMode="auto">
            <a:xfrm>
              <a:off x="6228184" y="2372835"/>
              <a:ext cx="1325141" cy="1309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Obdélník 4"/>
            <p:cNvSpPr/>
            <p:nvPr/>
          </p:nvSpPr>
          <p:spPr>
            <a:xfrm>
              <a:off x="7398580" y="3063236"/>
              <a:ext cx="173013" cy="1066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Obdélník 65"/>
            <p:cNvSpPr/>
            <p:nvPr/>
          </p:nvSpPr>
          <p:spPr>
            <a:xfrm>
              <a:off x="7397798" y="3461753"/>
              <a:ext cx="173013" cy="1066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6732240" y="2852936"/>
              <a:ext cx="665558" cy="1746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8" name="Picture 12" descr="http://images.slideplayer.cz/11/3030304/slides/slide_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30" t="54080" b="10750"/>
          <a:stretch/>
        </p:blipFill>
        <p:spPr bwMode="auto">
          <a:xfrm>
            <a:off x="5912202" y="4005064"/>
            <a:ext cx="1502991" cy="110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12" descr="http://images.slideplayer.cz/11/3030304/slides/slide_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274" t="11624" r="1656" b="53206"/>
          <a:stretch/>
        </p:blipFill>
        <p:spPr bwMode="auto">
          <a:xfrm>
            <a:off x="7381633" y="3916128"/>
            <a:ext cx="1502991" cy="110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utoShape 20" descr="Výsledek obrázku pro nitrosamine DNA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" name="AutoShape 22" descr="Výsledek obrázku pro nitrosamine DNA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263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251521" y="908720"/>
            <a:ext cx="4320479" cy="1620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400"/>
              </a:spcAft>
            </a:pPr>
            <a:r>
              <a:rPr lang="cs-CZ" sz="1600" b="1" dirty="0" smtClean="0"/>
              <a:t>Ionizující záření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 smtClean="0"/>
              <a:t>záření s dostatkem energie pro ionizaci atomů a molekul ozářené látky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 smtClean="0"/>
              <a:t>gama záření, paprsky X, část UV záření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 smtClean="0"/>
              <a:t>vyvolává vznik modifikovaných bází, křížových vazeb a zlomů DNA</a:t>
            </a: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/>
              <a:t>Indukované mutace - fyzikální mutageny</a:t>
            </a:r>
            <a:endParaRPr lang="cs-CZ" sz="3200" dirty="0">
              <a:solidFill>
                <a:srgbClr val="FF0000"/>
              </a:solidFill>
            </a:endParaRPr>
          </a:p>
        </p:txBody>
      </p:sp>
      <p:cxnSp>
        <p:nvCxnSpPr>
          <p:cNvPr id="8" name="Přímá spojnice 7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bdélník 16"/>
          <p:cNvSpPr/>
          <p:nvPr/>
        </p:nvSpPr>
        <p:spPr>
          <a:xfrm>
            <a:off x="323528" y="4149080"/>
            <a:ext cx="6552728" cy="882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cs-CZ" sz="1600" dirty="0" smtClean="0"/>
              <a:t>(</a:t>
            </a:r>
            <a:r>
              <a:rPr lang="cs-CZ" sz="1600" dirty="0" err="1" smtClean="0"/>
              <a:t>ii</a:t>
            </a:r>
            <a:r>
              <a:rPr lang="cs-CZ" sz="1600" dirty="0" smtClean="0"/>
              <a:t>) </a:t>
            </a:r>
            <a:r>
              <a:rPr lang="cs-CZ" sz="1600" b="1" dirty="0" smtClean="0"/>
              <a:t>přímý účinek </a:t>
            </a:r>
            <a:r>
              <a:rPr lang="cs-CZ" sz="1600" dirty="0" smtClean="0"/>
              <a:t>(35 % poškození)</a:t>
            </a:r>
          </a:p>
          <a:p>
            <a:r>
              <a:rPr lang="cs-CZ" sz="1600" dirty="0" smtClean="0"/>
              <a:t>  - DNA absorbuje energii a ionizuje se, štěpení vazeb a zlomům DNA</a:t>
            </a:r>
          </a:p>
          <a:p>
            <a:r>
              <a:rPr lang="cs-CZ" sz="1600" dirty="0" smtClean="0"/>
              <a:t>  - př. ozáření dávkou 1 </a:t>
            </a:r>
            <a:r>
              <a:rPr lang="cs-CZ" sz="1600" dirty="0" err="1" smtClean="0"/>
              <a:t>Gy</a:t>
            </a:r>
            <a:r>
              <a:rPr lang="cs-CZ" sz="1600" dirty="0" smtClean="0"/>
              <a:t> vyvolá v buňce 15 - 60 </a:t>
            </a:r>
            <a:r>
              <a:rPr lang="cs-CZ" sz="1600" dirty="0" err="1" smtClean="0"/>
              <a:t>ds</a:t>
            </a:r>
            <a:r>
              <a:rPr lang="cs-CZ" sz="1600" dirty="0" smtClean="0"/>
              <a:t> zlomů, &gt; 1000 </a:t>
            </a:r>
            <a:r>
              <a:rPr lang="cs-CZ" sz="1600" dirty="0" err="1" smtClean="0"/>
              <a:t>ss</a:t>
            </a:r>
            <a:r>
              <a:rPr lang="cs-CZ" sz="1600" dirty="0" smtClean="0"/>
              <a:t> zlomů  </a:t>
            </a:r>
          </a:p>
        </p:txBody>
      </p:sp>
      <p:grpSp>
        <p:nvGrpSpPr>
          <p:cNvPr id="10" name="Skupina 9"/>
          <p:cNvGrpSpPr/>
          <p:nvPr/>
        </p:nvGrpSpPr>
        <p:grpSpPr>
          <a:xfrm>
            <a:off x="4859223" y="813526"/>
            <a:ext cx="4183847" cy="1959771"/>
            <a:chOff x="4859223" y="813526"/>
            <a:chExt cx="4183847" cy="1959771"/>
          </a:xfrm>
        </p:grpSpPr>
        <p:pic>
          <p:nvPicPr>
            <p:cNvPr id="2059" name="Picture 11" descr="http://labguide.cz/wp-content/uploads/2015/01/ELEKTROMAGNETICK%C3%89-SPEKTRUM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94" b="19881"/>
            <a:stretch/>
          </p:blipFill>
          <p:spPr bwMode="auto">
            <a:xfrm>
              <a:off x="4859223" y="813526"/>
              <a:ext cx="4183847" cy="16495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Skupina 3"/>
            <p:cNvGrpSpPr/>
            <p:nvPr/>
          </p:nvGrpSpPr>
          <p:grpSpPr>
            <a:xfrm>
              <a:off x="5004048" y="2498070"/>
              <a:ext cx="3863794" cy="55208"/>
              <a:chOff x="5004048" y="1332141"/>
              <a:chExt cx="3863794" cy="55208"/>
            </a:xfrm>
          </p:grpSpPr>
          <p:sp>
            <p:nvSpPr>
              <p:cNvPr id="3" name="Obdélník 2"/>
              <p:cNvSpPr/>
              <p:nvPr/>
            </p:nvSpPr>
            <p:spPr>
              <a:xfrm>
                <a:off x="5004048" y="1333349"/>
                <a:ext cx="1512168" cy="54000"/>
              </a:xfrm>
              <a:prstGeom prst="rect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Obdélník 21"/>
              <p:cNvSpPr/>
              <p:nvPr/>
            </p:nvSpPr>
            <p:spPr>
              <a:xfrm>
                <a:off x="6527842" y="1332141"/>
                <a:ext cx="2340000" cy="54000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6" name="TextovéPole 5"/>
            <p:cNvSpPr txBox="1"/>
            <p:nvPr/>
          </p:nvSpPr>
          <p:spPr>
            <a:xfrm>
              <a:off x="5255025" y="2527076"/>
              <a:ext cx="101021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b="1" dirty="0" smtClean="0"/>
                <a:t>Ionizující záření</a:t>
              </a:r>
              <a:endParaRPr lang="en-GB" sz="1000" b="1" dirty="0"/>
            </a:p>
          </p:txBody>
        </p:sp>
        <p:sp>
          <p:nvSpPr>
            <p:cNvPr id="25" name="TextovéPole 24"/>
            <p:cNvSpPr txBox="1"/>
            <p:nvPr/>
          </p:nvSpPr>
          <p:spPr>
            <a:xfrm>
              <a:off x="7102166" y="2522930"/>
              <a:ext cx="119135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b="1" dirty="0" smtClean="0"/>
                <a:t>Neionizující záření</a:t>
              </a:r>
              <a:endParaRPr lang="en-GB" sz="1000" b="1" dirty="0"/>
            </a:p>
          </p:txBody>
        </p:sp>
      </p:grpSp>
      <p:sp>
        <p:nvSpPr>
          <p:cNvPr id="27" name="Obdélník 26"/>
          <p:cNvSpPr/>
          <p:nvPr/>
        </p:nvSpPr>
        <p:spPr>
          <a:xfrm>
            <a:off x="251519" y="2928220"/>
            <a:ext cx="5184577" cy="882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cs-CZ" sz="1600" dirty="0" smtClean="0"/>
              <a:t>(i) </a:t>
            </a:r>
            <a:r>
              <a:rPr lang="cs-CZ" sz="1600" b="1" dirty="0" smtClean="0"/>
              <a:t>nepřímý účinek </a:t>
            </a:r>
            <a:r>
              <a:rPr lang="cs-CZ" sz="1600" dirty="0" smtClean="0"/>
              <a:t>(65 % poškození)</a:t>
            </a:r>
          </a:p>
          <a:p>
            <a:r>
              <a:rPr lang="cs-CZ" sz="1600" dirty="0" smtClean="0"/>
              <a:t>    - ionizace vody a vznik vysoce reaktivních radikálů</a:t>
            </a:r>
          </a:p>
          <a:p>
            <a:r>
              <a:rPr lang="cs-CZ" sz="1600" dirty="0" smtClean="0"/>
              <a:t>    - modifikace bází: hydroxylace, deaminace, </a:t>
            </a:r>
            <a:r>
              <a:rPr lang="cs-CZ" sz="1600" dirty="0" err="1" smtClean="0"/>
              <a:t>demethylace</a:t>
            </a:r>
            <a:endParaRPr lang="cs-CZ" sz="1600" dirty="0" smtClean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5" t="42861" r="4560" b="28569"/>
          <a:stretch/>
        </p:blipFill>
        <p:spPr bwMode="auto">
          <a:xfrm>
            <a:off x="5689426" y="3063134"/>
            <a:ext cx="1906910" cy="703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15" descr="Výsledek obrázku pro DNA ionising radiation break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5" name="Obdélník 34"/>
          <p:cNvSpPr/>
          <p:nvPr/>
        </p:nvSpPr>
        <p:spPr>
          <a:xfrm>
            <a:off x="-65989" y="6626897"/>
            <a:ext cx="920998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 smtClean="0">
                <a:solidFill>
                  <a:schemeClr val="bg1">
                    <a:lumMod val="65000"/>
                  </a:schemeClr>
                </a:solidFill>
              </a:rPr>
              <a:t>http://slideplayer.cz/slide/1968755/</a:t>
            </a:r>
            <a:r>
              <a:rPr lang="cs-CZ" sz="1000" dirty="0">
                <a:solidFill>
                  <a:schemeClr val="bg1">
                    <a:lumMod val="65000"/>
                  </a:schemeClr>
                </a:solidFill>
              </a:rPr>
              <a:t>     </a:t>
            </a:r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  http</a:t>
            </a:r>
            <a:r>
              <a:rPr lang="cs-CZ" sz="1000" dirty="0">
                <a:solidFill>
                  <a:schemeClr val="bg1">
                    <a:lumMod val="65000"/>
                  </a:schemeClr>
                </a:solidFill>
              </a:rPr>
              <a:t>://labguide.cz/fluorochromy/    </a:t>
            </a:r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   2012.igem.org       teachnuclear.ca   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4" name="Skupina 13"/>
          <p:cNvGrpSpPr/>
          <p:nvPr/>
        </p:nvGrpSpPr>
        <p:grpSpPr>
          <a:xfrm>
            <a:off x="6660232" y="4149080"/>
            <a:ext cx="1971940" cy="2182918"/>
            <a:chOff x="6613198" y="4293964"/>
            <a:chExt cx="1971940" cy="2182918"/>
          </a:xfrm>
        </p:grpSpPr>
        <p:pic>
          <p:nvPicPr>
            <p:cNvPr id="2067" name="Picture 19" descr="http://2012.igem.org/wiki/images/thumb/3/3b/Effects_of_inoing_radiation.png/350px-Effects_of_inoing_radiation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6"/>
            <a:stretch/>
          </p:blipFill>
          <p:spPr bwMode="auto">
            <a:xfrm>
              <a:off x="6951146" y="4293964"/>
              <a:ext cx="1633992" cy="2165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Obdélník 12"/>
            <p:cNvSpPr/>
            <p:nvPr/>
          </p:nvSpPr>
          <p:spPr>
            <a:xfrm>
              <a:off x="6876256" y="4941168"/>
              <a:ext cx="144016" cy="14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bdélník 36"/>
            <p:cNvSpPr/>
            <p:nvPr/>
          </p:nvSpPr>
          <p:spPr>
            <a:xfrm rot="3955260">
              <a:off x="7099866" y="4027577"/>
              <a:ext cx="45719" cy="10190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bdélník 37"/>
            <p:cNvSpPr/>
            <p:nvPr/>
          </p:nvSpPr>
          <p:spPr>
            <a:xfrm rot="9638485" flipH="1">
              <a:off x="7004762" y="5941989"/>
              <a:ext cx="45719" cy="5348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9" name="Skupina 18"/>
          <p:cNvGrpSpPr/>
          <p:nvPr/>
        </p:nvGrpSpPr>
        <p:grpSpPr>
          <a:xfrm>
            <a:off x="3923928" y="5228443"/>
            <a:ext cx="2203053" cy="1224893"/>
            <a:chOff x="3557078" y="5309077"/>
            <a:chExt cx="2203053" cy="1224893"/>
          </a:xfrm>
        </p:grpSpPr>
        <p:pic>
          <p:nvPicPr>
            <p:cNvPr id="2065" name="Picture 17" descr="http://teachnuclear.ca/wp-content/uploads/2013/05/direct214.gif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7078" y="5319012"/>
              <a:ext cx="2203053" cy="11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Obdélník 14"/>
            <p:cNvSpPr/>
            <p:nvPr/>
          </p:nvSpPr>
          <p:spPr>
            <a:xfrm>
              <a:off x="4641352" y="5376527"/>
              <a:ext cx="705484" cy="1349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bdélník 40"/>
            <p:cNvSpPr/>
            <p:nvPr/>
          </p:nvSpPr>
          <p:spPr>
            <a:xfrm>
              <a:off x="4506481" y="6340897"/>
              <a:ext cx="705484" cy="1349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TextovéPole 48"/>
            <p:cNvSpPr txBox="1"/>
            <p:nvPr/>
          </p:nvSpPr>
          <p:spPr>
            <a:xfrm>
              <a:off x="4564883" y="5309077"/>
              <a:ext cx="57259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b="1" dirty="0" err="1" smtClean="0"/>
                <a:t>ss</a:t>
              </a:r>
              <a:r>
                <a:rPr lang="cs-CZ" sz="1000" b="1" dirty="0" smtClean="0"/>
                <a:t> zlom</a:t>
              </a:r>
              <a:endParaRPr lang="en-GB" sz="1000" b="1" dirty="0"/>
            </a:p>
          </p:txBody>
        </p:sp>
        <p:sp>
          <p:nvSpPr>
            <p:cNvPr id="50" name="TextovéPole 49"/>
            <p:cNvSpPr txBox="1"/>
            <p:nvPr/>
          </p:nvSpPr>
          <p:spPr>
            <a:xfrm>
              <a:off x="4803543" y="6287749"/>
              <a:ext cx="59022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b="1" dirty="0" err="1"/>
                <a:t>d</a:t>
              </a:r>
              <a:r>
                <a:rPr lang="cs-CZ" sz="1000" b="1" dirty="0" err="1" smtClean="0"/>
                <a:t>s</a:t>
              </a:r>
              <a:r>
                <a:rPr lang="cs-CZ" sz="1000" b="1" dirty="0" smtClean="0"/>
                <a:t> zlom</a:t>
              </a:r>
              <a:endParaRPr lang="en-GB" sz="1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94000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/>
              <a:t>Indukované mutace - fyzikální mutageny</a:t>
            </a:r>
            <a:endParaRPr lang="cs-CZ" sz="3200" dirty="0">
              <a:solidFill>
                <a:srgbClr val="FF0000"/>
              </a:solidFill>
            </a:endParaRPr>
          </a:p>
        </p:txBody>
      </p:sp>
      <p:cxnSp>
        <p:nvCxnSpPr>
          <p:cNvPr id="8" name="Přímá spojnice 7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délník 18"/>
          <p:cNvSpPr/>
          <p:nvPr/>
        </p:nvSpPr>
        <p:spPr>
          <a:xfrm>
            <a:off x="251520" y="908720"/>
            <a:ext cx="8640000" cy="2421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cs-CZ" sz="1600" b="1" dirty="0" smtClean="0"/>
              <a:t>Ultrafialové záření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1600" dirty="0" smtClean="0"/>
              <a:t>nižší energie a specifičtější účinek </a:t>
            </a:r>
            <a:r>
              <a:rPr lang="cs-CZ" sz="1600" dirty="0"/>
              <a:t>než ionizující </a:t>
            </a:r>
            <a:r>
              <a:rPr lang="cs-CZ" sz="1600" dirty="0" smtClean="0"/>
              <a:t>záření, absorpční maximum bází při 254 </a:t>
            </a:r>
            <a:r>
              <a:rPr lang="cs-CZ" sz="1600" dirty="0" err="1" smtClean="0"/>
              <a:t>nm</a:t>
            </a:r>
            <a:endParaRPr lang="cs-CZ" sz="1600" dirty="0" smtClean="0"/>
          </a:p>
          <a:p>
            <a:pPr>
              <a:spcAft>
                <a:spcPts val="800"/>
              </a:spcAft>
            </a:pPr>
            <a:r>
              <a:rPr lang="cs-CZ" sz="1600" dirty="0" smtClean="0"/>
              <a:t>    (i) zvýšení frekvence spontánních mutací </a:t>
            </a:r>
            <a:endParaRPr lang="cs-CZ" sz="1600" dirty="0"/>
          </a:p>
          <a:p>
            <a:pPr>
              <a:spcAft>
                <a:spcPts val="400"/>
              </a:spcAft>
            </a:pPr>
            <a:r>
              <a:rPr lang="cs-CZ" sz="1600" dirty="0" smtClean="0"/>
              <a:t>   (</a:t>
            </a:r>
            <a:r>
              <a:rPr lang="cs-CZ" sz="1600" dirty="0" err="1" smtClean="0"/>
              <a:t>ii</a:t>
            </a:r>
            <a:r>
              <a:rPr lang="cs-CZ" sz="1600" dirty="0" smtClean="0"/>
              <a:t>) tvorba pyrimidinových dimerů</a:t>
            </a:r>
          </a:p>
          <a:p>
            <a:r>
              <a:rPr lang="cs-CZ" sz="1600" dirty="0"/>
              <a:t> </a:t>
            </a:r>
            <a:r>
              <a:rPr lang="cs-CZ" sz="1600" dirty="0" smtClean="0"/>
              <a:t>         - </a:t>
            </a:r>
            <a:r>
              <a:rPr lang="cs-CZ" sz="1600" dirty="0" err="1" smtClean="0"/>
              <a:t>dimerizace</a:t>
            </a:r>
            <a:r>
              <a:rPr lang="cs-CZ" sz="1600" dirty="0" smtClean="0"/>
              <a:t> </a:t>
            </a:r>
            <a:r>
              <a:rPr lang="cs-CZ" sz="1600" dirty="0"/>
              <a:t>dvou sousedních </a:t>
            </a:r>
            <a:r>
              <a:rPr lang="cs-CZ" sz="1600" dirty="0" smtClean="0"/>
              <a:t>pyrimidinových </a:t>
            </a:r>
            <a:r>
              <a:rPr lang="cs-CZ" sz="1600" dirty="0"/>
              <a:t>molekul </a:t>
            </a:r>
            <a:r>
              <a:rPr lang="cs-CZ" sz="1600" dirty="0" smtClean="0"/>
              <a:t>(nejčastěji </a:t>
            </a:r>
            <a:r>
              <a:rPr lang="cs-CZ" sz="1600" dirty="0" err="1"/>
              <a:t>tyminové</a:t>
            </a:r>
            <a:r>
              <a:rPr lang="cs-CZ" sz="1600" dirty="0"/>
              <a:t> </a:t>
            </a:r>
            <a:r>
              <a:rPr lang="cs-CZ" sz="1600" dirty="0" smtClean="0"/>
              <a:t>dimery)</a:t>
            </a:r>
            <a:endParaRPr lang="cs-CZ" sz="1600" dirty="0"/>
          </a:p>
          <a:p>
            <a:r>
              <a:rPr lang="cs-CZ" sz="1600" dirty="0" smtClean="0"/>
              <a:t>          - kovalentní spojení přes </a:t>
            </a:r>
            <a:r>
              <a:rPr lang="cs-CZ" sz="1600" dirty="0" err="1" smtClean="0"/>
              <a:t>cyklobutanový</a:t>
            </a:r>
            <a:r>
              <a:rPr lang="cs-CZ" sz="1600" dirty="0" smtClean="0"/>
              <a:t> kruh či (6-4) pyrimidinové fotoprodukty</a:t>
            </a:r>
          </a:p>
          <a:p>
            <a:r>
              <a:rPr lang="cs-CZ" sz="1600" dirty="0" smtClean="0"/>
              <a:t>          - narušena struktura DNA a replikace</a:t>
            </a:r>
          </a:p>
          <a:p>
            <a:r>
              <a:rPr lang="cs-CZ" sz="1600" dirty="0"/>
              <a:t> </a:t>
            </a:r>
            <a:r>
              <a:rPr lang="cs-CZ" sz="1600" dirty="0" smtClean="0"/>
              <a:t>         </a:t>
            </a:r>
          </a:p>
        </p:txBody>
      </p:sp>
      <p:grpSp>
        <p:nvGrpSpPr>
          <p:cNvPr id="6" name="Skupina 5"/>
          <p:cNvGrpSpPr/>
          <p:nvPr/>
        </p:nvGrpSpPr>
        <p:grpSpPr>
          <a:xfrm>
            <a:off x="5220072" y="3651880"/>
            <a:ext cx="2875082" cy="2017361"/>
            <a:chOff x="5390708" y="3770389"/>
            <a:chExt cx="2875082" cy="2017361"/>
          </a:xfrm>
        </p:grpSpPr>
        <p:pic>
          <p:nvPicPr>
            <p:cNvPr id="3090" name="Picture 18" descr="http://earthobservatory.nasa.gov/Features/UVB/Images/dna_mutation.gif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01"/>
            <a:stretch/>
          </p:blipFill>
          <p:spPr bwMode="auto">
            <a:xfrm>
              <a:off x="7432158" y="3770389"/>
              <a:ext cx="833632" cy="1960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8" descr="http://earthobservatory.nasa.gov/Features/UVB/Images/dna_mutation.gif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4" r="45578"/>
            <a:stretch/>
          </p:blipFill>
          <p:spPr bwMode="auto">
            <a:xfrm>
              <a:off x="5390708" y="3827039"/>
              <a:ext cx="1385054" cy="1960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1" name="Přímá spojnice se šipkou 30"/>
            <p:cNvCxnSpPr/>
            <p:nvPr/>
          </p:nvCxnSpPr>
          <p:spPr>
            <a:xfrm flipV="1">
              <a:off x="6894334" y="4807395"/>
              <a:ext cx="396000" cy="1"/>
            </a:xfrm>
            <a:prstGeom prst="straightConnector1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ovéPole 31"/>
            <p:cNvSpPr txBox="1"/>
            <p:nvPr/>
          </p:nvSpPr>
          <p:spPr>
            <a:xfrm>
              <a:off x="5465760" y="4546294"/>
              <a:ext cx="31290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dirty="0" smtClean="0">
                  <a:solidFill>
                    <a:srgbClr val="7030A0"/>
                  </a:solidFill>
                </a:rPr>
                <a:t>UV</a:t>
              </a:r>
              <a:endParaRPr lang="en-GB" sz="800" b="1" dirty="0">
                <a:solidFill>
                  <a:srgbClr val="7030A0"/>
                </a:solidFill>
              </a:endParaRPr>
            </a:p>
          </p:txBody>
        </p:sp>
        <p:sp>
          <p:nvSpPr>
            <p:cNvPr id="5" name="Obdélník 4"/>
            <p:cNvSpPr/>
            <p:nvPr/>
          </p:nvSpPr>
          <p:spPr>
            <a:xfrm>
              <a:off x="5703614" y="3827039"/>
              <a:ext cx="379621" cy="1780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bdélník 33"/>
            <p:cNvSpPr/>
            <p:nvPr/>
          </p:nvSpPr>
          <p:spPr>
            <a:xfrm>
              <a:off x="5476393" y="4768193"/>
              <a:ext cx="535767" cy="2981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" name="Skupina 10"/>
          <p:cNvGrpSpPr/>
          <p:nvPr/>
        </p:nvGrpSpPr>
        <p:grpSpPr>
          <a:xfrm>
            <a:off x="705985" y="3342243"/>
            <a:ext cx="3866015" cy="2522386"/>
            <a:chOff x="971600" y="3776583"/>
            <a:chExt cx="3866015" cy="2522386"/>
          </a:xfrm>
        </p:grpSpPr>
        <p:pic>
          <p:nvPicPr>
            <p:cNvPr id="3088" name="Picture 16" descr="http://kb.osu.edu/dspace/bitstream/1811/46046/9/Slide2.GIF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01" t="14536" r="32541" b="21381"/>
            <a:stretch/>
          </p:blipFill>
          <p:spPr bwMode="auto">
            <a:xfrm>
              <a:off x="971600" y="3776583"/>
              <a:ext cx="2758351" cy="2522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bdélník 9"/>
            <p:cNvSpPr/>
            <p:nvPr/>
          </p:nvSpPr>
          <p:spPr>
            <a:xfrm>
              <a:off x="2329509" y="4959474"/>
              <a:ext cx="182861" cy="13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bdélník 37"/>
            <p:cNvSpPr/>
            <p:nvPr/>
          </p:nvSpPr>
          <p:spPr>
            <a:xfrm>
              <a:off x="1039047" y="5790936"/>
              <a:ext cx="1148372" cy="13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TextovéPole 38"/>
            <p:cNvSpPr txBox="1"/>
            <p:nvPr/>
          </p:nvSpPr>
          <p:spPr>
            <a:xfrm>
              <a:off x="1124111" y="5815435"/>
              <a:ext cx="90120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dirty="0" smtClean="0"/>
                <a:t>Sousedící tyminy</a:t>
              </a:r>
              <a:endParaRPr lang="en-GB" sz="800" b="1" dirty="0"/>
            </a:p>
          </p:txBody>
        </p:sp>
        <p:sp>
          <p:nvSpPr>
            <p:cNvPr id="40" name="TextovéPole 39"/>
            <p:cNvSpPr txBox="1"/>
            <p:nvPr/>
          </p:nvSpPr>
          <p:spPr>
            <a:xfrm>
              <a:off x="3839211" y="4221088"/>
              <a:ext cx="8178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dirty="0" err="1" smtClean="0"/>
                <a:t>Cyklobutanový</a:t>
              </a:r>
              <a:endParaRPr lang="cs-CZ" sz="800" b="1" dirty="0" smtClean="0"/>
            </a:p>
            <a:p>
              <a:r>
                <a:rPr lang="cs-CZ" sz="800" b="1" dirty="0" smtClean="0"/>
                <a:t>pyrimidinový </a:t>
              </a:r>
            </a:p>
            <a:p>
              <a:r>
                <a:rPr lang="cs-CZ" sz="800" b="1" dirty="0" smtClean="0"/>
                <a:t>dimer</a:t>
              </a:r>
              <a:endParaRPr lang="en-GB" sz="800" b="1" dirty="0"/>
            </a:p>
          </p:txBody>
        </p:sp>
        <p:sp>
          <p:nvSpPr>
            <p:cNvPr id="41" name="TextovéPole 40"/>
            <p:cNvSpPr txBox="1"/>
            <p:nvPr/>
          </p:nvSpPr>
          <p:spPr>
            <a:xfrm>
              <a:off x="3849844" y="5575941"/>
              <a:ext cx="98777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dirty="0" smtClean="0"/>
                <a:t>(6-4) pyrimidinový </a:t>
              </a:r>
            </a:p>
            <a:p>
              <a:r>
                <a:rPr lang="cs-CZ" sz="800" b="1" dirty="0" smtClean="0"/>
                <a:t>fotoprodukt</a:t>
              </a:r>
              <a:endParaRPr lang="en-GB" sz="800" b="1" dirty="0"/>
            </a:p>
          </p:txBody>
        </p:sp>
      </p:grpSp>
      <p:sp>
        <p:nvSpPr>
          <p:cNvPr id="43" name="Obdélník 42"/>
          <p:cNvSpPr/>
          <p:nvPr/>
        </p:nvSpPr>
        <p:spPr>
          <a:xfrm>
            <a:off x="-65989" y="6626897"/>
            <a:ext cx="920998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 smtClean="0">
                <a:solidFill>
                  <a:schemeClr val="bg1">
                    <a:lumMod val="65000"/>
                  </a:schemeClr>
                </a:solidFill>
              </a:rPr>
              <a:t>earthobservatory.nasa.gov</a:t>
            </a:r>
            <a:r>
              <a:rPr lang="cs-CZ" sz="1000" dirty="0">
                <a:solidFill>
                  <a:schemeClr val="bg1">
                    <a:lumMod val="65000"/>
                  </a:schemeClr>
                </a:solidFill>
              </a:rPr>
              <a:t>	</a:t>
            </a:r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kb.osu.edu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98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/>
              <a:t>Opravy poškozené DNA</a:t>
            </a:r>
            <a:endParaRPr lang="cs-CZ" sz="3200" dirty="0">
              <a:solidFill>
                <a:srgbClr val="FF0000"/>
              </a:solidFill>
            </a:endParaRPr>
          </a:p>
        </p:txBody>
      </p:sp>
      <p:cxnSp>
        <p:nvCxnSpPr>
          <p:cNvPr id="6" name="Přímá spojnice 5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bdélník 41"/>
          <p:cNvSpPr/>
          <p:nvPr/>
        </p:nvSpPr>
        <p:spPr>
          <a:xfrm>
            <a:off x="251520" y="3861048"/>
            <a:ext cx="86400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cs-CZ" sz="1600" dirty="0" smtClean="0"/>
              <a:t>V buňkách existují mechanismy, pomocí kterých buňka rozezná a úplně </a:t>
            </a:r>
            <a:r>
              <a:rPr lang="cs-CZ" sz="1600" dirty="0"/>
              <a:t>nebo do určité míry </a:t>
            </a:r>
            <a:r>
              <a:rPr lang="cs-CZ" sz="1600" dirty="0" smtClean="0"/>
              <a:t>odstraní poškození DNA. Tyto opravné mechanismy jsou katalyzovány různými sadami enzymů.</a:t>
            </a:r>
          </a:p>
          <a:p>
            <a:pPr algn="just">
              <a:spcAft>
                <a:spcPts val="1200"/>
              </a:spcAft>
            </a:pPr>
            <a:r>
              <a:rPr lang="cs-CZ" sz="1600" dirty="0" smtClean="0"/>
              <a:t>Schopnost opravit poškozenou DNA je zásadní pro udržení integrity genomu buněk a pro normální fungování mnohobuněčného organismu. </a:t>
            </a:r>
          </a:p>
          <a:p>
            <a:pPr algn="just">
              <a:spcAft>
                <a:spcPts val="400"/>
              </a:spcAft>
            </a:pPr>
            <a:r>
              <a:rPr lang="cs-CZ" sz="1600" b="1" dirty="0" smtClean="0"/>
              <a:t>Typy oprav DNA</a:t>
            </a:r>
            <a:endParaRPr lang="cs-CZ" sz="16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 smtClean="0"/>
              <a:t>úplná oprava - oprava na původní stav bez syntézy DNA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 smtClean="0"/>
              <a:t>excizní </a:t>
            </a:r>
            <a:r>
              <a:rPr lang="cs-CZ" sz="1600" dirty="0"/>
              <a:t>oprava </a:t>
            </a:r>
            <a:r>
              <a:rPr lang="cs-CZ" sz="1600" dirty="0" smtClean="0"/>
              <a:t>- </a:t>
            </a:r>
            <a:r>
              <a:rPr lang="cs-CZ" sz="1600" dirty="0" err="1" smtClean="0"/>
              <a:t>vyštěpení</a:t>
            </a:r>
            <a:r>
              <a:rPr lang="cs-CZ" sz="1600" dirty="0" smtClean="0"/>
              <a:t> </a:t>
            </a:r>
            <a:r>
              <a:rPr lang="cs-CZ" sz="1600" dirty="0"/>
              <a:t>poškozeného </a:t>
            </a:r>
            <a:r>
              <a:rPr lang="cs-CZ" sz="1600" dirty="0" smtClean="0"/>
              <a:t>místa, syntéza nepoškozené DNA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 smtClean="0"/>
              <a:t>tolerantní </a:t>
            </a:r>
            <a:r>
              <a:rPr lang="cs-CZ" sz="1600" dirty="0"/>
              <a:t>oprava </a:t>
            </a:r>
            <a:r>
              <a:rPr lang="cs-CZ" sz="1600" dirty="0" smtClean="0"/>
              <a:t>- obnova </a:t>
            </a:r>
            <a:r>
              <a:rPr lang="cs-CZ" sz="1600" dirty="0"/>
              <a:t>funkce DNA bez opravy </a:t>
            </a:r>
            <a:r>
              <a:rPr lang="cs-CZ" sz="1600" dirty="0" smtClean="0"/>
              <a:t>poškození</a:t>
            </a:r>
            <a:endParaRPr lang="cs-CZ" sz="1600" dirty="0"/>
          </a:p>
        </p:txBody>
      </p:sp>
      <p:grpSp>
        <p:nvGrpSpPr>
          <p:cNvPr id="4102" name="Skupina 4101"/>
          <p:cNvGrpSpPr/>
          <p:nvPr/>
        </p:nvGrpSpPr>
        <p:grpSpPr>
          <a:xfrm>
            <a:off x="332437" y="1340768"/>
            <a:ext cx="8436396" cy="2083560"/>
            <a:chOff x="332437" y="991946"/>
            <a:chExt cx="8436396" cy="2083560"/>
          </a:xfrm>
        </p:grpSpPr>
        <p:grpSp>
          <p:nvGrpSpPr>
            <p:cNvPr id="4" name="Skupina 3"/>
            <p:cNvGrpSpPr/>
            <p:nvPr/>
          </p:nvGrpSpPr>
          <p:grpSpPr>
            <a:xfrm>
              <a:off x="332437" y="991946"/>
              <a:ext cx="3900243" cy="2083560"/>
              <a:chOff x="2081712" y="704270"/>
              <a:chExt cx="3900243" cy="2083560"/>
            </a:xfrm>
          </p:grpSpPr>
          <p:pic>
            <p:nvPicPr>
              <p:cNvPr id="6146" name="Picture 2" descr="http://www.nature.com/scitable/content/ne0000/ne0000/ne0000/ne0000/14459141/f1_hoeijmakers_411366ae.2.jp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420" r="31754" b="37572"/>
              <a:stretch/>
            </p:blipFill>
            <p:spPr bwMode="auto">
              <a:xfrm>
                <a:off x="2081712" y="1269214"/>
                <a:ext cx="3900243" cy="9523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TextovéPole 1"/>
              <p:cNvSpPr txBox="1"/>
              <p:nvPr/>
            </p:nvSpPr>
            <p:spPr>
              <a:xfrm>
                <a:off x="2181020" y="704270"/>
                <a:ext cx="95891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cs-CZ" sz="800" b="1" dirty="0" smtClean="0"/>
                  <a:t>Ionizující záření</a:t>
                </a:r>
              </a:p>
              <a:p>
                <a:pPr algn="ctr"/>
                <a:r>
                  <a:rPr lang="cs-CZ" sz="800" b="1" dirty="0" smtClean="0"/>
                  <a:t>Kyslíkové radikály</a:t>
                </a:r>
              </a:p>
              <a:p>
                <a:pPr algn="ctr"/>
                <a:r>
                  <a:rPr lang="cs-CZ" sz="800" b="1" dirty="0" smtClean="0"/>
                  <a:t>Alkylační činidla</a:t>
                </a:r>
              </a:p>
              <a:p>
                <a:pPr algn="ctr"/>
                <a:r>
                  <a:rPr lang="cs-CZ" sz="800" b="1" dirty="0" smtClean="0"/>
                  <a:t>Spontánní mutace</a:t>
                </a:r>
                <a:endParaRPr lang="en-GB" sz="800" b="1" dirty="0"/>
              </a:p>
            </p:txBody>
          </p:sp>
          <p:sp>
            <p:nvSpPr>
              <p:cNvPr id="14" name="TextovéPole 13"/>
              <p:cNvSpPr txBox="1"/>
              <p:nvPr/>
            </p:nvSpPr>
            <p:spPr>
              <a:xfrm>
                <a:off x="2299643" y="2203055"/>
                <a:ext cx="72167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cs-CZ" sz="800" b="1" dirty="0" smtClean="0"/>
                  <a:t>Uracil v DNA</a:t>
                </a:r>
              </a:p>
              <a:p>
                <a:pPr algn="ctr"/>
                <a:r>
                  <a:rPr lang="cs-CZ" sz="800" b="1" dirty="0" smtClean="0"/>
                  <a:t>AP místo</a:t>
                </a:r>
              </a:p>
              <a:p>
                <a:pPr algn="ctr"/>
                <a:r>
                  <a:rPr lang="cs-CZ" sz="800" b="1" dirty="0" smtClean="0"/>
                  <a:t>8-OxodG</a:t>
                </a:r>
              </a:p>
              <a:p>
                <a:pPr algn="ctr"/>
                <a:r>
                  <a:rPr lang="cs-CZ" sz="800" b="1" dirty="0" err="1" smtClean="0"/>
                  <a:t>ss</a:t>
                </a:r>
                <a:r>
                  <a:rPr lang="cs-CZ" sz="800" b="1" dirty="0" smtClean="0"/>
                  <a:t> zlom</a:t>
                </a:r>
                <a:endParaRPr lang="en-GB" sz="800" b="1" dirty="0"/>
              </a:p>
            </p:txBody>
          </p:sp>
          <p:sp>
            <p:nvSpPr>
              <p:cNvPr id="15" name="TextovéPole 14"/>
              <p:cNvSpPr txBox="1"/>
              <p:nvPr/>
            </p:nvSpPr>
            <p:spPr>
              <a:xfrm>
                <a:off x="3165066" y="765824"/>
                <a:ext cx="84991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cs-CZ" sz="800" b="1" dirty="0" smtClean="0"/>
                  <a:t>UV záření</a:t>
                </a:r>
              </a:p>
              <a:p>
                <a:pPr algn="ctr"/>
                <a:r>
                  <a:rPr lang="cs-CZ" sz="800" b="1" dirty="0" err="1" smtClean="0"/>
                  <a:t>Polyaromatické</a:t>
                </a:r>
                <a:endParaRPr lang="cs-CZ" sz="800" b="1" dirty="0" smtClean="0"/>
              </a:p>
              <a:p>
                <a:pPr algn="ctr"/>
                <a:r>
                  <a:rPr lang="cs-CZ" sz="800" b="1" dirty="0" smtClean="0"/>
                  <a:t>uhlovodíky</a:t>
                </a:r>
                <a:endParaRPr lang="en-GB" sz="800" b="1" dirty="0"/>
              </a:p>
            </p:txBody>
          </p:sp>
          <p:sp>
            <p:nvSpPr>
              <p:cNvPr id="16" name="TextovéPole 15"/>
              <p:cNvSpPr txBox="1"/>
              <p:nvPr/>
            </p:nvSpPr>
            <p:spPr>
              <a:xfrm>
                <a:off x="3062255" y="2214866"/>
                <a:ext cx="92204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cs-CZ" sz="800" b="1" dirty="0" err="1" smtClean="0"/>
                  <a:t>Tyminový</a:t>
                </a:r>
                <a:r>
                  <a:rPr lang="cs-CZ" sz="800" b="1" dirty="0" smtClean="0"/>
                  <a:t> dimer</a:t>
                </a:r>
              </a:p>
              <a:p>
                <a:pPr algn="ctr"/>
                <a:r>
                  <a:rPr lang="cs-CZ" sz="800" b="1" dirty="0" smtClean="0"/>
                  <a:t>(6-4) fotoprodukt</a:t>
                </a:r>
              </a:p>
              <a:p>
                <a:pPr algn="ctr"/>
                <a:r>
                  <a:rPr lang="cs-CZ" sz="800" b="1" dirty="0" err="1" smtClean="0"/>
                  <a:t>Adukty</a:t>
                </a:r>
                <a:r>
                  <a:rPr lang="cs-CZ" sz="800" b="1" dirty="0" smtClean="0"/>
                  <a:t> s bázemi</a:t>
                </a:r>
                <a:endParaRPr lang="en-GB" sz="800" b="1" dirty="0"/>
              </a:p>
            </p:txBody>
          </p:sp>
          <p:sp>
            <p:nvSpPr>
              <p:cNvPr id="17" name="TextovéPole 16"/>
              <p:cNvSpPr txBox="1"/>
              <p:nvPr/>
            </p:nvSpPr>
            <p:spPr>
              <a:xfrm>
                <a:off x="4000260" y="827379"/>
                <a:ext cx="84350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cs-CZ" sz="800" b="1" dirty="0" smtClean="0"/>
                  <a:t>Ionizující záření</a:t>
                </a:r>
              </a:p>
              <a:p>
                <a:pPr algn="ctr"/>
                <a:r>
                  <a:rPr lang="cs-CZ" sz="800" b="1" dirty="0" smtClean="0"/>
                  <a:t>cis-platina</a:t>
                </a:r>
                <a:endParaRPr lang="en-GB" sz="800" b="1" dirty="0"/>
              </a:p>
            </p:txBody>
          </p:sp>
          <p:sp>
            <p:nvSpPr>
              <p:cNvPr id="18" name="TextovéPole 17"/>
              <p:cNvSpPr txBox="1"/>
              <p:nvPr/>
            </p:nvSpPr>
            <p:spPr>
              <a:xfrm>
                <a:off x="4041138" y="2214866"/>
                <a:ext cx="76174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cs-CZ" sz="800" b="1" dirty="0" smtClean="0"/>
                  <a:t>Křížové vazby</a:t>
                </a:r>
              </a:p>
              <a:p>
                <a:pPr algn="ctr"/>
                <a:r>
                  <a:rPr lang="cs-CZ" sz="800" b="1" dirty="0" err="1" smtClean="0"/>
                  <a:t>ds</a:t>
                </a:r>
                <a:r>
                  <a:rPr lang="cs-CZ" sz="800" b="1" dirty="0" smtClean="0"/>
                  <a:t> zlomy</a:t>
                </a:r>
                <a:endParaRPr lang="en-GB" sz="800" b="1" dirty="0"/>
              </a:p>
            </p:txBody>
          </p:sp>
          <p:sp>
            <p:nvSpPr>
              <p:cNvPr id="19" name="TextovéPole 18"/>
              <p:cNvSpPr txBox="1"/>
              <p:nvPr/>
            </p:nvSpPr>
            <p:spPr>
              <a:xfrm>
                <a:off x="4844854" y="918060"/>
                <a:ext cx="894797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cs-CZ" sz="800" b="1" dirty="0" smtClean="0"/>
                  <a:t>Replikační chyby</a:t>
                </a:r>
                <a:endParaRPr lang="en-GB" sz="800" b="1" dirty="0"/>
              </a:p>
            </p:txBody>
          </p:sp>
          <p:sp>
            <p:nvSpPr>
              <p:cNvPr id="20" name="TextovéPole 19"/>
              <p:cNvSpPr txBox="1"/>
              <p:nvPr/>
            </p:nvSpPr>
            <p:spPr>
              <a:xfrm>
                <a:off x="4977905" y="2213688"/>
                <a:ext cx="6286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cs-CZ" sz="800" b="1" dirty="0" smtClean="0"/>
                  <a:t>Substituce</a:t>
                </a:r>
              </a:p>
              <a:p>
                <a:pPr algn="ctr"/>
                <a:r>
                  <a:rPr lang="cs-CZ" sz="800" b="1" dirty="0" smtClean="0"/>
                  <a:t>Inzerce</a:t>
                </a:r>
              </a:p>
              <a:p>
                <a:pPr algn="ctr"/>
                <a:r>
                  <a:rPr lang="cs-CZ" sz="800" b="1" dirty="0" smtClean="0"/>
                  <a:t>Delece</a:t>
                </a:r>
                <a:endParaRPr lang="en-GB" sz="800" b="1" dirty="0"/>
              </a:p>
            </p:txBody>
          </p:sp>
        </p:grpSp>
        <p:sp>
          <p:nvSpPr>
            <p:cNvPr id="26" name="TextovéPole 25"/>
            <p:cNvSpPr txBox="1"/>
            <p:nvPr/>
          </p:nvSpPr>
          <p:spPr>
            <a:xfrm>
              <a:off x="5171673" y="1071836"/>
              <a:ext cx="1518365" cy="246221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00" b="1" dirty="0" smtClean="0">
                  <a:solidFill>
                    <a:schemeClr val="bg1"/>
                  </a:solidFill>
                </a:rPr>
                <a:t>Zástava buněčného cyklu</a:t>
              </a:r>
              <a:endParaRPr lang="en-GB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4991557" y="1833032"/>
              <a:ext cx="1810112" cy="40011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00" b="1" dirty="0" smtClean="0">
                  <a:solidFill>
                    <a:schemeClr val="bg1"/>
                  </a:solidFill>
                </a:rPr>
                <a:t>Inhibice </a:t>
              </a:r>
              <a:r>
                <a:rPr lang="cs-CZ" sz="1000" b="1" dirty="0">
                  <a:solidFill>
                    <a:schemeClr val="bg1"/>
                  </a:solidFill>
                </a:rPr>
                <a:t>transkripce, </a:t>
              </a:r>
              <a:r>
                <a:rPr lang="cs-CZ" sz="1000" b="1" dirty="0" smtClean="0">
                  <a:solidFill>
                    <a:schemeClr val="bg1"/>
                  </a:solidFill>
                </a:rPr>
                <a:t>replikace,</a:t>
              </a:r>
            </a:p>
            <a:p>
              <a:pPr algn="ctr"/>
              <a:r>
                <a:rPr lang="cs-CZ" sz="1000" b="1" dirty="0" smtClean="0">
                  <a:solidFill>
                    <a:schemeClr val="bg1"/>
                  </a:solidFill>
                </a:rPr>
                <a:t>segregace chromozómů</a:t>
              </a:r>
              <a:endParaRPr lang="cs-CZ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TextovéPole 27"/>
            <p:cNvSpPr txBox="1"/>
            <p:nvPr/>
          </p:nvSpPr>
          <p:spPr>
            <a:xfrm>
              <a:off x="7380312" y="1909976"/>
              <a:ext cx="1361271" cy="246221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00" b="1" dirty="0" err="1" smtClean="0">
                  <a:solidFill>
                    <a:schemeClr val="bg1"/>
                  </a:solidFill>
                </a:rPr>
                <a:t>Apoptóza</a:t>
              </a:r>
              <a:r>
                <a:rPr lang="cs-CZ" sz="1000" b="1" dirty="0">
                  <a:solidFill>
                    <a:schemeClr val="bg1"/>
                  </a:solidFill>
                </a:rPr>
                <a:t>, smrt </a:t>
              </a:r>
              <a:r>
                <a:rPr lang="cs-CZ" sz="1000" b="1" dirty="0" smtClean="0">
                  <a:solidFill>
                    <a:schemeClr val="bg1"/>
                  </a:solidFill>
                </a:rPr>
                <a:t>buňky</a:t>
              </a:r>
              <a:endParaRPr lang="cs-CZ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TextovéPole 28"/>
            <p:cNvSpPr txBox="1"/>
            <p:nvPr/>
          </p:nvSpPr>
          <p:spPr>
            <a:xfrm>
              <a:off x="4966488" y="2660007"/>
              <a:ext cx="1928734" cy="246221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00" b="1" dirty="0" smtClean="0">
                  <a:solidFill>
                    <a:schemeClr val="bg1"/>
                  </a:solidFill>
                </a:rPr>
                <a:t>Mutace</a:t>
              </a:r>
              <a:r>
                <a:rPr lang="cs-CZ" sz="1000" b="1" dirty="0">
                  <a:solidFill>
                    <a:schemeClr val="bg1"/>
                  </a:solidFill>
                </a:rPr>
                <a:t>, chromozomové </a:t>
              </a:r>
              <a:r>
                <a:rPr lang="cs-CZ" sz="1000" b="1" dirty="0" smtClean="0">
                  <a:solidFill>
                    <a:schemeClr val="bg1"/>
                  </a:solidFill>
                </a:rPr>
                <a:t>aberace</a:t>
              </a:r>
              <a:endParaRPr lang="cs-CZ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30" name="TextovéPole 29"/>
            <p:cNvSpPr txBox="1"/>
            <p:nvPr/>
          </p:nvSpPr>
          <p:spPr>
            <a:xfrm>
              <a:off x="7353061" y="2506119"/>
              <a:ext cx="1415772" cy="553998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00" b="1" dirty="0" smtClean="0">
                  <a:solidFill>
                    <a:schemeClr val="bg1"/>
                  </a:solidFill>
                </a:rPr>
                <a:t>Vrozené choroby,</a:t>
              </a:r>
            </a:p>
            <a:p>
              <a:pPr algn="ctr"/>
              <a:r>
                <a:rPr lang="cs-CZ" sz="1000" b="1" dirty="0" smtClean="0">
                  <a:solidFill>
                    <a:schemeClr val="bg1"/>
                  </a:solidFill>
                </a:rPr>
                <a:t>nádorová onemocnění,</a:t>
              </a:r>
            </a:p>
            <a:p>
              <a:pPr algn="ctr"/>
              <a:r>
                <a:rPr lang="cs-CZ" sz="1000" b="1" dirty="0" smtClean="0">
                  <a:solidFill>
                    <a:schemeClr val="bg1"/>
                  </a:solidFill>
                </a:rPr>
                <a:t>stárnutí</a:t>
              </a:r>
              <a:endParaRPr lang="cs-CZ" sz="1000" b="1" dirty="0">
                <a:solidFill>
                  <a:schemeClr val="bg1"/>
                </a:solidFill>
              </a:endParaRPr>
            </a:p>
          </p:txBody>
        </p:sp>
        <p:cxnSp>
          <p:nvCxnSpPr>
            <p:cNvPr id="9" name="Přímá spojnice se šipkou 8"/>
            <p:cNvCxnSpPr>
              <a:stCxn id="6146" idx="3"/>
              <a:endCxn id="26" idx="1"/>
            </p:cNvCxnSpPr>
            <p:nvPr/>
          </p:nvCxnSpPr>
          <p:spPr>
            <a:xfrm flipV="1">
              <a:off x="4232680" y="1194947"/>
              <a:ext cx="938993" cy="838141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nice se šipkou 10"/>
            <p:cNvCxnSpPr>
              <a:stCxn id="6146" idx="3"/>
              <a:endCxn id="27" idx="1"/>
            </p:cNvCxnSpPr>
            <p:nvPr/>
          </p:nvCxnSpPr>
          <p:spPr>
            <a:xfrm flipV="1">
              <a:off x="4232680" y="2033087"/>
              <a:ext cx="758877" cy="1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se šipkou 12"/>
            <p:cNvCxnSpPr>
              <a:stCxn id="6146" idx="3"/>
              <a:endCxn id="29" idx="1"/>
            </p:cNvCxnSpPr>
            <p:nvPr/>
          </p:nvCxnSpPr>
          <p:spPr>
            <a:xfrm>
              <a:off x="4232680" y="2033088"/>
              <a:ext cx="733808" cy="75003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Přímá spojnice se šipkou 30"/>
            <p:cNvCxnSpPr>
              <a:stCxn id="27" idx="3"/>
              <a:endCxn id="28" idx="1"/>
            </p:cNvCxnSpPr>
            <p:nvPr/>
          </p:nvCxnSpPr>
          <p:spPr>
            <a:xfrm>
              <a:off x="6801669" y="2033087"/>
              <a:ext cx="578643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7" name="Přímá spojnice se šipkou 4096"/>
            <p:cNvCxnSpPr>
              <a:stCxn id="29" idx="3"/>
              <a:endCxn id="30" idx="1"/>
            </p:cNvCxnSpPr>
            <p:nvPr/>
          </p:nvCxnSpPr>
          <p:spPr>
            <a:xfrm>
              <a:off x="6895222" y="2783118"/>
              <a:ext cx="457839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ovéPole 43"/>
            <p:cNvSpPr txBox="1"/>
            <p:nvPr/>
          </p:nvSpPr>
          <p:spPr>
            <a:xfrm>
              <a:off x="7642153" y="1071992"/>
              <a:ext cx="797013" cy="246221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00" b="1" dirty="0" smtClean="0">
                  <a:solidFill>
                    <a:schemeClr val="bg1"/>
                  </a:solidFill>
                </a:rPr>
                <a:t>Senescence</a:t>
              </a:r>
              <a:endParaRPr lang="cs-CZ" sz="1000" b="1" dirty="0">
                <a:solidFill>
                  <a:schemeClr val="bg1"/>
                </a:solidFill>
              </a:endParaRPr>
            </a:p>
          </p:txBody>
        </p:sp>
        <p:cxnSp>
          <p:nvCxnSpPr>
            <p:cNvPr id="45" name="Přímá spojnice se šipkou 44"/>
            <p:cNvCxnSpPr>
              <a:stCxn id="26" idx="3"/>
              <a:endCxn id="44" idx="1"/>
            </p:cNvCxnSpPr>
            <p:nvPr/>
          </p:nvCxnSpPr>
          <p:spPr>
            <a:xfrm>
              <a:off x="6690038" y="1194947"/>
              <a:ext cx="952115" cy="15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Obdélník 49"/>
          <p:cNvSpPr/>
          <p:nvPr/>
        </p:nvSpPr>
        <p:spPr>
          <a:xfrm>
            <a:off x="-65989" y="6626897"/>
            <a:ext cx="920998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>
                    <a:lumMod val="65000"/>
                  </a:schemeClr>
                </a:solidFill>
              </a:rPr>
              <a:t>http://www.nature.com/scitable/content/dna-damage-repair-mechanisms-and-consequences-14459141</a:t>
            </a:r>
          </a:p>
        </p:txBody>
      </p:sp>
    </p:spTree>
    <p:extLst>
      <p:ext uri="{BB962C8B-B14F-4D97-AF65-F5344CB8AC3E}">
        <p14:creationId xmlns:p14="http://schemas.microsoft.com/office/powerpoint/2010/main" val="343258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251520" y="927770"/>
            <a:ext cx="5976664" cy="1601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400"/>
              </a:spcAft>
            </a:pPr>
            <a:r>
              <a:rPr lang="cs-CZ" sz="1600" b="1" dirty="0" smtClean="0"/>
              <a:t>Fotoreaktivace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1600" dirty="0" smtClean="0"/>
              <a:t>odstranění </a:t>
            </a:r>
            <a:r>
              <a:rPr lang="cs-CZ" sz="1600" dirty="0"/>
              <a:t>pyrimidinových dimerů v DNA </a:t>
            </a:r>
            <a:r>
              <a:rPr lang="cs-CZ" sz="1600" dirty="0" smtClean="0"/>
              <a:t>vyvolaných </a:t>
            </a:r>
            <a:r>
              <a:rPr lang="cs-CZ" sz="1600" dirty="0"/>
              <a:t>UV zářením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1600" dirty="0" smtClean="0"/>
              <a:t>katalyzována </a:t>
            </a:r>
            <a:r>
              <a:rPr lang="cs-CZ" sz="1600" dirty="0" err="1" smtClean="0"/>
              <a:t>fotolyázou</a:t>
            </a:r>
            <a:r>
              <a:rPr lang="cs-CZ" sz="1600" dirty="0" smtClean="0"/>
              <a:t> (aktivace VIS o vlnové délce 340 - 400 </a:t>
            </a:r>
            <a:r>
              <a:rPr lang="cs-CZ" sz="1600" dirty="0" err="1" smtClean="0"/>
              <a:t>nm</a:t>
            </a:r>
            <a:r>
              <a:rPr lang="cs-CZ" sz="1600" dirty="0" smtClean="0"/>
              <a:t>)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1600" dirty="0" err="1" smtClean="0"/>
              <a:t>fotolyáza</a:t>
            </a:r>
            <a:r>
              <a:rPr lang="cs-CZ" sz="1600" dirty="0" smtClean="0"/>
              <a:t> štěpí </a:t>
            </a:r>
            <a:r>
              <a:rPr lang="cs-CZ" sz="1600" dirty="0" err="1" smtClean="0"/>
              <a:t>cyklobutanový</a:t>
            </a:r>
            <a:r>
              <a:rPr lang="cs-CZ" sz="1600" dirty="0" smtClean="0"/>
              <a:t> kruh v pyrimidinovém dimeru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1600" dirty="0" smtClean="0"/>
              <a:t>fylogeneticky konzervativní mechanismus, u savců excizní oprava</a:t>
            </a:r>
            <a:endParaRPr lang="cs-CZ" sz="1600" b="1" dirty="0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/>
              <a:t>Úplné opravy DNA</a:t>
            </a:r>
            <a:endParaRPr lang="cs-CZ" sz="3200" dirty="0">
              <a:solidFill>
                <a:srgbClr val="FF0000"/>
              </a:solidFill>
            </a:endParaRPr>
          </a:p>
        </p:txBody>
      </p:sp>
      <p:cxnSp>
        <p:nvCxnSpPr>
          <p:cNvPr id="6" name="Přímá spojnice 5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bdélník 12"/>
          <p:cNvSpPr/>
          <p:nvPr/>
        </p:nvSpPr>
        <p:spPr>
          <a:xfrm>
            <a:off x="251520" y="3170296"/>
            <a:ext cx="8640000" cy="16268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400"/>
              </a:spcAft>
            </a:pPr>
            <a:r>
              <a:rPr lang="cs-CZ" sz="1600" b="1" dirty="0" smtClean="0"/>
              <a:t>Přímá oprava alkylovaných bází</a:t>
            </a:r>
          </a:p>
          <a:p>
            <a:pPr>
              <a:lnSpc>
                <a:spcPct val="120000"/>
              </a:lnSpc>
              <a:spcAft>
                <a:spcPts val="200"/>
              </a:spcAft>
            </a:pPr>
            <a:r>
              <a:rPr lang="cs-CZ" sz="1600" b="1" dirty="0" smtClean="0"/>
              <a:t>O</a:t>
            </a:r>
            <a:r>
              <a:rPr lang="cs-CZ" sz="1600" b="1" baseline="30000" dirty="0" smtClean="0"/>
              <a:t>6</a:t>
            </a:r>
            <a:r>
              <a:rPr lang="cs-CZ" sz="1600" b="1" dirty="0" smtClean="0"/>
              <a:t>-metylguanin-DNA-metyltransferáza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1600" dirty="0" smtClean="0"/>
              <a:t>u </a:t>
            </a:r>
            <a:r>
              <a:rPr lang="cs-CZ" sz="1600" dirty="0"/>
              <a:t>lidí </a:t>
            </a:r>
            <a:r>
              <a:rPr lang="cs-CZ" sz="1600" i="1" dirty="0" smtClean="0"/>
              <a:t>MGMT, </a:t>
            </a:r>
            <a:r>
              <a:rPr lang="cs-CZ" sz="1600" dirty="0" smtClean="0"/>
              <a:t>u </a:t>
            </a:r>
            <a:r>
              <a:rPr lang="cs-CZ" sz="1600" dirty="0"/>
              <a:t>bakterií </a:t>
            </a:r>
            <a:r>
              <a:rPr lang="cs-CZ" sz="1600" i="1" dirty="0" smtClean="0"/>
              <a:t>Ada</a:t>
            </a:r>
            <a:r>
              <a:rPr lang="cs-CZ" sz="1600" dirty="0" smtClean="0"/>
              <a:t>,</a:t>
            </a:r>
            <a:r>
              <a:rPr lang="cs-CZ" sz="1600" i="1" dirty="0" smtClean="0"/>
              <a:t> </a:t>
            </a:r>
            <a:r>
              <a:rPr lang="cs-CZ" sz="1600" dirty="0" smtClean="0"/>
              <a:t>„</a:t>
            </a:r>
            <a:r>
              <a:rPr lang="cs-CZ" sz="1600" dirty="0"/>
              <a:t>sebevražedný enzym</a:t>
            </a:r>
            <a:r>
              <a:rPr lang="cs-CZ" sz="1600" dirty="0" smtClean="0"/>
              <a:t>“ </a:t>
            </a:r>
            <a:endParaRPr lang="cs-CZ" sz="1600" i="1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1600" dirty="0" err="1" smtClean="0"/>
              <a:t>demetylace</a:t>
            </a:r>
            <a:r>
              <a:rPr lang="cs-CZ" sz="1600" dirty="0" smtClean="0"/>
              <a:t> O</a:t>
            </a:r>
            <a:r>
              <a:rPr lang="cs-CZ" sz="1600" baseline="30000" dirty="0" smtClean="0"/>
              <a:t>6</a:t>
            </a:r>
            <a:r>
              <a:rPr lang="cs-CZ" sz="1600" dirty="0" smtClean="0"/>
              <a:t>-metylguaninu na guanin, přenos metyl skupiny na vlastní </a:t>
            </a:r>
            <a:r>
              <a:rPr lang="cs-CZ" sz="1600" dirty="0" err="1" smtClean="0"/>
              <a:t>Cys</a:t>
            </a:r>
            <a:endParaRPr lang="cs-CZ" sz="1600" dirty="0" smtClean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1600" dirty="0" smtClean="0"/>
              <a:t>deficity MGMT nalezeny u nádorů děložního hrdla, </a:t>
            </a:r>
            <a:r>
              <a:rPr lang="cs-CZ" sz="1600" dirty="0" err="1" smtClean="0"/>
              <a:t>kolorekta</a:t>
            </a:r>
            <a:r>
              <a:rPr lang="cs-CZ" sz="1600" dirty="0" smtClean="0"/>
              <a:t>, žaludku, jater, glioblastomu</a:t>
            </a: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777592"/>
            <a:ext cx="2437004" cy="2495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6827888" y="3306381"/>
            <a:ext cx="2641016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1pPr>
            <a:lvl2pPr marL="4318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2pPr>
            <a:lvl3pPr marL="6477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3pPr>
            <a:lvl4pPr marL="8636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4pPr>
            <a:lvl5pPr marL="10795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9pPr>
          </a:lstStyle>
          <a:p>
            <a:r>
              <a:rPr lang="en-GB" altLang="en-US" sz="800" b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Zheyun</a:t>
            </a:r>
            <a:r>
              <a:rPr lang="en-GB" altLang="en-US" sz="8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Liu et al. PNAS 2011;108:14831-14836</a:t>
            </a:r>
          </a:p>
        </p:txBody>
      </p:sp>
      <p:grpSp>
        <p:nvGrpSpPr>
          <p:cNvPr id="4" name="Skupina 3"/>
          <p:cNvGrpSpPr>
            <a:grpSpLocks noChangeAspect="1"/>
          </p:cNvGrpSpPr>
          <p:nvPr/>
        </p:nvGrpSpPr>
        <p:grpSpPr>
          <a:xfrm>
            <a:off x="2303520" y="5011758"/>
            <a:ext cx="4536000" cy="1266126"/>
            <a:chOff x="4563232" y="5117170"/>
            <a:chExt cx="4294058" cy="1198591"/>
          </a:xfrm>
        </p:grpSpPr>
        <p:pic>
          <p:nvPicPr>
            <p:cNvPr id="6148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530" b="16788"/>
            <a:stretch/>
          </p:blipFill>
          <p:spPr bwMode="auto">
            <a:xfrm>
              <a:off x="4563232" y="5117170"/>
              <a:ext cx="4294058" cy="1198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Obdélník 1"/>
            <p:cNvSpPr/>
            <p:nvPr/>
          </p:nvSpPr>
          <p:spPr>
            <a:xfrm>
              <a:off x="6004209" y="5549869"/>
              <a:ext cx="288032" cy="608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bdélník 21"/>
            <p:cNvSpPr/>
            <p:nvPr/>
          </p:nvSpPr>
          <p:spPr>
            <a:xfrm>
              <a:off x="7300390" y="5548814"/>
              <a:ext cx="383371" cy="669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Obdélník 22"/>
            <p:cNvSpPr/>
            <p:nvPr/>
          </p:nvSpPr>
          <p:spPr>
            <a:xfrm>
              <a:off x="6365466" y="5754233"/>
              <a:ext cx="864000" cy="809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TextovéPole 2"/>
            <p:cNvSpPr txBox="1"/>
            <p:nvPr/>
          </p:nvSpPr>
          <p:spPr>
            <a:xfrm>
              <a:off x="6068715" y="5352102"/>
              <a:ext cx="47481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dirty="0" smtClean="0"/>
                <a:t>aktivní</a:t>
              </a:r>
              <a:endParaRPr lang="en-GB" sz="800" b="1" dirty="0"/>
            </a:p>
          </p:txBody>
        </p:sp>
        <p:sp>
          <p:nvSpPr>
            <p:cNvPr id="25" name="TextovéPole 24"/>
            <p:cNvSpPr txBox="1"/>
            <p:nvPr/>
          </p:nvSpPr>
          <p:spPr>
            <a:xfrm>
              <a:off x="7292439" y="5349449"/>
              <a:ext cx="55496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dirty="0" smtClean="0"/>
                <a:t>inaktivní</a:t>
              </a:r>
              <a:endParaRPr lang="en-GB" sz="800" b="1" dirty="0"/>
            </a:p>
          </p:txBody>
        </p:sp>
        <p:sp>
          <p:nvSpPr>
            <p:cNvPr id="26" name="TextovéPole 25"/>
            <p:cNvSpPr txBox="1"/>
            <p:nvPr/>
          </p:nvSpPr>
          <p:spPr>
            <a:xfrm>
              <a:off x="6519986" y="5667489"/>
              <a:ext cx="48122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dirty="0" smtClean="0"/>
                <a:t>MGMT</a:t>
              </a:r>
              <a:endParaRPr lang="en-GB" sz="800" b="1" dirty="0"/>
            </a:p>
          </p:txBody>
        </p:sp>
      </p:grpSp>
      <p:sp>
        <p:nvSpPr>
          <p:cNvPr id="29" name="Obdélník 28"/>
          <p:cNvSpPr/>
          <p:nvPr/>
        </p:nvSpPr>
        <p:spPr>
          <a:xfrm>
            <a:off x="-65989" y="6626897"/>
            <a:ext cx="920998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>
                    <a:lumMod val="65000"/>
                  </a:schemeClr>
                </a:solidFill>
              </a:rPr>
              <a:t>https://quizlet.com/11580914/chapter-25-slides-flash-cards/</a:t>
            </a:r>
          </a:p>
        </p:txBody>
      </p:sp>
    </p:spTree>
    <p:extLst>
      <p:ext uri="{BB962C8B-B14F-4D97-AF65-F5344CB8AC3E}">
        <p14:creationId xmlns:p14="http://schemas.microsoft.com/office/powerpoint/2010/main" val="233358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/>
              <a:t>Excizní opravy DNA</a:t>
            </a:r>
            <a:endParaRPr lang="cs-CZ" sz="3200" dirty="0">
              <a:solidFill>
                <a:srgbClr val="FF0000"/>
              </a:solidFill>
            </a:endParaRPr>
          </a:p>
        </p:txBody>
      </p:sp>
      <p:cxnSp>
        <p:nvCxnSpPr>
          <p:cNvPr id="6" name="Přímá spojnice 5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bdélník 27"/>
          <p:cNvSpPr/>
          <p:nvPr/>
        </p:nvSpPr>
        <p:spPr>
          <a:xfrm>
            <a:off x="251520" y="935836"/>
            <a:ext cx="8640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 smtClean="0"/>
              <a:t>Třístupňový proces:</a:t>
            </a:r>
          </a:p>
          <a:p>
            <a:r>
              <a:rPr lang="cs-CZ" sz="1600" dirty="0" smtClean="0"/>
              <a:t>     1. rozpoznání a </a:t>
            </a:r>
            <a:r>
              <a:rPr lang="cs-CZ" sz="1600" dirty="0" err="1" smtClean="0"/>
              <a:t>vyštěpení</a:t>
            </a:r>
            <a:r>
              <a:rPr lang="cs-CZ" sz="1600" dirty="0" smtClean="0"/>
              <a:t> poškozené DNA (nukleázy) </a:t>
            </a:r>
          </a:p>
          <a:p>
            <a:r>
              <a:rPr lang="cs-CZ" sz="1600" dirty="0" smtClean="0"/>
              <a:t>     2. zaplnění mezery správnými nukleotidy (DNA polymerázy)</a:t>
            </a:r>
          </a:p>
          <a:p>
            <a:pPr>
              <a:spcAft>
                <a:spcPts val="400"/>
              </a:spcAft>
            </a:pPr>
            <a:r>
              <a:rPr lang="cs-CZ" sz="1600" dirty="0" smtClean="0"/>
              <a:t>     3. spojení zlomu v cukr-fosfátové páteři (DNA ligázy)</a:t>
            </a:r>
          </a:p>
        </p:txBody>
      </p:sp>
      <p:grpSp>
        <p:nvGrpSpPr>
          <p:cNvPr id="43" name="Skupina 42"/>
          <p:cNvGrpSpPr/>
          <p:nvPr/>
        </p:nvGrpSpPr>
        <p:grpSpPr>
          <a:xfrm>
            <a:off x="5755230" y="1341763"/>
            <a:ext cx="2633194" cy="4751533"/>
            <a:chOff x="1977741" y="1179157"/>
            <a:chExt cx="2633194" cy="4751533"/>
          </a:xfrm>
        </p:grpSpPr>
        <p:pic>
          <p:nvPicPr>
            <p:cNvPr id="44" name="Picture 9" descr="https://classconnection.s3.amazonaws.com/185/flashcards/82185/jpg/ch_5_361320365438472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972" r="78929"/>
            <a:stretch/>
          </p:blipFill>
          <p:spPr bwMode="auto">
            <a:xfrm>
              <a:off x="2771800" y="1340768"/>
              <a:ext cx="1398902" cy="4589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TextovéPole 44"/>
            <p:cNvSpPr txBox="1"/>
            <p:nvPr/>
          </p:nvSpPr>
          <p:spPr>
            <a:xfrm>
              <a:off x="3141465" y="1179157"/>
              <a:ext cx="86113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b="1" dirty="0" smtClean="0">
                  <a:solidFill>
                    <a:srgbClr val="0070C0"/>
                  </a:solidFill>
                </a:rPr>
                <a:t>deaminace C</a:t>
              </a:r>
              <a:endParaRPr lang="en-GB" sz="1000" b="1" dirty="0">
                <a:solidFill>
                  <a:srgbClr val="0070C0"/>
                </a:solidFill>
              </a:endParaRPr>
            </a:p>
          </p:txBody>
        </p:sp>
        <p:sp>
          <p:nvSpPr>
            <p:cNvPr id="46" name="TextovéPole 45"/>
            <p:cNvSpPr txBox="1"/>
            <p:nvPr/>
          </p:nvSpPr>
          <p:spPr>
            <a:xfrm>
              <a:off x="2244896" y="3015969"/>
              <a:ext cx="66075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b="1" dirty="0" smtClean="0"/>
                <a:t>AP místo</a:t>
              </a:r>
              <a:endParaRPr lang="en-GB" sz="1000" b="1" dirty="0"/>
            </a:p>
          </p:txBody>
        </p:sp>
        <p:sp>
          <p:nvSpPr>
            <p:cNvPr id="47" name="TextovéPole 46"/>
            <p:cNvSpPr txBox="1"/>
            <p:nvPr/>
          </p:nvSpPr>
          <p:spPr>
            <a:xfrm>
              <a:off x="2148864" y="4365104"/>
              <a:ext cx="78418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b="1" dirty="0" smtClean="0"/>
                <a:t>1nt mezera</a:t>
              </a:r>
              <a:endParaRPr lang="en-GB" sz="1000" b="1" dirty="0"/>
            </a:p>
          </p:txBody>
        </p:sp>
        <p:sp>
          <p:nvSpPr>
            <p:cNvPr id="48" name="TextovéPole 47"/>
            <p:cNvSpPr txBox="1"/>
            <p:nvPr/>
          </p:nvSpPr>
          <p:spPr>
            <a:xfrm>
              <a:off x="1977741" y="5445224"/>
              <a:ext cx="95731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b="1" dirty="0" smtClean="0"/>
                <a:t>opravená DNA</a:t>
              </a:r>
              <a:endParaRPr lang="en-GB" sz="1000" b="1" dirty="0"/>
            </a:p>
          </p:txBody>
        </p:sp>
        <p:sp>
          <p:nvSpPr>
            <p:cNvPr id="49" name="Obdélník 48"/>
            <p:cNvSpPr/>
            <p:nvPr/>
          </p:nvSpPr>
          <p:spPr>
            <a:xfrm>
              <a:off x="3572031" y="2204864"/>
              <a:ext cx="711937" cy="432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Obdélník 49"/>
            <p:cNvSpPr/>
            <p:nvPr/>
          </p:nvSpPr>
          <p:spPr>
            <a:xfrm>
              <a:off x="4132841" y="1556792"/>
              <a:ext cx="203568" cy="432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Obdélník 50"/>
            <p:cNvSpPr/>
            <p:nvPr/>
          </p:nvSpPr>
          <p:spPr>
            <a:xfrm>
              <a:off x="3593520" y="3501635"/>
              <a:ext cx="711937" cy="575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Obdélník 51"/>
            <p:cNvSpPr/>
            <p:nvPr/>
          </p:nvSpPr>
          <p:spPr>
            <a:xfrm>
              <a:off x="3597469" y="4774804"/>
              <a:ext cx="711937" cy="482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TextovéPole 52"/>
            <p:cNvSpPr txBox="1"/>
            <p:nvPr/>
          </p:nvSpPr>
          <p:spPr>
            <a:xfrm>
              <a:off x="3515629" y="2255852"/>
              <a:ext cx="792205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cs-CZ" sz="1000" b="1" dirty="0" smtClean="0"/>
                <a:t>Uracil DNA </a:t>
              </a:r>
            </a:p>
            <a:p>
              <a:pPr>
                <a:lnSpc>
                  <a:spcPct val="80000"/>
                </a:lnSpc>
              </a:pPr>
              <a:r>
                <a:rPr lang="cs-CZ" sz="1000" b="1" dirty="0" err="1" smtClean="0"/>
                <a:t>glykosyláza</a:t>
              </a:r>
              <a:endParaRPr lang="en-GB" sz="1000" b="1" dirty="0"/>
            </a:p>
          </p:txBody>
        </p:sp>
        <p:sp>
          <p:nvSpPr>
            <p:cNvPr id="54" name="TextovéPole 53"/>
            <p:cNvSpPr txBox="1"/>
            <p:nvPr/>
          </p:nvSpPr>
          <p:spPr>
            <a:xfrm>
              <a:off x="3509351" y="3635729"/>
              <a:ext cx="110158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b="1" dirty="0" smtClean="0"/>
                <a:t>AP endonukleáza</a:t>
              </a:r>
              <a:endParaRPr lang="en-GB" sz="1000" b="1" dirty="0"/>
            </a:p>
          </p:txBody>
        </p:sp>
        <p:sp>
          <p:nvSpPr>
            <p:cNvPr id="55" name="TextovéPole 54"/>
            <p:cNvSpPr txBox="1"/>
            <p:nvPr/>
          </p:nvSpPr>
          <p:spPr>
            <a:xfrm>
              <a:off x="3499826" y="4842311"/>
              <a:ext cx="10759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b="1" dirty="0" smtClean="0"/>
                <a:t>DNA polymeráza</a:t>
              </a:r>
            </a:p>
            <a:p>
              <a:r>
                <a:rPr lang="cs-CZ" sz="1000" b="1" dirty="0" smtClean="0"/>
                <a:t>DNA ligáza</a:t>
              </a:r>
              <a:endParaRPr lang="en-GB" sz="1000" b="1" dirty="0"/>
            </a:p>
          </p:txBody>
        </p:sp>
      </p:grpSp>
      <p:sp>
        <p:nvSpPr>
          <p:cNvPr id="56" name="Obdélník 55"/>
          <p:cNvSpPr/>
          <p:nvPr/>
        </p:nvSpPr>
        <p:spPr>
          <a:xfrm>
            <a:off x="-65989" y="6626897"/>
            <a:ext cx="920998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>
                    <a:lumMod val="65000"/>
                  </a:schemeClr>
                </a:solidFill>
              </a:rPr>
              <a:t>https://www.studyblue.com/notes/note/n/chapter-5-dna-replication-repair-and-recombination/deck/6250485</a:t>
            </a:r>
          </a:p>
        </p:txBody>
      </p:sp>
      <p:sp>
        <p:nvSpPr>
          <p:cNvPr id="57" name="Obdélník 56"/>
          <p:cNvSpPr/>
          <p:nvPr/>
        </p:nvSpPr>
        <p:spPr>
          <a:xfrm>
            <a:off x="251520" y="2276872"/>
            <a:ext cx="5184576" cy="3964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400"/>
              </a:spcAft>
            </a:pPr>
            <a:r>
              <a:rPr lang="cs-CZ" sz="1600" b="1" dirty="0" smtClean="0"/>
              <a:t>Bázová excizní oprava (BER)</a:t>
            </a:r>
          </a:p>
          <a:p>
            <a:pPr marL="180975" indent="-1809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1600" dirty="0" smtClean="0"/>
              <a:t>oprava poškozených bází, odstranění U</a:t>
            </a:r>
          </a:p>
          <a:p>
            <a:pPr marL="180975" indent="-1809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1600" dirty="0" smtClean="0"/>
              <a:t>DNA </a:t>
            </a:r>
            <a:r>
              <a:rPr lang="cs-CZ" sz="1600" dirty="0" err="1" smtClean="0"/>
              <a:t>glykosyláza</a:t>
            </a:r>
            <a:endParaRPr lang="cs-CZ" sz="1600" dirty="0"/>
          </a:p>
          <a:p>
            <a:pPr marL="180975" indent="-180975">
              <a:lnSpc>
                <a:spcPct val="120000"/>
              </a:lnSpc>
            </a:pPr>
            <a:r>
              <a:rPr lang="cs-CZ" sz="1600" dirty="0" smtClean="0"/>
              <a:t>        - rozeznání a odstranění nevhodné báze, tvorba AP míst</a:t>
            </a:r>
          </a:p>
          <a:p>
            <a:pPr marL="180975" indent="-1809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1600" dirty="0" smtClean="0"/>
              <a:t>AP endonukleáza</a:t>
            </a:r>
          </a:p>
          <a:p>
            <a:pPr marL="180975" indent="-180975">
              <a:lnSpc>
                <a:spcPct val="120000"/>
              </a:lnSpc>
            </a:pPr>
            <a:r>
              <a:rPr lang="cs-CZ" sz="1600" dirty="0" smtClean="0"/>
              <a:t>        - </a:t>
            </a:r>
            <a:r>
              <a:rPr lang="cs-CZ" sz="1600" dirty="0" err="1" smtClean="0"/>
              <a:t>vyštěpení</a:t>
            </a:r>
            <a:r>
              <a:rPr lang="cs-CZ" sz="1600" dirty="0" smtClean="0"/>
              <a:t> AP místa, tvorba 3´-OH</a:t>
            </a:r>
          </a:p>
          <a:p>
            <a:pPr marL="180975" indent="-1809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1600" dirty="0" smtClean="0"/>
              <a:t>DNA polymeráza</a:t>
            </a:r>
          </a:p>
          <a:p>
            <a:pPr marL="180975" indent="-180975">
              <a:lnSpc>
                <a:spcPct val="120000"/>
              </a:lnSpc>
            </a:pPr>
            <a:r>
              <a:rPr lang="cs-CZ" sz="1600" dirty="0" smtClean="0"/>
              <a:t>        - připojení správného nukleotidu</a:t>
            </a:r>
          </a:p>
          <a:p>
            <a:pPr marL="180975" indent="-180975">
              <a:lnSpc>
                <a:spcPct val="120000"/>
              </a:lnSpc>
            </a:pPr>
            <a:r>
              <a:rPr lang="cs-CZ" sz="1600" dirty="0" smtClean="0"/>
              <a:t>        - </a:t>
            </a:r>
            <a:r>
              <a:rPr lang="cs-CZ" sz="1600" dirty="0" err="1" smtClean="0"/>
              <a:t>Pol</a:t>
            </a:r>
            <a:r>
              <a:rPr lang="el-GR" sz="1600" dirty="0" smtClean="0"/>
              <a:t>β</a:t>
            </a:r>
            <a:r>
              <a:rPr lang="cs-CZ" sz="1600" dirty="0" smtClean="0"/>
              <a:t> u </a:t>
            </a:r>
            <a:r>
              <a:rPr lang="cs-CZ" sz="1600" dirty="0" err="1" smtClean="0"/>
              <a:t>eukaryot</a:t>
            </a:r>
            <a:r>
              <a:rPr lang="cs-CZ" sz="1600" dirty="0" smtClean="0"/>
              <a:t>, Pol1 u </a:t>
            </a:r>
            <a:r>
              <a:rPr lang="cs-CZ" sz="1600" dirty="0" err="1" smtClean="0"/>
              <a:t>prokaryot</a:t>
            </a:r>
            <a:endParaRPr lang="cs-CZ" sz="1600" dirty="0" smtClean="0"/>
          </a:p>
          <a:p>
            <a:pPr marL="180975" indent="-1809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1600" dirty="0" smtClean="0"/>
              <a:t>DNA ligáza</a:t>
            </a:r>
          </a:p>
          <a:p>
            <a:pPr marL="180975" indent="-180975">
              <a:lnSpc>
                <a:spcPct val="120000"/>
              </a:lnSpc>
            </a:pPr>
            <a:r>
              <a:rPr lang="cs-CZ" sz="1600" dirty="0" smtClean="0"/>
              <a:t>        - spojení řetězce</a:t>
            </a:r>
          </a:p>
          <a:p>
            <a:pPr marL="180975" indent="-1809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1600" dirty="0" smtClean="0"/>
              <a:t>zvýšené riziko kolorektálních nádorů u mutací </a:t>
            </a:r>
            <a:r>
              <a:rPr lang="cs-CZ" sz="1600" dirty="0" err="1" smtClean="0"/>
              <a:t>Pol</a:t>
            </a:r>
            <a:r>
              <a:rPr lang="el-GR" sz="1600" dirty="0" smtClean="0"/>
              <a:t>β</a:t>
            </a:r>
            <a:r>
              <a:rPr lang="cs-CZ" sz="1600" dirty="0" smtClean="0"/>
              <a:t>, DNA </a:t>
            </a:r>
            <a:r>
              <a:rPr lang="cs-CZ" sz="1600" dirty="0" err="1" smtClean="0"/>
              <a:t>glykosylázy</a:t>
            </a:r>
            <a:endParaRPr lang="cs-CZ" sz="1600" dirty="0" smtClean="0"/>
          </a:p>
        </p:txBody>
      </p:sp>
    </p:spTree>
    <p:extLst>
      <p:ext uri="{BB962C8B-B14F-4D97-AF65-F5344CB8AC3E}">
        <p14:creationId xmlns:p14="http://schemas.microsoft.com/office/powerpoint/2010/main" val="71946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/>
              <a:t>Excizní opravy DNA</a:t>
            </a:r>
            <a:endParaRPr lang="cs-CZ" sz="3200" dirty="0">
              <a:solidFill>
                <a:srgbClr val="FF0000"/>
              </a:solidFill>
            </a:endParaRPr>
          </a:p>
        </p:txBody>
      </p:sp>
      <p:cxnSp>
        <p:nvCxnSpPr>
          <p:cNvPr id="14" name="Přímá spojnice 13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bdélník 14"/>
          <p:cNvSpPr/>
          <p:nvPr/>
        </p:nvSpPr>
        <p:spPr>
          <a:xfrm>
            <a:off x="251520" y="933103"/>
            <a:ext cx="8640000" cy="5314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cs-CZ" sz="1600" b="1" dirty="0" smtClean="0"/>
              <a:t>Nukleotidová excizní oprava (NER)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sz="1600" dirty="0" smtClean="0"/>
              <a:t>oprava rozsáhlejšího poškození DNA, které mění a deformuje dvoušroubovici DNA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sz="1600" dirty="0" err="1" smtClean="0"/>
              <a:t>adukty</a:t>
            </a:r>
            <a:r>
              <a:rPr lang="cs-CZ" sz="1600" dirty="0" smtClean="0"/>
              <a:t> bází, UV fotoprodukty</a:t>
            </a:r>
          </a:p>
          <a:p>
            <a:endParaRPr lang="cs-CZ" sz="1600" dirty="0" smtClean="0"/>
          </a:p>
          <a:p>
            <a:endParaRPr lang="cs-CZ" sz="1600" dirty="0"/>
          </a:p>
          <a:p>
            <a:endParaRPr lang="cs-CZ" sz="1600" dirty="0" smtClean="0"/>
          </a:p>
          <a:p>
            <a:r>
              <a:rPr lang="cs-CZ" sz="1600" b="1" dirty="0" smtClean="0"/>
              <a:t>Bakterie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sz="1600" dirty="0" smtClean="0"/>
              <a:t>rozeznání poškozeného místa           </a:t>
            </a:r>
            <a:r>
              <a:rPr lang="cs-CZ" sz="1600" dirty="0" err="1" smtClean="0"/>
              <a:t>UvrAB</a:t>
            </a:r>
            <a:endParaRPr lang="cs-CZ" sz="1600" dirty="0" smtClean="0"/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sz="1600" dirty="0" err="1" smtClean="0"/>
              <a:t>vyštěpení</a:t>
            </a:r>
            <a:r>
              <a:rPr lang="cs-CZ" sz="1600" dirty="0" smtClean="0"/>
              <a:t> poškozeného místa           </a:t>
            </a:r>
            <a:r>
              <a:rPr lang="cs-CZ" sz="1600" dirty="0" err="1" smtClean="0"/>
              <a:t>UvrBC</a:t>
            </a:r>
            <a:endParaRPr lang="cs-CZ" sz="1600" dirty="0" smtClean="0"/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sz="1600" dirty="0" smtClean="0"/>
              <a:t>uvolnění </a:t>
            </a:r>
            <a:r>
              <a:rPr lang="cs-CZ" sz="1600" dirty="0" err="1" smtClean="0"/>
              <a:t>vyštěpeného</a:t>
            </a:r>
            <a:r>
              <a:rPr lang="cs-CZ" sz="1600" dirty="0" smtClean="0"/>
              <a:t> úseku            </a:t>
            </a:r>
            <a:r>
              <a:rPr lang="cs-CZ" sz="1600" dirty="0" err="1" smtClean="0"/>
              <a:t>UvrD</a:t>
            </a:r>
            <a:endParaRPr lang="cs-CZ" sz="1600" dirty="0" smtClean="0"/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sz="1600" dirty="0" err="1"/>
              <a:t>dosyntetizování</a:t>
            </a:r>
            <a:r>
              <a:rPr lang="cs-CZ" sz="1600" dirty="0"/>
              <a:t> chybějící </a:t>
            </a:r>
            <a:r>
              <a:rPr lang="cs-CZ" sz="1600" dirty="0" smtClean="0"/>
              <a:t>DNA         Pol1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sz="1600" dirty="0" smtClean="0"/>
              <a:t>spojení řetězce                                    </a:t>
            </a:r>
            <a:r>
              <a:rPr lang="cs-CZ" sz="1600" dirty="0" err="1" smtClean="0"/>
              <a:t>LigA</a:t>
            </a:r>
            <a:endParaRPr lang="cs-CZ" sz="1600" dirty="0" smtClean="0"/>
          </a:p>
          <a:p>
            <a:endParaRPr lang="cs-CZ" sz="1600" dirty="0" smtClean="0"/>
          </a:p>
          <a:p>
            <a:endParaRPr lang="cs-CZ" sz="1600" dirty="0"/>
          </a:p>
          <a:p>
            <a:endParaRPr lang="cs-CZ" sz="1600" dirty="0"/>
          </a:p>
          <a:p>
            <a:r>
              <a:rPr lang="cs-CZ" sz="1600" b="1" dirty="0" smtClean="0"/>
              <a:t>Člověk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sz="1600" dirty="0"/>
              <a:t>rozeznání poškozeného místa 	</a:t>
            </a:r>
            <a:r>
              <a:rPr lang="cs-CZ" sz="1600" dirty="0" smtClean="0"/>
              <a:t>        XPA, XPC, XPE; CSA, CSB 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sz="1600" dirty="0" smtClean="0"/>
              <a:t>odvinutí DNA		        XPB</a:t>
            </a:r>
            <a:r>
              <a:rPr lang="cs-CZ" sz="1600" dirty="0"/>
              <a:t>, XPD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sz="1600" dirty="0" err="1" smtClean="0"/>
              <a:t>vyštěpení</a:t>
            </a:r>
            <a:r>
              <a:rPr lang="cs-CZ" sz="1600" dirty="0" smtClean="0"/>
              <a:t> </a:t>
            </a:r>
            <a:r>
              <a:rPr lang="cs-CZ" sz="1600" dirty="0"/>
              <a:t>poškozeného </a:t>
            </a:r>
            <a:r>
              <a:rPr lang="cs-CZ" sz="1600" dirty="0" smtClean="0"/>
              <a:t>místa  	        XPF, XPG</a:t>
            </a:r>
            <a:endParaRPr lang="cs-CZ" sz="1600" dirty="0"/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sz="1600" dirty="0" err="1" smtClean="0"/>
              <a:t>dosyntetizování</a:t>
            </a:r>
            <a:r>
              <a:rPr lang="cs-CZ" sz="1600" dirty="0" smtClean="0"/>
              <a:t> </a:t>
            </a:r>
            <a:r>
              <a:rPr lang="cs-CZ" sz="1600" dirty="0"/>
              <a:t>chybějící DNA 	</a:t>
            </a:r>
            <a:r>
              <a:rPr lang="cs-CZ" sz="1600" dirty="0" smtClean="0"/>
              <a:t>        </a:t>
            </a:r>
            <a:r>
              <a:rPr lang="cs-CZ" sz="1600" dirty="0" err="1" smtClean="0"/>
              <a:t>Pol</a:t>
            </a:r>
            <a:r>
              <a:rPr lang="el-GR" sz="1600" dirty="0" smtClean="0"/>
              <a:t>δ</a:t>
            </a:r>
            <a:r>
              <a:rPr lang="cs-CZ" sz="1600" dirty="0" smtClean="0"/>
              <a:t>/</a:t>
            </a:r>
            <a:r>
              <a:rPr lang="el-GR" sz="1600" dirty="0" smtClean="0"/>
              <a:t>ε</a:t>
            </a:r>
            <a:endParaRPr lang="cs-CZ" sz="1600" dirty="0" smtClean="0"/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l-GR" sz="1600" b="1" dirty="0" smtClean="0"/>
              <a:t> </a:t>
            </a:r>
            <a:r>
              <a:rPr lang="cs-CZ" sz="1600" dirty="0" smtClean="0"/>
              <a:t>spojení </a:t>
            </a:r>
            <a:r>
              <a:rPr lang="cs-CZ" sz="1600" dirty="0"/>
              <a:t>řetězce 		</a:t>
            </a:r>
            <a:r>
              <a:rPr lang="cs-CZ" sz="1600" dirty="0" smtClean="0"/>
              <a:t>        DNA ligáza I</a:t>
            </a:r>
          </a:p>
        </p:txBody>
      </p:sp>
      <p:grpSp>
        <p:nvGrpSpPr>
          <p:cNvPr id="26" name="Skupina 25"/>
          <p:cNvGrpSpPr/>
          <p:nvPr/>
        </p:nvGrpSpPr>
        <p:grpSpPr>
          <a:xfrm>
            <a:off x="5004048" y="1700808"/>
            <a:ext cx="3628256" cy="2776271"/>
            <a:chOff x="4760168" y="2007849"/>
            <a:chExt cx="3628256" cy="2776271"/>
          </a:xfrm>
        </p:grpSpPr>
        <p:pic>
          <p:nvPicPr>
            <p:cNvPr id="35" name="Picture 11" descr="https://upload.wikimedia.org/wikipedia/commons/a/a7/A_schematic_representation_of_models_for_the_nucleotide_excision_repair_pathway_controlled_by_Uvr_proteins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29" t="4927" r="18534" b="28500"/>
            <a:stretch/>
          </p:blipFill>
          <p:spPr bwMode="auto">
            <a:xfrm>
              <a:off x="4760168" y="2007849"/>
              <a:ext cx="3628256" cy="27762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Obdélník 24"/>
            <p:cNvSpPr/>
            <p:nvPr/>
          </p:nvSpPr>
          <p:spPr>
            <a:xfrm>
              <a:off x="5012907" y="2114748"/>
              <a:ext cx="1071261" cy="1630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Obdélník 48"/>
            <p:cNvSpPr/>
            <p:nvPr/>
          </p:nvSpPr>
          <p:spPr>
            <a:xfrm>
              <a:off x="5548353" y="2665487"/>
              <a:ext cx="751839" cy="1630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Obdélník 49"/>
            <p:cNvSpPr/>
            <p:nvPr/>
          </p:nvSpPr>
          <p:spPr>
            <a:xfrm>
              <a:off x="4941528" y="2647372"/>
              <a:ext cx="405944" cy="3985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Obdélník 50"/>
            <p:cNvSpPr/>
            <p:nvPr/>
          </p:nvSpPr>
          <p:spPr>
            <a:xfrm>
              <a:off x="5012907" y="3589307"/>
              <a:ext cx="376180" cy="3051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Obdélník 51"/>
            <p:cNvSpPr/>
            <p:nvPr/>
          </p:nvSpPr>
          <p:spPr>
            <a:xfrm>
              <a:off x="5558062" y="3627625"/>
              <a:ext cx="376180" cy="1525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Obdélník 52"/>
            <p:cNvSpPr/>
            <p:nvPr/>
          </p:nvSpPr>
          <p:spPr>
            <a:xfrm>
              <a:off x="6338822" y="4194411"/>
              <a:ext cx="413798" cy="1525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Obdélník 53"/>
            <p:cNvSpPr/>
            <p:nvPr/>
          </p:nvSpPr>
          <p:spPr>
            <a:xfrm>
              <a:off x="6367397" y="4555957"/>
              <a:ext cx="413798" cy="2281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Obdélník 54"/>
            <p:cNvSpPr/>
            <p:nvPr/>
          </p:nvSpPr>
          <p:spPr>
            <a:xfrm>
              <a:off x="7812360" y="2714501"/>
              <a:ext cx="413798" cy="2281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Obdélník 55"/>
            <p:cNvSpPr/>
            <p:nvPr/>
          </p:nvSpPr>
          <p:spPr>
            <a:xfrm>
              <a:off x="7092280" y="2752819"/>
              <a:ext cx="413798" cy="2281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Obdélník 56"/>
            <p:cNvSpPr/>
            <p:nvPr/>
          </p:nvSpPr>
          <p:spPr>
            <a:xfrm>
              <a:off x="7746062" y="3627822"/>
              <a:ext cx="642361" cy="2666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Obdélník 57"/>
            <p:cNvSpPr/>
            <p:nvPr/>
          </p:nvSpPr>
          <p:spPr>
            <a:xfrm>
              <a:off x="6873242" y="3538403"/>
              <a:ext cx="642361" cy="2666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TextovéPole 46"/>
            <p:cNvSpPr txBox="1"/>
            <p:nvPr/>
          </p:nvSpPr>
          <p:spPr>
            <a:xfrm>
              <a:off x="5043525" y="2181181"/>
              <a:ext cx="952505" cy="1933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cs-CZ" sz="800" b="1" dirty="0" smtClean="0"/>
                <a:t>Tymidinový dimer</a:t>
              </a:r>
              <a:endParaRPr lang="en-GB" sz="800" b="1" dirty="0"/>
            </a:p>
          </p:txBody>
        </p:sp>
        <p:sp>
          <p:nvSpPr>
            <p:cNvPr id="23" name="TextovéPole 22"/>
            <p:cNvSpPr txBox="1"/>
            <p:nvPr/>
          </p:nvSpPr>
          <p:spPr>
            <a:xfrm>
              <a:off x="5075344" y="2646437"/>
              <a:ext cx="399468" cy="2918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cs-CZ" sz="800" b="1" dirty="0" err="1" smtClean="0"/>
                <a:t>UvrA</a:t>
              </a:r>
              <a:endParaRPr lang="cs-CZ" sz="800" b="1" dirty="0" smtClean="0"/>
            </a:p>
            <a:p>
              <a:pPr>
                <a:lnSpc>
                  <a:spcPct val="80000"/>
                </a:lnSpc>
              </a:pPr>
              <a:r>
                <a:rPr lang="cs-CZ" sz="800" b="1" dirty="0" err="1" smtClean="0"/>
                <a:t>UvrB</a:t>
              </a:r>
              <a:endParaRPr lang="en-GB" sz="800" b="1" dirty="0"/>
            </a:p>
          </p:txBody>
        </p:sp>
        <p:sp>
          <p:nvSpPr>
            <p:cNvPr id="38" name="TextovéPole 37"/>
            <p:cNvSpPr txBox="1"/>
            <p:nvPr/>
          </p:nvSpPr>
          <p:spPr>
            <a:xfrm>
              <a:off x="5502557" y="2712870"/>
              <a:ext cx="671979" cy="1933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cs-CZ" sz="800" b="1" dirty="0" smtClean="0"/>
                <a:t>Rozpoznání</a:t>
              </a:r>
              <a:endParaRPr lang="en-GB" sz="800" b="1" dirty="0"/>
            </a:p>
          </p:txBody>
        </p:sp>
        <p:sp>
          <p:nvSpPr>
            <p:cNvPr id="39" name="TextovéPole 38"/>
            <p:cNvSpPr txBox="1"/>
            <p:nvPr/>
          </p:nvSpPr>
          <p:spPr>
            <a:xfrm>
              <a:off x="5048888" y="3596205"/>
              <a:ext cx="399468" cy="2918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cs-CZ" sz="800" b="1" dirty="0" err="1" smtClean="0"/>
                <a:t>UvrB</a:t>
              </a:r>
              <a:endParaRPr lang="cs-CZ" sz="800" b="1" dirty="0" smtClean="0"/>
            </a:p>
            <a:p>
              <a:pPr>
                <a:lnSpc>
                  <a:spcPct val="80000"/>
                </a:lnSpc>
              </a:pPr>
              <a:r>
                <a:rPr lang="cs-CZ" sz="800" b="1" dirty="0" err="1" smtClean="0"/>
                <a:t>UvrC</a:t>
              </a:r>
              <a:endParaRPr lang="en-GB" sz="800" b="1" dirty="0"/>
            </a:p>
          </p:txBody>
        </p:sp>
        <p:sp>
          <p:nvSpPr>
            <p:cNvPr id="40" name="TextovéPole 39"/>
            <p:cNvSpPr txBox="1"/>
            <p:nvPr/>
          </p:nvSpPr>
          <p:spPr>
            <a:xfrm>
              <a:off x="5502557" y="3645242"/>
              <a:ext cx="607859" cy="1933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cs-CZ" sz="800" b="1" dirty="0" err="1" smtClean="0"/>
                <a:t>Vyštěpení</a:t>
              </a:r>
              <a:endParaRPr lang="en-GB" sz="800" b="1" dirty="0"/>
            </a:p>
          </p:txBody>
        </p:sp>
        <p:sp>
          <p:nvSpPr>
            <p:cNvPr id="41" name="TextovéPole 40"/>
            <p:cNvSpPr txBox="1"/>
            <p:nvPr/>
          </p:nvSpPr>
          <p:spPr>
            <a:xfrm>
              <a:off x="6241419" y="4223084"/>
              <a:ext cx="684803" cy="1933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cs-CZ" sz="800" b="1" dirty="0" smtClean="0"/>
                <a:t>Odstranění</a:t>
              </a:r>
              <a:endParaRPr lang="en-GB" sz="800" b="1" dirty="0"/>
            </a:p>
          </p:txBody>
        </p:sp>
        <p:sp>
          <p:nvSpPr>
            <p:cNvPr id="42" name="TextovéPole 41"/>
            <p:cNvSpPr txBox="1"/>
            <p:nvPr/>
          </p:nvSpPr>
          <p:spPr>
            <a:xfrm>
              <a:off x="6373760" y="4517857"/>
              <a:ext cx="401072" cy="1933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cs-CZ" sz="800" b="1" dirty="0" err="1" smtClean="0"/>
                <a:t>UvrD</a:t>
              </a:r>
              <a:endParaRPr lang="en-GB" sz="800" b="1" dirty="0"/>
            </a:p>
          </p:txBody>
        </p:sp>
        <p:sp>
          <p:nvSpPr>
            <p:cNvPr id="43" name="TextovéPole 42"/>
            <p:cNvSpPr txBox="1"/>
            <p:nvPr/>
          </p:nvSpPr>
          <p:spPr>
            <a:xfrm>
              <a:off x="7625039" y="3598214"/>
              <a:ext cx="731290" cy="2893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cs-CZ" sz="800" b="1" dirty="0" smtClean="0"/>
                <a:t>DNA</a:t>
              </a:r>
            </a:p>
            <a:p>
              <a:pPr algn="ctr">
                <a:lnSpc>
                  <a:spcPct val="80000"/>
                </a:lnSpc>
              </a:pPr>
              <a:r>
                <a:rPr lang="cs-CZ" sz="800" b="1" dirty="0" smtClean="0"/>
                <a:t>polymeráza I</a:t>
              </a:r>
              <a:endParaRPr lang="en-GB" sz="800" b="1" dirty="0"/>
            </a:p>
          </p:txBody>
        </p:sp>
        <p:sp>
          <p:nvSpPr>
            <p:cNvPr id="44" name="TextovéPole 43"/>
            <p:cNvSpPr txBox="1"/>
            <p:nvPr/>
          </p:nvSpPr>
          <p:spPr>
            <a:xfrm>
              <a:off x="6857663" y="3648800"/>
              <a:ext cx="729688" cy="1933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cs-CZ" sz="800" b="1" dirty="0" smtClean="0"/>
                <a:t>Syntéza DNA</a:t>
              </a:r>
              <a:endParaRPr lang="en-GB" sz="800" b="1" dirty="0"/>
            </a:p>
          </p:txBody>
        </p:sp>
        <p:sp>
          <p:nvSpPr>
            <p:cNvPr id="45" name="TextovéPole 44"/>
            <p:cNvSpPr txBox="1"/>
            <p:nvPr/>
          </p:nvSpPr>
          <p:spPr>
            <a:xfrm>
              <a:off x="7703040" y="2752819"/>
              <a:ext cx="364202" cy="1933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cs-CZ" sz="800" b="1" dirty="0" err="1" smtClean="0"/>
                <a:t>LigA</a:t>
              </a:r>
              <a:endParaRPr lang="en-GB" sz="800" b="1" dirty="0"/>
            </a:p>
          </p:txBody>
        </p:sp>
        <p:sp>
          <p:nvSpPr>
            <p:cNvPr id="46" name="TextovéPole 45"/>
            <p:cNvSpPr txBox="1"/>
            <p:nvPr/>
          </p:nvSpPr>
          <p:spPr>
            <a:xfrm>
              <a:off x="7065874" y="2760495"/>
              <a:ext cx="447559" cy="1933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cs-CZ" sz="800" b="1" dirty="0" err="1" smtClean="0"/>
                <a:t>Ligace</a:t>
              </a:r>
              <a:endParaRPr lang="en-GB" sz="800" b="1" dirty="0"/>
            </a:p>
          </p:txBody>
        </p:sp>
      </p:grpSp>
      <p:sp>
        <p:nvSpPr>
          <p:cNvPr id="27" name="Obdélník 26"/>
          <p:cNvSpPr/>
          <p:nvPr/>
        </p:nvSpPr>
        <p:spPr>
          <a:xfrm>
            <a:off x="2286000" y="26903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dirty="0"/>
          </a:p>
        </p:txBody>
      </p:sp>
      <p:sp>
        <p:nvSpPr>
          <p:cNvPr id="61" name="Obdélník 60"/>
          <p:cNvSpPr/>
          <p:nvPr/>
        </p:nvSpPr>
        <p:spPr>
          <a:xfrm>
            <a:off x="-65989" y="6626897"/>
            <a:ext cx="920998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>
                    <a:lumMod val="65000"/>
                  </a:schemeClr>
                </a:solidFill>
              </a:rPr>
              <a:t>https://en.wikipedia.org/wiki/Nucleotide_excision_repair#/</a:t>
            </a:r>
            <a:r>
              <a:rPr lang="en-GB" sz="1000" dirty="0" smtClean="0">
                <a:solidFill>
                  <a:schemeClr val="bg1">
                    <a:lumMod val="65000"/>
                  </a:schemeClr>
                </a:solidFill>
              </a:rPr>
              <a:t>media/File:A_schematic_representation_of_models_for_the_nucleotide_excision_repair_pathway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23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/>
              <a:t>Excizní opravy DNA</a:t>
            </a:r>
            <a:endParaRPr lang="cs-CZ" sz="3200" dirty="0">
              <a:solidFill>
                <a:srgbClr val="FF0000"/>
              </a:solidFill>
            </a:endParaRPr>
          </a:p>
        </p:txBody>
      </p:sp>
      <p:cxnSp>
        <p:nvCxnSpPr>
          <p:cNvPr id="14" name="Přímá spojnice 13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bdélník 14"/>
          <p:cNvSpPr/>
          <p:nvPr/>
        </p:nvSpPr>
        <p:spPr>
          <a:xfrm>
            <a:off x="251520" y="4797152"/>
            <a:ext cx="8640000" cy="1672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cs-CZ" sz="1600" dirty="0" smtClean="0"/>
              <a:t>deficity v NER mechanismech geneticky podmiňují některé syndromy</a:t>
            </a:r>
          </a:p>
          <a:p>
            <a:r>
              <a:rPr lang="cs-CZ" sz="1600" dirty="0" smtClean="0"/>
              <a:t>       </a:t>
            </a:r>
            <a:r>
              <a:rPr lang="cs-CZ" sz="1600" b="1" dirty="0" err="1" smtClean="0"/>
              <a:t>Xerodema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pigmentosum</a:t>
            </a:r>
            <a:r>
              <a:rPr lang="cs-CZ" sz="1600" b="1" dirty="0" smtClean="0"/>
              <a:t> </a:t>
            </a:r>
            <a:r>
              <a:rPr lang="cs-CZ" sz="1600" dirty="0" smtClean="0"/>
              <a:t>- autosomálně recesivní choroba, nejčastěji deficit XPA, XPC </a:t>
            </a:r>
            <a:endParaRPr lang="cs-CZ" sz="1600" dirty="0"/>
          </a:p>
          <a:p>
            <a:r>
              <a:rPr lang="cs-CZ" sz="1600" dirty="0" smtClean="0"/>
              <a:t>                                                     - extrémní citlivost k slunečnímu záření</a:t>
            </a:r>
          </a:p>
          <a:p>
            <a:pPr>
              <a:spcAft>
                <a:spcPts val="400"/>
              </a:spcAft>
            </a:pPr>
            <a:r>
              <a:rPr lang="cs-CZ" sz="1600" dirty="0" smtClean="0"/>
              <a:t>                                                     - &gt; 1000 x zvýšeno riziko vzniku kožních nádorů </a:t>
            </a:r>
          </a:p>
          <a:p>
            <a:r>
              <a:rPr lang="cs-CZ" sz="1600" dirty="0"/>
              <a:t> </a:t>
            </a:r>
            <a:r>
              <a:rPr lang="cs-CZ" sz="1600" dirty="0" smtClean="0"/>
              <a:t>     </a:t>
            </a:r>
            <a:r>
              <a:rPr lang="cs-CZ" sz="1600" b="1" dirty="0" err="1" smtClean="0"/>
              <a:t>Cockaynův</a:t>
            </a:r>
            <a:r>
              <a:rPr lang="cs-CZ" sz="1600" b="1" dirty="0" smtClean="0"/>
              <a:t> syndrom </a:t>
            </a:r>
            <a:r>
              <a:rPr lang="cs-CZ" sz="1600" dirty="0" smtClean="0"/>
              <a:t>- </a:t>
            </a:r>
            <a:r>
              <a:rPr lang="cs-CZ" sz="1600" dirty="0"/>
              <a:t>autosomálně recesivní choroba, </a:t>
            </a:r>
            <a:r>
              <a:rPr lang="cs-CZ" sz="1600" dirty="0" smtClean="0"/>
              <a:t>deficit CSA, CSB</a:t>
            </a:r>
          </a:p>
          <a:p>
            <a:r>
              <a:rPr lang="cs-CZ" sz="1600" dirty="0"/>
              <a:t>	</a:t>
            </a:r>
            <a:r>
              <a:rPr lang="cs-CZ" sz="1600" dirty="0" smtClean="0"/>
              <a:t>	    - </a:t>
            </a:r>
            <a:r>
              <a:rPr lang="cs-CZ" sz="1600" dirty="0" err="1" smtClean="0"/>
              <a:t>fotosenzitivita</a:t>
            </a:r>
            <a:r>
              <a:rPr lang="cs-CZ" sz="1600" dirty="0" smtClean="0"/>
              <a:t>, trpaslictví, retinitis </a:t>
            </a:r>
            <a:r>
              <a:rPr lang="cs-CZ" sz="1600" dirty="0" err="1" smtClean="0"/>
              <a:t>pigmentosa</a:t>
            </a:r>
            <a:r>
              <a:rPr lang="cs-CZ" sz="1600" dirty="0" smtClean="0"/>
              <a:t> 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2555776" y="1003925"/>
            <a:ext cx="4034158" cy="3451713"/>
            <a:chOff x="2555776" y="1003925"/>
            <a:chExt cx="4034158" cy="3451713"/>
          </a:xfrm>
        </p:grpSpPr>
        <p:pic>
          <p:nvPicPr>
            <p:cNvPr id="3081" name="Picture 9" descr="http://www.schumacher-lab.cecad.uni-koeln.de/img/NER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253"/>
            <a:stretch/>
          </p:blipFill>
          <p:spPr bwMode="auto">
            <a:xfrm>
              <a:off x="2555776" y="1003925"/>
              <a:ext cx="3961259" cy="34517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bdélník 1"/>
            <p:cNvSpPr/>
            <p:nvPr/>
          </p:nvSpPr>
          <p:spPr>
            <a:xfrm>
              <a:off x="4211960" y="1502616"/>
              <a:ext cx="720080" cy="2921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TextovéPole 39"/>
            <p:cNvSpPr txBox="1"/>
            <p:nvPr/>
          </p:nvSpPr>
          <p:spPr>
            <a:xfrm>
              <a:off x="4226590" y="1506969"/>
              <a:ext cx="671979" cy="2918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cs-CZ" sz="800" b="1" dirty="0" smtClean="0"/>
                <a:t>Rozpoznání</a:t>
              </a:r>
            </a:p>
            <a:p>
              <a:pPr algn="ctr">
                <a:lnSpc>
                  <a:spcPct val="80000"/>
                </a:lnSpc>
              </a:pPr>
              <a:r>
                <a:rPr lang="cs-CZ" sz="800" b="1" dirty="0" smtClean="0"/>
                <a:t>poškození</a:t>
              </a:r>
              <a:endParaRPr lang="en-GB" sz="800" b="1" dirty="0"/>
            </a:p>
          </p:txBody>
        </p:sp>
        <p:sp>
          <p:nvSpPr>
            <p:cNvPr id="3" name="Obdélník 2"/>
            <p:cNvSpPr/>
            <p:nvPr/>
          </p:nvSpPr>
          <p:spPr>
            <a:xfrm>
              <a:off x="5004048" y="1003925"/>
              <a:ext cx="1440160" cy="3136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Obdélník 48"/>
            <p:cNvSpPr/>
            <p:nvPr/>
          </p:nvSpPr>
          <p:spPr>
            <a:xfrm>
              <a:off x="2563091" y="1029598"/>
              <a:ext cx="1656184" cy="2903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TextovéPole 49"/>
            <p:cNvSpPr txBox="1"/>
            <p:nvPr/>
          </p:nvSpPr>
          <p:spPr>
            <a:xfrm>
              <a:off x="5190979" y="1076461"/>
              <a:ext cx="1183337" cy="1933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cs-CZ" sz="800" b="1" u="sng" dirty="0" smtClean="0"/>
                <a:t>NER spjatá s transkripcí</a:t>
              </a:r>
              <a:endParaRPr lang="en-GB" sz="800" b="1" u="sng" dirty="0"/>
            </a:p>
          </p:txBody>
        </p:sp>
        <p:sp>
          <p:nvSpPr>
            <p:cNvPr id="38" name="TextovéPole 37"/>
            <p:cNvSpPr txBox="1"/>
            <p:nvPr/>
          </p:nvSpPr>
          <p:spPr>
            <a:xfrm>
              <a:off x="2858438" y="1073398"/>
              <a:ext cx="705642" cy="1933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cs-CZ" sz="800" b="1" u="sng" dirty="0" smtClean="0"/>
                <a:t>Obecná NER</a:t>
              </a:r>
              <a:endParaRPr lang="en-GB" sz="800" b="1" u="sng" dirty="0"/>
            </a:p>
          </p:txBody>
        </p:sp>
        <p:sp>
          <p:nvSpPr>
            <p:cNvPr id="4" name="Obdélník 3"/>
            <p:cNvSpPr/>
            <p:nvPr/>
          </p:nvSpPr>
          <p:spPr>
            <a:xfrm>
              <a:off x="4967473" y="2792134"/>
              <a:ext cx="972680" cy="3488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TextovéPole 42"/>
            <p:cNvSpPr txBox="1"/>
            <p:nvPr/>
          </p:nvSpPr>
          <p:spPr>
            <a:xfrm>
              <a:off x="4966559" y="2854024"/>
              <a:ext cx="793807" cy="1933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cs-CZ" sz="800" b="1" dirty="0" smtClean="0"/>
                <a:t>Odvinutí DNA</a:t>
              </a:r>
              <a:endParaRPr lang="en-GB" sz="800" b="1" dirty="0"/>
            </a:p>
          </p:txBody>
        </p:sp>
        <p:sp>
          <p:nvSpPr>
            <p:cNvPr id="5" name="Obdélník 4"/>
            <p:cNvSpPr/>
            <p:nvPr/>
          </p:nvSpPr>
          <p:spPr>
            <a:xfrm>
              <a:off x="5076056" y="3397238"/>
              <a:ext cx="576064" cy="1525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TextovéPole 41"/>
            <p:cNvSpPr txBox="1"/>
            <p:nvPr/>
          </p:nvSpPr>
          <p:spPr>
            <a:xfrm>
              <a:off x="5052217" y="3353908"/>
              <a:ext cx="607859" cy="1933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cs-CZ" sz="800" b="1" dirty="0" err="1" smtClean="0"/>
                <a:t>Vyštěpení</a:t>
              </a:r>
              <a:endParaRPr lang="en-GB" sz="800" b="1" dirty="0"/>
            </a:p>
          </p:txBody>
        </p:sp>
        <p:sp>
          <p:nvSpPr>
            <p:cNvPr id="6" name="Obdélník 5"/>
            <p:cNvSpPr/>
            <p:nvPr/>
          </p:nvSpPr>
          <p:spPr>
            <a:xfrm>
              <a:off x="5052217" y="3914007"/>
              <a:ext cx="815927" cy="4393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TextovéPole 50"/>
            <p:cNvSpPr txBox="1"/>
            <p:nvPr/>
          </p:nvSpPr>
          <p:spPr>
            <a:xfrm>
              <a:off x="5023670" y="3986946"/>
              <a:ext cx="729687" cy="2918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cs-CZ" sz="800" b="1" dirty="0" smtClean="0"/>
                <a:t>Syntéza DNA</a:t>
              </a:r>
            </a:p>
            <a:p>
              <a:pPr algn="ctr">
                <a:lnSpc>
                  <a:spcPct val="80000"/>
                </a:lnSpc>
              </a:pPr>
              <a:r>
                <a:rPr lang="cs-CZ" sz="800" b="1" dirty="0" err="1" smtClean="0"/>
                <a:t>Ligace</a:t>
              </a:r>
              <a:endParaRPr lang="en-GB" sz="800" b="1" dirty="0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6019475" y="3368538"/>
              <a:ext cx="432048" cy="1492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Obdélník 56"/>
            <p:cNvSpPr/>
            <p:nvPr/>
          </p:nvSpPr>
          <p:spPr>
            <a:xfrm>
              <a:off x="2959135" y="3312342"/>
              <a:ext cx="432048" cy="1492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TextovéPole 52"/>
            <p:cNvSpPr txBox="1"/>
            <p:nvPr/>
          </p:nvSpPr>
          <p:spPr>
            <a:xfrm>
              <a:off x="2763455" y="3301125"/>
              <a:ext cx="771365" cy="2918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cs-CZ" sz="800" b="1" dirty="0" err="1" smtClean="0"/>
                <a:t>Xeroderma</a:t>
              </a:r>
              <a:endParaRPr lang="cs-CZ" sz="800" b="1" dirty="0" smtClean="0"/>
            </a:p>
            <a:p>
              <a:pPr algn="ctr">
                <a:lnSpc>
                  <a:spcPct val="80000"/>
                </a:lnSpc>
              </a:pPr>
              <a:r>
                <a:rPr lang="cs-CZ" sz="800" b="1" dirty="0" err="1" smtClean="0"/>
                <a:t>pigmentosum</a:t>
              </a:r>
              <a:endParaRPr lang="en-GB" sz="800" b="1" dirty="0"/>
            </a:p>
          </p:txBody>
        </p:sp>
        <p:sp>
          <p:nvSpPr>
            <p:cNvPr id="55" name="TextovéPole 54"/>
            <p:cNvSpPr txBox="1"/>
            <p:nvPr/>
          </p:nvSpPr>
          <p:spPr>
            <a:xfrm>
              <a:off x="5946809" y="3368538"/>
              <a:ext cx="643125" cy="2918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cs-CZ" sz="800" b="1" dirty="0" err="1" smtClean="0"/>
                <a:t>Cockaynův</a:t>
              </a:r>
              <a:endParaRPr lang="cs-CZ" sz="800" b="1" dirty="0" smtClean="0"/>
            </a:p>
            <a:p>
              <a:pPr algn="ctr">
                <a:lnSpc>
                  <a:spcPct val="80000"/>
                </a:lnSpc>
              </a:pPr>
              <a:r>
                <a:rPr lang="cs-CZ" sz="800" b="1" dirty="0" smtClean="0"/>
                <a:t>syndrom</a:t>
              </a:r>
              <a:endParaRPr lang="en-GB" sz="800" b="1" dirty="0"/>
            </a:p>
          </p:txBody>
        </p:sp>
      </p:grpSp>
      <p:sp>
        <p:nvSpPr>
          <p:cNvPr id="59" name="Obdélník 58"/>
          <p:cNvSpPr/>
          <p:nvPr/>
        </p:nvSpPr>
        <p:spPr>
          <a:xfrm>
            <a:off x="-65989" y="6626897"/>
            <a:ext cx="920998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>
                    <a:lumMod val="65000"/>
                  </a:schemeClr>
                </a:solidFill>
              </a:rPr>
              <a:t>http://www.schumacher-lab.cecad.uni-koeln.de/</a:t>
            </a:r>
          </a:p>
        </p:txBody>
      </p:sp>
    </p:spTree>
    <p:extLst>
      <p:ext uri="{BB962C8B-B14F-4D97-AF65-F5344CB8AC3E}">
        <p14:creationId xmlns:p14="http://schemas.microsoft.com/office/powerpoint/2010/main" val="323599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Přímá spojnice 8"/>
          <p:cNvCxnSpPr/>
          <p:nvPr/>
        </p:nvCxnSpPr>
        <p:spPr>
          <a:xfrm>
            <a:off x="-1353092" y="-1744838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Nadpis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/>
              <a:t>Excizní opravy DNA</a:t>
            </a:r>
            <a:endParaRPr lang="cs-CZ" sz="3200" dirty="0">
              <a:solidFill>
                <a:srgbClr val="FF0000"/>
              </a:solidFill>
            </a:endParaRPr>
          </a:p>
        </p:txBody>
      </p:sp>
      <p:cxnSp>
        <p:nvCxnSpPr>
          <p:cNvPr id="14" name="Přímá spojnice 13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bdélník 14"/>
          <p:cNvSpPr/>
          <p:nvPr/>
        </p:nvSpPr>
        <p:spPr>
          <a:xfrm>
            <a:off x="251520" y="933103"/>
            <a:ext cx="8640000" cy="1128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cs-CZ" sz="1600" b="1" dirty="0" smtClean="0"/>
              <a:t>Oprava chybného párování (</a:t>
            </a:r>
            <a:r>
              <a:rPr lang="cs-CZ" sz="1600" b="1" dirty="0" err="1" smtClean="0"/>
              <a:t>mismatch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repair</a:t>
            </a:r>
            <a:r>
              <a:rPr lang="cs-CZ" sz="1600" b="1" dirty="0" smtClean="0"/>
              <a:t>)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sz="1600" dirty="0" smtClean="0"/>
              <a:t>frekvence chyb při syntéze DNA	replikace		1 : 100.000		</a:t>
            </a:r>
          </a:p>
          <a:p>
            <a:pPr lvl="8"/>
            <a:r>
              <a:rPr lang="cs-CZ" sz="1600" dirty="0" smtClean="0"/>
              <a:t>+ </a:t>
            </a:r>
            <a:r>
              <a:rPr lang="cs-CZ" sz="1600" dirty="0" err="1" smtClean="0"/>
              <a:t>proofreading</a:t>
            </a:r>
            <a:r>
              <a:rPr lang="cs-CZ" sz="1600" dirty="0" smtClean="0"/>
              <a:t>	1 : 10.000.000</a:t>
            </a:r>
          </a:p>
          <a:p>
            <a:pPr lvl="8"/>
            <a:r>
              <a:rPr lang="cs-CZ" sz="1600" dirty="0" smtClean="0"/>
              <a:t>+ opravy		1 : 1.000.000.000</a:t>
            </a:r>
          </a:p>
        </p:txBody>
      </p:sp>
      <p:sp>
        <p:nvSpPr>
          <p:cNvPr id="19" name="Obdélník 18"/>
          <p:cNvSpPr/>
          <p:nvPr/>
        </p:nvSpPr>
        <p:spPr>
          <a:xfrm>
            <a:off x="251520" y="2469470"/>
            <a:ext cx="424776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300"/>
              </a:spcAft>
            </a:pPr>
            <a:r>
              <a:rPr lang="cs-CZ" sz="1600" b="1" dirty="0" smtClean="0"/>
              <a:t>E. coli</a:t>
            </a:r>
          </a:p>
          <a:p>
            <a:pPr marL="171450" indent="-171450" algn="just">
              <a:spcAft>
                <a:spcPts val="300"/>
              </a:spcAft>
              <a:buFont typeface="Arial" charset="0"/>
              <a:buChar char="•"/>
            </a:pPr>
            <a:r>
              <a:rPr lang="cs-CZ" sz="1600" dirty="0"/>
              <a:t>Dam </a:t>
            </a:r>
            <a:r>
              <a:rPr lang="cs-CZ" sz="1600" dirty="0" err="1" smtClean="0"/>
              <a:t>metyláza</a:t>
            </a:r>
            <a:r>
              <a:rPr lang="cs-CZ" sz="1600" dirty="0" smtClean="0"/>
              <a:t> </a:t>
            </a:r>
            <a:r>
              <a:rPr lang="cs-CZ" sz="1600" dirty="0" err="1" smtClean="0"/>
              <a:t>metyluje</a:t>
            </a:r>
            <a:r>
              <a:rPr lang="cs-CZ" sz="1600" dirty="0" smtClean="0"/>
              <a:t> A </a:t>
            </a:r>
            <a:r>
              <a:rPr lang="cs-CZ" sz="1600" dirty="0"/>
              <a:t>v sekvenci GATC</a:t>
            </a:r>
          </a:p>
          <a:p>
            <a:pPr marL="171450" indent="-171450" algn="just">
              <a:spcAft>
                <a:spcPts val="300"/>
              </a:spcAft>
              <a:buFont typeface="Arial" charset="0"/>
              <a:buChar char="•"/>
            </a:pPr>
            <a:r>
              <a:rPr lang="cs-CZ" sz="1600" dirty="0" smtClean="0"/>
              <a:t>těsně </a:t>
            </a:r>
            <a:r>
              <a:rPr lang="cs-CZ" sz="1600" dirty="0"/>
              <a:t>po replikaci </a:t>
            </a:r>
            <a:r>
              <a:rPr lang="cs-CZ" sz="1600" dirty="0" err="1"/>
              <a:t>hemimetylovaný</a:t>
            </a:r>
            <a:r>
              <a:rPr lang="cs-CZ" sz="1600" dirty="0"/>
              <a:t> stav </a:t>
            </a:r>
          </a:p>
          <a:p>
            <a:pPr marL="171450" indent="-171450" algn="just">
              <a:spcAft>
                <a:spcPts val="300"/>
              </a:spcAft>
              <a:buFont typeface="Arial" charset="0"/>
              <a:buChar char="•"/>
            </a:pPr>
            <a:r>
              <a:rPr lang="cs-CZ" sz="1600" dirty="0" smtClean="0"/>
              <a:t>rozpoznání chybného nukleotidu (</a:t>
            </a:r>
            <a:r>
              <a:rPr lang="cs-CZ" sz="1600" dirty="0" err="1" smtClean="0"/>
              <a:t>MutS</a:t>
            </a:r>
            <a:r>
              <a:rPr lang="cs-CZ" sz="1600" dirty="0" smtClean="0"/>
              <a:t>)</a:t>
            </a:r>
          </a:p>
          <a:p>
            <a:pPr marL="171450" indent="-171450" algn="just">
              <a:spcAft>
                <a:spcPts val="300"/>
              </a:spcAft>
              <a:buFont typeface="Arial" charset="0"/>
              <a:buChar char="•"/>
            </a:pPr>
            <a:r>
              <a:rPr lang="cs-CZ" sz="1600" dirty="0" smtClean="0"/>
              <a:t>navázání opravných enzymů (</a:t>
            </a:r>
            <a:r>
              <a:rPr lang="cs-CZ" sz="1600" dirty="0" err="1" smtClean="0"/>
              <a:t>MutL</a:t>
            </a:r>
            <a:r>
              <a:rPr lang="cs-CZ" sz="1600" dirty="0" smtClean="0"/>
              <a:t> , </a:t>
            </a:r>
            <a:r>
              <a:rPr lang="cs-CZ" sz="1600" dirty="0" err="1" smtClean="0"/>
              <a:t>MutH</a:t>
            </a:r>
            <a:r>
              <a:rPr lang="cs-CZ" sz="1600" dirty="0" smtClean="0"/>
              <a:t>)</a:t>
            </a:r>
          </a:p>
          <a:p>
            <a:pPr marL="171450" indent="-171450" algn="just">
              <a:spcAft>
                <a:spcPts val="300"/>
              </a:spcAft>
              <a:buFont typeface="Arial" charset="0"/>
              <a:buChar char="•"/>
            </a:pPr>
            <a:r>
              <a:rPr lang="cs-CZ" sz="1600" dirty="0" err="1" smtClean="0"/>
              <a:t>MutH</a:t>
            </a:r>
            <a:r>
              <a:rPr lang="cs-CZ" sz="1600" dirty="0" smtClean="0"/>
              <a:t> štěpí řetězec s </a:t>
            </a:r>
            <a:r>
              <a:rPr lang="cs-CZ" sz="1600" dirty="0" err="1" smtClean="0"/>
              <a:t>nemetylovanou</a:t>
            </a:r>
            <a:r>
              <a:rPr lang="cs-CZ" sz="1600" dirty="0" smtClean="0"/>
              <a:t> GATC</a:t>
            </a:r>
          </a:p>
          <a:p>
            <a:pPr marL="171450" indent="-171450" algn="just">
              <a:spcAft>
                <a:spcPts val="300"/>
              </a:spcAft>
              <a:buFont typeface="Arial" charset="0"/>
              <a:buChar char="•"/>
            </a:pPr>
            <a:r>
              <a:rPr lang="cs-CZ" sz="1600" dirty="0" smtClean="0"/>
              <a:t>exonukleáza s </a:t>
            </a:r>
            <a:r>
              <a:rPr lang="cs-CZ" sz="1600" dirty="0" err="1"/>
              <a:t>helikázou</a:t>
            </a:r>
            <a:r>
              <a:rPr lang="cs-CZ" sz="1600" dirty="0"/>
              <a:t> a </a:t>
            </a:r>
            <a:r>
              <a:rPr lang="cs-CZ" sz="1600" dirty="0" smtClean="0"/>
              <a:t>SSB proteiny </a:t>
            </a:r>
            <a:r>
              <a:rPr lang="cs-CZ" sz="1600" dirty="0" err="1" smtClean="0"/>
              <a:t>odstra-ňuje</a:t>
            </a:r>
            <a:r>
              <a:rPr lang="cs-CZ" sz="1600" dirty="0" smtClean="0"/>
              <a:t> </a:t>
            </a:r>
            <a:r>
              <a:rPr lang="cs-CZ" sz="1600" dirty="0" err="1" smtClean="0"/>
              <a:t>naštěpený</a:t>
            </a:r>
            <a:r>
              <a:rPr lang="cs-CZ" sz="1600" dirty="0" smtClean="0"/>
              <a:t> </a:t>
            </a:r>
            <a:r>
              <a:rPr lang="cs-CZ" sz="1600" dirty="0" err="1" smtClean="0"/>
              <a:t>řetezec</a:t>
            </a:r>
            <a:r>
              <a:rPr lang="cs-CZ" sz="1600" dirty="0" smtClean="0"/>
              <a:t> </a:t>
            </a:r>
            <a:r>
              <a:rPr lang="cs-CZ" sz="1600" dirty="0"/>
              <a:t>až k </a:t>
            </a:r>
            <a:r>
              <a:rPr lang="cs-CZ" sz="1600" dirty="0" smtClean="0"/>
              <a:t>chybnému </a:t>
            </a:r>
            <a:r>
              <a:rPr lang="cs-CZ" sz="1600" dirty="0" err="1" smtClean="0"/>
              <a:t>nt</a:t>
            </a:r>
            <a:endParaRPr lang="cs-CZ" sz="1600" dirty="0" smtClean="0"/>
          </a:p>
          <a:p>
            <a:pPr marL="171450" indent="-171450" algn="just">
              <a:spcAft>
                <a:spcPts val="300"/>
              </a:spcAft>
              <a:buFont typeface="Arial" charset="0"/>
              <a:buChar char="•"/>
            </a:pPr>
            <a:r>
              <a:rPr lang="cs-CZ" sz="1600" dirty="0" smtClean="0"/>
              <a:t>syntéza DNA podle původního řetězce (Pol3)</a:t>
            </a:r>
          </a:p>
          <a:p>
            <a:pPr marL="171450" indent="-171450" algn="just">
              <a:spcAft>
                <a:spcPts val="300"/>
              </a:spcAft>
              <a:buFont typeface="Arial" charset="0"/>
              <a:buChar char="•"/>
            </a:pPr>
            <a:r>
              <a:rPr lang="cs-CZ" sz="1600" dirty="0" smtClean="0"/>
              <a:t>spojení řetězce (DNA ligáza)</a:t>
            </a:r>
          </a:p>
        </p:txBody>
      </p:sp>
      <p:sp>
        <p:nvSpPr>
          <p:cNvPr id="20" name="Obdélník 19"/>
          <p:cNvSpPr/>
          <p:nvPr/>
        </p:nvSpPr>
        <p:spPr>
          <a:xfrm>
            <a:off x="253567" y="5826750"/>
            <a:ext cx="8640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charset="0"/>
              <a:buChar char="•"/>
            </a:pPr>
            <a:r>
              <a:rPr lang="cs-CZ" sz="1600" dirty="0" smtClean="0"/>
              <a:t>opravný systém používán i u </a:t>
            </a:r>
            <a:r>
              <a:rPr lang="cs-CZ" sz="1600" dirty="0" err="1" smtClean="0"/>
              <a:t>eukaryot</a:t>
            </a:r>
            <a:r>
              <a:rPr lang="cs-CZ" sz="1600" dirty="0" smtClean="0"/>
              <a:t> a člověka, mutace </a:t>
            </a:r>
            <a:r>
              <a:rPr lang="cs-CZ" sz="1600" dirty="0"/>
              <a:t>v </a:t>
            </a:r>
            <a:r>
              <a:rPr lang="cs-CZ" sz="1600" dirty="0" smtClean="0"/>
              <a:t>opravných genech </a:t>
            </a:r>
            <a:r>
              <a:rPr lang="cs-CZ" sz="1600" dirty="0"/>
              <a:t>zvyšují riziko </a:t>
            </a:r>
            <a:r>
              <a:rPr lang="cs-CZ" sz="1600" dirty="0" smtClean="0"/>
              <a:t>rakoviny</a:t>
            </a:r>
          </a:p>
        </p:txBody>
      </p:sp>
      <p:sp>
        <p:nvSpPr>
          <p:cNvPr id="22" name="Obdélník 21"/>
          <p:cNvSpPr/>
          <p:nvPr/>
        </p:nvSpPr>
        <p:spPr>
          <a:xfrm>
            <a:off x="-65989" y="6626897"/>
            <a:ext cx="920998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>
                    <a:lumMod val="65000"/>
                  </a:schemeClr>
                </a:solidFill>
              </a:rPr>
              <a:t>http://www.slideshare.net/najmhemato/dna-repair</a:t>
            </a:r>
          </a:p>
        </p:txBody>
      </p:sp>
      <p:grpSp>
        <p:nvGrpSpPr>
          <p:cNvPr id="23" name="Skupina 22"/>
          <p:cNvGrpSpPr/>
          <p:nvPr/>
        </p:nvGrpSpPr>
        <p:grpSpPr>
          <a:xfrm>
            <a:off x="4716016" y="2420888"/>
            <a:ext cx="4112898" cy="2880319"/>
            <a:chOff x="780684" y="1026761"/>
            <a:chExt cx="4112898" cy="2880319"/>
          </a:xfrm>
        </p:grpSpPr>
        <p:pic>
          <p:nvPicPr>
            <p:cNvPr id="24" name="Picture 5" descr="Methyl Directed MisMatch repair in E. coli 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15" t="23242"/>
            <a:stretch/>
          </p:blipFill>
          <p:spPr bwMode="auto">
            <a:xfrm>
              <a:off x="780684" y="1026761"/>
              <a:ext cx="4106960" cy="2880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Obdélník 24"/>
            <p:cNvSpPr/>
            <p:nvPr/>
          </p:nvSpPr>
          <p:spPr>
            <a:xfrm>
              <a:off x="2627784" y="1414665"/>
              <a:ext cx="504056" cy="1459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ovéPole 25"/>
            <p:cNvSpPr txBox="1"/>
            <p:nvPr/>
          </p:nvSpPr>
          <p:spPr>
            <a:xfrm>
              <a:off x="2568669" y="1341712"/>
              <a:ext cx="622285" cy="2668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cs-CZ" sz="700" b="1" dirty="0" err="1" smtClean="0"/>
                <a:t>MutS</a:t>
              </a:r>
              <a:r>
                <a:rPr lang="cs-CZ" sz="700" b="1" dirty="0" smtClean="0"/>
                <a:t>, </a:t>
              </a:r>
              <a:r>
                <a:rPr lang="cs-CZ" sz="700" b="1" dirty="0" err="1" smtClean="0"/>
                <a:t>MutL</a:t>
              </a:r>
              <a:endParaRPr lang="cs-CZ" sz="700" b="1" dirty="0" smtClean="0"/>
            </a:p>
            <a:p>
              <a:pPr algn="ctr">
                <a:lnSpc>
                  <a:spcPct val="80000"/>
                </a:lnSpc>
              </a:pPr>
              <a:r>
                <a:rPr lang="cs-CZ" sz="700" b="1" dirty="0" err="1" smtClean="0"/>
                <a:t>MutH</a:t>
              </a:r>
              <a:endParaRPr lang="en-GB" sz="700" b="1" dirty="0"/>
            </a:p>
          </p:txBody>
        </p:sp>
        <p:sp>
          <p:nvSpPr>
            <p:cNvPr id="27" name="Obdélník 26"/>
            <p:cNvSpPr/>
            <p:nvPr/>
          </p:nvSpPr>
          <p:spPr>
            <a:xfrm>
              <a:off x="1275390" y="1826560"/>
              <a:ext cx="196385" cy="903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bdélník 27"/>
            <p:cNvSpPr/>
            <p:nvPr/>
          </p:nvSpPr>
          <p:spPr>
            <a:xfrm>
              <a:off x="4289906" y="1838756"/>
              <a:ext cx="196385" cy="903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TextovéPole 28"/>
            <p:cNvSpPr txBox="1"/>
            <p:nvPr/>
          </p:nvSpPr>
          <p:spPr>
            <a:xfrm>
              <a:off x="1174867" y="1793583"/>
              <a:ext cx="397866" cy="1806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cs-CZ" sz="700" b="1" dirty="0" err="1" smtClean="0"/>
                <a:t>MutH</a:t>
              </a:r>
              <a:endParaRPr lang="en-GB" sz="700" b="1" dirty="0"/>
            </a:p>
          </p:txBody>
        </p:sp>
        <p:sp>
          <p:nvSpPr>
            <p:cNvPr id="30" name="TextovéPole 29"/>
            <p:cNvSpPr txBox="1"/>
            <p:nvPr/>
          </p:nvSpPr>
          <p:spPr>
            <a:xfrm>
              <a:off x="4201041" y="1799840"/>
              <a:ext cx="397866" cy="1806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cs-CZ" sz="700" b="1" dirty="0" err="1" smtClean="0"/>
                <a:t>MutH</a:t>
              </a:r>
              <a:endParaRPr lang="en-GB" sz="700" b="1" dirty="0"/>
            </a:p>
          </p:txBody>
        </p:sp>
        <p:sp>
          <p:nvSpPr>
            <p:cNvPr id="31" name="Obdélník 30"/>
            <p:cNvSpPr/>
            <p:nvPr/>
          </p:nvSpPr>
          <p:spPr>
            <a:xfrm>
              <a:off x="2639660" y="1974273"/>
              <a:ext cx="504056" cy="3107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TextovéPole 31"/>
            <p:cNvSpPr txBox="1"/>
            <p:nvPr/>
          </p:nvSpPr>
          <p:spPr>
            <a:xfrm>
              <a:off x="2555782" y="1931977"/>
              <a:ext cx="649537" cy="3530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cs-CZ" sz="700" b="1" dirty="0" smtClean="0"/>
                <a:t>Exonukleáza</a:t>
              </a:r>
            </a:p>
            <a:p>
              <a:pPr algn="ctr">
                <a:lnSpc>
                  <a:spcPct val="80000"/>
                </a:lnSpc>
              </a:pPr>
              <a:r>
                <a:rPr lang="cs-CZ" sz="700" b="1" dirty="0" err="1" smtClean="0"/>
                <a:t>Helikáza</a:t>
              </a:r>
              <a:r>
                <a:rPr lang="cs-CZ" sz="700" b="1" dirty="0" smtClean="0"/>
                <a:t> II</a:t>
              </a:r>
            </a:p>
            <a:p>
              <a:pPr algn="ctr">
                <a:lnSpc>
                  <a:spcPct val="80000"/>
                </a:lnSpc>
              </a:pPr>
              <a:r>
                <a:rPr lang="cs-CZ" sz="700" b="1" dirty="0" smtClean="0"/>
                <a:t>SSB</a:t>
              </a:r>
              <a:endParaRPr lang="en-GB" sz="700" b="1" dirty="0"/>
            </a:p>
          </p:txBody>
        </p:sp>
        <p:sp>
          <p:nvSpPr>
            <p:cNvPr id="33" name="Obdélník 32"/>
            <p:cNvSpPr/>
            <p:nvPr/>
          </p:nvSpPr>
          <p:spPr>
            <a:xfrm>
              <a:off x="780684" y="2660664"/>
              <a:ext cx="691091" cy="720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TextovéPole 33"/>
            <p:cNvSpPr txBox="1"/>
            <p:nvPr/>
          </p:nvSpPr>
          <p:spPr>
            <a:xfrm>
              <a:off x="871500" y="2582195"/>
              <a:ext cx="567784" cy="1806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cs-CZ" sz="700" b="1" dirty="0" err="1" smtClean="0"/>
                <a:t>Helikáza</a:t>
              </a:r>
              <a:r>
                <a:rPr lang="cs-CZ" sz="700" b="1" dirty="0" smtClean="0"/>
                <a:t> II</a:t>
              </a:r>
            </a:p>
          </p:txBody>
        </p:sp>
        <p:sp>
          <p:nvSpPr>
            <p:cNvPr id="35" name="Obdélník 34"/>
            <p:cNvSpPr/>
            <p:nvPr/>
          </p:nvSpPr>
          <p:spPr>
            <a:xfrm>
              <a:off x="4295844" y="2582195"/>
              <a:ext cx="597738" cy="2706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TextovéPole 35"/>
            <p:cNvSpPr txBox="1"/>
            <p:nvPr/>
          </p:nvSpPr>
          <p:spPr>
            <a:xfrm>
              <a:off x="4209026" y="2597495"/>
              <a:ext cx="649537" cy="1806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cs-CZ" sz="700" b="1" dirty="0" smtClean="0"/>
                <a:t>Exonukleáza</a:t>
              </a:r>
            </a:p>
          </p:txBody>
        </p:sp>
        <p:sp>
          <p:nvSpPr>
            <p:cNvPr id="37" name="Obdélník 36"/>
            <p:cNvSpPr/>
            <p:nvPr/>
          </p:nvSpPr>
          <p:spPr>
            <a:xfrm>
              <a:off x="1605773" y="2702230"/>
              <a:ext cx="304519" cy="1747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TextovéPole 37"/>
            <p:cNvSpPr txBox="1"/>
            <p:nvPr/>
          </p:nvSpPr>
          <p:spPr>
            <a:xfrm>
              <a:off x="1368020" y="2654432"/>
              <a:ext cx="649537" cy="1806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cs-CZ" sz="700" b="1" dirty="0" smtClean="0"/>
                <a:t>Exonukleáza</a:t>
              </a:r>
            </a:p>
          </p:txBody>
        </p:sp>
        <p:sp>
          <p:nvSpPr>
            <p:cNvPr id="39" name="Obdélník 38"/>
            <p:cNvSpPr/>
            <p:nvPr/>
          </p:nvSpPr>
          <p:spPr>
            <a:xfrm>
              <a:off x="2627784" y="3212976"/>
              <a:ext cx="563170" cy="3388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TextovéPole 39"/>
            <p:cNvSpPr txBox="1"/>
            <p:nvPr/>
          </p:nvSpPr>
          <p:spPr>
            <a:xfrm>
              <a:off x="2586238" y="3236728"/>
              <a:ext cx="588623" cy="2668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cs-CZ" sz="700" b="1" dirty="0" smtClean="0"/>
                <a:t>DNA </a:t>
              </a:r>
              <a:r>
                <a:rPr lang="cs-CZ" sz="700" b="1" dirty="0" err="1" smtClean="0"/>
                <a:t>pol</a:t>
              </a:r>
              <a:r>
                <a:rPr lang="cs-CZ" sz="700" b="1" dirty="0" smtClean="0"/>
                <a:t> III</a:t>
              </a:r>
            </a:p>
            <a:p>
              <a:pPr algn="ctr">
                <a:lnSpc>
                  <a:spcPct val="80000"/>
                </a:lnSpc>
              </a:pPr>
              <a:r>
                <a:rPr lang="cs-CZ" sz="700" b="1" dirty="0" smtClean="0"/>
                <a:t>DNA ligáza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923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/>
              <a:t>Replikace DNA</a:t>
            </a:r>
            <a:endParaRPr lang="cs-CZ" sz="3200" dirty="0"/>
          </a:p>
        </p:txBody>
      </p:sp>
      <p:cxnSp>
        <p:nvCxnSpPr>
          <p:cNvPr id="8" name="Přímá spojnice 7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bdélník 8"/>
          <p:cNvSpPr/>
          <p:nvPr/>
        </p:nvSpPr>
        <p:spPr>
          <a:xfrm>
            <a:off x="252000" y="932603"/>
            <a:ext cx="8640000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400"/>
              </a:spcAft>
            </a:pPr>
            <a:r>
              <a:rPr lang="cs-CZ" sz="1600" b="1" dirty="0" smtClean="0"/>
              <a:t>Replikační vidlice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 smtClean="0"/>
              <a:t>struktura DNA ve tvaru „Y“ během replikace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 smtClean="0"/>
              <a:t>dvousměrná replikace - dvě vidlice pohybující se v opačných směrech od místa </a:t>
            </a:r>
            <a:r>
              <a:rPr lang="cs-CZ" sz="1600" dirty="0" err="1" smtClean="0"/>
              <a:t>ori</a:t>
            </a:r>
            <a:endParaRPr lang="cs-CZ" sz="16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 smtClean="0"/>
              <a:t>rychlost pohybu - bakterie   ̴ 1000 nukleotidů / s</a:t>
            </a:r>
          </a:p>
          <a:p>
            <a:pPr lvl="1" algn="just"/>
            <a:r>
              <a:rPr lang="cs-CZ" sz="1600" dirty="0"/>
              <a:t>	</a:t>
            </a:r>
            <a:r>
              <a:rPr lang="cs-CZ" sz="1600" dirty="0" smtClean="0"/>
              <a:t>                - člověk       ̴  100 nukleotidů / s</a:t>
            </a:r>
            <a:endParaRPr lang="cs-CZ" sz="1600" dirty="0" smtClean="0">
              <a:solidFill>
                <a:srgbClr val="FF0000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251520" y="5150222"/>
            <a:ext cx="590465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400"/>
              </a:spcAft>
            </a:pPr>
            <a:r>
              <a:rPr lang="cs-CZ" sz="1600" b="1" dirty="0" smtClean="0"/>
              <a:t>DNA polymeráza</a:t>
            </a: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cs-CZ" sz="1600" dirty="0" smtClean="0"/>
              <a:t>tvorba nové DNA dle jednoho z původních řetězců</a:t>
            </a: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cs-CZ" sz="1600" dirty="0" smtClean="0"/>
              <a:t>připojení nukleotidů k 3´konci rostoucího řetězce DNA</a:t>
            </a: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cs-CZ" sz="1600" dirty="0" smtClean="0"/>
              <a:t>tvorba </a:t>
            </a:r>
            <a:r>
              <a:rPr lang="cs-CZ" sz="1600" dirty="0" err="1" smtClean="0"/>
              <a:t>fosfodiesterové</a:t>
            </a:r>
            <a:r>
              <a:rPr lang="cs-CZ" sz="1600" dirty="0" smtClean="0"/>
              <a:t> vazby mezi </a:t>
            </a:r>
            <a:r>
              <a:rPr lang="cs-CZ" sz="1600" dirty="0" err="1" smtClean="0"/>
              <a:t>dNTP</a:t>
            </a:r>
            <a:r>
              <a:rPr lang="cs-CZ" sz="1600" dirty="0" smtClean="0"/>
              <a:t> a DNA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-65989" y="6626897"/>
            <a:ext cx="723737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>
                    <a:lumMod val="65000"/>
                  </a:schemeClr>
                </a:solidFill>
              </a:rPr>
              <a:t>http://www.garlandscience.com/res/pdf/ecb4_ch6_draft.pdf</a:t>
            </a:r>
          </a:p>
        </p:txBody>
      </p:sp>
      <p:grpSp>
        <p:nvGrpSpPr>
          <p:cNvPr id="3" name="Skupina 2"/>
          <p:cNvGrpSpPr/>
          <p:nvPr/>
        </p:nvGrpSpPr>
        <p:grpSpPr>
          <a:xfrm>
            <a:off x="5894293" y="5150221"/>
            <a:ext cx="2503079" cy="1130604"/>
            <a:chOff x="6293921" y="5178716"/>
            <a:chExt cx="2503079" cy="1130604"/>
          </a:xfrm>
        </p:grpSpPr>
        <p:pic>
          <p:nvPicPr>
            <p:cNvPr id="14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39" r="11221" b="59323"/>
            <a:stretch/>
          </p:blipFill>
          <p:spPr bwMode="auto">
            <a:xfrm>
              <a:off x="6293921" y="5178716"/>
              <a:ext cx="2503079" cy="1130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Obdélník 1"/>
            <p:cNvSpPr/>
            <p:nvPr/>
          </p:nvSpPr>
          <p:spPr>
            <a:xfrm>
              <a:off x="6395950" y="5468974"/>
              <a:ext cx="799184" cy="2694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5762199" y="2112068"/>
            <a:ext cx="2250754" cy="1306648"/>
            <a:chOff x="2036238" y="2616556"/>
            <a:chExt cx="2250754" cy="1306648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6" t="9429" r="10648" b="48880"/>
            <a:stretch/>
          </p:blipFill>
          <p:spPr bwMode="auto">
            <a:xfrm>
              <a:off x="2042556" y="2826327"/>
              <a:ext cx="2244436" cy="905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Obdélník 3"/>
            <p:cNvSpPr/>
            <p:nvPr/>
          </p:nvSpPr>
          <p:spPr>
            <a:xfrm>
              <a:off x="2915816" y="2916318"/>
              <a:ext cx="504056" cy="216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ovéPole 17"/>
            <p:cNvSpPr txBox="1"/>
            <p:nvPr/>
          </p:nvSpPr>
          <p:spPr>
            <a:xfrm>
              <a:off x="2993050" y="2909845"/>
              <a:ext cx="32893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b="1" i="1" dirty="0" err="1" smtClean="0"/>
                <a:t>ori</a:t>
              </a:r>
              <a:endParaRPr lang="en-GB" sz="1000" b="1" i="1" dirty="0"/>
            </a:p>
          </p:txBody>
        </p:sp>
        <p:sp>
          <p:nvSpPr>
            <p:cNvPr id="20" name="TextovéPole 19"/>
            <p:cNvSpPr txBox="1"/>
            <p:nvPr/>
          </p:nvSpPr>
          <p:spPr>
            <a:xfrm>
              <a:off x="2650231" y="2616556"/>
              <a:ext cx="107593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b="1" dirty="0" smtClean="0"/>
                <a:t>replikační vidlice</a:t>
              </a:r>
              <a:endParaRPr lang="en-GB" sz="1000" b="1" dirty="0"/>
            </a:p>
          </p:txBody>
        </p:sp>
        <p:sp>
          <p:nvSpPr>
            <p:cNvPr id="22" name="TextovéPole 21"/>
            <p:cNvSpPr txBox="1"/>
            <p:nvPr/>
          </p:nvSpPr>
          <p:spPr>
            <a:xfrm>
              <a:off x="2036238" y="3676982"/>
              <a:ext cx="106952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b="1" dirty="0" smtClean="0"/>
                <a:t>templátová DNA</a:t>
              </a:r>
              <a:endParaRPr lang="en-GB" sz="1000" b="1" dirty="0"/>
            </a:p>
          </p:txBody>
        </p:sp>
        <p:sp>
          <p:nvSpPr>
            <p:cNvPr id="23" name="TextovéPole 22"/>
            <p:cNvSpPr txBox="1"/>
            <p:nvPr/>
          </p:nvSpPr>
          <p:spPr>
            <a:xfrm>
              <a:off x="3169561" y="3676983"/>
              <a:ext cx="71686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b="1" dirty="0" smtClean="0"/>
                <a:t>nová DNA</a:t>
              </a:r>
              <a:endParaRPr lang="en-GB" sz="1000" b="1" dirty="0"/>
            </a:p>
          </p:txBody>
        </p:sp>
      </p:grpSp>
      <p:pic>
        <p:nvPicPr>
          <p:cNvPr id="25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7" t="49223" r="1904" b="32369"/>
          <a:stretch/>
        </p:blipFill>
        <p:spPr bwMode="auto">
          <a:xfrm>
            <a:off x="4814529" y="3706748"/>
            <a:ext cx="4034387" cy="861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Skupina 16"/>
          <p:cNvGrpSpPr/>
          <p:nvPr/>
        </p:nvGrpSpPr>
        <p:grpSpPr>
          <a:xfrm>
            <a:off x="672992" y="2627854"/>
            <a:ext cx="3754992" cy="2078703"/>
            <a:chOff x="672992" y="2422114"/>
            <a:chExt cx="3754992" cy="2078703"/>
          </a:xfrm>
        </p:grpSpPr>
        <p:grpSp>
          <p:nvGrpSpPr>
            <p:cNvPr id="11" name="Skupina 10"/>
            <p:cNvGrpSpPr/>
            <p:nvPr/>
          </p:nvGrpSpPr>
          <p:grpSpPr>
            <a:xfrm>
              <a:off x="672992" y="2422114"/>
              <a:ext cx="3754992" cy="2078703"/>
              <a:chOff x="672992" y="2422114"/>
              <a:chExt cx="3754992" cy="2078703"/>
            </a:xfrm>
          </p:grpSpPr>
          <p:pic>
            <p:nvPicPr>
              <p:cNvPr id="4099" name="Picture 3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0808"/>
              <a:stretch/>
            </p:blipFill>
            <p:spPr bwMode="auto">
              <a:xfrm>
                <a:off x="672992" y="2422114"/>
                <a:ext cx="3754992" cy="20787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Obdélník 5"/>
              <p:cNvSpPr/>
              <p:nvPr/>
            </p:nvSpPr>
            <p:spPr>
              <a:xfrm>
                <a:off x="2267744" y="2636912"/>
                <a:ext cx="792088" cy="1440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Obdélník 26"/>
              <p:cNvSpPr/>
              <p:nvPr/>
            </p:nvSpPr>
            <p:spPr>
              <a:xfrm>
                <a:off x="1331640" y="2941278"/>
                <a:ext cx="648072" cy="1565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Obdélník 27"/>
              <p:cNvSpPr/>
              <p:nvPr/>
            </p:nvSpPr>
            <p:spPr>
              <a:xfrm>
                <a:off x="1279110" y="3470064"/>
                <a:ext cx="700601" cy="1565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TextovéPole 28"/>
              <p:cNvSpPr txBox="1"/>
              <p:nvPr/>
            </p:nvSpPr>
            <p:spPr>
              <a:xfrm>
                <a:off x="2347777" y="2585809"/>
                <a:ext cx="65594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000" b="1" dirty="0" smtClean="0"/>
                  <a:t>místa</a:t>
                </a:r>
                <a:r>
                  <a:rPr lang="cs-CZ" sz="1000" b="1" i="1" dirty="0" smtClean="0"/>
                  <a:t> </a:t>
                </a:r>
                <a:r>
                  <a:rPr lang="cs-CZ" sz="1000" b="1" i="1" dirty="0" err="1" smtClean="0"/>
                  <a:t>ori</a:t>
                </a:r>
                <a:endParaRPr lang="en-GB" sz="1000" b="1" i="1" dirty="0"/>
              </a:p>
            </p:txBody>
          </p:sp>
          <p:sp>
            <p:nvSpPr>
              <p:cNvPr id="30" name="TextovéPole 29"/>
              <p:cNvSpPr txBox="1"/>
              <p:nvPr/>
            </p:nvSpPr>
            <p:spPr>
              <a:xfrm>
                <a:off x="1152172" y="3393417"/>
                <a:ext cx="100700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000" b="1" dirty="0" err="1" smtClean="0"/>
                  <a:t>relikační</a:t>
                </a:r>
                <a:r>
                  <a:rPr lang="cs-CZ" sz="1000" b="1" dirty="0" smtClean="0"/>
                  <a:t> vidlice</a:t>
                </a:r>
                <a:endParaRPr lang="en-GB" sz="1000" b="1" i="1" dirty="0"/>
              </a:p>
            </p:txBody>
          </p:sp>
          <p:sp>
            <p:nvSpPr>
              <p:cNvPr id="31" name="TextovéPole 30"/>
              <p:cNvSpPr txBox="1"/>
              <p:nvPr/>
            </p:nvSpPr>
            <p:spPr>
              <a:xfrm>
                <a:off x="1066042" y="2932895"/>
                <a:ext cx="119135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000" b="1" dirty="0" smtClean="0"/>
                  <a:t>směr pohybu vidlic</a:t>
                </a:r>
                <a:endParaRPr lang="en-GB" sz="1000" b="1" i="1" dirty="0"/>
              </a:p>
            </p:txBody>
          </p:sp>
        </p:grpSp>
        <p:sp>
          <p:nvSpPr>
            <p:cNvPr id="16" name="Obdélník 15"/>
            <p:cNvSpPr/>
            <p:nvPr/>
          </p:nvSpPr>
          <p:spPr>
            <a:xfrm>
              <a:off x="672992" y="4293096"/>
              <a:ext cx="298608" cy="2077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7114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/>
              <a:t>Opravy dvojřetězcových zlomů</a:t>
            </a:r>
            <a:endParaRPr lang="cs-CZ" sz="3200" dirty="0">
              <a:solidFill>
                <a:srgbClr val="FF0000"/>
              </a:solidFill>
            </a:endParaRPr>
          </a:p>
        </p:txBody>
      </p:sp>
      <p:cxnSp>
        <p:nvCxnSpPr>
          <p:cNvPr id="6" name="Přímá spojnice 5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Large image of Figure 4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139"/>
          <a:stretch/>
        </p:blipFill>
        <p:spPr bwMode="auto">
          <a:xfrm>
            <a:off x="5349173" y="2708920"/>
            <a:ext cx="3608928" cy="275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délník 10"/>
          <p:cNvSpPr/>
          <p:nvPr/>
        </p:nvSpPr>
        <p:spPr>
          <a:xfrm>
            <a:off x="251520" y="1106547"/>
            <a:ext cx="8640000" cy="882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400"/>
              </a:spcAft>
            </a:pPr>
            <a:r>
              <a:rPr lang="cs-CZ" sz="1600" dirty="0" smtClean="0"/>
              <a:t>Štěpení cukr-fosfátové kostry a </a:t>
            </a:r>
            <a:r>
              <a:rPr lang="cs-CZ" sz="1600" dirty="0" err="1" smtClean="0"/>
              <a:t>dvouřetězcové</a:t>
            </a:r>
            <a:r>
              <a:rPr lang="cs-CZ" sz="1600" dirty="0" smtClean="0"/>
              <a:t> zlomy indukovány ionizujícím záření, chybami v replikační vidlici, působením některých chemikálií.</a:t>
            </a:r>
          </a:p>
          <a:p>
            <a:pPr algn="just"/>
            <a:r>
              <a:rPr lang="cs-CZ" sz="1600" dirty="0" smtClean="0"/>
              <a:t>Nebezpečí fragmentace chromozomů, přestaveb genomu, ztráty genetické informace.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251520" y="2358166"/>
            <a:ext cx="4896544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400"/>
              </a:spcAft>
            </a:pPr>
            <a:r>
              <a:rPr lang="cs-CZ" sz="1600" b="1" dirty="0" smtClean="0"/>
              <a:t>Nehomologní spojování konců (NHEJ)</a:t>
            </a: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cs-CZ" sz="1600" dirty="0" smtClean="0"/>
              <a:t>v </a:t>
            </a:r>
            <a:r>
              <a:rPr lang="cs-CZ" sz="1600" dirty="0"/>
              <a:t>G1 fázi buněčného </a:t>
            </a:r>
            <a:r>
              <a:rPr lang="cs-CZ" sz="1600" dirty="0" smtClean="0"/>
              <a:t>cyklu, před replikací DNA</a:t>
            </a:r>
            <a:endParaRPr lang="cs-CZ" sz="1600" dirty="0"/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cs-CZ" sz="1600" dirty="0" smtClean="0"/>
              <a:t>zarovnání zlomených řetězců a následné znovu spojení</a:t>
            </a: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cs-CZ" sz="1600" dirty="0" smtClean="0"/>
              <a:t>náchylné k chybám, možná ztráta nukleotidů</a:t>
            </a:r>
          </a:p>
          <a:p>
            <a:pPr marL="285750" indent="-285750" algn="just">
              <a:buFontTx/>
              <a:buChar char="-"/>
            </a:pPr>
            <a:endParaRPr lang="cs-CZ" sz="1600" dirty="0" smtClean="0"/>
          </a:p>
          <a:p>
            <a:pPr algn="just">
              <a:spcAft>
                <a:spcPts val="400"/>
              </a:spcAft>
            </a:pPr>
            <a:r>
              <a:rPr lang="cs-CZ" sz="1600" b="1" dirty="0"/>
              <a:t>Spojení konců </a:t>
            </a:r>
            <a:r>
              <a:rPr lang="cs-CZ" sz="1600" b="1" dirty="0" smtClean="0"/>
              <a:t>přes </a:t>
            </a:r>
            <a:r>
              <a:rPr lang="cs-CZ" sz="1600" b="1" dirty="0" err="1" smtClean="0"/>
              <a:t>mikrohomologii</a:t>
            </a:r>
            <a:r>
              <a:rPr lang="cs-CZ" sz="1600" b="1" dirty="0" smtClean="0"/>
              <a:t> </a:t>
            </a:r>
            <a:r>
              <a:rPr lang="cs-CZ" sz="1600" b="1" dirty="0"/>
              <a:t>(MMEJ</a:t>
            </a:r>
            <a:r>
              <a:rPr lang="cs-CZ" sz="1600" b="1" dirty="0" smtClean="0"/>
              <a:t>)</a:t>
            </a: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cs-CZ" sz="1600" dirty="0" smtClean="0"/>
              <a:t>v brzké S fázi buněčného cyklu</a:t>
            </a: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cs-CZ" sz="1600" dirty="0" smtClean="0"/>
              <a:t>úprava </a:t>
            </a:r>
            <a:r>
              <a:rPr lang="cs-CZ" sz="1600" dirty="0"/>
              <a:t>konců, která odhalí krátkou oblast homologie</a:t>
            </a: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cs-CZ" sz="1600" dirty="0" smtClean="0"/>
              <a:t>párování </a:t>
            </a:r>
            <a:r>
              <a:rPr lang="cs-CZ" sz="1600" dirty="0"/>
              <a:t>homologní oblasti, spojení řetězců </a:t>
            </a:r>
          </a:p>
          <a:p>
            <a:pPr algn="just"/>
            <a:endParaRPr lang="cs-CZ" sz="1600" dirty="0" smtClean="0"/>
          </a:p>
          <a:p>
            <a:pPr algn="just">
              <a:spcAft>
                <a:spcPts val="400"/>
              </a:spcAft>
            </a:pPr>
            <a:r>
              <a:rPr lang="cs-CZ" sz="1600" b="1" dirty="0" smtClean="0"/>
              <a:t>Homologní rekombinace (HR)</a:t>
            </a: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cs-CZ" sz="1600" dirty="0" smtClean="0"/>
              <a:t>v S/G2 fázi buněčného cyklu, po replikaci DNA</a:t>
            </a: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cs-CZ" sz="1600" dirty="0" smtClean="0"/>
              <a:t>bezchybná oprava bez ztráty genetické informace</a:t>
            </a:r>
          </a:p>
        </p:txBody>
      </p:sp>
      <p:sp>
        <p:nvSpPr>
          <p:cNvPr id="17" name="Obdélník 16"/>
          <p:cNvSpPr/>
          <p:nvPr/>
        </p:nvSpPr>
        <p:spPr>
          <a:xfrm>
            <a:off x="-65989" y="6626897"/>
            <a:ext cx="920998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000" dirty="0">
                <a:solidFill>
                  <a:schemeClr val="bg1">
                    <a:lumMod val="65000"/>
                  </a:schemeClr>
                </a:solidFill>
              </a:rPr>
              <a:t>http://www.cell.com/trends/biochemical-sciences/fulltext/S0968-0004%2815%2900158-9</a:t>
            </a:r>
          </a:p>
        </p:txBody>
      </p:sp>
    </p:spTree>
    <p:extLst>
      <p:ext uri="{BB962C8B-B14F-4D97-AF65-F5344CB8AC3E}">
        <p14:creationId xmlns:p14="http://schemas.microsoft.com/office/powerpoint/2010/main" val="54292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/>
              <a:t>Homologní rekombinace</a:t>
            </a:r>
            <a:endParaRPr lang="cs-CZ" sz="3200" dirty="0">
              <a:solidFill>
                <a:srgbClr val="FF0000"/>
              </a:solidFill>
            </a:endParaRPr>
          </a:p>
        </p:txBody>
      </p:sp>
      <p:cxnSp>
        <p:nvCxnSpPr>
          <p:cNvPr id="6" name="Přímá spojnice 5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bdélník 15"/>
          <p:cNvSpPr/>
          <p:nvPr/>
        </p:nvSpPr>
        <p:spPr>
          <a:xfrm>
            <a:off x="251520" y="949937"/>
            <a:ext cx="4281824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400"/>
              </a:spcAft>
            </a:pPr>
            <a:r>
              <a:rPr lang="cs-CZ" sz="1600" dirty="0" smtClean="0"/>
              <a:t>Dva modely oprav </a:t>
            </a:r>
            <a:r>
              <a:rPr lang="cs-CZ" sz="1600" dirty="0" err="1" smtClean="0"/>
              <a:t>ds</a:t>
            </a:r>
            <a:r>
              <a:rPr lang="cs-CZ" sz="1600" dirty="0" smtClean="0"/>
              <a:t> zlomů DNA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 err="1" smtClean="0"/>
              <a:t>Hollidayův</a:t>
            </a:r>
            <a:r>
              <a:rPr lang="cs-CZ" sz="1600" dirty="0" smtClean="0"/>
              <a:t> model </a:t>
            </a:r>
          </a:p>
          <a:p>
            <a:pPr algn="just"/>
            <a:r>
              <a:rPr lang="cs-CZ" sz="1600" dirty="0" smtClean="0"/>
              <a:t>      (DSBR, </a:t>
            </a:r>
            <a:r>
              <a:rPr lang="en-GB" sz="1600" dirty="0" smtClean="0"/>
              <a:t>double-strand break repair)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 err="1" smtClean="0"/>
              <a:t>nasedání</a:t>
            </a:r>
            <a:r>
              <a:rPr lang="en-GB" sz="1600" dirty="0" smtClean="0"/>
              <a:t> </a:t>
            </a:r>
            <a:r>
              <a:rPr lang="en-GB" sz="1600" dirty="0" err="1" smtClean="0"/>
              <a:t>závislé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syntéze</a:t>
            </a:r>
            <a:r>
              <a:rPr lang="en-GB" sz="1600" dirty="0" smtClean="0"/>
              <a:t> </a:t>
            </a:r>
            <a:endParaRPr lang="cs-CZ" sz="1600" dirty="0" smtClean="0"/>
          </a:p>
          <a:p>
            <a:pPr algn="just"/>
            <a:r>
              <a:rPr lang="cs-CZ" sz="1600" dirty="0"/>
              <a:t> </a:t>
            </a:r>
            <a:r>
              <a:rPr lang="cs-CZ" sz="1600" dirty="0" smtClean="0"/>
              <a:t>     </a:t>
            </a:r>
            <a:r>
              <a:rPr lang="en-GB" sz="1600" dirty="0" smtClean="0"/>
              <a:t>(SDSA, synthesis-dependent strand annealing</a:t>
            </a:r>
            <a:r>
              <a:rPr lang="cs-CZ" sz="1600" dirty="0" smtClean="0"/>
              <a:t>)   </a:t>
            </a:r>
            <a:endParaRPr lang="cs-CZ" sz="1600" dirty="0"/>
          </a:p>
        </p:txBody>
      </p:sp>
      <p:grpSp>
        <p:nvGrpSpPr>
          <p:cNvPr id="11" name="Skupina 10"/>
          <p:cNvGrpSpPr/>
          <p:nvPr/>
        </p:nvGrpSpPr>
        <p:grpSpPr>
          <a:xfrm>
            <a:off x="4851166" y="836712"/>
            <a:ext cx="4226159" cy="5616624"/>
            <a:chOff x="4917841" y="836712"/>
            <a:chExt cx="4226159" cy="5616624"/>
          </a:xfrm>
        </p:grpSpPr>
        <p:pic>
          <p:nvPicPr>
            <p:cNvPr id="9220" name="Picture 4" descr="See adjacent text.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04"/>
            <a:stretch/>
          </p:blipFill>
          <p:spPr bwMode="auto">
            <a:xfrm>
              <a:off x="4917841" y="836712"/>
              <a:ext cx="4226159" cy="5616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bdélník 6"/>
            <p:cNvSpPr/>
            <p:nvPr/>
          </p:nvSpPr>
          <p:spPr>
            <a:xfrm>
              <a:off x="6175226" y="2616432"/>
              <a:ext cx="720080" cy="3805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bdélník 21"/>
            <p:cNvSpPr/>
            <p:nvPr/>
          </p:nvSpPr>
          <p:spPr>
            <a:xfrm>
              <a:off x="6262067" y="2757165"/>
              <a:ext cx="720080" cy="152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TextovéPole 3"/>
            <p:cNvSpPr txBox="1"/>
            <p:nvPr/>
          </p:nvSpPr>
          <p:spPr>
            <a:xfrm>
              <a:off x="5657352" y="2476955"/>
              <a:ext cx="1085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dirty="0" smtClean="0"/>
                <a:t>Prostupování řetězců</a:t>
              </a:r>
            </a:p>
            <a:p>
              <a:r>
                <a:rPr lang="cs-CZ" sz="800" b="1" dirty="0" smtClean="0"/>
                <a:t>Tvorba D smyčky</a:t>
              </a:r>
            </a:p>
            <a:p>
              <a:r>
                <a:rPr lang="cs-CZ" sz="800" b="1" dirty="0" smtClean="0"/>
                <a:t>Syntéza DNA</a:t>
              </a:r>
              <a:endParaRPr lang="en-GB" sz="800" b="1" dirty="0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5004048" y="3472433"/>
              <a:ext cx="1080120" cy="432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TextovéPole 22"/>
            <p:cNvSpPr txBox="1"/>
            <p:nvPr/>
          </p:nvSpPr>
          <p:spPr>
            <a:xfrm>
              <a:off x="4971489" y="3428115"/>
              <a:ext cx="11833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dirty="0" err="1" smtClean="0"/>
                <a:t>Přpojení</a:t>
              </a:r>
              <a:r>
                <a:rPr lang="cs-CZ" sz="800" b="1" dirty="0" smtClean="0"/>
                <a:t> volného konce</a:t>
              </a:r>
            </a:p>
            <a:p>
              <a:r>
                <a:rPr lang="cs-CZ" sz="800" b="1" dirty="0" smtClean="0"/>
                <a:t>Syntéza DNA</a:t>
              </a:r>
            </a:p>
            <a:p>
              <a:r>
                <a:rPr lang="cs-CZ" sz="800" b="1" dirty="0" smtClean="0"/>
                <a:t>Spojení řetězců</a:t>
              </a:r>
              <a:endParaRPr lang="en-GB" sz="800" b="1" dirty="0"/>
            </a:p>
          </p:txBody>
        </p:sp>
        <p:sp>
          <p:nvSpPr>
            <p:cNvPr id="26" name="Obdélník 25"/>
            <p:cNvSpPr/>
            <p:nvPr/>
          </p:nvSpPr>
          <p:spPr>
            <a:xfrm>
              <a:off x="4997574" y="4677143"/>
              <a:ext cx="936104" cy="2084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4971489" y="4536441"/>
              <a:ext cx="9380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dirty="0" smtClean="0"/>
                <a:t>Posun a zrušení</a:t>
              </a:r>
            </a:p>
            <a:p>
              <a:r>
                <a:rPr lang="cs-CZ" sz="800" b="1" dirty="0" err="1" smtClean="0"/>
                <a:t>Hollidayova</a:t>
              </a:r>
              <a:r>
                <a:rPr lang="cs-CZ" sz="800" b="1" dirty="0" smtClean="0"/>
                <a:t> spoje</a:t>
              </a:r>
              <a:endParaRPr lang="en-GB" sz="800" b="1" dirty="0"/>
            </a:p>
          </p:txBody>
        </p:sp>
        <p:sp>
          <p:nvSpPr>
            <p:cNvPr id="29" name="Obdélník 28"/>
            <p:cNvSpPr/>
            <p:nvPr/>
          </p:nvSpPr>
          <p:spPr>
            <a:xfrm>
              <a:off x="5080090" y="5263108"/>
              <a:ext cx="1370549" cy="2084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bdélník 29"/>
            <p:cNvSpPr/>
            <p:nvPr/>
          </p:nvSpPr>
          <p:spPr>
            <a:xfrm>
              <a:off x="5076056" y="6201497"/>
              <a:ext cx="1370549" cy="2084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bdélník 30"/>
            <p:cNvSpPr/>
            <p:nvPr/>
          </p:nvSpPr>
          <p:spPr>
            <a:xfrm>
              <a:off x="5232490" y="5452842"/>
              <a:ext cx="1370549" cy="2084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TextovéPole 27"/>
            <p:cNvSpPr txBox="1"/>
            <p:nvPr/>
          </p:nvSpPr>
          <p:spPr>
            <a:xfrm>
              <a:off x="5666877" y="5449323"/>
              <a:ext cx="41229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dirty="0" smtClean="0"/>
                <a:t>Nebo</a:t>
              </a:r>
              <a:endParaRPr lang="en-GB" sz="800" b="1" dirty="0"/>
            </a:p>
          </p:txBody>
        </p:sp>
        <p:sp>
          <p:nvSpPr>
            <p:cNvPr id="32" name="Obdélník 31"/>
            <p:cNvSpPr/>
            <p:nvPr/>
          </p:nvSpPr>
          <p:spPr>
            <a:xfrm>
              <a:off x="6079169" y="1772816"/>
              <a:ext cx="868172" cy="2084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TextovéPole 33"/>
            <p:cNvSpPr txBox="1"/>
            <p:nvPr/>
          </p:nvSpPr>
          <p:spPr>
            <a:xfrm>
              <a:off x="5659270" y="1650286"/>
              <a:ext cx="9557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dirty="0" smtClean="0"/>
                <a:t>Tvorba převislých </a:t>
              </a:r>
            </a:p>
            <a:p>
              <a:r>
                <a:rPr lang="cs-CZ" sz="800" b="1" dirty="0" smtClean="0"/>
                <a:t>konců</a:t>
              </a:r>
              <a:endParaRPr lang="en-GB" sz="800" b="1" dirty="0"/>
            </a:p>
          </p:txBody>
        </p:sp>
        <p:sp>
          <p:nvSpPr>
            <p:cNvPr id="36" name="Obdélník 35"/>
            <p:cNvSpPr/>
            <p:nvPr/>
          </p:nvSpPr>
          <p:spPr>
            <a:xfrm>
              <a:off x="6198690" y="943531"/>
              <a:ext cx="1050488" cy="1176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TextovéPole 32"/>
            <p:cNvSpPr txBox="1"/>
            <p:nvPr/>
          </p:nvSpPr>
          <p:spPr>
            <a:xfrm>
              <a:off x="6738237" y="937289"/>
              <a:ext cx="50687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dirty="0" err="1" smtClean="0"/>
                <a:t>ds</a:t>
              </a:r>
              <a:r>
                <a:rPr lang="cs-CZ" sz="800" b="1" dirty="0" smtClean="0"/>
                <a:t> zlom</a:t>
              </a:r>
              <a:endParaRPr lang="en-GB" sz="800" b="1" dirty="0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7380312" y="3873163"/>
              <a:ext cx="1584176" cy="980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bdélník 37"/>
            <p:cNvSpPr/>
            <p:nvPr/>
          </p:nvSpPr>
          <p:spPr>
            <a:xfrm>
              <a:off x="7408887" y="4655717"/>
              <a:ext cx="763513" cy="2298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TextovéPole 38"/>
            <p:cNvSpPr txBox="1"/>
            <p:nvPr/>
          </p:nvSpPr>
          <p:spPr>
            <a:xfrm>
              <a:off x="7394070" y="4562843"/>
              <a:ext cx="8338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dirty="0" smtClean="0"/>
                <a:t>Syntéza DNA</a:t>
              </a:r>
            </a:p>
            <a:p>
              <a:r>
                <a:rPr lang="cs-CZ" sz="800" b="1" dirty="0" smtClean="0"/>
                <a:t>Spojení řetězců</a:t>
              </a:r>
              <a:endParaRPr lang="en-GB" sz="800" b="1" dirty="0"/>
            </a:p>
          </p:txBody>
        </p:sp>
        <p:sp>
          <p:nvSpPr>
            <p:cNvPr id="40" name="Obdélník 39"/>
            <p:cNvSpPr/>
            <p:nvPr/>
          </p:nvSpPr>
          <p:spPr>
            <a:xfrm>
              <a:off x="7430574" y="5263108"/>
              <a:ext cx="894226" cy="980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TextovéPole 36"/>
            <p:cNvSpPr txBox="1"/>
            <p:nvPr/>
          </p:nvSpPr>
          <p:spPr>
            <a:xfrm>
              <a:off x="7370787" y="3825343"/>
              <a:ext cx="132600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dirty="0"/>
                <a:t>O</a:t>
              </a:r>
              <a:r>
                <a:rPr lang="cs-CZ" sz="800" b="1" dirty="0" smtClean="0"/>
                <a:t>bnova původního řetězce</a:t>
              </a:r>
              <a:endParaRPr lang="en-GB" sz="800" b="1" dirty="0"/>
            </a:p>
          </p:txBody>
        </p:sp>
      </p:grpSp>
      <p:sp>
        <p:nvSpPr>
          <p:cNvPr id="42" name="Obdélník 41"/>
          <p:cNvSpPr/>
          <p:nvPr/>
        </p:nvSpPr>
        <p:spPr>
          <a:xfrm>
            <a:off x="-65989" y="6626897"/>
            <a:ext cx="920998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 smtClean="0">
                <a:solidFill>
                  <a:schemeClr val="bg1">
                    <a:lumMod val="65000"/>
                  </a:schemeClr>
                </a:solidFill>
              </a:rPr>
              <a:t>www.genetika-biologie.cz</a:t>
            </a:r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                           </a:t>
            </a:r>
            <a:r>
              <a:rPr lang="en-GB" sz="1000" dirty="0" smtClean="0">
                <a:solidFill>
                  <a:schemeClr val="bg1">
                    <a:lumMod val="65000"/>
                  </a:schemeClr>
                </a:solidFill>
              </a:rPr>
              <a:t>By </a:t>
            </a:r>
            <a:r>
              <a:rPr lang="en-GB" sz="1000" dirty="0">
                <a:solidFill>
                  <a:schemeClr val="bg1">
                    <a:lumMod val="65000"/>
                  </a:schemeClr>
                </a:solidFill>
              </a:rPr>
              <a:t>Emw2012 - Own work, CC BY-SA 3.0, https://</a:t>
            </a:r>
            <a:r>
              <a:rPr lang="en-GB" sz="1000" dirty="0" smtClean="0">
                <a:solidFill>
                  <a:schemeClr val="bg1">
                    <a:lumMod val="65000"/>
                  </a:schemeClr>
                </a:solidFill>
              </a:rPr>
              <a:t>commons.wikimedia.org/w/index.php?curid=5668312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5" name="Obdélník 34"/>
          <p:cNvSpPr/>
          <p:nvPr/>
        </p:nvSpPr>
        <p:spPr>
          <a:xfrm>
            <a:off x="251520" y="2564904"/>
            <a:ext cx="4281824" cy="1944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400"/>
              </a:spcAft>
            </a:pPr>
            <a:r>
              <a:rPr lang="cs-CZ" sz="1600" b="1" dirty="0" smtClean="0"/>
              <a:t>Člověk</a:t>
            </a:r>
          </a:p>
          <a:p>
            <a:pPr marL="180975" indent="-180975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cs-CZ" sz="1600" dirty="0" smtClean="0"/>
              <a:t>rozpoznání zlomů a úprava vzniklých konců - BRCA2, Rad52, Rad54, Rad51</a:t>
            </a:r>
          </a:p>
          <a:p>
            <a:pPr marL="180975" indent="-180975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cs-CZ" sz="1600" dirty="0" smtClean="0"/>
              <a:t>nukleoproteinové vlákno - Rad51</a:t>
            </a:r>
          </a:p>
          <a:p>
            <a:pPr marL="180975" indent="-180975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cs-CZ" sz="1600" dirty="0" err="1" smtClean="0"/>
              <a:t>helikázy</a:t>
            </a:r>
            <a:r>
              <a:rPr lang="cs-CZ" sz="1600" dirty="0" smtClean="0"/>
              <a:t> (</a:t>
            </a:r>
            <a:r>
              <a:rPr lang="cs-CZ" sz="1600" dirty="0" err="1" smtClean="0"/>
              <a:t>RecQ</a:t>
            </a:r>
            <a:r>
              <a:rPr lang="cs-CZ" sz="1600" dirty="0" smtClean="0"/>
              <a:t>), nukleázy, </a:t>
            </a:r>
            <a:r>
              <a:rPr lang="cs-CZ" sz="1600" dirty="0" err="1" smtClean="0"/>
              <a:t>topoizomerázy</a:t>
            </a:r>
            <a:endParaRPr lang="cs-CZ" sz="1600" dirty="0" smtClean="0"/>
          </a:p>
          <a:p>
            <a:pPr marL="180975" indent="-180975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cs-CZ" sz="1600" dirty="0" smtClean="0"/>
              <a:t>deficity v procesech HR spjaty s tvorbou nádorů, početními chromozom. abnormalitami </a:t>
            </a:r>
            <a:endParaRPr lang="cs-CZ" sz="1600" b="1" dirty="0" smtClean="0"/>
          </a:p>
        </p:txBody>
      </p:sp>
      <p:pic>
        <p:nvPicPr>
          <p:cNvPr id="41" name="Picture 8" descr="http://upload.wikimedia.org/wikipedia/commons/thumb/6/6f/MajorEventsInMeiosis_variant_int.svg/500px-MajorEventsInMeiosis_variant_int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38" y="4776825"/>
            <a:ext cx="2880000" cy="154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22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/>
              <a:t>Opravy poškozené DNA</a:t>
            </a:r>
            <a:endParaRPr lang="cs-CZ" sz="3200" dirty="0">
              <a:solidFill>
                <a:srgbClr val="FF0000"/>
              </a:solidFill>
            </a:endParaRPr>
          </a:p>
        </p:txBody>
      </p:sp>
      <p:cxnSp>
        <p:nvCxnSpPr>
          <p:cNvPr id="6" name="Přímá spojnice 5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bdélník 11"/>
          <p:cNvSpPr/>
          <p:nvPr/>
        </p:nvSpPr>
        <p:spPr>
          <a:xfrm>
            <a:off x="251520" y="959462"/>
            <a:ext cx="8640000" cy="933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400"/>
              </a:spcAft>
            </a:pPr>
            <a:r>
              <a:rPr lang="cs-CZ" sz="1600" dirty="0" smtClean="0"/>
              <a:t>Při selhání replikačních a opravných mechanismů dochází ke vzniku mutací.</a:t>
            </a:r>
          </a:p>
          <a:p>
            <a:pPr algn="just">
              <a:spcAft>
                <a:spcPts val="400"/>
              </a:spcAft>
            </a:pPr>
            <a:r>
              <a:rPr lang="cs-CZ" sz="1600" dirty="0" smtClean="0"/>
              <a:t>Záměna pouhého jednoho nukleotidu může vážně poškodit zdatnost a zdraví organismu.</a:t>
            </a:r>
          </a:p>
          <a:p>
            <a:pPr algn="just"/>
            <a:r>
              <a:rPr lang="cs-CZ" sz="1600" dirty="0"/>
              <a:t>	</a:t>
            </a:r>
            <a:r>
              <a:rPr lang="cs-CZ" sz="1600" dirty="0" smtClean="0"/>
              <a:t>- např. srpkovitá anémie</a:t>
            </a:r>
          </a:p>
        </p:txBody>
      </p:sp>
      <p:sp>
        <p:nvSpPr>
          <p:cNvPr id="19" name="Obdélník 18"/>
          <p:cNvSpPr/>
          <p:nvPr/>
        </p:nvSpPr>
        <p:spPr>
          <a:xfrm>
            <a:off x="251520" y="3399179"/>
            <a:ext cx="61926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cs-CZ" sz="1600" dirty="0" smtClean="0"/>
              <a:t>Změny DNA v zárodečných buňkách přenášeny na potomstvo.</a:t>
            </a:r>
          </a:p>
          <a:p>
            <a:pPr algn="just">
              <a:spcAft>
                <a:spcPts val="600"/>
              </a:spcAft>
            </a:pPr>
            <a:r>
              <a:rPr lang="cs-CZ" sz="1600" dirty="0" smtClean="0"/>
              <a:t>Změny DNA v somatických buňkách mohou vést ke vzniku nádorových onemocnění. Pravděpodobnost akumulace dostatečného množství mutací pro vznik nádoru roste s věkem. </a:t>
            </a:r>
          </a:p>
          <a:p>
            <a:pPr algn="just">
              <a:spcAft>
                <a:spcPts val="600"/>
              </a:spcAft>
            </a:pPr>
            <a:r>
              <a:rPr lang="cs-CZ" sz="1600" dirty="0" smtClean="0"/>
              <a:t>Chyby v opravných mechanismech zvyšují frekvenci spontánních mutací a citlivost buněk k mutagenů.</a:t>
            </a:r>
          </a:p>
          <a:p>
            <a:pPr algn="just">
              <a:spcAft>
                <a:spcPts val="600"/>
              </a:spcAft>
            </a:pPr>
            <a:r>
              <a:rPr lang="cs-CZ" sz="1600" dirty="0" smtClean="0"/>
              <a:t>Nalezeno přes 30 mutací v genech pro opravy DNA, které zvyšují riziko vzniku nádoru.</a:t>
            </a:r>
          </a:p>
          <a:p>
            <a:pPr algn="just">
              <a:spcAft>
                <a:spcPts val="600"/>
              </a:spcAft>
            </a:pPr>
            <a:r>
              <a:rPr lang="cs-CZ" sz="1600" dirty="0" smtClean="0"/>
              <a:t>Využití chemických i fyzikálních mutagenů při léčbě nádorových onemocnění (chemoterapie, radioterapie). </a:t>
            </a:r>
          </a:p>
        </p:txBody>
      </p:sp>
      <p:grpSp>
        <p:nvGrpSpPr>
          <p:cNvPr id="13" name="Skupina 12"/>
          <p:cNvGrpSpPr/>
          <p:nvPr/>
        </p:nvGrpSpPr>
        <p:grpSpPr>
          <a:xfrm>
            <a:off x="251520" y="1862993"/>
            <a:ext cx="8733587" cy="1080000"/>
            <a:chOff x="251520" y="1720118"/>
            <a:chExt cx="8733587" cy="1080000"/>
          </a:xfrm>
        </p:grpSpPr>
        <p:pic>
          <p:nvPicPr>
            <p:cNvPr id="14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860" b="61512"/>
            <a:stretch/>
          </p:blipFill>
          <p:spPr bwMode="auto">
            <a:xfrm>
              <a:off x="4860032" y="1800406"/>
              <a:ext cx="1800200" cy="919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3" t="1976" r="3927" b="1720"/>
            <a:stretch/>
          </p:blipFill>
          <p:spPr bwMode="auto">
            <a:xfrm>
              <a:off x="6778370" y="1720118"/>
              <a:ext cx="1054609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0" t="1714" r="2980" b="1714"/>
            <a:stretch/>
          </p:blipFill>
          <p:spPr bwMode="auto">
            <a:xfrm>
              <a:off x="7930498" y="1720118"/>
              <a:ext cx="1054609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Skupina 9"/>
            <p:cNvGrpSpPr/>
            <p:nvPr/>
          </p:nvGrpSpPr>
          <p:grpSpPr>
            <a:xfrm>
              <a:off x="251520" y="1784029"/>
              <a:ext cx="2232837" cy="938458"/>
              <a:chOff x="652973" y="1773396"/>
              <a:chExt cx="2232837" cy="938458"/>
            </a:xfrm>
          </p:grpSpPr>
          <p:pic>
            <p:nvPicPr>
              <p:cNvPr id="3" name="Picture 2" descr="http://orion.chemi.muni.cz/e_learning/=Texty/06-Transportn%C3%AD%20b%C3%ADlkoviny/6A-HEMOGLOBIN_soubory/image023.gif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596" t="18397" r="9715" b="52741"/>
              <a:stretch/>
            </p:blipFill>
            <p:spPr bwMode="auto">
              <a:xfrm>
                <a:off x="652973" y="1988840"/>
                <a:ext cx="2232837" cy="7230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TextovéPole 7"/>
              <p:cNvSpPr txBox="1"/>
              <p:nvPr/>
            </p:nvSpPr>
            <p:spPr>
              <a:xfrm>
                <a:off x="652973" y="1773396"/>
                <a:ext cx="36580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800" b="1" dirty="0" err="1" smtClean="0"/>
                  <a:t>HbA</a:t>
                </a:r>
                <a:endParaRPr lang="en-GB" sz="800" b="1" dirty="0"/>
              </a:p>
            </p:txBody>
          </p:sp>
        </p:grpSp>
        <p:grpSp>
          <p:nvGrpSpPr>
            <p:cNvPr id="9" name="Skupina 8"/>
            <p:cNvGrpSpPr/>
            <p:nvPr/>
          </p:nvGrpSpPr>
          <p:grpSpPr>
            <a:xfrm>
              <a:off x="2555776" y="1784625"/>
              <a:ext cx="2237238" cy="937862"/>
              <a:chOff x="3125677" y="1773992"/>
              <a:chExt cx="2237238" cy="937862"/>
            </a:xfrm>
          </p:grpSpPr>
          <p:pic>
            <p:nvPicPr>
              <p:cNvPr id="17" name="Picture 2" descr="http://orion.chemi.muni.cz/e_learning/=Texty/06-Transportn%C3%AD%20b%C3%ADlkoviny/6A-HEMOGLOBIN_soubory/image023.gif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889" t="67655" r="9421" b="3483"/>
              <a:stretch/>
            </p:blipFill>
            <p:spPr bwMode="auto">
              <a:xfrm>
                <a:off x="3130078" y="1988840"/>
                <a:ext cx="2232837" cy="7230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TextovéPole 20"/>
              <p:cNvSpPr txBox="1"/>
              <p:nvPr/>
            </p:nvSpPr>
            <p:spPr>
              <a:xfrm>
                <a:off x="3125677" y="1773992"/>
                <a:ext cx="35137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800" b="1" dirty="0" err="1" smtClean="0"/>
                  <a:t>HbS</a:t>
                </a:r>
                <a:endParaRPr lang="en-GB" sz="800" b="1" dirty="0"/>
              </a:p>
            </p:txBody>
          </p:sp>
        </p:grpSp>
        <p:sp>
          <p:nvSpPr>
            <p:cNvPr id="11" name="Obdélník 10"/>
            <p:cNvSpPr/>
            <p:nvPr/>
          </p:nvSpPr>
          <p:spPr>
            <a:xfrm>
              <a:off x="7382571" y="2561018"/>
              <a:ext cx="424800" cy="237600"/>
            </a:xfrm>
            <a:prstGeom prst="rect">
              <a:avLst/>
            </a:prstGeom>
            <a:solidFill>
              <a:srgbClr val="B7FF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450" b="1" dirty="0" smtClean="0">
                  <a:solidFill>
                    <a:schemeClr val="tx1"/>
                  </a:solidFill>
                </a:rPr>
                <a:t>Malárie</a:t>
              </a:r>
              <a:endParaRPr lang="en-GB" sz="450" b="1" dirty="0">
                <a:solidFill>
                  <a:schemeClr val="tx1"/>
                </a:solidFill>
              </a:endParaRPr>
            </a:p>
          </p:txBody>
        </p:sp>
        <p:sp>
          <p:nvSpPr>
            <p:cNvPr id="25" name="Obdélník 24"/>
            <p:cNvSpPr/>
            <p:nvPr/>
          </p:nvSpPr>
          <p:spPr>
            <a:xfrm>
              <a:off x="8523236" y="2551814"/>
              <a:ext cx="424800" cy="237600"/>
            </a:xfrm>
            <a:prstGeom prst="rect">
              <a:avLst/>
            </a:prstGeom>
            <a:solidFill>
              <a:srgbClr val="FFB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450" b="1" dirty="0" smtClean="0">
                  <a:solidFill>
                    <a:schemeClr val="tx1"/>
                  </a:solidFill>
                </a:rPr>
                <a:t>Srpkovitá</a:t>
              </a:r>
            </a:p>
            <a:p>
              <a:pPr algn="ctr"/>
              <a:r>
                <a:rPr lang="cs-CZ" sz="450" b="1" dirty="0" smtClean="0">
                  <a:solidFill>
                    <a:schemeClr val="tx1"/>
                  </a:solidFill>
                </a:rPr>
                <a:t>anémie</a:t>
              </a:r>
              <a:endParaRPr lang="en-GB" sz="45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6" name="Obdélník 25"/>
          <p:cNvSpPr/>
          <p:nvPr/>
        </p:nvSpPr>
        <p:spPr>
          <a:xfrm>
            <a:off x="-65989" y="6626897"/>
            <a:ext cx="723737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 smtClean="0">
                <a:solidFill>
                  <a:schemeClr val="bg1">
                    <a:lumMod val="65000"/>
                  </a:schemeClr>
                </a:solidFill>
              </a:rPr>
              <a:t>http://www.garlandscience.com/res/pdf/ecb4_ch6_draft.pdf</a:t>
            </a:r>
            <a:r>
              <a:rPr lang="cs-CZ" sz="1000" dirty="0">
                <a:solidFill>
                  <a:schemeClr val="bg1">
                    <a:lumMod val="65000"/>
                  </a:schemeClr>
                </a:solidFill>
              </a:rPr>
              <a:t>     http://</a:t>
            </a:r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www.understandingrace.org/humvar/sickle_01.html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8" name="Skupina 17"/>
          <p:cNvGrpSpPr/>
          <p:nvPr/>
        </p:nvGrpSpPr>
        <p:grpSpPr>
          <a:xfrm>
            <a:off x="6899676" y="3544370"/>
            <a:ext cx="1876619" cy="2737188"/>
            <a:chOff x="6899676" y="3476130"/>
            <a:chExt cx="1876619" cy="2737188"/>
          </a:xfrm>
        </p:grpSpPr>
        <p:pic>
          <p:nvPicPr>
            <p:cNvPr id="7173" name="Picture 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2830" y="3476130"/>
              <a:ext cx="1873465" cy="2648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Obdélník 15"/>
            <p:cNvSpPr/>
            <p:nvPr/>
          </p:nvSpPr>
          <p:spPr>
            <a:xfrm>
              <a:off x="7793723" y="6028112"/>
              <a:ext cx="365029" cy="1033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bdélník 30"/>
            <p:cNvSpPr/>
            <p:nvPr/>
          </p:nvSpPr>
          <p:spPr>
            <a:xfrm rot="16200000">
              <a:off x="5904144" y="4786065"/>
              <a:ext cx="2232485" cy="1033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TextovéPole 28"/>
            <p:cNvSpPr txBox="1"/>
            <p:nvPr/>
          </p:nvSpPr>
          <p:spPr>
            <a:xfrm>
              <a:off x="7682966" y="5997874"/>
              <a:ext cx="57419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dirty="0" smtClean="0"/>
                <a:t>Věk (rok)</a:t>
              </a:r>
              <a:endParaRPr lang="en-GB" sz="800" b="1" dirty="0"/>
            </a:p>
          </p:txBody>
        </p:sp>
        <p:sp>
          <p:nvSpPr>
            <p:cNvPr id="15" name="TextovéPole 14"/>
            <p:cNvSpPr txBox="1"/>
            <p:nvPr/>
          </p:nvSpPr>
          <p:spPr>
            <a:xfrm rot="16200000">
              <a:off x="5899562" y="4634545"/>
              <a:ext cx="221567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dirty="0" smtClean="0"/>
                <a:t>Výskyt nádoru tlustého střeva / 100.000 jedinců</a:t>
              </a:r>
              <a:endParaRPr lang="en-GB" sz="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1358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/>
              <a:t>S</a:t>
            </a:r>
            <a:r>
              <a:rPr lang="pl-PL" sz="3200" b="1" dirty="0" smtClean="0"/>
              <a:t>hrnutí</a:t>
            </a:r>
            <a:endParaRPr lang="cs-CZ" sz="3200" dirty="0">
              <a:solidFill>
                <a:srgbClr val="FF0000"/>
              </a:solidFill>
            </a:endParaRPr>
          </a:p>
        </p:txBody>
      </p:sp>
      <p:cxnSp>
        <p:nvCxnSpPr>
          <p:cNvPr id="6" name="Přímá spojnice 5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bdélník 6"/>
          <p:cNvSpPr/>
          <p:nvPr/>
        </p:nvSpPr>
        <p:spPr>
          <a:xfrm>
            <a:off x="251520" y="933103"/>
            <a:ext cx="8640000" cy="546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 smtClean="0"/>
              <a:t>Před tím než se buňka rozdělí, musí replikovat veškerou genetickou informaci uloženou v DNA.</a:t>
            </a:r>
          </a:p>
          <a:p>
            <a:pPr marL="180975" indent="-180975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 smtClean="0"/>
              <a:t>Vlákna v </a:t>
            </a:r>
            <a:r>
              <a:rPr lang="cs-CZ" sz="1600" dirty="0" err="1" smtClean="0"/>
              <a:t>dvouřetezcové</a:t>
            </a:r>
            <a:r>
              <a:rPr lang="cs-CZ" sz="1600" dirty="0" smtClean="0"/>
              <a:t> DNA jsou navzájem komplementární, každé z nich proto může sloužit jako </a:t>
            </a:r>
            <a:r>
              <a:rPr lang="cs-CZ" sz="1600" dirty="0" err="1" smtClean="0"/>
              <a:t>templát</a:t>
            </a:r>
            <a:r>
              <a:rPr lang="cs-CZ" sz="1600" dirty="0" smtClean="0"/>
              <a:t> pro syntézu dalších vláken. Během replikace DNA vznikají dvě úplně stejné molekuly, což umožňuje kopírovat genetickou informaci a předávat ji do dceřiných buněk a z rodičů na potomstvo.</a:t>
            </a:r>
          </a:p>
          <a:p>
            <a:pPr marL="180975" indent="-180975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 smtClean="0"/>
              <a:t>Během replikace DNA se vlákna dvoušroubovice oddělují za vzniku replikační vidlice ve tvaru „Y“. DNA polymeráza na každém z vláken vytvoří nový komplementární řetězec DNA.</a:t>
            </a:r>
          </a:p>
          <a:p>
            <a:pPr marL="180975" indent="-180975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 smtClean="0"/>
              <a:t>DNA polymeráza syntetizuje DNA pouze v jednom směru, takže pouze vedoucí řetězec může být v replikační vidlici tvořen nepřerušovaně. Na opožďujícím se řetězci probíhá syntéza DNA přerušovaně, ve formě krátkých fragmentů, které jsou následně spojeny do souvislého řetězce.</a:t>
            </a:r>
          </a:p>
          <a:p>
            <a:pPr marL="180975" indent="-180975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 smtClean="0"/>
              <a:t>Syntéza DNA začíná od krátkých RNA </a:t>
            </a:r>
            <a:r>
              <a:rPr lang="cs-CZ" sz="1600" dirty="0" err="1" smtClean="0"/>
              <a:t>primerů</a:t>
            </a:r>
            <a:r>
              <a:rPr lang="cs-CZ" sz="1600" dirty="0" smtClean="0"/>
              <a:t>, které jsou následně odstraněny a nahrazeny DNA.</a:t>
            </a:r>
          </a:p>
          <a:p>
            <a:pPr marL="180975" indent="-180975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 smtClean="0"/>
              <a:t>Replikace DNA vyžaduje spolupráci mnoha proteinů, které tvoří multienzymový komplex pohybující se podél replikované DNA.</a:t>
            </a:r>
          </a:p>
          <a:p>
            <a:pPr marL="180975" indent="-180975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 smtClean="0"/>
              <a:t>U </a:t>
            </a:r>
            <a:r>
              <a:rPr lang="cs-CZ" sz="1600" dirty="0" err="1" smtClean="0"/>
              <a:t>eukaryot</a:t>
            </a:r>
            <a:r>
              <a:rPr lang="cs-CZ" sz="1600" dirty="0" smtClean="0"/>
              <a:t> jsou konce chromozomů replikovány pomocí </a:t>
            </a:r>
            <a:r>
              <a:rPr lang="cs-CZ" sz="1600" dirty="0" err="1" smtClean="0"/>
              <a:t>telomerázy</a:t>
            </a:r>
            <a:r>
              <a:rPr lang="cs-CZ" sz="1600" dirty="0" smtClean="0"/>
              <a:t>.</a:t>
            </a:r>
          </a:p>
          <a:p>
            <a:pPr marL="180975" indent="-180975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 smtClean="0"/>
              <a:t>DNA polymeráza se vyznačuje vysokou přesností replikace podporovanou </a:t>
            </a:r>
            <a:r>
              <a:rPr lang="cs-CZ" sz="1600" dirty="0" err="1" smtClean="0"/>
              <a:t>proofreadingovou</a:t>
            </a:r>
            <a:r>
              <a:rPr lang="cs-CZ" sz="1600" dirty="0" smtClean="0"/>
              <a:t> aktivitou. Případné chybné báze jsou opravovány pomocí oprav chybného párování bází.</a:t>
            </a:r>
          </a:p>
          <a:p>
            <a:pPr marL="180975" indent="-180975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 smtClean="0"/>
              <a:t>Poškození DNA je opravováno řadou enzymů, které poškozené místo rozeznají, odstraní a nahradí novou DNA, která se tvoří podle nepoškozeného </a:t>
            </a:r>
            <a:r>
              <a:rPr lang="cs-CZ" sz="1600" dirty="0" err="1" smtClean="0"/>
              <a:t>templátu</a:t>
            </a:r>
            <a:r>
              <a:rPr lang="cs-CZ" sz="1600" dirty="0" smtClean="0"/>
              <a:t>.</a:t>
            </a:r>
          </a:p>
          <a:p>
            <a:pPr marL="180975" indent="-180975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 err="1" smtClean="0"/>
              <a:t>Dvouřetězcové</a:t>
            </a:r>
            <a:r>
              <a:rPr lang="cs-CZ" sz="1600" dirty="0" smtClean="0"/>
              <a:t> zlomy DNA jsou opravovány v závislosti na fázi buněčného cyklu pomocí nehomologního spojování konců či homologní rekombinace.</a:t>
            </a:r>
          </a:p>
        </p:txBody>
      </p:sp>
    </p:spTree>
    <p:extLst>
      <p:ext uri="{BB962C8B-B14F-4D97-AF65-F5344CB8AC3E}">
        <p14:creationId xmlns:p14="http://schemas.microsoft.com/office/powerpoint/2010/main" val="249941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251519" y="1052736"/>
            <a:ext cx="8496945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s-CZ" sz="1600" dirty="0" smtClean="0"/>
              <a:t>Vysvětlete vlastními slovy, proč se replikace DNA označuje jako „</a:t>
            </a:r>
            <a:r>
              <a:rPr lang="cs-CZ" sz="1600" dirty="0" err="1" smtClean="0"/>
              <a:t>semikonzervativní</a:t>
            </a:r>
            <a:r>
              <a:rPr lang="cs-CZ" sz="1600" dirty="0" smtClean="0"/>
              <a:t>“? </a:t>
            </a:r>
          </a:p>
          <a:p>
            <a:pPr algn="just">
              <a:spcAft>
                <a:spcPts val="1200"/>
              </a:spcAft>
            </a:pPr>
            <a:r>
              <a:rPr lang="cs-CZ" sz="1600" dirty="0"/>
              <a:t>Proč jsou </a:t>
            </a:r>
            <a:r>
              <a:rPr lang="cs-CZ" sz="1600" dirty="0" err="1"/>
              <a:t>telomery</a:t>
            </a:r>
            <a:r>
              <a:rPr lang="cs-CZ" sz="1600" dirty="0"/>
              <a:t> a </a:t>
            </a:r>
            <a:r>
              <a:rPr lang="cs-CZ" sz="1600" dirty="0" err="1"/>
              <a:t>telomeráza</a:t>
            </a:r>
            <a:r>
              <a:rPr lang="cs-CZ" sz="1600" dirty="0"/>
              <a:t> potřebné pouze pro replikaci eukaryotických chromozomů a prokaryotických ne?  </a:t>
            </a:r>
          </a:p>
          <a:p>
            <a:pPr algn="just">
              <a:spcAft>
                <a:spcPts val="1200"/>
              </a:spcAft>
            </a:pPr>
            <a:r>
              <a:rPr lang="cs-CZ" sz="1600" dirty="0" smtClean="0"/>
              <a:t>Která z následujících tvrzení jsou pravdivá? Vysvětlete svoji odpověď.</a:t>
            </a:r>
          </a:p>
          <a:p>
            <a:pPr marL="627063" indent="-265113" algn="just">
              <a:spcAft>
                <a:spcPts val="600"/>
              </a:spcAft>
              <a:buAutoNum type="alphaLcParenR"/>
            </a:pPr>
            <a:r>
              <a:rPr lang="cs-CZ" sz="1600" dirty="0" smtClean="0"/>
              <a:t>Bakteriální replikační vidlice je asymetrická, protože obsahuje dvě DNA polymerázy, které se liší ve své struktuře.</a:t>
            </a:r>
          </a:p>
          <a:p>
            <a:pPr marL="627063" indent="-265113" algn="just">
              <a:spcAft>
                <a:spcPts val="600"/>
              </a:spcAft>
              <a:buAutoNum type="alphaLcParenR"/>
            </a:pPr>
            <a:r>
              <a:rPr lang="cs-CZ" sz="1600" dirty="0" err="1" smtClean="0"/>
              <a:t>Okazakiho</a:t>
            </a:r>
            <a:r>
              <a:rPr lang="cs-CZ" sz="1600" dirty="0" smtClean="0"/>
              <a:t> fragmenty jsou odstraňovány nukleázou, která degraduje RNA</a:t>
            </a:r>
          </a:p>
          <a:p>
            <a:pPr marL="627063" indent="-265113" algn="just">
              <a:spcAft>
                <a:spcPts val="600"/>
              </a:spcAft>
              <a:buAutoNum type="alphaLcParenR"/>
            </a:pPr>
            <a:r>
              <a:rPr lang="cs-CZ" sz="1600" dirty="0" smtClean="0"/>
              <a:t>Frekvence replikačních chyb je snižována jak </a:t>
            </a:r>
            <a:r>
              <a:rPr lang="cs-CZ" sz="1600" dirty="0" err="1" smtClean="0"/>
              <a:t>proofreadingovaou</a:t>
            </a:r>
            <a:r>
              <a:rPr lang="cs-CZ" sz="1600" dirty="0" smtClean="0"/>
              <a:t> aktivitou DNA polymerázy tak opravou chybného párování bází.</a:t>
            </a:r>
          </a:p>
          <a:p>
            <a:pPr marL="627063" indent="-265113" algn="just">
              <a:spcAft>
                <a:spcPts val="600"/>
              </a:spcAft>
              <a:buAutoNum type="alphaLcParenR"/>
            </a:pPr>
            <a:r>
              <a:rPr lang="cs-CZ" sz="1600" dirty="0" smtClean="0"/>
              <a:t>Při chybění oprav DNA jsou geny nestabilní.</a:t>
            </a:r>
          </a:p>
          <a:p>
            <a:pPr marL="627063" indent="-265113" algn="just">
              <a:spcAft>
                <a:spcPts val="600"/>
              </a:spcAft>
              <a:buAutoNum type="alphaLcParenR"/>
            </a:pPr>
            <a:r>
              <a:rPr lang="cs-CZ" sz="1600" dirty="0" smtClean="0"/>
              <a:t>Žádná z chybných bází vzniklých deaminací se v DNA přirozeně nevyskytuje.</a:t>
            </a:r>
          </a:p>
          <a:p>
            <a:pPr marL="627063" indent="-265113" algn="just">
              <a:spcAft>
                <a:spcPts val="600"/>
              </a:spcAft>
              <a:buAutoNum type="alphaLcParenR"/>
            </a:pPr>
            <a:r>
              <a:rPr lang="cs-CZ" sz="1600" dirty="0" smtClean="0"/>
              <a:t>Nádory mohou vznikat v důsledku akumulace mutací v somatických buňkách.  </a:t>
            </a: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/>
              <a:t>Zvídavé otázky</a:t>
            </a:r>
            <a:endParaRPr lang="cs-CZ" sz="3200" dirty="0"/>
          </a:p>
        </p:txBody>
      </p:sp>
      <p:cxnSp>
        <p:nvCxnSpPr>
          <p:cNvPr id="6" name="Přímá spojnice 5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507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/>
              <a:t>Zvídavé otázky</a:t>
            </a:r>
            <a:endParaRPr lang="cs-CZ" sz="3200" dirty="0"/>
          </a:p>
        </p:txBody>
      </p:sp>
      <p:cxnSp>
        <p:nvCxnSpPr>
          <p:cNvPr id="6" name="Přímá spojnice 5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bdélník 6"/>
          <p:cNvSpPr/>
          <p:nvPr/>
        </p:nvSpPr>
        <p:spPr>
          <a:xfrm>
            <a:off x="251519" y="1052736"/>
            <a:ext cx="8640000" cy="5391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cs-CZ" sz="1600" dirty="0" smtClean="0"/>
              <a:t>V jakém pořadí by denaturovaly následující molekuly DNA při postupném zahřívání jejich roztoku? </a:t>
            </a:r>
          </a:p>
          <a:p>
            <a:pPr marL="180975" indent="-180975"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180975" indent="-180975"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cs-CZ" sz="1600" dirty="0" smtClean="0"/>
          </a:p>
          <a:p>
            <a:pPr marL="180975" indent="-180975"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cs-CZ" sz="1600" dirty="0" smtClean="0"/>
          </a:p>
          <a:p>
            <a:pPr marL="180975" indent="-180975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cs-CZ" sz="1600" dirty="0" smtClean="0"/>
          </a:p>
          <a:p>
            <a:pPr marL="180975" indent="-180975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dirty="0" smtClean="0"/>
              <a:t>Rychlost syntézy DNA u </a:t>
            </a:r>
            <a:r>
              <a:rPr lang="cs-CZ" sz="1600" i="1" dirty="0" err="1" smtClean="0"/>
              <a:t>E.coli</a:t>
            </a:r>
            <a:r>
              <a:rPr lang="cs-CZ" sz="1600" i="1" dirty="0" smtClean="0"/>
              <a:t> </a:t>
            </a:r>
            <a:r>
              <a:rPr lang="cs-CZ" sz="1600" dirty="0" smtClean="0"/>
              <a:t>je</a:t>
            </a:r>
            <a:r>
              <a:rPr lang="cs-CZ" sz="1600" i="1" dirty="0" smtClean="0"/>
              <a:t> </a:t>
            </a:r>
            <a:r>
              <a:rPr lang="cs-CZ" sz="1600" dirty="0" smtClean="0"/>
              <a:t>100.000 </a:t>
            </a:r>
            <a:r>
              <a:rPr lang="cs-CZ" sz="1600" dirty="0" err="1" smtClean="0"/>
              <a:t>nt</a:t>
            </a:r>
            <a:r>
              <a:rPr lang="cs-CZ" sz="1600" dirty="0" smtClean="0"/>
              <a:t> / min. Replikace celého chromozomu trvá 45 minut. Kolik párů bází obsahuje chromozom </a:t>
            </a:r>
            <a:r>
              <a:rPr lang="cs-CZ" sz="1600" i="1" dirty="0" err="1" smtClean="0"/>
              <a:t>E.coli</a:t>
            </a:r>
            <a:r>
              <a:rPr lang="cs-CZ" sz="1600" dirty="0" smtClean="0"/>
              <a:t>? Jaká je přibližná délka tohoto chromozomu? </a:t>
            </a:r>
          </a:p>
          <a:p>
            <a:pPr marL="180975" indent="-180975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dirty="0" smtClean="0"/>
              <a:t>Haploidní genom D. </a:t>
            </a:r>
            <a:r>
              <a:rPr lang="cs-CZ" sz="1600" dirty="0" err="1" smtClean="0"/>
              <a:t>melanogaster</a:t>
            </a:r>
            <a:r>
              <a:rPr lang="cs-CZ" sz="1600" dirty="0" smtClean="0"/>
              <a:t> obsahuje 1,35 x 10</a:t>
            </a:r>
            <a:r>
              <a:rPr lang="cs-CZ" sz="1600" baseline="30000" dirty="0" smtClean="0"/>
              <a:t>8</a:t>
            </a:r>
            <a:r>
              <a:rPr lang="cs-CZ" sz="1600" dirty="0" smtClean="0"/>
              <a:t> </a:t>
            </a:r>
            <a:r>
              <a:rPr lang="cs-CZ" sz="1600" dirty="0" err="1" smtClean="0"/>
              <a:t>bp</a:t>
            </a:r>
            <a:r>
              <a:rPr lang="cs-CZ" sz="1600" dirty="0" smtClean="0"/>
              <a:t>. Syntéza na jedné replikační vidlici probíhá rychlostí 30 </a:t>
            </a:r>
            <a:r>
              <a:rPr lang="cs-CZ" sz="1600" dirty="0" err="1" smtClean="0"/>
              <a:t>bp</a:t>
            </a:r>
            <a:r>
              <a:rPr lang="cs-CZ" sz="1600" dirty="0" smtClean="0"/>
              <a:t>/s. Obě kopie genomu se </a:t>
            </a:r>
            <a:r>
              <a:rPr lang="cs-CZ" sz="1600" dirty="0" err="1" smtClean="0"/>
              <a:t>zreplikují</a:t>
            </a:r>
            <a:r>
              <a:rPr lang="cs-CZ" sz="1600" dirty="0" smtClean="0"/>
              <a:t> </a:t>
            </a:r>
            <a:r>
              <a:rPr lang="cs-CZ" sz="1600" dirty="0" err="1" smtClean="0"/>
              <a:t>behěm</a:t>
            </a:r>
            <a:r>
              <a:rPr lang="cs-CZ" sz="1600" dirty="0" smtClean="0"/>
              <a:t> 5 minut. Kolik replikačních počátků je pro takto rychlou syntézu DNA potřeba?</a:t>
            </a:r>
          </a:p>
          <a:p>
            <a:pPr marL="180975" indent="-180975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dirty="0" smtClean="0"/>
              <a:t>Jaký bude konečný produkt nebo stav replikace, pokud bude mutací inaktivován následující enzym, a i přes tuto mutaci se bude buňka snažit </a:t>
            </a:r>
            <a:r>
              <a:rPr lang="cs-CZ" sz="1600" dirty="0" err="1" smtClean="0"/>
              <a:t>zreplikovat</a:t>
            </a:r>
            <a:r>
              <a:rPr lang="cs-CZ" sz="1600" dirty="0" smtClean="0"/>
              <a:t> DNA?</a:t>
            </a:r>
            <a:endParaRPr lang="cs-CZ" sz="1600" dirty="0"/>
          </a:p>
          <a:p>
            <a:pPr algn="just">
              <a:spcAft>
                <a:spcPts val="600"/>
              </a:spcAft>
            </a:pPr>
            <a:r>
              <a:rPr lang="cs-CZ" sz="1600" dirty="0" smtClean="0"/>
              <a:t>	a) DNA-polymeráza</a:t>
            </a:r>
          </a:p>
          <a:p>
            <a:pPr algn="just">
              <a:spcAft>
                <a:spcPts val="600"/>
              </a:spcAft>
            </a:pPr>
            <a:r>
              <a:rPr lang="cs-CZ" sz="1600" dirty="0" smtClean="0"/>
              <a:t>	b) DNA-ligáza</a:t>
            </a:r>
          </a:p>
          <a:p>
            <a:pPr algn="just">
              <a:spcAft>
                <a:spcPts val="600"/>
              </a:spcAft>
            </a:pPr>
            <a:r>
              <a:rPr lang="cs-CZ" sz="1600" dirty="0" smtClean="0"/>
              <a:t>	c) DNA-</a:t>
            </a:r>
            <a:r>
              <a:rPr lang="cs-CZ" sz="1600" dirty="0" err="1" smtClean="0"/>
              <a:t>helikáza</a:t>
            </a:r>
            <a:endParaRPr lang="cs-CZ" sz="1600" dirty="0" smtClean="0"/>
          </a:p>
          <a:p>
            <a:pPr algn="just">
              <a:spcAft>
                <a:spcPts val="600"/>
              </a:spcAft>
            </a:pPr>
            <a:r>
              <a:rPr lang="cs-CZ" sz="1600" dirty="0" smtClean="0"/>
              <a:t>	d) </a:t>
            </a:r>
            <a:r>
              <a:rPr lang="cs-CZ" sz="1600" dirty="0" err="1" smtClean="0"/>
              <a:t>primáza</a:t>
            </a:r>
            <a:endParaRPr lang="cs-CZ" sz="1600" dirty="0" smtClean="0"/>
          </a:p>
        </p:txBody>
      </p:sp>
      <p:sp>
        <p:nvSpPr>
          <p:cNvPr id="8" name="TextovéPole 7"/>
          <p:cNvSpPr txBox="1"/>
          <p:nvPr/>
        </p:nvSpPr>
        <p:spPr>
          <a:xfrm>
            <a:off x="2627784" y="1429196"/>
            <a:ext cx="3009157" cy="12208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b="1" dirty="0" smtClean="0"/>
              <a:t>A)      5´-CCGGGCCAGCCGGTGTGGGTTGCCGAGG - 3´</a:t>
            </a:r>
          </a:p>
          <a:p>
            <a:pPr>
              <a:spcAft>
                <a:spcPts val="800"/>
              </a:spcAft>
            </a:pPr>
            <a:r>
              <a:rPr lang="cs-CZ" sz="1000" b="1" dirty="0" smtClean="0"/>
              <a:t>          3´-GGCCCGGTCGGCCACACCCAACGGCTCC -</a:t>
            </a:r>
            <a:r>
              <a:rPr lang="cs-CZ" sz="1000" b="1" dirty="0"/>
              <a:t> </a:t>
            </a:r>
            <a:r>
              <a:rPr lang="cs-CZ" sz="1000" b="1" dirty="0" smtClean="0"/>
              <a:t>5´ </a:t>
            </a:r>
          </a:p>
          <a:p>
            <a:r>
              <a:rPr lang="cs-CZ" sz="1000" b="1" dirty="0" smtClean="0"/>
              <a:t>B)</a:t>
            </a:r>
            <a:r>
              <a:rPr lang="cs-CZ" sz="1000" b="1" dirty="0"/>
              <a:t> </a:t>
            </a:r>
            <a:r>
              <a:rPr lang="cs-CZ" sz="1000" b="1" dirty="0" smtClean="0"/>
              <a:t>     5´-AGTGCTTGATCGAT </a:t>
            </a:r>
            <a:r>
              <a:rPr lang="cs-CZ" sz="1000" b="1" dirty="0"/>
              <a:t>- 3´</a:t>
            </a:r>
          </a:p>
          <a:p>
            <a:pPr>
              <a:spcAft>
                <a:spcPts val="800"/>
              </a:spcAft>
            </a:pPr>
            <a:r>
              <a:rPr lang="cs-CZ" sz="1000" b="1" dirty="0"/>
              <a:t>          3</a:t>
            </a:r>
            <a:r>
              <a:rPr lang="cs-CZ" sz="1000" b="1" dirty="0" smtClean="0"/>
              <a:t>´-TCACGAACTAGCTA </a:t>
            </a:r>
            <a:r>
              <a:rPr lang="cs-CZ" sz="1000" b="1" dirty="0"/>
              <a:t>- 5´ </a:t>
            </a:r>
            <a:endParaRPr lang="cs-CZ" sz="1000" b="1" dirty="0" smtClean="0"/>
          </a:p>
          <a:p>
            <a:r>
              <a:rPr lang="cs-CZ" sz="1000" b="1" dirty="0" smtClean="0"/>
              <a:t>C)</a:t>
            </a:r>
            <a:r>
              <a:rPr lang="cs-CZ" sz="1000" b="1" dirty="0"/>
              <a:t> </a:t>
            </a:r>
            <a:r>
              <a:rPr lang="cs-CZ" sz="1000" b="1" dirty="0" smtClean="0"/>
              <a:t>     5´-ATTATAAAATATTTAGATACTATATTTACAA- </a:t>
            </a:r>
            <a:r>
              <a:rPr lang="cs-CZ" sz="1000" b="1" dirty="0"/>
              <a:t>3´</a:t>
            </a:r>
          </a:p>
          <a:p>
            <a:r>
              <a:rPr lang="cs-CZ" sz="1000" b="1" dirty="0"/>
              <a:t>          3</a:t>
            </a:r>
            <a:r>
              <a:rPr lang="cs-CZ" sz="1000" b="1" dirty="0" smtClean="0"/>
              <a:t>´-TAATATTTTATAAATCTATGATATAAATGTT- </a:t>
            </a:r>
            <a:r>
              <a:rPr lang="cs-CZ" sz="1000" b="1" dirty="0"/>
              <a:t>5´ </a:t>
            </a:r>
            <a:endParaRPr lang="en-GB" sz="1000" b="1" dirty="0"/>
          </a:p>
        </p:txBody>
      </p:sp>
    </p:spTree>
    <p:extLst>
      <p:ext uri="{BB962C8B-B14F-4D97-AF65-F5344CB8AC3E}">
        <p14:creationId xmlns:p14="http://schemas.microsoft.com/office/powerpoint/2010/main" val="8713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cdn.phys.org/newman/gfx/news/hires/2012/mismatchrep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3" t="1155" r="2232" b="1503"/>
          <a:stretch/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97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252000" y="932603"/>
            <a:ext cx="86400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cs-CZ" sz="1600" b="1" dirty="0" smtClean="0"/>
              <a:t>DNA-polymerázy</a:t>
            </a:r>
            <a:endParaRPr lang="cs-CZ" sz="1600" b="1" dirty="0"/>
          </a:p>
          <a:p>
            <a:pPr marL="171450" indent="-171450">
              <a:buFont typeface="Arial" charset="0"/>
              <a:buChar char="•"/>
            </a:pPr>
            <a:r>
              <a:rPr lang="cs-CZ" sz="1600" dirty="0" smtClean="0"/>
              <a:t>DNA-dependentní-DNA-polymerázy, </a:t>
            </a:r>
            <a:r>
              <a:rPr lang="cs-CZ" sz="1600" dirty="0"/>
              <a:t>5´</a:t>
            </a:r>
            <a:r>
              <a:rPr lang="cs-CZ" sz="1600" dirty="0" smtClean="0"/>
              <a:t>→ 3´</a:t>
            </a:r>
          </a:p>
          <a:p>
            <a:pPr marL="171450" indent="-171450">
              <a:buFont typeface="Arial" charset="0"/>
              <a:buChar char="•"/>
            </a:pPr>
            <a:r>
              <a:rPr lang="cs-CZ" sz="1600" dirty="0" smtClean="0"/>
              <a:t>vyžadují přítomnost </a:t>
            </a:r>
            <a:r>
              <a:rPr lang="cs-CZ" sz="1600" dirty="0" err="1" smtClean="0"/>
              <a:t>primeru</a:t>
            </a:r>
            <a:r>
              <a:rPr lang="cs-CZ" sz="1600" dirty="0" smtClean="0"/>
              <a:t> (</a:t>
            </a:r>
            <a:r>
              <a:rPr lang="cs-CZ" sz="1600" dirty="0"/>
              <a:t>DNA či RNA</a:t>
            </a:r>
            <a:r>
              <a:rPr lang="cs-CZ" sz="1600" dirty="0" smtClean="0"/>
              <a:t>)</a:t>
            </a:r>
          </a:p>
          <a:p>
            <a:endParaRPr lang="cs-CZ" sz="1600" dirty="0"/>
          </a:p>
          <a:p>
            <a:pPr>
              <a:spcAft>
                <a:spcPts val="400"/>
              </a:spcAft>
            </a:pPr>
            <a:r>
              <a:rPr lang="cs-CZ" sz="1600" b="1" dirty="0" smtClean="0"/>
              <a:t>1. DNA-polymeráza I (</a:t>
            </a:r>
            <a:r>
              <a:rPr lang="cs-CZ" sz="1600" b="1" dirty="0" err="1" smtClean="0"/>
              <a:t>Kornbergův</a:t>
            </a:r>
            <a:r>
              <a:rPr lang="cs-CZ" sz="1600" b="1" dirty="0" smtClean="0"/>
              <a:t> enzym)</a:t>
            </a:r>
            <a:endParaRPr lang="cs-CZ" sz="1600" b="1" dirty="0"/>
          </a:p>
          <a:p>
            <a:pPr marL="171450" indent="-171450">
              <a:buFont typeface="Arial" charset="0"/>
              <a:buChar char="•"/>
            </a:pPr>
            <a:r>
              <a:rPr lang="cs-CZ" sz="1600" dirty="0" smtClean="0"/>
              <a:t>DNA-</a:t>
            </a:r>
            <a:r>
              <a:rPr lang="cs-CZ" sz="1600" dirty="0" err="1" smtClean="0"/>
              <a:t>primer</a:t>
            </a:r>
            <a:r>
              <a:rPr lang="cs-CZ" sz="1600" dirty="0" smtClean="0"/>
              <a:t>; odstranění RNA-</a:t>
            </a:r>
            <a:r>
              <a:rPr lang="cs-CZ" sz="1600" dirty="0" err="1" smtClean="0"/>
              <a:t>primerů</a:t>
            </a:r>
            <a:r>
              <a:rPr lang="cs-CZ" sz="1600" dirty="0" smtClean="0"/>
              <a:t>, </a:t>
            </a:r>
            <a:r>
              <a:rPr lang="cs-CZ" sz="1600" dirty="0"/>
              <a:t>syntéza DNA </a:t>
            </a:r>
            <a:r>
              <a:rPr lang="cs-CZ" sz="1600" dirty="0" smtClean="0"/>
              <a:t>mezi </a:t>
            </a:r>
            <a:r>
              <a:rPr lang="cs-CZ" sz="1600" dirty="0" err="1" smtClean="0"/>
              <a:t>Okazakiho</a:t>
            </a:r>
            <a:r>
              <a:rPr lang="cs-CZ" sz="1600" dirty="0" smtClean="0"/>
              <a:t> fragmenty, opravy DNA</a:t>
            </a:r>
          </a:p>
          <a:p>
            <a:pPr marL="171450" indent="-171450">
              <a:buFont typeface="Arial" charset="0"/>
              <a:buChar char="•"/>
            </a:pPr>
            <a:endParaRPr lang="cs-CZ" sz="1600" dirty="0" smtClean="0"/>
          </a:p>
          <a:p>
            <a:pPr>
              <a:spcAft>
                <a:spcPts val="400"/>
              </a:spcAft>
            </a:pPr>
            <a:r>
              <a:rPr lang="cs-CZ" sz="1600" b="1" dirty="0" smtClean="0"/>
              <a:t>2. DNA-polymeráza II</a:t>
            </a:r>
            <a:endParaRPr lang="cs-CZ" sz="1600" b="1" dirty="0"/>
          </a:p>
          <a:p>
            <a:pPr marL="171450" indent="-171450">
              <a:spcAft>
                <a:spcPts val="800"/>
              </a:spcAft>
              <a:buFont typeface="Arial" charset="0"/>
              <a:buChar char="•"/>
            </a:pPr>
            <a:r>
              <a:rPr lang="cs-CZ" sz="1600" dirty="0" smtClean="0"/>
              <a:t>záložní polymeráza, opravy DNA</a:t>
            </a:r>
            <a:endParaRPr lang="cs-CZ" sz="1600" dirty="0"/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/>
              <a:t>Replikace bakteriální chromozomové DNA</a:t>
            </a:r>
            <a:endParaRPr lang="cs-CZ" sz="3200" dirty="0"/>
          </a:p>
        </p:txBody>
      </p:sp>
      <p:cxnSp>
        <p:nvCxnSpPr>
          <p:cNvPr id="4" name="Přímá spojnice 3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The 3|[prime]||[ndash]|5|[prime]| exonucleas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41"/>
          <a:stretch/>
        </p:blipFill>
        <p:spPr bwMode="auto">
          <a:xfrm>
            <a:off x="4499992" y="3790910"/>
            <a:ext cx="4345310" cy="231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251520" y="3545607"/>
            <a:ext cx="3960440" cy="2819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400"/>
              </a:spcAft>
            </a:pPr>
            <a:r>
              <a:rPr lang="cs-CZ" sz="1600" b="1" dirty="0" smtClean="0"/>
              <a:t>3. DNA-polymeráza III</a:t>
            </a:r>
          </a:p>
          <a:p>
            <a:pPr marL="171450" indent="-171450" algn="just">
              <a:lnSpc>
                <a:spcPct val="105000"/>
              </a:lnSpc>
              <a:buFont typeface="Arial" charset="0"/>
              <a:buChar char="•"/>
            </a:pPr>
            <a:r>
              <a:rPr lang="cs-CZ" sz="1600" dirty="0" smtClean="0"/>
              <a:t>2x katalytické jádro (</a:t>
            </a:r>
            <a:r>
              <a:rPr lang="el-GR" sz="1600" dirty="0" smtClean="0"/>
              <a:t>α</a:t>
            </a:r>
            <a:r>
              <a:rPr lang="cs-CZ" sz="1600" dirty="0" smtClean="0"/>
              <a:t>, </a:t>
            </a:r>
            <a:r>
              <a:rPr lang="el-GR" sz="1600" dirty="0" smtClean="0"/>
              <a:t>θ</a:t>
            </a:r>
            <a:r>
              <a:rPr lang="cs-CZ" sz="1600" dirty="0" smtClean="0"/>
              <a:t>, </a:t>
            </a:r>
            <a:r>
              <a:rPr lang="el-GR" sz="1600" dirty="0" smtClean="0"/>
              <a:t>ε</a:t>
            </a:r>
            <a:r>
              <a:rPr lang="cs-CZ" sz="1600" dirty="0" smtClean="0"/>
              <a:t>) - 8 </a:t>
            </a:r>
            <a:r>
              <a:rPr lang="cs-CZ" sz="1600" dirty="0" err="1" smtClean="0"/>
              <a:t>nt</a:t>
            </a:r>
            <a:r>
              <a:rPr lang="cs-CZ" sz="1600" dirty="0" smtClean="0"/>
              <a:t>/s</a:t>
            </a:r>
          </a:p>
          <a:p>
            <a:pPr marL="171450" indent="-171450" algn="just">
              <a:lnSpc>
                <a:spcPct val="105000"/>
              </a:lnSpc>
              <a:buFont typeface="Arial" charset="0"/>
              <a:buChar char="•"/>
            </a:pPr>
            <a:r>
              <a:rPr lang="cs-CZ" sz="1600" dirty="0" smtClean="0"/>
              <a:t>spojena v dimer (</a:t>
            </a:r>
            <a:r>
              <a:rPr lang="el-GR" sz="1600" dirty="0"/>
              <a:t>τ</a:t>
            </a:r>
            <a:r>
              <a:rPr lang="cs-CZ" sz="1600" dirty="0" smtClean="0"/>
              <a:t>) - 20 </a:t>
            </a:r>
            <a:r>
              <a:rPr lang="cs-CZ" sz="1600" dirty="0" err="1" smtClean="0"/>
              <a:t>nt</a:t>
            </a:r>
            <a:r>
              <a:rPr lang="cs-CZ" sz="1600" dirty="0" smtClean="0"/>
              <a:t>/s</a:t>
            </a:r>
          </a:p>
          <a:p>
            <a:pPr marL="171450" indent="-171450" algn="just">
              <a:lnSpc>
                <a:spcPct val="105000"/>
              </a:lnSpc>
              <a:buFont typeface="Arial" charset="0"/>
              <a:buChar char="•"/>
            </a:pPr>
            <a:r>
              <a:rPr lang="el-GR" sz="1600" dirty="0" smtClean="0"/>
              <a:t>β</a:t>
            </a:r>
            <a:r>
              <a:rPr lang="cs-CZ" sz="1600" dirty="0" smtClean="0"/>
              <a:t>-svorka - stabilizace úseků </a:t>
            </a:r>
            <a:r>
              <a:rPr lang="cs-CZ" sz="1600" dirty="0" err="1" smtClean="0"/>
              <a:t>dsDNA</a:t>
            </a:r>
            <a:endParaRPr lang="cs-CZ" sz="1600" dirty="0" smtClean="0"/>
          </a:p>
          <a:p>
            <a:pPr marL="171450" indent="-171450" algn="just">
              <a:lnSpc>
                <a:spcPct val="105000"/>
              </a:lnSpc>
              <a:spcAft>
                <a:spcPts val="400"/>
              </a:spcAft>
              <a:buFont typeface="Arial" charset="0"/>
              <a:buChar char="•"/>
            </a:pPr>
            <a:r>
              <a:rPr lang="el-GR" sz="1600" dirty="0" smtClean="0"/>
              <a:t>γ</a:t>
            </a:r>
            <a:r>
              <a:rPr lang="cs-CZ" sz="1600" dirty="0" smtClean="0"/>
              <a:t>-komplex </a:t>
            </a:r>
            <a:r>
              <a:rPr lang="cs-CZ" sz="1600" dirty="0"/>
              <a:t>(</a:t>
            </a:r>
            <a:r>
              <a:rPr lang="el-GR" sz="1600" dirty="0" smtClean="0"/>
              <a:t>γ</a:t>
            </a:r>
            <a:r>
              <a:rPr lang="cs-CZ" sz="1600" baseline="-25000" dirty="0" smtClean="0"/>
              <a:t>2</a:t>
            </a:r>
            <a:r>
              <a:rPr lang="el-GR" sz="1600" dirty="0" smtClean="0"/>
              <a:t>δδ´ψχ</a:t>
            </a:r>
            <a:r>
              <a:rPr lang="cs-CZ" sz="1600" dirty="0" smtClean="0"/>
              <a:t>) - nakládání </a:t>
            </a:r>
            <a:r>
              <a:rPr lang="el-GR" sz="1600" dirty="0" smtClean="0"/>
              <a:t>β</a:t>
            </a:r>
            <a:r>
              <a:rPr lang="cs-CZ" sz="1600" dirty="0" smtClean="0"/>
              <a:t>-svorky </a:t>
            </a:r>
            <a:r>
              <a:rPr lang="cs-CZ" sz="1600" dirty="0"/>
              <a:t>na DNA v místech </a:t>
            </a:r>
            <a:r>
              <a:rPr lang="cs-CZ" sz="1600" dirty="0" smtClean="0"/>
              <a:t>RNA-</a:t>
            </a:r>
            <a:r>
              <a:rPr lang="cs-CZ" sz="1600" dirty="0" err="1" smtClean="0"/>
              <a:t>primerů</a:t>
            </a:r>
            <a:endParaRPr lang="cs-CZ" sz="1600" dirty="0" smtClean="0"/>
          </a:p>
          <a:p>
            <a:pPr marL="171450" indent="-171450" algn="just">
              <a:lnSpc>
                <a:spcPct val="105000"/>
              </a:lnSpc>
              <a:buFont typeface="Arial" charset="0"/>
              <a:buChar char="•"/>
            </a:pPr>
            <a:r>
              <a:rPr lang="cs-CZ" sz="1600" dirty="0" smtClean="0"/>
              <a:t>500 nukleotidů/s</a:t>
            </a:r>
          </a:p>
          <a:p>
            <a:pPr marL="171450" indent="-171450" algn="just">
              <a:lnSpc>
                <a:spcPct val="105000"/>
              </a:lnSpc>
              <a:spcAft>
                <a:spcPts val="400"/>
              </a:spcAft>
              <a:buFont typeface="Arial" charset="0"/>
              <a:buChar char="•"/>
            </a:pPr>
            <a:r>
              <a:rPr lang="cs-CZ" sz="1600" dirty="0" err="1" smtClean="0"/>
              <a:t>procesivita</a:t>
            </a:r>
            <a:r>
              <a:rPr lang="cs-CZ" sz="1600" dirty="0" smtClean="0"/>
              <a:t> </a:t>
            </a:r>
            <a:r>
              <a:rPr lang="cs-CZ" sz="1600" dirty="0"/>
              <a:t>pro celu </a:t>
            </a:r>
            <a:r>
              <a:rPr lang="cs-CZ" sz="1600" dirty="0" smtClean="0"/>
              <a:t>molekulu DNA</a:t>
            </a:r>
          </a:p>
          <a:p>
            <a:pPr marL="171450" indent="-171450" algn="just">
              <a:lnSpc>
                <a:spcPct val="105000"/>
              </a:lnSpc>
              <a:buFont typeface="Arial" charset="0"/>
              <a:buChar char="•"/>
            </a:pPr>
            <a:r>
              <a:rPr lang="cs-CZ" sz="1600" dirty="0"/>
              <a:t> 3´-5´ exonukleázová aktivita</a:t>
            </a:r>
            <a:endParaRPr lang="cs-CZ" sz="1600" dirty="0" smtClean="0"/>
          </a:p>
          <a:p>
            <a:pPr marL="171450" indent="-171450" algn="just">
              <a:lnSpc>
                <a:spcPct val="105000"/>
              </a:lnSpc>
              <a:buFont typeface="Arial" charset="0"/>
              <a:buChar char="•"/>
            </a:pPr>
            <a:r>
              <a:rPr lang="cs-CZ" sz="1600" dirty="0" smtClean="0"/>
              <a:t>RNA-</a:t>
            </a:r>
            <a:r>
              <a:rPr lang="cs-CZ" sz="1600" dirty="0" err="1" smtClean="0"/>
              <a:t>primer</a:t>
            </a:r>
            <a:r>
              <a:rPr lang="cs-CZ" sz="1600" dirty="0" smtClean="0"/>
              <a:t>; replikace DNA, opravy DNA</a:t>
            </a:r>
            <a:endParaRPr lang="cs-CZ" sz="1600" dirty="0"/>
          </a:p>
        </p:txBody>
      </p:sp>
      <p:grpSp>
        <p:nvGrpSpPr>
          <p:cNvPr id="6" name="Skupina 5"/>
          <p:cNvGrpSpPr>
            <a:grpSpLocks noChangeAspect="1"/>
          </p:cNvGrpSpPr>
          <p:nvPr/>
        </p:nvGrpSpPr>
        <p:grpSpPr>
          <a:xfrm>
            <a:off x="4860032" y="885849"/>
            <a:ext cx="3661784" cy="958975"/>
            <a:chOff x="814388" y="2686049"/>
            <a:chExt cx="6510337" cy="1704975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29" r="13372" b="11451"/>
            <a:stretch/>
          </p:blipFill>
          <p:spPr bwMode="auto">
            <a:xfrm>
              <a:off x="814388" y="2686049"/>
              <a:ext cx="6510337" cy="1704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Obdélník 4"/>
            <p:cNvSpPr/>
            <p:nvPr/>
          </p:nvSpPr>
          <p:spPr>
            <a:xfrm>
              <a:off x="971600" y="2780928"/>
              <a:ext cx="576064" cy="216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3626371" y="3498540"/>
              <a:ext cx="936104" cy="1080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7173813" y="3041340"/>
              <a:ext cx="150912" cy="6036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Obdélník 13"/>
          <p:cNvSpPr/>
          <p:nvPr/>
        </p:nvSpPr>
        <p:spPr>
          <a:xfrm>
            <a:off x="-65989" y="6626897"/>
            <a:ext cx="920998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>
                    <a:lumMod val="65000"/>
                  </a:schemeClr>
                </a:solidFill>
              </a:rPr>
              <a:t>http://</a:t>
            </a:r>
            <a:r>
              <a:rPr lang="en-GB" sz="1000" dirty="0" smtClean="0">
                <a:solidFill>
                  <a:schemeClr val="bg1">
                    <a:lumMod val="65000"/>
                  </a:schemeClr>
                </a:solidFill>
              </a:rPr>
              <a:t>www.garlandscience.com/res/pdf/ecb4_ch6_draft.pdf</a:t>
            </a:r>
            <a:r>
              <a:rPr lang="cs-CZ" sz="1000" dirty="0">
                <a:solidFill>
                  <a:schemeClr val="bg1">
                    <a:lumMod val="65000"/>
                  </a:schemeClr>
                </a:solidFill>
              </a:rPr>
              <a:t>	http://www.nature.com/nrm/journal/v3/n5/fig_tab/nrm804_F4.html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71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Skupina 21"/>
          <p:cNvGrpSpPr/>
          <p:nvPr/>
        </p:nvGrpSpPr>
        <p:grpSpPr>
          <a:xfrm>
            <a:off x="4932041" y="630482"/>
            <a:ext cx="4197730" cy="2651391"/>
            <a:chOff x="4932041" y="630482"/>
            <a:chExt cx="4197730" cy="2651391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64" b="8400"/>
            <a:stretch/>
          </p:blipFill>
          <p:spPr bwMode="auto">
            <a:xfrm>
              <a:off x="4932041" y="748179"/>
              <a:ext cx="4197730" cy="2533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Obdélník 19"/>
            <p:cNvSpPr/>
            <p:nvPr/>
          </p:nvSpPr>
          <p:spPr>
            <a:xfrm>
              <a:off x="6003905" y="1412776"/>
              <a:ext cx="1233651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bdélník 42"/>
            <p:cNvSpPr/>
            <p:nvPr/>
          </p:nvSpPr>
          <p:spPr>
            <a:xfrm>
              <a:off x="6303479" y="2132856"/>
              <a:ext cx="748693" cy="2964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Obdélník 43"/>
            <p:cNvSpPr/>
            <p:nvPr/>
          </p:nvSpPr>
          <p:spPr>
            <a:xfrm>
              <a:off x="6372120" y="2263990"/>
              <a:ext cx="561559" cy="2964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Obdélník 44"/>
            <p:cNvSpPr/>
            <p:nvPr/>
          </p:nvSpPr>
          <p:spPr>
            <a:xfrm>
              <a:off x="5401642" y="3121035"/>
              <a:ext cx="1661719" cy="1608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Obdélník 45"/>
            <p:cNvSpPr/>
            <p:nvPr/>
          </p:nvSpPr>
          <p:spPr>
            <a:xfrm>
              <a:off x="7386808" y="1590712"/>
              <a:ext cx="830860" cy="1608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Obdélník 46"/>
            <p:cNvSpPr/>
            <p:nvPr/>
          </p:nvSpPr>
          <p:spPr>
            <a:xfrm rot="1523718" flipV="1">
              <a:off x="7642604" y="1506050"/>
              <a:ext cx="263030" cy="1863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Obdélník 47"/>
            <p:cNvSpPr/>
            <p:nvPr/>
          </p:nvSpPr>
          <p:spPr>
            <a:xfrm rot="1523718" flipV="1">
              <a:off x="7543317" y="720150"/>
              <a:ext cx="263030" cy="1863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Obdélník 48"/>
            <p:cNvSpPr/>
            <p:nvPr/>
          </p:nvSpPr>
          <p:spPr>
            <a:xfrm>
              <a:off x="7363182" y="630482"/>
              <a:ext cx="712330" cy="2964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Obdélník 49"/>
            <p:cNvSpPr/>
            <p:nvPr/>
          </p:nvSpPr>
          <p:spPr>
            <a:xfrm>
              <a:off x="7604086" y="1785872"/>
              <a:ext cx="712330" cy="2964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Obdélník 50"/>
            <p:cNvSpPr/>
            <p:nvPr/>
          </p:nvSpPr>
          <p:spPr>
            <a:xfrm>
              <a:off x="5099862" y="1603342"/>
              <a:ext cx="712330" cy="2964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Obdélník 6"/>
          <p:cNvSpPr/>
          <p:nvPr/>
        </p:nvSpPr>
        <p:spPr>
          <a:xfrm>
            <a:off x="252000" y="932603"/>
            <a:ext cx="8640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4"/>
            <a:r>
              <a:rPr lang="cs-CZ" sz="1600" b="1" dirty="0" smtClean="0"/>
              <a:t>DNA-</a:t>
            </a:r>
            <a:r>
              <a:rPr lang="cs-CZ" sz="1600" b="1" dirty="0" err="1" smtClean="0"/>
              <a:t>helikáza</a:t>
            </a:r>
            <a:endParaRPr lang="cs-CZ" sz="1600" b="1" dirty="0"/>
          </a:p>
          <a:p>
            <a:pPr marL="171450" lvl="4" indent="-171450">
              <a:buFont typeface="Arial" charset="0"/>
              <a:buChar char="•"/>
            </a:pPr>
            <a:r>
              <a:rPr lang="cs-CZ" sz="1600" dirty="0"/>
              <a:t>odvíjení komplementárních řetězců v </a:t>
            </a:r>
            <a:r>
              <a:rPr lang="cs-CZ" sz="1600" dirty="0" err="1"/>
              <a:t>dsDNA</a:t>
            </a:r>
            <a:r>
              <a:rPr lang="cs-CZ" sz="1600" dirty="0"/>
              <a:t> </a:t>
            </a:r>
          </a:p>
          <a:p>
            <a:pPr marL="171450" lvl="4" indent="-171450">
              <a:buFont typeface="Arial" charset="0"/>
              <a:buChar char="•"/>
            </a:pPr>
            <a:r>
              <a:rPr lang="cs-CZ" sz="1600" dirty="0" err="1" smtClean="0"/>
              <a:t>DnaB</a:t>
            </a:r>
            <a:r>
              <a:rPr lang="cs-CZ" sz="1600" dirty="0" smtClean="0"/>
              <a:t>-protein </a:t>
            </a:r>
            <a:r>
              <a:rPr lang="cs-CZ" sz="1600" dirty="0"/>
              <a:t>a n´-</a:t>
            </a:r>
            <a:r>
              <a:rPr lang="cs-CZ" sz="1600" dirty="0" smtClean="0"/>
              <a:t>protein</a:t>
            </a:r>
          </a:p>
          <a:p>
            <a:pPr marL="0" lvl="4"/>
            <a:endParaRPr lang="cs-CZ" sz="1600" dirty="0"/>
          </a:p>
          <a:p>
            <a:pPr marL="0" lvl="4"/>
            <a:r>
              <a:rPr lang="cs-CZ" sz="1600" b="1" dirty="0"/>
              <a:t>DNA-</a:t>
            </a:r>
            <a:r>
              <a:rPr lang="cs-CZ" sz="1600" b="1" dirty="0" err="1"/>
              <a:t>gyráza</a:t>
            </a:r>
            <a:endParaRPr lang="cs-CZ" sz="1600" b="1" dirty="0"/>
          </a:p>
          <a:p>
            <a:pPr marL="171450" lvl="4" indent="-171450">
              <a:buFont typeface="Arial" charset="0"/>
              <a:buChar char="•"/>
            </a:pPr>
            <a:r>
              <a:rPr lang="cs-CZ" sz="1600" dirty="0"/>
              <a:t>topoizomeráza II </a:t>
            </a:r>
          </a:p>
          <a:p>
            <a:pPr marL="171450" lvl="4" indent="-171450">
              <a:buFont typeface="Arial" charset="0"/>
              <a:buChar char="•"/>
            </a:pPr>
            <a:r>
              <a:rPr lang="cs-CZ" sz="1600" dirty="0" smtClean="0"/>
              <a:t>mění </a:t>
            </a:r>
            <a:r>
              <a:rPr lang="cs-CZ" sz="1600" dirty="0"/>
              <a:t>kladné </a:t>
            </a:r>
            <a:r>
              <a:rPr lang="cs-CZ" sz="1600" dirty="0" err="1"/>
              <a:t>nadšroubovicové</a:t>
            </a:r>
            <a:r>
              <a:rPr lang="cs-CZ" sz="1600" dirty="0"/>
              <a:t> </a:t>
            </a:r>
            <a:r>
              <a:rPr lang="cs-CZ" sz="1600" dirty="0" smtClean="0"/>
              <a:t>závity </a:t>
            </a:r>
            <a:r>
              <a:rPr lang="cs-CZ" sz="1600" dirty="0"/>
              <a:t>na </a:t>
            </a:r>
            <a:r>
              <a:rPr lang="cs-CZ" sz="1600" dirty="0" smtClean="0"/>
              <a:t>záporné</a:t>
            </a:r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/>
              <a:t>Replikace bakteriální chromozomové DNA</a:t>
            </a:r>
            <a:endParaRPr lang="cs-CZ" sz="3200" dirty="0"/>
          </a:p>
        </p:txBody>
      </p:sp>
      <p:cxnSp>
        <p:nvCxnSpPr>
          <p:cNvPr id="4" name="Přímá spojnice 3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Skupina 10"/>
          <p:cNvGrpSpPr/>
          <p:nvPr/>
        </p:nvGrpSpPr>
        <p:grpSpPr>
          <a:xfrm>
            <a:off x="4067944" y="5380532"/>
            <a:ext cx="4872451" cy="1064770"/>
            <a:chOff x="4220215" y="841558"/>
            <a:chExt cx="4872451" cy="1064770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6" t="12349" r="4614" b="8833"/>
            <a:stretch/>
          </p:blipFill>
          <p:spPr bwMode="auto">
            <a:xfrm>
              <a:off x="4220215" y="841558"/>
              <a:ext cx="4872451" cy="964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Obdélník 4"/>
            <p:cNvSpPr/>
            <p:nvPr/>
          </p:nvSpPr>
          <p:spPr>
            <a:xfrm>
              <a:off x="4427984" y="1700808"/>
              <a:ext cx="792088" cy="2055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4332889" y="1649705"/>
              <a:ext cx="90762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dirty="0" smtClean="0"/>
                <a:t>Templátová DNA</a:t>
              </a:r>
              <a:endParaRPr lang="en-GB" sz="800" b="1" dirty="0"/>
            </a:p>
          </p:txBody>
        </p:sp>
        <p:sp>
          <p:nvSpPr>
            <p:cNvPr id="6" name="Obdélník 5"/>
            <p:cNvSpPr/>
            <p:nvPr/>
          </p:nvSpPr>
          <p:spPr>
            <a:xfrm>
              <a:off x="4932040" y="841558"/>
              <a:ext cx="792088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bdélník 8"/>
            <p:cNvSpPr/>
            <p:nvPr/>
          </p:nvSpPr>
          <p:spPr>
            <a:xfrm rot="838635">
              <a:off x="5214804" y="845118"/>
              <a:ext cx="195586" cy="3255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5724128" y="1484784"/>
              <a:ext cx="432048" cy="1649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7452320" y="1479578"/>
              <a:ext cx="432048" cy="1649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9" name="Skupina 18"/>
          <p:cNvGrpSpPr/>
          <p:nvPr/>
        </p:nvGrpSpPr>
        <p:grpSpPr>
          <a:xfrm>
            <a:off x="616688" y="3721051"/>
            <a:ext cx="7910624" cy="1119254"/>
            <a:chOff x="616688" y="3649814"/>
            <a:chExt cx="7910624" cy="1119254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66" r="12937" b="74416"/>
            <a:stretch/>
          </p:blipFill>
          <p:spPr bwMode="auto">
            <a:xfrm>
              <a:off x="616688" y="3810314"/>
              <a:ext cx="1956391" cy="854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5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92" t="34182" r="13995" b="40660"/>
            <a:stretch/>
          </p:blipFill>
          <p:spPr bwMode="auto">
            <a:xfrm>
              <a:off x="3635896" y="3817421"/>
              <a:ext cx="1896365" cy="8399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5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24" t="73156" r="15079" b="1260"/>
            <a:stretch/>
          </p:blipFill>
          <p:spPr bwMode="auto">
            <a:xfrm>
              <a:off x="6624084" y="3810314"/>
              <a:ext cx="1903228" cy="854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" name="Přímá spojnice se šipkou 12"/>
            <p:cNvCxnSpPr/>
            <p:nvPr/>
          </p:nvCxnSpPr>
          <p:spPr>
            <a:xfrm>
              <a:off x="2627784" y="4237407"/>
              <a:ext cx="72000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Přímá spojnice se šipkou 29"/>
            <p:cNvCxnSpPr/>
            <p:nvPr/>
          </p:nvCxnSpPr>
          <p:spPr>
            <a:xfrm>
              <a:off x="5652120" y="4237407"/>
              <a:ext cx="72000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bdélník 16"/>
            <p:cNvSpPr/>
            <p:nvPr/>
          </p:nvSpPr>
          <p:spPr>
            <a:xfrm>
              <a:off x="683568" y="4636127"/>
              <a:ext cx="664410" cy="677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TextovéPole 30"/>
            <p:cNvSpPr txBox="1"/>
            <p:nvPr/>
          </p:nvSpPr>
          <p:spPr>
            <a:xfrm>
              <a:off x="677926" y="4553624"/>
              <a:ext cx="73129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dirty="0" smtClean="0"/>
                <a:t>Řetězec DNA</a:t>
              </a:r>
              <a:endParaRPr lang="en-GB" sz="800" b="1" dirty="0"/>
            </a:p>
          </p:txBody>
        </p:sp>
        <p:sp>
          <p:nvSpPr>
            <p:cNvPr id="18" name="Obdélník 17"/>
            <p:cNvSpPr/>
            <p:nvPr/>
          </p:nvSpPr>
          <p:spPr>
            <a:xfrm>
              <a:off x="7834607" y="3810314"/>
              <a:ext cx="481809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bdélník 33"/>
            <p:cNvSpPr/>
            <p:nvPr/>
          </p:nvSpPr>
          <p:spPr>
            <a:xfrm>
              <a:off x="6624084" y="3794561"/>
              <a:ext cx="481809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TextovéPole 34"/>
            <p:cNvSpPr txBox="1"/>
            <p:nvPr/>
          </p:nvSpPr>
          <p:spPr>
            <a:xfrm>
              <a:off x="6544738" y="3649814"/>
              <a:ext cx="69281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dirty="0" smtClean="0"/>
                <a:t>RNA-</a:t>
              </a:r>
              <a:r>
                <a:rPr lang="cs-CZ" sz="800" b="1" dirty="0" err="1" smtClean="0"/>
                <a:t>primer</a:t>
              </a:r>
              <a:endParaRPr lang="en-GB" sz="800" b="1" dirty="0"/>
            </a:p>
          </p:txBody>
        </p:sp>
        <p:sp>
          <p:nvSpPr>
            <p:cNvPr id="36" name="TextovéPole 35"/>
            <p:cNvSpPr txBox="1"/>
            <p:nvPr/>
          </p:nvSpPr>
          <p:spPr>
            <a:xfrm>
              <a:off x="7736272" y="3691959"/>
              <a:ext cx="52770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dirty="0" err="1" smtClean="0"/>
                <a:t>Primáza</a:t>
              </a:r>
              <a:endParaRPr lang="en-GB" sz="800" b="1" dirty="0"/>
            </a:p>
          </p:txBody>
        </p:sp>
      </p:grpSp>
      <p:sp>
        <p:nvSpPr>
          <p:cNvPr id="39" name="Obdélník 38"/>
          <p:cNvSpPr/>
          <p:nvPr/>
        </p:nvSpPr>
        <p:spPr>
          <a:xfrm>
            <a:off x="244905" y="3289003"/>
            <a:ext cx="864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4" indent="0">
              <a:buFont typeface="Arial" charset="0"/>
              <a:buNone/>
            </a:pPr>
            <a:r>
              <a:rPr lang="cs-CZ" sz="1600" b="1" dirty="0" smtClean="0"/>
              <a:t>DNA-</a:t>
            </a:r>
            <a:r>
              <a:rPr lang="cs-CZ" sz="1600" b="1" dirty="0" err="1" smtClean="0"/>
              <a:t>primáza</a:t>
            </a:r>
            <a:endParaRPr lang="cs-CZ" sz="1600" b="1" dirty="0"/>
          </a:p>
          <a:p>
            <a:pPr marL="171450" lvl="4" indent="-171450">
              <a:buFont typeface="Arial" charset="0"/>
              <a:buChar char="•"/>
            </a:pPr>
            <a:r>
              <a:rPr lang="cs-CZ" sz="1600" dirty="0" smtClean="0"/>
              <a:t>DNA-dependentní-RNA-polymeráza, syntéza RNA-</a:t>
            </a:r>
            <a:r>
              <a:rPr lang="cs-CZ" sz="1600" dirty="0" err="1" smtClean="0"/>
              <a:t>primerů</a:t>
            </a:r>
            <a:endParaRPr lang="cs-CZ" sz="1600" dirty="0" smtClean="0"/>
          </a:p>
        </p:txBody>
      </p:sp>
      <p:sp>
        <p:nvSpPr>
          <p:cNvPr id="40" name="Obdélník 39"/>
          <p:cNvSpPr/>
          <p:nvPr/>
        </p:nvSpPr>
        <p:spPr>
          <a:xfrm>
            <a:off x="251520" y="5341510"/>
            <a:ext cx="864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4" indent="0">
              <a:buFontTx/>
              <a:buNone/>
            </a:pPr>
            <a:r>
              <a:rPr lang="cs-CZ" sz="1600" b="1" dirty="0" smtClean="0"/>
              <a:t>DNA-ligáza</a:t>
            </a:r>
            <a:endParaRPr lang="cs-CZ" sz="1600" b="1" dirty="0"/>
          </a:p>
          <a:p>
            <a:pPr marL="171450" lvl="4" indent="-171450">
              <a:buFont typeface="Arial" charset="0"/>
              <a:buChar char="•"/>
            </a:pPr>
            <a:r>
              <a:rPr lang="cs-CZ" sz="1600" dirty="0" err="1"/>
              <a:t>ligace</a:t>
            </a:r>
            <a:r>
              <a:rPr lang="cs-CZ" sz="1600" dirty="0"/>
              <a:t> polynukleotidových řetězců</a:t>
            </a:r>
          </a:p>
          <a:p>
            <a:pPr marL="171450" lvl="4" indent="-171450">
              <a:buFont typeface="Arial" charset="0"/>
              <a:buChar char="•"/>
            </a:pPr>
            <a:r>
              <a:rPr lang="cs-CZ" sz="1600" dirty="0"/>
              <a:t>spojení </a:t>
            </a:r>
            <a:r>
              <a:rPr lang="cs-CZ" sz="1600" dirty="0" err="1"/>
              <a:t>Okazakiho</a:t>
            </a:r>
            <a:r>
              <a:rPr lang="cs-CZ" sz="1600" dirty="0"/>
              <a:t> </a:t>
            </a:r>
            <a:r>
              <a:rPr lang="cs-CZ" sz="1600" dirty="0" smtClean="0"/>
              <a:t>fragmentů</a:t>
            </a:r>
          </a:p>
        </p:txBody>
      </p:sp>
      <p:sp>
        <p:nvSpPr>
          <p:cNvPr id="41" name="Obdélník 40"/>
          <p:cNvSpPr/>
          <p:nvPr/>
        </p:nvSpPr>
        <p:spPr>
          <a:xfrm>
            <a:off x="-65989" y="6626897"/>
            <a:ext cx="723737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>
                    <a:lumMod val="65000"/>
                  </a:schemeClr>
                </a:solidFill>
              </a:rPr>
              <a:t>http://www.garlandscience.com/res/pdf/ecb4_ch6_draft.pdf</a:t>
            </a:r>
          </a:p>
        </p:txBody>
      </p:sp>
      <p:sp>
        <p:nvSpPr>
          <p:cNvPr id="53" name="TextovéPole 52"/>
          <p:cNvSpPr txBox="1"/>
          <p:nvPr/>
        </p:nvSpPr>
        <p:spPr>
          <a:xfrm>
            <a:off x="5065423" y="1536106"/>
            <a:ext cx="7601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b="1" dirty="0" smtClean="0"/>
              <a:t>DNA-</a:t>
            </a:r>
            <a:r>
              <a:rPr lang="cs-CZ" sz="800" b="1" dirty="0" err="1" smtClean="0"/>
              <a:t>helikáza</a:t>
            </a:r>
            <a:endParaRPr lang="en-GB" sz="800" b="1" dirty="0"/>
          </a:p>
        </p:txBody>
      </p:sp>
      <p:sp>
        <p:nvSpPr>
          <p:cNvPr id="54" name="TextovéPole 53"/>
          <p:cNvSpPr txBox="1"/>
          <p:nvPr/>
        </p:nvSpPr>
        <p:spPr>
          <a:xfrm>
            <a:off x="7335312" y="1776245"/>
            <a:ext cx="10390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b="1" dirty="0" err="1" smtClean="0"/>
              <a:t>Nadšroubovice</a:t>
            </a:r>
            <a:r>
              <a:rPr lang="cs-CZ" sz="800" b="1" dirty="0" smtClean="0"/>
              <a:t> DNA</a:t>
            </a:r>
            <a:endParaRPr lang="en-GB" sz="800" b="1" dirty="0"/>
          </a:p>
        </p:txBody>
      </p:sp>
      <p:sp>
        <p:nvSpPr>
          <p:cNvPr id="55" name="TextovéPole 54"/>
          <p:cNvSpPr txBox="1"/>
          <p:nvPr/>
        </p:nvSpPr>
        <p:spPr>
          <a:xfrm>
            <a:off x="6171599" y="3050860"/>
            <a:ext cx="6864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b="1" dirty="0" smtClean="0"/>
              <a:t>DNA-</a:t>
            </a:r>
            <a:r>
              <a:rPr lang="cs-CZ" sz="800" b="1" dirty="0" err="1" smtClean="0"/>
              <a:t>gyráza</a:t>
            </a:r>
            <a:endParaRPr lang="en-GB" sz="800" b="1" dirty="0"/>
          </a:p>
        </p:txBody>
      </p:sp>
    </p:spTree>
    <p:extLst>
      <p:ext uri="{BB962C8B-B14F-4D97-AF65-F5344CB8AC3E}">
        <p14:creationId xmlns:p14="http://schemas.microsoft.com/office/powerpoint/2010/main" val="404234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/>
              <a:t>Semikontinuální syntéza dsDNA při replikaci</a:t>
            </a:r>
          </a:p>
        </p:txBody>
      </p:sp>
      <p:cxnSp>
        <p:nvCxnSpPr>
          <p:cNvPr id="7" name="Přímá spojnice 6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délník 7"/>
          <p:cNvSpPr/>
          <p:nvPr/>
        </p:nvSpPr>
        <p:spPr>
          <a:xfrm>
            <a:off x="252000" y="947843"/>
            <a:ext cx="8640000" cy="2421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cs-CZ" sz="1600" b="1" dirty="0" smtClean="0"/>
              <a:t>Vedoucí DNA řetězec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kontinuální syntéza na řetězci 3´→5´ 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cs-CZ" sz="1600" dirty="0" smtClean="0"/>
              <a:t>jeden RNA-</a:t>
            </a:r>
            <a:r>
              <a:rPr lang="cs-CZ" sz="1600" dirty="0" err="1" smtClean="0"/>
              <a:t>primer</a:t>
            </a:r>
            <a:r>
              <a:rPr lang="cs-CZ" sz="1600" dirty="0" smtClean="0"/>
              <a:t> v místě </a:t>
            </a:r>
            <a:r>
              <a:rPr lang="cs-CZ" sz="1600" i="1" dirty="0" err="1" smtClean="0"/>
              <a:t>ori</a:t>
            </a:r>
            <a:r>
              <a:rPr lang="cs-CZ" sz="1600" dirty="0" smtClean="0"/>
              <a:t>	</a:t>
            </a:r>
          </a:p>
          <a:p>
            <a:pPr>
              <a:spcAft>
                <a:spcPts val="1000"/>
              </a:spcAft>
            </a:pPr>
            <a:endParaRPr lang="cs-CZ" sz="1600" dirty="0" smtClean="0"/>
          </a:p>
          <a:p>
            <a:pPr>
              <a:spcAft>
                <a:spcPts val="400"/>
              </a:spcAft>
            </a:pPr>
            <a:r>
              <a:rPr lang="cs-CZ" sz="1600" b="1" dirty="0" smtClean="0"/>
              <a:t>Opožďující se DNA řetězec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diskontinuální </a:t>
            </a:r>
            <a:r>
              <a:rPr lang="cs-CZ" sz="1600" dirty="0" smtClean="0"/>
              <a:t>syntéza přes </a:t>
            </a:r>
            <a:r>
              <a:rPr lang="cs-CZ" sz="1600" dirty="0" err="1" smtClean="0"/>
              <a:t>Okazakiho</a:t>
            </a:r>
            <a:r>
              <a:rPr lang="cs-CZ" sz="1600" dirty="0" smtClean="0"/>
              <a:t> fragmenty na řetězci 3</a:t>
            </a:r>
            <a:r>
              <a:rPr lang="cs-CZ" sz="1600" dirty="0"/>
              <a:t>´→5´ 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RNA-</a:t>
            </a:r>
            <a:r>
              <a:rPr lang="cs-CZ" sz="1600" dirty="0" err="1" smtClean="0"/>
              <a:t>primer</a:t>
            </a:r>
            <a:r>
              <a:rPr lang="cs-CZ" sz="1600" dirty="0" smtClean="0"/>
              <a:t> pro každý </a:t>
            </a:r>
            <a:r>
              <a:rPr lang="cs-CZ" sz="1600" dirty="0" err="1" smtClean="0"/>
              <a:t>Okazakiho</a:t>
            </a:r>
            <a:r>
              <a:rPr lang="cs-CZ" sz="1600" dirty="0" smtClean="0"/>
              <a:t> fragment, odbourány </a:t>
            </a:r>
            <a:r>
              <a:rPr lang="cs-CZ" sz="1600" dirty="0"/>
              <a:t>od </a:t>
            </a:r>
            <a:r>
              <a:rPr lang="cs-CZ" sz="1600" dirty="0" smtClean="0"/>
              <a:t>5´-konce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1600" dirty="0" smtClean="0"/>
              <a:t>prodloužení </a:t>
            </a:r>
            <a:r>
              <a:rPr lang="cs-CZ" sz="1600" dirty="0" err="1" smtClean="0"/>
              <a:t>Okazakiho</a:t>
            </a:r>
            <a:r>
              <a:rPr lang="cs-CZ" sz="1600" dirty="0" smtClean="0"/>
              <a:t> fragmentů na 3´-konci, spojení do souvislého řetězce DNA</a:t>
            </a:r>
          </a:p>
        </p:txBody>
      </p:sp>
      <p:sp>
        <p:nvSpPr>
          <p:cNvPr id="10" name="Obdélník 9"/>
          <p:cNvSpPr/>
          <p:nvPr/>
        </p:nvSpPr>
        <p:spPr>
          <a:xfrm>
            <a:off x="-65989" y="6626897"/>
            <a:ext cx="920998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 smtClean="0">
                <a:solidFill>
                  <a:schemeClr val="bg1">
                    <a:lumMod val="65000"/>
                  </a:schemeClr>
                </a:solidFill>
              </a:rPr>
              <a:t>http://www.bio.miami.edu/tom/courses/bil255/bil255goods/09_dna.html</a:t>
            </a:r>
            <a:r>
              <a:rPr lang="cs-CZ" sz="1000" dirty="0">
                <a:solidFill>
                  <a:schemeClr val="bg1">
                    <a:lumMod val="65000"/>
                  </a:schemeClr>
                </a:solidFill>
              </a:rPr>
              <a:t>	http://</a:t>
            </a:r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www.garlandscience.com/res/pdf/ecb4_ch6_draft.pdf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9" name="Skupina 8"/>
          <p:cNvGrpSpPr/>
          <p:nvPr/>
        </p:nvGrpSpPr>
        <p:grpSpPr>
          <a:xfrm>
            <a:off x="686996" y="3742644"/>
            <a:ext cx="3384376" cy="2177292"/>
            <a:chOff x="755576" y="4276044"/>
            <a:chExt cx="3384376" cy="2177292"/>
          </a:xfrm>
        </p:grpSpPr>
        <p:pic>
          <p:nvPicPr>
            <p:cNvPr id="3078" name="Picture 6" descr="http://www.bio.miami.edu/tom/courses/protected/MCB6/ch04/4-30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097" b="7645"/>
            <a:stretch/>
          </p:blipFill>
          <p:spPr bwMode="auto">
            <a:xfrm>
              <a:off x="755576" y="4276044"/>
              <a:ext cx="2412926" cy="2177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Obdélník 2"/>
            <p:cNvSpPr/>
            <p:nvPr/>
          </p:nvSpPr>
          <p:spPr>
            <a:xfrm>
              <a:off x="971600" y="5667186"/>
              <a:ext cx="864096" cy="216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ovéPole 11"/>
            <p:cNvSpPr txBox="1"/>
            <p:nvPr/>
          </p:nvSpPr>
          <p:spPr>
            <a:xfrm>
              <a:off x="1025161" y="5581085"/>
              <a:ext cx="8996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dirty="0" smtClean="0"/>
                <a:t>Směr pohybu </a:t>
              </a:r>
            </a:p>
            <a:p>
              <a:r>
                <a:rPr lang="cs-CZ" sz="800" b="1" dirty="0" smtClean="0"/>
                <a:t>replikační vidlice</a:t>
              </a:r>
              <a:endParaRPr lang="en-GB" sz="800" b="1" dirty="0"/>
            </a:p>
          </p:txBody>
        </p:sp>
        <p:sp>
          <p:nvSpPr>
            <p:cNvPr id="4" name="Obdélník 3"/>
            <p:cNvSpPr/>
            <p:nvPr/>
          </p:nvSpPr>
          <p:spPr>
            <a:xfrm>
              <a:off x="910716" y="5157192"/>
              <a:ext cx="1080000" cy="1135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bdélník 14"/>
            <p:cNvSpPr/>
            <p:nvPr/>
          </p:nvSpPr>
          <p:spPr>
            <a:xfrm rot="18917202">
              <a:off x="1816000" y="4767815"/>
              <a:ext cx="1080000" cy="1135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Obdélník 4"/>
            <p:cNvSpPr/>
            <p:nvPr/>
          </p:nvSpPr>
          <p:spPr>
            <a:xfrm>
              <a:off x="3077646" y="4593004"/>
              <a:ext cx="144016" cy="11940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2988675" y="4514751"/>
              <a:ext cx="115127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dirty="0" smtClean="0"/>
                <a:t>Místo spoje fragmentů</a:t>
              </a:r>
              <a:endParaRPr lang="en-GB" sz="800" b="1" dirty="0"/>
            </a:p>
          </p:txBody>
        </p:sp>
        <p:sp>
          <p:nvSpPr>
            <p:cNvPr id="18" name="TextovéPole 17"/>
            <p:cNvSpPr txBox="1"/>
            <p:nvPr/>
          </p:nvSpPr>
          <p:spPr>
            <a:xfrm>
              <a:off x="2982390" y="4693128"/>
              <a:ext cx="108555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dirty="0" smtClean="0"/>
                <a:t>Opožďující se řetězec</a:t>
              </a:r>
              <a:endParaRPr lang="en-GB" sz="800" b="1" dirty="0"/>
            </a:p>
          </p:txBody>
        </p:sp>
        <p:sp>
          <p:nvSpPr>
            <p:cNvPr id="19" name="TextovéPole 18"/>
            <p:cNvSpPr txBox="1"/>
            <p:nvPr/>
          </p:nvSpPr>
          <p:spPr>
            <a:xfrm>
              <a:off x="3022465" y="4958982"/>
              <a:ext cx="10454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dirty="0" err="1" smtClean="0"/>
                <a:t>Okazakiho</a:t>
              </a:r>
              <a:r>
                <a:rPr lang="cs-CZ" sz="800" b="1" dirty="0" smtClean="0"/>
                <a:t> fragment</a:t>
              </a:r>
              <a:endParaRPr lang="en-GB" sz="800" b="1" dirty="0"/>
            </a:p>
          </p:txBody>
        </p:sp>
        <p:sp>
          <p:nvSpPr>
            <p:cNvPr id="20" name="TextovéPole 19"/>
            <p:cNvSpPr txBox="1"/>
            <p:nvPr/>
          </p:nvSpPr>
          <p:spPr>
            <a:xfrm>
              <a:off x="3015086" y="5166665"/>
              <a:ext cx="69281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dirty="0" smtClean="0"/>
                <a:t>RNA-</a:t>
              </a:r>
              <a:r>
                <a:rPr lang="cs-CZ" sz="800" b="1" dirty="0" err="1" smtClean="0"/>
                <a:t>primer</a:t>
              </a:r>
              <a:endParaRPr lang="en-GB" sz="800" b="1" dirty="0"/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2990405" y="5642640"/>
              <a:ext cx="107753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dirty="0" smtClean="0"/>
                <a:t>Vedoucí DNA řetězec</a:t>
              </a:r>
              <a:endParaRPr lang="en-GB" sz="800" b="1" dirty="0"/>
            </a:p>
          </p:txBody>
        </p:sp>
      </p:grpSp>
      <p:grpSp>
        <p:nvGrpSpPr>
          <p:cNvPr id="14" name="Skupina 13"/>
          <p:cNvGrpSpPr/>
          <p:nvPr/>
        </p:nvGrpSpPr>
        <p:grpSpPr>
          <a:xfrm>
            <a:off x="4647436" y="4059094"/>
            <a:ext cx="3787452" cy="1627274"/>
            <a:chOff x="4716016" y="4468669"/>
            <a:chExt cx="3787452" cy="1627274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0" t="40872" r="38761" b="4059"/>
            <a:stretch/>
          </p:blipFill>
          <p:spPr bwMode="auto">
            <a:xfrm>
              <a:off x="4716016" y="4477957"/>
              <a:ext cx="3757324" cy="1617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Obdélník 12"/>
            <p:cNvSpPr/>
            <p:nvPr/>
          </p:nvSpPr>
          <p:spPr>
            <a:xfrm>
              <a:off x="6300192" y="5157192"/>
              <a:ext cx="648072" cy="2074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bdélník 23"/>
            <p:cNvSpPr/>
            <p:nvPr/>
          </p:nvSpPr>
          <p:spPr>
            <a:xfrm>
              <a:off x="6228184" y="4468669"/>
              <a:ext cx="648072" cy="2074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bdélník 24"/>
            <p:cNvSpPr/>
            <p:nvPr/>
          </p:nvSpPr>
          <p:spPr>
            <a:xfrm>
              <a:off x="4788024" y="4518724"/>
              <a:ext cx="1008112" cy="2074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bdélník 25"/>
            <p:cNvSpPr/>
            <p:nvPr/>
          </p:nvSpPr>
          <p:spPr>
            <a:xfrm>
              <a:off x="7308304" y="4514751"/>
              <a:ext cx="1080120" cy="2074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bdélník 26"/>
            <p:cNvSpPr/>
            <p:nvPr/>
          </p:nvSpPr>
          <p:spPr>
            <a:xfrm>
              <a:off x="4803772" y="5858084"/>
              <a:ext cx="992364" cy="2074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bdélník 27"/>
            <p:cNvSpPr/>
            <p:nvPr/>
          </p:nvSpPr>
          <p:spPr>
            <a:xfrm>
              <a:off x="7380312" y="5858084"/>
              <a:ext cx="1008112" cy="2074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TextovéPole 28"/>
            <p:cNvSpPr txBox="1"/>
            <p:nvPr/>
          </p:nvSpPr>
          <p:spPr>
            <a:xfrm>
              <a:off x="6192655" y="5175006"/>
              <a:ext cx="856325" cy="2918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cs-CZ" sz="800" b="1" dirty="0" smtClean="0"/>
                <a:t>Nově vytvořená</a:t>
              </a:r>
            </a:p>
            <a:p>
              <a:pPr algn="ctr">
                <a:lnSpc>
                  <a:spcPct val="80000"/>
                </a:lnSpc>
              </a:pPr>
              <a:r>
                <a:rPr lang="cs-CZ" sz="800" b="1" dirty="0" smtClean="0"/>
                <a:t> DNA</a:t>
              </a:r>
              <a:endParaRPr lang="en-GB" sz="800" b="1" dirty="0"/>
            </a:p>
          </p:txBody>
        </p:sp>
        <p:sp>
          <p:nvSpPr>
            <p:cNvPr id="30" name="TextovéPole 29"/>
            <p:cNvSpPr txBox="1"/>
            <p:nvPr/>
          </p:nvSpPr>
          <p:spPr>
            <a:xfrm>
              <a:off x="4770656" y="4487788"/>
              <a:ext cx="1082348" cy="2893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cs-CZ" sz="800" b="1" dirty="0" err="1" smtClean="0"/>
                <a:t>Templát</a:t>
              </a:r>
              <a:r>
                <a:rPr lang="cs-CZ" sz="800" b="1" dirty="0" smtClean="0"/>
                <a:t> pro vedoucí </a:t>
              </a:r>
            </a:p>
            <a:p>
              <a:pPr algn="ctr">
                <a:lnSpc>
                  <a:spcPct val="80000"/>
                </a:lnSpc>
              </a:pPr>
              <a:r>
                <a:rPr lang="cs-CZ" sz="800" b="1" dirty="0" smtClean="0"/>
                <a:t>DNA řetězec</a:t>
              </a:r>
              <a:endParaRPr lang="en-GB" sz="800" b="1" dirty="0"/>
            </a:p>
          </p:txBody>
        </p:sp>
        <p:sp>
          <p:nvSpPr>
            <p:cNvPr id="31" name="TextovéPole 30"/>
            <p:cNvSpPr txBox="1"/>
            <p:nvPr/>
          </p:nvSpPr>
          <p:spPr>
            <a:xfrm>
              <a:off x="7251882" y="5793388"/>
              <a:ext cx="1082348" cy="2893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cs-CZ" sz="800" b="1" dirty="0" err="1" smtClean="0"/>
                <a:t>Templát</a:t>
              </a:r>
              <a:r>
                <a:rPr lang="cs-CZ" sz="800" b="1" dirty="0" smtClean="0"/>
                <a:t> pro vedoucí </a:t>
              </a:r>
            </a:p>
            <a:p>
              <a:pPr algn="ctr">
                <a:lnSpc>
                  <a:spcPct val="80000"/>
                </a:lnSpc>
              </a:pPr>
              <a:r>
                <a:rPr lang="cs-CZ" sz="800" b="1" dirty="0" smtClean="0"/>
                <a:t>DNA řetězec</a:t>
              </a:r>
              <a:endParaRPr lang="en-GB" sz="800" b="1" dirty="0"/>
            </a:p>
          </p:txBody>
        </p:sp>
        <p:sp>
          <p:nvSpPr>
            <p:cNvPr id="32" name="TextovéPole 31"/>
            <p:cNvSpPr txBox="1"/>
            <p:nvPr/>
          </p:nvSpPr>
          <p:spPr>
            <a:xfrm>
              <a:off x="7220745" y="4492021"/>
              <a:ext cx="1282723" cy="2893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cs-CZ" sz="800" b="1" dirty="0" err="1" smtClean="0"/>
                <a:t>Templát</a:t>
              </a:r>
              <a:r>
                <a:rPr lang="cs-CZ" sz="800" b="1" dirty="0" smtClean="0"/>
                <a:t> pro opožďující se</a:t>
              </a:r>
            </a:p>
            <a:p>
              <a:pPr algn="ctr">
                <a:lnSpc>
                  <a:spcPct val="80000"/>
                </a:lnSpc>
              </a:pPr>
              <a:r>
                <a:rPr lang="cs-CZ" sz="800" b="1" dirty="0" smtClean="0"/>
                <a:t>DNA řetězec</a:t>
              </a:r>
              <a:endParaRPr lang="en-GB" sz="800" b="1" dirty="0"/>
            </a:p>
          </p:txBody>
        </p:sp>
        <p:sp>
          <p:nvSpPr>
            <p:cNvPr id="33" name="TextovéPole 32"/>
            <p:cNvSpPr txBox="1"/>
            <p:nvPr/>
          </p:nvSpPr>
          <p:spPr>
            <a:xfrm>
              <a:off x="4721954" y="5781136"/>
              <a:ext cx="1282723" cy="2893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cs-CZ" sz="800" b="1" dirty="0" err="1" smtClean="0"/>
                <a:t>Templát</a:t>
              </a:r>
              <a:r>
                <a:rPr lang="cs-CZ" sz="800" b="1" dirty="0" smtClean="0"/>
                <a:t> pro opožďující se</a:t>
              </a:r>
            </a:p>
            <a:p>
              <a:pPr algn="ctr">
                <a:lnSpc>
                  <a:spcPct val="80000"/>
                </a:lnSpc>
              </a:pPr>
              <a:r>
                <a:rPr lang="cs-CZ" sz="800" b="1" dirty="0" smtClean="0"/>
                <a:t>DNA řetězec</a:t>
              </a:r>
              <a:endParaRPr lang="en-GB" sz="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29142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/>
              <a:t>Iniciace replikace</a:t>
            </a:r>
            <a:endParaRPr lang="cs-CZ" sz="3200" dirty="0"/>
          </a:p>
        </p:txBody>
      </p:sp>
      <p:cxnSp>
        <p:nvCxnSpPr>
          <p:cNvPr id="7" name="Přímá spojnice 6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bdélník 9"/>
          <p:cNvSpPr/>
          <p:nvPr/>
        </p:nvSpPr>
        <p:spPr>
          <a:xfrm>
            <a:off x="-65989" y="6626897"/>
            <a:ext cx="920998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 smtClean="0">
                <a:solidFill>
                  <a:schemeClr val="bg1">
                    <a:lumMod val="65000"/>
                  </a:schemeClr>
                </a:solidFill>
              </a:rPr>
              <a:t>www.studyblue.com</a:t>
            </a:r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    http</a:t>
            </a:r>
            <a:r>
              <a:rPr lang="cs-CZ" sz="1000" dirty="0">
                <a:solidFill>
                  <a:schemeClr val="bg1">
                    <a:lumMod val="65000"/>
                  </a:schemeClr>
                </a:solidFill>
              </a:rPr>
              <a:t>://</a:t>
            </a:r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reasonandscience.heavenforum.org/t1849-dna-replication-of-prokaryotes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6" name="Obdélník 35"/>
          <p:cNvSpPr/>
          <p:nvPr/>
        </p:nvSpPr>
        <p:spPr>
          <a:xfrm>
            <a:off x="252000" y="932603"/>
            <a:ext cx="8640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 smtClean="0"/>
              <a:t>Počátek replikace </a:t>
            </a:r>
            <a:r>
              <a:rPr lang="cs-CZ" sz="1600" b="1" i="1" dirty="0" err="1" smtClean="0"/>
              <a:t>oriC</a:t>
            </a:r>
            <a:endParaRPr lang="cs-CZ" sz="1600" b="1" i="1" dirty="0" smtClean="0"/>
          </a:p>
          <a:p>
            <a:r>
              <a:rPr lang="cs-CZ" sz="1600" dirty="0"/>
              <a:t> </a:t>
            </a:r>
            <a:r>
              <a:rPr lang="cs-CZ" sz="1600" dirty="0" smtClean="0"/>
              <a:t>   - 13 </a:t>
            </a:r>
            <a:r>
              <a:rPr lang="cs-CZ" sz="1600" dirty="0" err="1" smtClean="0"/>
              <a:t>bp</a:t>
            </a:r>
            <a:r>
              <a:rPr lang="cs-CZ" sz="1600" dirty="0" smtClean="0"/>
              <a:t> tandemová repetice bohatá na AT páry </a:t>
            </a:r>
          </a:p>
          <a:p>
            <a:pPr>
              <a:spcAft>
                <a:spcPts val="800"/>
              </a:spcAft>
            </a:pPr>
            <a:r>
              <a:rPr lang="cs-CZ" sz="1600" dirty="0" smtClean="0"/>
              <a:t>    - 9 </a:t>
            </a:r>
            <a:r>
              <a:rPr lang="cs-CZ" sz="1600" dirty="0" err="1" smtClean="0"/>
              <a:t>bp</a:t>
            </a:r>
            <a:r>
              <a:rPr lang="cs-CZ" sz="1600" dirty="0" smtClean="0"/>
              <a:t> repetice: vazba </a:t>
            </a:r>
            <a:r>
              <a:rPr lang="cs-CZ" sz="1600" dirty="0" err="1" smtClean="0"/>
              <a:t>DnaA</a:t>
            </a:r>
            <a:endParaRPr lang="cs-CZ" sz="1600" dirty="0" smtClean="0"/>
          </a:p>
          <a:p>
            <a:pPr>
              <a:spcAft>
                <a:spcPts val="800"/>
              </a:spcAft>
            </a:pPr>
            <a:r>
              <a:rPr lang="cs-CZ" sz="1600" b="1" dirty="0" err="1" smtClean="0"/>
              <a:t>DnaA</a:t>
            </a:r>
            <a:r>
              <a:rPr lang="cs-CZ" sz="1600" dirty="0" smtClean="0"/>
              <a:t> - rozeznání </a:t>
            </a:r>
            <a:r>
              <a:rPr lang="cs-CZ" sz="1600" dirty="0" err="1" smtClean="0"/>
              <a:t>oriC</a:t>
            </a:r>
            <a:r>
              <a:rPr lang="cs-CZ" sz="1600" dirty="0" smtClean="0"/>
              <a:t>, převod do </a:t>
            </a:r>
            <a:r>
              <a:rPr lang="cs-CZ" sz="1600" dirty="0"/>
              <a:t>otevřené formy</a:t>
            </a:r>
          </a:p>
          <a:p>
            <a:r>
              <a:rPr lang="cs-CZ" sz="1600" b="1" dirty="0" err="1" smtClean="0"/>
              <a:t>DnaB</a:t>
            </a:r>
            <a:r>
              <a:rPr lang="cs-CZ" sz="1600" dirty="0" smtClean="0"/>
              <a:t> </a:t>
            </a:r>
            <a:r>
              <a:rPr lang="cs-CZ" sz="1600" dirty="0"/>
              <a:t>- </a:t>
            </a:r>
            <a:r>
              <a:rPr lang="cs-CZ" sz="1600" dirty="0" smtClean="0"/>
              <a:t>vazba na </a:t>
            </a:r>
            <a:r>
              <a:rPr lang="cs-CZ" sz="1600" dirty="0"/>
              <a:t>otevřený </a:t>
            </a:r>
            <a:r>
              <a:rPr lang="cs-CZ" sz="1600" dirty="0" smtClean="0"/>
              <a:t>úsek DNA</a:t>
            </a:r>
          </a:p>
          <a:p>
            <a:pPr>
              <a:spcAft>
                <a:spcPts val="800"/>
              </a:spcAft>
            </a:pPr>
            <a:r>
              <a:rPr lang="cs-CZ" sz="1600" dirty="0" smtClean="0"/>
              <a:t>           - odvíjení </a:t>
            </a:r>
            <a:r>
              <a:rPr lang="cs-CZ" sz="1600" dirty="0" err="1" smtClean="0"/>
              <a:t>dsDNA</a:t>
            </a:r>
            <a:r>
              <a:rPr lang="cs-CZ" sz="1600" dirty="0" smtClean="0"/>
              <a:t>, vznik </a:t>
            </a:r>
            <a:r>
              <a:rPr lang="cs-CZ" sz="1600" dirty="0"/>
              <a:t>replikačních </a:t>
            </a:r>
            <a:r>
              <a:rPr lang="cs-CZ" sz="1600" dirty="0" smtClean="0"/>
              <a:t>vidlic</a:t>
            </a:r>
          </a:p>
          <a:p>
            <a:r>
              <a:rPr lang="cs-CZ" sz="1600" b="1" dirty="0" smtClean="0"/>
              <a:t>SSB-proteiny</a:t>
            </a:r>
            <a:r>
              <a:rPr lang="cs-CZ" sz="1600" dirty="0" smtClean="0"/>
              <a:t> - vazba na </a:t>
            </a:r>
            <a:r>
              <a:rPr lang="cs-CZ" sz="1600" dirty="0" err="1" smtClean="0"/>
              <a:t>jednořetězcové</a:t>
            </a:r>
            <a:r>
              <a:rPr lang="cs-CZ" sz="1600" dirty="0" smtClean="0"/>
              <a:t> úseky</a:t>
            </a:r>
            <a:endParaRPr lang="cs-CZ" sz="1600" i="1" dirty="0"/>
          </a:p>
        </p:txBody>
      </p:sp>
      <p:grpSp>
        <p:nvGrpSpPr>
          <p:cNvPr id="23" name="Skupina 22"/>
          <p:cNvGrpSpPr/>
          <p:nvPr/>
        </p:nvGrpSpPr>
        <p:grpSpPr>
          <a:xfrm>
            <a:off x="1403648" y="3612760"/>
            <a:ext cx="2340836" cy="2696560"/>
            <a:chOff x="651676" y="3733862"/>
            <a:chExt cx="2340836" cy="2696560"/>
          </a:xfrm>
        </p:grpSpPr>
        <p:pic>
          <p:nvPicPr>
            <p:cNvPr id="6146" name="Picture 2" descr="https://classconnection.s3.amazonaws.com/223/flashcards/385223/png/oriclocus1320522201521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47" r="25364"/>
            <a:stretch/>
          </p:blipFill>
          <p:spPr bwMode="auto">
            <a:xfrm>
              <a:off x="827584" y="3898821"/>
              <a:ext cx="2077541" cy="2531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bdélník 1"/>
            <p:cNvSpPr/>
            <p:nvPr/>
          </p:nvSpPr>
          <p:spPr>
            <a:xfrm>
              <a:off x="1081956" y="5175841"/>
              <a:ext cx="1656184" cy="3526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bdélník 38"/>
            <p:cNvSpPr/>
            <p:nvPr/>
          </p:nvSpPr>
          <p:spPr>
            <a:xfrm>
              <a:off x="2473470" y="5439614"/>
              <a:ext cx="288032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1866354" y="4626008"/>
              <a:ext cx="45719" cy="5947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bdélník 21"/>
            <p:cNvSpPr/>
            <p:nvPr/>
          </p:nvSpPr>
          <p:spPr>
            <a:xfrm>
              <a:off x="2748438" y="4287486"/>
              <a:ext cx="144016" cy="432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TextovéPole 41"/>
            <p:cNvSpPr txBox="1"/>
            <p:nvPr/>
          </p:nvSpPr>
          <p:spPr>
            <a:xfrm>
              <a:off x="651676" y="3737774"/>
              <a:ext cx="124585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dirty="0" smtClean="0"/>
                <a:t>13 </a:t>
              </a:r>
              <a:r>
                <a:rPr lang="cs-CZ" sz="800" b="1" dirty="0" err="1" smtClean="0"/>
                <a:t>bp</a:t>
              </a:r>
              <a:r>
                <a:rPr lang="cs-CZ" sz="800" b="1" dirty="0" smtClean="0"/>
                <a:t> - GATCTNTTNTTTT </a:t>
              </a:r>
              <a:endParaRPr lang="en-GB" sz="800" b="1" dirty="0"/>
            </a:p>
          </p:txBody>
        </p:sp>
        <p:sp>
          <p:nvSpPr>
            <p:cNvPr id="43" name="TextovéPole 42"/>
            <p:cNvSpPr txBox="1"/>
            <p:nvPr/>
          </p:nvSpPr>
          <p:spPr>
            <a:xfrm>
              <a:off x="1995123" y="3733862"/>
              <a:ext cx="99738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dirty="0" smtClean="0"/>
                <a:t>9 </a:t>
              </a:r>
              <a:r>
                <a:rPr lang="cs-CZ" sz="800" b="1" dirty="0" err="1" smtClean="0"/>
                <a:t>bp</a:t>
              </a:r>
              <a:r>
                <a:rPr lang="cs-CZ" sz="800" b="1" dirty="0" smtClean="0"/>
                <a:t> - TTATNCANA</a:t>
              </a:r>
              <a:endParaRPr lang="en-GB" sz="800" b="1" dirty="0"/>
            </a:p>
          </p:txBody>
        </p:sp>
      </p:grpSp>
      <p:grpSp>
        <p:nvGrpSpPr>
          <p:cNvPr id="52" name="Skupina 51"/>
          <p:cNvGrpSpPr/>
          <p:nvPr/>
        </p:nvGrpSpPr>
        <p:grpSpPr>
          <a:xfrm>
            <a:off x="5311130" y="1106603"/>
            <a:ext cx="3454783" cy="5005743"/>
            <a:chOff x="5311130" y="1106603"/>
            <a:chExt cx="3454783" cy="5005743"/>
          </a:xfrm>
        </p:grpSpPr>
        <p:pic>
          <p:nvPicPr>
            <p:cNvPr id="6148" name="Picture 4" descr="http://i68.servimg.com/u/f68/17/30/76/23/dsffsd10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1130" y="1106603"/>
              <a:ext cx="3454783" cy="5005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Obdélník 33"/>
            <p:cNvSpPr/>
            <p:nvPr/>
          </p:nvSpPr>
          <p:spPr>
            <a:xfrm>
              <a:off x="5580112" y="1655786"/>
              <a:ext cx="648072" cy="809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Obdélník 45"/>
            <p:cNvSpPr/>
            <p:nvPr/>
          </p:nvSpPr>
          <p:spPr>
            <a:xfrm>
              <a:off x="6847681" y="1644197"/>
              <a:ext cx="648072" cy="809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TextovéPole 46"/>
            <p:cNvSpPr txBox="1"/>
            <p:nvPr/>
          </p:nvSpPr>
          <p:spPr>
            <a:xfrm>
              <a:off x="5540474" y="1565702"/>
              <a:ext cx="79060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dirty="0" smtClean="0"/>
                <a:t>13 </a:t>
              </a:r>
              <a:r>
                <a:rPr lang="cs-CZ" sz="800" b="1" dirty="0" err="1" smtClean="0"/>
                <a:t>bp</a:t>
              </a:r>
              <a:r>
                <a:rPr lang="cs-CZ" sz="800" b="1" dirty="0" smtClean="0"/>
                <a:t> repetice</a:t>
              </a:r>
              <a:endParaRPr lang="en-GB" sz="800" b="1" dirty="0"/>
            </a:p>
          </p:txBody>
        </p:sp>
        <p:sp>
          <p:nvSpPr>
            <p:cNvPr id="48" name="TextovéPole 47"/>
            <p:cNvSpPr txBox="1"/>
            <p:nvPr/>
          </p:nvSpPr>
          <p:spPr>
            <a:xfrm>
              <a:off x="6792416" y="1559986"/>
              <a:ext cx="73930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dirty="0" smtClean="0"/>
                <a:t>9 </a:t>
              </a:r>
              <a:r>
                <a:rPr lang="cs-CZ" sz="800" b="1" dirty="0" err="1" smtClean="0"/>
                <a:t>bp</a:t>
              </a:r>
              <a:r>
                <a:rPr lang="cs-CZ" sz="800" b="1" dirty="0" smtClean="0"/>
                <a:t> repetice</a:t>
              </a:r>
              <a:endParaRPr lang="en-GB" sz="800" b="1" dirty="0"/>
            </a:p>
          </p:txBody>
        </p:sp>
        <p:sp>
          <p:nvSpPr>
            <p:cNvPr id="37" name="Obdélník 36"/>
            <p:cNvSpPr/>
            <p:nvPr/>
          </p:nvSpPr>
          <p:spPr>
            <a:xfrm>
              <a:off x="6773366" y="1800196"/>
              <a:ext cx="1812032" cy="64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TextovéPole 48"/>
            <p:cNvSpPr txBox="1"/>
            <p:nvPr/>
          </p:nvSpPr>
          <p:spPr>
            <a:xfrm>
              <a:off x="6716216" y="1893363"/>
              <a:ext cx="12586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dirty="0" smtClean="0"/>
                <a:t>Vazba a akumulace </a:t>
              </a:r>
              <a:r>
                <a:rPr lang="cs-CZ" sz="800" b="1" dirty="0" err="1" smtClean="0"/>
                <a:t>DnaA</a:t>
              </a:r>
              <a:endParaRPr lang="cs-CZ" sz="800" b="1" dirty="0" smtClean="0"/>
            </a:p>
            <a:p>
              <a:r>
                <a:rPr lang="cs-CZ" sz="800" b="1" dirty="0" smtClean="0"/>
                <a:t>Ohyb DNA</a:t>
              </a:r>
            </a:p>
            <a:p>
              <a:r>
                <a:rPr lang="cs-CZ" sz="800" b="1" dirty="0" smtClean="0"/>
                <a:t>Separace DNA řetězců </a:t>
              </a:r>
              <a:endParaRPr lang="en-GB" sz="800" b="1" dirty="0"/>
            </a:p>
          </p:txBody>
        </p:sp>
        <p:sp>
          <p:nvSpPr>
            <p:cNvPr id="40" name="Ovál 39"/>
            <p:cNvSpPr/>
            <p:nvPr/>
          </p:nvSpPr>
          <p:spPr>
            <a:xfrm rot="1218555">
              <a:off x="6328944" y="2749433"/>
              <a:ext cx="288000" cy="432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bdélník 40"/>
            <p:cNvSpPr/>
            <p:nvPr/>
          </p:nvSpPr>
          <p:spPr>
            <a:xfrm>
              <a:off x="7476703" y="2725240"/>
              <a:ext cx="604639" cy="1372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TextovéPole 53"/>
            <p:cNvSpPr txBox="1"/>
            <p:nvPr/>
          </p:nvSpPr>
          <p:spPr>
            <a:xfrm>
              <a:off x="7402705" y="2715715"/>
              <a:ext cx="41710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dirty="0" err="1" smtClean="0"/>
                <a:t>DnaA</a:t>
              </a:r>
              <a:endParaRPr lang="cs-CZ" sz="800" b="1" dirty="0" smtClean="0"/>
            </a:p>
          </p:txBody>
        </p:sp>
        <p:sp>
          <p:nvSpPr>
            <p:cNvPr id="44" name="Obdélník 43"/>
            <p:cNvSpPr/>
            <p:nvPr/>
          </p:nvSpPr>
          <p:spPr>
            <a:xfrm>
              <a:off x="6792416" y="3419475"/>
              <a:ext cx="1792982" cy="348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TextovéPole 55"/>
            <p:cNvSpPr txBox="1"/>
            <p:nvPr/>
          </p:nvSpPr>
          <p:spPr>
            <a:xfrm>
              <a:off x="6716216" y="3552750"/>
              <a:ext cx="69281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dirty="0" smtClean="0"/>
                <a:t>Vazba </a:t>
              </a:r>
              <a:r>
                <a:rPr lang="cs-CZ" sz="800" b="1" dirty="0" err="1" smtClean="0"/>
                <a:t>DnaB</a:t>
              </a:r>
              <a:endParaRPr lang="en-GB" sz="800" b="1" dirty="0"/>
            </a:p>
          </p:txBody>
        </p:sp>
        <p:sp>
          <p:nvSpPr>
            <p:cNvPr id="45" name="Obdélník 44"/>
            <p:cNvSpPr/>
            <p:nvPr/>
          </p:nvSpPr>
          <p:spPr>
            <a:xfrm>
              <a:off x="5805661" y="3832116"/>
              <a:ext cx="432048" cy="1729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TextovéPole 57"/>
            <p:cNvSpPr txBox="1"/>
            <p:nvPr/>
          </p:nvSpPr>
          <p:spPr>
            <a:xfrm>
              <a:off x="5898258" y="3833733"/>
              <a:ext cx="41229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dirty="0" err="1" smtClean="0"/>
                <a:t>DnaB</a:t>
              </a:r>
              <a:endParaRPr lang="en-GB" sz="800" b="1" dirty="0"/>
            </a:p>
          </p:txBody>
        </p:sp>
        <p:sp>
          <p:nvSpPr>
            <p:cNvPr id="50" name="Obdélník 49"/>
            <p:cNvSpPr/>
            <p:nvPr/>
          </p:nvSpPr>
          <p:spPr>
            <a:xfrm>
              <a:off x="6782891" y="4802261"/>
              <a:ext cx="1802507" cy="2130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TextovéPole 59"/>
            <p:cNvSpPr txBox="1"/>
            <p:nvPr/>
          </p:nvSpPr>
          <p:spPr>
            <a:xfrm>
              <a:off x="6710336" y="4777595"/>
              <a:ext cx="12650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dirty="0" smtClean="0"/>
                <a:t>Odvíjení </a:t>
              </a:r>
              <a:r>
                <a:rPr lang="cs-CZ" sz="800" b="1" dirty="0" err="1" smtClean="0"/>
                <a:t>dsDNA</a:t>
              </a:r>
              <a:endParaRPr lang="cs-CZ" sz="800" b="1" dirty="0" smtClean="0"/>
            </a:p>
            <a:p>
              <a:r>
                <a:rPr lang="cs-CZ" sz="800" b="1" dirty="0" smtClean="0"/>
                <a:t>Tvorba replikačních vidlic</a:t>
              </a:r>
              <a:endParaRPr lang="en-GB" sz="800" b="1" dirty="0"/>
            </a:p>
          </p:txBody>
        </p:sp>
        <p:sp>
          <p:nvSpPr>
            <p:cNvPr id="51" name="Ovál 50"/>
            <p:cNvSpPr/>
            <p:nvPr/>
          </p:nvSpPr>
          <p:spPr>
            <a:xfrm>
              <a:off x="6073900" y="5445224"/>
              <a:ext cx="461341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Ovál 61"/>
            <p:cNvSpPr/>
            <p:nvPr/>
          </p:nvSpPr>
          <p:spPr>
            <a:xfrm>
              <a:off x="6891634" y="5465390"/>
              <a:ext cx="461341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66591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/>
              <a:t>Elongace replikace</a:t>
            </a:r>
            <a:endParaRPr lang="cs-CZ" sz="3200" dirty="0"/>
          </a:p>
        </p:txBody>
      </p:sp>
      <p:cxnSp>
        <p:nvCxnSpPr>
          <p:cNvPr id="7" name="Přímá spojnice 6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bdélník 9"/>
          <p:cNvSpPr/>
          <p:nvPr/>
        </p:nvSpPr>
        <p:spPr>
          <a:xfrm>
            <a:off x="-65989" y="6626897"/>
            <a:ext cx="920998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 smtClean="0">
                <a:solidFill>
                  <a:schemeClr val="bg1">
                    <a:lumMod val="65000"/>
                  </a:schemeClr>
                </a:solidFill>
              </a:rPr>
              <a:t>www.studyblue.com</a:t>
            </a:r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sz="1000" dirty="0">
                <a:solidFill>
                  <a:schemeClr val="bg1">
                    <a:lumMod val="65000"/>
                  </a:schemeClr>
                </a:solidFill>
              </a:rPr>
              <a:t>http://www.garlandscience.com/res/pdf/ecb4_ch6_draft.pdf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6" name="Obdélník 35"/>
          <p:cNvSpPr/>
          <p:nvPr/>
        </p:nvSpPr>
        <p:spPr>
          <a:xfrm>
            <a:off x="252000" y="932603"/>
            <a:ext cx="864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vedoucí řetězec - RNA-</a:t>
            </a:r>
            <a:r>
              <a:rPr lang="cs-CZ" sz="1600" dirty="0" err="1" smtClean="0"/>
              <a:t>primer</a:t>
            </a:r>
            <a:r>
              <a:rPr lang="cs-CZ" sz="1600" dirty="0" smtClean="0"/>
              <a:t> na počátku replikace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opožďující se řetězce - RNA-</a:t>
            </a:r>
            <a:r>
              <a:rPr lang="cs-CZ" sz="1600" dirty="0" err="1" smtClean="0"/>
              <a:t>primer</a:t>
            </a:r>
            <a:r>
              <a:rPr lang="cs-CZ" sz="1600" dirty="0" smtClean="0"/>
              <a:t> na začátku každého </a:t>
            </a:r>
            <a:r>
              <a:rPr lang="cs-CZ" sz="1600" dirty="0" err="1" smtClean="0"/>
              <a:t>Okazakiho</a:t>
            </a:r>
            <a:r>
              <a:rPr lang="cs-CZ" sz="1600" dirty="0" smtClean="0"/>
              <a:t> fragmentu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 smtClean="0"/>
              <a:t>primozom</a:t>
            </a:r>
            <a:r>
              <a:rPr lang="cs-CZ" sz="1600" dirty="0" smtClean="0"/>
              <a:t> = komplex </a:t>
            </a:r>
            <a:r>
              <a:rPr lang="cs-CZ" sz="1600" dirty="0" err="1" smtClean="0"/>
              <a:t>DnaB</a:t>
            </a:r>
            <a:r>
              <a:rPr lang="cs-CZ" sz="1600" dirty="0" smtClean="0"/>
              <a:t> a </a:t>
            </a:r>
            <a:r>
              <a:rPr lang="cs-CZ" sz="1600" dirty="0" err="1" smtClean="0"/>
              <a:t>DnaG</a:t>
            </a:r>
            <a:r>
              <a:rPr lang="cs-CZ" sz="1600" dirty="0" smtClean="0"/>
              <a:t> (DNA-</a:t>
            </a:r>
            <a:r>
              <a:rPr lang="cs-CZ" sz="1600" dirty="0" err="1" smtClean="0"/>
              <a:t>primáza</a:t>
            </a:r>
            <a:r>
              <a:rPr lang="cs-CZ" sz="1600" dirty="0" smtClean="0"/>
              <a:t>)</a:t>
            </a:r>
          </a:p>
        </p:txBody>
      </p:sp>
      <p:sp>
        <p:nvSpPr>
          <p:cNvPr id="9" name="Obdélník 8"/>
          <p:cNvSpPr/>
          <p:nvPr/>
        </p:nvSpPr>
        <p:spPr>
          <a:xfrm>
            <a:off x="255538" y="1942961"/>
            <a:ext cx="5828630" cy="1620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cs-CZ" sz="1600" b="1" dirty="0" smtClean="0"/>
              <a:t>Koordinace syntézy obou DNA řetězců ve směru replikační vidlice</a:t>
            </a:r>
          </a:p>
          <a:p>
            <a:pPr marL="285750" lvl="3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ohyb DNA, struktura DNA-polymerázy III</a:t>
            </a:r>
          </a:p>
          <a:p>
            <a:pPr marL="285750" lvl="3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katalytická jádra umístěna každé na jednom matricovém řetězci</a:t>
            </a:r>
          </a:p>
          <a:p>
            <a:pPr marL="285750" lvl="3" indent="-285750">
              <a:buFont typeface="Arial" panose="020B0604020202020204" pitchFamily="34" charset="0"/>
              <a:buChar char="•"/>
            </a:pPr>
            <a:r>
              <a:rPr lang="el-GR" sz="1600" dirty="0" smtClean="0"/>
              <a:t>γ</a:t>
            </a:r>
            <a:r>
              <a:rPr lang="cs-CZ" sz="1600" dirty="0" smtClean="0"/>
              <a:t>-komplex umístěn asymetricky, opakovaně nakládá </a:t>
            </a:r>
            <a:r>
              <a:rPr lang="el-GR" sz="1600" dirty="0"/>
              <a:t>β</a:t>
            </a:r>
            <a:r>
              <a:rPr lang="cs-CZ" sz="1600" dirty="0" smtClean="0"/>
              <a:t>-svorky na opožďující se řetězec</a:t>
            </a:r>
            <a:endParaRPr lang="cs-CZ" sz="1600" dirty="0"/>
          </a:p>
          <a:p>
            <a:pPr marL="285750" lvl="3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pohyb katalytického jádra mezi jednotlivými </a:t>
            </a:r>
            <a:r>
              <a:rPr lang="el-GR" sz="1600" dirty="0"/>
              <a:t>β</a:t>
            </a:r>
            <a:r>
              <a:rPr lang="cs-CZ" sz="1600" dirty="0" smtClean="0"/>
              <a:t>-svorkami</a:t>
            </a:r>
            <a:endParaRPr lang="cs-CZ" sz="1600" dirty="0"/>
          </a:p>
        </p:txBody>
      </p:sp>
      <p:grpSp>
        <p:nvGrpSpPr>
          <p:cNvPr id="27" name="Skupina 26"/>
          <p:cNvGrpSpPr/>
          <p:nvPr/>
        </p:nvGrpSpPr>
        <p:grpSpPr>
          <a:xfrm>
            <a:off x="1187624" y="3717032"/>
            <a:ext cx="3999962" cy="2563252"/>
            <a:chOff x="1364125" y="4077072"/>
            <a:chExt cx="3999962" cy="256325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2" t="1418" r="6777" b="51946"/>
            <a:stretch/>
          </p:blipFill>
          <p:spPr bwMode="auto">
            <a:xfrm>
              <a:off x="1475656" y="4077072"/>
              <a:ext cx="3888431" cy="2241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Obdélník 1"/>
            <p:cNvSpPr/>
            <p:nvPr/>
          </p:nvSpPr>
          <p:spPr>
            <a:xfrm>
              <a:off x="1537616" y="4226112"/>
              <a:ext cx="396000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TextovéPole 2"/>
            <p:cNvSpPr txBox="1"/>
            <p:nvPr/>
          </p:nvSpPr>
          <p:spPr>
            <a:xfrm>
              <a:off x="1470632" y="4241918"/>
              <a:ext cx="84189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u="sng" dirty="0" smtClean="0"/>
                <a:t>vedoucí řetězec</a:t>
              </a:r>
              <a:endParaRPr lang="en-GB" sz="800" b="1" u="sng" dirty="0"/>
            </a:p>
          </p:txBody>
        </p:sp>
        <p:sp>
          <p:nvSpPr>
            <p:cNvPr id="4" name="Obdélník 3"/>
            <p:cNvSpPr/>
            <p:nvPr/>
          </p:nvSpPr>
          <p:spPr>
            <a:xfrm>
              <a:off x="2540704" y="5897368"/>
              <a:ext cx="614077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ovéPole 11"/>
            <p:cNvSpPr txBox="1"/>
            <p:nvPr/>
          </p:nvSpPr>
          <p:spPr>
            <a:xfrm>
              <a:off x="2347869" y="5865552"/>
              <a:ext cx="739305" cy="2918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cs-CZ" sz="800" b="1" u="sng" dirty="0" smtClean="0"/>
                <a:t>opožďující se</a:t>
              </a:r>
            </a:p>
            <a:p>
              <a:pPr algn="ctr">
                <a:lnSpc>
                  <a:spcPct val="80000"/>
                </a:lnSpc>
              </a:pPr>
              <a:r>
                <a:rPr lang="cs-CZ" sz="800" b="1" u="sng" dirty="0" smtClean="0"/>
                <a:t>řetězec</a:t>
              </a:r>
              <a:endParaRPr lang="en-GB" sz="800" b="1" u="sng" dirty="0"/>
            </a:p>
          </p:txBody>
        </p:sp>
        <p:sp>
          <p:nvSpPr>
            <p:cNvPr id="5" name="Obdélník 4"/>
            <p:cNvSpPr/>
            <p:nvPr/>
          </p:nvSpPr>
          <p:spPr>
            <a:xfrm>
              <a:off x="2347869" y="4812224"/>
              <a:ext cx="739305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2102628" y="4745240"/>
              <a:ext cx="105990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dirty="0" smtClean="0"/>
                <a:t>nově vytvořená DNA</a:t>
              </a:r>
              <a:endParaRPr lang="en-GB" sz="800" b="1" dirty="0"/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3203848" y="6011457"/>
              <a:ext cx="720080" cy="1739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3028095" y="5944256"/>
              <a:ext cx="68320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dirty="0" smtClean="0"/>
                <a:t>SSB-protein</a:t>
              </a:r>
              <a:endParaRPr lang="en-GB" sz="800" b="1" dirty="0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1691680" y="5663729"/>
              <a:ext cx="849024" cy="608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ovéPole 18"/>
            <p:cNvSpPr txBox="1"/>
            <p:nvPr/>
          </p:nvSpPr>
          <p:spPr>
            <a:xfrm>
              <a:off x="1364125" y="5572496"/>
              <a:ext cx="127310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dirty="0" smtClean="0"/>
                <a:t>nový </a:t>
              </a:r>
              <a:r>
                <a:rPr lang="cs-CZ" sz="800" b="1" dirty="0" err="1" smtClean="0"/>
                <a:t>Okazakiho</a:t>
              </a:r>
              <a:r>
                <a:rPr lang="cs-CZ" sz="800" b="1" dirty="0" smtClean="0"/>
                <a:t> fragment</a:t>
              </a:r>
              <a:endParaRPr lang="en-GB" sz="800" b="1" dirty="0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2483768" y="5514689"/>
              <a:ext cx="504056" cy="608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bdélník 21"/>
            <p:cNvSpPr/>
            <p:nvPr/>
          </p:nvSpPr>
          <p:spPr>
            <a:xfrm>
              <a:off x="3563888" y="5778515"/>
              <a:ext cx="864096" cy="1562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ovéPole 19"/>
            <p:cNvSpPr txBox="1"/>
            <p:nvPr/>
          </p:nvSpPr>
          <p:spPr>
            <a:xfrm>
              <a:off x="2424500" y="5425391"/>
              <a:ext cx="69281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dirty="0" smtClean="0"/>
                <a:t>RNA-</a:t>
              </a:r>
              <a:r>
                <a:rPr lang="cs-CZ" sz="800" b="1" dirty="0" err="1" smtClean="0"/>
                <a:t>primer</a:t>
              </a:r>
              <a:endParaRPr lang="en-GB" sz="800" b="1" dirty="0"/>
            </a:p>
          </p:txBody>
        </p:sp>
        <p:sp>
          <p:nvSpPr>
            <p:cNvPr id="23" name="TextovéPole 22"/>
            <p:cNvSpPr txBox="1"/>
            <p:nvPr/>
          </p:nvSpPr>
          <p:spPr>
            <a:xfrm>
              <a:off x="3484327" y="5728794"/>
              <a:ext cx="69281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dirty="0" smtClean="0"/>
                <a:t>RNA-</a:t>
              </a:r>
              <a:r>
                <a:rPr lang="cs-CZ" sz="800" b="1" dirty="0" err="1" smtClean="0"/>
                <a:t>primer</a:t>
              </a:r>
              <a:endParaRPr lang="en-GB" sz="800" b="1" dirty="0"/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4932040" y="4902224"/>
              <a:ext cx="432047" cy="1829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ovéPole 25"/>
            <p:cNvSpPr txBox="1"/>
            <p:nvPr/>
          </p:nvSpPr>
          <p:spPr>
            <a:xfrm>
              <a:off x="1664464" y="6424880"/>
              <a:ext cx="89639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dirty="0" smtClean="0"/>
                <a:t>katalytické jádro</a:t>
              </a:r>
              <a:endParaRPr lang="en-GB" sz="800" b="1" dirty="0"/>
            </a:p>
          </p:txBody>
        </p:sp>
        <p:sp>
          <p:nvSpPr>
            <p:cNvPr id="18" name="Obdélník 17"/>
            <p:cNvSpPr/>
            <p:nvPr/>
          </p:nvSpPr>
          <p:spPr>
            <a:xfrm>
              <a:off x="3788049" y="4509120"/>
              <a:ext cx="750956" cy="216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TextovéPole 24"/>
            <p:cNvSpPr txBox="1"/>
            <p:nvPr/>
          </p:nvSpPr>
          <p:spPr>
            <a:xfrm>
              <a:off x="3727945" y="4564964"/>
              <a:ext cx="89639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dirty="0" smtClean="0"/>
                <a:t>katalytické jádro</a:t>
              </a:r>
              <a:endParaRPr lang="en-GB" sz="800" b="1" dirty="0"/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3275856" y="4349640"/>
              <a:ext cx="512193" cy="1077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TextovéPole 28"/>
            <p:cNvSpPr txBox="1"/>
            <p:nvPr/>
          </p:nvSpPr>
          <p:spPr>
            <a:xfrm>
              <a:off x="3315451" y="4307230"/>
              <a:ext cx="55496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800" b="1" dirty="0" smtClean="0"/>
                <a:t>β</a:t>
              </a:r>
              <a:r>
                <a:rPr lang="cs-CZ" sz="800" b="1" dirty="0" smtClean="0"/>
                <a:t>-svorka</a:t>
              </a:r>
              <a:endParaRPr lang="en-GB" sz="800" b="1" dirty="0"/>
            </a:p>
          </p:txBody>
        </p:sp>
        <p:sp>
          <p:nvSpPr>
            <p:cNvPr id="24" name="Obdélník 23"/>
            <p:cNvSpPr/>
            <p:nvPr/>
          </p:nvSpPr>
          <p:spPr>
            <a:xfrm>
              <a:off x="4134458" y="5514689"/>
              <a:ext cx="489886" cy="179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TextovéPole 30"/>
            <p:cNvSpPr txBox="1"/>
            <p:nvPr/>
          </p:nvSpPr>
          <p:spPr>
            <a:xfrm>
              <a:off x="4101577" y="5423412"/>
              <a:ext cx="41229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dirty="0" err="1" smtClean="0"/>
                <a:t>DnaB</a:t>
              </a:r>
              <a:endParaRPr lang="en-GB" sz="800" b="1" dirty="0"/>
            </a:p>
          </p:txBody>
        </p:sp>
        <p:sp>
          <p:nvSpPr>
            <p:cNvPr id="32" name="TextovéPole 31"/>
            <p:cNvSpPr txBox="1"/>
            <p:nvPr/>
          </p:nvSpPr>
          <p:spPr>
            <a:xfrm>
              <a:off x="4025740" y="5585860"/>
              <a:ext cx="42030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dirty="0" err="1" smtClean="0"/>
                <a:t>DnaG</a:t>
              </a:r>
              <a:endParaRPr lang="en-GB" sz="800" b="1" dirty="0"/>
            </a:p>
          </p:txBody>
        </p:sp>
      </p:grpSp>
      <p:grpSp>
        <p:nvGrpSpPr>
          <p:cNvPr id="33" name="Skupina 32"/>
          <p:cNvGrpSpPr/>
          <p:nvPr/>
        </p:nvGrpSpPr>
        <p:grpSpPr>
          <a:xfrm>
            <a:off x="5508104" y="2332975"/>
            <a:ext cx="3319338" cy="4293922"/>
            <a:chOff x="5796136" y="2332975"/>
            <a:chExt cx="3319338" cy="4293922"/>
          </a:xfrm>
        </p:grpSpPr>
        <p:pic>
          <p:nvPicPr>
            <p:cNvPr id="2052" name="Picture 4" descr="https://classconnection.s3.amazonaws.com/287/flashcards/3189287/jpg/picture271367347871378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572"/>
            <a:stretch/>
          </p:blipFill>
          <p:spPr bwMode="auto">
            <a:xfrm>
              <a:off x="6165985" y="2332975"/>
              <a:ext cx="2741592" cy="4248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Obdélník 27"/>
            <p:cNvSpPr/>
            <p:nvPr/>
          </p:nvSpPr>
          <p:spPr>
            <a:xfrm>
              <a:off x="6804248" y="2420888"/>
              <a:ext cx="864096" cy="14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bdélník 34"/>
            <p:cNvSpPr/>
            <p:nvPr/>
          </p:nvSpPr>
          <p:spPr>
            <a:xfrm>
              <a:off x="6300192" y="5868056"/>
              <a:ext cx="864096" cy="14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bdélník 36"/>
            <p:cNvSpPr/>
            <p:nvPr/>
          </p:nvSpPr>
          <p:spPr>
            <a:xfrm>
              <a:off x="7104733" y="6482881"/>
              <a:ext cx="864096" cy="14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bdélník 37"/>
            <p:cNvSpPr/>
            <p:nvPr/>
          </p:nvSpPr>
          <p:spPr>
            <a:xfrm>
              <a:off x="8356104" y="5252800"/>
              <a:ext cx="551473" cy="2333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bdélník 38"/>
            <p:cNvSpPr/>
            <p:nvPr/>
          </p:nvSpPr>
          <p:spPr>
            <a:xfrm>
              <a:off x="8388425" y="5019486"/>
              <a:ext cx="275736" cy="1783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bdélník 39"/>
            <p:cNvSpPr/>
            <p:nvPr/>
          </p:nvSpPr>
          <p:spPr>
            <a:xfrm rot="20574246">
              <a:off x="8328753" y="5056075"/>
              <a:ext cx="275736" cy="1783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bdélník 40"/>
            <p:cNvSpPr/>
            <p:nvPr/>
          </p:nvSpPr>
          <p:spPr>
            <a:xfrm rot="1427077">
              <a:off x="8327017" y="5270150"/>
              <a:ext cx="275736" cy="1783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  <p:sp>
          <p:nvSpPr>
            <p:cNvPr id="43" name="Obdélník 42"/>
            <p:cNvSpPr/>
            <p:nvPr/>
          </p:nvSpPr>
          <p:spPr>
            <a:xfrm>
              <a:off x="6573366" y="3539597"/>
              <a:ext cx="432048" cy="2108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TextovéPole 43"/>
            <p:cNvSpPr txBox="1"/>
            <p:nvPr/>
          </p:nvSpPr>
          <p:spPr>
            <a:xfrm>
              <a:off x="6693091" y="3549493"/>
              <a:ext cx="41229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dirty="0" err="1" smtClean="0"/>
                <a:t>DnaB</a:t>
              </a:r>
              <a:endParaRPr lang="en-GB" sz="800" b="1" dirty="0"/>
            </a:p>
          </p:txBody>
        </p:sp>
        <p:sp>
          <p:nvSpPr>
            <p:cNvPr id="45" name="Obdélník 44"/>
            <p:cNvSpPr/>
            <p:nvPr/>
          </p:nvSpPr>
          <p:spPr>
            <a:xfrm>
              <a:off x="6084167" y="3870573"/>
              <a:ext cx="335657" cy="2619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TextovéPole 45"/>
            <p:cNvSpPr txBox="1"/>
            <p:nvPr/>
          </p:nvSpPr>
          <p:spPr>
            <a:xfrm>
              <a:off x="5796136" y="3991999"/>
              <a:ext cx="6511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dirty="0" smtClean="0"/>
                <a:t>katalytické</a:t>
              </a:r>
            </a:p>
            <a:p>
              <a:r>
                <a:rPr lang="cs-CZ" sz="800" b="1" dirty="0" smtClean="0"/>
                <a:t>jádro</a:t>
              </a:r>
              <a:endParaRPr lang="en-GB" sz="800" b="1" dirty="0"/>
            </a:p>
          </p:txBody>
        </p:sp>
        <p:sp>
          <p:nvSpPr>
            <p:cNvPr id="48" name="Obdélník 47"/>
            <p:cNvSpPr/>
            <p:nvPr/>
          </p:nvSpPr>
          <p:spPr>
            <a:xfrm>
              <a:off x="8622315" y="4574489"/>
              <a:ext cx="260160" cy="3957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TextovéPole 46"/>
            <p:cNvSpPr txBox="1"/>
            <p:nvPr/>
          </p:nvSpPr>
          <p:spPr>
            <a:xfrm>
              <a:off x="8464334" y="4574489"/>
              <a:ext cx="6511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b="1" dirty="0" smtClean="0"/>
                <a:t>katalytické</a:t>
              </a:r>
            </a:p>
            <a:p>
              <a:r>
                <a:rPr lang="cs-CZ" sz="800" b="1" dirty="0" smtClean="0"/>
                <a:t>jádro</a:t>
              </a:r>
              <a:endParaRPr lang="en-GB" sz="800" b="1" dirty="0"/>
            </a:p>
          </p:txBody>
        </p:sp>
        <p:sp>
          <p:nvSpPr>
            <p:cNvPr id="49" name="Obdélník 48"/>
            <p:cNvSpPr/>
            <p:nvPr/>
          </p:nvSpPr>
          <p:spPr>
            <a:xfrm>
              <a:off x="5940152" y="4928144"/>
              <a:ext cx="613602" cy="2171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TextovéPole 49"/>
            <p:cNvSpPr txBox="1"/>
            <p:nvPr/>
          </p:nvSpPr>
          <p:spPr>
            <a:xfrm>
              <a:off x="6046981" y="4873352"/>
              <a:ext cx="55496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800" b="1" dirty="0" smtClean="0"/>
                <a:t>β</a:t>
              </a:r>
              <a:r>
                <a:rPr lang="cs-CZ" sz="800" b="1" dirty="0" smtClean="0"/>
                <a:t>-svorka</a:t>
              </a:r>
              <a:endParaRPr lang="en-GB" sz="800" b="1" dirty="0"/>
            </a:p>
          </p:txBody>
        </p:sp>
        <p:sp>
          <p:nvSpPr>
            <p:cNvPr id="51" name="Obdélník 50"/>
            <p:cNvSpPr/>
            <p:nvPr/>
          </p:nvSpPr>
          <p:spPr>
            <a:xfrm>
              <a:off x="7308304" y="5724777"/>
              <a:ext cx="504056" cy="432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TextovéPole 51"/>
            <p:cNvSpPr txBox="1"/>
            <p:nvPr/>
          </p:nvSpPr>
          <p:spPr>
            <a:xfrm>
              <a:off x="7327354" y="5681187"/>
              <a:ext cx="55496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800" b="1" dirty="0" smtClean="0"/>
                <a:t>β</a:t>
              </a:r>
              <a:r>
                <a:rPr lang="cs-CZ" sz="800" b="1" dirty="0" smtClean="0"/>
                <a:t>-svorka</a:t>
              </a:r>
              <a:endParaRPr lang="en-GB" sz="800" b="1" dirty="0"/>
            </a:p>
          </p:txBody>
        </p:sp>
        <p:sp>
          <p:nvSpPr>
            <p:cNvPr id="54" name="Obdélník 53"/>
            <p:cNvSpPr/>
            <p:nvPr/>
          </p:nvSpPr>
          <p:spPr>
            <a:xfrm>
              <a:off x="8450427" y="3508367"/>
              <a:ext cx="432048" cy="2420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TextovéPole 54"/>
            <p:cNvSpPr txBox="1"/>
            <p:nvPr/>
          </p:nvSpPr>
          <p:spPr>
            <a:xfrm>
              <a:off x="8365629" y="3587593"/>
              <a:ext cx="55496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800" b="1" dirty="0" smtClean="0"/>
                <a:t>β</a:t>
              </a:r>
              <a:r>
                <a:rPr lang="cs-CZ" sz="800" b="1" dirty="0" smtClean="0"/>
                <a:t>-svorka</a:t>
              </a:r>
              <a:endParaRPr lang="en-GB" sz="800" b="1" dirty="0"/>
            </a:p>
          </p:txBody>
        </p:sp>
        <p:sp>
          <p:nvSpPr>
            <p:cNvPr id="56" name="Obdélník 55"/>
            <p:cNvSpPr/>
            <p:nvPr/>
          </p:nvSpPr>
          <p:spPr>
            <a:xfrm>
              <a:off x="7370787" y="3284984"/>
              <a:ext cx="432048" cy="14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Obdélník 56"/>
            <p:cNvSpPr/>
            <p:nvPr/>
          </p:nvSpPr>
          <p:spPr>
            <a:xfrm>
              <a:off x="6836264" y="5116053"/>
              <a:ext cx="257604" cy="3093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TextovéPole 57"/>
            <p:cNvSpPr txBox="1"/>
            <p:nvPr/>
          </p:nvSpPr>
          <p:spPr>
            <a:xfrm>
              <a:off x="6698125" y="5134187"/>
              <a:ext cx="63030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800" b="1" dirty="0" smtClean="0"/>
                <a:t>γ</a:t>
              </a:r>
              <a:r>
                <a:rPr lang="cs-CZ" sz="800" b="1" dirty="0" smtClean="0"/>
                <a:t>-komplex</a:t>
              </a:r>
              <a:endParaRPr lang="en-GB" sz="800" b="1" dirty="0"/>
            </a:p>
          </p:txBody>
        </p:sp>
      </p:grpSp>
      <p:sp>
        <p:nvSpPr>
          <p:cNvPr id="59" name="TextovéPole 58"/>
          <p:cNvSpPr txBox="1"/>
          <p:nvPr/>
        </p:nvSpPr>
        <p:spPr>
          <a:xfrm>
            <a:off x="7092280" y="3249270"/>
            <a:ext cx="4203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b="1" dirty="0" err="1" smtClean="0"/>
              <a:t>DnaG</a:t>
            </a:r>
            <a:endParaRPr lang="en-GB" sz="800" b="1" dirty="0"/>
          </a:p>
        </p:txBody>
      </p:sp>
    </p:spTree>
    <p:extLst>
      <p:ext uri="{BB962C8B-B14F-4D97-AF65-F5344CB8AC3E}">
        <p14:creationId xmlns:p14="http://schemas.microsoft.com/office/powerpoint/2010/main" val="426352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7219</TotalTime>
  <Words>4173</Words>
  <Application>Microsoft Office PowerPoint</Application>
  <PresentationFormat>Předvádění na obrazovce (4:3)</PresentationFormat>
  <Paragraphs>968</Paragraphs>
  <Slides>46</Slides>
  <Notes>44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47" baseType="lpstr">
      <vt:lpstr>Motiv systému Office</vt:lpstr>
      <vt:lpstr>Molekulární biologie pro informatiky - 3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Molekulární biologie pro informatiky - 1</dc:title>
  <dc:creator>Lenka Tesařová</dc:creator>
  <cp:lastModifiedBy>Lenka Tesařová</cp:lastModifiedBy>
  <cp:revision>818</cp:revision>
  <cp:lastPrinted>2016-03-07T06:37:54Z</cp:lastPrinted>
  <dcterms:created xsi:type="dcterms:W3CDTF">2015-12-15T10:36:45Z</dcterms:created>
  <dcterms:modified xsi:type="dcterms:W3CDTF">2018-03-05T14:02:36Z</dcterms:modified>
</cp:coreProperties>
</file>