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5" r:id="rId4"/>
    <p:sldId id="263" r:id="rId5"/>
    <p:sldId id="270" r:id="rId6"/>
    <p:sldId id="257" r:id="rId7"/>
    <p:sldId id="262" r:id="rId8"/>
    <p:sldId id="266" r:id="rId9"/>
    <p:sldId id="267" r:id="rId10"/>
    <p:sldId id="259" r:id="rId11"/>
    <p:sldId id="260" r:id="rId12"/>
    <p:sldId id="261" r:id="rId13"/>
    <p:sldId id="258" r:id="rId14"/>
    <p:sldId id="269" r:id="rId15"/>
    <p:sldId id="268" r:id="rId16"/>
    <p:sldId id="271" r:id="rId17"/>
    <p:sldId id="272" r:id="rId1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91" autoAdjust="0"/>
    <p:restoredTop sz="94660"/>
  </p:normalViewPr>
  <p:slideViewPr>
    <p:cSldViewPr snapToGrid="0">
      <p:cViewPr varScale="1">
        <p:scale>
          <a:sx n="67" d="100"/>
          <a:sy n="67" d="100"/>
        </p:scale>
        <p:origin x="76" y="8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41895E4-BB67-6678-1B23-84C96E308834}"/>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F2ED599-5DE4-BFA5-AA0D-2D649AA87FA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877D523-2917-F43E-5D8B-6883FABAFDD6}"/>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5" name="Zástupný symbol pro zápatí 4">
            <a:extLst>
              <a:ext uri="{FF2B5EF4-FFF2-40B4-BE49-F238E27FC236}">
                <a16:creationId xmlns:a16="http://schemas.microsoft.com/office/drawing/2014/main" id="{E6DC02C0-9784-B9F5-5156-8AE34365A75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A4F5F5E8-327A-0D69-9AB1-1128E47D0442}"/>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905836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0BB8FB-6D92-89FB-9FC1-AD7E4E17E25A}"/>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412A76D-3A29-2CB6-4CC1-88E7C9B26C09}"/>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4C251C0-1400-F085-45DF-D9299A5751B1}"/>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5" name="Zástupný symbol pro zápatí 4">
            <a:extLst>
              <a:ext uri="{FF2B5EF4-FFF2-40B4-BE49-F238E27FC236}">
                <a16:creationId xmlns:a16="http://schemas.microsoft.com/office/drawing/2014/main" id="{B4A61477-AB59-F141-9B3A-A08FC9A93055}"/>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AC86CF7-7038-7CC9-A974-F66A14256D38}"/>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33309363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08361BE2-3737-04FA-7EB1-F7FF7FAC3774}"/>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300DE6B1-CFC3-5815-B051-BD58630C1506}"/>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15DC9EAD-F0BE-FE7D-C54F-F3F3FDB74948}"/>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5" name="Zástupný symbol pro zápatí 4">
            <a:extLst>
              <a:ext uri="{FF2B5EF4-FFF2-40B4-BE49-F238E27FC236}">
                <a16:creationId xmlns:a16="http://schemas.microsoft.com/office/drawing/2014/main" id="{EEFAFA4D-0AD3-EB9F-75CC-53A35ED24A7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90C986A7-243F-E5F6-3AF9-ED09F91E9157}"/>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1576792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213511-1DC8-ADB6-B325-172A0564DA7F}"/>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0F15E45-AE42-B107-F7EE-F06872BCA76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479C99D-6C83-B10E-FB24-370054A6A11A}"/>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5" name="Zástupný symbol pro zápatí 4">
            <a:extLst>
              <a:ext uri="{FF2B5EF4-FFF2-40B4-BE49-F238E27FC236}">
                <a16:creationId xmlns:a16="http://schemas.microsoft.com/office/drawing/2014/main" id="{CE1F3C41-3290-5C09-9327-989D4692C8E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97761D1-113E-31F7-D9F1-3F02B0914F3B}"/>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36739723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A6B917-7FD9-2BF4-0FD5-E532F2B2FFC1}"/>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D61BAAE-A275-E4F1-5C39-571B2C0F8C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6EE8D703-C0CD-C073-00DC-537631446B3F}"/>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5" name="Zástupný symbol pro zápatí 4">
            <a:extLst>
              <a:ext uri="{FF2B5EF4-FFF2-40B4-BE49-F238E27FC236}">
                <a16:creationId xmlns:a16="http://schemas.microsoft.com/office/drawing/2014/main" id="{ADB280C2-D01F-11C1-21F8-80F1A0EC19A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85A04BC-1013-5EA5-E139-064EA7320995}"/>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3182001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21EB7DB-0EC7-3635-DF9F-924AA6C288C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E610AC9-318B-26D4-A65C-7EB2165325BA}"/>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FF344815-4C3D-9CA4-F546-E81C3036FED1}"/>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15A44D51-341A-22F2-D992-EF542CF86F0E}"/>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6" name="Zástupný symbol pro zápatí 5">
            <a:extLst>
              <a:ext uri="{FF2B5EF4-FFF2-40B4-BE49-F238E27FC236}">
                <a16:creationId xmlns:a16="http://schemas.microsoft.com/office/drawing/2014/main" id="{3AC84C39-7C28-91C2-ED9B-3CC24D14B2B7}"/>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58A412B-2AED-A393-5150-A5F575EDB25A}"/>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40168377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8546EC3-17C8-D7C5-4B00-8BE6F959E574}"/>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BA96425D-0D66-2DA8-27C8-2EF811F4A5F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872463D-0CF6-9A5D-3108-AF716BA212A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A233BF28-EF88-440E-13C0-FE1FA80E83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4A14B9A0-8834-9228-2057-D5FBAAF6A93E}"/>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3A0B84DD-C9F4-ACB5-8307-1250DB1EA034}"/>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8" name="Zástupný symbol pro zápatí 7">
            <a:extLst>
              <a:ext uri="{FF2B5EF4-FFF2-40B4-BE49-F238E27FC236}">
                <a16:creationId xmlns:a16="http://schemas.microsoft.com/office/drawing/2014/main" id="{9964EBEB-6252-55D5-D902-97B7022BB12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C67EADF-FAA0-891C-F561-BEB892B28866}"/>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2058251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4029C83-74C3-0FC7-2F1E-3807E32F3A4D}"/>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8F2C2484-39E2-DC9E-4603-EF9B03373E70}"/>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4" name="Zástupný symbol pro zápatí 3">
            <a:extLst>
              <a:ext uri="{FF2B5EF4-FFF2-40B4-BE49-F238E27FC236}">
                <a16:creationId xmlns:a16="http://schemas.microsoft.com/office/drawing/2014/main" id="{F8A21631-74D8-6CDD-192B-D5E1F3B3FB0B}"/>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E5E70E3-231E-82A3-4515-EF3E16B49985}"/>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7326287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DB54674-CC58-92A2-C609-2D3C26C7D869}"/>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3" name="Zástupný symbol pro zápatí 2">
            <a:extLst>
              <a:ext uri="{FF2B5EF4-FFF2-40B4-BE49-F238E27FC236}">
                <a16:creationId xmlns:a16="http://schemas.microsoft.com/office/drawing/2014/main" id="{FE449433-9289-854E-C5C3-132220D5FBD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5FBDE82-4935-40EC-96C4-E48C5B395CA0}"/>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8646416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925660-231A-41BD-E398-373CD2D8F03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941D26C-91F5-BFDE-C793-D62AE12BD5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8F12B6C7-DC23-BEB3-F1A0-C70FB1339C2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20AA558-9F91-608A-63E4-6AE7EAEF323C}"/>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6" name="Zástupný symbol pro zápatí 5">
            <a:extLst>
              <a:ext uri="{FF2B5EF4-FFF2-40B4-BE49-F238E27FC236}">
                <a16:creationId xmlns:a16="http://schemas.microsoft.com/office/drawing/2014/main" id="{7C38DEB5-6A5B-EACD-1199-82C3D742477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B15B783-D06E-8707-3B99-BFDB05FF5E49}"/>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3824563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05350E7-7F9F-052D-FF6C-DABDDC71007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3BCEE67-9BE8-F5F9-8294-4EE0003C88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4223C91E-E21E-A6E5-A05E-7347E49DDC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6599A8DE-0F4E-FE14-0879-6D21CAF7732B}"/>
              </a:ext>
            </a:extLst>
          </p:cNvPr>
          <p:cNvSpPr>
            <a:spLocks noGrp="1"/>
          </p:cNvSpPr>
          <p:nvPr>
            <p:ph type="dt" sz="half" idx="10"/>
          </p:nvPr>
        </p:nvSpPr>
        <p:spPr/>
        <p:txBody>
          <a:bodyPr/>
          <a:lstStyle/>
          <a:p>
            <a:fld id="{BDFAD540-6733-4FD4-95B7-113E5677925F}" type="datetimeFigureOut">
              <a:rPr lang="cs-CZ" smtClean="0"/>
              <a:t>16.02.2024</a:t>
            </a:fld>
            <a:endParaRPr lang="cs-CZ"/>
          </a:p>
        </p:txBody>
      </p:sp>
      <p:sp>
        <p:nvSpPr>
          <p:cNvPr id="6" name="Zástupný symbol pro zápatí 5">
            <a:extLst>
              <a:ext uri="{FF2B5EF4-FFF2-40B4-BE49-F238E27FC236}">
                <a16:creationId xmlns:a16="http://schemas.microsoft.com/office/drawing/2014/main" id="{6454544B-A324-BBB5-80F8-6DD3EFB9478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67CACA9F-370B-03E7-8985-99E41879AA79}"/>
              </a:ext>
            </a:extLst>
          </p:cNvPr>
          <p:cNvSpPr>
            <a:spLocks noGrp="1"/>
          </p:cNvSpPr>
          <p:nvPr>
            <p:ph type="sldNum" sz="quarter" idx="12"/>
          </p:nvPr>
        </p:nvSpPr>
        <p:spPr/>
        <p:txBody>
          <a:bodyPr/>
          <a:lstStyle/>
          <a:p>
            <a:fld id="{6F196610-7C63-4610-AB18-D773C30AD437}" type="slidenum">
              <a:rPr lang="cs-CZ" smtClean="0"/>
              <a:t>‹#›</a:t>
            </a:fld>
            <a:endParaRPr lang="cs-CZ"/>
          </a:p>
        </p:txBody>
      </p:sp>
    </p:spTree>
    <p:extLst>
      <p:ext uri="{BB962C8B-B14F-4D97-AF65-F5344CB8AC3E}">
        <p14:creationId xmlns:p14="http://schemas.microsoft.com/office/powerpoint/2010/main" val="3061190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382C4F8-B31F-CC68-7FD2-A4B9F7DC44E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2CEAE09A-4302-9AD2-BE45-D9AEA45786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FC4DDCC-2C8D-C4DD-41B6-F2B32635D2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AD540-6733-4FD4-95B7-113E5677925F}" type="datetimeFigureOut">
              <a:rPr lang="cs-CZ" smtClean="0"/>
              <a:t>16.02.2024</a:t>
            </a:fld>
            <a:endParaRPr lang="cs-CZ"/>
          </a:p>
        </p:txBody>
      </p:sp>
      <p:sp>
        <p:nvSpPr>
          <p:cNvPr id="5" name="Zástupný symbol pro zápatí 4">
            <a:extLst>
              <a:ext uri="{FF2B5EF4-FFF2-40B4-BE49-F238E27FC236}">
                <a16:creationId xmlns:a16="http://schemas.microsoft.com/office/drawing/2014/main" id="{A44DD21E-FFA3-4A4A-FC6E-BA713E5885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626E13B-04DA-782D-C1D3-778786C95B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F196610-7C63-4610-AB18-D773C30AD437}" type="slidenum">
              <a:rPr lang="cs-CZ" smtClean="0"/>
              <a:t>‹#›</a:t>
            </a:fld>
            <a:endParaRPr lang="cs-CZ"/>
          </a:p>
        </p:txBody>
      </p:sp>
    </p:spTree>
    <p:extLst>
      <p:ext uri="{BB962C8B-B14F-4D97-AF65-F5344CB8AC3E}">
        <p14:creationId xmlns:p14="http://schemas.microsoft.com/office/powerpoint/2010/main" val="17999233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F299FB-7E18-C47A-90AC-452E1E2F84B4}"/>
              </a:ext>
            </a:extLst>
          </p:cNvPr>
          <p:cNvSpPr>
            <a:spLocks noGrp="1"/>
          </p:cNvSpPr>
          <p:nvPr>
            <p:ph type="ctrTitle"/>
          </p:nvPr>
        </p:nvSpPr>
        <p:spPr/>
        <p:txBody>
          <a:bodyPr>
            <a:normAutofit/>
          </a:bodyPr>
          <a:lstStyle/>
          <a:p>
            <a:r>
              <a:rPr lang="cs-CZ" sz="3200" dirty="0">
                <a:solidFill>
                  <a:srgbClr val="C00000"/>
                </a:solidFill>
                <a:latin typeface="Arial Black" panose="020B0A04020102020204" pitchFamily="34" charset="0"/>
              </a:rPr>
              <a:t>Kyberprostor – dějiště neviditelných konfliktů</a:t>
            </a:r>
            <a:br>
              <a:rPr lang="cs-CZ" sz="3200" dirty="0"/>
            </a:br>
            <a:endParaRPr lang="cs-CZ" sz="3200" dirty="0"/>
          </a:p>
        </p:txBody>
      </p:sp>
      <p:sp>
        <p:nvSpPr>
          <p:cNvPr id="3" name="Podnadpis 2">
            <a:extLst>
              <a:ext uri="{FF2B5EF4-FFF2-40B4-BE49-F238E27FC236}">
                <a16:creationId xmlns:a16="http://schemas.microsoft.com/office/drawing/2014/main" id="{219C7FF1-D43B-B627-41CC-5AA9AB4ECDFE}"/>
              </a:ext>
            </a:extLst>
          </p:cNvPr>
          <p:cNvSpPr>
            <a:spLocks noGrp="1"/>
          </p:cNvSpPr>
          <p:nvPr>
            <p:ph type="subTitle" idx="1"/>
          </p:nvPr>
        </p:nvSpPr>
        <p:spPr>
          <a:xfrm>
            <a:off x="1524000" y="4572000"/>
            <a:ext cx="9144000" cy="685800"/>
          </a:xfrm>
        </p:spPr>
        <p:txBody>
          <a:bodyPr/>
          <a:lstStyle/>
          <a:p>
            <a:r>
              <a:rPr lang="cs-CZ" dirty="0">
                <a:latin typeface="Arial Black" panose="020B0A04020102020204" pitchFamily="34" charset="0"/>
              </a:rPr>
              <a:t>Ing. Dušan Navrátil</a:t>
            </a:r>
          </a:p>
          <a:p>
            <a:endParaRPr lang="cs-CZ" dirty="0"/>
          </a:p>
        </p:txBody>
      </p:sp>
    </p:spTree>
    <p:extLst>
      <p:ext uri="{BB962C8B-B14F-4D97-AF65-F5344CB8AC3E}">
        <p14:creationId xmlns:p14="http://schemas.microsoft.com/office/powerpoint/2010/main" val="2784081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77BBE6F-D41F-2143-6B46-48198D3DAA18}"/>
              </a:ext>
            </a:extLst>
          </p:cNvPr>
          <p:cNvSpPr txBox="1"/>
          <p:nvPr/>
        </p:nvSpPr>
        <p:spPr>
          <a:xfrm>
            <a:off x="369870" y="267128"/>
            <a:ext cx="11496782" cy="6806607"/>
          </a:xfrm>
          <a:prstGeom prst="rect">
            <a:avLst/>
          </a:prstGeom>
          <a:noFill/>
        </p:spPr>
        <p:txBody>
          <a:bodyPr wrap="square">
            <a:spAutoFit/>
          </a:bodyPr>
          <a:lstStyle/>
          <a:p>
            <a:r>
              <a:rPr lang="cs-CZ" sz="32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Aktéři v kybernetickém prostoru</a:t>
            </a:r>
          </a:p>
          <a:p>
            <a:endParaRPr lang="cs-CZ" sz="32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státní aktéři a státem sponzorované skupiny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Jsou to nejsofistikovanější a nejnebezpečnější útočníci z hlediska jejich působení a náročnosti jejich odhalení. Tito útočníci disponují zdroji, intelektuálnějšími i finančními pro dlouhodobé, vytrvalé a vysoce sofistikované kampaně. Většinou se jedná o precizně cílené operace ve snaze získat přístup k politicky, vojensky či diplomaticky významným informacím, nebo kompromitovat aktivity oponenta, zničit informace nebo narušit schopnost např. komunikace. Státní aktéři mohou být reprezentováni příslušníky zpravodajských služeb cizí moci, vojenskými složkami, ale také „volnou“ skupinou, která je neprovázána se státním aparátem, aby bylo možno odmítnout zodpovědnost v případě prozrazení.</a:t>
            </a: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kyberzločinci</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Motivem je zejména osobní obohacení. Nejčastěji útočí s cílem </a:t>
            </a:r>
            <a:r>
              <a:rPr lang="cs-CZ" dirty="0" err="1">
                <a:effectLst/>
                <a:latin typeface="Arial Black" panose="020B0A04020102020204" pitchFamily="34" charset="0"/>
                <a:ea typeface="Calibri" panose="020F0502020204030204" pitchFamily="34" charset="0"/>
                <a:cs typeface="Times New Roman" panose="02020603050405020304" pitchFamily="18" charset="0"/>
              </a:rPr>
              <a:t>monetizovat</a:t>
            </a:r>
            <a:r>
              <a:rPr lang="cs-CZ" dirty="0">
                <a:effectLst/>
                <a:latin typeface="Arial Black" panose="020B0A04020102020204" pitchFamily="34" charset="0"/>
                <a:ea typeface="Calibri" panose="020F0502020204030204" pitchFamily="34" charset="0"/>
                <a:cs typeface="Times New Roman" panose="02020603050405020304" pitchFamily="18" charset="0"/>
              </a:rPr>
              <a:t> data, která zašifrují data, formou výpalného získávají finanční prostředky. Používají sociální inženýrství malware. Využívají dělbu práce a jejich služby je možno objednat. Využívají i jiných způsobů, třeba krádež identity a další</a:t>
            </a: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Každý může být cílem útoku!</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1270228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AB913018-85D6-6F80-EA57-298AA76D46F3}"/>
              </a:ext>
            </a:extLst>
          </p:cNvPr>
          <p:cNvSpPr txBox="1"/>
          <p:nvPr/>
        </p:nvSpPr>
        <p:spPr>
          <a:xfrm>
            <a:off x="472611" y="418820"/>
            <a:ext cx="11332396" cy="6428298"/>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bývalí i současní zaměstnanci a dodavatelé</a:t>
            </a: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Tito mají přístup k sítím datům, či autentizačním informacím. Jedná se o hrozby zevnitř, tzv, Insider </a:t>
            </a:r>
            <a:r>
              <a:rPr lang="cs-CZ" dirty="0" err="1">
                <a:effectLst/>
                <a:latin typeface="Arial Black" panose="020B0A04020102020204" pitchFamily="34" charset="0"/>
                <a:ea typeface="Calibri" panose="020F0502020204030204" pitchFamily="34" charset="0"/>
                <a:cs typeface="Times New Roman" panose="02020603050405020304" pitchFamily="18" charset="0"/>
              </a:rPr>
              <a:t>threat</a:t>
            </a:r>
            <a:r>
              <a:rPr lang="cs-CZ" dirty="0">
                <a:effectLst/>
                <a:latin typeface="Arial Black" panose="020B0A04020102020204" pitchFamily="34" charset="0"/>
                <a:ea typeface="Calibri" panose="020F0502020204030204" pitchFamily="34" charset="0"/>
                <a:cs typeface="Times New Roman" panose="02020603050405020304" pitchFamily="18" charset="0"/>
              </a:rPr>
              <a:t>, vědomě zneužívající informací či zranitelností. Motivací je obvykle snaha se obohatit, pomstít či např. poukázat na domnělé neetické chování zaměstnavatele.</a:t>
            </a: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r>
              <a:rPr lang="cs-CZ" sz="24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hactivisté</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Jsou většinou politicky, nábožensky nebo sociálně motivovaní aktéři. Jejich cílem je zlepšení reputace nebo změna, které nejsou schopni docílit běžnými dostupnými a legálními prostředky. Obvykle používají </a:t>
            </a:r>
            <a:r>
              <a:rPr lang="cs-CZ" sz="1800" dirty="0" err="1">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DDoS</a:t>
            </a:r>
            <a:r>
              <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útoky, kompromitaci webových stránek s podtextem zobrazeným pro uživatele nebo zveřejňování dat za účelem kompromitace nebo odhalení, tzv. </a:t>
            </a:r>
            <a:r>
              <a:rPr lang="cs-CZ" sz="1800" i="1" dirty="0" err="1">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doxing</a:t>
            </a:r>
            <a:r>
              <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teroristické skupiny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Které jsou v kybernetickém prostoru aktivní v rovině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rekrutace</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šíření propagandy, výcviku, získávání finančních prostředků. Týkají se spíše snahy o </a:t>
            </a:r>
            <a:r>
              <a:rPr lang="cs-CZ" sz="1800" dirty="0" err="1">
                <a:effectLst/>
                <a:latin typeface="Arial Black" panose="020B0A04020102020204" pitchFamily="34" charset="0"/>
                <a:ea typeface="Calibri" panose="020F0502020204030204" pitchFamily="34" charset="0"/>
                <a:cs typeface="Times New Roman" panose="02020603050405020304" pitchFamily="18" charset="0"/>
              </a:rPr>
              <a:t>exfiltraci</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informací a následné snahy o demoralizaci nepřítele či vyhledávání cílů pro kinetické útoky. Projevy kyberterorismu ve smyslu destruktivního působení jsou vzácné.</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25605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DA34709-87A9-0156-A732-DD6F0498C54E}"/>
              </a:ext>
            </a:extLst>
          </p:cNvPr>
          <p:cNvSpPr txBox="1"/>
          <p:nvPr/>
        </p:nvSpPr>
        <p:spPr>
          <a:xfrm>
            <a:off x="606175" y="729465"/>
            <a:ext cx="10931704" cy="4551311"/>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Vojenské domény:</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země</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moře </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vzduch</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 vesmír</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kyberprostor</a:t>
            </a:r>
          </a:p>
          <a:p>
            <a:pPr>
              <a:lnSpc>
                <a:spcPct val="107000"/>
              </a:lnSpc>
              <a:spcAft>
                <a:spcPts val="800"/>
              </a:spcAft>
            </a:pPr>
            <a:endParaRPr lang="cs-CZ"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dirty="0">
                <a:effectLst/>
                <a:latin typeface="Arial Black" panose="020B0A04020102020204" pitchFamily="34" charset="0"/>
                <a:ea typeface="Calibri" panose="020F0502020204030204" pitchFamily="34" charset="0"/>
                <a:cs typeface="Times New Roman" panose="02020603050405020304" pitchFamily="18" charset="0"/>
              </a:rPr>
              <a:t>Kybernetický prostor byl vyhlášen jako 5. doména na Varšavském summitu NATO (červen 2016). Ve 4 tradičních doménách konfliktu je hranice a limity jasně dané, v kybernetického prostoru však veškeré hranice absentují a limity jsou nejasné. Kybernetický prostor a ICT dnes propojují všechny oblasti boje, zajišťují její funkčnost, a zároveň jsou na něm i kriticky závislé.</a:t>
            </a:r>
            <a:endParaRPr lang="cs-CZ"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72651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a:extLst>
              <a:ext uri="{FF2B5EF4-FFF2-40B4-BE49-F238E27FC236}">
                <a16:creationId xmlns:a16="http://schemas.microsoft.com/office/drawing/2014/main" id="{4F2FBFAD-93FB-C674-D4C8-4059BB8C1F63}"/>
              </a:ext>
            </a:extLst>
          </p:cNvPr>
          <p:cNvSpPr txBox="1"/>
          <p:nvPr/>
        </p:nvSpPr>
        <p:spPr>
          <a:xfrm>
            <a:off x="462336" y="585628"/>
            <a:ext cx="11292907" cy="6238311"/>
          </a:xfrm>
          <a:prstGeom prst="rect">
            <a:avLst/>
          </a:prstGeom>
          <a:noFill/>
        </p:spPr>
        <p:txBody>
          <a:bodyPr wrap="square">
            <a:spAutoFit/>
          </a:bodyPr>
          <a:lstStyle/>
          <a:p>
            <a:pPr>
              <a:lnSpc>
                <a:spcPct val="107000"/>
              </a:lnSpc>
              <a:spcAft>
                <a:spcPts val="800"/>
              </a:spcAft>
            </a:pPr>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Několik základních charakteristik kybernetického prostoru:</a:t>
            </a:r>
          </a:p>
          <a:p>
            <a:pPr>
              <a:lnSpc>
                <a:spcPct val="107000"/>
              </a:lnSpc>
              <a:spcAft>
                <a:spcPts val="800"/>
              </a:spcAft>
            </a:pPr>
            <a:endParaRPr lang="cs-CZ" sz="24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anonymita</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identita uživatele není jasně prokazatelná a garantovaná žádnou autoritou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asymetričnost</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činnost v kybernetickém prostoru může mít významný dopad na ostatní uživatele sítě bez ohledu na význam a důvěryhodnost uživatele, který tuto aktivitu vyvinul</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neexistence hranic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aktivity v kybernetickém prostoru nejsou omezovány žádnou jurisdikcí nebo suverenitou, právním systémem nebo kulturou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okamžitost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akce provedená v kybernetickém prostoru může mít okamžitě celosvětový dopad</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volný vstup i ukončení pobytu v něm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kdokoliv, kdykoliv může do kybernetického prostoru vstoupit, ale také v něm může ukončit svoji aktivitu</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interakce</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 interaktivní činnost v něm mohou vytvářet znalosti a mohou též vézt k významnému ovlivnění ostatních uživatelů</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a:t>
            </a:r>
            <a:r>
              <a:rPr lang="cs-CZ"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nízké náklady </a:t>
            </a:r>
            <a:r>
              <a:rPr lang="cs-CZ" sz="1800" dirty="0">
                <a:effectLst/>
                <a:latin typeface="Arial Black" panose="020B0A04020102020204" pitchFamily="34" charset="0"/>
                <a:ea typeface="Calibri" panose="020F0502020204030204" pitchFamily="34" charset="0"/>
                <a:cs typeface="Times New Roman" panose="02020603050405020304" pitchFamily="18" charset="0"/>
              </a:rPr>
              <a:t>– </a:t>
            </a:r>
            <a:r>
              <a:rPr lang="cs-CZ" dirty="0">
                <a:latin typeface="Arial Black" panose="020B0A04020102020204" pitchFamily="34" charset="0"/>
                <a:ea typeface="Calibri" panose="020F0502020204030204" pitchFamily="34" charset="0"/>
                <a:cs typeface="Times New Roman" panose="02020603050405020304" pitchFamily="18" charset="0"/>
              </a:rPr>
              <a:t>finanční náklady na působení v kyberprostoru jsou nízké oproti výsledkům</a:t>
            </a:r>
          </a:p>
          <a:p>
            <a:pPr>
              <a:lnSpc>
                <a:spcPct val="107000"/>
              </a:lnSpc>
              <a:spcAft>
                <a:spcPts val="800"/>
              </a:spcAft>
            </a:pPr>
            <a:r>
              <a:rPr lang="cs-CZ" dirty="0">
                <a:latin typeface="Arial Black" panose="020B0A040201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370510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551DAEF-657E-351B-6F8D-859CF885AB70}"/>
              </a:ext>
            </a:extLst>
          </p:cNvPr>
          <p:cNvSpPr txBox="1"/>
          <p:nvPr/>
        </p:nvSpPr>
        <p:spPr>
          <a:xfrm>
            <a:off x="572494" y="568519"/>
            <a:ext cx="11242786" cy="4752648"/>
          </a:xfrm>
          <a:prstGeom prst="rect">
            <a:avLst/>
          </a:prstGeom>
          <a:noFill/>
        </p:spPr>
        <p:txBody>
          <a:bodyPr wrap="square">
            <a:spAutoFit/>
          </a:bodyPr>
          <a:lstStyle/>
          <a:p>
            <a:pPr>
              <a:lnSpc>
                <a:spcPct val="107000"/>
              </a:lnSpc>
              <a:spcAft>
                <a:spcPts val="800"/>
              </a:spcAft>
            </a:pP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Bezpečnostní hrozby pro stát, společnost a jednotlivce prudce vrostly využíváním kyberprostoru</a:t>
            </a:r>
            <a:r>
              <a:rPr lang="cs-CZ" sz="18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cs-CZ" sz="1800" kern="100" dirty="0">
              <a:solidFill>
                <a:srgbClr val="C00000"/>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kern="1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Příklady proměn bezpečnostních hrozeb:</a:t>
            </a:r>
          </a:p>
          <a:p>
            <a:pPr>
              <a:lnSpc>
                <a:spcPct val="107000"/>
              </a:lnSpc>
              <a:spcAft>
                <a:spcPts val="800"/>
              </a:spcAft>
            </a:pPr>
            <a:r>
              <a:rPr lang="cs-CZ" sz="1800" kern="0" dirty="0">
                <a:solidFill>
                  <a:srgbClr val="030E1D"/>
                </a:solidFill>
                <a:effectLst/>
                <a:latin typeface="Arial Black" panose="020B0A04020102020204" pitchFamily="34" charset="0"/>
                <a:ea typeface="Times New Roman" panose="02020603050405020304" pitchFamily="18" charset="0"/>
                <a:cs typeface="Open Sans" panose="020B0606030504020204" pitchFamily="34" charset="0"/>
              </a:rPr>
              <a:t>Špionáž – krádeže dat – dešifrování.</a:t>
            </a:r>
            <a:endParaRPr lang="cs-CZ"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0" dirty="0">
                <a:solidFill>
                  <a:srgbClr val="030E1D"/>
                </a:solidFill>
                <a:effectLst/>
                <a:latin typeface="Arial Black" panose="020B0A04020102020204" pitchFamily="34" charset="0"/>
                <a:ea typeface="Times New Roman" panose="02020603050405020304" pitchFamily="18" charset="0"/>
                <a:cs typeface="Open Sans" panose="020B0606030504020204" pitchFamily="34" charset="0"/>
              </a:rPr>
              <a:t>Sabotáž – ničení dat – ovlivňování řídících technologických procesů – útoky na informační systémy vedoucí k fyzickému zničení eventuelně k ohrožení životů. </a:t>
            </a:r>
            <a:endParaRPr lang="cs-CZ"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Ovlivňování dodavatelských řetězců.</a:t>
            </a:r>
            <a:endParaRPr lang="cs-CZ"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Psychologická válka – ovlivňování veřejného mínění – ovlivňování voleb – oslabení vůle k odporu – rozložení společnosti – využívání dezinformací – vyvolání stavu nedůvěry v pravdivosti všech informací.</a:t>
            </a:r>
            <a:endParaRPr lang="cs-CZ"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Kriminalita</a:t>
            </a:r>
            <a:endParaRPr lang="cs-CZ"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53961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3CFDA490-A565-106E-93FF-CCB0D986DD93}"/>
              </a:ext>
            </a:extLst>
          </p:cNvPr>
          <p:cNvSpPr txBox="1"/>
          <p:nvPr/>
        </p:nvSpPr>
        <p:spPr>
          <a:xfrm>
            <a:off x="735496" y="1268232"/>
            <a:ext cx="11018140" cy="4642361"/>
          </a:xfrm>
          <a:prstGeom prst="rect">
            <a:avLst/>
          </a:prstGeom>
          <a:noFill/>
        </p:spPr>
        <p:txBody>
          <a:bodyPr wrap="square">
            <a:spAutoFit/>
          </a:bodyPr>
          <a:lstStyle/>
          <a:p>
            <a:pPr>
              <a:lnSpc>
                <a:spcPct val="107000"/>
              </a:lnSpc>
              <a:spcAft>
                <a:spcPts val="800"/>
              </a:spcAft>
            </a:pP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r>
              <a:rPr lang="cs-CZ" sz="2400" kern="100" dirty="0">
                <a:solidFill>
                  <a:srgbClr val="C00000"/>
                </a:solidFill>
                <a:latin typeface="Arial Black" panose="020B0A04020102020204" pitchFamily="34" charset="0"/>
                <a:ea typeface="Calibri" panose="020F0502020204030204" pitchFamily="34" charset="0"/>
                <a:cs typeface="Times New Roman" panose="02020603050405020304" pitchFamily="18" charset="0"/>
              </a:rPr>
              <a:t>H</a:t>
            </a: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rozby z pohledu využívání kyberprostoru.</a:t>
            </a:r>
          </a:p>
          <a:p>
            <a:pPr>
              <a:lnSpc>
                <a:spcPct val="107000"/>
              </a:lnSpc>
              <a:spcAft>
                <a:spcPts val="800"/>
              </a:spcAft>
            </a:pP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cs-CZ" sz="18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Cyber-dependent</a:t>
            </a: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(kyberneticky závislá) </a:t>
            </a: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je hrozba, kterou lze realizovat pouze pomocí počítačů, počítačových sítí nebo jiných forem informačních komunikačních technologií (ICT). V podstatě bez internetu by tyto hrozby nemohly být realizovány. </a:t>
            </a:r>
            <a:endParaRPr lang="cs-CZ" sz="14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Cyber-enabled</a:t>
            </a: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(kyberneticky umožněná) </a:t>
            </a:r>
            <a:r>
              <a:rPr lang="cs-CZ" sz="1800" kern="100" dirty="0">
                <a:solidFill>
                  <a:srgbClr val="0A0A0A"/>
                </a:solidFill>
                <a:effectLst/>
                <a:latin typeface="Arial Black" panose="020B0A04020102020204" pitchFamily="34" charset="0"/>
                <a:ea typeface="Calibri" panose="020F0502020204030204" pitchFamily="34" charset="0"/>
                <a:cs typeface="Times New Roman" panose="02020603050405020304" pitchFamily="18" charset="0"/>
              </a:rPr>
              <a:t>je tradiční hrozba, která </a:t>
            </a:r>
            <a:r>
              <a:rPr lang="cs-CZ" sz="1800" kern="0" dirty="0">
                <a:solidFill>
                  <a:srgbClr val="030E1D"/>
                </a:solidFill>
                <a:effectLst/>
                <a:latin typeface="Arial Black" panose="020B0A04020102020204" pitchFamily="34" charset="0"/>
                <a:ea typeface="Times New Roman" panose="02020603050405020304" pitchFamily="18" charset="0"/>
                <a:cs typeface="Open Sans" panose="020B0606030504020204" pitchFamily="34" charset="0"/>
              </a:rPr>
              <a:t>je ve vnějším fyzickém světě, kterou lze realizovat bez použití počítače. Realizace této hrozby, se však vynálezem a používáním internetu přeneslo na zcela novou úroveň. Její rozsah a dosah se zvýšil pomocí ICT nebo informačních komunikačních technologií.</a:t>
            </a:r>
            <a:endParaRPr lang="cs-CZ" sz="14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0" dirty="0" err="1">
                <a:solidFill>
                  <a:srgbClr val="C00000"/>
                </a:solidFill>
                <a:effectLst/>
                <a:latin typeface="Arial Black" panose="020B0A04020102020204" pitchFamily="34" charset="0"/>
                <a:ea typeface="Times New Roman" panose="02020603050405020304" pitchFamily="18" charset="0"/>
                <a:cs typeface="Open Sans" panose="020B0606030504020204" pitchFamily="34" charset="0"/>
              </a:rPr>
              <a:t>Cyber-supported</a:t>
            </a:r>
            <a:r>
              <a:rPr lang="cs-CZ" sz="1800" kern="0" dirty="0">
                <a:solidFill>
                  <a:srgbClr val="C00000"/>
                </a:solidFill>
                <a:effectLst/>
                <a:latin typeface="Arial Black" panose="020B0A04020102020204" pitchFamily="34" charset="0"/>
                <a:ea typeface="Times New Roman" panose="02020603050405020304" pitchFamily="18" charset="0"/>
                <a:cs typeface="Open Sans" panose="020B0606030504020204" pitchFamily="34" charset="0"/>
              </a:rPr>
              <a:t> (kyberneticky podporovaná)</a:t>
            </a:r>
            <a:r>
              <a:rPr lang="cs-CZ" sz="1800" kern="0" dirty="0">
                <a:solidFill>
                  <a:srgbClr val="030E1D"/>
                </a:solidFill>
                <a:effectLst/>
                <a:latin typeface="Arial Black" panose="020B0A04020102020204" pitchFamily="34" charset="0"/>
                <a:ea typeface="Times New Roman" panose="02020603050405020304" pitchFamily="18" charset="0"/>
                <a:cs typeface="Open Sans" panose="020B0606030504020204" pitchFamily="34" charset="0"/>
              </a:rPr>
              <a:t> je hrozba která je realizovaná ve fyzickém světě. Při realizaci hrozby, kromě realizace v reálném světě je využíván i kyberprostor.</a:t>
            </a:r>
            <a:endParaRPr lang="cs-CZ" kern="0" dirty="0">
              <a:solidFill>
                <a:srgbClr val="030E1D"/>
              </a:solidFill>
              <a:latin typeface="Arial Black" panose="020B0A04020102020204" pitchFamily="34" charset="0"/>
              <a:ea typeface="Calibri" panose="020F0502020204030204" pitchFamily="34" charset="0"/>
              <a:cs typeface="Open Sans" panose="020B0606030504020204" pitchFamily="34" charset="0"/>
            </a:endParaRPr>
          </a:p>
          <a:p>
            <a:pPr>
              <a:lnSpc>
                <a:spcPct val="107000"/>
              </a:lnSpc>
              <a:spcAft>
                <a:spcPts val="800"/>
              </a:spcAft>
            </a:pPr>
            <a:endParaRPr lang="cs-CZ" kern="1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982126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9F1998FA-0239-EFC7-0A1C-6F60049C3BC3}"/>
              </a:ext>
            </a:extLst>
          </p:cNvPr>
          <p:cNvSpPr txBox="1"/>
          <p:nvPr/>
        </p:nvSpPr>
        <p:spPr>
          <a:xfrm>
            <a:off x="608275" y="1164866"/>
            <a:ext cx="11030290" cy="2567819"/>
          </a:xfrm>
          <a:prstGeom prst="rect">
            <a:avLst/>
          </a:prstGeom>
          <a:noFill/>
        </p:spPr>
        <p:txBody>
          <a:bodyPr wrap="square">
            <a:spAutoFit/>
          </a:bodyPr>
          <a:lstStyle/>
          <a:p>
            <a:pPr algn="ctr">
              <a:lnSpc>
                <a:spcPct val="107000"/>
              </a:lnSpc>
              <a:spcAft>
                <a:spcPts val="800"/>
              </a:spcAft>
            </a:pP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Nové technologie v kyberprostoru – nové hrozby a rizika</a:t>
            </a:r>
          </a:p>
          <a:p>
            <a:pPr algn="ctr">
              <a:lnSpc>
                <a:spcPct val="107000"/>
              </a:lnSpc>
              <a:spcAft>
                <a:spcPts val="800"/>
              </a:spcAft>
            </a:pPr>
            <a:endPar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Arial" panose="020B0604020202020204" pitchFamily="34" charset="0"/>
              <a:buChar char="•"/>
            </a:pPr>
            <a:r>
              <a:rPr lang="cs-CZ" kern="100" dirty="0">
                <a:latin typeface="Arial Black" panose="020B0A04020102020204" pitchFamily="34" charset="0"/>
                <a:ea typeface="Calibri" panose="020F0502020204030204" pitchFamily="34" charset="0"/>
                <a:cs typeface="Times New Roman" panose="02020603050405020304" pitchFamily="18" charset="0"/>
              </a:rPr>
              <a:t>umělá inteligence</a:t>
            </a:r>
          </a:p>
          <a:p>
            <a:pPr marL="342900" indent="-342900">
              <a:lnSpc>
                <a:spcPct val="107000"/>
              </a:lnSpc>
              <a:spcAft>
                <a:spcPts val="800"/>
              </a:spcAft>
              <a:buFont typeface="Arial" panose="020B0604020202020204" pitchFamily="34" charset="0"/>
              <a:buChar char="•"/>
            </a:pPr>
            <a:r>
              <a:rPr lang="cs-CZ" kern="100" dirty="0">
                <a:latin typeface="Arial Black" panose="020B0A04020102020204" pitchFamily="34" charset="0"/>
                <a:ea typeface="Calibri" panose="020F0502020204030204" pitchFamily="34" charset="0"/>
                <a:cs typeface="Times New Roman" panose="02020603050405020304" pitchFamily="18" charset="0"/>
              </a:rPr>
              <a:t>k</a:t>
            </a:r>
            <a:r>
              <a:rPr lang="cs-CZ" kern="100" dirty="0">
                <a:effectLst/>
                <a:latin typeface="Arial Black" panose="020B0A04020102020204" pitchFamily="34" charset="0"/>
                <a:ea typeface="Calibri" panose="020F0502020204030204" pitchFamily="34" charset="0"/>
                <a:cs typeface="Times New Roman" panose="02020603050405020304" pitchFamily="18" charset="0"/>
              </a:rPr>
              <a:t>vantová výpočetní t</a:t>
            </a:r>
            <a:r>
              <a:rPr lang="cs-CZ" kern="100" dirty="0">
                <a:latin typeface="Arial Black" panose="020B0A04020102020204" pitchFamily="34" charset="0"/>
                <a:ea typeface="Calibri" panose="020F0502020204030204" pitchFamily="34" charset="0"/>
                <a:cs typeface="Times New Roman" panose="02020603050405020304" pitchFamily="18" charset="0"/>
              </a:rPr>
              <a:t>echnika</a:t>
            </a:r>
          </a:p>
          <a:p>
            <a:pPr marL="342900" indent="-342900">
              <a:lnSpc>
                <a:spcPct val="107000"/>
              </a:lnSpc>
              <a:spcAft>
                <a:spcPts val="800"/>
              </a:spcAft>
              <a:buFont typeface="Arial" panose="020B0604020202020204" pitchFamily="34" charset="0"/>
              <a:buChar char="•"/>
            </a:pPr>
            <a:r>
              <a:rPr lang="cs-CZ" kern="100" dirty="0">
                <a:effectLst/>
                <a:latin typeface="Arial Black" panose="020B0A04020102020204" pitchFamily="34" charset="0"/>
                <a:ea typeface="Calibri" panose="020F0502020204030204" pitchFamily="34" charset="0"/>
                <a:cs typeface="Times New Roman" panose="02020603050405020304" pitchFamily="18" charset="0"/>
              </a:rPr>
              <a:t>?</a:t>
            </a:r>
          </a:p>
          <a:p>
            <a:pPr marL="342900" indent="-342900">
              <a:lnSpc>
                <a:spcPct val="107000"/>
              </a:lnSpc>
              <a:spcAft>
                <a:spcPts val="800"/>
              </a:spcAft>
              <a:buFont typeface="Arial" panose="020B0604020202020204" pitchFamily="34" charset="0"/>
              <a:buChar char="•"/>
            </a:pPr>
            <a:r>
              <a:rPr lang="cs-CZ" kern="100" dirty="0">
                <a:latin typeface="Arial Black" panose="020B0A04020102020204" pitchFamily="34" charset="0"/>
                <a:ea typeface="Calibri" panose="020F0502020204030204" pitchFamily="34" charset="0"/>
                <a:cs typeface="Times New Roman" panose="02020603050405020304" pitchFamily="18" charset="0"/>
              </a:rPr>
              <a:t>?</a:t>
            </a:r>
            <a:endParaRPr lang="cs-CZ" kern="1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869578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E16FC927-B012-B60A-5E05-201780215224}"/>
              </a:ext>
            </a:extLst>
          </p:cNvPr>
          <p:cNvSpPr txBox="1"/>
          <p:nvPr/>
        </p:nvSpPr>
        <p:spPr>
          <a:xfrm>
            <a:off x="3184988" y="2095928"/>
            <a:ext cx="5961579" cy="2308324"/>
          </a:xfrm>
          <a:prstGeom prst="rect">
            <a:avLst/>
          </a:prstGeom>
          <a:noFill/>
        </p:spPr>
        <p:txBody>
          <a:bodyPr wrap="square">
            <a:spAutoFit/>
          </a:bodyPr>
          <a:lstStyle/>
          <a:p>
            <a:pPr algn="ctr"/>
            <a:r>
              <a:rPr lang="cs-CZ" sz="1800" dirty="0">
                <a:solidFill>
                  <a:srgbClr val="C00000"/>
                </a:solidFill>
                <a:latin typeface="Arial Black" panose="020B0A04020102020204" pitchFamily="34" charset="0"/>
              </a:rPr>
              <a:t> </a:t>
            </a:r>
            <a:r>
              <a:rPr lang="cs-CZ" sz="2400" dirty="0">
                <a:solidFill>
                  <a:srgbClr val="C00000"/>
                </a:solidFill>
                <a:latin typeface="Arial Black" panose="020B0A04020102020204" pitchFamily="34" charset="0"/>
              </a:rPr>
              <a:t>Dotazy?</a:t>
            </a:r>
          </a:p>
          <a:p>
            <a:endParaRPr lang="cs-CZ" sz="2400" dirty="0">
              <a:solidFill>
                <a:srgbClr val="C00000"/>
              </a:solidFill>
              <a:latin typeface="Arial Black" panose="020B0A04020102020204" pitchFamily="34" charset="0"/>
            </a:endParaRPr>
          </a:p>
          <a:p>
            <a:pPr algn="ctr"/>
            <a:r>
              <a:rPr lang="cs-CZ" sz="2400" dirty="0">
                <a:solidFill>
                  <a:srgbClr val="C00000"/>
                </a:solidFill>
                <a:latin typeface="Arial Black" panose="020B0A04020102020204" pitchFamily="34" charset="0"/>
              </a:rPr>
              <a:t> Diskuze.</a:t>
            </a:r>
          </a:p>
          <a:p>
            <a:pPr algn="ctr"/>
            <a:endParaRPr lang="cs-CZ" sz="2400" dirty="0">
              <a:solidFill>
                <a:srgbClr val="C00000"/>
              </a:solidFill>
              <a:latin typeface="Arial Black" panose="020B0A04020102020204" pitchFamily="34" charset="0"/>
            </a:endParaRPr>
          </a:p>
          <a:p>
            <a:pPr algn="ctr"/>
            <a:r>
              <a:rPr lang="cs-CZ" sz="2400" dirty="0">
                <a:solidFill>
                  <a:srgbClr val="C00000"/>
                </a:solidFill>
                <a:latin typeface="Arial Black" panose="020B0A04020102020204" pitchFamily="34" charset="0"/>
              </a:rPr>
              <a:t> Co by jste se chtěli ještě dozvědět?</a:t>
            </a:r>
            <a:endParaRPr lang="cs-CZ" sz="2400" dirty="0"/>
          </a:p>
        </p:txBody>
      </p:sp>
    </p:spTree>
    <p:extLst>
      <p:ext uri="{BB962C8B-B14F-4D97-AF65-F5344CB8AC3E}">
        <p14:creationId xmlns:p14="http://schemas.microsoft.com/office/powerpoint/2010/main" val="2143267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BE9D995-578F-732F-7411-877474917B47}"/>
              </a:ext>
            </a:extLst>
          </p:cNvPr>
          <p:cNvSpPr txBox="1"/>
          <p:nvPr/>
        </p:nvSpPr>
        <p:spPr>
          <a:xfrm>
            <a:off x="1300038" y="3061252"/>
            <a:ext cx="9370612" cy="770596"/>
          </a:xfrm>
          <a:prstGeom prst="rect">
            <a:avLst/>
          </a:prstGeom>
          <a:noFill/>
        </p:spPr>
        <p:txBody>
          <a:bodyPr wrap="square">
            <a:spAutoFit/>
          </a:bodyPr>
          <a:lstStyle/>
          <a:p>
            <a:pPr algn="ctr">
              <a:lnSpc>
                <a:spcPct val="107000"/>
              </a:lnSpc>
              <a:spcAft>
                <a:spcPts val="800"/>
              </a:spcAft>
            </a:pP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Kybernetické útoky Na Ministerstvo České republiky </a:t>
            </a: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 příklad </a:t>
            </a:r>
            <a:r>
              <a:rPr lang="cs-CZ" sz="1800" kern="100" dirty="0" err="1">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kyberšpionáže</a:t>
            </a: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a:t>
            </a:r>
            <a:endParaRPr lang="cs-CZ" sz="1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219864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64A022C-951C-EEAA-989D-BA5EC9AD421E}"/>
              </a:ext>
            </a:extLst>
          </p:cNvPr>
          <p:cNvSpPr txBox="1"/>
          <p:nvPr/>
        </p:nvSpPr>
        <p:spPr>
          <a:xfrm>
            <a:off x="473103" y="528762"/>
            <a:ext cx="11068215" cy="876330"/>
          </a:xfrm>
          <a:prstGeom prst="rect">
            <a:avLst/>
          </a:prstGeom>
          <a:noFill/>
        </p:spPr>
        <p:txBody>
          <a:bodyPr wrap="square">
            <a:spAutoFit/>
          </a:bodyPr>
          <a:lstStyle/>
          <a:p>
            <a:pPr algn="ctr">
              <a:lnSpc>
                <a:spcPct val="107000"/>
              </a:lnSpc>
              <a:spcAft>
                <a:spcPts val="800"/>
              </a:spcAft>
            </a:pP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Kybernetický útoky na nemocnice v ČR</a:t>
            </a:r>
          </a:p>
          <a:p>
            <a:pPr algn="ctr">
              <a:lnSpc>
                <a:spcPct val="107000"/>
              </a:lnSpc>
              <a:spcAft>
                <a:spcPts val="800"/>
              </a:spcAft>
            </a:pPr>
            <a:r>
              <a:rPr lang="cs-CZ" sz="1800" kern="100" dirty="0">
                <a:solidFill>
                  <a:srgbClr val="C00000"/>
                </a:solidFill>
                <a:effectLst/>
                <a:latin typeface="Aptos Black" panose="020F0502020204030204" pitchFamily="34" charset="0"/>
                <a:ea typeface="Calibri" panose="020F0502020204030204" pitchFamily="34" charset="0"/>
                <a:cs typeface="Times New Roman" panose="02020603050405020304" pitchFamily="18" charset="0"/>
              </a:rPr>
              <a:t>příklad </a:t>
            </a:r>
            <a:r>
              <a:rPr lang="cs-CZ" kern="100" dirty="0" err="1">
                <a:solidFill>
                  <a:srgbClr val="C00000"/>
                </a:solidFill>
                <a:latin typeface="Aptos Black" panose="020F0502020204030204" pitchFamily="34" charset="0"/>
                <a:ea typeface="Calibri" panose="020F0502020204030204" pitchFamily="34" charset="0"/>
                <a:cs typeface="Times New Roman" panose="02020603050405020304" pitchFamily="18" charset="0"/>
              </a:rPr>
              <a:t>k</a:t>
            </a:r>
            <a:r>
              <a:rPr lang="cs-CZ" sz="1800" kern="100" dirty="0" err="1">
                <a:solidFill>
                  <a:srgbClr val="C00000"/>
                </a:solidFill>
                <a:effectLst/>
                <a:latin typeface="Aptos Black" panose="020F0502020204030204" pitchFamily="34" charset="0"/>
                <a:ea typeface="Calibri" panose="020F0502020204030204" pitchFamily="34" charset="0"/>
                <a:cs typeface="Times New Roman" panose="02020603050405020304" pitchFamily="18" charset="0"/>
              </a:rPr>
              <a:t>yberkriminality</a:t>
            </a:r>
            <a:endParaRPr lang="cs-CZ" sz="1800" kern="100" dirty="0">
              <a:solidFill>
                <a:srgbClr val="C00000"/>
              </a:solidFill>
              <a:effectLst/>
              <a:latin typeface="Aptos Black" panose="020F0502020204030204" pitchFamily="34" charset="0"/>
              <a:ea typeface="Calibri" panose="020F0502020204030204" pitchFamily="34" charset="0"/>
              <a:cs typeface="Times New Roman" panose="02020603050405020304" pitchFamily="18" charset="0"/>
            </a:endParaRPr>
          </a:p>
        </p:txBody>
      </p:sp>
      <p:sp>
        <p:nvSpPr>
          <p:cNvPr id="4" name="TextovéPole 3">
            <a:extLst>
              <a:ext uri="{FF2B5EF4-FFF2-40B4-BE49-F238E27FC236}">
                <a16:creationId xmlns:a16="http://schemas.microsoft.com/office/drawing/2014/main" id="{0680C27D-D47C-3498-90C3-C80D28B6B812}"/>
              </a:ext>
            </a:extLst>
          </p:cNvPr>
          <p:cNvSpPr txBox="1"/>
          <p:nvPr/>
        </p:nvSpPr>
        <p:spPr>
          <a:xfrm>
            <a:off x="609600" y="1628775"/>
            <a:ext cx="10820400" cy="4801314"/>
          </a:xfrm>
          <a:prstGeom prst="rect">
            <a:avLst/>
          </a:prstGeom>
          <a:noFill/>
        </p:spPr>
        <p:txBody>
          <a:bodyPr wrap="square">
            <a:spAutoFit/>
          </a:bodyPr>
          <a:lstStyle/>
          <a:p>
            <a:r>
              <a:rPr lang="cs-CZ" dirty="0"/>
              <a:t>• </a:t>
            </a:r>
            <a:r>
              <a:rPr lang="cs-CZ" dirty="0">
                <a:latin typeface="Arial Black" panose="020B0A04020102020204" pitchFamily="34" charset="0"/>
              </a:rPr>
              <a:t>11. 12. 2019 – </a:t>
            </a:r>
            <a:r>
              <a:rPr lang="cs-CZ" dirty="0">
                <a:solidFill>
                  <a:srgbClr val="C00000"/>
                </a:solidFill>
                <a:latin typeface="Arial Black" panose="020B0A04020102020204" pitchFamily="34" charset="0"/>
              </a:rPr>
              <a:t>Nemocnice v Benešově </a:t>
            </a:r>
          </a:p>
          <a:p>
            <a:r>
              <a:rPr lang="cs-CZ" dirty="0">
                <a:latin typeface="Arial Black" panose="020B0A04020102020204" pitchFamily="34" charset="0"/>
              </a:rPr>
              <a:t>• Co se stalo: - </a:t>
            </a:r>
            <a:r>
              <a:rPr lang="cs-CZ" dirty="0" err="1">
                <a:latin typeface="Arial Black" panose="020B0A04020102020204" pitchFamily="34" charset="0"/>
              </a:rPr>
              <a:t>Emotet</a:t>
            </a:r>
            <a:r>
              <a:rPr lang="cs-CZ" dirty="0">
                <a:latin typeface="Arial Black" panose="020B0A04020102020204" pitchFamily="34" charset="0"/>
              </a:rPr>
              <a:t> – získal přístup</a:t>
            </a:r>
          </a:p>
          <a:p>
            <a:r>
              <a:rPr lang="cs-CZ" dirty="0">
                <a:latin typeface="Arial Black" panose="020B0A04020102020204" pitchFamily="34" charset="0"/>
              </a:rPr>
              <a:t>                       - </a:t>
            </a:r>
            <a:r>
              <a:rPr lang="cs-CZ" dirty="0" err="1">
                <a:latin typeface="Arial Black" panose="020B0A04020102020204" pitchFamily="34" charset="0"/>
              </a:rPr>
              <a:t>Trickbot</a:t>
            </a:r>
            <a:r>
              <a:rPr lang="cs-CZ" dirty="0">
                <a:latin typeface="Arial Black" panose="020B0A04020102020204" pitchFamily="34" charset="0"/>
              </a:rPr>
              <a:t> – sbíral data a připravoval útok </a:t>
            </a:r>
          </a:p>
          <a:p>
            <a:r>
              <a:rPr lang="cs-CZ" dirty="0">
                <a:latin typeface="Arial Black" panose="020B0A04020102020204" pitchFamily="34" charset="0"/>
              </a:rPr>
              <a:t>                       - </a:t>
            </a:r>
            <a:r>
              <a:rPr lang="cs-CZ" dirty="0" err="1">
                <a:latin typeface="Arial Black" panose="020B0A04020102020204" pitchFamily="34" charset="0"/>
              </a:rPr>
              <a:t>Ryuk</a:t>
            </a:r>
            <a:r>
              <a:rPr lang="cs-CZ" dirty="0">
                <a:latin typeface="Arial Black" panose="020B0A04020102020204" pitchFamily="34" charset="0"/>
              </a:rPr>
              <a:t> – ransomware - zašifroval data</a:t>
            </a:r>
          </a:p>
          <a:p>
            <a:r>
              <a:rPr lang="cs-CZ" dirty="0">
                <a:latin typeface="Arial Black" panose="020B0A04020102020204" pitchFamily="34" charset="0"/>
              </a:rPr>
              <a:t>• Dopad: Výrazné omezení provozu nemocnice </a:t>
            </a:r>
          </a:p>
          <a:p>
            <a:r>
              <a:rPr lang="cs-CZ" dirty="0">
                <a:latin typeface="Arial Black" panose="020B0A04020102020204" pitchFamily="34" charset="0"/>
              </a:rPr>
              <a:t>• Finanční dopad: 40-50 milionů Kč </a:t>
            </a:r>
          </a:p>
          <a:p>
            <a:r>
              <a:rPr lang="cs-CZ" dirty="0">
                <a:latin typeface="Arial Black" panose="020B0A04020102020204" pitchFamily="34" charset="0"/>
              </a:rPr>
              <a:t>• Doba trvání narušení: Nemocnice obnovila provoz koncem prosince 2019, proces obnovy infrastruktury pokračoval dále i v lednu 2020</a:t>
            </a:r>
          </a:p>
          <a:p>
            <a:endParaRPr lang="cs-CZ" dirty="0">
              <a:latin typeface="Arial Black" panose="020B0A04020102020204" pitchFamily="34" charset="0"/>
            </a:endParaRPr>
          </a:p>
          <a:p>
            <a:endParaRPr lang="cs-CZ" dirty="0">
              <a:latin typeface="Arial Black" panose="020B0A04020102020204" pitchFamily="34" charset="0"/>
            </a:endParaRPr>
          </a:p>
          <a:p>
            <a:r>
              <a:rPr lang="cs-CZ" dirty="0">
                <a:latin typeface="Arial Black" panose="020B0A04020102020204" pitchFamily="34" charset="0"/>
              </a:rPr>
              <a:t>12. 3. 2020 – </a:t>
            </a:r>
            <a:r>
              <a:rPr lang="cs-CZ" dirty="0">
                <a:solidFill>
                  <a:srgbClr val="C00000"/>
                </a:solidFill>
                <a:latin typeface="Arial Black" panose="020B0A04020102020204" pitchFamily="34" charset="0"/>
              </a:rPr>
              <a:t>FN Brno </a:t>
            </a:r>
          </a:p>
          <a:p>
            <a:r>
              <a:rPr lang="cs-CZ" dirty="0">
                <a:latin typeface="Arial Black" panose="020B0A04020102020204" pitchFamily="34" charset="0"/>
              </a:rPr>
              <a:t>• Co se stalo: Kolem 01:00 v noci útočník získal práva doménového admina a začal šířit ransomware, IT odd. situaci zachytilo a začalo odpojovat systémy </a:t>
            </a:r>
          </a:p>
          <a:p>
            <a:r>
              <a:rPr lang="cs-CZ" dirty="0">
                <a:latin typeface="Arial Black" panose="020B0A04020102020204" pitchFamily="34" charset="0"/>
              </a:rPr>
              <a:t>• Dopad: Odložení plávaných úkonů, nemožnost ukládat data, celkové výrazné omezení všech činností </a:t>
            </a:r>
          </a:p>
          <a:p>
            <a:r>
              <a:rPr lang="cs-CZ" dirty="0">
                <a:latin typeface="Arial Black" panose="020B0A04020102020204" pitchFamily="34" charset="0"/>
              </a:rPr>
              <a:t>• Finanční dopad: odhadem řádově stovky milionů </a:t>
            </a:r>
          </a:p>
          <a:p>
            <a:r>
              <a:rPr lang="cs-CZ" dirty="0">
                <a:latin typeface="Arial Black" panose="020B0A04020102020204" pitchFamily="34" charset="0"/>
              </a:rPr>
              <a:t>• Některé části nemocnice byly více jak týden po útoku stále odstaveny</a:t>
            </a:r>
          </a:p>
        </p:txBody>
      </p:sp>
    </p:spTree>
    <p:extLst>
      <p:ext uri="{BB962C8B-B14F-4D97-AF65-F5344CB8AC3E}">
        <p14:creationId xmlns:p14="http://schemas.microsoft.com/office/powerpoint/2010/main" val="2678984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BE1D6912-645A-674C-D114-71618BBCF69A}"/>
              </a:ext>
            </a:extLst>
          </p:cNvPr>
          <p:cNvSpPr txBox="1"/>
          <p:nvPr/>
        </p:nvSpPr>
        <p:spPr>
          <a:xfrm>
            <a:off x="795130" y="166977"/>
            <a:ext cx="10404282" cy="7434933"/>
          </a:xfrm>
          <a:prstGeom prst="rect">
            <a:avLst/>
          </a:prstGeom>
          <a:noFill/>
        </p:spPr>
        <p:txBody>
          <a:bodyPr wrap="square">
            <a:spAutoFit/>
          </a:bodyPr>
          <a:lstStyle/>
          <a:p>
            <a:pPr algn="ctr">
              <a:lnSpc>
                <a:spcPct val="107000"/>
              </a:lnSpc>
              <a:spcAft>
                <a:spcPts val="800"/>
              </a:spcAft>
            </a:pPr>
            <a:r>
              <a:rPr lang="cs-CZ" sz="2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Válka na Ukrajině  </a:t>
            </a:r>
          </a:p>
          <a:p>
            <a:pPr algn="ctr">
              <a:lnSpc>
                <a:spcPct val="107000"/>
              </a:lnSpc>
              <a:spcAft>
                <a:spcPts val="800"/>
              </a:spcAft>
            </a:pP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příklad hybridní války v kyberprostoru jako součást válečného konfliktu</a:t>
            </a:r>
          </a:p>
          <a:p>
            <a:pPr algn="ctr">
              <a:lnSpc>
                <a:spcPct val="107000"/>
              </a:lnSpc>
              <a:spcAft>
                <a:spcPts val="800"/>
              </a:spcAft>
            </a:pPr>
            <a:endParaRPr lang="cs-CZ" kern="100" dirty="0">
              <a:solidFill>
                <a:srgbClr val="C00000"/>
              </a:solidFill>
              <a:latin typeface="Arial Black" panose="020B0A0402010202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cs-CZ" sz="1600" kern="100" dirty="0">
                <a:latin typeface="Arial Black" panose="020B0A04020102020204" pitchFamily="34" charset="0"/>
                <a:ea typeface="Calibri" panose="020F0502020204030204" pitchFamily="34" charset="0"/>
                <a:cs typeface="Times New Roman" panose="02020603050405020304" pitchFamily="18" charset="0"/>
              </a:rPr>
              <a:t>2014 </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leden - První známý modulární malware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BlackEnergy</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intenzivní útoky na cíle na Ukrajině a v Polsku</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2014 únor - Začátek okupace Krymu.</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2014 duben - Začátek války na Donbase.</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2014 květen  - Kyberútoky za účelem manipulace prezidentských voleb.</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2015 prosinec - Malware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BlackEnergy</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cílí na čtyři distribuční stanice energetické infrastruktury na Ukrajině a způsobí částečný blackout. </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2016 prosinec - Malware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Industroyer</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od stejných autorů jako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BlackEnergy</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cílí na systémy přenosové sítě na Ukrajině, způsobí částečný blackout a napadené systémy šifruje. Dále Android aplikace, kterou využívá Ukrajinské dělostřelectvo k nastavení 122 mm houfnic, obsahuje spyware, který nepříteli skrytě odesílá polohu mobilního telefonu; na tuto pak nepřítel soustředí konvenční útok</a:t>
            </a:r>
          </a:p>
          <a:p>
            <a:pPr marL="285750" indent="-285750">
              <a:lnSpc>
                <a:spcPct val="107000"/>
              </a:lnSpc>
              <a:spcAft>
                <a:spcPts val="800"/>
              </a:spcAft>
              <a:buFont typeface="Arial" panose="020B0604020202020204" pitchFamily="34" charset="0"/>
              <a:buChar char="•"/>
            </a:pPr>
            <a:r>
              <a:rPr lang="cs-CZ" sz="1600" dirty="0">
                <a:effectLst/>
                <a:latin typeface="Arial Black" panose="020B0A04020102020204" pitchFamily="34" charset="0"/>
                <a:ea typeface="Calibri" panose="020F0502020204030204" pitchFamily="34" charset="0"/>
                <a:cs typeface="Times New Roman" panose="02020603050405020304" pitchFamily="18" charset="0"/>
              </a:rPr>
              <a:t>2017 červen -</a:t>
            </a:r>
            <a:r>
              <a:rPr lang="cs-CZ" sz="1600" dirty="0">
                <a:latin typeface="Arial Black" panose="020B0A04020102020204" pitchFamily="34" charset="0"/>
                <a:ea typeface="Calibri" panose="020F0502020204030204" pitchFamily="34" charset="0"/>
                <a:cs typeface="Times New Roman" panose="02020603050405020304" pitchFamily="18" charset="0"/>
              </a:rPr>
              <a:t> </a:t>
            </a:r>
            <a:r>
              <a:rPr lang="cs-CZ" sz="1600" dirty="0">
                <a:effectLst/>
                <a:latin typeface="Arial Black" panose="020B0A04020102020204" pitchFamily="34" charset="0"/>
                <a:ea typeface="Calibri" panose="020F0502020204030204" pitchFamily="34" charset="0"/>
                <a:cs typeface="Times New Roman" panose="02020603050405020304" pitchFamily="18" charset="0"/>
              </a:rPr>
              <a:t>Malware </a:t>
            </a:r>
            <a:r>
              <a:rPr lang="cs-CZ" sz="1600" dirty="0" err="1">
                <a:effectLst/>
                <a:latin typeface="Arial Black" panose="020B0A04020102020204" pitchFamily="34" charset="0"/>
                <a:ea typeface="Calibri" panose="020F0502020204030204" pitchFamily="34" charset="0"/>
                <a:cs typeface="Times New Roman" panose="02020603050405020304" pitchFamily="18" charset="0"/>
              </a:rPr>
              <a:t>NofPetya</a:t>
            </a:r>
            <a:r>
              <a:rPr lang="cs-CZ" sz="1600" dirty="0">
                <a:effectLst/>
                <a:latin typeface="Arial Black" panose="020B0A04020102020204" pitchFamily="34" charset="0"/>
                <a:ea typeface="Calibri" panose="020F0502020204030204" pitchFamily="34" charset="0"/>
                <a:cs typeface="Times New Roman" panose="02020603050405020304" pitchFamily="18" charset="0"/>
              </a:rPr>
              <a:t> se v rámci útoku na dodavatelský řetězec prostřednictvím aktualizace účetního software </a:t>
            </a:r>
            <a:r>
              <a:rPr lang="cs-CZ" sz="1600" dirty="0" err="1">
                <a:effectLst/>
                <a:latin typeface="Arial Black" panose="020B0A04020102020204" pitchFamily="34" charset="0"/>
                <a:ea typeface="Calibri" panose="020F0502020204030204" pitchFamily="34" charset="0"/>
                <a:cs typeface="Times New Roman" panose="02020603050405020304" pitchFamily="18" charset="0"/>
              </a:rPr>
              <a:t>MeDoc</a:t>
            </a:r>
            <a:r>
              <a:rPr lang="cs-CZ" sz="1600" dirty="0">
                <a:effectLst/>
                <a:latin typeface="Arial Black" panose="020B0A04020102020204" pitchFamily="34" charset="0"/>
                <a:ea typeface="Calibri" panose="020F0502020204030204" pitchFamily="34" charset="0"/>
                <a:cs typeface="Times New Roman" panose="02020603050405020304" pitchFamily="18" charset="0"/>
              </a:rPr>
              <a:t> šíří do až 80 % ukrajinských společností, kde šifruje napadené systémy. 2017 červen Malware </a:t>
            </a:r>
            <a:r>
              <a:rPr lang="cs-CZ" sz="1600" dirty="0" err="1">
                <a:effectLst/>
                <a:latin typeface="Arial Black" panose="020B0A04020102020204" pitchFamily="34" charset="0"/>
                <a:ea typeface="Calibri" panose="020F0502020204030204" pitchFamily="34" charset="0"/>
                <a:cs typeface="Times New Roman" panose="02020603050405020304" pitchFamily="18" charset="0"/>
              </a:rPr>
              <a:t>NofPetya</a:t>
            </a:r>
            <a:r>
              <a:rPr lang="cs-CZ" sz="1600" dirty="0">
                <a:effectLst/>
                <a:latin typeface="Arial Black" panose="020B0A04020102020204" pitchFamily="34" charset="0"/>
                <a:ea typeface="Calibri" panose="020F0502020204030204" pitchFamily="34" charset="0"/>
                <a:cs typeface="Times New Roman" panose="02020603050405020304" pitchFamily="18" charset="0"/>
              </a:rPr>
              <a:t> se v rámci útoku na dodavatelský řetězec prostřednictvím aktualizace účetního software </a:t>
            </a:r>
            <a:r>
              <a:rPr lang="cs-CZ" sz="1600" dirty="0" err="1">
                <a:effectLst/>
                <a:latin typeface="Arial Black" panose="020B0A04020102020204" pitchFamily="34" charset="0"/>
                <a:ea typeface="Calibri" panose="020F0502020204030204" pitchFamily="34" charset="0"/>
                <a:cs typeface="Times New Roman" panose="02020603050405020304" pitchFamily="18" charset="0"/>
              </a:rPr>
              <a:t>MeDoc</a:t>
            </a:r>
            <a:r>
              <a:rPr lang="cs-CZ" sz="1600" dirty="0">
                <a:effectLst/>
                <a:latin typeface="Arial Black" panose="020B0A04020102020204" pitchFamily="34" charset="0"/>
                <a:ea typeface="Calibri" panose="020F0502020204030204" pitchFamily="34" charset="0"/>
                <a:cs typeface="Times New Roman" panose="02020603050405020304" pitchFamily="18" charset="0"/>
              </a:rPr>
              <a:t> šíří do až 80 % ukrajinských společností, kde šifruje napadené systémy.</a:t>
            </a:r>
            <a:endParaRPr lang="cs-CZ" sz="1600" kern="100" dirty="0">
              <a:effectLst/>
              <a:latin typeface="Arial Black" panose="020B0A0402010202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cs-CZ" sz="14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597968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79FCA520-75FC-9FAF-E757-1CEF24AF35FC}"/>
              </a:ext>
            </a:extLst>
          </p:cNvPr>
          <p:cNvSpPr txBox="1"/>
          <p:nvPr/>
        </p:nvSpPr>
        <p:spPr>
          <a:xfrm>
            <a:off x="365760" y="190831"/>
            <a:ext cx="11254312" cy="6523965"/>
          </a:xfrm>
          <a:prstGeom prst="rect">
            <a:avLst/>
          </a:prstGeom>
          <a:noFill/>
        </p:spPr>
        <p:txBody>
          <a:bodyPr wrap="square">
            <a:spAutoFit/>
          </a:bodyPr>
          <a:lstStyle/>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2022 - leden Malware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WhisperGate</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cílí na státní úřady na Ukrajině,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exfiltruje</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databáze o státních zaměstnancích, policistech a vojácích (včetně například adres) a poté data na napadených systémech šifruje.</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23. únor  - V předvečer vojenské invaze na Ukrajinu malware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HermeticWiper</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(sestaven 28. 12. 2021) cíleně útočí na organizace na jejím území. Zároveň probíhá masívní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DDoS</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útok na webové servery úřadů.</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24. únor  - Přibližně hodinu před (konvenčním) útokem kybernetický útok na systémy poskytovatele satelitních služeb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Viasat</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který využívala mimo jiné ukrajinská armáda ke komunikaci, vyřazuje tento z provozu. Malware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IsaacWiper</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(sestaven 19. 10. 2021 jinou skupinou než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HermeticWiper</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šifruje napadené systémy. Začátek invaze na Ukrajinu.</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březen - Kybernetické útoky na sdělovací prostředky za účelem jejich vyřazení z provozu (i konvenční útok na vysílač v Kyjevě) a pokusy ochromit instituce vlády i místní samosprávy. Malware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CaddyWiper</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infiltruje systémy několika ukrajinských institucí. E-mailem a na sociálních sítích cílená kampaň nabádá vzdát se a spolupracovat s ruskou armádou, podpořeno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deep-fake</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videem „s prezidentem Zelenským“. Odhalení a rozbití farem s falešnými účty. Kybernetický útok proti </a:t>
            </a:r>
            <a:r>
              <a:rPr lang="cs-CZ" sz="1600" kern="100" dirty="0" err="1">
                <a:effectLst/>
                <a:latin typeface="Arial Black" panose="020B0A04020102020204" pitchFamily="34" charset="0"/>
                <a:ea typeface="Calibri" panose="020F0502020204030204" pitchFamily="34" charset="0"/>
                <a:cs typeface="Times New Roman" panose="02020603050405020304" pitchFamily="18" charset="0"/>
              </a:rPr>
              <a:t>Ukrtelecom</a:t>
            </a: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 </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duben - Multiplatformní malware Industroyer2 útočí na systémy přenosové sítě a způsobuje částečný blackout. Lokální poskytovatelé datového připojení v Chersonské oblasti jsou donuceni přesměrovat datovou komunikaci přes Krym a území RF</a:t>
            </a:r>
          </a:p>
          <a:p>
            <a:pPr marL="285750" indent="-285750">
              <a:lnSpc>
                <a:spcPct val="107000"/>
              </a:lnSpc>
              <a:spcAft>
                <a:spcPts val="800"/>
              </a:spcAft>
              <a:buFont typeface="Arial" panose="020B0604020202020204" pitchFamily="34" charset="0"/>
              <a:buChar char="•"/>
            </a:pPr>
            <a:r>
              <a:rPr lang="cs-CZ" sz="1600" kern="100" dirty="0">
                <a:effectLst/>
                <a:latin typeface="Arial Black" panose="020B0A04020102020204" pitchFamily="34" charset="0"/>
                <a:ea typeface="Calibri" panose="020F0502020204030204" pitchFamily="34" charset="0"/>
                <a:cs typeface="Times New Roman" panose="02020603050405020304" pitchFamily="18" charset="0"/>
              </a:rPr>
              <a:t>červenec - Falešná Android aplikace (spyware) a web pod hlavičkou pluku Azov sbírá informace o největších aktivistech.</a:t>
            </a:r>
          </a:p>
          <a:p>
            <a:pPr marL="285750" indent="-285750">
              <a:lnSpc>
                <a:spcPct val="107000"/>
              </a:lnSpc>
              <a:spcAft>
                <a:spcPts val="800"/>
              </a:spcAft>
              <a:buFont typeface="Arial" panose="020B0604020202020204" pitchFamily="34" charset="0"/>
              <a:buChar char="•"/>
            </a:pP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53387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ovéPole 4">
            <a:extLst>
              <a:ext uri="{FF2B5EF4-FFF2-40B4-BE49-F238E27FC236}">
                <a16:creationId xmlns:a16="http://schemas.microsoft.com/office/drawing/2014/main" id="{80D03618-4819-06AC-9399-174400009B71}"/>
              </a:ext>
            </a:extLst>
          </p:cNvPr>
          <p:cNvSpPr txBox="1"/>
          <p:nvPr/>
        </p:nvSpPr>
        <p:spPr>
          <a:xfrm>
            <a:off x="405516" y="186856"/>
            <a:ext cx="11497587" cy="6457409"/>
          </a:xfrm>
          <a:prstGeom prst="rect">
            <a:avLst/>
          </a:prstGeom>
          <a:noFill/>
        </p:spPr>
        <p:txBody>
          <a:bodyPr wrap="square">
            <a:spAutoFit/>
          </a:bodyPr>
          <a:lstStyle/>
          <a:p>
            <a:r>
              <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Definice kyberprostoru – existuje mnoho definic</a:t>
            </a:r>
          </a:p>
          <a:p>
            <a:endParaRPr lang="cs-CZ" sz="24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Dle Zákona o kybernetické bezpečnosti (ZKB)</a:t>
            </a:r>
          </a:p>
          <a:p>
            <a:pPr>
              <a:lnSpc>
                <a:spcPct val="107000"/>
              </a:lnSpc>
              <a:spcAft>
                <a:spcPts val="800"/>
              </a:spcAft>
            </a:pPr>
            <a:r>
              <a:rPr lang="cs-CZ" sz="1800" kern="1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Kybernetickým prostorem je </a:t>
            </a:r>
            <a:r>
              <a:rPr lang="cs-CZ" sz="1800" kern="100" dirty="0">
                <a:solidFill>
                  <a:schemeClr val="accent1"/>
                </a:solidFill>
                <a:effectLst/>
                <a:latin typeface="Arial Black" panose="020B0A04020102020204" pitchFamily="34" charset="0"/>
                <a:ea typeface="Calibri" panose="020F0502020204030204" pitchFamily="34" charset="0"/>
                <a:cs typeface="Times New Roman" panose="02020603050405020304" pitchFamily="18" charset="0"/>
              </a:rPr>
              <a:t>digitální</a:t>
            </a:r>
            <a:r>
              <a:rPr lang="cs-CZ" sz="1800" kern="100" dirty="0">
                <a:solidFill>
                  <a:srgbClr val="000000"/>
                </a:solidFill>
                <a:effectLst/>
                <a:latin typeface="Arial Black" panose="020B0A04020102020204" pitchFamily="34" charset="0"/>
                <a:ea typeface="Calibri" panose="020F0502020204030204" pitchFamily="34" charset="0"/>
                <a:cs typeface="Times New Roman" panose="02020603050405020304" pitchFamily="18" charset="0"/>
              </a:rPr>
              <a:t> prostředí umožňující vznik, zpracování a výměnu informací, tvořené informačními systémy, a službami a sítěmi elektronických komunikací.</a:t>
            </a:r>
            <a:endParaRPr lang="cs-CZ" sz="18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Jiná definice</a:t>
            </a:r>
          </a:p>
          <a:p>
            <a:pPr>
              <a:lnSpc>
                <a:spcPct val="107000"/>
              </a:lnSpc>
              <a:spcAft>
                <a:spcPts val="800"/>
              </a:spcAft>
            </a:pPr>
            <a:r>
              <a:rPr lang="cs-CZ" sz="1800"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Kyberprostor je globální a vyvíjející se doména popisovaná užíváním elektrických sítí a elektromagnetického spektra, jejíž smysl je vytvářet, uchovávat, upravovat, vyměňovat, sdílet, vybírat, používat či vymazávat informace. Kyberprostor zahrnuje:</a:t>
            </a:r>
          </a:p>
          <a:p>
            <a:pPr>
              <a:lnSpc>
                <a:spcPct val="107000"/>
              </a:lnSpc>
              <a:spcAft>
                <a:spcPts val="800"/>
              </a:spcAft>
            </a:pPr>
            <a:r>
              <a:rPr lang="cs-CZ" sz="1800"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 a) fyzická i telekomunikační zařízení, která umožňují spojení technologií a komunikaci sítí systému, chápáno obecně (SCADA zařízení, smartphony/tablety, počítače, servery atd..), </a:t>
            </a:r>
          </a:p>
          <a:p>
            <a:pPr>
              <a:lnSpc>
                <a:spcPct val="107000"/>
              </a:lnSpc>
              <a:spcAft>
                <a:spcPts val="800"/>
              </a:spcAft>
            </a:pPr>
            <a:r>
              <a:rPr lang="cs-CZ" sz="1800"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b) počítačové systémy a komplementární software, který zaručuje spojení a funkčnost systému, </a:t>
            </a:r>
          </a:p>
          <a:p>
            <a:pPr>
              <a:lnSpc>
                <a:spcPct val="107000"/>
              </a:lnSpc>
              <a:spcAft>
                <a:spcPts val="800"/>
              </a:spcAft>
            </a:pPr>
            <a:r>
              <a:rPr lang="cs-CZ" sz="1800"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c) spojení počítačových sítí, </a:t>
            </a:r>
          </a:p>
          <a:p>
            <a:pPr>
              <a:lnSpc>
                <a:spcPct val="107000"/>
              </a:lnSpc>
              <a:spcAft>
                <a:spcPts val="800"/>
              </a:spcAft>
            </a:pPr>
            <a:r>
              <a:rPr lang="cs-CZ" sz="1800"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d) uživatelské vstupy a uzly zprostředkovatelů spojení, </a:t>
            </a:r>
          </a:p>
          <a:p>
            <a:pPr>
              <a:lnSpc>
                <a:spcPct val="107000"/>
              </a:lnSpc>
              <a:spcAft>
                <a:spcPts val="800"/>
              </a:spcAft>
            </a:pPr>
            <a:r>
              <a:rPr lang="cs-CZ" sz="1800"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e) informace – uživatelská data.</a:t>
            </a:r>
            <a:endParaRPr lang="cs-CZ" sz="1800" kern="100" dirty="0">
              <a:effectLst/>
              <a:latin typeface="Arial Black" panose="020B0A04020102020204" pitchFamily="34" charset="0"/>
              <a:ea typeface="Calibri" panose="020F0502020204030204" pitchFamily="34" charset="0"/>
              <a:cs typeface="Times New Roman" panose="02020603050405020304" pitchFamily="18" charset="0"/>
            </a:endParaRPr>
          </a:p>
          <a:p>
            <a:endParaRPr lang="cs-CZ" b="1" i="1" dirty="0">
              <a:solidFill>
                <a:schemeClr val="accent1"/>
              </a:solidFill>
              <a:latin typeface="Arial" panose="020B0604020202020204" pitchFamily="34" charset="0"/>
              <a:cs typeface="Arial" panose="020B0604020202020204" pitchFamily="34" charset="0"/>
            </a:endParaRPr>
          </a:p>
          <a:p>
            <a:r>
              <a:rPr lang="cs-CZ" b="1" i="1" dirty="0">
                <a:solidFill>
                  <a:schemeClr val="accent1"/>
                </a:solidFill>
                <a:latin typeface="Arial" panose="020B0604020202020204" pitchFamily="34" charset="0"/>
                <a:cs typeface="Arial" panose="020B0604020202020204" pitchFamily="34" charset="0"/>
              </a:rPr>
              <a:t>Pozn. Otázka je, zda analogová data a komunikace jsou  součástí kyberprostoru.</a:t>
            </a:r>
          </a:p>
        </p:txBody>
      </p:sp>
    </p:spTree>
    <p:extLst>
      <p:ext uri="{BB962C8B-B14F-4D97-AF65-F5344CB8AC3E}">
        <p14:creationId xmlns:p14="http://schemas.microsoft.com/office/powerpoint/2010/main" val="795141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F39C7822-EF62-3ACD-BAE5-CFD5072B3ADC}"/>
              </a:ext>
            </a:extLst>
          </p:cNvPr>
          <p:cNvSpPr txBox="1"/>
          <p:nvPr/>
        </p:nvSpPr>
        <p:spPr>
          <a:xfrm>
            <a:off x="462337" y="976045"/>
            <a:ext cx="11229654" cy="4979248"/>
          </a:xfrm>
          <a:prstGeom prst="rect">
            <a:avLst/>
          </a:prstGeom>
          <a:noFill/>
        </p:spPr>
        <p:txBody>
          <a:bodyPr wrap="square">
            <a:spAutoFit/>
          </a:bodyPr>
          <a:lstStyle/>
          <a:p>
            <a:pPr>
              <a:lnSpc>
                <a:spcPct val="107000"/>
              </a:lnSpc>
              <a:spcAft>
                <a:spcPts val="800"/>
              </a:spcAft>
            </a:pPr>
            <a:r>
              <a:rPr lang="cs-CZ" sz="1800"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Význačnou a charakteristickou vlastností kyberprostoru je, že žádná jediná centrální moc nekontroluje všechny sítě, které tvoří tuto doménu, tudíž nekontroluje kyberprostor.</a:t>
            </a:r>
          </a:p>
          <a:p>
            <a:pPr>
              <a:lnSpc>
                <a:spcPct val="107000"/>
              </a:lnSpc>
              <a:spcAft>
                <a:spcPts val="800"/>
              </a:spcAft>
            </a:pPr>
            <a:endParaRPr lang="cs-CZ" sz="2000" kern="100" dirty="0">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Stejně jako v reálném světě neexistuje světová vláda, ani kyberprostor postrádá institucionálně předem definované hierarchické centrum. </a:t>
            </a:r>
          </a:p>
          <a:p>
            <a:pPr>
              <a:lnSpc>
                <a:spcPct val="107000"/>
              </a:lnSpc>
              <a:spcAft>
                <a:spcPts val="800"/>
              </a:spcAft>
            </a:pPr>
            <a:endParaRPr lang="cs-CZ" kern="100" dirty="0">
              <a:solidFill>
                <a:srgbClr val="202122"/>
              </a:solidFill>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rPr>
              <a:t>Západ, Čína a Rusko vnímají kyberprostor jinak. Proto v současné době obtížné, až nemožné vytvořit mezinárodní dohody a standarty. </a:t>
            </a:r>
          </a:p>
          <a:p>
            <a:pPr>
              <a:lnSpc>
                <a:spcPct val="107000"/>
              </a:lnSpc>
              <a:spcAft>
                <a:spcPts val="800"/>
              </a:spcAft>
            </a:pPr>
            <a:endParaRPr lang="cs-CZ" kern="100" dirty="0">
              <a:solidFill>
                <a:srgbClr val="202122"/>
              </a:solidFill>
              <a:effectLst/>
              <a:latin typeface="Arial Black" panose="020B0A04020102020204" pitchFamily="34" charset="0"/>
              <a:ea typeface="Calibri" panose="020F0502020204030204" pitchFamily="34" charset="0"/>
              <a:cs typeface="Times New Roman" panose="02020603050405020304" pitchFamily="18" charset="0"/>
            </a:endParaRPr>
          </a:p>
          <a:p>
            <a:pPr>
              <a:lnSpc>
                <a:spcPct val="107000"/>
              </a:lnSpc>
              <a:spcAft>
                <a:spcPts val="800"/>
              </a:spcAft>
            </a:pP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Všichni tři aktéři se shodují na tom, že kyberprostor (či prostředky, které nabízí) lze využít ke kybernetickým útokům, kybernetické válce, nebo jako psychologickou zbraň, a to v obdobích války a míru.</a:t>
            </a:r>
          </a:p>
          <a:p>
            <a:pPr>
              <a:lnSpc>
                <a:spcPct val="107000"/>
              </a:lnSpc>
              <a:spcAft>
                <a:spcPts val="800"/>
              </a:spcAft>
            </a:pPr>
            <a:endParaRPr lang="cs-CZ" kern="100" dirty="0">
              <a:effectLst/>
              <a:latin typeface="Arial Black" panose="020B0A04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993417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C4E2FB6D-7E2F-AB97-470B-123A2C6C838C}"/>
              </a:ext>
            </a:extLst>
          </p:cNvPr>
          <p:cNvSpPr txBox="1"/>
          <p:nvPr/>
        </p:nvSpPr>
        <p:spPr>
          <a:xfrm>
            <a:off x="218661" y="282271"/>
            <a:ext cx="11740457" cy="7009548"/>
          </a:xfrm>
          <a:prstGeom prst="rect">
            <a:avLst/>
          </a:prstGeom>
          <a:noFill/>
        </p:spPr>
        <p:txBody>
          <a:bodyPr wrap="square">
            <a:spAutoFit/>
          </a:bodyPr>
          <a:lstStyle/>
          <a:p>
            <a:pPr>
              <a:lnSpc>
                <a:spcPct val="107000"/>
              </a:lnSpc>
              <a:spcAft>
                <a:spcPts val="800"/>
              </a:spcAft>
            </a:pP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Západ</a:t>
            </a: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 vychází ze svých základních hodnot, kterými jsou demokracie, lidská práva, právní stát, svoboda projevu, přístup k informacím, právo na soukromí. Lidská práva a základní svobody jednotlivců musí být respektovány a dodržovány stejným způsobem on-line i off-line.</a:t>
            </a:r>
          </a:p>
          <a:p>
            <a:pPr>
              <a:lnSpc>
                <a:spcPct val="107000"/>
              </a:lnSpc>
              <a:spcAft>
                <a:spcPts val="800"/>
              </a:spcAft>
            </a:pP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Čína </a:t>
            </a: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vnímá kyberprostor jako hrozbu pro stát/ Komunistickou stranu. To znamená, že není vnímán pozitivně, jak ho vnímá Západ, jako nástroj liberalizace. Z vojenského hlediska je považován za nové bojiště a skvělý nástroj pro armádu. V rámci mezinárodního prostředí Čína vnímá kyberprostor jako nové citlivé místo u svých soupeřů (nikoliv však u sebe – hrozba pro Čínu samotnou je odlišná, přichází zevnitř, ze společnosti). Přístup ke kyberprostoru je útočný a jako hrozba č. 1 jsou vnímány USA. Zásadním je snaha o dosažení kontroly sítí a technologická převaha. Čína přemýšlí v dlouhodobém horizontu, uvažuje o převzetí iniciativy, zahrnuje kyberprostor do svého vojenského přemýšlení. Její přístup se zaměřuje spíše na ovlivnění protivníkova rozhodování (v duchu čínského strategického myšlení, které má svoje počátky u Sun-C (</a:t>
            </a:r>
            <a:r>
              <a:rPr lang="cs-CZ" kern="100" dirty="0">
                <a:latin typeface="Arial Black" panose="020B0A04020102020204" pitchFamily="34" charset="0"/>
                <a:ea typeface="Calibri" panose="020F0502020204030204" pitchFamily="34" charset="0"/>
                <a:cs typeface="Times New Roman" panose="02020603050405020304" pitchFamily="18" charset="0"/>
              </a:rPr>
              <a:t>U</a:t>
            </a: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mění války), je kladem větší důraz na přemýšlení, než na bojování). Záměrně nepoužívá slovo </a:t>
            </a:r>
            <a:r>
              <a:rPr lang="cs-CZ" sz="1800" kern="100" dirty="0" err="1">
                <a:effectLst/>
                <a:latin typeface="Arial Black" panose="020B0A04020102020204" pitchFamily="34" charset="0"/>
                <a:ea typeface="Calibri" panose="020F0502020204030204" pitchFamily="34" charset="0"/>
                <a:cs typeface="Times New Roman" panose="02020603050405020304" pitchFamily="18" charset="0"/>
              </a:rPr>
              <a:t>cyber</a:t>
            </a: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 ale slovo </a:t>
            </a:r>
            <a:r>
              <a:rPr lang="cs-CZ" sz="1800" kern="100" dirty="0" err="1">
                <a:effectLst/>
                <a:latin typeface="Arial Black" panose="020B0A04020102020204" pitchFamily="34" charset="0"/>
                <a:ea typeface="Calibri" panose="020F0502020204030204" pitchFamily="34" charset="0"/>
                <a:cs typeface="Times New Roman" panose="02020603050405020304" pitchFamily="18" charset="0"/>
              </a:rPr>
              <a:t>informationization</a:t>
            </a: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 by zdůraznila jiné pojetí.</a:t>
            </a:r>
          </a:p>
          <a:p>
            <a:pPr>
              <a:lnSpc>
                <a:spcPct val="107000"/>
              </a:lnSpc>
              <a:spcAft>
                <a:spcPts val="800"/>
              </a:spcAft>
            </a:pPr>
            <a:r>
              <a:rPr lang="cs-CZ" sz="1800" kern="100" dirty="0">
                <a:solidFill>
                  <a:srgbClr val="C00000"/>
                </a:solidFill>
                <a:effectLst/>
                <a:latin typeface="Arial Black" panose="020B0A04020102020204" pitchFamily="34" charset="0"/>
                <a:ea typeface="Calibri" panose="020F0502020204030204" pitchFamily="34" charset="0"/>
                <a:cs typeface="Times New Roman" panose="02020603050405020304" pitchFamily="18" charset="0"/>
              </a:rPr>
              <a:t>Rusko</a:t>
            </a: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 </a:t>
            </a:r>
            <a:r>
              <a:rPr lang="cs-CZ" sz="1800" kern="100" dirty="0" err="1">
                <a:effectLst/>
                <a:latin typeface="Arial Black" panose="020B0A04020102020204" pitchFamily="34" charset="0"/>
                <a:ea typeface="Calibri" panose="020F0502020204030204" pitchFamily="34" charset="0"/>
                <a:cs typeface="Times New Roman" panose="02020603050405020304" pitchFamily="18" charset="0"/>
              </a:rPr>
              <a:t>přístupuje</a:t>
            </a: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 ke kyberprostoru zejména ze svého vnímání pocitu ohrožení. Podobně jako Čína vidí Rusko kyberprostor jako určitou hrozbu pro svoji vnitřní stabilitu. Kyberprostor využívá k ke kybernetické špionáží, k destruktivním kybernetickým útokům a úspěšným dezinformačním kampaním. Nemůže soupeřit na poli technologií.</a:t>
            </a:r>
          </a:p>
          <a:p>
            <a:pPr>
              <a:lnSpc>
                <a:spcPct val="107000"/>
              </a:lnSpc>
              <a:spcAft>
                <a:spcPts val="800"/>
              </a:spcAft>
            </a:pP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cs-CZ"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084069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ovéPole 2">
            <a:extLst>
              <a:ext uri="{FF2B5EF4-FFF2-40B4-BE49-F238E27FC236}">
                <a16:creationId xmlns:a16="http://schemas.microsoft.com/office/drawing/2014/main" id="{D2CB5375-0B16-EE1C-03DB-CF3FF3457C8B}"/>
              </a:ext>
            </a:extLst>
          </p:cNvPr>
          <p:cNvSpPr txBox="1"/>
          <p:nvPr/>
        </p:nvSpPr>
        <p:spPr>
          <a:xfrm>
            <a:off x="349321" y="1756881"/>
            <a:ext cx="11496781" cy="2256195"/>
          </a:xfrm>
          <a:prstGeom prst="rect">
            <a:avLst/>
          </a:prstGeom>
          <a:noFill/>
        </p:spPr>
        <p:txBody>
          <a:bodyPr wrap="square">
            <a:spAutoFit/>
          </a:bodyPr>
          <a:lstStyle/>
          <a:p>
            <a:pPr>
              <a:lnSpc>
                <a:spcPct val="107000"/>
              </a:lnSpc>
              <a:spcAft>
                <a:spcPts val="800"/>
              </a:spcAft>
            </a:pP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Jiné vnímání kyberprostoru Čínou a Ruskem je zásadní globální problém. Např. pojem válka je vnímán podobně, což umožňuje mezinárodní dohody.  Např. různý vyklad pojmu demokratické volby v dohodě v Postupimi (1945) byl jedním z důvodů Studené války. Nejednotnost vnímání kyberprostoru přináší problém v uzavírání mezinárodní dohod.</a:t>
            </a:r>
          </a:p>
          <a:p>
            <a:pPr>
              <a:lnSpc>
                <a:spcPct val="107000"/>
              </a:lnSpc>
              <a:spcAft>
                <a:spcPts val="800"/>
              </a:spcAft>
            </a:pP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Boj o rozvojové země, kam se přikloní v chápání a standardů kyberprostoru.  Důležitá je kybernetická diplomacie. Nutnost pravidel např. z hlediska </a:t>
            </a:r>
            <a:r>
              <a:rPr lang="cs-CZ" sz="1800" kern="100" dirty="0" err="1">
                <a:effectLst/>
                <a:latin typeface="Arial Black" panose="020B0A04020102020204" pitchFamily="34" charset="0"/>
                <a:ea typeface="Calibri" panose="020F0502020204030204" pitchFamily="34" charset="0"/>
                <a:cs typeface="Times New Roman" panose="02020603050405020304" pitchFamily="18" charset="0"/>
              </a:rPr>
              <a:t>kyberkriminality</a:t>
            </a:r>
            <a:r>
              <a:rPr lang="cs-CZ" sz="1800" kern="100" dirty="0">
                <a:effectLst/>
                <a:latin typeface="Arial Black" panose="020B0A04020102020204" pitchFamily="34" charset="0"/>
                <a:ea typeface="Calibri" panose="020F0502020204030204" pitchFamily="34" charset="0"/>
                <a:cs typeface="Times New Roman" panose="02020603050405020304" pitchFamily="18" charset="0"/>
              </a:rPr>
              <a:t>, řešení anonymity atd. OSN</a:t>
            </a:r>
          </a:p>
        </p:txBody>
      </p:sp>
    </p:spTree>
    <p:extLst>
      <p:ext uri="{BB962C8B-B14F-4D97-AF65-F5344CB8AC3E}">
        <p14:creationId xmlns:p14="http://schemas.microsoft.com/office/powerpoint/2010/main" val="19822630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551</TotalTime>
  <Words>2015</Words>
  <Application>Microsoft Office PowerPoint</Application>
  <PresentationFormat>Širokoúhlá obrazovka</PresentationFormat>
  <Paragraphs>114</Paragraphs>
  <Slides>17</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17</vt:i4>
      </vt:variant>
    </vt:vector>
  </HeadingPairs>
  <TitlesOfParts>
    <vt:vector size="23" baseType="lpstr">
      <vt:lpstr>Aptos Black</vt:lpstr>
      <vt:lpstr>Arial</vt:lpstr>
      <vt:lpstr>Arial Black</vt:lpstr>
      <vt:lpstr>Calibri</vt:lpstr>
      <vt:lpstr>Calibri Light</vt:lpstr>
      <vt:lpstr>Motiv Office</vt:lpstr>
      <vt:lpstr>Kyberprostor – dějiště neviditelných konfliktů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Kyberprostor – dějiště neviditelných konfliktů </dc:title>
  <dc:creator>Dusan Navratil</dc:creator>
  <cp:lastModifiedBy>Dusan Navratil</cp:lastModifiedBy>
  <cp:revision>31</cp:revision>
  <dcterms:created xsi:type="dcterms:W3CDTF">2023-11-24T11:27:35Z</dcterms:created>
  <dcterms:modified xsi:type="dcterms:W3CDTF">2024-02-16T12:49:43Z</dcterms:modified>
</cp:coreProperties>
</file>