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58" r:id="rId5"/>
    <p:sldId id="262" r:id="rId6"/>
    <p:sldId id="260" r:id="rId7"/>
    <p:sldId id="261" r:id="rId8"/>
    <p:sldId id="265" r:id="rId9"/>
    <p:sldId id="266" r:id="rId10"/>
    <p:sldId id="267" r:id="rId11"/>
    <p:sldId id="270" r:id="rId12"/>
    <p:sldId id="271" r:id="rId13"/>
    <p:sldId id="272" r:id="rId14"/>
    <p:sldId id="274" r:id="rId15"/>
    <p:sldId id="275" r:id="rId16"/>
    <p:sldId id="276" r:id="rId17"/>
    <p:sldId id="277" r:id="rId18"/>
    <p:sldId id="278" r:id="rId19"/>
    <p:sldId id="279" r:id="rId20"/>
    <p:sldId id="280" r:id="rId21"/>
    <p:sldId id="281" r:id="rId22"/>
    <p:sldId id="282" r:id="rId23"/>
    <p:sldId id="283" r:id="rId24"/>
    <p:sldId id="284" r:id="rId25"/>
    <p:sldId id="286" r:id="rId26"/>
    <p:sldId id="285"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0"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7070A7-3B7E-A43B-752D-CDC254C0ED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1039396-604F-5979-5507-40A3C56889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BC5D4B1-7EDF-8A72-1417-9DDF842303F7}"/>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5" name="Zástupný symbol pro zápatí 4">
            <a:extLst>
              <a:ext uri="{FF2B5EF4-FFF2-40B4-BE49-F238E27FC236}">
                <a16:creationId xmlns:a16="http://schemas.microsoft.com/office/drawing/2014/main" id="{EA99EDCB-4FCF-63D0-78A7-FBC5B5894B9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BC34544-CAAD-0CD2-1BE0-A09C6F3D3678}"/>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15792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8D417E-51B0-4298-9D0F-E5B7C67DB8C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A79F821-1FFD-ED81-96A2-51D9B4FEC489}"/>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E47B974-5486-120F-C2F2-C71BB552FD4C}"/>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5" name="Zástupný symbol pro zápatí 4">
            <a:extLst>
              <a:ext uri="{FF2B5EF4-FFF2-40B4-BE49-F238E27FC236}">
                <a16:creationId xmlns:a16="http://schemas.microsoft.com/office/drawing/2014/main" id="{30B22443-1019-A7D0-F150-AE2372BA746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68CAFAC-8919-68F5-C594-D3C4063A666C}"/>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105255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6DEB834-F247-A157-EF73-754F01F1E48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D68676E-A87F-B872-AC7F-39A38C834CF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8E79725-BB0A-837D-EA07-26E35193D939}"/>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5" name="Zástupný symbol pro zápatí 4">
            <a:extLst>
              <a:ext uri="{FF2B5EF4-FFF2-40B4-BE49-F238E27FC236}">
                <a16:creationId xmlns:a16="http://schemas.microsoft.com/office/drawing/2014/main" id="{015F086B-38F2-0A68-FFEF-DB3746CF15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25F461A-18D5-F38E-57E3-68CF3B650B6A}"/>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279408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3BFC8-77A3-31F5-5568-2CF3C0FB69E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E0DBF04-8CDD-C0C3-44A8-DEDE910D1B0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659EDBC-A9F0-7AEB-10E5-56815E71693F}"/>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5" name="Zástupný symbol pro zápatí 4">
            <a:extLst>
              <a:ext uri="{FF2B5EF4-FFF2-40B4-BE49-F238E27FC236}">
                <a16:creationId xmlns:a16="http://schemas.microsoft.com/office/drawing/2014/main" id="{9B3B43DD-7B97-DD80-292B-DBA61A45050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4B80F11-1EB4-FC1D-82F4-4CD13B98F5E7}"/>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274697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DC6ED7-A92C-B19D-04F8-F1F0BF46CE5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E3DB933-03B7-4A69-CFAE-001F312AD4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CD37717-157F-A3C2-E696-426A0CD9BB35}"/>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5" name="Zástupný symbol pro zápatí 4">
            <a:extLst>
              <a:ext uri="{FF2B5EF4-FFF2-40B4-BE49-F238E27FC236}">
                <a16:creationId xmlns:a16="http://schemas.microsoft.com/office/drawing/2014/main" id="{216D00B6-E31E-B902-BA94-7BC10C07699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CD8674A-63B0-BE87-050D-C946772A724C}"/>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66595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5157FD-D25C-D864-779F-D87C1D4AD74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B37A23C-D855-A0C9-5F77-E65D359FB97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2C6E6D6-A007-8013-34A8-8DB0DA86267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CE34BFA-F7D6-88F2-BCE7-7A4F50B12B46}"/>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6" name="Zástupný symbol pro zápatí 5">
            <a:extLst>
              <a:ext uri="{FF2B5EF4-FFF2-40B4-BE49-F238E27FC236}">
                <a16:creationId xmlns:a16="http://schemas.microsoft.com/office/drawing/2014/main" id="{A933A625-9BAE-B0B7-C68F-595F0B0DE97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32DFFA4-DFBE-BE7C-8BAA-856467E04263}"/>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4042337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457ABA-2FE1-5E6B-089F-ABFC65F2CE4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0CDD6702-4CEE-E87A-A373-7F34638073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14C7734-8D43-01DB-8265-087048AEF30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6C38D0F-E571-DF96-6349-8B71F417D8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CCDF488-6EA6-82DE-A9D3-C5384AA6D4A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EF14600-D29B-66FC-740B-22A2E58E11C3}"/>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8" name="Zástupný symbol pro zápatí 7">
            <a:extLst>
              <a:ext uri="{FF2B5EF4-FFF2-40B4-BE49-F238E27FC236}">
                <a16:creationId xmlns:a16="http://schemas.microsoft.com/office/drawing/2014/main" id="{57258ADA-9612-65F6-89B8-95D478AD386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3C56E25-70F4-1143-FD62-687BCCD9BFA2}"/>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143087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4C5CC4-607B-0F7A-B2B9-BC3EB7D1738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68A15BC-5A5C-7D83-1A61-AB1C0AB38474}"/>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4" name="Zástupný symbol pro zápatí 3">
            <a:extLst>
              <a:ext uri="{FF2B5EF4-FFF2-40B4-BE49-F238E27FC236}">
                <a16:creationId xmlns:a16="http://schemas.microsoft.com/office/drawing/2014/main" id="{544FA87A-F826-9DFE-013F-ACACD29F76A0}"/>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B95B004-7687-58EA-D738-F655E7AE7479}"/>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235394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299461C-14AF-1F62-FEBC-8AB11C3E9B3B}"/>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3" name="Zástupný symbol pro zápatí 2">
            <a:extLst>
              <a:ext uri="{FF2B5EF4-FFF2-40B4-BE49-F238E27FC236}">
                <a16:creationId xmlns:a16="http://schemas.microsoft.com/office/drawing/2014/main" id="{0C346E80-F70A-0E4B-25FD-95318EBFF79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31C37056-A4AA-451A-55E0-221DB8DE31E3}"/>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297234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2C1137-BB5D-DB5B-480E-E5B3BD28ACC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B2EEAAA3-40C5-CD86-1D6E-1CD04661D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14BBB75-ACD8-1DC1-E7C5-23F37FD6E2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66C7B29-0066-283E-C42C-B2FB519C5100}"/>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6" name="Zástupný symbol pro zápatí 5">
            <a:extLst>
              <a:ext uri="{FF2B5EF4-FFF2-40B4-BE49-F238E27FC236}">
                <a16:creationId xmlns:a16="http://schemas.microsoft.com/office/drawing/2014/main" id="{DBB418C8-F3B0-ACAA-0E99-853EC532B19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BD874A5-6E4C-0A1F-ED25-9B6CD0F1680D}"/>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2423966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3F9BED-B497-448D-AB54-E5E94928EE3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6E6973AE-3392-9145-FACB-997FBEB5FB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F1170D4-496A-6CEE-1C4D-5024A4806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4AE0396-62B7-1F98-D3FD-36719D4042A1}"/>
              </a:ext>
            </a:extLst>
          </p:cNvPr>
          <p:cNvSpPr>
            <a:spLocks noGrp="1"/>
          </p:cNvSpPr>
          <p:nvPr>
            <p:ph type="dt" sz="half" idx="10"/>
          </p:nvPr>
        </p:nvSpPr>
        <p:spPr/>
        <p:txBody>
          <a:bodyPr/>
          <a:lstStyle/>
          <a:p>
            <a:fld id="{F757B2D4-C9DD-41B0-8B1C-9BE3D055F67D}" type="datetimeFigureOut">
              <a:rPr lang="cs-CZ" smtClean="0"/>
              <a:t>19.02.2024</a:t>
            </a:fld>
            <a:endParaRPr lang="cs-CZ"/>
          </a:p>
        </p:txBody>
      </p:sp>
      <p:sp>
        <p:nvSpPr>
          <p:cNvPr id="6" name="Zástupný symbol pro zápatí 5">
            <a:extLst>
              <a:ext uri="{FF2B5EF4-FFF2-40B4-BE49-F238E27FC236}">
                <a16:creationId xmlns:a16="http://schemas.microsoft.com/office/drawing/2014/main" id="{9B72E308-658F-3D7C-32AE-E84DC740AFD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14D5AD2-0EA8-F4E3-04B1-9ADA70D7F0BC}"/>
              </a:ext>
            </a:extLst>
          </p:cNvPr>
          <p:cNvSpPr>
            <a:spLocks noGrp="1"/>
          </p:cNvSpPr>
          <p:nvPr>
            <p:ph type="sldNum" sz="quarter" idx="12"/>
          </p:nvPr>
        </p:nvSpPr>
        <p:spPr/>
        <p:txBody>
          <a:bodyPr/>
          <a:lstStyle/>
          <a:p>
            <a:fld id="{BEA52DAF-7D96-445D-9554-74BB05B70578}" type="slidenum">
              <a:rPr lang="cs-CZ" smtClean="0"/>
              <a:t>‹#›</a:t>
            </a:fld>
            <a:endParaRPr lang="cs-CZ"/>
          </a:p>
        </p:txBody>
      </p:sp>
    </p:spTree>
    <p:extLst>
      <p:ext uri="{BB962C8B-B14F-4D97-AF65-F5344CB8AC3E}">
        <p14:creationId xmlns:p14="http://schemas.microsoft.com/office/powerpoint/2010/main" val="2595317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36B4BB5-7349-C752-8641-BF3449DE4F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6DCF451-0FF2-D1D9-E30C-5231FF8571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6D2000F-B5AA-1630-3398-382FD3EE11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7B2D4-C9DD-41B0-8B1C-9BE3D055F67D}" type="datetimeFigureOut">
              <a:rPr lang="cs-CZ" smtClean="0"/>
              <a:t>19.02.2024</a:t>
            </a:fld>
            <a:endParaRPr lang="cs-CZ"/>
          </a:p>
        </p:txBody>
      </p:sp>
      <p:sp>
        <p:nvSpPr>
          <p:cNvPr id="5" name="Zástupný symbol pro zápatí 4">
            <a:extLst>
              <a:ext uri="{FF2B5EF4-FFF2-40B4-BE49-F238E27FC236}">
                <a16:creationId xmlns:a16="http://schemas.microsoft.com/office/drawing/2014/main" id="{E2395EC3-D3FB-A3EA-04CC-ADE69C3863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4ACBAD4-DBA4-5768-88E9-39152381E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A52DAF-7D96-445D-9554-74BB05B70578}" type="slidenum">
              <a:rPr lang="cs-CZ" smtClean="0"/>
              <a:t>‹#›</a:t>
            </a:fld>
            <a:endParaRPr lang="cs-CZ"/>
          </a:p>
        </p:txBody>
      </p:sp>
    </p:spTree>
    <p:extLst>
      <p:ext uri="{BB962C8B-B14F-4D97-AF65-F5344CB8AC3E}">
        <p14:creationId xmlns:p14="http://schemas.microsoft.com/office/powerpoint/2010/main" val="2765668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5FEFA4-AD39-0375-8FFB-AE5A22BF0E9D}"/>
              </a:ext>
            </a:extLst>
          </p:cNvPr>
          <p:cNvSpPr>
            <a:spLocks noGrp="1"/>
          </p:cNvSpPr>
          <p:nvPr>
            <p:ph type="ctrTitle"/>
          </p:nvPr>
        </p:nvSpPr>
        <p:spPr/>
        <p:txBody>
          <a:bodyPr/>
          <a:lstStyle/>
          <a:p>
            <a:r>
              <a:rPr lang="cs-CZ" sz="3200" dirty="0">
                <a:solidFill>
                  <a:srgbClr val="C00000"/>
                </a:solidFill>
                <a:effectLst/>
                <a:latin typeface="Arial Black" panose="020B0A04020102020204" pitchFamily="34" charset="0"/>
                <a:ea typeface="Times New Roman" panose="02020603050405020304" pitchFamily="18" charset="0"/>
                <a:cs typeface="Calibri" panose="020F0502020204030204" pitchFamily="34" charset="0"/>
              </a:rPr>
              <a:t>Rizika a hrozby v kyberprostoru z hlediska bezpečnosti státu</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Podnadpis 2">
            <a:extLst>
              <a:ext uri="{FF2B5EF4-FFF2-40B4-BE49-F238E27FC236}">
                <a16:creationId xmlns:a16="http://schemas.microsoft.com/office/drawing/2014/main" id="{CD91A87E-1776-0C4C-B3C6-239B20FBB721}"/>
              </a:ext>
            </a:extLst>
          </p:cNvPr>
          <p:cNvSpPr>
            <a:spLocks noGrp="1"/>
          </p:cNvSpPr>
          <p:nvPr>
            <p:ph type="subTitle" idx="1"/>
          </p:nvPr>
        </p:nvSpPr>
        <p:spPr/>
        <p:txBody>
          <a:bodyPr/>
          <a:lstStyle/>
          <a:p>
            <a:endParaRPr lang="cs-CZ" dirty="0">
              <a:latin typeface="Arial Black" panose="020B0A04020102020204" pitchFamily="34" charset="0"/>
            </a:endParaRPr>
          </a:p>
          <a:p>
            <a:r>
              <a:rPr lang="cs-CZ" dirty="0">
                <a:latin typeface="Arial Black" panose="020B0A04020102020204" pitchFamily="34" charset="0"/>
              </a:rPr>
              <a:t>Ing. Dušan Navrátil</a:t>
            </a:r>
          </a:p>
          <a:p>
            <a:endParaRPr lang="cs-CZ" dirty="0">
              <a:latin typeface="Arial Black" panose="020B0A04020102020204" pitchFamily="34" charset="0"/>
            </a:endParaRPr>
          </a:p>
          <a:p>
            <a:endParaRPr lang="cs-CZ" dirty="0"/>
          </a:p>
        </p:txBody>
      </p:sp>
    </p:spTree>
    <p:extLst>
      <p:ext uri="{BB962C8B-B14F-4D97-AF65-F5344CB8AC3E}">
        <p14:creationId xmlns:p14="http://schemas.microsoft.com/office/powerpoint/2010/main" val="2481600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64EC9D-BE2D-AFDC-A185-6B91A10351F1}"/>
              </a:ext>
            </a:extLst>
          </p:cNvPr>
          <p:cNvSpPr>
            <a:spLocks noGrp="1"/>
          </p:cNvSpPr>
          <p:nvPr>
            <p:ph type="title"/>
          </p:nvPr>
        </p:nvSpPr>
        <p:spPr/>
        <p:txBody>
          <a:bodyPr>
            <a:normAutofit/>
          </a:bodyPr>
          <a:lstStyle/>
          <a:p>
            <a:pPr algn="ctr"/>
            <a:r>
              <a:rPr lang="cs-CZ" sz="3200" dirty="0">
                <a:solidFill>
                  <a:srgbClr val="C00000"/>
                </a:solidFill>
                <a:latin typeface="Arial Black" panose="020B0A04020102020204" pitchFamily="34" charset="0"/>
              </a:rPr>
              <a:t>Útoky na zbraňové systémy</a:t>
            </a:r>
          </a:p>
        </p:txBody>
      </p:sp>
      <p:sp>
        <p:nvSpPr>
          <p:cNvPr id="6" name="TextovéPole 5">
            <a:extLst>
              <a:ext uri="{FF2B5EF4-FFF2-40B4-BE49-F238E27FC236}">
                <a16:creationId xmlns:a16="http://schemas.microsoft.com/office/drawing/2014/main" id="{967D15F0-1B72-C555-123A-F54F7F021223}"/>
              </a:ext>
            </a:extLst>
          </p:cNvPr>
          <p:cNvSpPr txBox="1"/>
          <p:nvPr/>
        </p:nvSpPr>
        <p:spPr>
          <a:xfrm>
            <a:off x="3048327" y="3245315"/>
            <a:ext cx="6096654" cy="2031325"/>
          </a:xfrm>
          <a:prstGeom prst="rect">
            <a:avLst/>
          </a:prstGeom>
          <a:noFill/>
        </p:spPr>
        <p:txBody>
          <a:bodyPr wrap="square">
            <a:spAutoFit/>
          </a:bodyPr>
          <a:lstStyle/>
          <a:p>
            <a:r>
              <a:rPr lang="cs-CZ" dirty="0">
                <a:latin typeface="Arial Black" panose="020B0A04020102020204" pitchFamily="34" charset="0"/>
              </a:rPr>
              <a:t>Kybernetický útok na systém Patriot</a:t>
            </a:r>
          </a:p>
          <a:p>
            <a:endParaRPr lang="cs-CZ" dirty="0">
              <a:latin typeface="Arial Black" panose="020B0A04020102020204" pitchFamily="34" charset="0"/>
            </a:endParaRPr>
          </a:p>
          <a:p>
            <a:r>
              <a:rPr lang="cs-CZ" dirty="0">
                <a:latin typeface="Arial Black" panose="020B0A04020102020204" pitchFamily="34" charset="0"/>
              </a:rPr>
              <a:t>Problém </a:t>
            </a:r>
            <a:r>
              <a:rPr lang="cs-CZ" dirty="0" err="1">
                <a:latin typeface="Arial Black" panose="020B0A04020102020204" pitchFamily="34" charset="0"/>
              </a:rPr>
              <a:t>dodavatelkých</a:t>
            </a:r>
            <a:r>
              <a:rPr lang="cs-CZ" dirty="0">
                <a:latin typeface="Arial Black" panose="020B0A04020102020204" pitchFamily="34" charset="0"/>
              </a:rPr>
              <a:t> řetězců</a:t>
            </a:r>
          </a:p>
          <a:p>
            <a:endParaRPr lang="cs-CZ" dirty="0">
              <a:latin typeface="Arial Black" panose="020B0A04020102020204" pitchFamily="34" charset="0"/>
            </a:endParaRPr>
          </a:p>
          <a:p>
            <a:r>
              <a:rPr lang="cs-CZ" dirty="0">
                <a:latin typeface="Arial Black" panose="020B0A04020102020204" pitchFamily="34" charset="0"/>
              </a:rPr>
              <a:t>Falšování GPS</a:t>
            </a:r>
          </a:p>
          <a:p>
            <a:endParaRPr lang="cs-CZ" dirty="0">
              <a:latin typeface="Arial Black" panose="020B0A04020102020204" pitchFamily="34" charset="0"/>
            </a:endParaRPr>
          </a:p>
          <a:p>
            <a:r>
              <a:rPr lang="cs-CZ" dirty="0">
                <a:latin typeface="Arial Black" panose="020B0A04020102020204" pitchFamily="34" charset="0"/>
              </a:rPr>
              <a:t>Ovládání dronů</a:t>
            </a:r>
            <a:endParaRPr lang="cs-CZ" dirty="0"/>
          </a:p>
        </p:txBody>
      </p:sp>
    </p:spTree>
    <p:extLst>
      <p:ext uri="{BB962C8B-B14F-4D97-AF65-F5344CB8AC3E}">
        <p14:creationId xmlns:p14="http://schemas.microsoft.com/office/powerpoint/2010/main" val="1197901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22D4F8-92E4-1C44-BB1E-AE9F2F717633}"/>
              </a:ext>
            </a:extLst>
          </p:cNvPr>
          <p:cNvSpPr>
            <a:spLocks noGrp="1"/>
          </p:cNvSpPr>
          <p:nvPr>
            <p:ph type="title"/>
          </p:nvPr>
        </p:nvSpPr>
        <p:spPr>
          <a:xfrm>
            <a:off x="977190" y="188375"/>
            <a:ext cx="10376609" cy="1502314"/>
          </a:xfrm>
        </p:spPr>
        <p:txBody>
          <a:bodyPr>
            <a:normAutofit/>
          </a:bodyPr>
          <a:lstStyle/>
          <a:p>
            <a:pPr algn="ctr"/>
            <a:r>
              <a:rPr lang="cs-CZ" sz="3600" dirty="0">
                <a:solidFill>
                  <a:srgbClr val="C00000"/>
                </a:solidFill>
                <a:latin typeface="Arial Black" panose="020B0A04020102020204" pitchFamily="34" charset="0"/>
              </a:rPr>
              <a:t>Vytěžení informací v kyberprostoru</a:t>
            </a:r>
            <a:br>
              <a:rPr lang="cs-CZ" dirty="0">
                <a:latin typeface="Arial Black" panose="020B0A04020102020204" pitchFamily="34" charset="0"/>
              </a:rPr>
            </a:br>
            <a:endParaRPr lang="cs-CZ" dirty="0"/>
          </a:p>
        </p:txBody>
      </p:sp>
      <p:sp>
        <p:nvSpPr>
          <p:cNvPr id="4" name="TextovéPole 3">
            <a:extLst>
              <a:ext uri="{FF2B5EF4-FFF2-40B4-BE49-F238E27FC236}">
                <a16:creationId xmlns:a16="http://schemas.microsoft.com/office/drawing/2014/main" id="{95D31F21-221B-F524-DBBE-5D6E7797163A}"/>
              </a:ext>
            </a:extLst>
          </p:cNvPr>
          <p:cNvSpPr txBox="1"/>
          <p:nvPr/>
        </p:nvSpPr>
        <p:spPr>
          <a:xfrm>
            <a:off x="463087" y="1106699"/>
            <a:ext cx="11157248" cy="5447645"/>
          </a:xfrm>
          <a:prstGeom prst="rect">
            <a:avLst/>
          </a:prstGeom>
          <a:noFill/>
        </p:spPr>
        <p:txBody>
          <a:bodyPr wrap="square">
            <a:spAutoFit/>
          </a:bodyPr>
          <a:lstStyle/>
          <a:p>
            <a:r>
              <a:rPr lang="cs-CZ" sz="2400" b="0" i="0" dirty="0">
                <a:solidFill>
                  <a:srgbClr val="C00000"/>
                </a:solidFill>
                <a:effectLst/>
                <a:latin typeface="Arial Black" panose="020B0A04020102020204" pitchFamily="34" charset="0"/>
              </a:rPr>
              <a:t>Klasické získávání informací</a:t>
            </a:r>
          </a:p>
          <a:p>
            <a:pPr marL="285750" indent="-285750">
              <a:buFont typeface="Arial" panose="020B0604020202020204" pitchFamily="34" charset="0"/>
              <a:buChar char="•"/>
            </a:pPr>
            <a:endParaRPr lang="cs-CZ" dirty="0">
              <a:solidFill>
                <a:srgbClr val="222222"/>
              </a:solidFill>
              <a:latin typeface="Arial Black" panose="020B0A04020102020204" pitchFamily="34" charset="0"/>
            </a:endParaRPr>
          </a:p>
          <a:p>
            <a:pPr marL="285750" indent="-285750">
              <a:buFont typeface="Arial" panose="020B0604020202020204" pitchFamily="34" charset="0"/>
              <a:buChar char="•"/>
            </a:pPr>
            <a:r>
              <a:rPr lang="cs-CZ" b="0" i="0" dirty="0">
                <a:solidFill>
                  <a:srgbClr val="222222"/>
                </a:solidFill>
                <a:effectLst/>
                <a:latin typeface="Arial Black" panose="020B0A04020102020204" pitchFamily="34" charset="0"/>
              </a:rPr>
              <a:t>HUMINT – (</a:t>
            </a:r>
            <a:r>
              <a:rPr lang="cs-CZ" b="0" i="0" dirty="0" err="1">
                <a:solidFill>
                  <a:srgbClr val="000000"/>
                </a:solidFill>
                <a:effectLst/>
                <a:latin typeface="Arial Black" panose="020B0A04020102020204" pitchFamily="34" charset="0"/>
              </a:rPr>
              <a:t>Human</a:t>
            </a:r>
            <a:r>
              <a:rPr lang="cs-CZ" b="0" i="0" dirty="0">
                <a:solidFill>
                  <a:srgbClr val="000000"/>
                </a:solidFill>
                <a:effectLst/>
                <a:latin typeface="Arial Black" panose="020B0A04020102020204" pitchFamily="34" charset="0"/>
              </a:rPr>
              <a:t> </a:t>
            </a:r>
            <a:r>
              <a:rPr lang="cs-CZ" b="0" i="0" dirty="0" err="1">
                <a:solidFill>
                  <a:srgbClr val="000000"/>
                </a:solidFill>
                <a:effectLst/>
                <a:latin typeface="Arial Black" panose="020B0A04020102020204" pitchFamily="34" charset="0"/>
              </a:rPr>
              <a:t>intelligence</a:t>
            </a:r>
            <a:r>
              <a:rPr lang="cs-CZ" dirty="0">
                <a:solidFill>
                  <a:srgbClr val="000000"/>
                </a:solidFill>
                <a:latin typeface="Arial Black" panose="020B0A04020102020204" pitchFamily="34" charset="0"/>
              </a:rPr>
              <a:t>) </a:t>
            </a:r>
            <a:r>
              <a:rPr lang="cs-CZ" dirty="0">
                <a:solidFill>
                  <a:srgbClr val="000000"/>
                </a:solidFill>
                <a:latin typeface="Linux Libertine"/>
              </a:rPr>
              <a:t>- </a:t>
            </a:r>
            <a:r>
              <a:rPr lang="cs-CZ" b="0" i="0" dirty="0">
                <a:solidFill>
                  <a:srgbClr val="222222"/>
                </a:solidFill>
                <a:effectLst/>
                <a:latin typeface="Arial Black" panose="020B0A04020102020204" pitchFamily="34" charset="0"/>
              </a:rPr>
              <a:t>lidské zpravodajství - informace shromažďované a poskytované lidskými zdroji</a:t>
            </a:r>
          </a:p>
          <a:p>
            <a:pPr marL="285750" indent="-285750">
              <a:buFont typeface="Arial" panose="020B0604020202020204" pitchFamily="34" charset="0"/>
              <a:buChar char="•"/>
            </a:pPr>
            <a:endParaRPr lang="cs-CZ" b="0" i="0" dirty="0">
              <a:solidFill>
                <a:srgbClr val="222222"/>
              </a:solidFill>
              <a:effectLst/>
              <a:latin typeface="Arial Black" panose="020B0A04020102020204" pitchFamily="34" charset="0"/>
            </a:endParaRPr>
          </a:p>
          <a:p>
            <a:pPr marL="285750" indent="-285750">
              <a:buFont typeface="Arial" panose="020B0604020202020204" pitchFamily="34" charset="0"/>
              <a:buChar char="•"/>
            </a:pPr>
            <a:r>
              <a:rPr lang="cs-CZ" b="0" i="0" dirty="0">
                <a:solidFill>
                  <a:srgbClr val="222222"/>
                </a:solidFill>
                <a:effectLst/>
                <a:latin typeface="Arial Black" panose="020B0A04020102020204" pitchFamily="34" charset="0"/>
              </a:rPr>
              <a:t>SIGINT (</a:t>
            </a:r>
            <a:r>
              <a:rPr lang="cs-CZ" b="0" i="0" dirty="0" err="1">
                <a:solidFill>
                  <a:srgbClr val="000000"/>
                </a:solidFill>
                <a:effectLst/>
                <a:latin typeface="Arial Black" panose="020B0A04020102020204" pitchFamily="34" charset="0"/>
              </a:rPr>
              <a:t>Signals</a:t>
            </a:r>
            <a:r>
              <a:rPr lang="cs-CZ" b="0" i="0" dirty="0">
                <a:solidFill>
                  <a:srgbClr val="000000"/>
                </a:solidFill>
                <a:effectLst/>
                <a:latin typeface="Arial Black" panose="020B0A04020102020204" pitchFamily="34" charset="0"/>
              </a:rPr>
              <a:t> </a:t>
            </a:r>
            <a:r>
              <a:rPr lang="cs-CZ" b="0" i="0" dirty="0" err="1">
                <a:solidFill>
                  <a:srgbClr val="000000"/>
                </a:solidFill>
                <a:effectLst/>
                <a:latin typeface="Arial Black" panose="020B0A04020102020204" pitchFamily="34" charset="0"/>
              </a:rPr>
              <a:t>intelligence</a:t>
            </a:r>
            <a:r>
              <a:rPr lang="cs-CZ" b="0" i="0" dirty="0">
                <a:solidFill>
                  <a:srgbClr val="222222"/>
                </a:solidFill>
                <a:effectLst/>
                <a:latin typeface="Arial Black" panose="020B0A04020102020204" pitchFamily="34" charset="0"/>
              </a:rPr>
              <a:t>)- signálové zpravodajství - informace shromažďované zachycením signálů</a:t>
            </a:r>
          </a:p>
          <a:p>
            <a:pPr marL="285750" indent="-285750">
              <a:buFont typeface="Arial" panose="020B0604020202020204" pitchFamily="34" charset="0"/>
              <a:buChar char="•"/>
            </a:pPr>
            <a:endParaRPr lang="cs-CZ" b="0" i="0" dirty="0">
              <a:solidFill>
                <a:srgbClr val="222222"/>
              </a:solidFill>
              <a:effectLst/>
              <a:latin typeface="Arial Black" panose="020B0A04020102020204" pitchFamily="34" charset="0"/>
            </a:endParaRPr>
          </a:p>
          <a:p>
            <a:pPr marL="285750" indent="-285750">
              <a:buFont typeface="Arial" panose="020B0604020202020204" pitchFamily="34" charset="0"/>
              <a:buChar char="•"/>
            </a:pPr>
            <a:r>
              <a:rPr lang="cs-CZ" b="0" i="0" dirty="0">
                <a:solidFill>
                  <a:srgbClr val="222222"/>
                </a:solidFill>
                <a:effectLst/>
                <a:latin typeface="Arial Black" panose="020B0A04020102020204" pitchFamily="34" charset="0"/>
              </a:rPr>
              <a:t>IMINT</a:t>
            </a:r>
            <a:r>
              <a:rPr lang="cs-CZ" dirty="0">
                <a:solidFill>
                  <a:srgbClr val="222222"/>
                </a:solidFill>
                <a:latin typeface="Arial Black" panose="020B0A04020102020204" pitchFamily="34" charset="0"/>
              </a:rPr>
              <a:t> – (</a:t>
            </a:r>
            <a:r>
              <a:rPr lang="cs-CZ" b="0" i="0" dirty="0" err="1">
                <a:solidFill>
                  <a:srgbClr val="000000"/>
                </a:solidFill>
                <a:effectLst/>
                <a:latin typeface="Arial Black" panose="020B0A04020102020204" pitchFamily="34" charset="0"/>
              </a:rPr>
              <a:t>Imagery</a:t>
            </a:r>
            <a:r>
              <a:rPr lang="cs-CZ" b="0" i="0" dirty="0">
                <a:solidFill>
                  <a:srgbClr val="000000"/>
                </a:solidFill>
                <a:effectLst/>
                <a:latin typeface="Arial Black" panose="020B0A04020102020204" pitchFamily="34" charset="0"/>
              </a:rPr>
              <a:t> </a:t>
            </a:r>
            <a:r>
              <a:rPr lang="cs-CZ" b="0" i="0" dirty="0" err="1">
                <a:solidFill>
                  <a:srgbClr val="000000"/>
                </a:solidFill>
                <a:effectLst/>
                <a:latin typeface="Arial Black" panose="020B0A04020102020204" pitchFamily="34" charset="0"/>
              </a:rPr>
              <a:t>intelligence</a:t>
            </a:r>
            <a:r>
              <a:rPr lang="cs-CZ" b="0" i="0" dirty="0">
                <a:solidFill>
                  <a:srgbClr val="222222"/>
                </a:solidFill>
                <a:effectLst/>
                <a:latin typeface="Arial Black" panose="020B0A04020102020204" pitchFamily="34" charset="0"/>
              </a:rPr>
              <a:t>) - obrazové zpravodajství </a:t>
            </a:r>
          </a:p>
          <a:p>
            <a:pPr marL="285750" indent="-285750">
              <a:buFont typeface="Arial" panose="020B0604020202020204" pitchFamily="34" charset="0"/>
              <a:buChar char="•"/>
            </a:pPr>
            <a:endParaRPr lang="cs-CZ" dirty="0">
              <a:solidFill>
                <a:srgbClr val="222222"/>
              </a:solidFill>
              <a:latin typeface="Arial Black" panose="020B0A04020102020204" pitchFamily="34" charset="0"/>
            </a:endParaRPr>
          </a:p>
          <a:p>
            <a:pPr marL="285750" indent="-285750">
              <a:buFont typeface="Arial" panose="020B0604020202020204" pitchFamily="34" charset="0"/>
              <a:buChar char="•"/>
            </a:pPr>
            <a:r>
              <a:rPr lang="cs-CZ" b="0" i="0" dirty="0">
                <a:solidFill>
                  <a:srgbClr val="222222"/>
                </a:solidFill>
                <a:effectLst/>
                <a:latin typeface="Arial Black" panose="020B0A04020102020204" pitchFamily="34" charset="0"/>
              </a:rPr>
              <a:t>MASINT (</a:t>
            </a:r>
            <a:r>
              <a:rPr lang="cs-CZ" b="0" i="0" dirty="0" err="1">
                <a:solidFill>
                  <a:srgbClr val="222222"/>
                </a:solidFill>
                <a:effectLst/>
                <a:latin typeface="Arial Black" panose="020B0A04020102020204" pitchFamily="34" charset="0"/>
              </a:rPr>
              <a:t>Measurement</a:t>
            </a:r>
            <a:r>
              <a:rPr lang="cs-CZ" b="0" i="0" dirty="0">
                <a:solidFill>
                  <a:srgbClr val="222222"/>
                </a:solidFill>
                <a:effectLst/>
                <a:latin typeface="Arial Black" panose="020B0A04020102020204" pitchFamily="34" charset="0"/>
              </a:rPr>
              <a:t> and </a:t>
            </a:r>
            <a:r>
              <a:rPr lang="cs-CZ" b="0" i="0" dirty="0" err="1">
                <a:solidFill>
                  <a:srgbClr val="222222"/>
                </a:solidFill>
                <a:effectLst/>
                <a:latin typeface="Arial Black" panose="020B0A04020102020204" pitchFamily="34" charset="0"/>
              </a:rPr>
              <a:t>signature</a:t>
            </a:r>
            <a:r>
              <a:rPr lang="cs-CZ" dirty="0">
                <a:solidFill>
                  <a:srgbClr val="222222"/>
                </a:solidFill>
                <a:latin typeface="Arial Black" panose="020B0A04020102020204" pitchFamily="34" charset="0"/>
              </a:rPr>
              <a:t>)</a:t>
            </a:r>
            <a:r>
              <a:rPr lang="cs-CZ" b="0" i="0" dirty="0">
                <a:solidFill>
                  <a:srgbClr val="222222"/>
                </a:solidFill>
                <a:effectLst/>
                <a:latin typeface="Arial Black" panose="020B0A04020102020204" pitchFamily="34" charset="0"/>
              </a:rPr>
              <a:t>– měření charakteristických vlastností</a:t>
            </a:r>
          </a:p>
          <a:p>
            <a:pPr marL="285750" indent="-285750">
              <a:buFont typeface="Arial" panose="020B0604020202020204" pitchFamily="34" charset="0"/>
              <a:buChar char="•"/>
            </a:pPr>
            <a:endParaRPr lang="cs-CZ" dirty="0">
              <a:solidFill>
                <a:srgbClr val="222222"/>
              </a:solidFill>
              <a:latin typeface="Arial Black" panose="020B0A04020102020204" pitchFamily="34" charset="0"/>
            </a:endParaRPr>
          </a:p>
          <a:p>
            <a:pPr marL="285750" indent="-285750">
              <a:buFont typeface="Arial" panose="020B0604020202020204" pitchFamily="34" charset="0"/>
              <a:buChar char="•"/>
            </a:pPr>
            <a:r>
              <a:rPr lang="cs-CZ" b="0" i="0" dirty="0">
                <a:solidFill>
                  <a:srgbClr val="222222"/>
                </a:solidFill>
                <a:effectLst/>
                <a:latin typeface="Arial Black" panose="020B0A04020102020204" pitchFamily="34" charset="0"/>
              </a:rPr>
              <a:t>GEOINT (</a:t>
            </a:r>
            <a:r>
              <a:rPr lang="cs-CZ" b="0" i="0" dirty="0" err="1">
                <a:solidFill>
                  <a:srgbClr val="222222"/>
                </a:solidFill>
                <a:effectLst/>
                <a:latin typeface="Arial Black" panose="020B0A04020102020204" pitchFamily="34" charset="0"/>
              </a:rPr>
              <a:t>Geospatial</a:t>
            </a:r>
            <a:r>
              <a:rPr lang="cs-CZ" b="0" i="0" dirty="0">
                <a:solidFill>
                  <a:srgbClr val="222222"/>
                </a:solidFill>
                <a:effectLst/>
                <a:latin typeface="Arial Black" panose="020B0A04020102020204" pitchFamily="34" charset="0"/>
              </a:rPr>
              <a:t> </a:t>
            </a:r>
            <a:r>
              <a:rPr lang="cs-CZ" dirty="0" err="1">
                <a:solidFill>
                  <a:srgbClr val="222222"/>
                </a:solidFill>
                <a:latin typeface="Arial Black" panose="020B0A04020102020204" pitchFamily="34" charset="0"/>
              </a:rPr>
              <a:t>I</a:t>
            </a:r>
            <a:r>
              <a:rPr lang="cs-CZ" b="0" i="0" dirty="0" err="1">
                <a:solidFill>
                  <a:srgbClr val="222222"/>
                </a:solidFill>
                <a:effectLst/>
                <a:latin typeface="Arial Black" panose="020B0A04020102020204" pitchFamily="34" charset="0"/>
              </a:rPr>
              <a:t>ntelligence</a:t>
            </a:r>
            <a:r>
              <a:rPr lang="cs-CZ" dirty="0">
                <a:solidFill>
                  <a:srgbClr val="222222"/>
                </a:solidFill>
                <a:latin typeface="Arial Black" panose="020B0A04020102020204" pitchFamily="34" charset="0"/>
              </a:rPr>
              <a:t>) – geoprostorové zpravodajství</a:t>
            </a:r>
          </a:p>
          <a:p>
            <a:pPr marL="285750" indent="-285750">
              <a:buFont typeface="Arial" panose="020B0604020202020204" pitchFamily="34" charset="0"/>
              <a:buChar char="•"/>
            </a:pPr>
            <a:endParaRPr lang="cs-CZ" b="0" i="0" dirty="0">
              <a:solidFill>
                <a:srgbClr val="222222"/>
              </a:solidFill>
              <a:effectLst/>
              <a:latin typeface="Arial Black" panose="020B0A04020102020204" pitchFamily="34" charset="0"/>
            </a:endParaRPr>
          </a:p>
          <a:p>
            <a:pPr marL="285750" indent="-285750">
              <a:buFont typeface="Arial" panose="020B0604020202020204" pitchFamily="34" charset="0"/>
              <a:buChar char="•"/>
            </a:pPr>
            <a:r>
              <a:rPr lang="cs-CZ" b="0" i="0" dirty="0">
                <a:solidFill>
                  <a:srgbClr val="222222"/>
                </a:solidFill>
                <a:effectLst/>
                <a:latin typeface="Arial Black" panose="020B0A04020102020204" pitchFamily="34" charset="0"/>
              </a:rPr>
              <a:t>OSINT</a:t>
            </a:r>
            <a:r>
              <a:rPr lang="cs-CZ" dirty="0">
                <a:solidFill>
                  <a:srgbClr val="222222"/>
                </a:solidFill>
                <a:latin typeface="Arial Black" panose="020B0A04020102020204" pitchFamily="34" charset="0"/>
              </a:rPr>
              <a:t> (</a:t>
            </a:r>
            <a:r>
              <a:rPr lang="cs-CZ" b="0" i="0" dirty="0">
                <a:solidFill>
                  <a:srgbClr val="000000"/>
                </a:solidFill>
                <a:effectLst/>
                <a:latin typeface="Arial Black" panose="020B0A04020102020204" pitchFamily="34" charset="0"/>
              </a:rPr>
              <a:t>Open-source </a:t>
            </a:r>
            <a:r>
              <a:rPr lang="cs-CZ" b="0" i="0" dirty="0" err="1">
                <a:solidFill>
                  <a:srgbClr val="000000"/>
                </a:solidFill>
                <a:effectLst/>
                <a:latin typeface="Arial Black" panose="020B0A04020102020204" pitchFamily="34" charset="0"/>
              </a:rPr>
              <a:t>intelligence</a:t>
            </a:r>
            <a:r>
              <a:rPr lang="cs-CZ" b="0" i="0" dirty="0">
                <a:solidFill>
                  <a:srgbClr val="000000"/>
                </a:solidFill>
                <a:effectLst/>
                <a:latin typeface="Arial Black" panose="020B0A04020102020204" pitchFamily="34" charset="0"/>
              </a:rPr>
              <a:t>) – vytěžování otevřených zdrojů</a:t>
            </a:r>
          </a:p>
          <a:p>
            <a:pPr marL="285750" indent="-285750">
              <a:buFont typeface="Arial" panose="020B0604020202020204" pitchFamily="34" charset="0"/>
              <a:buChar char="•"/>
            </a:pPr>
            <a:endParaRPr lang="cs-CZ" dirty="0">
              <a:solidFill>
                <a:srgbClr val="000000"/>
              </a:solidFill>
              <a:latin typeface="Arial Black" panose="020B0A04020102020204" pitchFamily="34" charset="0"/>
            </a:endParaRPr>
          </a:p>
          <a:p>
            <a:pPr marL="285750" indent="-285750">
              <a:buFont typeface="Arial" panose="020B0604020202020204" pitchFamily="34" charset="0"/>
              <a:buChar char="•"/>
            </a:pPr>
            <a:r>
              <a:rPr lang="cs-CZ" b="0" i="0" dirty="0">
                <a:solidFill>
                  <a:srgbClr val="222222"/>
                </a:solidFill>
                <a:effectLst/>
                <a:latin typeface="Arial Black" panose="020B0A04020102020204" pitchFamily="34" charset="0"/>
              </a:rPr>
              <a:t>FININT</a:t>
            </a:r>
            <a:r>
              <a:rPr lang="cs-CZ" b="0" i="0" dirty="0">
                <a:solidFill>
                  <a:srgbClr val="000000"/>
                </a:solidFill>
                <a:effectLst/>
                <a:latin typeface="Arial Black" panose="020B0A04020102020204" pitchFamily="34" charset="0"/>
              </a:rPr>
              <a:t> (</a:t>
            </a:r>
            <a:r>
              <a:rPr lang="cs-CZ" b="0" i="0" dirty="0" err="1">
                <a:solidFill>
                  <a:srgbClr val="000000"/>
                </a:solidFill>
                <a:effectLst/>
                <a:latin typeface="Arial Black" panose="020B0A04020102020204" pitchFamily="34" charset="0"/>
              </a:rPr>
              <a:t>Financial</a:t>
            </a:r>
            <a:r>
              <a:rPr lang="cs-CZ" b="0" i="0" dirty="0">
                <a:solidFill>
                  <a:srgbClr val="000000"/>
                </a:solidFill>
                <a:effectLst/>
                <a:latin typeface="Arial Black" panose="020B0A04020102020204" pitchFamily="34" charset="0"/>
              </a:rPr>
              <a:t> </a:t>
            </a:r>
            <a:r>
              <a:rPr lang="cs-CZ" b="0" i="0" dirty="0" err="1">
                <a:solidFill>
                  <a:srgbClr val="000000"/>
                </a:solidFill>
                <a:effectLst/>
                <a:latin typeface="Arial Black" panose="020B0A04020102020204" pitchFamily="34" charset="0"/>
              </a:rPr>
              <a:t>intelligence</a:t>
            </a:r>
            <a:r>
              <a:rPr lang="cs-CZ" b="0" i="0" dirty="0">
                <a:solidFill>
                  <a:srgbClr val="000000"/>
                </a:solidFill>
                <a:effectLst/>
                <a:latin typeface="Arial Black" panose="020B0A04020102020204" pitchFamily="34" charset="0"/>
              </a:rPr>
              <a:t>) - </a:t>
            </a:r>
            <a:r>
              <a:rPr lang="cs-CZ" b="0" i="0" dirty="0">
                <a:solidFill>
                  <a:srgbClr val="222222"/>
                </a:solidFill>
                <a:effectLst/>
                <a:latin typeface="Arial Black" panose="020B0A04020102020204" pitchFamily="34" charset="0"/>
              </a:rPr>
              <a:t>finanční zpravodajství </a:t>
            </a:r>
          </a:p>
          <a:p>
            <a:pPr marL="285750" indent="-285750">
              <a:buFont typeface="Arial" panose="020B0604020202020204" pitchFamily="34" charset="0"/>
              <a:buChar char="•"/>
            </a:pPr>
            <a:endParaRPr lang="cs-CZ" dirty="0">
              <a:solidFill>
                <a:srgbClr val="222222"/>
              </a:solidFill>
              <a:latin typeface="Arial Black" panose="020B0A04020102020204" pitchFamily="34" charset="0"/>
            </a:endParaRPr>
          </a:p>
          <a:p>
            <a:r>
              <a:rPr lang="cs-CZ" i="1" dirty="0">
                <a:solidFill>
                  <a:srgbClr val="C00000"/>
                </a:solidFill>
                <a:effectLst/>
                <a:latin typeface="Arial Black" panose="020B0A04020102020204" pitchFamily="34" charset="0"/>
              </a:rPr>
              <a:t>Využití kyberprostoru </a:t>
            </a:r>
            <a:r>
              <a:rPr lang="cs-CZ" i="1" dirty="0">
                <a:solidFill>
                  <a:srgbClr val="C00000"/>
                </a:solidFill>
                <a:latin typeface="Arial Black" panose="020B0A04020102020204" pitchFamily="34" charset="0"/>
              </a:rPr>
              <a:t>pro </a:t>
            </a:r>
            <a:r>
              <a:rPr lang="cs-CZ" i="1" dirty="0">
                <a:solidFill>
                  <a:srgbClr val="C00000"/>
                </a:solidFill>
                <a:effectLst/>
                <a:latin typeface="Arial Black" panose="020B0A04020102020204" pitchFamily="34" charset="0"/>
              </a:rPr>
              <a:t>tyto oblasti </a:t>
            </a:r>
            <a:r>
              <a:rPr lang="cs-CZ" i="1" dirty="0" err="1">
                <a:solidFill>
                  <a:srgbClr val="C00000"/>
                </a:solidFill>
                <a:effectLst/>
                <a:latin typeface="Arial Black" panose="020B0A04020102020204" pitchFamily="34" charset="0"/>
              </a:rPr>
              <a:t>ziskávání</a:t>
            </a:r>
            <a:r>
              <a:rPr lang="cs-CZ" i="1" dirty="0">
                <a:solidFill>
                  <a:srgbClr val="C00000"/>
                </a:solidFill>
                <a:effectLst/>
                <a:latin typeface="Arial Black" panose="020B0A04020102020204" pitchFamily="34" charset="0"/>
              </a:rPr>
              <a:t> informací je velmi efektivní.</a:t>
            </a:r>
          </a:p>
        </p:txBody>
      </p:sp>
    </p:spTree>
    <p:extLst>
      <p:ext uri="{BB962C8B-B14F-4D97-AF65-F5344CB8AC3E}">
        <p14:creationId xmlns:p14="http://schemas.microsoft.com/office/powerpoint/2010/main" val="1356232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E38648F-BC41-54BE-586A-42211073E9CD}"/>
              </a:ext>
            </a:extLst>
          </p:cNvPr>
          <p:cNvSpPr txBox="1"/>
          <p:nvPr/>
        </p:nvSpPr>
        <p:spPr>
          <a:xfrm>
            <a:off x="439540" y="388522"/>
            <a:ext cx="11333851" cy="6422271"/>
          </a:xfrm>
          <a:prstGeom prst="rect">
            <a:avLst/>
          </a:prstGeom>
          <a:noFill/>
        </p:spPr>
        <p:txBody>
          <a:bodyPr wrap="square">
            <a:spAutoFit/>
          </a:bodyPr>
          <a:lstStyle/>
          <a:p>
            <a:pPr algn="ctr">
              <a:spcAft>
                <a:spcPts val="750"/>
              </a:spcAft>
            </a:pPr>
            <a:r>
              <a:rPr lang="cs-CZ" sz="3200" b="1" dirty="0">
                <a:solidFill>
                  <a:srgbClr val="C00000"/>
                </a:solidFill>
                <a:effectLst/>
                <a:latin typeface="Arial Black" panose="020B0A04020102020204" pitchFamily="34" charset="0"/>
                <a:ea typeface="Times New Roman" panose="02020603050405020304" pitchFamily="18" charset="0"/>
              </a:rPr>
              <a:t>Kybernetická špionáž</a:t>
            </a:r>
            <a:r>
              <a:rPr lang="cs-CZ" sz="3200" dirty="0">
                <a:solidFill>
                  <a:srgbClr val="C00000"/>
                </a:solidFill>
                <a:effectLst/>
                <a:latin typeface="Arial Black" panose="020B0A04020102020204" pitchFamily="34" charset="0"/>
                <a:ea typeface="Times New Roman" panose="02020603050405020304" pitchFamily="18" charset="0"/>
              </a:rPr>
              <a:t> </a:t>
            </a:r>
            <a:endParaRPr lang="cs-CZ" sz="3200" b="1" dirty="0">
              <a:solidFill>
                <a:srgbClr val="C00000"/>
              </a:solidFill>
              <a:effectLst/>
              <a:latin typeface="Arial Black" panose="020B0A04020102020204" pitchFamily="34" charset="0"/>
              <a:ea typeface="Times New Roman" panose="02020603050405020304" pitchFamily="18" charset="0"/>
            </a:endParaRPr>
          </a:p>
          <a:p>
            <a:pPr>
              <a:spcAft>
                <a:spcPts val="750"/>
              </a:spcAft>
            </a:pPr>
            <a:endParaRPr lang="cs-CZ" b="1" dirty="0">
              <a:solidFill>
                <a:srgbClr val="222222"/>
              </a:solidFill>
              <a:latin typeface="Montserrat" panose="00000500000000000000" pitchFamily="2" charset="-18"/>
              <a:ea typeface="Times New Roman" panose="02020603050405020304" pitchFamily="18" charset="0"/>
            </a:endParaRPr>
          </a:p>
          <a:p>
            <a:pPr>
              <a:spcAft>
                <a:spcPts val="750"/>
              </a:spcAft>
            </a:pPr>
            <a:r>
              <a:rPr lang="cs-CZ" sz="1800" kern="0" dirty="0">
                <a:solidFill>
                  <a:srgbClr val="202122"/>
                </a:solidFill>
                <a:effectLst/>
                <a:latin typeface="Arial Black" panose="020B0A04020102020204" pitchFamily="34" charset="0"/>
                <a:ea typeface="Times New Roman" panose="02020603050405020304" pitchFamily="18" charset="0"/>
              </a:rPr>
              <a:t>Kybernetická špionáž začala již v roce 1996, kdy se rozmohlo rozsáhlé zavádění </a:t>
            </a:r>
            <a:r>
              <a:rPr lang="cs-CZ" sz="1800" strike="noStrike" kern="0" dirty="0">
                <a:effectLst/>
                <a:latin typeface="Arial Black" panose="020B0A04020102020204" pitchFamily="34" charset="0"/>
                <a:ea typeface="Times New Roman" panose="02020603050405020304" pitchFamily="18" charset="0"/>
              </a:rPr>
              <a:t>internetového připojení do vládních a podnikových systémů. </a:t>
            </a:r>
            <a:r>
              <a:rPr lang="cs-CZ" sz="1800" kern="0" dirty="0">
                <a:effectLst/>
                <a:latin typeface="Arial Black" panose="020B0A04020102020204" pitchFamily="34" charset="0"/>
                <a:ea typeface="Times New Roman" panose="02020603050405020304" pitchFamily="18" charset="0"/>
              </a:rPr>
              <a:t>Od té doby došlo k mnoha případům takové činnosti</a:t>
            </a:r>
            <a:r>
              <a:rPr lang="cs-CZ" sz="1800" kern="0" dirty="0">
                <a:solidFill>
                  <a:srgbClr val="202122"/>
                </a:solidFill>
                <a:effectLst/>
                <a:latin typeface="Arial Black" panose="020B0A04020102020204" pitchFamily="34" charset="0"/>
                <a:ea typeface="Times New Roman" panose="02020603050405020304" pitchFamily="18" charset="0"/>
              </a:rPr>
              <a:t>. </a:t>
            </a:r>
          </a:p>
          <a:p>
            <a:pPr>
              <a:spcAft>
                <a:spcPts val="750"/>
              </a:spcAft>
            </a:pPr>
            <a:endParaRPr lang="cs-CZ" sz="1800" b="1" dirty="0">
              <a:solidFill>
                <a:srgbClr val="222222"/>
              </a:solidFill>
              <a:effectLst/>
              <a:latin typeface="Arial Black" panose="020B0A04020102020204" pitchFamily="34" charset="0"/>
              <a:ea typeface="Times New Roman" panose="02020603050405020304" pitchFamily="18" charset="0"/>
            </a:endParaRPr>
          </a:p>
          <a:p>
            <a:pPr>
              <a:spcAft>
                <a:spcPts val="750"/>
              </a:spcAft>
            </a:pPr>
            <a:r>
              <a:rPr lang="cs-CZ" sz="1800" b="1" dirty="0">
                <a:solidFill>
                  <a:srgbClr val="222222"/>
                </a:solidFill>
                <a:effectLst/>
                <a:latin typeface="Arial Black" panose="020B0A04020102020204" pitchFamily="34" charset="0"/>
                <a:ea typeface="Times New Roman" panose="02020603050405020304" pitchFamily="18" charset="0"/>
              </a:rPr>
              <a:t>Kybernetická špionáž</a:t>
            </a:r>
            <a:r>
              <a:rPr lang="cs-CZ" sz="1800" dirty="0">
                <a:solidFill>
                  <a:srgbClr val="222222"/>
                </a:solidFill>
                <a:effectLst/>
                <a:latin typeface="Arial Black" panose="020B0A04020102020204" pitchFamily="34" charset="0"/>
                <a:ea typeface="Times New Roman" panose="02020603050405020304" pitchFamily="18" charset="0"/>
              </a:rPr>
              <a:t> zahrnuje:</a:t>
            </a:r>
            <a:endParaRPr lang="cs-CZ" sz="1800" dirty="0">
              <a:effectLst/>
              <a:latin typeface="Arial Black" panose="020B0A04020102020204" pitchFamily="34" charset="0"/>
              <a:ea typeface="Times New Roman" panose="02020603050405020304" pitchFamily="18" charset="0"/>
            </a:endParaRPr>
          </a:p>
          <a:p>
            <a:pPr>
              <a:spcAft>
                <a:spcPts val="750"/>
              </a:spcAft>
            </a:pPr>
            <a:r>
              <a:rPr lang="cs-CZ" sz="1800" dirty="0">
                <a:solidFill>
                  <a:srgbClr val="222222"/>
                </a:solidFill>
                <a:effectLst/>
                <a:latin typeface="Arial Black" panose="020B0A04020102020204" pitchFamily="34" charset="0"/>
                <a:ea typeface="Times New Roman" panose="02020603050405020304" pitchFamily="18" charset="0"/>
              </a:rPr>
              <a:t>- neoprávněný přístup k systémům nebo zařízením za účelem získání informací,</a:t>
            </a:r>
            <a:endParaRPr lang="cs-CZ" sz="1800" dirty="0">
              <a:effectLst/>
              <a:latin typeface="Arial Black" panose="020B0A04020102020204" pitchFamily="34" charset="0"/>
              <a:ea typeface="Times New Roman" panose="02020603050405020304" pitchFamily="18" charset="0"/>
            </a:endParaRPr>
          </a:p>
          <a:p>
            <a:pPr>
              <a:spcAft>
                <a:spcPts val="750"/>
              </a:spcAft>
            </a:pPr>
            <a:r>
              <a:rPr lang="cs-CZ" sz="1800" dirty="0">
                <a:solidFill>
                  <a:srgbClr val="222222"/>
                </a:solidFill>
                <a:effectLst/>
                <a:latin typeface="Arial Black" panose="020B0A04020102020204" pitchFamily="34" charset="0"/>
                <a:ea typeface="Times New Roman" panose="02020603050405020304" pitchFamily="18" charset="0"/>
              </a:rPr>
              <a:t>- sociální inženýrství pro osoby, které mají oprávněný přístup k systémům nebo zařízením, za účelem získání informací.</a:t>
            </a:r>
          </a:p>
          <a:p>
            <a:pPr>
              <a:spcAft>
                <a:spcPts val="750"/>
              </a:spcAft>
            </a:pPr>
            <a:endParaRPr lang="cs-CZ" sz="1800" dirty="0">
              <a:effectLst/>
              <a:latin typeface="Arial Black" panose="020B0A04020102020204" pitchFamily="34" charset="0"/>
              <a:ea typeface="Times New Roman" panose="02020603050405020304" pitchFamily="18" charset="0"/>
            </a:endParaRPr>
          </a:p>
          <a:p>
            <a:pPr>
              <a:spcAft>
                <a:spcPts val="750"/>
              </a:spcAft>
            </a:pPr>
            <a:r>
              <a:rPr lang="cs-CZ" sz="1800" dirty="0">
                <a:solidFill>
                  <a:srgbClr val="222222"/>
                </a:solidFill>
                <a:effectLst/>
                <a:latin typeface="Arial Black" panose="020B0A04020102020204" pitchFamily="34" charset="0"/>
                <a:ea typeface="Times New Roman" panose="02020603050405020304" pitchFamily="18" charset="0"/>
              </a:rPr>
              <a:t>Kybernetická špionáž provádí kybernetické útoky za účelem získání politických, obchodních a vojenských informací.</a:t>
            </a:r>
          </a:p>
          <a:p>
            <a:pPr>
              <a:spcAft>
                <a:spcPts val="750"/>
              </a:spcAft>
            </a:pPr>
            <a:endParaRPr lang="cs-CZ" sz="1800" dirty="0">
              <a:effectLst/>
              <a:latin typeface="Arial Black" panose="020B0A04020102020204" pitchFamily="34" charset="0"/>
              <a:ea typeface="Times New Roman" panose="02020603050405020304" pitchFamily="18" charset="0"/>
            </a:endParaRPr>
          </a:p>
          <a:p>
            <a:pPr>
              <a:spcAft>
                <a:spcPts val="750"/>
              </a:spcAft>
            </a:pPr>
            <a:r>
              <a:rPr lang="cs-CZ" sz="1800" dirty="0">
                <a:solidFill>
                  <a:srgbClr val="222222"/>
                </a:solidFill>
                <a:effectLst/>
                <a:latin typeface="Arial Black" panose="020B0A04020102020204" pitchFamily="34" charset="0"/>
                <a:ea typeface="Times New Roman" panose="02020603050405020304" pitchFamily="18" charset="0"/>
              </a:rPr>
              <a:t>Kybernetická špionáž a tradiční špionáž mají podobné nebo stejné konečné cíle. Kybernetická špionáž využívá anonymitu, globální dosah, rozptýlenou povahu, propojenost informačních sítí, příležitosti ke klamání, které nabízejí hodnověrné popření.</a:t>
            </a:r>
            <a:endParaRPr lang="cs-CZ" sz="1800" dirty="0">
              <a:effectLst/>
              <a:latin typeface="Arial Black" panose="020B0A04020102020204" pitchFamily="34" charset="0"/>
              <a:ea typeface="Times New Roman" panose="02020603050405020304" pitchFamily="18" charset="0"/>
            </a:endParaRPr>
          </a:p>
          <a:p>
            <a:pPr>
              <a:spcAft>
                <a:spcPts val="750"/>
              </a:spcAft>
            </a:pPr>
            <a:endParaRPr lang="cs-CZ"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19041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F16CE8D-5CEE-FFE8-FB65-B597222BCCF7}"/>
              </a:ext>
            </a:extLst>
          </p:cNvPr>
          <p:cNvSpPr txBox="1"/>
          <p:nvPr/>
        </p:nvSpPr>
        <p:spPr>
          <a:xfrm>
            <a:off x="745648" y="690706"/>
            <a:ext cx="10780501" cy="4931222"/>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Přisouzení (</a:t>
            </a:r>
            <a:r>
              <a:rPr lang="cs-CZ" sz="24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atribuce</a:t>
            </a: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err="1">
                <a:effectLst/>
                <a:latin typeface="Arial Black" panose="020B0A04020102020204" pitchFamily="34" charset="0"/>
                <a:ea typeface="Calibri" panose="020F0502020204030204" pitchFamily="34" charset="0"/>
                <a:cs typeface="Times New Roman" panose="02020603050405020304" pitchFamily="18" charset="0"/>
              </a:rPr>
              <a:t>Atribuce</a:t>
            </a:r>
            <a:r>
              <a:rPr lang="cs-CZ" dirty="0">
                <a:effectLst/>
                <a:latin typeface="Arial Black" panose="020B0A04020102020204" pitchFamily="34" charset="0"/>
                <a:ea typeface="Calibri" panose="020F0502020204030204" pitchFamily="34" charset="0"/>
                <a:cs typeface="Times New Roman" panose="02020603050405020304" pitchFamily="18" charset="0"/>
              </a:rPr>
              <a:t> kybernetického útoku je určení identity útočníka včetně kontextuálních informací, jako jsou motivace, fyzické umístění či detailní informace o způsobu provedení útoku. Vhledem ke specifickým vlastnostem kybernetického prostoru je </a:t>
            </a:r>
            <a:r>
              <a:rPr lang="cs-CZ" dirty="0" err="1">
                <a:effectLst/>
                <a:latin typeface="Arial Black" panose="020B0A04020102020204" pitchFamily="34" charset="0"/>
                <a:ea typeface="Calibri" panose="020F0502020204030204" pitchFamily="34" charset="0"/>
                <a:cs typeface="Times New Roman" panose="02020603050405020304" pitchFamily="18" charset="0"/>
              </a:rPr>
              <a:t>atribuce</a:t>
            </a:r>
            <a:r>
              <a:rPr lang="cs-CZ" dirty="0">
                <a:effectLst/>
                <a:latin typeface="Arial Black" panose="020B0A04020102020204" pitchFamily="34" charset="0"/>
                <a:ea typeface="Calibri" panose="020F0502020204030204" pitchFamily="34" charset="0"/>
                <a:cs typeface="Times New Roman" panose="02020603050405020304" pitchFamily="18" charset="0"/>
              </a:rPr>
              <a:t> složitější než v případě útoků konvenčními prostředky. Kybernetický prostor umožňuje cíleně a velmi dobře kamuflovat identitu, lokaci a další aspekty, běžně vedoucí k určení pachatele. Rozeznat, zda útočníkem je </a:t>
            </a:r>
            <a:r>
              <a:rPr lang="cs-CZ" i="1" dirty="0">
                <a:effectLst/>
                <a:latin typeface="Arial Black" panose="020B0A04020102020204" pitchFamily="34" charset="0"/>
                <a:ea typeface="Calibri" panose="020F0502020204030204" pitchFamily="34" charset="0"/>
                <a:cs typeface="Times New Roman" panose="02020603050405020304" pitchFamily="18" charset="0"/>
              </a:rPr>
              <a:t>ad hoc </a:t>
            </a:r>
            <a:r>
              <a:rPr lang="cs-CZ" dirty="0">
                <a:effectLst/>
                <a:latin typeface="Arial Black" panose="020B0A04020102020204" pitchFamily="34" charset="0"/>
                <a:ea typeface="Calibri" panose="020F0502020204030204" pitchFamily="34" charset="0"/>
                <a:cs typeface="Times New Roman" panose="02020603050405020304" pitchFamily="18" charset="0"/>
              </a:rPr>
              <a:t>sdružená </a:t>
            </a:r>
            <a:r>
              <a:rPr lang="cs-CZ" b="1" dirty="0">
                <a:effectLst/>
                <a:latin typeface="Arial Black" panose="020B0A04020102020204" pitchFamily="34" charset="0"/>
                <a:ea typeface="Calibri" panose="020F0502020204030204" pitchFamily="34" charset="0"/>
                <a:cs typeface="Times New Roman" panose="02020603050405020304" pitchFamily="18" charset="0"/>
              </a:rPr>
              <a:t>skupina hackerů s kriminálním zájmem, či státní aktér s </a:t>
            </a:r>
            <a:r>
              <a:rPr lang="cs-CZ" b="1" dirty="0" err="1">
                <a:effectLst/>
                <a:latin typeface="Arial Black" panose="020B0A04020102020204" pitchFamily="34" charset="0"/>
                <a:ea typeface="Calibri" panose="020F0502020204030204" pitchFamily="34" charset="0"/>
                <a:cs typeface="Times New Roman" panose="02020603050405020304" pitchFamily="18" charset="0"/>
              </a:rPr>
              <a:t>institualizovaným</a:t>
            </a:r>
            <a:r>
              <a:rPr lang="cs-CZ" b="1" dirty="0">
                <a:effectLst/>
                <a:latin typeface="Arial Black" panose="020B0A04020102020204" pitchFamily="34" charset="0"/>
                <a:ea typeface="Calibri" panose="020F0502020204030204" pitchFamily="34" charset="0"/>
                <a:cs typeface="Times New Roman" panose="02020603050405020304" pitchFamily="18" charset="0"/>
              </a:rPr>
              <a:t> rámcem pro vedení ofenzivních operací v kybernetickém prostoru, je obtížné. O to více, pokud útočníci disponují štědrým rozpočtem a vydávají se skrze své jednání a nástroje jeden za druhého.</a:t>
            </a:r>
            <a:r>
              <a:rPr lang="cs-CZ"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cs-CZ" b="1" dirty="0">
                <a:effectLst/>
                <a:latin typeface="Arial Black" panose="020B0A04020102020204" pitchFamily="34" charset="0"/>
                <a:ea typeface="Calibri" panose="020F0502020204030204" pitchFamily="34" charset="0"/>
                <a:cs typeface="Times New Roman" panose="02020603050405020304" pitchFamily="18" charset="0"/>
              </a:rPr>
              <a:t>Působení útočníků pod falešnou vlajkou, maskujících, své aktivity za nástroje užívané jiným aktérem, či využívání cizí infrastruktury, je jednou z největších výzev.</a:t>
            </a:r>
          </a:p>
          <a:p>
            <a:pPr>
              <a:lnSpc>
                <a:spcPct val="107000"/>
              </a:lnSpc>
              <a:spcAft>
                <a:spcPts val="800"/>
              </a:spcAft>
            </a:pPr>
            <a:endParaRPr lang="cs-CZ" b="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b="1" dirty="0">
                <a:latin typeface="Arial Black" panose="020B0A04020102020204" pitchFamily="34" charset="0"/>
                <a:ea typeface="Calibri" panose="020F0502020204030204" pitchFamily="34" charset="0"/>
                <a:cs typeface="Times New Roman" panose="02020603050405020304" pitchFamily="18" charset="0"/>
              </a:rPr>
              <a:t>Rukopis ATP (</a:t>
            </a:r>
            <a:r>
              <a:rPr lang="cs-CZ" b="0" i="0" dirty="0" err="1">
                <a:solidFill>
                  <a:srgbClr val="222222"/>
                </a:solidFill>
                <a:effectLst/>
                <a:latin typeface="Arial Black" panose="020B0A04020102020204" pitchFamily="34" charset="0"/>
              </a:rPr>
              <a:t>Advanced</a:t>
            </a:r>
            <a:r>
              <a:rPr lang="cs-CZ" b="0" i="0" dirty="0">
                <a:solidFill>
                  <a:srgbClr val="222222"/>
                </a:solidFill>
                <a:effectLst/>
                <a:latin typeface="Arial Black" panose="020B0A04020102020204" pitchFamily="34" charset="0"/>
              </a:rPr>
              <a:t> </a:t>
            </a:r>
            <a:r>
              <a:rPr lang="cs-CZ" b="0" i="0" dirty="0" err="1">
                <a:solidFill>
                  <a:srgbClr val="222222"/>
                </a:solidFill>
                <a:effectLst/>
                <a:latin typeface="Arial Black" panose="020B0A04020102020204" pitchFamily="34" charset="0"/>
              </a:rPr>
              <a:t>Threat</a:t>
            </a:r>
            <a:r>
              <a:rPr lang="cs-CZ" b="0" i="0" dirty="0">
                <a:solidFill>
                  <a:srgbClr val="222222"/>
                </a:solidFill>
                <a:effectLst/>
                <a:latin typeface="Arial Black" panose="020B0A04020102020204" pitchFamily="34" charset="0"/>
              </a:rPr>
              <a:t> </a:t>
            </a:r>
            <a:r>
              <a:rPr lang="cs-CZ" b="0" i="0" dirty="0" err="1">
                <a:solidFill>
                  <a:srgbClr val="222222"/>
                </a:solidFill>
                <a:effectLst/>
                <a:latin typeface="Arial Black" panose="020B0A04020102020204" pitchFamily="34" charset="0"/>
              </a:rPr>
              <a:t>Protection</a:t>
            </a:r>
            <a:r>
              <a:rPr lang="cs-CZ" dirty="0">
                <a:solidFill>
                  <a:srgbClr val="222222"/>
                </a:solidFill>
                <a:latin typeface="Arial Black" panose="020B0A04020102020204" pitchFamily="34" charset="0"/>
              </a:rPr>
              <a:t>) </a:t>
            </a:r>
            <a:r>
              <a:rPr lang="cs-CZ" b="1" dirty="0">
                <a:latin typeface="Arial Black" panose="020B0A04020102020204" pitchFamily="34" charset="0"/>
                <a:ea typeface="Calibri" panose="020F0502020204030204" pitchFamily="34" charset="0"/>
                <a:cs typeface="Times New Roman" panose="02020603050405020304" pitchFamily="18" charset="0"/>
              </a:rPr>
              <a:t>skupin.</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8599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6F282A-1F09-1532-B5F7-CE66B081BA81}"/>
              </a:ext>
            </a:extLst>
          </p:cNvPr>
          <p:cNvSpPr>
            <a:spLocks noGrp="1"/>
          </p:cNvSpPr>
          <p:nvPr>
            <p:ph type="title"/>
          </p:nvPr>
        </p:nvSpPr>
        <p:spPr/>
        <p:txBody>
          <a:bodyPr/>
          <a:lstStyle/>
          <a:p>
            <a:pPr algn="ctr"/>
            <a:r>
              <a:rPr lang="cs-CZ" sz="3200" dirty="0">
                <a:solidFill>
                  <a:srgbClr val="C00000"/>
                </a:solidFill>
                <a:latin typeface="Arial Black" panose="020B0A04020102020204" pitchFamily="34" charset="0"/>
              </a:rPr>
              <a:t>Informační vlivové operace</a:t>
            </a:r>
            <a:br>
              <a:rPr lang="cs-CZ" dirty="0">
                <a:latin typeface="Arial Black" panose="020B0A04020102020204" pitchFamily="34" charset="0"/>
              </a:rPr>
            </a:br>
            <a:endParaRPr lang="cs-CZ" dirty="0"/>
          </a:p>
        </p:txBody>
      </p:sp>
      <p:sp>
        <p:nvSpPr>
          <p:cNvPr id="4" name="TextovéPole 3">
            <a:extLst>
              <a:ext uri="{FF2B5EF4-FFF2-40B4-BE49-F238E27FC236}">
                <a16:creationId xmlns:a16="http://schemas.microsoft.com/office/drawing/2014/main" id="{56763FE2-F5EF-51DA-1D3A-5E6D793F21B8}"/>
              </a:ext>
            </a:extLst>
          </p:cNvPr>
          <p:cNvSpPr txBox="1"/>
          <p:nvPr/>
        </p:nvSpPr>
        <p:spPr>
          <a:xfrm>
            <a:off x="838200" y="1229360"/>
            <a:ext cx="10825480" cy="4524315"/>
          </a:xfrm>
          <a:prstGeom prst="rect">
            <a:avLst/>
          </a:prstGeom>
          <a:noFill/>
        </p:spPr>
        <p:txBody>
          <a:bodyPr wrap="square">
            <a:spAutoFit/>
          </a:bodyPr>
          <a:lstStyle/>
          <a:p>
            <a:r>
              <a:rPr lang="cs-CZ" dirty="0">
                <a:latin typeface="Arial Black" panose="020B0A04020102020204" pitchFamily="34" charset="0"/>
              </a:rPr>
              <a:t>Informačních vlivové operace lze definovat například jako „akce směřující k ovlivňování osob druhé strany odpovědných za rozhodování v zájmu politických a vojenských cílů.</a:t>
            </a:r>
          </a:p>
          <a:p>
            <a:endParaRPr lang="cs-CZ" dirty="0">
              <a:latin typeface="Arial Black" panose="020B0A04020102020204" pitchFamily="34" charset="0"/>
            </a:endParaRPr>
          </a:p>
          <a:p>
            <a:r>
              <a:rPr lang="cs-CZ" dirty="0">
                <a:latin typeface="Arial Black" panose="020B0A04020102020204" pitchFamily="34" charset="0"/>
              </a:rPr>
              <a:t>Cizími mocnostmi do oběhu pokoutně vypouštěné klamné informace za účelem podkopávání základních demokratických procesů, kontroly veřejného dialogu a ovlivňování rozhodování. Informační vlivové operace podkopávají důvěru veřejnosti v důležité instituce, izolují zranitelné komunity a přispívají ke společenské a politické polarizaci.</a:t>
            </a:r>
          </a:p>
          <a:p>
            <a:endParaRPr lang="cs-CZ" dirty="0">
              <a:latin typeface="Arial Black" panose="020B0A04020102020204" pitchFamily="34" charset="0"/>
            </a:endParaRPr>
          </a:p>
          <a:p>
            <a:r>
              <a:rPr lang="cs-CZ" dirty="0">
                <a:latin typeface="Arial Black" panose="020B0A04020102020204" pitchFamily="34" charset="0"/>
              </a:rPr>
              <a:t>Autoritářské režimy stále častěji využívají kybernetické vlivové operace k ovlivňování veřejného mínění, diskreditaci protivníků, podněcování strachu, podpoře konfliktů a překrucování reality.</a:t>
            </a:r>
          </a:p>
          <a:p>
            <a:endParaRPr lang="cs-CZ" dirty="0">
              <a:latin typeface="Arial Black" panose="020B0A04020102020204" pitchFamily="34" charset="0"/>
            </a:endParaRPr>
          </a:p>
          <a:p>
            <a:r>
              <a:rPr lang="cs-CZ" dirty="0">
                <a:latin typeface="Arial Black" panose="020B0A04020102020204" pitchFamily="34" charset="0"/>
              </a:rPr>
              <a:t>Při Informační operaci je často využíváno informací získaných kybernetickým útokem a kyberprostorem jsou tyto také efektivně šířeny a cíleny na publikum.</a:t>
            </a:r>
          </a:p>
        </p:txBody>
      </p:sp>
    </p:spTree>
    <p:extLst>
      <p:ext uri="{BB962C8B-B14F-4D97-AF65-F5344CB8AC3E}">
        <p14:creationId xmlns:p14="http://schemas.microsoft.com/office/powerpoint/2010/main" val="3932358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8CD735-C807-B347-D8F6-1C583E3D0797}"/>
              </a:ext>
            </a:extLst>
          </p:cNvPr>
          <p:cNvSpPr>
            <a:spLocks noGrp="1"/>
          </p:cNvSpPr>
          <p:nvPr>
            <p:ph type="title"/>
          </p:nvPr>
        </p:nvSpPr>
        <p:spPr/>
        <p:txBody>
          <a:bodyPr>
            <a:normAutofit/>
          </a:bodyPr>
          <a:lstStyle/>
          <a:p>
            <a:r>
              <a:rPr lang="cs-CZ" sz="3200" dirty="0">
                <a:solidFill>
                  <a:srgbClr val="C00000"/>
                </a:solidFill>
                <a:latin typeface="Arial Black" panose="020B0A04020102020204" pitchFamily="34" charset="0"/>
              </a:rPr>
              <a:t>Působení Ruské federace v České republice.</a:t>
            </a:r>
          </a:p>
        </p:txBody>
      </p:sp>
      <p:sp>
        <p:nvSpPr>
          <p:cNvPr id="4" name="TextovéPole 3">
            <a:extLst>
              <a:ext uri="{FF2B5EF4-FFF2-40B4-BE49-F238E27FC236}">
                <a16:creationId xmlns:a16="http://schemas.microsoft.com/office/drawing/2014/main" id="{3FF78A56-C18D-0E34-D15F-54AFE7108879}"/>
              </a:ext>
            </a:extLst>
          </p:cNvPr>
          <p:cNvSpPr txBox="1"/>
          <p:nvPr/>
        </p:nvSpPr>
        <p:spPr>
          <a:xfrm>
            <a:off x="348792" y="1423447"/>
            <a:ext cx="11375848" cy="4185761"/>
          </a:xfrm>
          <a:prstGeom prst="rect">
            <a:avLst/>
          </a:prstGeom>
          <a:noFill/>
        </p:spPr>
        <p:txBody>
          <a:bodyPr wrap="square">
            <a:spAutoFit/>
          </a:bodyPr>
          <a:lstStyle/>
          <a:p>
            <a:r>
              <a:rPr lang="cs-CZ" dirty="0">
                <a:latin typeface="Arial Black" panose="020B0A04020102020204" pitchFamily="34" charset="0"/>
              </a:rPr>
              <a:t>• podrývání důvěry v demokracii a demokratické instituce;</a:t>
            </a:r>
          </a:p>
          <a:p>
            <a:endParaRPr lang="cs-CZ" dirty="0">
              <a:latin typeface="Arial Black" panose="020B0A04020102020204" pitchFamily="34" charset="0"/>
            </a:endParaRPr>
          </a:p>
          <a:p>
            <a:r>
              <a:rPr lang="cs-CZ" dirty="0">
                <a:latin typeface="Arial Black" panose="020B0A04020102020204" pitchFamily="34" charset="0"/>
              </a:rPr>
              <a:t> • diskreditace Západu, právního státu a vytvoření nedůvěry občanů ve stát;</a:t>
            </a:r>
          </a:p>
          <a:p>
            <a:endParaRPr lang="cs-CZ" dirty="0">
              <a:latin typeface="Arial Black" panose="020B0A04020102020204" pitchFamily="34" charset="0"/>
            </a:endParaRPr>
          </a:p>
          <a:p>
            <a:r>
              <a:rPr lang="cs-CZ" dirty="0">
                <a:latin typeface="Arial Black" panose="020B0A04020102020204" pitchFamily="34" charset="0"/>
              </a:rPr>
              <a:t> • ovlivňování politických představitelů, politických rozhodnutí a veřejné správy;</a:t>
            </a:r>
          </a:p>
          <a:p>
            <a:endParaRPr lang="cs-CZ" dirty="0">
              <a:latin typeface="Arial Black" panose="020B0A04020102020204" pitchFamily="34" charset="0"/>
            </a:endParaRPr>
          </a:p>
          <a:p>
            <a:r>
              <a:rPr lang="cs-CZ" dirty="0">
                <a:latin typeface="Arial Black" panose="020B0A04020102020204" pitchFamily="34" charset="0"/>
              </a:rPr>
              <a:t> • polarizace, rozdělení společnosti a zvýšení napětí; • prosazování pozitivního obrazu Ruska a propagace proruských postojů.</a:t>
            </a:r>
          </a:p>
          <a:p>
            <a:endParaRPr lang="cs-CZ" dirty="0">
              <a:latin typeface="Arial Black" panose="020B0A04020102020204" pitchFamily="34" charset="0"/>
            </a:endParaRPr>
          </a:p>
          <a:p>
            <a:endParaRPr lang="cs-CZ" dirty="0">
              <a:latin typeface="Arial Black" panose="020B0A04020102020204" pitchFamily="34" charset="0"/>
            </a:endParaRPr>
          </a:p>
          <a:p>
            <a:endParaRPr lang="cs-CZ" dirty="0">
              <a:latin typeface="Arial Black" panose="020B0A04020102020204" pitchFamily="34" charset="0"/>
            </a:endParaRPr>
          </a:p>
          <a:p>
            <a:endParaRPr lang="cs-CZ" dirty="0">
              <a:latin typeface="Arial Black" panose="020B0A04020102020204" pitchFamily="34" charset="0"/>
            </a:endParaRPr>
          </a:p>
          <a:p>
            <a:endParaRPr lang="cs-CZ" dirty="0">
              <a:latin typeface="Arial Black" panose="020B0A04020102020204" pitchFamily="34" charset="0"/>
            </a:endParaRPr>
          </a:p>
          <a:p>
            <a:pPr algn="ctr"/>
            <a:r>
              <a:rPr lang="cs-CZ" sz="3200" dirty="0">
                <a:solidFill>
                  <a:srgbClr val="C00000"/>
                </a:solidFill>
                <a:latin typeface="Arial Black" panose="020B0A04020102020204" pitchFamily="34" charset="0"/>
              </a:rPr>
              <a:t>Působení Číny v České republice</a:t>
            </a:r>
            <a:r>
              <a:rPr lang="cs-CZ" sz="1800" dirty="0">
                <a:solidFill>
                  <a:srgbClr val="C00000"/>
                </a:solidFill>
                <a:latin typeface="Arial Black" panose="020B0A04020102020204" pitchFamily="34" charset="0"/>
              </a:rPr>
              <a:t>.</a:t>
            </a:r>
            <a:endParaRPr lang="cs-CZ" dirty="0">
              <a:latin typeface="Arial Black" panose="020B0A04020102020204" pitchFamily="34" charset="0"/>
            </a:endParaRPr>
          </a:p>
        </p:txBody>
      </p:sp>
    </p:spTree>
    <p:extLst>
      <p:ext uri="{BB962C8B-B14F-4D97-AF65-F5344CB8AC3E}">
        <p14:creationId xmlns:p14="http://schemas.microsoft.com/office/powerpoint/2010/main" val="110066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2BD9CD-29F3-957C-2540-4037678A6949}"/>
              </a:ext>
            </a:extLst>
          </p:cNvPr>
          <p:cNvSpPr>
            <a:spLocks noGrp="1"/>
          </p:cNvSpPr>
          <p:nvPr>
            <p:ph type="title"/>
          </p:nvPr>
        </p:nvSpPr>
        <p:spPr>
          <a:xfrm>
            <a:off x="1074656" y="-245097"/>
            <a:ext cx="10279144" cy="1362697"/>
          </a:xfrm>
        </p:spPr>
        <p:txBody>
          <a:bodyPr>
            <a:normAutofit/>
          </a:bodyPr>
          <a:lstStyle/>
          <a:p>
            <a:pPr algn="ctr"/>
            <a:r>
              <a:rPr lang="cs-CZ" sz="3200" b="0" i="0" u="none" strike="noStrike" baseline="0" dirty="0">
                <a:solidFill>
                  <a:srgbClr val="C00000"/>
                </a:solidFill>
                <a:latin typeface="Arial Black" panose="020B0A04020102020204" pitchFamily="34" charset="0"/>
              </a:rPr>
              <a:t>Techniky informačního ovlivňování </a:t>
            </a:r>
            <a:endParaRPr lang="cs-CZ" sz="3200" dirty="0">
              <a:solidFill>
                <a:srgbClr val="C00000"/>
              </a:solidFill>
              <a:latin typeface="Arial Black" panose="020B0A04020102020204" pitchFamily="34" charset="0"/>
            </a:endParaRPr>
          </a:p>
        </p:txBody>
      </p:sp>
      <p:sp>
        <p:nvSpPr>
          <p:cNvPr id="4" name="TextovéPole 3">
            <a:extLst>
              <a:ext uri="{FF2B5EF4-FFF2-40B4-BE49-F238E27FC236}">
                <a16:creationId xmlns:a16="http://schemas.microsoft.com/office/drawing/2014/main" id="{46160E98-6A43-5766-B840-D7CD3A6F3975}"/>
              </a:ext>
            </a:extLst>
          </p:cNvPr>
          <p:cNvSpPr txBox="1"/>
          <p:nvPr/>
        </p:nvSpPr>
        <p:spPr>
          <a:xfrm>
            <a:off x="282804" y="829560"/>
            <a:ext cx="11909196" cy="5909310"/>
          </a:xfrm>
          <a:prstGeom prst="rect">
            <a:avLst/>
          </a:prstGeom>
          <a:noFill/>
        </p:spPr>
        <p:txBody>
          <a:bodyPr wrap="square">
            <a:spAutoFit/>
          </a:bodyPr>
          <a:lstStyle/>
          <a:p>
            <a:r>
              <a:rPr lang="cs-CZ" sz="1800" b="1" i="0" u="none" strike="noStrike" baseline="0" dirty="0">
                <a:solidFill>
                  <a:srgbClr val="0070C0"/>
                </a:solidFill>
                <a:latin typeface="Arial Black" panose="020B0A04020102020204" pitchFamily="34" charset="0"/>
              </a:rPr>
              <a:t>SOCIÁLNÍ A KOGNITIVNÍ HACKING - </a:t>
            </a:r>
            <a:r>
              <a:rPr lang="cs-CZ" sz="1800" b="0" i="0" u="none" strike="noStrike" baseline="0" dirty="0">
                <a:solidFill>
                  <a:srgbClr val="0070C0"/>
                </a:solidFill>
                <a:latin typeface="Arial Black" panose="020B0A04020102020204" pitchFamily="34" charset="0"/>
              </a:rPr>
              <a:t>Sociální a kognitivní </a:t>
            </a:r>
            <a:r>
              <a:rPr lang="cs-CZ" sz="1800" b="0" i="0" u="none" strike="noStrike" baseline="0" dirty="0" err="1">
                <a:solidFill>
                  <a:srgbClr val="0070C0"/>
                </a:solidFill>
                <a:latin typeface="Arial Black" panose="020B0A04020102020204" pitchFamily="34" charset="0"/>
              </a:rPr>
              <a:t>hacking</a:t>
            </a:r>
            <a:r>
              <a:rPr lang="cs-CZ" sz="1800" b="0" i="0" u="none" strike="noStrike" baseline="0" dirty="0">
                <a:solidFill>
                  <a:srgbClr val="0070C0"/>
                </a:solidFill>
                <a:latin typeface="Arial Black" panose="020B0A04020102020204" pitchFamily="34" charset="0"/>
              </a:rPr>
              <a:t> se týká činností, které využívají našich společenských vztahů a myšlenkových procesů. Podobně, jako při </a:t>
            </a:r>
            <a:r>
              <a:rPr lang="cs-CZ" sz="1800" b="0" i="0" u="none" strike="noStrike" baseline="0" dirty="0" err="1">
                <a:solidFill>
                  <a:srgbClr val="0070C0"/>
                </a:solidFill>
                <a:latin typeface="Arial Black" panose="020B0A04020102020204" pitchFamily="34" charset="0"/>
              </a:rPr>
              <a:t>hackování</a:t>
            </a:r>
            <a:r>
              <a:rPr lang="cs-CZ" sz="1800" b="0" i="0" u="none" strike="noStrike" baseline="0" dirty="0">
                <a:solidFill>
                  <a:srgbClr val="0070C0"/>
                </a:solidFill>
                <a:latin typeface="Arial Black" panose="020B0A04020102020204" pitchFamily="34" charset="0"/>
              </a:rPr>
              <a:t> počítače, se nepřátelští aktéři snaží nekalým způsobem využít zranitelnosti subjektu. </a:t>
            </a:r>
            <a:endParaRPr lang="cs-CZ" sz="1800" b="1" i="0" u="none" strike="noStrike" baseline="0" dirty="0">
              <a:solidFill>
                <a:srgbClr val="0070C0"/>
              </a:solidFill>
              <a:latin typeface="Arial Black" panose="020B0A04020102020204" pitchFamily="34" charset="0"/>
            </a:endParaRPr>
          </a:p>
          <a:p>
            <a:endParaRPr lang="cs-CZ" sz="1800" b="0" i="0" u="none" strike="noStrike" baseline="0" dirty="0">
              <a:latin typeface="Arial Black" panose="020B0A04020102020204" pitchFamily="34" charset="0"/>
            </a:endParaRPr>
          </a:p>
          <a:p>
            <a:r>
              <a:rPr lang="cs-CZ" sz="1800" b="0" i="0" u="none" strike="noStrike" baseline="0" dirty="0">
                <a:latin typeface="Arial Black" panose="020B0A04020102020204" pitchFamily="34" charset="0"/>
              </a:rPr>
              <a:t>• Temná reklama </a:t>
            </a:r>
            <a:r>
              <a:rPr lang="cs-CZ" sz="1800" b="0" i="0" u="none" strike="noStrike" baseline="0" dirty="0">
                <a:solidFill>
                  <a:srgbClr val="000000"/>
                </a:solidFill>
                <a:latin typeface="Arial Black" panose="020B0A04020102020204" pitchFamily="34" charset="0"/>
              </a:rPr>
              <a:t>– reklamy nebo příspěvky s přizpůsobeným obsahem, vytvořeným prostřednictvím </a:t>
            </a:r>
            <a:r>
              <a:rPr lang="cs-CZ" sz="1800" b="0" i="0" u="none" strike="noStrike" baseline="0" dirty="0" err="1">
                <a:solidFill>
                  <a:srgbClr val="000000"/>
                </a:solidFill>
                <a:latin typeface="Arial Black" panose="020B0A04020102020204" pitchFamily="34" charset="0"/>
              </a:rPr>
              <a:t>psychografického</a:t>
            </a:r>
            <a:r>
              <a:rPr lang="cs-CZ" sz="1800" b="0" i="0" u="none" strike="noStrike" baseline="0" dirty="0">
                <a:solidFill>
                  <a:srgbClr val="000000"/>
                </a:solidFill>
                <a:latin typeface="Arial Black" panose="020B0A04020102020204" pitchFamily="34" charset="0"/>
              </a:rPr>
              <a:t> profilování, zobrazované pouze vybraným členům cílové demografické skupiny za účelem ovlivnění jejich názorů nebo chování. </a:t>
            </a:r>
          </a:p>
          <a:p>
            <a:endParaRPr lang="cs-CZ" sz="1800" b="0" i="0" u="none" strike="noStrike" baseline="0" dirty="0">
              <a:latin typeface="Arial Black" panose="020B0A04020102020204" pitchFamily="34" charset="0"/>
            </a:endParaRPr>
          </a:p>
          <a:p>
            <a:r>
              <a:rPr lang="cs-CZ" sz="1800" b="0" i="0" u="none" strike="noStrike" baseline="0" dirty="0">
                <a:latin typeface="Arial Black" panose="020B0A04020102020204" pitchFamily="34" charset="0"/>
              </a:rPr>
              <a:t>• Stádový efekt </a:t>
            </a:r>
            <a:r>
              <a:rPr lang="cs-CZ" sz="1800" b="0" i="0" u="none" strike="noStrike" baseline="0" dirty="0">
                <a:solidFill>
                  <a:srgbClr val="000000"/>
                </a:solidFill>
                <a:latin typeface="Arial Black" panose="020B0A04020102020204" pitchFamily="34" charset="0"/>
              </a:rPr>
              <a:t>– psychologický jev, kdy se lidé chovají určitým způsobem primárně proto, že se tak chovají ostatní. Lidé, kteří se domnívají, že patří k většině, sdílí své názory a projevují své chování s větší ochotou. Čím více jsou myšlenky a trendy obecně akceptovány, tím snadněji se dále šíří. </a:t>
            </a:r>
          </a:p>
          <a:p>
            <a:endParaRPr lang="cs-CZ" sz="1800" b="0" i="0" u="none" strike="noStrike" baseline="0" dirty="0">
              <a:latin typeface="Arial Black" panose="020B0A04020102020204" pitchFamily="34" charset="0"/>
            </a:endParaRPr>
          </a:p>
          <a:p>
            <a:r>
              <a:rPr lang="cs-CZ" sz="1800" b="0" i="0" u="none" strike="noStrike" baseline="0" dirty="0">
                <a:latin typeface="Arial Black" panose="020B0A04020102020204" pitchFamily="34" charset="0"/>
              </a:rPr>
              <a:t>• Spirála mlčení </a:t>
            </a:r>
            <a:r>
              <a:rPr lang="cs-CZ" sz="1800" b="0" i="0" u="none" strike="noStrike" baseline="0" dirty="0">
                <a:solidFill>
                  <a:srgbClr val="000000"/>
                </a:solidFill>
                <a:latin typeface="Arial Black" panose="020B0A04020102020204" pitchFamily="34" charset="0"/>
              </a:rPr>
              <a:t>– psychologický jev, kdy lidé, jejichž názor je nepopulární, raději mlčí, protože se bojí izolace nebo zesměšňování. Čím méně představitelé názorové menšiny sdílí své postoje, tím méně je budou sdílet i ostatní, kteří tyto názory také zastávají. </a:t>
            </a:r>
          </a:p>
          <a:p>
            <a:endParaRPr lang="cs-CZ" sz="1800" b="0" i="0" u="none" strike="noStrike" baseline="0" dirty="0">
              <a:latin typeface="Arial Black" panose="020B0A04020102020204" pitchFamily="34" charset="0"/>
            </a:endParaRPr>
          </a:p>
          <a:p>
            <a:r>
              <a:rPr lang="cs-CZ" sz="1800" b="0" i="0" u="none" strike="noStrike" baseline="0" dirty="0">
                <a:latin typeface="Arial Black" panose="020B0A04020102020204" pitchFamily="34" charset="0"/>
              </a:rPr>
              <a:t>• Komnaty ozvěn a sociální bubliny </a:t>
            </a:r>
            <a:r>
              <a:rPr lang="cs-CZ" sz="1800" b="0" i="0" u="none" strike="noStrike" baseline="0" dirty="0">
                <a:solidFill>
                  <a:srgbClr val="000000"/>
                </a:solidFill>
                <a:latin typeface="Arial Black" panose="020B0A04020102020204" pitchFamily="34" charset="0"/>
              </a:rPr>
              <a:t>– přirozeně utvářená skupina lidí, kteří sdílejí stejné názory a postoje, a kteří komunikují především v rámci této skupiny (v online i </a:t>
            </a:r>
            <a:r>
              <a:rPr lang="cs-CZ" sz="1800" b="0" i="0" u="none" strike="noStrike" baseline="0" dirty="0" err="1">
                <a:solidFill>
                  <a:srgbClr val="000000"/>
                </a:solidFill>
                <a:latin typeface="Arial Black" panose="020B0A04020102020204" pitchFamily="34" charset="0"/>
              </a:rPr>
              <a:t>offline</a:t>
            </a:r>
            <a:r>
              <a:rPr lang="cs-CZ" sz="1800" b="0" i="0" u="none" strike="noStrike" baseline="0" dirty="0">
                <a:solidFill>
                  <a:srgbClr val="000000"/>
                </a:solidFill>
                <a:latin typeface="Arial Black" panose="020B0A04020102020204" pitchFamily="34" charset="0"/>
              </a:rPr>
              <a:t> prostředí). </a:t>
            </a:r>
            <a:endParaRPr lang="cs-CZ" sz="1800" b="0" i="0" u="none" strike="noStrike" baseline="0" dirty="0">
              <a:latin typeface="Arial Black" panose="020B0A04020102020204" pitchFamily="34" charset="0"/>
            </a:endParaRPr>
          </a:p>
          <a:p>
            <a:r>
              <a:rPr lang="cs-CZ" sz="1800" b="0" i="0" u="none" strike="noStrike" baseline="0" dirty="0">
                <a:solidFill>
                  <a:srgbClr val="FFFFFF"/>
                </a:solidFill>
                <a:latin typeface="Arial" panose="020B0604020202020204" pitchFamily="34" charset="0"/>
              </a:rPr>
              <a:t>ovlivňování informačního ovlivňování </a:t>
            </a:r>
            <a:endParaRPr lang="cs-CZ" dirty="0"/>
          </a:p>
        </p:txBody>
      </p:sp>
    </p:spTree>
    <p:extLst>
      <p:ext uri="{BB962C8B-B14F-4D97-AF65-F5344CB8AC3E}">
        <p14:creationId xmlns:p14="http://schemas.microsoft.com/office/powerpoint/2010/main" val="1009419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BCBF19-DF00-657D-F220-8259FCEF1C2F}"/>
              </a:ext>
            </a:extLst>
          </p:cNvPr>
          <p:cNvSpPr>
            <a:spLocks noGrp="1"/>
          </p:cNvSpPr>
          <p:nvPr>
            <p:ph type="title"/>
          </p:nvPr>
        </p:nvSpPr>
        <p:spPr>
          <a:xfrm>
            <a:off x="923826" y="1"/>
            <a:ext cx="10429973" cy="1291472"/>
          </a:xfrm>
        </p:spPr>
        <p:txBody>
          <a:bodyPr>
            <a:normAutofit/>
          </a:bodyPr>
          <a:lstStyle/>
          <a:p>
            <a:pPr algn="ctr"/>
            <a:r>
              <a:rPr lang="cs-CZ" sz="3200" b="0" i="0" u="none" strike="noStrike" baseline="0" dirty="0">
                <a:solidFill>
                  <a:srgbClr val="C00000"/>
                </a:solidFill>
                <a:latin typeface="Arial Black" panose="020B0A04020102020204" pitchFamily="34" charset="0"/>
              </a:rPr>
              <a:t>Techniky informačního ovlivňování </a:t>
            </a:r>
            <a:endParaRPr lang="cs-CZ" sz="3200" dirty="0"/>
          </a:p>
        </p:txBody>
      </p:sp>
      <p:sp>
        <p:nvSpPr>
          <p:cNvPr id="4" name="TextovéPole 3">
            <a:extLst>
              <a:ext uri="{FF2B5EF4-FFF2-40B4-BE49-F238E27FC236}">
                <a16:creationId xmlns:a16="http://schemas.microsoft.com/office/drawing/2014/main" id="{0788A36A-76DB-57C7-ABB6-50C4035E08C6}"/>
              </a:ext>
            </a:extLst>
          </p:cNvPr>
          <p:cNvSpPr txBox="1"/>
          <p:nvPr/>
        </p:nvSpPr>
        <p:spPr>
          <a:xfrm>
            <a:off x="669303" y="1121791"/>
            <a:ext cx="10982227" cy="5447645"/>
          </a:xfrm>
          <a:prstGeom prst="rect">
            <a:avLst/>
          </a:prstGeom>
          <a:noFill/>
        </p:spPr>
        <p:txBody>
          <a:bodyPr wrap="square">
            <a:spAutoFit/>
          </a:bodyPr>
          <a:lstStyle/>
          <a:p>
            <a:r>
              <a:rPr lang="cs-CZ" b="1" i="0" u="none" strike="noStrike" baseline="0" dirty="0">
                <a:solidFill>
                  <a:srgbClr val="0070C0"/>
                </a:solidFill>
                <a:latin typeface="Arial Black" panose="020B0A04020102020204" pitchFamily="34" charset="0"/>
              </a:rPr>
              <a:t>PODVODNÉ IDENTITY -</a:t>
            </a:r>
            <a:r>
              <a:rPr lang="cs-CZ" sz="1800" b="0" i="0" u="none" strike="noStrike" baseline="0" dirty="0">
                <a:solidFill>
                  <a:srgbClr val="0070C0"/>
                </a:solidFill>
                <a:latin typeface="Arial Black" panose="020B0A04020102020204" pitchFamily="34" charset="0"/>
              </a:rPr>
              <a:t>Důvěryhodnost informací často hodnotíme dle jejich zdroje. Kdo se mnou komunikuje a proč? Co ví o dané problematice? A je skutečně tím, za koho/co se vydává? Nepřátelští aktéři, kteří se podílí na informačním ovlivňování, využívají „kapitál důvěry“ tím, že prostřednictvím podvodných identit napodobují legitimní zdroje informací.</a:t>
            </a:r>
            <a:endParaRPr lang="cs-CZ" b="1" i="0" u="none" strike="noStrike" baseline="0" dirty="0">
              <a:solidFill>
                <a:srgbClr val="0070C0"/>
              </a:solidFill>
              <a:latin typeface="Arial Black" panose="020B0A04020102020204" pitchFamily="34" charset="0"/>
            </a:endParaRPr>
          </a:p>
          <a:p>
            <a:r>
              <a:rPr lang="cs-CZ" sz="2400" b="1" i="0" u="none" strike="noStrike" baseline="0" dirty="0">
                <a:latin typeface="Arial Black" panose="020B0A04020102020204" pitchFamily="34" charset="0"/>
              </a:rPr>
              <a:t> </a:t>
            </a:r>
            <a:endParaRPr lang="cs-CZ" sz="2400" b="0" i="0" u="none" strike="noStrike" baseline="0" dirty="0">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Shilling </a:t>
            </a:r>
            <a:r>
              <a:rPr lang="cs-CZ" sz="1800" b="0" i="0" u="none" strike="noStrike" baseline="0" dirty="0">
                <a:solidFill>
                  <a:srgbClr val="000000"/>
                </a:solidFill>
                <a:latin typeface="Arial Black" panose="020B0A04020102020204" pitchFamily="34" charset="0"/>
              </a:rPr>
              <a:t>– nezávislým dojmem působící mluvčí, který však ve skutečnosti jedná na základě spolupráce (i placené) s někým jiným </a:t>
            </a:r>
            <a:endParaRPr lang="cs-CZ" sz="1800" b="0" i="0" u="none" strike="noStrike" baseline="0" dirty="0">
              <a:solidFill>
                <a:srgbClr val="161613"/>
              </a:solidFill>
              <a:latin typeface="Arial Black" panose="020B0A04020102020204" pitchFamily="34" charset="0"/>
            </a:endParaRP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Podvodné jednání - - </a:t>
            </a:r>
            <a:r>
              <a:rPr lang="cs-CZ" dirty="0">
                <a:solidFill>
                  <a:srgbClr val="161613"/>
                </a:solidFill>
                <a:latin typeface="Arial Black" panose="020B0A04020102020204" pitchFamily="34" charset="0"/>
              </a:rPr>
              <a:t>p</a:t>
            </a:r>
            <a:r>
              <a:rPr lang="cs-CZ" sz="1800" b="0" i="0" u="none" strike="noStrike" baseline="0" dirty="0">
                <a:solidFill>
                  <a:srgbClr val="161613"/>
                </a:solidFill>
                <a:latin typeface="Arial Black" panose="020B0A04020102020204" pitchFamily="34" charset="0"/>
              </a:rPr>
              <a:t>odvodná osoba se vydává za někoho, kým není, a s úmyslem klamat imituje osobní či profesní identitu jiného člověka 	</a:t>
            </a:r>
          </a:p>
          <a:p>
            <a:r>
              <a:rPr lang="cs-CZ" sz="1800" b="0" i="0" u="none" strike="noStrike" baseline="0" dirty="0">
                <a:solidFill>
                  <a:srgbClr val="161613"/>
                </a:solidFill>
                <a:latin typeface="Arial Black" panose="020B0A04020102020204" pitchFamily="34" charset="0"/>
              </a:rPr>
              <a:t> 	</a:t>
            </a:r>
          </a:p>
          <a:p>
            <a:r>
              <a:rPr lang="cs-CZ" sz="1800" b="0" i="0" u="none" strike="noStrike" baseline="0" dirty="0">
                <a:solidFill>
                  <a:srgbClr val="161613"/>
                </a:solidFill>
                <a:latin typeface="Arial Black" panose="020B0A04020102020204" pitchFamily="34" charset="0"/>
              </a:rPr>
              <a:t>• Podvrh - </a:t>
            </a:r>
            <a:r>
              <a:rPr lang="cs-CZ" dirty="0">
                <a:solidFill>
                  <a:srgbClr val="161613"/>
                </a:solidFill>
                <a:latin typeface="Arial Black" panose="020B0A04020102020204" pitchFamily="34" charset="0"/>
              </a:rPr>
              <a:t>f</a:t>
            </a:r>
            <a:r>
              <a:rPr lang="cs-CZ" sz="1800" b="0" i="0" u="none" strike="noStrike" baseline="0" dirty="0">
                <a:solidFill>
                  <a:srgbClr val="161613"/>
                </a:solidFill>
                <a:latin typeface="Arial Black" panose="020B0A04020102020204" pitchFamily="34" charset="0"/>
              </a:rPr>
              <a:t>alzifikace oficiálních dokumentů nebo fotografií.</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Potěmkinovy vesnice </a:t>
            </a:r>
            <a:r>
              <a:rPr lang="cs-CZ" sz="1800" b="0" i="0" u="none" strike="noStrike" baseline="0" dirty="0">
                <a:solidFill>
                  <a:srgbClr val="000000"/>
                </a:solidFill>
                <a:latin typeface="Arial Black" panose="020B0A04020102020204" pitchFamily="34" charset="0"/>
              </a:rPr>
              <a:t>– falešné společnosti, výzkumné instituce nebo </a:t>
            </a:r>
            <a:r>
              <a:rPr lang="cs-CZ" sz="1800" b="0" i="0" u="none" strike="noStrike" baseline="0" dirty="0" err="1">
                <a:solidFill>
                  <a:srgbClr val="000000"/>
                </a:solidFill>
                <a:latin typeface="Arial Black" panose="020B0A04020102020204" pitchFamily="34" charset="0"/>
              </a:rPr>
              <a:t>think</a:t>
            </a:r>
            <a:r>
              <a:rPr lang="cs-CZ" sz="1800" b="0" i="0" u="none" strike="noStrike" baseline="0" dirty="0">
                <a:solidFill>
                  <a:srgbClr val="000000"/>
                </a:solidFill>
                <a:latin typeface="Arial Black" panose="020B0A04020102020204" pitchFamily="34" charset="0"/>
              </a:rPr>
              <a:t>-tanky, vytvořené za účelem dodání důvěryhodnosti dezinformacím. </a:t>
            </a:r>
            <a:endParaRPr lang="cs-CZ" sz="1800" b="0" i="0" u="none" strike="noStrike" baseline="0" dirty="0">
              <a:solidFill>
                <a:srgbClr val="161613"/>
              </a:solidFill>
              <a:latin typeface="Arial Black" panose="020B0A04020102020204" pitchFamily="34" charset="0"/>
            </a:endParaRP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Falešná média </a:t>
            </a:r>
            <a:r>
              <a:rPr lang="cs-CZ" sz="1800" b="0" i="0" u="none" strike="noStrike" baseline="0" dirty="0">
                <a:solidFill>
                  <a:srgbClr val="000000"/>
                </a:solidFill>
                <a:latin typeface="Arial Black" panose="020B0A04020102020204" pitchFamily="34" charset="0"/>
              </a:rPr>
              <a:t>– podvodné zpravodajské entity (servery) imitující jejich skutečné předlohy. </a:t>
            </a:r>
            <a:endParaRPr lang="cs-CZ" sz="1800" b="0" i="0" u="none" strike="noStrike" baseline="0" dirty="0">
              <a:solidFill>
                <a:srgbClr val="161613"/>
              </a:solidFill>
              <a:latin typeface="Arial Black" panose="020B0A04020102020204" pitchFamily="34" charset="0"/>
            </a:endParaRPr>
          </a:p>
        </p:txBody>
      </p:sp>
    </p:spTree>
    <p:extLst>
      <p:ext uri="{BB962C8B-B14F-4D97-AF65-F5344CB8AC3E}">
        <p14:creationId xmlns:p14="http://schemas.microsoft.com/office/powerpoint/2010/main" val="2273967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0F8EB-82AE-ABC6-42AB-E6233D9D91D3}"/>
              </a:ext>
            </a:extLst>
          </p:cNvPr>
          <p:cNvSpPr>
            <a:spLocks noGrp="1"/>
          </p:cNvSpPr>
          <p:nvPr>
            <p:ph type="title"/>
          </p:nvPr>
        </p:nvSpPr>
        <p:spPr>
          <a:xfrm>
            <a:off x="1055802" y="-876693"/>
            <a:ext cx="10297998" cy="2567382"/>
          </a:xfrm>
        </p:spPr>
        <p:txBody>
          <a:bodyPr>
            <a:normAutofit/>
          </a:bodyPr>
          <a:lstStyle/>
          <a:p>
            <a:pPr algn="ctr"/>
            <a:r>
              <a:rPr lang="cs-CZ" sz="3200" b="0" i="0" u="none" strike="noStrike" baseline="0" dirty="0">
                <a:solidFill>
                  <a:srgbClr val="C00000"/>
                </a:solidFill>
                <a:latin typeface="Arial Black" panose="020B0A04020102020204" pitchFamily="34" charset="0"/>
              </a:rPr>
              <a:t>Techniky informačního ovlivňování </a:t>
            </a:r>
            <a:endParaRPr lang="cs-CZ" sz="3200" dirty="0"/>
          </a:p>
        </p:txBody>
      </p:sp>
      <p:sp>
        <p:nvSpPr>
          <p:cNvPr id="4" name="TextovéPole 3">
            <a:extLst>
              <a:ext uri="{FF2B5EF4-FFF2-40B4-BE49-F238E27FC236}">
                <a16:creationId xmlns:a16="http://schemas.microsoft.com/office/drawing/2014/main" id="{48F17ACB-8A40-E505-8E7B-CBBB48635C7E}"/>
              </a:ext>
            </a:extLst>
          </p:cNvPr>
          <p:cNvSpPr txBox="1"/>
          <p:nvPr/>
        </p:nvSpPr>
        <p:spPr>
          <a:xfrm>
            <a:off x="537328" y="970961"/>
            <a:ext cx="11129913" cy="5632311"/>
          </a:xfrm>
          <a:prstGeom prst="rect">
            <a:avLst/>
          </a:prstGeom>
          <a:noFill/>
        </p:spPr>
        <p:txBody>
          <a:bodyPr wrap="square">
            <a:spAutoFit/>
          </a:bodyPr>
          <a:lstStyle/>
          <a:p>
            <a:r>
              <a:rPr lang="cs-CZ" b="1" i="0" u="none" strike="noStrike" baseline="0" dirty="0">
                <a:solidFill>
                  <a:srgbClr val="0070C0"/>
                </a:solidFill>
                <a:latin typeface="Arial Black" panose="020B0A04020102020204" pitchFamily="34" charset="0"/>
              </a:rPr>
              <a:t>TECHNOLOGICKÉ MANIPULACE - </a:t>
            </a:r>
            <a:r>
              <a:rPr lang="cs-CZ" sz="1800" b="0" i="0" u="none" strike="noStrike" baseline="0" dirty="0">
                <a:solidFill>
                  <a:srgbClr val="0070C0"/>
                </a:solidFill>
                <a:latin typeface="Arial Black" panose="020B0A04020102020204" pitchFamily="34" charset="0"/>
              </a:rPr>
              <a:t>Informační vlivové aktivity často využívají nejnovější technologie. Nepřátelští aktéři používají pokročilé technické dovednosti pro manipulaci online toků informací –automatizované účty, algoritmy nebo kombinace lidských a technologických prvků. </a:t>
            </a:r>
            <a:endParaRPr lang="cs-CZ" b="1" i="0" u="none" strike="noStrike" baseline="0" dirty="0">
              <a:solidFill>
                <a:srgbClr val="0070C0"/>
              </a:solidFill>
              <a:latin typeface="Arial Black" panose="020B0A04020102020204" pitchFamily="34" charset="0"/>
            </a:endParaRPr>
          </a:p>
          <a:p>
            <a:r>
              <a:rPr lang="cs-CZ" b="1" i="0" u="none" strike="noStrike" baseline="0" dirty="0">
                <a:latin typeface="Arial Black" panose="020B0A04020102020204" pitchFamily="34" charset="0"/>
              </a:rPr>
              <a:t> </a:t>
            </a:r>
            <a:endParaRPr lang="cs-CZ" b="0" i="0" u="none" strike="noStrike" baseline="0" dirty="0">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a:t>
            </a:r>
            <a:r>
              <a:rPr lang="cs-CZ" sz="1800" b="0" i="0" u="none" strike="noStrike" baseline="0" dirty="0" err="1">
                <a:solidFill>
                  <a:srgbClr val="161613"/>
                </a:solidFill>
                <a:latin typeface="Arial Black" panose="020B0A04020102020204" pitchFamily="34" charset="0"/>
              </a:rPr>
              <a:t>Boti</a:t>
            </a:r>
            <a:r>
              <a:rPr lang="cs-CZ" sz="1800" b="0" i="0" u="none" strike="noStrike" baseline="0" dirty="0">
                <a:solidFill>
                  <a:srgbClr val="161613"/>
                </a:solidFill>
                <a:latin typeface="Arial Black" panose="020B0A04020102020204" pitchFamily="34" charset="0"/>
              </a:rPr>
              <a:t> </a:t>
            </a:r>
            <a:r>
              <a:rPr lang="cs-CZ" sz="1800" b="0" i="0" u="none" strike="noStrike" baseline="0" dirty="0">
                <a:solidFill>
                  <a:srgbClr val="000000"/>
                </a:solidFill>
                <a:latin typeface="Arial Black" panose="020B0A04020102020204" pitchFamily="34" charset="0"/>
              </a:rPr>
              <a:t>– počítačové programy, který provádí automatizované, opakované úlohy. </a:t>
            </a:r>
            <a:r>
              <a:rPr lang="cs-CZ" sz="1800" b="0" i="0" u="none" strike="noStrike" baseline="0" dirty="0">
                <a:solidFill>
                  <a:srgbClr val="161613"/>
                </a:solidFill>
                <a:latin typeface="Arial Black" panose="020B0A04020102020204" pitchFamily="34" charset="0"/>
              </a:rPr>
              <a:t>Mohou však také být použiti pro zvýraznění konkrétních zpráv, pro spamování diskusních fór, pro navyšování počtu </a:t>
            </a:r>
            <a:r>
              <a:rPr lang="cs-CZ" sz="1800" b="0" i="0" u="none" strike="noStrike" baseline="0" dirty="0" err="1">
                <a:solidFill>
                  <a:srgbClr val="161613"/>
                </a:solidFill>
                <a:latin typeface="Arial Black" panose="020B0A04020102020204" pitchFamily="34" charset="0"/>
              </a:rPr>
              <a:t>liků</a:t>
            </a:r>
            <a:r>
              <a:rPr lang="cs-CZ" sz="1800" b="0" i="0" u="none" strike="noStrike" baseline="0" dirty="0">
                <a:solidFill>
                  <a:srgbClr val="161613"/>
                </a:solidFill>
                <a:latin typeface="Arial Black" panose="020B0A04020102020204" pitchFamily="34" charset="0"/>
              </a:rPr>
              <a:t> a sdílení příspěvků na sociálních médiích</a:t>
            </a:r>
            <a:r>
              <a:rPr lang="cs-CZ" dirty="0">
                <a:solidFill>
                  <a:srgbClr val="161613"/>
                </a:solidFill>
                <a:latin typeface="Arial Black" panose="020B0A04020102020204" pitchFamily="34" charset="0"/>
              </a:rPr>
              <a:t>.</a:t>
            </a:r>
            <a:r>
              <a:rPr lang="cs-CZ" sz="1800" b="0" i="0" u="none" strike="noStrike" baseline="0" dirty="0">
                <a:solidFill>
                  <a:srgbClr val="161613"/>
                </a:solidFill>
                <a:latin typeface="Arial Black" panose="020B0A04020102020204" pitchFamily="34" charset="0"/>
              </a:rPr>
              <a:t>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Falešné „loutkové“ účty - </a:t>
            </a:r>
            <a:r>
              <a:rPr lang="cs-CZ" dirty="0">
                <a:solidFill>
                  <a:srgbClr val="161613"/>
                </a:solidFill>
                <a:latin typeface="Arial Black" panose="020B0A04020102020204" pitchFamily="34" charset="0"/>
              </a:rPr>
              <a:t>f</a:t>
            </a:r>
            <a:r>
              <a:rPr lang="cs-CZ" sz="1800" b="0" i="0" u="none" strike="noStrike" baseline="0" dirty="0">
                <a:solidFill>
                  <a:srgbClr val="161613"/>
                </a:solidFill>
                <a:latin typeface="Arial Black" panose="020B0A04020102020204" pitchFamily="34" charset="0"/>
              </a:rPr>
              <a:t>alešné účty spravované někým, kdo neodhaluje svou skutečnou identitu nebo záměry, se označují jako tzv. </a:t>
            </a:r>
            <a:r>
              <a:rPr lang="cs-CZ" sz="1800" b="0" i="0" u="none" strike="noStrike" baseline="0" dirty="0" err="1">
                <a:solidFill>
                  <a:srgbClr val="161613"/>
                </a:solidFill>
                <a:latin typeface="Arial Black" panose="020B0A04020102020204" pitchFamily="34" charset="0"/>
              </a:rPr>
              <a:t>sockpuppet</a:t>
            </a:r>
            <a:r>
              <a:rPr lang="cs-CZ" sz="1800" b="0" i="0" u="none" strike="noStrike" baseline="0" dirty="0">
                <a:solidFill>
                  <a:srgbClr val="161613"/>
                </a:solidFill>
                <a:latin typeface="Arial Black" panose="020B0A04020102020204" pitchFamily="34" charset="0"/>
              </a:rPr>
              <a:t> účty. Takové falešné identity jsou používány ke vstupu do online komunit a účastní se dění se záměrem vnést do debat nepravdivé či kontroverzní informace. </a:t>
            </a:r>
            <a:r>
              <a:rPr lang="cs-CZ" sz="1800" b="0" i="0" u="none" strike="noStrike" baseline="0" dirty="0">
                <a:solidFill>
                  <a:srgbClr val="161613"/>
                </a:solidFill>
                <a:latin typeface="Aptos Black" panose="020B0004020202020204" pitchFamily="34" charset="0"/>
              </a:rPr>
              <a:t>Dva nebo více </a:t>
            </a:r>
            <a:r>
              <a:rPr lang="cs-CZ" sz="1800" b="0" i="0" u="none" strike="noStrike" baseline="0" dirty="0" err="1">
                <a:solidFill>
                  <a:srgbClr val="161613"/>
                </a:solidFill>
                <a:latin typeface="Aptos Black" panose="020B0004020202020204" pitchFamily="34" charset="0"/>
              </a:rPr>
              <a:t>sockpuppet</a:t>
            </a:r>
            <a:r>
              <a:rPr lang="cs-CZ" sz="1800" b="0" i="0" u="none" strike="noStrike" baseline="0" dirty="0">
                <a:solidFill>
                  <a:srgbClr val="161613"/>
                </a:solidFill>
                <a:latin typeface="Aptos Black" panose="020B0004020202020204" pitchFamily="34" charset="0"/>
              </a:rPr>
              <a:t> účtů může skrytě spolupracovat a uměle simulovat obě strany debaty. 	</a:t>
            </a:r>
            <a:r>
              <a:rPr lang="cs-CZ" sz="1800" b="0" i="0" u="none" strike="noStrike" baseline="0" dirty="0">
                <a:solidFill>
                  <a:srgbClr val="161613"/>
                </a:solidFill>
                <a:latin typeface="Arial" panose="020B0604020202020204" pitchFamily="34" charset="0"/>
              </a:rPr>
              <a:t>	</a:t>
            </a:r>
            <a:endParaRPr lang="cs-CZ" sz="1800" b="0" i="0" u="none" strike="noStrike" baseline="0" dirty="0">
              <a:solidFill>
                <a:srgbClr val="161613"/>
              </a:solidFill>
              <a:latin typeface="Arial Black" panose="020B0A04020102020204" pitchFamily="34" charset="0"/>
            </a:endParaRP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a:t>
            </a:r>
            <a:r>
              <a:rPr lang="cs-CZ" sz="1800" b="0" i="0" u="none" strike="noStrike" baseline="0" dirty="0" err="1">
                <a:solidFill>
                  <a:srgbClr val="161613"/>
                </a:solidFill>
                <a:latin typeface="Arial Black" panose="020B0A04020102020204" pitchFamily="34" charset="0"/>
              </a:rPr>
              <a:t>Deepfake</a:t>
            </a:r>
            <a:r>
              <a:rPr lang="cs-CZ" sz="1800" b="0" i="0" u="none" strike="noStrike" baseline="0" dirty="0">
                <a:solidFill>
                  <a:srgbClr val="161613"/>
                </a:solidFill>
                <a:latin typeface="Arial Black" panose="020B0A04020102020204" pitchFamily="34" charset="0"/>
              </a:rPr>
              <a:t> videa -pokročilé algoritmy strojového učení dnes umožňují takovou manipulaci s audio a video záznamem, jejíž výsledek vypadá velice přesvědčivě.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a:t>
            </a:r>
            <a:r>
              <a:rPr lang="cs-CZ" sz="1800" b="0" i="0" u="none" strike="noStrike" baseline="0" dirty="0" err="1">
                <a:solidFill>
                  <a:srgbClr val="161613"/>
                </a:solidFill>
                <a:latin typeface="Arial Black" panose="020B0A04020102020204" pitchFamily="34" charset="0"/>
              </a:rPr>
              <a:t>Phishing</a:t>
            </a:r>
            <a:r>
              <a:rPr lang="cs-CZ" sz="1800" b="0" i="0" u="none" strike="noStrike" baseline="0" dirty="0">
                <a:solidFill>
                  <a:srgbClr val="161613"/>
                </a:solidFill>
                <a:latin typeface="Arial Black" panose="020B0A04020102020204" pitchFamily="34" charset="0"/>
              </a:rPr>
              <a:t> </a:t>
            </a:r>
            <a:r>
              <a:rPr lang="cs-CZ" sz="1800" b="0" i="0" u="none" strike="noStrike" baseline="0" dirty="0">
                <a:solidFill>
                  <a:srgbClr val="000000"/>
                </a:solidFill>
                <a:latin typeface="Arial Black" panose="020B0A04020102020204" pitchFamily="34" charset="0"/>
              </a:rPr>
              <a:t>– oklamání uživatelů internetu za účelem získání jejich přístupových hesel nebo jiných citlivých informací. </a:t>
            </a:r>
            <a:endParaRPr lang="cs-CZ" sz="1800" b="0" i="0" u="none" strike="noStrike" baseline="0" dirty="0">
              <a:solidFill>
                <a:srgbClr val="161613"/>
              </a:solidFill>
              <a:latin typeface="Arial Black" panose="020B0A04020102020204" pitchFamily="34" charset="0"/>
            </a:endParaRPr>
          </a:p>
        </p:txBody>
      </p:sp>
    </p:spTree>
    <p:extLst>
      <p:ext uri="{BB962C8B-B14F-4D97-AF65-F5344CB8AC3E}">
        <p14:creationId xmlns:p14="http://schemas.microsoft.com/office/powerpoint/2010/main" val="3691141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FE97A8-24AA-E8CF-DCC8-44AFB6DE17ED}"/>
              </a:ext>
            </a:extLst>
          </p:cNvPr>
          <p:cNvSpPr>
            <a:spLocks noGrp="1"/>
          </p:cNvSpPr>
          <p:nvPr>
            <p:ph type="title"/>
          </p:nvPr>
        </p:nvSpPr>
        <p:spPr>
          <a:xfrm>
            <a:off x="989814" y="-499621"/>
            <a:ext cx="10363986" cy="2190309"/>
          </a:xfrm>
        </p:spPr>
        <p:txBody>
          <a:bodyPr>
            <a:normAutofit/>
          </a:bodyPr>
          <a:lstStyle/>
          <a:p>
            <a:pPr algn="ctr"/>
            <a:r>
              <a:rPr lang="cs-CZ" sz="3200" b="0" i="0" u="none" strike="noStrike" baseline="0" dirty="0">
                <a:solidFill>
                  <a:srgbClr val="C00000"/>
                </a:solidFill>
                <a:latin typeface="Arial Black" panose="020B0A04020102020204" pitchFamily="34" charset="0"/>
              </a:rPr>
              <a:t>Techniky informačního ovlivňování </a:t>
            </a:r>
            <a:endParaRPr lang="cs-CZ" sz="3200" dirty="0"/>
          </a:p>
        </p:txBody>
      </p:sp>
      <p:sp>
        <p:nvSpPr>
          <p:cNvPr id="4" name="TextovéPole 3">
            <a:extLst>
              <a:ext uri="{FF2B5EF4-FFF2-40B4-BE49-F238E27FC236}">
                <a16:creationId xmlns:a16="http://schemas.microsoft.com/office/drawing/2014/main" id="{F9B30F0C-66D0-81EF-AB21-F9B88CF50F45}"/>
              </a:ext>
            </a:extLst>
          </p:cNvPr>
          <p:cNvSpPr txBox="1"/>
          <p:nvPr/>
        </p:nvSpPr>
        <p:spPr>
          <a:xfrm>
            <a:off x="584462" y="1140643"/>
            <a:ext cx="10963374" cy="5724644"/>
          </a:xfrm>
          <a:prstGeom prst="rect">
            <a:avLst/>
          </a:prstGeom>
          <a:noFill/>
        </p:spPr>
        <p:txBody>
          <a:bodyPr wrap="square">
            <a:spAutoFit/>
          </a:bodyPr>
          <a:lstStyle/>
          <a:p>
            <a:r>
              <a:rPr lang="cs-CZ" b="1" i="0" u="none" strike="noStrike" baseline="0" dirty="0">
                <a:solidFill>
                  <a:srgbClr val="0070C0"/>
                </a:solidFill>
                <a:latin typeface="Arial Black" panose="020B0A04020102020204" pitchFamily="34" charset="0"/>
              </a:rPr>
              <a:t>DEZINFORMACE - </a:t>
            </a:r>
            <a:r>
              <a:rPr lang="cs-CZ" sz="1800" b="0" i="0" u="none" strike="noStrike" baseline="0" dirty="0">
                <a:solidFill>
                  <a:srgbClr val="0070C0"/>
                </a:solidFill>
                <a:latin typeface="Arial Black" panose="020B0A04020102020204" pitchFamily="34" charset="0"/>
              </a:rPr>
              <a:t>Dezinformace jsou mylné, zmanipulované či zavádějící informace, které jsou záměrně šířeny za účelem uvést v omyl. Představují základní kámen klasické propagandy i současného fenoménu </a:t>
            </a:r>
            <a:r>
              <a:rPr lang="cs-CZ" sz="1800" b="0" i="0" u="none" strike="noStrike" baseline="0" dirty="0" err="1">
                <a:solidFill>
                  <a:srgbClr val="0070C0"/>
                </a:solidFill>
                <a:latin typeface="Arial Black" panose="020B0A04020102020204" pitchFamily="34" charset="0"/>
              </a:rPr>
              <a:t>fake</a:t>
            </a:r>
            <a:r>
              <a:rPr lang="cs-CZ" sz="1800" b="0" i="0" u="none" strike="noStrike" baseline="0" dirty="0">
                <a:solidFill>
                  <a:srgbClr val="0070C0"/>
                </a:solidFill>
                <a:latin typeface="Arial Black" panose="020B0A04020102020204" pitchFamily="34" charset="0"/>
              </a:rPr>
              <a:t> </a:t>
            </a:r>
            <a:r>
              <a:rPr lang="cs-CZ" sz="1800" b="0" i="0" u="none" strike="noStrike" baseline="0" dirty="0" err="1">
                <a:solidFill>
                  <a:srgbClr val="0070C0"/>
                </a:solidFill>
                <a:latin typeface="Arial Black" panose="020B0A04020102020204" pitchFamily="34" charset="0"/>
              </a:rPr>
              <a:t>news</a:t>
            </a:r>
            <a:r>
              <a:rPr lang="cs-CZ" sz="1800" b="0" i="0" u="none" strike="noStrike" baseline="0" dirty="0">
                <a:solidFill>
                  <a:srgbClr val="0070C0"/>
                </a:solidFill>
                <a:latin typeface="Arial Black" panose="020B0A04020102020204" pitchFamily="34" charset="0"/>
              </a:rPr>
              <a:t>. Záměrné využití nepravdivých informací za účelem manipulace není nic nového, digitální platformy však zásadně změnily povahu dezinformací. </a:t>
            </a:r>
            <a:endParaRPr lang="cs-CZ" b="1" i="0" u="none" strike="noStrike" baseline="0" dirty="0">
              <a:solidFill>
                <a:srgbClr val="0070C0"/>
              </a:solidFill>
              <a:latin typeface="Arial Black" panose="020B0A04020102020204" pitchFamily="34" charset="0"/>
            </a:endParaRPr>
          </a:p>
          <a:p>
            <a:endParaRPr lang="cs-CZ" sz="2400" b="0" i="0" u="none" strike="noStrike" baseline="0" dirty="0">
              <a:solidFill>
                <a:srgbClr val="0070C0"/>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Fabulace ¨- </a:t>
            </a:r>
            <a:r>
              <a:rPr lang="cs-CZ" dirty="0">
                <a:solidFill>
                  <a:srgbClr val="161613"/>
                </a:solidFill>
                <a:latin typeface="Arial Black" panose="020B0A04020102020204" pitchFamily="34" charset="0"/>
              </a:rPr>
              <a:t>i</a:t>
            </a:r>
            <a:r>
              <a:rPr lang="cs-CZ" sz="1800" b="0" i="0" u="none" strike="noStrike" baseline="0" dirty="0">
                <a:solidFill>
                  <a:srgbClr val="161613"/>
                </a:solidFill>
                <a:latin typeface="Arial Black" panose="020B0A04020102020204" pitchFamily="34" charset="0"/>
              </a:rPr>
              <a:t>nformace bez faktického základu publikované způsobem, který má vzbuzovat zdání legitimity.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Manipulace - </a:t>
            </a:r>
            <a:r>
              <a:rPr lang="cs-CZ" dirty="0">
                <a:solidFill>
                  <a:srgbClr val="161613"/>
                </a:solidFill>
                <a:latin typeface="Arial Black" panose="020B0A04020102020204" pitchFamily="34" charset="0"/>
              </a:rPr>
              <a:t>p</a:t>
            </a:r>
            <a:r>
              <a:rPr lang="cs-CZ" sz="1800" b="0" i="0" u="none" strike="noStrike" baseline="0" dirty="0">
                <a:solidFill>
                  <a:srgbClr val="161613"/>
                </a:solidFill>
                <a:latin typeface="Arial Black" panose="020B0A04020102020204" pitchFamily="34" charset="0"/>
              </a:rPr>
              <a:t>řidání prvku, odstranění části nebo změna obsahu textu, fotografie, videa nebo zvukového záznamu za účelem změny sdělení zprávy.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a:t>
            </a:r>
            <a:r>
              <a:rPr lang="cs-CZ" dirty="0">
                <a:solidFill>
                  <a:srgbClr val="161613"/>
                </a:solidFill>
                <a:latin typeface="Arial Black" panose="020B0A04020102020204" pitchFamily="34" charset="0"/>
              </a:rPr>
              <a:t>Nerelevantní obsah - </a:t>
            </a:r>
            <a:r>
              <a:rPr lang="cs-CZ" sz="1800" b="0" i="0" u="none" strike="noStrike" baseline="0" dirty="0">
                <a:solidFill>
                  <a:srgbClr val="161613"/>
                </a:solidFill>
                <a:latin typeface="Arial Black" panose="020B0A04020102020204" pitchFamily="34" charset="0"/>
              </a:rPr>
              <a:t>Zavádějící využití věcně správného obsahu v rámci prezentace nesouvisející problematiky, události či osoby. Například článek obsahující </a:t>
            </a:r>
            <a:r>
              <a:rPr lang="cs-CZ" sz="1800" b="0" i="0" u="none" strike="noStrike" baseline="0" dirty="0" err="1">
                <a:solidFill>
                  <a:srgbClr val="161613"/>
                </a:solidFill>
                <a:latin typeface="Arial Black" panose="020B0A04020102020204" pitchFamily="34" charset="0"/>
              </a:rPr>
              <a:t>fake</a:t>
            </a:r>
            <a:r>
              <a:rPr lang="cs-CZ" sz="1800" b="0" i="0" u="none" strike="noStrike" baseline="0" dirty="0">
                <a:solidFill>
                  <a:srgbClr val="161613"/>
                </a:solidFill>
                <a:latin typeface="Arial Black" panose="020B0A04020102020204" pitchFamily="34" charset="0"/>
              </a:rPr>
              <a:t> </a:t>
            </a:r>
            <a:r>
              <a:rPr lang="cs-CZ" sz="1800" b="0" i="0" u="none" strike="noStrike" baseline="0" dirty="0" err="1">
                <a:solidFill>
                  <a:srgbClr val="161613"/>
                </a:solidFill>
                <a:latin typeface="Arial Black" panose="020B0A04020102020204" pitchFamily="34" charset="0"/>
              </a:rPr>
              <a:t>news</a:t>
            </a:r>
            <a:r>
              <a:rPr lang="cs-CZ" sz="1800" b="0" i="0" u="none" strike="noStrike" baseline="0" dirty="0">
                <a:solidFill>
                  <a:srgbClr val="161613"/>
                </a:solidFill>
                <a:latin typeface="Arial Black" panose="020B0A04020102020204" pitchFamily="34" charset="0"/>
              </a:rPr>
              <a:t> může použít fotografie vztahující se k jiné události pro navození dojmu autenticity. </a:t>
            </a:r>
          </a:p>
          <a:p>
            <a:r>
              <a:rPr lang="cs-CZ" sz="1800" b="0" i="0" u="none" strike="noStrike" baseline="0" dirty="0">
                <a:solidFill>
                  <a:srgbClr val="161613"/>
                </a:solidFill>
                <a:latin typeface="Arial Black" panose="020B0A04020102020204" pitchFamily="34" charset="0"/>
              </a:rPr>
              <a:t> </a:t>
            </a:r>
          </a:p>
          <a:p>
            <a:r>
              <a:rPr lang="cs-CZ" sz="1800" b="0" i="0" u="none" strike="noStrike" baseline="0" dirty="0">
                <a:solidFill>
                  <a:srgbClr val="161613"/>
                </a:solidFill>
                <a:latin typeface="Arial Black" panose="020B0A04020102020204" pitchFamily="34" charset="0"/>
              </a:rPr>
              <a:t>• Satira a parodie </a:t>
            </a:r>
            <a:r>
              <a:rPr lang="cs-CZ" dirty="0">
                <a:solidFill>
                  <a:srgbClr val="161613"/>
                </a:solidFill>
                <a:latin typeface="Arial Black" panose="020B0A04020102020204" pitchFamily="34" charset="0"/>
              </a:rPr>
              <a:t>- </a:t>
            </a:r>
            <a:r>
              <a:rPr lang="cs-CZ" sz="1800" b="0" i="0" u="none" strike="noStrike" baseline="0" dirty="0">
                <a:solidFill>
                  <a:srgbClr val="161613"/>
                </a:solidFill>
                <a:latin typeface="Arial Black" panose="020B0A04020102020204" pitchFamily="34" charset="0"/>
              </a:rPr>
              <a:t>Satira a parodie jsou obvykle neškodné formy zábavy. I humor však lze využít agresivně k šíření zavádějících informací a zesměšňování či kritizování jednotlivců, názorů nebo narativů. </a:t>
            </a:r>
            <a:r>
              <a:rPr lang="cs-CZ" sz="1800" b="0" i="0" u="none" strike="noStrike" baseline="0" dirty="0">
                <a:solidFill>
                  <a:srgbClr val="000000"/>
                </a:solidFill>
                <a:latin typeface="Arial Black" panose="020B0A04020102020204" pitchFamily="34" charset="0"/>
              </a:rPr>
              <a:t>	</a:t>
            </a:r>
          </a:p>
          <a:p>
            <a:endParaRPr lang="cs-CZ" sz="1800" b="0" i="0" u="none" strike="noStrike" baseline="0" dirty="0">
              <a:solidFill>
                <a:srgbClr val="161613"/>
              </a:solidFill>
              <a:latin typeface="Arial Black" panose="020B0A04020102020204" pitchFamily="34" charset="0"/>
            </a:endParaRPr>
          </a:p>
        </p:txBody>
      </p:sp>
    </p:spTree>
    <p:extLst>
      <p:ext uri="{BB962C8B-B14F-4D97-AF65-F5344CB8AC3E}">
        <p14:creationId xmlns:p14="http://schemas.microsoft.com/office/powerpoint/2010/main" val="96741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29C3571-4EB8-D4B4-408A-0BF39F9820E3}"/>
              </a:ext>
            </a:extLst>
          </p:cNvPr>
          <p:cNvSpPr txBox="1"/>
          <p:nvPr/>
        </p:nvSpPr>
        <p:spPr>
          <a:xfrm>
            <a:off x="629920" y="2397788"/>
            <a:ext cx="10952480" cy="1766061"/>
          </a:xfrm>
          <a:prstGeom prst="rect">
            <a:avLst/>
          </a:prstGeom>
          <a:noFill/>
        </p:spPr>
        <p:txBody>
          <a:bodyPr wrap="square">
            <a:spAutoFit/>
          </a:bodyPr>
          <a:lstStyle/>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hrozba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Treat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hrozba, která se nachází v kybernetickém prostoru.</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Kybernetické riziko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¨Risk) je způsobené kybernetickou hrozbou. Je to pravděpodobnost škodlivých následků vyplývajících z hrozby.</a:t>
            </a:r>
          </a:p>
        </p:txBody>
      </p:sp>
    </p:spTree>
    <p:extLst>
      <p:ext uri="{BB962C8B-B14F-4D97-AF65-F5344CB8AC3E}">
        <p14:creationId xmlns:p14="http://schemas.microsoft.com/office/powerpoint/2010/main" val="3469126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4A3AC7-EB0D-31DE-9E59-3F706F3137C3}"/>
              </a:ext>
            </a:extLst>
          </p:cNvPr>
          <p:cNvSpPr>
            <a:spLocks noGrp="1"/>
          </p:cNvSpPr>
          <p:nvPr>
            <p:ph type="title"/>
          </p:nvPr>
        </p:nvSpPr>
        <p:spPr>
          <a:xfrm>
            <a:off x="1027522" y="-1018095"/>
            <a:ext cx="10326278" cy="2708784"/>
          </a:xfrm>
        </p:spPr>
        <p:txBody>
          <a:bodyPr>
            <a:normAutofit/>
          </a:bodyPr>
          <a:lstStyle/>
          <a:p>
            <a:pPr algn="ctr"/>
            <a:r>
              <a:rPr lang="cs-CZ" sz="3200" b="0" i="0" u="none" strike="noStrike" baseline="0" dirty="0">
                <a:solidFill>
                  <a:srgbClr val="C00000"/>
                </a:solidFill>
                <a:latin typeface="Arial Black" panose="020B0A04020102020204" pitchFamily="34" charset="0"/>
              </a:rPr>
              <a:t>Techniky informačního ovlivňování </a:t>
            </a:r>
            <a:endParaRPr lang="cs-CZ" sz="3200" dirty="0"/>
          </a:p>
        </p:txBody>
      </p:sp>
      <p:sp>
        <p:nvSpPr>
          <p:cNvPr id="4" name="TextovéPole 3">
            <a:extLst>
              <a:ext uri="{FF2B5EF4-FFF2-40B4-BE49-F238E27FC236}">
                <a16:creationId xmlns:a16="http://schemas.microsoft.com/office/drawing/2014/main" id="{4802B3B3-AEEE-57A2-01C7-7698D415B398}"/>
              </a:ext>
            </a:extLst>
          </p:cNvPr>
          <p:cNvSpPr txBox="1"/>
          <p:nvPr/>
        </p:nvSpPr>
        <p:spPr>
          <a:xfrm>
            <a:off x="424206" y="622169"/>
            <a:ext cx="11142483" cy="6832640"/>
          </a:xfrm>
          <a:prstGeom prst="rect">
            <a:avLst/>
          </a:prstGeom>
          <a:noFill/>
        </p:spPr>
        <p:txBody>
          <a:bodyPr wrap="square">
            <a:spAutoFit/>
          </a:bodyPr>
          <a:lstStyle/>
          <a:p>
            <a:r>
              <a:rPr lang="cs-CZ" b="1" i="0" u="none" strike="noStrike" baseline="0" dirty="0">
                <a:solidFill>
                  <a:srgbClr val="0070C0"/>
                </a:solidFill>
                <a:latin typeface="Arial Black" panose="020B0A04020102020204" pitchFamily="34" charset="0"/>
              </a:rPr>
              <a:t>ZÁKEŘNÁ KOMUNIKACE je </a:t>
            </a:r>
            <a:r>
              <a:rPr lang="cs-CZ" dirty="0">
                <a:solidFill>
                  <a:srgbClr val="0070C0"/>
                </a:solidFill>
                <a:latin typeface="Arial Black" panose="020B0A04020102020204" pitchFamily="34" charset="0"/>
              </a:rPr>
              <a:t>h</a:t>
            </a:r>
            <a:r>
              <a:rPr lang="cs-CZ" sz="1800" b="0" i="0" u="none" strike="noStrike" baseline="0" dirty="0">
                <a:solidFill>
                  <a:srgbClr val="0070C0"/>
                </a:solidFill>
                <a:latin typeface="Arial Black" panose="020B0A04020102020204" pitchFamily="34" charset="0"/>
              </a:rPr>
              <a:t>ojně se vyskytujícím prostředkem negativní komunikace online  tzv. troll. Trollové jsou uživatelé sociálních sítí, kteří prostřednictvím svých komentářů a chování online záměrně provokují ostatní. Jejich činnost přispívá k prohloubení polarizace, umlčuje nesouhlasné názory a dusí legitimní diskusi. Jednání trollů může vycházet z osobních pohnutek nebo, jako v případě </a:t>
            </a:r>
            <a:r>
              <a:rPr lang="cs-CZ" sz="1800" b="0" i="1" u="none" strike="noStrike" baseline="0" dirty="0">
                <a:solidFill>
                  <a:srgbClr val="0070C0"/>
                </a:solidFill>
                <a:latin typeface="Arial Black" panose="020B0A04020102020204" pitchFamily="34" charset="0"/>
              </a:rPr>
              <a:t>hybridních trollů</a:t>
            </a:r>
            <a:r>
              <a:rPr lang="cs-CZ" sz="1800" b="0" i="0" u="none" strike="noStrike" baseline="0" dirty="0">
                <a:solidFill>
                  <a:srgbClr val="0070C0"/>
                </a:solidFill>
                <a:latin typeface="Arial Black" panose="020B0A04020102020204" pitchFamily="34" charset="0"/>
              </a:rPr>
              <a:t>, pracují pod vedením někoho jiného. </a:t>
            </a:r>
          </a:p>
          <a:p>
            <a:endParaRPr lang="cs-CZ" sz="2400" b="0" i="0" u="none" strike="noStrike" baseline="0" dirty="0">
              <a:solidFill>
                <a:srgbClr val="0070C0"/>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Útok ad </a:t>
            </a:r>
            <a:r>
              <a:rPr lang="cs-CZ" sz="1800" b="0" i="0" u="none" strike="noStrike" baseline="0" dirty="0" err="1">
                <a:solidFill>
                  <a:srgbClr val="161613"/>
                </a:solidFill>
                <a:latin typeface="Arial Black" panose="020B0A04020102020204" pitchFamily="34" charset="0"/>
              </a:rPr>
              <a:t>hominem</a:t>
            </a:r>
            <a:r>
              <a:rPr lang="cs-CZ" sz="1800" b="0" i="0" u="none" strike="noStrike" baseline="0" dirty="0">
                <a:solidFill>
                  <a:srgbClr val="161613"/>
                </a:solidFill>
                <a:latin typeface="Arial Black" panose="020B0A04020102020204" pitchFamily="34" charset="0"/>
              </a:rPr>
              <a:t> - argumenty, které namísto soustředění se na předmět diskuse, útočí, diskreditují nebo zesměšňují osobu oponenta, označujeme termínem ad </a:t>
            </a:r>
            <a:r>
              <a:rPr lang="cs-CZ" sz="1800" b="0" i="0" u="none" strike="noStrike" baseline="0" dirty="0" err="1">
                <a:solidFill>
                  <a:srgbClr val="161613"/>
                </a:solidFill>
                <a:latin typeface="Arial Black" panose="020B0A04020102020204" pitchFamily="34" charset="0"/>
              </a:rPr>
              <a:t>hominem</a:t>
            </a:r>
            <a:r>
              <a:rPr lang="cs-CZ" sz="1800" b="0" i="0" u="none" strike="noStrike" baseline="0" dirty="0">
                <a:solidFill>
                  <a:srgbClr val="161613"/>
                </a:solidFill>
                <a:latin typeface="Arial Black" panose="020B0A04020102020204" pitchFamily="34" charset="0"/>
              </a:rPr>
              <a:t>. Tento řečnický faul je používán k umlčení, odrazení nebo zastrašení oponenta. </a:t>
            </a:r>
          </a:p>
          <a:p>
            <a:r>
              <a:rPr lang="cs-CZ" sz="1800" b="0" i="0" u="none" strike="noStrike" baseline="0" dirty="0">
                <a:solidFill>
                  <a:srgbClr val="161613"/>
                </a:solidFill>
                <a:latin typeface="Arial" panose="020B0604020202020204" pitchFamily="34" charset="0"/>
              </a:rPr>
              <a:t>	</a:t>
            </a:r>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a:t>
            </a:r>
            <a:r>
              <a:rPr lang="cs-CZ" sz="1800" b="0" i="0" u="none" strike="noStrike" baseline="0" dirty="0" err="1">
                <a:solidFill>
                  <a:srgbClr val="161613"/>
                </a:solidFill>
                <a:latin typeface="Arial Black" panose="020B0A04020102020204" pitchFamily="34" charset="0"/>
              </a:rPr>
              <a:t>Whataboutismus</a:t>
            </a:r>
            <a:r>
              <a:rPr lang="cs-CZ" sz="1800" b="0" i="0" u="none" strike="noStrike" baseline="0" dirty="0">
                <a:solidFill>
                  <a:srgbClr val="161613"/>
                </a:solidFill>
                <a:latin typeface="Arial Black" panose="020B0A04020102020204" pitchFamily="34" charset="0"/>
              </a:rPr>
              <a:t> - odvrácení kritiky vytvořením falešné paralely s podobným, ale pro diskusi irelevantním jevem. </a:t>
            </a:r>
            <a:r>
              <a:rPr lang="cs-CZ" sz="1800" b="0" i="0" u="none" strike="noStrike" baseline="0" dirty="0">
                <a:solidFill>
                  <a:srgbClr val="161613"/>
                </a:solidFill>
                <a:latin typeface="Arial" panose="020B0604020202020204" pitchFamily="34" charset="0"/>
              </a:rPr>
              <a:t>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Zahlcení - zahlcení oponenta záplavou argumentů, faktů a zdrojů, z nichž mnohé jsou pochybné nebo nesouvisí s předmětem diskuse.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Slaměný panák - snaha zdiskreditovat oponenta tím, že mu jsou přisuzovány postoje či názory, které nezastává a následná argumentace proti těmto postojům. </a:t>
            </a:r>
            <a:r>
              <a:rPr lang="cs-CZ" sz="1800" b="0" i="0" u="none" strike="noStrike" baseline="0" dirty="0">
                <a:solidFill>
                  <a:srgbClr val="161613"/>
                </a:solidFill>
                <a:latin typeface="Arial" panose="020B0604020202020204" pitchFamily="34" charset="0"/>
              </a:rPr>
              <a:t>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Zmocnění se tématu - Převzetí stávající debaty a změna jejího účelu či tématu. </a:t>
            </a:r>
            <a:r>
              <a:rPr lang="cs-CZ" sz="1800" b="0" i="0" u="none" strike="noStrike" baseline="0" dirty="0">
                <a:solidFill>
                  <a:srgbClr val="161613"/>
                </a:solidFill>
                <a:latin typeface="Arial" panose="020B0604020202020204" pitchFamily="34" charset="0"/>
              </a:rPr>
              <a:t>	</a:t>
            </a:r>
          </a:p>
          <a:p>
            <a:endParaRPr lang="cs-CZ" sz="1800" b="0" i="0" u="none" strike="noStrike" baseline="0" dirty="0">
              <a:solidFill>
                <a:srgbClr val="161613"/>
              </a:solidFill>
              <a:latin typeface="Arial Black" panose="020B0A04020102020204" pitchFamily="34" charset="0"/>
            </a:endParaRPr>
          </a:p>
        </p:txBody>
      </p:sp>
    </p:spTree>
    <p:extLst>
      <p:ext uri="{BB962C8B-B14F-4D97-AF65-F5344CB8AC3E}">
        <p14:creationId xmlns:p14="http://schemas.microsoft.com/office/powerpoint/2010/main" val="2024754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45204-E18A-F03F-3D7F-0B6086C70918}"/>
              </a:ext>
            </a:extLst>
          </p:cNvPr>
          <p:cNvSpPr>
            <a:spLocks noGrp="1"/>
          </p:cNvSpPr>
          <p:nvPr>
            <p:ph type="title"/>
          </p:nvPr>
        </p:nvSpPr>
        <p:spPr>
          <a:xfrm>
            <a:off x="933254" y="-952107"/>
            <a:ext cx="10420546" cy="2642795"/>
          </a:xfrm>
        </p:spPr>
        <p:txBody>
          <a:bodyPr>
            <a:normAutofit/>
          </a:bodyPr>
          <a:lstStyle/>
          <a:p>
            <a:pPr algn="ctr"/>
            <a:r>
              <a:rPr lang="cs-CZ" sz="3200" b="0" i="0" u="none" strike="noStrike" baseline="0" dirty="0">
                <a:solidFill>
                  <a:srgbClr val="C00000"/>
                </a:solidFill>
                <a:latin typeface="Arial Black" panose="020B0A04020102020204" pitchFamily="34" charset="0"/>
              </a:rPr>
              <a:t>Techniky informačního ovlivňování </a:t>
            </a:r>
            <a:endParaRPr lang="cs-CZ" sz="3200" dirty="0"/>
          </a:p>
        </p:txBody>
      </p:sp>
      <p:sp>
        <p:nvSpPr>
          <p:cNvPr id="4" name="TextovéPole 3">
            <a:extLst>
              <a:ext uri="{FF2B5EF4-FFF2-40B4-BE49-F238E27FC236}">
                <a16:creationId xmlns:a16="http://schemas.microsoft.com/office/drawing/2014/main" id="{2976F043-72BD-ECB0-32B6-1CEBE1445881}"/>
              </a:ext>
            </a:extLst>
          </p:cNvPr>
          <p:cNvSpPr txBox="1"/>
          <p:nvPr/>
        </p:nvSpPr>
        <p:spPr>
          <a:xfrm>
            <a:off x="207390" y="725865"/>
            <a:ext cx="11915479" cy="6787442"/>
          </a:xfrm>
          <a:prstGeom prst="rect">
            <a:avLst/>
          </a:prstGeom>
          <a:noFill/>
        </p:spPr>
        <p:txBody>
          <a:bodyPr wrap="square">
            <a:spAutoFit/>
          </a:bodyPr>
          <a:lstStyle/>
          <a:p>
            <a:r>
              <a:rPr lang="cs-CZ" sz="1800" b="1" i="0" u="none" strike="noStrike" baseline="0" dirty="0">
                <a:solidFill>
                  <a:srgbClr val="0070C0"/>
                </a:solidFill>
                <a:latin typeface="Arial Black" panose="020B0A04020102020204" pitchFamily="34" charset="0"/>
              </a:rPr>
              <a:t>SYMBOLICKÉ AKTY </a:t>
            </a:r>
            <a:r>
              <a:rPr lang="cs-CZ" sz="1800" b="0" i="0" u="none" strike="noStrike" baseline="0" dirty="0">
                <a:solidFill>
                  <a:srgbClr val="0070C0"/>
                </a:solidFill>
                <a:latin typeface="Arial Black" panose="020B0A04020102020204" pitchFamily="34" charset="0"/>
              </a:rPr>
              <a:t>Činy jsou mocnější než slova. Někdy skutečným účelem nějaké akce nemusí být ani tak dosažení určitého cíle, ale spíše demonstrace nějakého sdělení. V takových případech lze akci označit za symbolickou. Příkladem velmi surových symbolických aktů může být terorismus a to, jak teroristé využívají všeobecně sdílený strach z nahodilého násilí. </a:t>
            </a:r>
          </a:p>
          <a:p>
            <a:endParaRPr lang="cs-CZ" sz="1800" b="0" i="0" u="none" strike="noStrike" baseline="0" dirty="0">
              <a:solidFill>
                <a:srgbClr val="0070C0"/>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Únik informací - Únik informací zde chápeme jako zveřejnění informací, které byly získány nelegitimními prostředky. Má obvykle silný symbolický význam, jelikož může odhalit nepravosti a před veřejností zamlčované skutečnosti. Pokud jsou však úniky informací využívány jako prostředek informačních vlivových aktivit, informace bývají vyňaty z kontextu a jsou použity k diskreditaci aktérů a rozostření informačního prostředí.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a:t>
            </a:r>
            <a:r>
              <a:rPr lang="cs-CZ" sz="1800" b="0" i="0" u="none" strike="noStrike" baseline="0" dirty="0" err="1">
                <a:solidFill>
                  <a:srgbClr val="161613"/>
                </a:solidFill>
                <a:latin typeface="Arial Black" panose="020B0A04020102020204" pitchFamily="34" charset="0"/>
              </a:rPr>
              <a:t>Hacking</a:t>
            </a:r>
            <a:r>
              <a:rPr lang="cs-CZ" sz="1800" b="0" i="0" u="none" strike="noStrike" baseline="0" dirty="0">
                <a:solidFill>
                  <a:srgbClr val="161613"/>
                </a:solidFill>
                <a:latin typeface="Arial Black" panose="020B0A04020102020204" pitchFamily="34" charset="0"/>
              </a:rPr>
              <a:t> - Termínem </a:t>
            </a:r>
            <a:r>
              <a:rPr lang="cs-CZ" sz="1800" b="0" i="0" u="none" strike="noStrike" baseline="0" dirty="0" err="1">
                <a:solidFill>
                  <a:srgbClr val="161613"/>
                </a:solidFill>
                <a:latin typeface="Arial Black" panose="020B0A04020102020204" pitchFamily="34" charset="0"/>
              </a:rPr>
              <a:t>hacking</a:t>
            </a:r>
            <a:r>
              <a:rPr lang="cs-CZ" sz="1800" b="0" i="0" u="none" strike="noStrike" baseline="0" dirty="0">
                <a:solidFill>
                  <a:srgbClr val="161613"/>
                </a:solidFill>
                <a:latin typeface="Arial Black" panose="020B0A04020102020204" pitchFamily="34" charset="0"/>
              </a:rPr>
              <a:t> označujeme získání neoprávněného přístupu k počítači nebo síti, jedná se o trestný čin. Pokud je </a:t>
            </a:r>
            <a:r>
              <a:rPr lang="cs-CZ" sz="1800" b="0" i="0" u="none" strike="noStrike" baseline="0" dirty="0" err="1">
                <a:solidFill>
                  <a:srgbClr val="161613"/>
                </a:solidFill>
                <a:latin typeface="Arial Black" panose="020B0A04020102020204" pitchFamily="34" charset="0"/>
              </a:rPr>
              <a:t>hacking</a:t>
            </a:r>
            <a:r>
              <a:rPr lang="cs-CZ" sz="1800" b="0" i="0" u="none" strike="noStrike" baseline="0" dirty="0">
                <a:solidFill>
                  <a:srgbClr val="161613"/>
                </a:solidFill>
                <a:latin typeface="Arial Black" panose="020B0A04020102020204" pitchFamily="34" charset="0"/>
              </a:rPr>
              <a:t> součástí informačního ovlivňování, může sloužit jako symbolický akt, kdy je samotný zásah podružný. V těchto případech bývá skutečným cílem vyvolat nejistotu, zda je systém bezpečný nebo kompromitovaný, tak aby byla podkopána důvěra v dotyčný systém nebo v subjekt za tento systém odpovědný. 	</a:t>
            </a:r>
          </a:p>
          <a:p>
            <a:endParaRPr lang="cs-CZ" sz="1800" b="0" i="0" u="none" strike="noStrike" baseline="0" dirty="0">
              <a:solidFill>
                <a:srgbClr val="161613"/>
              </a:solidFill>
              <a:latin typeface="Arial Black" panose="020B0A04020102020204" pitchFamily="34" charset="0"/>
            </a:endParaRPr>
          </a:p>
          <a:p>
            <a:r>
              <a:rPr lang="cs-CZ" sz="1800" b="0" i="0" u="none" strike="noStrike" baseline="0" dirty="0">
                <a:solidFill>
                  <a:srgbClr val="161613"/>
                </a:solidFill>
                <a:latin typeface="Arial Black" panose="020B0A04020102020204" pitchFamily="34" charset="0"/>
              </a:rPr>
              <a:t>• Veřejné demonstrace - Legitimní demonstrace jsou symbolické akty vyjádření podpory určité politické otázce nebo pozice. Představují důležitý prvek demokratického dialogu. Nepřátelští aktéři však mohou demonstrace organizovat uměle, aby vzbudili dojem silné podpory nebo naopak odporu k určité otázce.	</a:t>
            </a:r>
          </a:p>
          <a:p>
            <a:endParaRPr lang="cs-CZ" sz="1800" b="0" i="0" u="none" strike="noStrike" baseline="0" dirty="0">
              <a:solidFill>
                <a:srgbClr val="161613"/>
              </a:solidFill>
              <a:latin typeface="Arial" panose="020B0604020202020204" pitchFamily="34" charset="0"/>
            </a:endParaRPr>
          </a:p>
          <a:p>
            <a:endParaRPr lang="cs-CZ" dirty="0"/>
          </a:p>
        </p:txBody>
      </p:sp>
    </p:spTree>
    <p:extLst>
      <p:ext uri="{BB962C8B-B14F-4D97-AF65-F5344CB8AC3E}">
        <p14:creationId xmlns:p14="http://schemas.microsoft.com/office/powerpoint/2010/main" val="3101610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261F123-337B-F7C7-69A0-52691D931450}"/>
              </a:ext>
            </a:extLst>
          </p:cNvPr>
          <p:cNvSpPr txBox="1"/>
          <p:nvPr/>
        </p:nvSpPr>
        <p:spPr>
          <a:xfrm>
            <a:off x="197963" y="641023"/>
            <a:ext cx="11755225" cy="5909310"/>
          </a:xfrm>
          <a:prstGeom prst="rect">
            <a:avLst/>
          </a:prstGeom>
          <a:noFill/>
        </p:spPr>
        <p:txBody>
          <a:bodyPr wrap="square">
            <a:spAutoFit/>
          </a:bodyPr>
          <a:lstStyle/>
          <a:p>
            <a:r>
              <a:rPr lang="cs-CZ" b="1" i="0" u="none" strike="noStrike" baseline="0" dirty="0">
                <a:latin typeface="Aptos Black" panose="020B0004020202020204" pitchFamily="34" charset="0"/>
              </a:rPr>
              <a:t>SLABINY MEDIÁLNÍHO SYSTÉMU </a:t>
            </a:r>
            <a:endParaRPr lang="cs-CZ" b="0" i="0" u="none" strike="noStrike" baseline="0" dirty="0">
              <a:latin typeface="Aptos Black" panose="020B0004020202020204" pitchFamily="34" charset="0"/>
            </a:endParaRPr>
          </a:p>
          <a:p>
            <a:r>
              <a:rPr lang="cs-CZ" sz="1800" b="0" i="0" u="none" strike="noStrike" baseline="0" dirty="0">
                <a:latin typeface="Aptos Black" panose="020B0004020202020204" pitchFamily="34" charset="0"/>
              </a:rPr>
              <a:t>Moderní mediální systém má řadu slabých míst, zejména rychlý vývoj technologií, změny v novinářském obchodním modelu a rozšíření alternativních zdrojů. Podvržené zprávy, upravené fotografie, algoritmy, </a:t>
            </a:r>
            <a:r>
              <a:rPr lang="cs-CZ" sz="1800" b="0" i="0" u="none" strike="noStrike" baseline="0" dirty="0" err="1">
                <a:latin typeface="Aptos Black" panose="020B0004020202020204" pitchFamily="34" charset="0"/>
              </a:rPr>
              <a:t>boti</a:t>
            </a:r>
            <a:r>
              <a:rPr lang="cs-CZ" sz="1800" b="0" i="0" u="none" strike="noStrike" baseline="0" dirty="0">
                <a:latin typeface="Aptos Black" panose="020B0004020202020204" pitchFamily="34" charset="0"/>
              </a:rPr>
              <a:t> a konkurenční boj o prokliky na sociálních sítích – to vše činí mediální systém zranitelným vůči těm, kteří ho chtějí využít pro svůj vlastní prospěch, pro politický či ekonomický zisk nebo jen proto, aby viděli, zda je to možné. </a:t>
            </a:r>
          </a:p>
          <a:p>
            <a:endParaRPr lang="cs-CZ" sz="1800" b="0" i="0" u="none" strike="noStrike" baseline="0" dirty="0">
              <a:latin typeface="Aptos Black" panose="020B0004020202020204" pitchFamily="34" charset="0"/>
            </a:endParaRPr>
          </a:p>
          <a:p>
            <a:r>
              <a:rPr lang="cs-CZ" b="1" i="0" u="none" strike="noStrike" baseline="0" dirty="0">
                <a:latin typeface="Aptos Black" panose="020B0004020202020204" pitchFamily="34" charset="0"/>
              </a:rPr>
              <a:t>SLABINY VEŘEJNÉHO MÍNĚNÍ </a:t>
            </a:r>
            <a:endParaRPr lang="cs-CZ" b="0" i="0" u="none" strike="noStrike" baseline="0" dirty="0">
              <a:latin typeface="Aptos Black" panose="020B0004020202020204" pitchFamily="34" charset="0"/>
            </a:endParaRPr>
          </a:p>
          <a:p>
            <a:r>
              <a:rPr lang="cs-CZ" sz="1800" b="0" i="0" u="none" strike="noStrike" baseline="0" dirty="0">
                <a:latin typeface="Aptos Black" panose="020B0004020202020204" pitchFamily="34" charset="0"/>
              </a:rPr>
              <a:t>Veřejné mínění bylo vždy ovlivnitelné určitými jevy, jako je např. sociální schválení - tzn. kopírování takového chování druhých, které je interpretováno jako správné nebo žádoucí. V dnešním informačním prostředí, kde mohou být účty na sociálních médiích falešné a armády trollů </a:t>
            </a:r>
            <a:r>
              <a:rPr lang="cs-CZ" sz="1800" b="0" i="0" u="none" strike="noStrike" baseline="0" dirty="0" err="1">
                <a:latin typeface="Aptos Black" panose="020B0004020202020204" pitchFamily="34" charset="0"/>
              </a:rPr>
              <a:t>znepřehledňují</a:t>
            </a:r>
            <a:r>
              <a:rPr lang="cs-CZ" sz="1800" b="0" i="0" u="none" strike="noStrike" baseline="0" dirty="0">
                <a:latin typeface="Aptos Black" panose="020B0004020202020204" pitchFamily="34" charset="0"/>
              </a:rPr>
              <a:t> internetové diskuse, je však snazší než kdy jindy vytvořit „fakta”, „důkazy“, vzbudit hněv a pobouření. To vše činí veřejné mínění zranitelným vůči úmyslné manipulaci. </a:t>
            </a:r>
          </a:p>
          <a:p>
            <a:endParaRPr lang="cs-CZ" sz="1800" b="0" i="0" u="none" strike="noStrike" baseline="0" dirty="0">
              <a:latin typeface="Aptos Black" panose="020B0004020202020204" pitchFamily="34" charset="0"/>
            </a:endParaRPr>
          </a:p>
          <a:p>
            <a:r>
              <a:rPr lang="cs-CZ" b="1" i="0" u="none" strike="noStrike" baseline="0" dirty="0">
                <a:latin typeface="Aptos Black" panose="020B0004020202020204" pitchFamily="34" charset="0"/>
              </a:rPr>
              <a:t>KOGNITIVNÍ LIMITY </a:t>
            </a:r>
            <a:endParaRPr lang="cs-CZ" b="0" i="0" u="none" strike="noStrike" baseline="0" dirty="0">
              <a:latin typeface="Aptos Black" panose="020B0004020202020204" pitchFamily="34" charset="0"/>
            </a:endParaRPr>
          </a:p>
          <a:p>
            <a:r>
              <a:rPr lang="cs-CZ" sz="1800" b="0" i="0" u="none" strike="noStrike" baseline="0" dirty="0">
                <a:latin typeface="Aptos Black" panose="020B0004020202020204" pitchFamily="34" charset="0"/>
              </a:rPr>
              <a:t>Některé zranitelnosti vychází přímo z fungování lidského mozku. Kognitivní schopnosti člověka nestačí na to, abychom se dokázali vypořádat se všemi informacemi, které nás v moderním světě obklopují. Naproti tomu naše osobní údaje mohou být podrobeny </a:t>
            </a:r>
            <a:r>
              <a:rPr lang="cs-CZ" sz="1800" b="0" i="0" u="none" strike="noStrike" baseline="0" dirty="0" err="1">
                <a:latin typeface="Aptos Black" panose="020B0004020202020204" pitchFamily="34" charset="0"/>
              </a:rPr>
              <a:t>psychografické</a:t>
            </a:r>
            <a:r>
              <a:rPr lang="cs-CZ" sz="1800" b="0" i="0" u="none" strike="noStrike" baseline="0" dirty="0">
                <a:latin typeface="Aptos Black" panose="020B0004020202020204" pitchFamily="34" charset="0"/>
              </a:rPr>
              <a:t> analýze, schopné zjistit o nás více než víme sami. Na každého jednotlivce, jenž používá sociální média, existuje dle odhadů více než 800 datových údajů, které mohou být použity k předvídání širokého spektra chování. Informační vlivové operace využívají naše myšlenkové vzorce k ovlivňování našeho vnímání, chování a rozhodování. </a:t>
            </a:r>
            <a:endParaRPr lang="cs-CZ" dirty="0">
              <a:latin typeface="Aptos Black" panose="020B0004020202020204" pitchFamily="34" charset="0"/>
            </a:endParaRPr>
          </a:p>
        </p:txBody>
      </p:sp>
    </p:spTree>
    <p:extLst>
      <p:ext uri="{BB962C8B-B14F-4D97-AF65-F5344CB8AC3E}">
        <p14:creationId xmlns:p14="http://schemas.microsoft.com/office/powerpoint/2010/main" val="3998707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9FECE-A1BF-CFBE-CE31-D0C8F681B6B5}"/>
              </a:ext>
            </a:extLst>
          </p:cNvPr>
          <p:cNvSpPr>
            <a:spLocks noGrp="1"/>
          </p:cNvSpPr>
          <p:nvPr>
            <p:ph type="title"/>
          </p:nvPr>
        </p:nvSpPr>
        <p:spPr>
          <a:xfrm>
            <a:off x="650448" y="-801278"/>
            <a:ext cx="10703351" cy="2491967"/>
          </a:xfrm>
        </p:spPr>
        <p:txBody>
          <a:bodyPr>
            <a:normAutofit/>
          </a:bodyPr>
          <a:lstStyle/>
          <a:p>
            <a:pPr algn="ctr"/>
            <a:r>
              <a:rPr lang="cs-CZ" sz="3200" dirty="0">
                <a:solidFill>
                  <a:srgbClr val="C00000"/>
                </a:solidFill>
                <a:latin typeface="Aptos Black" panose="020B0004020202020204" pitchFamily="34" charset="0"/>
              </a:rPr>
              <a:t>Využívání slabin společnosti</a:t>
            </a:r>
          </a:p>
        </p:txBody>
      </p:sp>
      <p:sp>
        <p:nvSpPr>
          <p:cNvPr id="4" name="TextovéPole 3">
            <a:extLst>
              <a:ext uri="{FF2B5EF4-FFF2-40B4-BE49-F238E27FC236}">
                <a16:creationId xmlns:a16="http://schemas.microsoft.com/office/drawing/2014/main" id="{8F65B64A-4A59-1579-A62F-6EB5B0045D30}"/>
              </a:ext>
            </a:extLst>
          </p:cNvPr>
          <p:cNvSpPr txBox="1"/>
          <p:nvPr/>
        </p:nvSpPr>
        <p:spPr>
          <a:xfrm>
            <a:off x="452486" y="867265"/>
            <a:ext cx="11510127" cy="5909310"/>
          </a:xfrm>
          <a:prstGeom prst="rect">
            <a:avLst/>
          </a:prstGeom>
          <a:noFill/>
        </p:spPr>
        <p:txBody>
          <a:bodyPr wrap="square">
            <a:spAutoFit/>
          </a:bodyPr>
          <a:lstStyle/>
          <a:p>
            <a:r>
              <a:rPr lang="cs-CZ" b="1" i="0" u="none" strike="noStrike" baseline="0" dirty="0">
                <a:solidFill>
                  <a:srgbClr val="0070C0"/>
                </a:solidFill>
                <a:latin typeface="Arial Black" panose="020B0A04020102020204" pitchFamily="34" charset="0"/>
              </a:rPr>
              <a:t>S</a:t>
            </a:r>
            <a:r>
              <a:rPr lang="cs-CZ" b="1" i="0" u="none" strike="noStrike" baseline="0" dirty="0">
                <a:solidFill>
                  <a:srgbClr val="0070C0"/>
                </a:solidFill>
                <a:latin typeface="Aptos Black" panose="020B0004020202020204" pitchFamily="34" charset="0"/>
              </a:rPr>
              <a:t>LABINY MEDIÁLNÍHO SYSTÉMU </a:t>
            </a:r>
            <a:endParaRPr lang="cs-CZ" b="0" i="0" u="none" strike="noStrike" baseline="0" dirty="0">
              <a:solidFill>
                <a:srgbClr val="0070C0"/>
              </a:solidFill>
              <a:latin typeface="Aptos Black" panose="020B0004020202020204" pitchFamily="34" charset="0"/>
            </a:endParaRPr>
          </a:p>
          <a:p>
            <a:r>
              <a:rPr lang="cs-CZ" sz="1800" b="0" i="0" u="none" strike="noStrike" baseline="0" dirty="0">
                <a:latin typeface="Aptos Black" panose="020B0004020202020204" pitchFamily="34" charset="0"/>
              </a:rPr>
              <a:t>Moderní mediální systém má řadu slabých míst, zejména rychlý vývoj technologií, změny v novinářském obchodním modelu a rozšíření alternativních zdrojů. Podvržené zprávy, upravené fotografie, algoritmy, </a:t>
            </a:r>
            <a:r>
              <a:rPr lang="cs-CZ" sz="1800" b="0" i="0" u="none" strike="noStrike" baseline="0" dirty="0" err="1">
                <a:latin typeface="Aptos Black" panose="020B0004020202020204" pitchFamily="34" charset="0"/>
              </a:rPr>
              <a:t>boti</a:t>
            </a:r>
            <a:r>
              <a:rPr lang="cs-CZ" sz="1800" b="0" i="0" u="none" strike="noStrike" baseline="0" dirty="0">
                <a:latin typeface="Aptos Black" panose="020B0004020202020204" pitchFamily="34" charset="0"/>
              </a:rPr>
              <a:t> a konkurenční boj o prokliky na sociálních sítích – to vše činí mediální systém zranitelným vůči těm, kteří ho chtějí využít pro svůj vlastní prospěch, pro politický či ekonomický zisk nebo jen proto, aby viděli, zda je to možné. </a:t>
            </a:r>
          </a:p>
          <a:p>
            <a:endParaRPr lang="cs-CZ" sz="1800" b="0" i="0" u="none" strike="noStrike" baseline="0" dirty="0">
              <a:latin typeface="Aptos Black" panose="020B0004020202020204" pitchFamily="34" charset="0"/>
            </a:endParaRPr>
          </a:p>
          <a:p>
            <a:r>
              <a:rPr lang="cs-CZ" b="1" i="0" u="none" strike="noStrike" baseline="0" dirty="0">
                <a:solidFill>
                  <a:srgbClr val="0070C0"/>
                </a:solidFill>
                <a:latin typeface="Aptos Black" panose="020B0004020202020204" pitchFamily="34" charset="0"/>
              </a:rPr>
              <a:t>SLABINY VEŘEJNÉHO MÍNĚNÍ </a:t>
            </a:r>
            <a:endParaRPr lang="cs-CZ" b="0" i="0" u="none" strike="noStrike" baseline="0" dirty="0">
              <a:solidFill>
                <a:srgbClr val="0070C0"/>
              </a:solidFill>
              <a:latin typeface="Aptos Black" panose="020B0004020202020204" pitchFamily="34" charset="0"/>
            </a:endParaRPr>
          </a:p>
          <a:p>
            <a:r>
              <a:rPr lang="cs-CZ" sz="1800" b="0" i="0" u="none" strike="noStrike" baseline="0" dirty="0">
                <a:latin typeface="Aptos Black" panose="020B0004020202020204" pitchFamily="34" charset="0"/>
              </a:rPr>
              <a:t>Veřejné mínění bylo vždy ovlivnitelné určitými jevy, jako je např. sociální schválení - tzn. kopírování takového chování druhých, které je interpretováno jako správné nebo žádoucí. V dnešním informačním prostředí, kde mohou být účty na sociálních médiích falešné a armády trollů </a:t>
            </a:r>
            <a:r>
              <a:rPr lang="cs-CZ" sz="1800" b="0" i="0" u="none" strike="noStrike" baseline="0" dirty="0" err="1">
                <a:latin typeface="Aptos Black" panose="020B0004020202020204" pitchFamily="34" charset="0"/>
              </a:rPr>
              <a:t>znepřehledňují</a:t>
            </a:r>
            <a:r>
              <a:rPr lang="cs-CZ" sz="1800" b="0" i="0" u="none" strike="noStrike" baseline="0" dirty="0">
                <a:latin typeface="Aptos Black" panose="020B0004020202020204" pitchFamily="34" charset="0"/>
              </a:rPr>
              <a:t> internetové diskuse, je však snazší než kdy jindy vytvořit „fakta”, „důkazy“, vzbudit hněv a pobouření. To vše činí veřejné mínění zranitelným vůči úmyslné manipulaci. </a:t>
            </a:r>
          </a:p>
          <a:p>
            <a:endParaRPr lang="cs-CZ" sz="1800" b="0" i="0" u="none" strike="noStrike" baseline="0" dirty="0">
              <a:latin typeface="Aptos Black" panose="020B0004020202020204" pitchFamily="34" charset="0"/>
            </a:endParaRPr>
          </a:p>
          <a:p>
            <a:r>
              <a:rPr lang="cs-CZ" b="1" i="0" u="none" strike="noStrike" baseline="0" dirty="0">
                <a:solidFill>
                  <a:srgbClr val="0070C0"/>
                </a:solidFill>
                <a:latin typeface="Aptos Black" panose="020B0004020202020204" pitchFamily="34" charset="0"/>
              </a:rPr>
              <a:t>KOGNITIVNÍ LIMITY </a:t>
            </a:r>
            <a:endParaRPr lang="cs-CZ" b="0" i="0" u="none" strike="noStrike" baseline="0" dirty="0">
              <a:solidFill>
                <a:srgbClr val="0070C0"/>
              </a:solidFill>
              <a:latin typeface="Aptos Black" panose="020B0004020202020204" pitchFamily="34" charset="0"/>
            </a:endParaRPr>
          </a:p>
          <a:p>
            <a:r>
              <a:rPr lang="cs-CZ" sz="1800" b="0" i="0" u="none" strike="noStrike" baseline="0" dirty="0">
                <a:latin typeface="Aptos Black" panose="020B0004020202020204" pitchFamily="34" charset="0"/>
              </a:rPr>
              <a:t>Některé zranitelnosti vychází přímo z fungování lidského mozku. Kognitivní schopnosti člověka nestačí na to, abychom se dokázali vypořádat se všemi informacemi, které nás v moderním světě obklopují. Naproti tomu naše osobní údaje mohou být podrobeny </a:t>
            </a:r>
            <a:r>
              <a:rPr lang="cs-CZ" sz="1800" b="0" i="0" u="none" strike="noStrike" baseline="0" dirty="0" err="1">
                <a:latin typeface="Aptos Black" panose="020B0004020202020204" pitchFamily="34" charset="0"/>
              </a:rPr>
              <a:t>psychografické</a:t>
            </a:r>
            <a:r>
              <a:rPr lang="cs-CZ" sz="1800" b="0" i="0" u="none" strike="noStrike" baseline="0" dirty="0">
                <a:latin typeface="Aptos Black" panose="020B0004020202020204" pitchFamily="34" charset="0"/>
              </a:rPr>
              <a:t> analýze, schopné zjistit o nás více než víme sami. Na každého jednotlivce, jenž používá sociální média, existuje dle odhadů více než 800 datových údajů, které mohou být použity k předvídání širokého spektra chování. Informační vlivové operace využívají naše myšlenkové vzorce k ovlivňování našeho vnímání, chování a rozhodování. </a:t>
            </a:r>
            <a:endParaRPr lang="cs-CZ" dirty="0">
              <a:latin typeface="Aptos Black" panose="020B0004020202020204" pitchFamily="34" charset="0"/>
            </a:endParaRPr>
          </a:p>
        </p:txBody>
      </p:sp>
    </p:spTree>
    <p:extLst>
      <p:ext uri="{BB962C8B-B14F-4D97-AF65-F5344CB8AC3E}">
        <p14:creationId xmlns:p14="http://schemas.microsoft.com/office/powerpoint/2010/main" val="3773654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C0F9726-E0E1-5EAC-09CA-857520143E50}"/>
              </a:ext>
            </a:extLst>
          </p:cNvPr>
          <p:cNvSpPr txBox="1"/>
          <p:nvPr/>
        </p:nvSpPr>
        <p:spPr>
          <a:xfrm>
            <a:off x="565608" y="650449"/>
            <a:ext cx="10925666" cy="5816977"/>
          </a:xfrm>
          <a:prstGeom prst="rect">
            <a:avLst/>
          </a:prstGeom>
          <a:noFill/>
        </p:spPr>
        <p:txBody>
          <a:bodyPr wrap="square">
            <a:spAutoFit/>
          </a:bodyPr>
          <a:lstStyle/>
          <a:p>
            <a:r>
              <a:rPr lang="cs-CZ" sz="2400" b="0" i="0" u="none" strike="noStrike" baseline="0" dirty="0">
                <a:solidFill>
                  <a:srgbClr val="00678A"/>
                </a:solidFill>
                <a:latin typeface="Aptos Black" panose="020B0004020202020204" pitchFamily="34" charset="0"/>
              </a:rPr>
              <a:t>CÍLOVÉ SKUPINY </a:t>
            </a:r>
          </a:p>
          <a:p>
            <a:endParaRPr lang="cs-CZ" sz="2400" b="0" i="0" u="none" strike="noStrike" baseline="0" dirty="0">
              <a:solidFill>
                <a:srgbClr val="00678A"/>
              </a:solidFill>
              <a:latin typeface="Aptos Black" panose="020B0004020202020204" pitchFamily="34" charset="0"/>
            </a:endParaRPr>
          </a:p>
          <a:p>
            <a:r>
              <a:rPr lang="cs-CZ" sz="1800" b="1" i="0" u="none" strike="noStrike" baseline="0" dirty="0">
                <a:solidFill>
                  <a:srgbClr val="161613"/>
                </a:solidFill>
                <a:latin typeface="Aptos Black" panose="020B0004020202020204" pitchFamily="34" charset="0"/>
              </a:rPr>
              <a:t>Široká veřejnost: největší možné publikum </a:t>
            </a:r>
            <a:r>
              <a:rPr lang="cs-CZ" sz="1800" b="0" i="0" u="none" strike="noStrike" baseline="0" dirty="0">
                <a:solidFill>
                  <a:srgbClr val="000000"/>
                </a:solidFill>
                <a:latin typeface="Aptos Black" panose="020B0004020202020204" pitchFamily="34" charset="0"/>
              </a:rPr>
              <a:t>Informační vlivové aktivity zaměřené na společnost jako celek, a to prostřednictvím obecně přijímaných narativů. </a:t>
            </a:r>
          </a:p>
          <a:p>
            <a:endParaRPr lang="cs-CZ" sz="1800" b="0" i="0" u="none" strike="noStrike" baseline="0" dirty="0">
              <a:solidFill>
                <a:srgbClr val="000000"/>
              </a:solidFill>
              <a:latin typeface="Aptos Black" panose="020B0004020202020204" pitchFamily="34" charset="0"/>
            </a:endParaRPr>
          </a:p>
          <a:p>
            <a:r>
              <a:rPr lang="cs-CZ" sz="1800" b="1" i="0" u="none" strike="noStrike" baseline="0" dirty="0">
                <a:solidFill>
                  <a:srgbClr val="161613"/>
                </a:solidFill>
                <a:latin typeface="Aptos Black" panose="020B0004020202020204" pitchFamily="34" charset="0"/>
              </a:rPr>
              <a:t>Sociodemografické zacílení: specifické skupiny </a:t>
            </a:r>
            <a:endParaRPr lang="cs-CZ" sz="1800" b="0" i="0" u="none" strike="noStrike" baseline="0" dirty="0">
              <a:solidFill>
                <a:srgbClr val="161613"/>
              </a:solidFill>
              <a:latin typeface="Aptos Black" panose="020B0004020202020204" pitchFamily="34" charset="0"/>
            </a:endParaRPr>
          </a:p>
          <a:p>
            <a:r>
              <a:rPr lang="cs-CZ" sz="1800" b="0" i="0" u="none" strike="noStrike" baseline="0" dirty="0">
                <a:solidFill>
                  <a:srgbClr val="000000"/>
                </a:solidFill>
                <a:latin typeface="Aptos Black" panose="020B0004020202020204" pitchFamily="34" charset="0"/>
              </a:rPr>
              <a:t>Rozdělení publika na základě demografických faktorů (jako je věk, příjem, vzdělání a etnický původ) umožní přizpůsobit sdělení tak, aby působila na konkrétní skupinu. </a:t>
            </a:r>
          </a:p>
          <a:p>
            <a:endParaRPr lang="cs-CZ" sz="1800" b="0" i="0" u="none" strike="noStrike" baseline="0" dirty="0">
              <a:solidFill>
                <a:srgbClr val="000000"/>
              </a:solidFill>
              <a:latin typeface="Aptos Black" panose="020B0004020202020204" pitchFamily="34" charset="0"/>
            </a:endParaRPr>
          </a:p>
          <a:p>
            <a:r>
              <a:rPr lang="cs-CZ" sz="1800" b="1" i="0" u="none" strike="noStrike" baseline="0" dirty="0" err="1">
                <a:solidFill>
                  <a:srgbClr val="161613"/>
                </a:solidFill>
                <a:latin typeface="Aptos Black" panose="020B0004020202020204" pitchFamily="34" charset="0"/>
              </a:rPr>
              <a:t>Psychografické</a:t>
            </a:r>
            <a:r>
              <a:rPr lang="cs-CZ" sz="1800" b="1" i="0" u="none" strike="noStrike" baseline="0" dirty="0">
                <a:solidFill>
                  <a:srgbClr val="161613"/>
                </a:solidFill>
                <a:latin typeface="Aptos Black" panose="020B0004020202020204" pitchFamily="34" charset="0"/>
              </a:rPr>
              <a:t> zacílení: jednotlivci </a:t>
            </a:r>
            <a:endParaRPr lang="cs-CZ" sz="1800" b="0" i="0" u="none" strike="noStrike" baseline="0" dirty="0">
              <a:solidFill>
                <a:srgbClr val="161613"/>
              </a:solidFill>
              <a:latin typeface="Aptos Black" panose="020B0004020202020204" pitchFamily="34" charset="0"/>
            </a:endParaRPr>
          </a:p>
          <a:p>
            <a:r>
              <a:rPr lang="cs-CZ" sz="1800" b="0" i="0" u="none" strike="noStrike" baseline="0" dirty="0">
                <a:solidFill>
                  <a:srgbClr val="000000"/>
                </a:solidFill>
                <a:latin typeface="Aptos Black" panose="020B0004020202020204" pitchFamily="34" charset="0"/>
              </a:rPr>
              <a:t>Analýzou a kategorizací velkých objemů dat lze informační vlivové aktivity zaměřit na jedince s určitými osobnostními rysy, politickými preferencemi, vzorci chování nebo jinými charakteristikami. </a:t>
            </a:r>
          </a:p>
          <a:p>
            <a:endParaRPr lang="cs-CZ" dirty="0">
              <a:solidFill>
                <a:srgbClr val="000000"/>
              </a:solidFill>
              <a:latin typeface="Aptos Black" panose="020B0004020202020204" pitchFamily="34" charset="0"/>
            </a:endParaRPr>
          </a:p>
          <a:p>
            <a:endParaRPr lang="cs-CZ" dirty="0">
              <a:solidFill>
                <a:srgbClr val="000000"/>
              </a:solidFill>
              <a:latin typeface="Aptos Black" panose="020B0004020202020204" pitchFamily="34" charset="0"/>
            </a:endParaRPr>
          </a:p>
          <a:p>
            <a:endParaRPr lang="cs-CZ" dirty="0">
              <a:solidFill>
                <a:srgbClr val="000000"/>
              </a:solidFill>
              <a:latin typeface="Aptos Black" panose="020B0004020202020204" pitchFamily="34" charset="0"/>
            </a:endParaRPr>
          </a:p>
          <a:p>
            <a:r>
              <a:rPr lang="cs-CZ" i="1" dirty="0">
                <a:solidFill>
                  <a:srgbClr val="C00000"/>
                </a:solidFill>
                <a:latin typeface="Aptos Black" panose="020B0004020202020204" pitchFamily="34" charset="0"/>
              </a:rPr>
              <a:t>Kyberprostor umožňuje velmi zefektivnit, zlevnit a globalizovat vlivové působení. Vlivové operace kombinují vlivové techniky. Další velké zefektivnění přináší umělá inteligence jak již ve vytváření dezinformací, tak i lepším cílením na skupiny nebo jednotlivce. Kam dospějeme, není možno dnes dohlédnout.</a:t>
            </a:r>
          </a:p>
        </p:txBody>
      </p:sp>
    </p:spTree>
    <p:extLst>
      <p:ext uri="{BB962C8B-B14F-4D97-AF65-F5344CB8AC3E}">
        <p14:creationId xmlns:p14="http://schemas.microsoft.com/office/powerpoint/2010/main" val="468179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9869AA-D521-B78E-D0EB-ADCC0AC4BDE1}"/>
              </a:ext>
            </a:extLst>
          </p:cNvPr>
          <p:cNvSpPr>
            <a:spLocks noGrp="1"/>
          </p:cNvSpPr>
          <p:nvPr>
            <p:ph type="title"/>
          </p:nvPr>
        </p:nvSpPr>
        <p:spPr>
          <a:xfrm>
            <a:off x="802457" y="-122547"/>
            <a:ext cx="10587086" cy="1498862"/>
          </a:xfrm>
        </p:spPr>
        <p:txBody>
          <a:bodyPr/>
          <a:lstStyle/>
          <a:p>
            <a:r>
              <a:rPr lang="cs-CZ" sz="3200" kern="1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Problém „kapitalismu dozoru“ v kyberprostoru</a:t>
            </a:r>
            <a:br>
              <a:rPr lang="cs-CZ"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4" name="TextovéPole 3">
            <a:extLst>
              <a:ext uri="{FF2B5EF4-FFF2-40B4-BE49-F238E27FC236}">
                <a16:creationId xmlns:a16="http://schemas.microsoft.com/office/drawing/2014/main" id="{EDFCE121-6AB0-6CAC-D034-022F46827618}"/>
              </a:ext>
            </a:extLst>
          </p:cNvPr>
          <p:cNvSpPr txBox="1"/>
          <p:nvPr/>
        </p:nvSpPr>
        <p:spPr>
          <a:xfrm>
            <a:off x="631596" y="556181"/>
            <a:ext cx="10757947" cy="6864014"/>
          </a:xfrm>
          <a:prstGeom prst="rect">
            <a:avLst/>
          </a:prstGeom>
          <a:noFill/>
        </p:spPr>
        <p:txBody>
          <a:bodyPr wrap="square">
            <a:spAutoFit/>
          </a:bodyPr>
          <a:lstStyle/>
          <a:p>
            <a:pPr algn="just">
              <a:lnSpc>
                <a:spcPct val="107000"/>
              </a:lnSpc>
              <a:spcAft>
                <a:spcPts val="800"/>
              </a:spcAft>
            </a:pPr>
            <a:r>
              <a:rPr lang="cs-CZ" sz="1800" b="1" kern="1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Big Tech</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také známý jako </a:t>
            </a:r>
            <a:r>
              <a:rPr lang="cs-CZ" sz="1800" b="1"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Tech </a:t>
            </a:r>
            <a:r>
              <a:rPr lang="cs-CZ" sz="1800" b="1" kern="100" dirty="0" err="1">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Giants</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jsou největší společnosti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v oblasti informačních technologií</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Termín nejčastěji odkazuje na </a:t>
            </a:r>
            <a:r>
              <a:rPr lang="cs-CZ" sz="1800" kern="1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Big </a:t>
            </a:r>
            <a:r>
              <a:rPr lang="cs-CZ" sz="1800" kern="100" dirty="0" err="1">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Five</a:t>
            </a:r>
            <a:r>
              <a:rPr lang="cs-CZ" sz="1800" kern="1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velká pětka technologických společností ve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Spojených státech</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1800" kern="100"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Alphabet</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(Google),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Amazon, Apple</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Meta</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a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Microsoft</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V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Číně to je </a:t>
            </a:r>
            <a:r>
              <a:rPr lang="cs-CZ" sz="1800" kern="1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BATX</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což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jsou </a:t>
            </a:r>
            <a:r>
              <a:rPr lang="cs-CZ" sz="1800" kern="100"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Baidu</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Alibaba, </a:t>
            </a:r>
            <a:r>
              <a:rPr lang="cs-CZ" sz="1800" kern="100"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Tencent</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a Xiaomi.</a:t>
            </a:r>
            <a:endPar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Společnosti Velké pětky jsou dominantními hráči ve svých příslušných oblastech technologií: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umělá inteligence</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cloud </a:t>
            </a:r>
            <a:r>
              <a:rPr lang="cs-CZ" sz="1800" kern="100" dirty="0" err="1">
                <a:solidFill>
                  <a:srgbClr val="000000"/>
                </a:solidFill>
                <a:effectLst/>
                <a:latin typeface="Arial Black" panose="020B0A04020102020204" pitchFamily="34" charset="0"/>
                <a:ea typeface="Calibri" panose="020F0502020204030204" pitchFamily="34" charset="0"/>
                <a:cs typeface="Arial" panose="020B0604020202020204" pitchFamily="34" charset="0"/>
              </a:rPr>
              <a:t>computing</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spotřební elektronika</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e-</a:t>
            </a:r>
            <a:r>
              <a:rPr lang="cs-CZ" sz="1800" kern="100" dirty="0" err="1">
                <a:solidFill>
                  <a:srgbClr val="000000"/>
                </a:solidFill>
                <a:effectLst/>
                <a:latin typeface="Arial Black" panose="020B0A04020102020204" pitchFamily="34" charset="0"/>
                <a:ea typeface="Calibri" panose="020F0502020204030204" pitchFamily="34" charset="0"/>
                <a:cs typeface="Arial" panose="020B0604020202020204" pitchFamily="34" charset="0"/>
              </a:rPr>
              <a:t>commerce</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domácí automatizace</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online reklama</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samořídící auta</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sociální sítě</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software</a:t>
            </a:r>
            <a:r>
              <a:rPr lang="cs-CZ" sz="1800" kern="100" dirty="0">
                <a:solidFill>
                  <a:srgbClr val="202122"/>
                </a:solidFill>
                <a:effectLst/>
                <a:latin typeface="Arial Black" panose="020B0A04020102020204" pitchFamily="34" charset="0"/>
                <a:ea typeface="Calibri" panose="020F0502020204030204" pitchFamily="34" charset="0"/>
                <a:cs typeface="Arial" panose="020B0604020202020204" pitchFamily="34" charset="0"/>
              </a:rPr>
              <a:t> a </a:t>
            </a:r>
            <a:r>
              <a:rPr lang="cs-CZ" sz="1800" kern="100" dirty="0">
                <a:solidFill>
                  <a:srgbClr val="000000"/>
                </a:solidFill>
                <a:effectLst/>
                <a:latin typeface="Arial Black" panose="020B0A04020102020204" pitchFamily="34" charset="0"/>
                <a:ea typeface="Calibri" panose="020F0502020204030204" pitchFamily="34" charset="0"/>
                <a:cs typeface="Arial" panose="020B0604020202020204" pitchFamily="34" charset="0"/>
              </a:rPr>
              <a:t>streamovací média</a:t>
            </a:r>
            <a:r>
              <a:rPr lang="cs-CZ" sz="1800" kern="100" dirty="0">
                <a:solidFill>
                  <a:srgbClr val="202122"/>
                </a:solidFill>
                <a:effectLst/>
                <a:latin typeface="Arial" panose="020B0604020202020204" pitchFamily="34" charset="0"/>
                <a:ea typeface="Calibri" panose="020F0502020204030204" pitchFamily="34" charset="0"/>
                <a:cs typeface="Times New Roman" panose="02020603050405020304" pitchFamily="18" charset="0"/>
              </a:rPr>
              <a:t>.</a:t>
            </a:r>
            <a:endPar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Velká pětka jsou silné korporace ve strukturálním a vztahovém smyslu. Jako takoví jsou kritizováni za vytvoření nového ekonomického řádu zvaného </a:t>
            </a:r>
            <a:r>
              <a:rPr lang="cs-CZ" sz="1800" kern="100" dirty="0">
                <a:solidFill>
                  <a:srgbClr val="0070C0"/>
                </a:solidFill>
                <a:effectLst/>
                <a:latin typeface="Arial Black" panose="020B0A04020102020204" pitchFamily="34" charset="0"/>
                <a:ea typeface="Calibri" panose="020F0502020204030204" pitchFamily="34" charset="0"/>
                <a:cs typeface="Times New Roman" panose="02020603050405020304" pitchFamily="18" charset="0"/>
              </a:rPr>
              <a:t>„kapitalismus dozoru“.  </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Obsluhují miliardy uživatelů, a jsou schopny ovlivňovat chování uživatelů a kontrolovat velké množství uživatelských dat.</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„Kapitalismus dozoru“ je využíván při lepším cílení reklamy, ale byl a je využíván pro politické kampaně. Osobní údaje získané tzv.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těžaři dat</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mohou umožnit různým společnostem (nejznámější </a:t>
            </a:r>
            <a:r>
              <a:rPr lang="cs-CZ" sz="1800" kern="1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Cambridge </a:t>
            </a:r>
            <a:r>
              <a:rPr lang="cs-CZ" sz="1800" kern="100"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Analytica</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zlepšit cílení </a:t>
            </a:r>
            <a:r>
              <a:rPr lang="cs-CZ" sz="1800" i="1"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politické</a:t>
            </a:r>
            <a:r>
              <a:rPr lang="cs-CZ" sz="1800" kern="100" dirty="0">
                <a:solidFill>
                  <a:srgbClr val="202122"/>
                </a:solidFill>
                <a:effectLst/>
                <a:latin typeface="Arial Black" panose="020B0A04020102020204" pitchFamily="34" charset="0"/>
                <a:ea typeface="Calibri" panose="020F0502020204030204" pitchFamily="34" charset="0"/>
                <a:cs typeface="Times New Roman" panose="02020603050405020304" pitchFamily="18" charset="0"/>
              </a:rPr>
              <a:t> reklamy, což je krok za komerčními cíli předchozích sledovacích reklamních operací. Tímto způsobem spolu s využitím umělé inteligence politické strany budou schopny produkovat mnohem přesněji cílenou politickou reklamu, aby maximalizovaly svůj dopad na voliče. </a:t>
            </a:r>
            <a:endParaRPr lang="cs-CZ" sz="1800" kern="1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9863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86B4D44-B8FE-24C3-0C8D-3404A970B249}"/>
              </a:ext>
            </a:extLst>
          </p:cNvPr>
          <p:cNvSpPr txBox="1"/>
          <p:nvPr/>
        </p:nvSpPr>
        <p:spPr>
          <a:xfrm>
            <a:off x="3047215" y="2692692"/>
            <a:ext cx="6094428" cy="2308324"/>
          </a:xfrm>
          <a:prstGeom prst="rect">
            <a:avLst/>
          </a:prstGeom>
          <a:noFill/>
        </p:spPr>
        <p:txBody>
          <a:bodyPr wrap="square">
            <a:spAutoFit/>
          </a:bodyPr>
          <a:lstStyle/>
          <a:p>
            <a:pPr algn="ctr"/>
            <a:r>
              <a:rPr lang="cs-CZ" dirty="0">
                <a:solidFill>
                  <a:srgbClr val="C00000"/>
                </a:solidFill>
                <a:latin typeface="Arial Black" panose="020B0A04020102020204" pitchFamily="34" charset="0"/>
              </a:rPr>
              <a:t> </a:t>
            </a:r>
            <a:r>
              <a:rPr lang="cs-CZ" sz="2400" dirty="0">
                <a:solidFill>
                  <a:srgbClr val="C00000"/>
                </a:solidFill>
                <a:latin typeface="Arial Black" panose="020B0A04020102020204" pitchFamily="34" charset="0"/>
              </a:rPr>
              <a:t>Dotazy?</a:t>
            </a:r>
          </a:p>
          <a:p>
            <a:endParaRPr lang="cs-CZ" sz="2400" dirty="0">
              <a:solidFill>
                <a:srgbClr val="C00000"/>
              </a:solidFill>
              <a:latin typeface="Arial Black" panose="020B0A04020102020204" pitchFamily="34" charset="0"/>
            </a:endParaRPr>
          </a:p>
          <a:p>
            <a:pPr algn="ctr"/>
            <a:r>
              <a:rPr lang="cs-CZ" sz="2400" dirty="0">
                <a:solidFill>
                  <a:srgbClr val="C00000"/>
                </a:solidFill>
                <a:latin typeface="Arial Black" panose="020B0A04020102020204" pitchFamily="34" charset="0"/>
              </a:rPr>
              <a:t> Diskuze.</a:t>
            </a:r>
          </a:p>
          <a:p>
            <a:pPr algn="ctr"/>
            <a:endParaRPr lang="cs-CZ" sz="2400" dirty="0">
              <a:solidFill>
                <a:srgbClr val="C00000"/>
              </a:solidFill>
              <a:latin typeface="Arial Black" panose="020B0A04020102020204" pitchFamily="34" charset="0"/>
            </a:endParaRPr>
          </a:p>
          <a:p>
            <a:pPr algn="ctr"/>
            <a:r>
              <a:rPr lang="cs-CZ" sz="2400" dirty="0">
                <a:solidFill>
                  <a:srgbClr val="C00000"/>
                </a:solidFill>
                <a:latin typeface="Arial Black" panose="020B0A04020102020204" pitchFamily="34" charset="0"/>
              </a:rPr>
              <a:t> Co by jste se chtěli ještě dozvědět?</a:t>
            </a:r>
            <a:endParaRPr lang="cs-CZ" sz="2400" dirty="0"/>
          </a:p>
        </p:txBody>
      </p:sp>
    </p:spTree>
    <p:extLst>
      <p:ext uri="{BB962C8B-B14F-4D97-AF65-F5344CB8AC3E}">
        <p14:creationId xmlns:p14="http://schemas.microsoft.com/office/powerpoint/2010/main" val="875765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12CE77-1B4A-AD10-E475-5EA401000CFC}"/>
              </a:ext>
            </a:extLst>
          </p:cNvPr>
          <p:cNvSpPr>
            <a:spLocks noGrp="1"/>
          </p:cNvSpPr>
          <p:nvPr>
            <p:ph type="title"/>
          </p:nvPr>
        </p:nvSpPr>
        <p:spPr/>
        <p:txBody>
          <a:bodyPr>
            <a:normAutofit/>
          </a:bodyPr>
          <a:lstStyle/>
          <a:p>
            <a:pPr algn="ctr"/>
            <a:r>
              <a:rPr lang="cs-CZ" sz="3200" dirty="0">
                <a:solidFill>
                  <a:srgbClr val="C00000"/>
                </a:solidFill>
                <a:latin typeface="Arial Black" panose="020B0A04020102020204" pitchFamily="34" charset="0"/>
              </a:rPr>
              <a:t>Cíle kybernetického působení</a:t>
            </a:r>
          </a:p>
        </p:txBody>
      </p:sp>
      <p:sp>
        <p:nvSpPr>
          <p:cNvPr id="4" name="TextovéPole 3">
            <a:extLst>
              <a:ext uri="{FF2B5EF4-FFF2-40B4-BE49-F238E27FC236}">
                <a16:creationId xmlns:a16="http://schemas.microsoft.com/office/drawing/2014/main" id="{51FDF9B2-F3D2-7388-0CEF-64A013C03FD4}"/>
              </a:ext>
            </a:extLst>
          </p:cNvPr>
          <p:cNvSpPr txBox="1"/>
          <p:nvPr/>
        </p:nvSpPr>
        <p:spPr>
          <a:xfrm>
            <a:off x="1118472" y="2613693"/>
            <a:ext cx="9253885" cy="2585323"/>
          </a:xfrm>
          <a:prstGeom prst="rect">
            <a:avLst/>
          </a:prstGeom>
          <a:noFill/>
        </p:spPr>
        <p:txBody>
          <a:bodyPr wrap="square">
            <a:spAutoFit/>
          </a:bodyPr>
          <a:lstStyle/>
          <a:p>
            <a:pPr marL="285750" indent="-285750">
              <a:buFont typeface="Arial" panose="020B0604020202020204" pitchFamily="34" charset="0"/>
              <a:buChar char="•"/>
            </a:pPr>
            <a:r>
              <a:rPr lang="cs-CZ" dirty="0">
                <a:latin typeface="Arial Black" panose="020B0A04020102020204" pitchFamily="34" charset="0"/>
              </a:rPr>
              <a:t>Narušení infrastruktury</a:t>
            </a:r>
          </a:p>
          <a:p>
            <a:pPr marL="285750" indent="-285750">
              <a:buFont typeface="Arial" panose="020B0604020202020204" pitchFamily="34" charset="0"/>
              <a:buChar char="•"/>
            </a:pPr>
            <a:endParaRPr lang="cs-CZ" dirty="0">
              <a:latin typeface="Arial Black" panose="020B0A04020102020204" pitchFamily="34" charset="0"/>
            </a:endParaRPr>
          </a:p>
          <a:p>
            <a:pPr marL="285750" indent="-285750">
              <a:buFont typeface="Arial" panose="020B0604020202020204" pitchFamily="34" charset="0"/>
              <a:buChar char="•"/>
            </a:pPr>
            <a:r>
              <a:rPr lang="cs-CZ" dirty="0">
                <a:latin typeface="Arial Black" panose="020B0A04020102020204" pitchFamily="34" charset="0"/>
              </a:rPr>
              <a:t>Narušení funkčnosti vojenské techniky</a:t>
            </a:r>
          </a:p>
          <a:p>
            <a:pPr marL="285750" indent="-285750">
              <a:buFont typeface="Arial" panose="020B0604020202020204" pitchFamily="34" charset="0"/>
              <a:buChar char="•"/>
            </a:pPr>
            <a:endParaRPr lang="cs-CZ" dirty="0">
              <a:latin typeface="Arial Black" panose="020B0A04020102020204" pitchFamily="34" charset="0"/>
            </a:endParaRPr>
          </a:p>
          <a:p>
            <a:pPr marL="285750" indent="-285750">
              <a:buFont typeface="Arial" panose="020B0604020202020204" pitchFamily="34" charset="0"/>
              <a:buChar char="•"/>
            </a:pPr>
            <a:r>
              <a:rPr lang="cs-CZ" dirty="0">
                <a:latin typeface="Arial Black" panose="020B0A04020102020204" pitchFamily="34" charset="0"/>
              </a:rPr>
              <a:t>Vytěžení informací v kyberprostoru</a:t>
            </a:r>
          </a:p>
          <a:p>
            <a:pPr marL="285750" indent="-285750">
              <a:buFont typeface="Arial" panose="020B0604020202020204" pitchFamily="34" charset="0"/>
              <a:buChar char="•"/>
            </a:pPr>
            <a:endParaRPr lang="cs-CZ" dirty="0">
              <a:latin typeface="Arial Black" panose="020B0A04020102020204" pitchFamily="34" charset="0"/>
            </a:endParaRPr>
          </a:p>
          <a:p>
            <a:pPr marL="285750" indent="-285750">
              <a:buFont typeface="Arial" panose="020B0604020202020204" pitchFamily="34" charset="0"/>
              <a:buChar char="•"/>
            </a:pPr>
            <a:r>
              <a:rPr lang="cs-CZ" dirty="0">
                <a:latin typeface="Arial Black" panose="020B0A04020102020204" pitchFamily="34" charset="0"/>
              </a:rPr>
              <a:t>Informační vlivové operace</a:t>
            </a:r>
          </a:p>
          <a:p>
            <a:pPr marL="285750" indent="-285750">
              <a:buFont typeface="Arial" panose="020B0604020202020204" pitchFamily="34" charset="0"/>
              <a:buChar char="•"/>
            </a:pPr>
            <a:endParaRPr lang="cs-CZ" dirty="0">
              <a:latin typeface="Arial Black" panose="020B0A04020102020204" pitchFamily="34" charset="0"/>
            </a:endParaRPr>
          </a:p>
          <a:p>
            <a:pPr marL="285750" indent="-285750">
              <a:buFont typeface="Arial" panose="020B0604020202020204" pitchFamily="34" charset="0"/>
              <a:buChar char="•"/>
            </a:pPr>
            <a:r>
              <a:rPr lang="cs-CZ" dirty="0">
                <a:latin typeface="Arial Black" panose="020B0A04020102020204" pitchFamily="34" charset="0"/>
              </a:rPr>
              <a:t>Hybridní působeni</a:t>
            </a:r>
            <a:endParaRPr lang="cs-CZ" dirty="0"/>
          </a:p>
        </p:txBody>
      </p:sp>
    </p:spTree>
    <p:extLst>
      <p:ext uri="{BB962C8B-B14F-4D97-AF65-F5344CB8AC3E}">
        <p14:creationId xmlns:p14="http://schemas.microsoft.com/office/powerpoint/2010/main" val="3787660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DCFDFE3-77C8-68E8-89D7-F1BB8CD9C5C2}"/>
              </a:ext>
            </a:extLst>
          </p:cNvPr>
          <p:cNvSpPr txBox="1"/>
          <p:nvPr/>
        </p:nvSpPr>
        <p:spPr>
          <a:xfrm>
            <a:off x="2829538" y="1828800"/>
            <a:ext cx="6314462" cy="2185214"/>
          </a:xfrm>
          <a:prstGeom prst="rect">
            <a:avLst/>
          </a:prstGeom>
          <a:noFill/>
        </p:spPr>
        <p:txBody>
          <a:bodyPr wrap="square">
            <a:spAutoFit/>
          </a:bodyPr>
          <a:lstStyle/>
          <a:p>
            <a:pPr algn="ctr"/>
            <a:r>
              <a:rPr lang="cs-CZ" sz="3200" dirty="0">
                <a:solidFill>
                  <a:srgbClr val="C00000"/>
                </a:solidFill>
                <a:latin typeface="Arial Black" panose="020B0A04020102020204" pitchFamily="34" charset="0"/>
              </a:rPr>
              <a:t>Narušení infrastruktury</a:t>
            </a:r>
          </a:p>
          <a:p>
            <a:pPr algn="ctr"/>
            <a:endParaRPr lang="cs-CZ" sz="3200" dirty="0">
              <a:solidFill>
                <a:srgbClr val="C00000"/>
              </a:solidFill>
              <a:latin typeface="Arial Black" panose="020B0A04020102020204" pitchFamily="34" charset="0"/>
            </a:endParaRPr>
          </a:p>
          <a:p>
            <a:pPr algn="ctr"/>
            <a:endParaRPr lang="cs-CZ" sz="3200" dirty="0">
              <a:solidFill>
                <a:srgbClr val="C00000"/>
              </a:solidFill>
              <a:latin typeface="Arial Black" panose="020B0A04020102020204" pitchFamily="34" charset="0"/>
            </a:endParaRPr>
          </a:p>
          <a:p>
            <a:pPr algn="ctr"/>
            <a:r>
              <a:rPr lang="cs-CZ" sz="2000" dirty="0">
                <a:solidFill>
                  <a:srgbClr val="C00000"/>
                </a:solidFill>
                <a:latin typeface="Arial Black" panose="020B0A04020102020204" pitchFamily="34" charset="0"/>
              </a:rPr>
              <a:t>Útoky na k</a:t>
            </a:r>
            <a:r>
              <a:rPr lang="cs-CZ" sz="2000" b="0" i="0" dirty="0">
                <a:solidFill>
                  <a:srgbClr val="C00000"/>
                </a:solidFill>
                <a:effectLst/>
                <a:latin typeface="Arial Black" panose="020B0A04020102020204" pitchFamily="34" charset="0"/>
              </a:rPr>
              <a:t>ritickou infrastrukturu a další infrastrukturu mající vliv na chod státu</a:t>
            </a:r>
          </a:p>
        </p:txBody>
      </p:sp>
    </p:spTree>
    <p:extLst>
      <p:ext uri="{BB962C8B-B14F-4D97-AF65-F5344CB8AC3E}">
        <p14:creationId xmlns:p14="http://schemas.microsoft.com/office/powerpoint/2010/main" val="2005898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C489EC4-14E2-78B8-896E-B31D226E58D0}"/>
              </a:ext>
            </a:extLst>
          </p:cNvPr>
          <p:cNvSpPr txBox="1"/>
          <p:nvPr/>
        </p:nvSpPr>
        <p:spPr>
          <a:xfrm>
            <a:off x="714252" y="2274838"/>
            <a:ext cx="10823670" cy="1754326"/>
          </a:xfrm>
          <a:prstGeom prst="rect">
            <a:avLst/>
          </a:prstGeom>
          <a:noFill/>
        </p:spPr>
        <p:txBody>
          <a:bodyPr wrap="square">
            <a:spAutoFit/>
          </a:bodyPr>
          <a:lstStyle/>
          <a:p>
            <a:r>
              <a:rPr lang="cs-CZ" b="0" i="0" dirty="0">
                <a:solidFill>
                  <a:srgbClr val="C00000"/>
                </a:solidFill>
                <a:effectLst/>
                <a:latin typeface="Arial Black" panose="020B0A04020102020204" pitchFamily="34" charset="0"/>
              </a:rPr>
              <a:t>Kritická infrastruktura </a:t>
            </a:r>
            <a:r>
              <a:rPr lang="cs-CZ" b="0" i="0" dirty="0">
                <a:solidFill>
                  <a:srgbClr val="262626"/>
                </a:solidFill>
                <a:effectLst/>
                <a:latin typeface="Arial Black" panose="020B0A04020102020204" pitchFamily="34" charset="0"/>
              </a:rPr>
              <a:t>je klíčovým prvkem pro stabilitu státu a společnosti. Pokud dojde k výpadku nebo poruše této infrastruktury, mohou nastat závažné následky, jako jsou hospodářské škody, ztráty lidských životů, ekonomické kolapsy nebo narušení bezpečnosti státu. Je důležité, aby byla kritická infrastruktura chráněna a zabezpečena před možnými hrozbami a riziky, aby mohla plnit svou klíčovou roli v životě a fungování společnosti.</a:t>
            </a:r>
            <a:endParaRPr lang="cs-CZ" dirty="0">
              <a:latin typeface="Arial Black" panose="020B0A04020102020204" pitchFamily="34" charset="0"/>
            </a:endParaRPr>
          </a:p>
        </p:txBody>
      </p:sp>
    </p:spTree>
    <p:extLst>
      <p:ext uri="{BB962C8B-B14F-4D97-AF65-F5344CB8AC3E}">
        <p14:creationId xmlns:p14="http://schemas.microsoft.com/office/powerpoint/2010/main" val="3628159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3C761C5-4D3E-65EB-635F-9A09B8C248B9}"/>
              </a:ext>
            </a:extLst>
          </p:cNvPr>
          <p:cNvSpPr txBox="1"/>
          <p:nvPr/>
        </p:nvSpPr>
        <p:spPr>
          <a:xfrm>
            <a:off x="589280" y="1249679"/>
            <a:ext cx="11196320" cy="4801314"/>
          </a:xfrm>
          <a:prstGeom prst="rect">
            <a:avLst/>
          </a:prstGeom>
          <a:noFill/>
        </p:spPr>
        <p:txBody>
          <a:bodyPr wrap="square">
            <a:spAutoFit/>
          </a:bodyPr>
          <a:lstStyle/>
          <a:p>
            <a:pPr algn="just"/>
            <a:r>
              <a:rPr lang="cs-CZ" b="1" i="0" dirty="0">
                <a:solidFill>
                  <a:srgbClr val="C00000"/>
                </a:solidFill>
                <a:effectLst/>
                <a:latin typeface="Arial Black" panose="020B0A04020102020204" pitchFamily="34" charset="0"/>
              </a:rPr>
              <a:t>Kritickou infrastrukturou (KI) </a:t>
            </a:r>
            <a:r>
              <a:rPr lang="cs-CZ" b="0" i="0" dirty="0">
                <a:effectLst/>
                <a:latin typeface="Arial Black" panose="020B0A04020102020204" pitchFamily="34" charset="0"/>
              </a:rPr>
              <a:t>se dle zákona č. 240/2000 Sb., o krizovém řízení a o změně některých zákonů (krizový zákon) rozumí prvek kritické infrastruktury nebo systém prvků kritické infrastruktury, narušení jehož funkce by mělo závažný dopad na bezpečnost státu, zabezpečení základních životních potřeb obyvatelstva, zdraví osob nebo ekonomiku státu.</a:t>
            </a:r>
          </a:p>
          <a:p>
            <a:pPr algn="just"/>
            <a:endParaRPr lang="cs-CZ" b="0" i="0" dirty="0">
              <a:effectLst/>
              <a:latin typeface="Arial Black" panose="020B0A04020102020204" pitchFamily="34" charset="0"/>
            </a:endParaRPr>
          </a:p>
          <a:p>
            <a:pPr algn="just"/>
            <a:r>
              <a:rPr lang="cs-CZ" b="1" i="0" dirty="0">
                <a:solidFill>
                  <a:srgbClr val="C00000"/>
                </a:solidFill>
                <a:effectLst/>
                <a:latin typeface="Arial Black" panose="020B0A04020102020204" pitchFamily="34" charset="0"/>
              </a:rPr>
              <a:t>Evropskou kritickou infrastrukturou</a:t>
            </a:r>
            <a:r>
              <a:rPr lang="cs-CZ" b="0" i="0" dirty="0">
                <a:solidFill>
                  <a:srgbClr val="C00000"/>
                </a:solidFill>
                <a:effectLst/>
                <a:latin typeface="Arial Black" panose="020B0A04020102020204" pitchFamily="34" charset="0"/>
              </a:rPr>
              <a:t> (EKI) </a:t>
            </a:r>
            <a:r>
              <a:rPr lang="cs-CZ" b="0" i="0" dirty="0">
                <a:effectLst/>
                <a:latin typeface="Arial Black" panose="020B0A04020102020204" pitchFamily="34" charset="0"/>
              </a:rPr>
              <a:t>se rozumí kritická infrastruktura na území České republiky, jejíž narušení by mělo závažný dopad i na další členský stát Evropské unie.</a:t>
            </a:r>
          </a:p>
          <a:p>
            <a:pPr algn="just"/>
            <a:endParaRPr lang="cs-CZ" b="0" i="0" dirty="0">
              <a:effectLst/>
              <a:latin typeface="Arial Black" panose="020B0A04020102020204" pitchFamily="34" charset="0"/>
            </a:endParaRPr>
          </a:p>
          <a:p>
            <a:pPr algn="just"/>
            <a:r>
              <a:rPr lang="cs-CZ" b="1" i="0" dirty="0">
                <a:solidFill>
                  <a:srgbClr val="C00000"/>
                </a:solidFill>
                <a:effectLst/>
                <a:latin typeface="Arial Black" panose="020B0A04020102020204" pitchFamily="34" charset="0"/>
              </a:rPr>
              <a:t>Prvkem KI</a:t>
            </a:r>
            <a:r>
              <a:rPr lang="cs-CZ" b="0" i="0" dirty="0">
                <a:effectLst/>
                <a:latin typeface="Arial Black" panose="020B0A04020102020204" pitchFamily="34" charset="0"/>
              </a:rPr>
              <a:t> je zejména stavba, zařízení, prostředek nebo veřejná infrastruktura, určené podle </a:t>
            </a:r>
            <a:r>
              <a:rPr lang="cs-CZ" b="0" i="0" dirty="0">
                <a:solidFill>
                  <a:srgbClr val="C00000"/>
                </a:solidFill>
                <a:effectLst/>
                <a:latin typeface="Arial Black" panose="020B0A04020102020204" pitchFamily="34" charset="0"/>
              </a:rPr>
              <a:t>průřezových a odvětvových kritérií </a:t>
            </a:r>
            <a:r>
              <a:rPr lang="cs-CZ" b="0" i="0" dirty="0">
                <a:effectLst/>
                <a:latin typeface="Arial Black" panose="020B0A04020102020204" pitchFamily="34" charset="0"/>
              </a:rPr>
              <a:t>(je-li prvek kritické infrastruktury součástí evropské kritické infrastruktury, považuje se za prvek evropské kritické infrastruktury). Tato kritéria jsou obsažena v nařízení vlády č. 432/2010 Sb., o kritériích pro určení prvku kritické infrastruktury. Prvky kritické infrastruktury </a:t>
            </a:r>
            <a:r>
              <a:rPr lang="cs-CZ" b="0" i="0" dirty="0" err="1">
                <a:effectLst/>
                <a:latin typeface="Arial Black" panose="020B0A04020102020204" pitchFamily="34" charset="0"/>
              </a:rPr>
              <a:t>mohoubýt</a:t>
            </a:r>
            <a:r>
              <a:rPr lang="cs-CZ" b="0" i="0" dirty="0">
                <a:effectLst/>
                <a:latin typeface="Arial Black" panose="020B0A04020102020204" pitchFamily="34" charset="0"/>
              </a:rPr>
              <a:t> v oblasti veřejné i soukromé.</a:t>
            </a:r>
          </a:p>
          <a:p>
            <a:pPr algn="just"/>
            <a:endParaRPr lang="cs-CZ" b="0" i="0" dirty="0">
              <a:effectLst/>
              <a:latin typeface="Arial Black" panose="020B0A04020102020204" pitchFamily="34" charset="0"/>
            </a:endParaRPr>
          </a:p>
        </p:txBody>
      </p:sp>
    </p:spTree>
    <p:extLst>
      <p:ext uri="{BB962C8B-B14F-4D97-AF65-F5344CB8AC3E}">
        <p14:creationId xmlns:p14="http://schemas.microsoft.com/office/powerpoint/2010/main" val="1084046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47A9F7B-6556-FE0F-1E71-027646E68884}"/>
              </a:ext>
            </a:extLst>
          </p:cNvPr>
          <p:cNvSpPr txBox="1"/>
          <p:nvPr/>
        </p:nvSpPr>
        <p:spPr>
          <a:xfrm>
            <a:off x="1026160" y="1300480"/>
            <a:ext cx="10485120" cy="4801314"/>
          </a:xfrm>
          <a:prstGeom prst="rect">
            <a:avLst/>
          </a:prstGeom>
          <a:noFill/>
        </p:spPr>
        <p:txBody>
          <a:bodyPr wrap="square">
            <a:spAutoFit/>
          </a:bodyPr>
          <a:lstStyle/>
          <a:p>
            <a:pPr algn="l"/>
            <a:r>
              <a:rPr lang="cs-CZ" sz="2400" b="0" i="0" dirty="0">
                <a:solidFill>
                  <a:srgbClr val="C00000"/>
                </a:solidFill>
                <a:effectLst/>
                <a:latin typeface="Arial Black" panose="020B0A04020102020204" pitchFamily="34" charset="0"/>
              </a:rPr>
              <a:t>V České republice bylo vyčleněno 9 odvětví kritické infrastruktury:</a:t>
            </a:r>
          </a:p>
          <a:p>
            <a:pPr algn="l"/>
            <a:endParaRPr lang="cs-CZ" sz="2400" b="0" i="0" dirty="0">
              <a:solidFill>
                <a:srgbClr val="C00000"/>
              </a:solidFill>
              <a:effectLst/>
              <a:latin typeface="Arial Black" panose="020B0A04020102020204" pitchFamily="34" charset="0"/>
            </a:endParaRP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energetika,</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vodní hospodářství,</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potravinářství a zemědělství,</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zdravotní péče,</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doprava,</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komunikační a informační systémy,</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bankovní a finanční sektor</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nouzové služby</a:t>
            </a:r>
          </a:p>
          <a:p>
            <a:pPr fontAlgn="base">
              <a:buFont typeface="Arial" panose="020B0604020202020204" pitchFamily="34" charset="0"/>
              <a:buChar char="•"/>
            </a:pPr>
            <a:r>
              <a:rPr lang="cs-CZ" b="0" i="0" dirty="0">
                <a:solidFill>
                  <a:srgbClr val="262626"/>
                </a:solidFill>
                <a:effectLst/>
                <a:latin typeface="Arial Black" panose="020B0A04020102020204" pitchFamily="34" charset="0"/>
              </a:rPr>
              <a:t>veřejná správa.</a:t>
            </a:r>
          </a:p>
          <a:p>
            <a:pPr fontAlgn="base">
              <a:buFont typeface="Arial" panose="020B0604020202020204" pitchFamily="34" charset="0"/>
              <a:buChar char="•"/>
            </a:pPr>
            <a:endParaRPr lang="cs-CZ" dirty="0">
              <a:solidFill>
                <a:srgbClr val="262626"/>
              </a:solidFill>
              <a:latin typeface="Arial Black" panose="020B0A04020102020204" pitchFamily="34" charset="0"/>
            </a:endParaRPr>
          </a:p>
          <a:p>
            <a:pPr fontAlgn="base"/>
            <a:r>
              <a:rPr lang="cs-CZ" b="0" i="0" dirty="0">
                <a:solidFill>
                  <a:srgbClr val="262626"/>
                </a:solidFill>
                <a:effectLst/>
                <a:latin typeface="Arial Black" panose="020B0A04020102020204" pitchFamily="34" charset="0"/>
              </a:rPr>
              <a:t>Ve všech odvětvích se využívají informační systémy a dokonce dnes na nich plně </a:t>
            </a:r>
            <a:r>
              <a:rPr lang="cs-CZ" dirty="0">
                <a:solidFill>
                  <a:srgbClr val="262626"/>
                </a:solidFill>
                <a:latin typeface="Arial Black" panose="020B0A04020102020204" pitchFamily="34" charset="0"/>
              </a:rPr>
              <a:t>zá</a:t>
            </a:r>
            <a:r>
              <a:rPr lang="cs-CZ" b="0" i="0" dirty="0">
                <a:solidFill>
                  <a:srgbClr val="262626"/>
                </a:solidFill>
                <a:effectLst/>
                <a:latin typeface="Arial Black" panose="020B0A04020102020204" pitchFamily="34" charset="0"/>
              </a:rPr>
              <a:t>visí a navíc velká většina je napojena na internet. Tím je přímo ohrožují rizika a hrozby z kyberprostoru.</a:t>
            </a:r>
          </a:p>
        </p:txBody>
      </p:sp>
    </p:spTree>
    <p:extLst>
      <p:ext uri="{BB962C8B-B14F-4D97-AF65-F5344CB8AC3E}">
        <p14:creationId xmlns:p14="http://schemas.microsoft.com/office/powerpoint/2010/main" val="2323523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EB34171-8DDD-B426-F574-0CB04619DAF1}"/>
              </a:ext>
            </a:extLst>
          </p:cNvPr>
          <p:cNvSpPr txBox="1"/>
          <p:nvPr/>
        </p:nvSpPr>
        <p:spPr>
          <a:xfrm>
            <a:off x="1310640" y="1209040"/>
            <a:ext cx="10048240" cy="5724644"/>
          </a:xfrm>
          <a:prstGeom prst="rect">
            <a:avLst/>
          </a:prstGeom>
          <a:noFill/>
        </p:spPr>
        <p:txBody>
          <a:bodyPr wrap="square">
            <a:spAutoFit/>
          </a:bodyPr>
          <a:lstStyle/>
          <a:p>
            <a:pPr algn="ctr"/>
            <a:r>
              <a:rPr lang="cs-CZ" sz="3200" dirty="0">
                <a:solidFill>
                  <a:srgbClr val="C00000"/>
                </a:solidFill>
                <a:latin typeface="Arial Black" panose="020B0A04020102020204" pitchFamily="34" charset="0"/>
              </a:rPr>
              <a:t>Příklady úspěšných útoků na narušení kritické infrastruktury v zahraničí</a:t>
            </a:r>
          </a:p>
          <a:p>
            <a:pPr algn="ctr"/>
            <a:r>
              <a:rPr lang="cs-CZ" sz="3200" dirty="0">
                <a:solidFill>
                  <a:srgbClr val="C00000"/>
                </a:solidFill>
                <a:latin typeface="Arial Black" panose="020B0A04020102020204" pitchFamily="34" charset="0"/>
              </a:rPr>
              <a:t>(destruktivní nebo znehodnocení dat)</a:t>
            </a:r>
          </a:p>
          <a:p>
            <a:pPr algn="ctr"/>
            <a:endParaRPr lang="cs-CZ" dirty="0">
              <a:solidFill>
                <a:srgbClr val="C00000"/>
              </a:solidFill>
              <a:latin typeface="Arial Black" panose="020B0A04020102020204" pitchFamily="34" charset="0"/>
            </a:endParaRPr>
          </a:p>
          <a:p>
            <a:r>
              <a:rPr lang="cs-CZ" dirty="0">
                <a:latin typeface="Arial Black" panose="020B0A04020102020204" pitchFamily="34" charset="0"/>
              </a:rPr>
              <a:t>2007 </a:t>
            </a:r>
            <a:r>
              <a:rPr lang="cs-CZ" dirty="0" err="1">
                <a:latin typeface="Arial Black" panose="020B0A04020102020204" pitchFamily="34" charset="0"/>
              </a:rPr>
              <a:t>Stuxnet</a:t>
            </a:r>
            <a:endParaRPr lang="cs-CZ" dirty="0">
              <a:latin typeface="Arial Black" panose="020B0A04020102020204" pitchFamily="34" charset="0"/>
            </a:endParaRPr>
          </a:p>
          <a:p>
            <a:endParaRPr lang="cs-CZ" dirty="0">
              <a:latin typeface="Arial Black" panose="020B0A04020102020204" pitchFamily="34" charset="0"/>
            </a:endParaRPr>
          </a:p>
          <a:p>
            <a:r>
              <a:rPr lang="cs-CZ" dirty="0">
                <a:latin typeface="Arial Black" panose="020B0A04020102020204" pitchFamily="34" charset="0"/>
              </a:rPr>
              <a:t>2012 </a:t>
            </a:r>
            <a:r>
              <a:rPr lang="cs-CZ" dirty="0" err="1">
                <a:latin typeface="Arial Black" panose="020B0A04020102020204" pitchFamily="34" charset="0"/>
              </a:rPr>
              <a:t>Saudi</a:t>
            </a:r>
            <a:r>
              <a:rPr lang="cs-CZ" dirty="0">
                <a:latin typeface="Arial Black" panose="020B0A04020102020204" pitchFamily="34" charset="0"/>
              </a:rPr>
              <a:t> </a:t>
            </a:r>
            <a:r>
              <a:rPr lang="cs-CZ" dirty="0" err="1">
                <a:latin typeface="Arial Black" panose="020B0A04020102020204" pitchFamily="34" charset="0"/>
              </a:rPr>
              <a:t>Aramco</a:t>
            </a:r>
            <a:endParaRPr lang="cs-CZ" dirty="0">
              <a:latin typeface="Arial Black" panose="020B0A04020102020204" pitchFamily="34" charset="0"/>
            </a:endParaRPr>
          </a:p>
          <a:p>
            <a:endParaRPr lang="cs-CZ" dirty="0">
              <a:latin typeface="Arial Black" panose="020B0A04020102020204" pitchFamily="34" charset="0"/>
            </a:endParaRPr>
          </a:p>
          <a:p>
            <a:r>
              <a:rPr lang="cs-CZ" sz="1800" dirty="0">
                <a:latin typeface="Arial Black" panose="020B0A04020102020204" pitchFamily="34" charset="0"/>
              </a:rPr>
              <a:t>2017 </a:t>
            </a:r>
            <a:r>
              <a:rPr lang="cs-CZ" sz="1800" dirty="0" err="1">
                <a:latin typeface="Arial Black" panose="020B0A04020102020204" pitchFamily="34" charset="0"/>
              </a:rPr>
              <a:t>WannaCry</a:t>
            </a:r>
            <a:endParaRPr lang="cs-CZ" sz="1800" dirty="0">
              <a:latin typeface="Arial Black" panose="020B0A04020102020204" pitchFamily="34" charset="0"/>
            </a:endParaRPr>
          </a:p>
          <a:p>
            <a:endParaRPr lang="cs-CZ" dirty="0">
              <a:latin typeface="Arial Black" panose="020B0A04020102020204" pitchFamily="34" charset="0"/>
            </a:endParaRPr>
          </a:p>
          <a:p>
            <a:r>
              <a:rPr lang="cs-CZ" dirty="0">
                <a:latin typeface="Arial Black" panose="020B0A04020102020204" pitchFamily="34" charset="0"/>
              </a:rPr>
              <a:t>2014 - 2024 ruské útoky na Ukrajinu (zasáhlo i země mimo Ukrajinu)</a:t>
            </a:r>
          </a:p>
          <a:p>
            <a:r>
              <a:rPr lang="cs-CZ" dirty="0">
                <a:latin typeface="Arial Black" panose="020B0A04020102020204" pitchFamily="34" charset="0"/>
              </a:rPr>
              <a:t> - útoky na energetiku - útoky na SCADA systémy</a:t>
            </a:r>
          </a:p>
          <a:p>
            <a:r>
              <a:rPr lang="cs-CZ" dirty="0">
                <a:latin typeface="Arial Black" panose="020B0A04020102020204" pitchFamily="34" charset="0"/>
              </a:rPr>
              <a:t> - útoky na komunikační systémy </a:t>
            </a:r>
            <a:r>
              <a:rPr lang="cs-CZ" dirty="0" err="1">
                <a:latin typeface="Arial Black" panose="020B0A04020102020204" pitchFamily="34" charset="0"/>
              </a:rPr>
              <a:t>Viasat</a:t>
            </a:r>
            <a:r>
              <a:rPr lang="cs-CZ" dirty="0">
                <a:latin typeface="Arial Black" panose="020B0A04020102020204" pitchFamily="34" charset="0"/>
              </a:rPr>
              <a:t>, </a:t>
            </a:r>
            <a:r>
              <a:rPr lang="cs-CZ" dirty="0" err="1">
                <a:latin typeface="Arial Black" panose="020B0A04020102020204" pitchFamily="34" charset="0"/>
              </a:rPr>
              <a:t>Kyistar</a:t>
            </a:r>
            <a:endParaRPr lang="cs-CZ" dirty="0">
              <a:latin typeface="Arial Black" panose="020B0A04020102020204" pitchFamily="34" charset="0"/>
            </a:endParaRPr>
          </a:p>
          <a:p>
            <a:r>
              <a:rPr lang="cs-CZ" dirty="0">
                <a:latin typeface="Arial Black" panose="020B0A04020102020204" pitchFamily="34" charset="0"/>
              </a:rPr>
              <a:t> </a:t>
            </a:r>
          </a:p>
          <a:p>
            <a:r>
              <a:rPr lang="cs-CZ" dirty="0">
                <a:latin typeface="Arial Black" panose="020B0A04020102020204" pitchFamily="34" charset="0"/>
              </a:rPr>
              <a:t>2021 – </a:t>
            </a:r>
            <a:r>
              <a:rPr lang="cs-CZ" dirty="0" err="1">
                <a:latin typeface="Arial Black" panose="020B0A04020102020204" pitchFamily="34" charset="0"/>
              </a:rPr>
              <a:t>Colonial</a:t>
            </a:r>
            <a:r>
              <a:rPr lang="cs-CZ" dirty="0">
                <a:latin typeface="Arial Black" panose="020B0A04020102020204" pitchFamily="34" charset="0"/>
              </a:rPr>
              <a:t> </a:t>
            </a:r>
            <a:r>
              <a:rPr lang="cs-CZ" dirty="0" err="1">
                <a:latin typeface="Arial Black" panose="020B0A04020102020204" pitchFamily="34" charset="0"/>
              </a:rPr>
              <a:t>Pipeline</a:t>
            </a:r>
            <a:endParaRPr lang="cs-CZ" dirty="0">
              <a:latin typeface="Arial Black" panose="020B0A04020102020204" pitchFamily="34" charset="0"/>
            </a:endParaRPr>
          </a:p>
          <a:p>
            <a:endParaRPr lang="cs-CZ" dirty="0">
              <a:latin typeface="Arial Black" panose="020B0A04020102020204" pitchFamily="34" charset="0"/>
            </a:endParaRPr>
          </a:p>
          <a:p>
            <a:endParaRPr lang="cs-CZ" dirty="0">
              <a:latin typeface="Arial Black" panose="020B0A04020102020204" pitchFamily="34" charset="0"/>
            </a:endParaRPr>
          </a:p>
          <a:p>
            <a:endParaRPr lang="cs-CZ" dirty="0"/>
          </a:p>
        </p:txBody>
      </p:sp>
    </p:spTree>
    <p:extLst>
      <p:ext uri="{BB962C8B-B14F-4D97-AF65-F5344CB8AC3E}">
        <p14:creationId xmlns:p14="http://schemas.microsoft.com/office/powerpoint/2010/main" val="737957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036FC87-27CF-E598-7D84-00E1E4026FF2}"/>
              </a:ext>
            </a:extLst>
          </p:cNvPr>
          <p:cNvSpPr txBox="1"/>
          <p:nvPr/>
        </p:nvSpPr>
        <p:spPr>
          <a:xfrm>
            <a:off x="1046480" y="2153920"/>
            <a:ext cx="10099040" cy="1354217"/>
          </a:xfrm>
          <a:prstGeom prst="rect">
            <a:avLst/>
          </a:prstGeom>
          <a:noFill/>
        </p:spPr>
        <p:txBody>
          <a:bodyPr wrap="square">
            <a:spAutoFit/>
          </a:bodyPr>
          <a:lstStyle/>
          <a:p>
            <a:pPr algn="ctr"/>
            <a:r>
              <a:rPr lang="cs-CZ" sz="3200" dirty="0">
                <a:solidFill>
                  <a:srgbClr val="C00000"/>
                </a:solidFill>
                <a:latin typeface="Arial Black" panose="020B0A04020102020204" pitchFamily="34" charset="0"/>
              </a:rPr>
              <a:t>Česká republika</a:t>
            </a:r>
          </a:p>
          <a:p>
            <a:endParaRPr lang="cs-CZ" sz="3200" dirty="0">
              <a:solidFill>
                <a:srgbClr val="C00000"/>
              </a:solidFill>
              <a:latin typeface="Arial Black" panose="020B0A04020102020204" pitchFamily="34" charset="0"/>
            </a:endParaRPr>
          </a:p>
          <a:p>
            <a:r>
              <a:rPr lang="cs-CZ" dirty="0">
                <a:latin typeface="Arial Black" panose="020B0A04020102020204" pitchFamily="34" charset="0"/>
              </a:rPr>
              <a:t>Úspěšný útok na narušení kritické infrastruktury – Nemocnice Bohunice Brno</a:t>
            </a:r>
          </a:p>
        </p:txBody>
      </p:sp>
    </p:spTree>
    <p:extLst>
      <p:ext uri="{BB962C8B-B14F-4D97-AF65-F5344CB8AC3E}">
        <p14:creationId xmlns:p14="http://schemas.microsoft.com/office/powerpoint/2010/main" val="197606697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3082</Words>
  <Application>Microsoft Office PowerPoint</Application>
  <PresentationFormat>Širokoúhlá obrazovka</PresentationFormat>
  <Paragraphs>223</Paragraphs>
  <Slides>26</Slides>
  <Notes>0</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26</vt:i4>
      </vt:variant>
    </vt:vector>
  </HeadingPairs>
  <TitlesOfParts>
    <vt:vector size="35" baseType="lpstr">
      <vt:lpstr>Aptos Black</vt:lpstr>
      <vt:lpstr>Arial</vt:lpstr>
      <vt:lpstr>Arial Black</vt:lpstr>
      <vt:lpstr>Calibri</vt:lpstr>
      <vt:lpstr>Calibri Light</vt:lpstr>
      <vt:lpstr>Linux Libertine</vt:lpstr>
      <vt:lpstr>Montserrat</vt:lpstr>
      <vt:lpstr>Times New Roman</vt:lpstr>
      <vt:lpstr>Motiv Office</vt:lpstr>
      <vt:lpstr>Rizika a hrozby v kyberprostoru z hlediska bezpečnosti státu </vt:lpstr>
      <vt:lpstr>Prezentace aplikace PowerPoint</vt:lpstr>
      <vt:lpstr>Cíle kybernetického působení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Útoky na zbraňové systémy</vt:lpstr>
      <vt:lpstr>Vytěžení informací v kyberprostoru </vt:lpstr>
      <vt:lpstr>Prezentace aplikace PowerPoint</vt:lpstr>
      <vt:lpstr>Prezentace aplikace PowerPoint</vt:lpstr>
      <vt:lpstr>Informační vlivové operace </vt:lpstr>
      <vt:lpstr>Působení Ruské federace v České republice.</vt:lpstr>
      <vt:lpstr>Techniky informačního ovlivňování </vt:lpstr>
      <vt:lpstr>Techniky informačního ovlivňování </vt:lpstr>
      <vt:lpstr>Techniky informačního ovlivňování </vt:lpstr>
      <vt:lpstr>Techniky informačního ovlivňování </vt:lpstr>
      <vt:lpstr>Techniky informačního ovlivňování </vt:lpstr>
      <vt:lpstr>Techniky informačního ovlivňování </vt:lpstr>
      <vt:lpstr>Prezentace aplikace PowerPoint</vt:lpstr>
      <vt:lpstr>Využívání slabin společnosti</vt:lpstr>
      <vt:lpstr>Prezentace aplikace PowerPoint</vt:lpstr>
      <vt:lpstr>Problém „kapitalismu dozoru“ v kyberprostoru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Rizika a hrozby v kyberprostoru z hlediska bezpečnosti státu</dc:title>
  <dc:creator>Dusan Navratil</dc:creator>
  <cp:lastModifiedBy>Dusan Navratil</cp:lastModifiedBy>
  <cp:revision>42</cp:revision>
  <dcterms:created xsi:type="dcterms:W3CDTF">2024-01-05T09:52:48Z</dcterms:created>
  <dcterms:modified xsi:type="dcterms:W3CDTF">2024-02-19T08:48:42Z</dcterms:modified>
</cp:coreProperties>
</file>