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68" r:id="rId23"/>
    <p:sldId id="269" r:id="rId24"/>
    <p:sldId id="270" r:id="rId25"/>
    <p:sldId id="271" r:id="rId26"/>
    <p:sldId id="272" r:id="rId27"/>
    <p:sldId id="273" r:id="rId28"/>
    <p:sldId id="276" r:id="rId29"/>
    <p:sldId id="277" r:id="rId30"/>
    <p:sldId id="274" r:id="rId31"/>
    <p:sldId id="275" r:id="rId32"/>
    <p:sldId id="278" r:id="rId33"/>
    <p:sldId id="290" r:id="rId34"/>
    <p:sldId id="291" r:id="rId35"/>
    <p:sldId id="289" r:id="rId36"/>
    <p:sldId id="279" r:id="rId3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9" autoAdjust="0"/>
    <p:restoredTop sz="94660"/>
  </p:normalViewPr>
  <p:slideViewPr>
    <p:cSldViewPr snapToGrid="0">
      <p:cViewPr varScale="1">
        <p:scale>
          <a:sx n="66" d="100"/>
          <a:sy n="66" d="100"/>
        </p:scale>
        <p:origin x="40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59647F-BAA9-92B7-AB0F-FC10C9F9E1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8CF04FF-CA68-116C-A5D3-A7A9F8AB36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04B7155-1C95-7DD0-E0A8-B83FA6593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4F7-4CD5-493D-93EE-848E3436AA73}" type="datetimeFigureOut">
              <a:rPr lang="cs-CZ" smtClean="0"/>
              <a:t>08.02.2024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00137C3-0FEC-735D-7B19-D8E4025E5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ED2419-379C-AB5C-7D58-E1D1C77DB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E635-5582-47B8-A9AE-EEB7595F7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1412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FB7246-41ED-D457-385C-391D74FD4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22D24CF-BBF4-05C4-256D-55D6744394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75A413B-2E1C-C436-90A6-DE18731C7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4F7-4CD5-493D-93EE-848E3436AA73}" type="datetimeFigureOut">
              <a:rPr lang="cs-CZ" smtClean="0"/>
              <a:t>08.02.2024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60A9C3-2922-F76C-1C77-9C955F3ED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0CB91E-6DC3-9EF1-4C81-BC4C77AE9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E635-5582-47B8-A9AE-EEB7595F7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823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EB46C2B-4F6D-C359-3C7C-6CDF60F6DE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68A5228-E1B0-F6AA-3B3D-FD369F2B3D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E035C6-D49C-89F8-96A7-B0D9CA875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4F7-4CD5-493D-93EE-848E3436AA73}" type="datetimeFigureOut">
              <a:rPr lang="cs-CZ" smtClean="0"/>
              <a:t>08.02.2024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6EB641-161B-BAB0-3F8E-16D7C28AD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B32DE6-71B5-9584-9CCE-3F606FB96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E635-5582-47B8-A9AE-EEB7595F7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4320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64F4B2-C5C9-3E7B-DC94-508A397CF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2601F3-92B2-EF20-8CCA-4C7F8A0F9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11BD337-249F-A0FA-00A2-6D9246BF4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4F7-4CD5-493D-93EE-848E3436AA73}" type="datetimeFigureOut">
              <a:rPr lang="cs-CZ" smtClean="0"/>
              <a:t>08.02.2024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0442D6-E46E-2E39-5F88-D99C91DC6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FCB83C-384A-AEBD-B996-310DAB654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E635-5582-47B8-A9AE-EEB7595F7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4530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9CE4F9-AE57-6522-AD79-22B712BD9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1E8F73C-CFC6-F7A3-BADD-0A8418AFBD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75E0CD-1DA1-615B-625F-7C25BB1C3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4F7-4CD5-493D-93EE-848E3436AA73}" type="datetimeFigureOut">
              <a:rPr lang="cs-CZ" smtClean="0"/>
              <a:t>08.02.2024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D46A48-4EE2-A188-2FEB-EE6AC4D4B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7664FF4-35C5-18A7-F07A-E0B4CC193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E635-5582-47B8-A9AE-EEB7595F7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4167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3AAEE8-27B6-81EC-043A-77DB96832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F26BDC-14BD-14A1-E748-A40693B54E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B32D50C-5E8F-88E6-87A6-9B16AC0DD1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CB5816E-0C24-442C-6931-B2547274D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4F7-4CD5-493D-93EE-848E3436AA73}" type="datetimeFigureOut">
              <a:rPr lang="cs-CZ" smtClean="0"/>
              <a:t>08.02.2024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6DAE10-D3DB-DB07-A61C-F2CC85D9B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BD32B65-77CB-337E-7A1D-63A83DED8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E635-5582-47B8-A9AE-EEB7595F7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7416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B9938E-7D34-89FD-E87D-4D2300884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ACB3CF-159B-A5CD-7FF4-BFC96FB182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FC25FF2-DE2E-D2C6-D0E6-B33613CFA3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5F4DEF5-A417-7FDA-84F2-35C8C09494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F9C1E66-0B67-2DA1-7A22-E3EF696C18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D537416-D139-E4F6-911B-C5C8A9C41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4F7-4CD5-493D-93EE-848E3436AA73}" type="datetimeFigureOut">
              <a:rPr lang="cs-CZ" smtClean="0"/>
              <a:t>08.02.2024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4C28C02-EE71-0C93-E2AB-6EF8F4C4F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FA57E40-C3CC-9AA2-91BA-486163D22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E635-5582-47B8-A9AE-EEB7595F7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7367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9306CF-40BF-68A1-EC0F-235DEE173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CF5687D-9D8A-1CCF-FCD8-E0D2090D3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4F7-4CD5-493D-93EE-848E3436AA73}" type="datetimeFigureOut">
              <a:rPr lang="cs-CZ" smtClean="0"/>
              <a:t>08.02.2024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E7496C4-A49F-DFE1-E20C-173A36F75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2CFB565-29BA-303F-C547-8D2AB9335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E635-5582-47B8-A9AE-EEB7595F7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853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B635702-58C7-15AF-305D-4D60259D7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4F7-4CD5-493D-93EE-848E3436AA73}" type="datetimeFigureOut">
              <a:rPr lang="cs-CZ" smtClean="0"/>
              <a:t>08.02.2024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D582685-7D02-6A0C-EA7A-A71F58CA2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44E77B3-6E94-F4F1-9F34-E9DF7B579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E635-5582-47B8-A9AE-EEB7595F7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605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CBFB1D-5619-B61E-5778-591C45C19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A74D1A-7282-5F8D-60F6-5947E89A2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862B210-A5A1-167C-8B7E-0A87DBD624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E5CF6EB-47FF-41CB-86DA-4183DFE85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4F7-4CD5-493D-93EE-848E3436AA73}" type="datetimeFigureOut">
              <a:rPr lang="cs-CZ" smtClean="0"/>
              <a:t>08.02.2024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D4C25C8-95DD-F3BF-92DD-8014AD874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E0FD84C-0480-F53A-413D-31EF87BCA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E635-5582-47B8-A9AE-EEB7595F7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3089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855181-A2B0-A699-FAFD-D07194081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53AB6E5-FADC-7F8E-BD9F-3F84E8625A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8843710-A609-4B47-F3D5-4AC6CAA097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0AD4DE5-1174-A917-076A-CE7D918D9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4F7-4CD5-493D-93EE-848E3436AA73}" type="datetimeFigureOut">
              <a:rPr lang="cs-CZ" smtClean="0"/>
              <a:t>08.02.2024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A797D11-A844-FFD9-D687-C98151A01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1D13CEF-EB05-0720-02FC-AD161C4EB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FE635-5582-47B8-A9AE-EEB7595F7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9182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FC2256F-A565-BE76-7ABC-79958DB9A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F661E3F-E3AC-DFBC-EB50-992DC99178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F83CF7C-5BEC-E6B3-FD79-EECA7A415E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D74F7-4CD5-493D-93EE-848E3436AA73}" type="datetimeFigureOut">
              <a:rPr lang="cs-CZ" smtClean="0"/>
              <a:t>08.02.2024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2A656BB-FBC0-99C1-8790-CCE640F822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B1628C2-8500-9838-20CD-3F63B4F7FD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FE635-5582-47B8-A9AE-EEB7595F7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2337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5F0AD4-AB30-6B73-F8D1-9DE17613FD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4539" y="375385"/>
            <a:ext cx="9243461" cy="3946358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rgbClr val="C00000"/>
                </a:solidFill>
                <a:latin typeface="Arial Black" panose="020B0A04020102020204" pitchFamily="34" charset="0"/>
              </a:rPr>
              <a:t>Postavení NÚKIB ve státní správě, spolupráce s ostatními s ostatními státními orgány a mezinárodní spolupráce</a:t>
            </a:r>
            <a:br>
              <a:rPr lang="cs-CZ" sz="36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br>
              <a:rPr lang="cs-CZ" sz="3600" dirty="0">
                <a:solidFill>
                  <a:srgbClr val="C00000"/>
                </a:solidFill>
                <a:latin typeface="Arial Black" panose="020B0A04020102020204" pitchFamily="34" charset="0"/>
              </a:rPr>
            </a:br>
            <a:r>
              <a:rPr lang="cs-CZ" sz="3600" dirty="0">
                <a:solidFill>
                  <a:srgbClr val="C00000"/>
                </a:solidFill>
                <a:latin typeface="Arial Black" panose="020B0A04020102020204" pitchFamily="34" charset="0"/>
              </a:rPr>
              <a:t> a varování Huawei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9820649-C38F-7998-1858-91CF62B561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363936"/>
            <a:ext cx="9144000" cy="506185"/>
          </a:xfrm>
        </p:spPr>
        <p:txBody>
          <a:bodyPr>
            <a:normAutofit/>
          </a:bodyPr>
          <a:lstStyle/>
          <a:p>
            <a:r>
              <a:rPr lang="cs-CZ" dirty="0"/>
              <a:t>Ing. Dušan Navrátil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58242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32DFC6-F453-6329-8C06-DFEBCF0A8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    NUKIB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C856A5-1731-092F-45F9-DA71ABB2C3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4693"/>
            <a:ext cx="10515600" cy="45522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Odbor bezpečnosti informačních technologií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Certifikace informačních a komunikačních systémů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Certifikace systémů – 100 z toho 700 aktivních, 90% státní správa, z toho PT a T 15%, D-50%, V-35%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Schvaluje změny v certifikovaných IS cirka 1000 ročně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Tvorba </a:t>
            </a:r>
            <a:r>
              <a:rPr lang="cs-CZ" sz="1800" dirty="0" err="1">
                <a:latin typeface="Arial Black" panose="020B0A04020102020204" pitchFamily="34" charset="0"/>
              </a:rPr>
              <a:t>standartů</a:t>
            </a:r>
            <a:r>
              <a:rPr lang="cs-CZ" sz="1800" dirty="0">
                <a:latin typeface="Arial Black" panose="020B0A04020102020204" pitchFamily="34" charset="0"/>
              </a:rPr>
              <a:t>  a metodik ochrany UI v IS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Akreditace IS EU a NATO </a:t>
            </a:r>
          </a:p>
          <a:p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176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B202E4-8FA1-6B67-674E-C42E2EA72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5898" y="365126"/>
            <a:ext cx="10477901" cy="616652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    NUKIB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531EF4-C7CC-AE9F-EA9B-C6D3634C5F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145" y="1289785"/>
            <a:ext cx="10612655" cy="488717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Odbor bezpečnosti informačních technologií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TEMPEST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(</a:t>
            </a:r>
            <a:r>
              <a:rPr lang="en-US" sz="1800" b="1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T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elecommunications </a:t>
            </a:r>
            <a:r>
              <a:rPr lang="en-US" sz="1800" b="1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lectronics </a:t>
            </a:r>
            <a:r>
              <a:rPr lang="en-US" sz="1800" b="1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M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aterials </a:t>
            </a:r>
            <a:r>
              <a:rPr lang="en-US" sz="1800" b="1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P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rotected from </a:t>
            </a:r>
            <a:r>
              <a:rPr lang="en-US" sz="1800" b="1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manating </a:t>
            </a:r>
            <a:r>
              <a:rPr lang="en-US" sz="1800" b="1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S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purious </a:t>
            </a:r>
            <a:r>
              <a:rPr lang="en-US" sz="1800" b="1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T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ransmissions)</a:t>
            </a:r>
            <a:endParaRPr lang="cs-CZ" sz="1800" b="0" i="0" dirty="0">
              <a:solidFill>
                <a:srgbClr val="000000"/>
              </a:solidFill>
              <a:effectLst/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1800" b="0" i="0" dirty="0">
              <a:solidFill>
                <a:srgbClr val="000000"/>
              </a:solidFill>
              <a:effectLst/>
              <a:latin typeface="Arial Black" panose="020B0A04020102020204" pitchFamily="34" charset="0"/>
            </a:endParaRPr>
          </a:p>
          <a:p>
            <a:r>
              <a:rPr 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Národní středisko pro měření kompromitujícího elektromagnetického vyzařování  (KV) cca 200/rok</a:t>
            </a:r>
          </a:p>
          <a:p>
            <a:r>
              <a:rPr 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Návrh metod a postupů hodnocení el. Zařízení, zabezpečené oblasti nebo objektu proti úniku UI prostřednictvím KV</a:t>
            </a:r>
          </a:p>
          <a:p>
            <a:r>
              <a:rPr 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Certifikace stínících komor cca 20/r</a:t>
            </a:r>
          </a:p>
          <a:p>
            <a:r>
              <a:rPr 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Kontroly jednacích místností k nepovolenému použití technických prostředků určených k získávání informací nebo KV</a:t>
            </a:r>
          </a:p>
          <a:p>
            <a:r>
              <a:rPr 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Určování standardů v oblasti TEMPEST</a:t>
            </a:r>
          </a:p>
          <a:p>
            <a:pPr marL="0" indent="0">
              <a:buNone/>
            </a:pPr>
            <a:endParaRPr lang="cs-CZ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solidFill>
                  <a:srgbClr val="000000"/>
                </a:solidFill>
                <a:latin typeface="Arial Black" panose="020B0A04020102020204" pitchFamily="34" charset="0"/>
              </a:rPr>
              <a:t>Pozn. V současnosti se zvýšilo riziko laserového odposlechu jak akustického tak obrazového.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8284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E0AD3E-61A2-A4C2-75EA-0BE557B97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    NUKIB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C73FFA-39AD-CFEF-FCD2-E4035A087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Odbor bezpečnosti informačních technologií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Šifrová služba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Výroba kryptografického materiálu KM) pro provoz kryptografických prostředků (KP)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Evidence KM, pracovníků kryptografické ochrany včetně </a:t>
            </a:r>
            <a:r>
              <a:rPr lang="cs-CZ" sz="1800" dirty="0" err="1">
                <a:latin typeface="Arial Black" panose="020B0A04020102020204" pitchFamily="34" charset="0"/>
              </a:rPr>
              <a:t>evidense</a:t>
            </a:r>
            <a:r>
              <a:rPr lang="cs-CZ" sz="1800" dirty="0">
                <a:latin typeface="Arial Black" panose="020B0A04020102020204" pitchFamily="34" charset="0"/>
              </a:rPr>
              <a:t> kompromitace a ničení KM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Národní středisko pro distribuci KM (NDA)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Servis a údržba KP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Nová výzva </a:t>
            </a:r>
            <a:r>
              <a:rPr lang="cs-CZ" sz="1800" dirty="0" err="1">
                <a:solidFill>
                  <a:srgbClr val="C00000"/>
                </a:solidFill>
                <a:latin typeface="Arial Black" panose="020B0A04020102020204" pitchFamily="34" charset="0"/>
              </a:rPr>
              <a:t>postkvantová</a:t>
            </a: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 kryptografie!!!!!!!!</a:t>
            </a:r>
          </a:p>
          <a:p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9285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6859E0-6B89-C174-C9FA-F79C767B3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Spolupráce se zpravodajskými službami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EC03DB-6374-AD3C-A8C5-8CC4CBBD1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latin typeface="Arial Black" panose="020B0A04020102020204" pitchFamily="34" charset="0"/>
              </a:rPr>
              <a:t>Problémem jsou částečně společné a částečně odlišné zájmy.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Společný zájem NÚKIBU a kontrarozvědek je ochrana před špionáži a další. (např. ochrana ministerstva zahraničí)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Odlišné zájmy mají zpravodajské služby, které využívají zranitelností pro  získávání informací technickými prostředky.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Zájem NÚKIB je získávat informace o zranitelnostech a informovat o tom.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1151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B92E6D-AB1E-79F5-98F1-B9A09FA69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Spolupráce se zpravodajskými službami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F7E447-B2DE-CF58-5969-2D673D11D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Získávání informací o </a:t>
            </a:r>
            <a:r>
              <a:rPr lang="cs-CZ" sz="1800" dirty="0" err="1">
                <a:latin typeface="Arial Black" panose="020B0A04020102020204" pitchFamily="34" charset="0"/>
              </a:rPr>
              <a:t>o</a:t>
            </a:r>
            <a:r>
              <a:rPr lang="cs-CZ" sz="1800" dirty="0">
                <a:latin typeface="Arial Black" panose="020B0A04020102020204" pitchFamily="34" charset="0"/>
              </a:rPr>
              <a:t> hrozbách i rizicích a vzájemné poskytování informací.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NÚKIB získává informace ze sítě CERT/CSIRT na základě důvěry, že nebudou zneužity a využijí se k ochraně před kybernetickými útoky.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Zpravodajské služby získávají informace od partnerských služeb a svojí zpravodajskou činností.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Vzájemné poskytování informací díky tomu je složité.</a:t>
            </a:r>
          </a:p>
        </p:txBody>
      </p:sp>
    </p:spTree>
    <p:extLst>
      <p:ext uri="{BB962C8B-B14F-4D97-AF65-F5344CB8AC3E}">
        <p14:creationId xmlns:p14="http://schemas.microsoft.com/office/powerpoint/2010/main" val="30863288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8E5C9A-0098-E4AA-0E16-562695953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Spolupráce s Policií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2AD0FC-17E5-9B20-7B9E-12F6A4C8B2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latin typeface="Arial Black" panose="020B0A04020102020204" pitchFamily="34" charset="0"/>
              </a:rPr>
              <a:t>Spolupráce na počátku byla velmi složitá – NÚKIB není vnímán jako partner, ale jako zdroj informací (</a:t>
            </a:r>
            <a:r>
              <a:rPr lang="cs-CZ" sz="1800">
                <a:latin typeface="Arial Black" panose="020B0A04020102020204" pitchFamily="34" charset="0"/>
              </a:rPr>
              <a:t>totéž platí </a:t>
            </a:r>
            <a:r>
              <a:rPr lang="cs-CZ" sz="1800" dirty="0">
                <a:latin typeface="Arial Black" panose="020B0A04020102020204" pitchFamily="34" charset="0"/>
              </a:rPr>
              <a:t>pro </a:t>
            </a:r>
            <a:r>
              <a:rPr lang="cs-CZ" sz="1800">
                <a:latin typeface="Arial Black" panose="020B0A04020102020204" pitchFamily="34" charset="0"/>
              </a:rPr>
              <a:t>i u ZS</a:t>
            </a:r>
            <a:r>
              <a:rPr lang="cs-CZ" sz="1800" dirty="0">
                <a:latin typeface="Arial Black" panose="020B0A04020102020204" pitchFamily="34" charset="0"/>
              </a:rPr>
              <a:t>) 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Činnost policie je, že když se dozví o podezření ze spáchání trestného činu, tak zajišťuje důkazy a hledá pachatele.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Činnost a zájem  </a:t>
            </a:r>
            <a:r>
              <a:rPr lang="cs-CZ" sz="1800" dirty="0" err="1">
                <a:latin typeface="Arial Black" panose="020B0A04020102020204" pitchFamily="34" charset="0"/>
              </a:rPr>
              <a:t>NÚKIBu</a:t>
            </a:r>
            <a:r>
              <a:rPr lang="cs-CZ" sz="1800" dirty="0">
                <a:latin typeface="Arial Black" panose="020B0A04020102020204" pitchFamily="34" charset="0"/>
              </a:rPr>
              <a:t> v případě kybernetického útoku je zjištění co se stalo, jak se to stalo, proč se to stalo, zamezení dalších škod, co nejrychlejší uvedení IS do bezpečného provozu a varování dalších možných obětí.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Pachatelé jsou převážně v zahraničí a jejich vypátrání a zejména potrestání je prakticky nemožné a mnohdy to jsou státní nebo polostátní aktéři.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Policie o kybernetickém útoku informace vede v trestním spise, ke kterému má přístup kromě ní pouze státní zástupce.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Pokud se dozvíte o podezření z trestném činu, jste povinen informovat policii – problém hlášení </a:t>
            </a:r>
            <a:r>
              <a:rPr lang="cs-CZ" sz="1800" dirty="0" err="1">
                <a:latin typeface="Arial Black" panose="020B0A04020102020204" pitchFamily="34" charset="0"/>
              </a:rPr>
              <a:t>GovCERTU</a:t>
            </a:r>
            <a:r>
              <a:rPr lang="cs-CZ" sz="1800" dirty="0">
                <a:latin typeface="Arial Black" panose="020B0A040201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806047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620C66-FB30-DDDE-159A-FC56657F4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971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Spolupráce s ostatními orgány státní správy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5D9A49-0ECB-AEA9-C3E3-D844CBF9D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2396"/>
            <a:ext cx="10515600" cy="4964567"/>
          </a:xfrm>
        </p:spPr>
        <p:txBody>
          <a:bodyPr/>
          <a:lstStyle/>
          <a:p>
            <a:r>
              <a:rPr lang="cs-CZ" sz="1800" dirty="0">
                <a:latin typeface="Arial Black" panose="020B0A04020102020204" pitchFamily="34" charset="0"/>
              </a:rPr>
              <a:t>Spolupráce v rámci ZKB.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Spolupráce s MV – v rámci Cloudové vyhlášky a E-</a:t>
            </a:r>
            <a:r>
              <a:rPr lang="cs-CZ" sz="1800" dirty="0" err="1">
                <a:latin typeface="Arial Black" panose="020B0A04020102020204" pitchFamily="34" charset="0"/>
              </a:rPr>
              <a:t>govermentu</a:t>
            </a:r>
            <a:r>
              <a:rPr lang="cs-CZ" sz="1800" dirty="0">
                <a:latin typeface="Arial Black" panose="020B0A04020102020204" pitchFamily="34" charset="0"/>
              </a:rPr>
              <a:t>. (DIA)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Spolupráce s Českým statistický úřadem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Spolupráce se Státním úřadem pro jadernou bezpečnost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Spolupráce s řízením letového provozu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Spolupráce s prevencí a vzděláváním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Další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72930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92BFC9-941E-D012-B386-1CC804C33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Mezinárodní spolupráce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DC0467-7617-F0F1-8896-F01BD1303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3"/>
            <a:r>
              <a:rPr lang="cs-CZ" dirty="0">
                <a:latin typeface="Arial Black" panose="020B0A04020102020204" pitchFamily="34" charset="0"/>
              </a:rPr>
              <a:t>Spolupráce v </a:t>
            </a:r>
            <a:r>
              <a:rPr lang="cs-CZ" dirty="0" err="1">
                <a:latin typeface="Arial Black" panose="020B0A04020102020204" pitchFamily="34" charset="0"/>
              </a:rPr>
              <a:t>GOVCERu</a:t>
            </a:r>
            <a:r>
              <a:rPr lang="cs-CZ" dirty="0">
                <a:latin typeface="Arial Black" panose="020B0A04020102020204" pitchFamily="34" charset="0"/>
              </a:rPr>
              <a:t> v rámci CERT/CSIRT komunity</a:t>
            </a:r>
          </a:p>
          <a:p>
            <a:pPr lvl="3"/>
            <a:endParaRPr lang="cs-CZ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Členství v 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        FIRST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        TF-CSIRT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        CSIRT NETWORK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17654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AD9746-1CBD-D560-7BFC-B1A16FA9B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</a:t>
            </a: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Mezinárodní spolupráce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8E2190-EFCC-C5D5-71C7-D9A15546D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1214"/>
            <a:ext cx="10515600" cy="46257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Spolupráce NÚKIB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Strategičtí partneři – 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                         USA – FBI,DHS, Ministerstvo obrany, NSA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                         Jižní Korea – NIS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                         Izrael -  </a:t>
            </a:r>
            <a:r>
              <a:rPr lang="cs-CZ" sz="1800" dirty="0" err="1">
                <a:latin typeface="Arial Black" panose="020B0A04020102020204" pitchFamily="34" charset="0"/>
              </a:rPr>
              <a:t>MalMab</a:t>
            </a:r>
            <a:r>
              <a:rPr lang="cs-CZ" sz="1800" dirty="0">
                <a:latin typeface="Arial Black" panose="020B0A04020102020204" pitchFamily="34" charset="0"/>
              </a:rPr>
              <a:t>, </a:t>
            </a:r>
            <a:r>
              <a:rPr lang="cs-CZ" sz="1800" dirty="0" err="1">
                <a:latin typeface="Arial Black" panose="020B0A04020102020204" pitchFamily="34" charset="0"/>
              </a:rPr>
              <a:t>National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Cyber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Burea</a:t>
            </a: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 err="1">
                <a:latin typeface="Arial Black" panose="020B0A04020102020204" pitchFamily="34" charset="0"/>
              </a:rPr>
              <a:t>Cyber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ataché</a:t>
            </a:r>
            <a:r>
              <a:rPr lang="cs-CZ" sz="1800" dirty="0">
                <a:latin typeface="Arial Black" panose="020B0A04020102020204" pitchFamily="34" charset="0"/>
              </a:rPr>
              <a:t> – Washington </a:t>
            </a:r>
            <a:r>
              <a:rPr lang="cs-CZ" sz="1800" dirty="0" err="1">
                <a:latin typeface="Arial Black" panose="020B0A04020102020204" pitchFamily="34" charset="0"/>
              </a:rPr>
              <a:t>D.C.,Brusel</a:t>
            </a:r>
            <a:r>
              <a:rPr lang="cs-CZ" sz="1800" dirty="0">
                <a:latin typeface="Arial Black" panose="020B0A04020102020204" pitchFamily="34" charset="0"/>
              </a:rPr>
              <a:t>, Tel Aviv, v přípravě Austrálie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 Kapacity NÚKIB v oblasti kybernetické bezpečnosti nástrojem zahraniční politiky ČR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6999406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86507B-33C9-92F7-DB04-558249D28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205"/>
            <a:ext cx="10515600" cy="1531484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Mezinárodní spolupráce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900D57-EA54-2EE8-462D-3E908CB82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3461"/>
            <a:ext cx="10515600" cy="4613502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Arial Black" panose="020B0A04020102020204" pitchFamily="34" charset="0"/>
              </a:rPr>
              <a:t>NATO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zastupování v pracovních skupinách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připomínkování bezpečnostních </a:t>
            </a:r>
            <a:r>
              <a:rPr lang="cs-CZ" sz="1800" dirty="0" err="1">
                <a:latin typeface="Arial Black" panose="020B0A04020102020204" pitchFamily="34" charset="0"/>
              </a:rPr>
              <a:t>standartů</a:t>
            </a: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účast na cvičeních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zastoupení v CCD COE v </a:t>
            </a:r>
            <a:r>
              <a:rPr lang="cs-CZ" sz="1800" dirty="0" err="1">
                <a:latin typeface="Arial Black" panose="020B0A04020102020204" pitchFamily="34" charset="0"/>
              </a:rPr>
              <a:t>Talinu</a:t>
            </a: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EU     zastupování v pracovních skupinách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spolupráce na evropské legislativě (NIS I. NIS II.)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spolupráce na certifikačních schématech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ENISA – členství managment </a:t>
            </a:r>
            <a:r>
              <a:rPr lang="cs-CZ" sz="1800" dirty="0" err="1">
                <a:latin typeface="Arial Black" panose="020B0A04020102020204" pitchFamily="34" charset="0"/>
              </a:rPr>
              <a:t>border</a:t>
            </a: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kybernetická bezpečnost – téma Českého předsednictví</a:t>
            </a:r>
          </a:p>
        </p:txBody>
      </p:sp>
    </p:spTree>
    <p:extLst>
      <p:ext uri="{BB962C8B-B14F-4D97-AF65-F5344CB8AC3E}">
        <p14:creationId xmlns:p14="http://schemas.microsoft.com/office/powerpoint/2010/main" val="3469251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52F079-011E-C15A-CB4B-DA25E275A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0725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    NUKIB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3850A5-C2F4-A9BD-9D0D-4C48029668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4207"/>
            <a:ext cx="10515600" cy="5172756"/>
          </a:xfrm>
        </p:spPr>
        <p:txBody>
          <a:bodyPr>
            <a:normAutofit fontScale="92500" lnSpcReduction="10000"/>
          </a:bodyPr>
          <a:lstStyle/>
          <a:p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Rozhodnutí vlády z prosince 2016 o vzniku samostatného úřadu NUKIB delimitací z NBÚ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V prosinci 2016 v Poslanecké sněmovně Parlamentem ČR byla po prvním čtení novela ZKB (implementace směrnice EU - NIS I.)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Pozměňovací poslanecký návrh předložený ve druhém čtení ve výboru pro bezpečnost definoval nový úřad – NUKIB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Součástí pozměňovacího návrhu byla i novela Zákona o utajovaných informacích 412/2005 Sb.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Novely schváleny v červnu 2017 Senátem Parlamentu ČR a podepsány prezidentem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Platnost novely od 1. srpna 2017 – vznik NUKIB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Leden – červenec 2017 -  příprava delimitace NCKB, certifikace IS obsahujících utajované informace, </a:t>
            </a:r>
            <a:r>
              <a:rPr lang="cs-CZ" sz="1800" dirty="0" err="1">
                <a:latin typeface="Arial Black" panose="020B0A04020102020204" pitchFamily="34" charset="0"/>
              </a:rPr>
              <a:t>Tempest</a:t>
            </a:r>
            <a:r>
              <a:rPr lang="cs-CZ" sz="1800" dirty="0">
                <a:latin typeface="Arial Black" panose="020B0A04020102020204" pitchFamily="34" charset="0"/>
              </a:rPr>
              <a:t>, krypto a Galileo z NBU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Leden – červenec 2017 – vytvoření nové obslužné </a:t>
            </a:r>
            <a:r>
              <a:rPr lang="cs-CZ" sz="1800" dirty="0" err="1">
                <a:latin typeface="Arial Black" panose="020B0A04020102020204" pitchFamily="34" charset="0"/>
              </a:rPr>
              <a:t>sekcee</a:t>
            </a:r>
            <a:r>
              <a:rPr lang="cs-CZ" sz="1800" dirty="0">
                <a:latin typeface="Arial Black" panose="020B0A04020102020204" pitchFamily="34" charset="0"/>
              </a:rPr>
              <a:t> – ekonomika, správa, vnitřní IT a právní věci ještě v rámci NBU a poté delimitováno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Červen 2017 - novela zákona o státním rozpočtu – vlastní rozpočtová kapitola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1. srpna 2017 vznik NUKIB </a:t>
            </a:r>
          </a:p>
          <a:p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Říjen 2017 – parlamentní volby</a:t>
            </a:r>
          </a:p>
          <a:p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0216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D1DA67-AC58-6A7A-F0DF-3513CB238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Mezinárodní spolupráce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377CEA-C320-334C-DDE9-0879B09188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63585"/>
            <a:ext cx="10515600" cy="36133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Spolupráce s U.S. společnostmi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 err="1">
                <a:latin typeface="Arial Black" panose="020B0A04020102020204" pitchFamily="34" charset="0"/>
              </a:rPr>
              <a:t>BotNet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Feed</a:t>
            </a:r>
            <a:r>
              <a:rPr lang="cs-CZ" sz="1800" dirty="0">
                <a:latin typeface="Arial Black" panose="020B0A04020102020204" pitchFamily="34" charset="0"/>
              </a:rPr>
              <a:t> (exkluzivní spolupráce s Microsoft)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 err="1">
                <a:latin typeface="Arial Black" panose="020B0A04020102020204" pitchFamily="34" charset="0"/>
              </a:rPr>
              <a:t>Shadowserver</a:t>
            </a:r>
            <a:r>
              <a:rPr lang="cs-CZ" sz="1800" dirty="0">
                <a:latin typeface="Arial Black" panose="020B0A04020102020204" pitchFamily="34" charset="0"/>
              </a:rPr>
              <a:t> (Cisco – výměna dat a informací ohledně malware, </a:t>
            </a:r>
            <a:r>
              <a:rPr lang="cs-CZ" sz="1800" dirty="0" err="1">
                <a:latin typeface="Arial Black" panose="020B0A04020102020204" pitchFamily="34" charset="0"/>
              </a:rPr>
              <a:t>botnet</a:t>
            </a:r>
            <a:r>
              <a:rPr lang="cs-CZ" sz="1800" dirty="0">
                <a:latin typeface="Arial Black" panose="020B0A04020102020204" pitchFamily="34" charset="0"/>
              </a:rPr>
              <a:t> aktivit, podvodného jednání, apod</a:t>
            </a:r>
          </a:p>
        </p:txBody>
      </p:sp>
    </p:spTree>
    <p:extLst>
      <p:ext uri="{BB962C8B-B14F-4D97-AF65-F5344CB8AC3E}">
        <p14:creationId xmlns:p14="http://schemas.microsoft.com/office/powerpoint/2010/main" val="16203466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388E18-E8E9-F237-6A26-E7B1F5A69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6064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Mezinárodní spolupráce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9FA824-2E5D-F8C1-0637-042A92B47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latin typeface="Arial Black" panose="020B0A04020102020204" pitchFamily="34" charset="0"/>
              </a:rPr>
              <a:t>Spolu z MZV zastupování v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                                   OSN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                                   OBSE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                                   ITU a další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 err="1">
                <a:latin typeface="Arial Black" panose="020B0A04020102020204" pitchFamily="34" charset="0"/>
              </a:rPr>
              <a:t>Organizacování</a:t>
            </a:r>
            <a:r>
              <a:rPr lang="cs-CZ" sz="1800" dirty="0">
                <a:latin typeface="Arial Black" panose="020B0A04020102020204" pitchFamily="34" charset="0"/>
              </a:rPr>
              <a:t> Pražských konferencí Pražské návrhy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                               2019 -  5G sítě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                               2020 -  5G sítě – budování sítí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                               2021 -  bezpečnost přelomových technologií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                               2022 -  bezpečnost dodavatelských řetězců</a:t>
            </a:r>
          </a:p>
        </p:txBody>
      </p:sp>
    </p:spTree>
    <p:extLst>
      <p:ext uri="{BB962C8B-B14F-4D97-AF65-F5344CB8AC3E}">
        <p14:creationId xmlns:p14="http://schemas.microsoft.com/office/powerpoint/2010/main" val="27334294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6FEB9-7DCE-E79F-7638-EF36E014D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0096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„Varování Huawei“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26E7FE-751B-EE33-16AF-09874163D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50" y="1257300"/>
            <a:ext cx="10953750" cy="4919663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17. prosince 2018 NUKIB vydal na základě § 18 ZKB Varování před používáním SW a  HW společností Huawei Technologies a ZTE </a:t>
            </a:r>
            <a:r>
              <a:rPr lang="cs-CZ" sz="1800" dirty="0" err="1">
                <a:solidFill>
                  <a:srgbClr val="C00000"/>
                </a:solidFill>
                <a:latin typeface="Arial Black" panose="020B0A04020102020204" pitchFamily="34" charset="0"/>
              </a:rPr>
              <a:t>Corporation</a:t>
            </a: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 – používání technických a programových prostředků představuje hrozbu v oblasti kybernetické bezpečnosti</a:t>
            </a:r>
            <a:r>
              <a:rPr lang="cs-CZ" sz="1800" dirty="0"/>
              <a:t>.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Proč bylo vydáno?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Hrozba spočívá zejména v tom, že uvedené společnosti jsou srozuměny upřednostnit zájmy ČLR (KSČ) před zájmy uživatelů jejich technologií (zákazníků), s reálnou možností narušit bezpečnost dat.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Politické a právní prostředí ČLR dává povinnost právnickým a fyzickým osobám podílet se na zpravodajské činnosti státu a napomáhat v prosazování jeho zájmu.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Technologie uvedených společností jsou nebo se mohou nacházet se mohou nacházet v IS a KS strategického významu, přičemž jejich vliv na úroveň bezpečnosti těchto systémů je či může být značný mnohdy zásadní.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Zjištění českých zpravodajských služeb o zpravodajských aktivitách ČLR vlivového a špionážního charakteru.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46722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D6CB25-4528-5CD7-E82C-96ED3349B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„Varování Huawei“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7FCCDF-387A-D895-28CA-E9DDCF5E0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Co to znamená?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Prostřednictvím varování NUKIB upozornil na existenci hrozby v oblasti kybernetické bezpečnosti, na kterou je nutno bezprostředně reagovat. 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Subjekty, které spadají pod ZKB jsou povinny se touto hrozbou zabývat a zohlednit ji v analýze rizik, kterou jsou v souladu se ZKB a příslušné vyhlášky, které jsou  povinny pravidelně provádět.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Varování neznamená bezpodmínečný zákaz používání daných technických a programových prostředků, ale nutnost zvážit případné bezpečnostní riziko související s jeho používáním.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Dovolí-li to výsledky analýzy rizik, uvedené technické nebo programové prostředky je možno i nadále používat.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Orgánům a osobám, kterým ZKB neukládá povinnost zavést a provádět bezpečnostní opatření, stejně jako široké veřejnosti, nezakládá varování žádnou povinnost.</a:t>
            </a:r>
          </a:p>
        </p:txBody>
      </p:sp>
    </p:spTree>
    <p:extLst>
      <p:ext uri="{BB962C8B-B14F-4D97-AF65-F5344CB8AC3E}">
        <p14:creationId xmlns:p14="http://schemas.microsoft.com/office/powerpoint/2010/main" val="22917770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F8A53E-9813-BC6C-7A02-9E60D857D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7439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„Varování Huawei“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5EEFE7-35A5-A3EE-066A-0195F044A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2614"/>
            <a:ext cx="10515600" cy="48543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Co tedy dotčené subjekty měly udělat?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Na základě vydaného varování tedy musí povinné osoby v rámci zavedeného řízení rizik povézt (novou analýzu rizik), ve kterém zohlední hrozbu a následně na riziko reagovat přijetím bezpečnostního opatření, které musí být v souladu s nastavenými metrikami pro akceptovatelnost rizika a hodnotou daného rizika.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Hrozba uvedená ve varování je definována jako velmi pravděpodobná až víceméně jistá. (stupeň 4 ze 4).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Metodika k varováni vydána 4.1. 2018 – konkretizuje možné přístupy správců či </a:t>
            </a:r>
            <a:r>
              <a:rPr lang="cs-CZ" sz="1800" dirty="0" err="1">
                <a:latin typeface="Arial Black" panose="020B0A04020102020204" pitchFamily="34" charset="0"/>
              </a:rPr>
              <a:t>provozatelů</a:t>
            </a:r>
            <a:r>
              <a:rPr lang="cs-CZ" sz="1800" dirty="0">
                <a:latin typeface="Arial Black" panose="020B0A04020102020204" pitchFamily="34" charset="0"/>
              </a:rPr>
              <a:t> IS a KS v reakci na vydané varování.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Pokud z analýzy rizik vyplyne riziko, které je neakceptovatelné dle ZKB a vyhlášky, je nutné přistoupit ke konkrétním opatřením.  Může být například postupná náhrada daných technologických prvků a vyloučení společností týká z výběrových řízení.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0836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17F34A-9CB9-482C-0088-0BE3BAB6D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„Varování Huawei“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DAC7E2-EB2A-359E-BA76-3B0836570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>
                <a:latin typeface="Arial Black" panose="020B0A04020102020204" pitchFamily="34" charset="0"/>
              </a:rPr>
              <a:t>Dvě poznámky: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V analýze rizik dochází k definování hodnoty </a:t>
            </a: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hrozby, zranitelnosti a dopadu narušení aktiva.</a:t>
            </a:r>
            <a:r>
              <a:rPr lang="cs-CZ" sz="1800" dirty="0">
                <a:latin typeface="Arial Black" panose="020B0A04020102020204" pitchFamily="34" charset="0"/>
              </a:rPr>
              <a:t> Díky výsledné hodnotě </a:t>
            </a: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rizika</a:t>
            </a:r>
            <a:r>
              <a:rPr lang="cs-CZ" sz="1800" dirty="0">
                <a:latin typeface="Arial Black" panose="020B0A04020102020204" pitchFamily="34" charset="0"/>
              </a:rPr>
              <a:t> organizace identifikuje, zda je nutné pro analyzované aktivum ( to co chceme chránit, např. server, stanici , síťové prvky) zavádět opatření (tedy je více chránit) nebo, zda je riziko akceptovatelné (tedy není třeba potřeba opatření zavádět.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Vztah varování k zákonu o zadávání veřejných zakázek (ZZVZ)- Zadavatel podle ZVZZ nesmí vytvářet při stanovování zadávacích podmínek „bezdůvodné překážky hospodářské soutěže“. Pokud je oprávněnou autoritou tj. </a:t>
            </a:r>
            <a:r>
              <a:rPr lang="cs-CZ" sz="1800" dirty="0" err="1">
                <a:latin typeface="Arial Black" panose="020B0A04020102020204" pitchFamily="34" charset="0"/>
              </a:rPr>
              <a:t>NÚKIBem</a:t>
            </a:r>
            <a:r>
              <a:rPr lang="cs-CZ" sz="1800" dirty="0">
                <a:latin typeface="Arial Black" panose="020B0A04020102020204" pitchFamily="34" charset="0"/>
              </a:rPr>
              <a:t> , vydáno varování dle ZKB, nelze pak přijetí vhodných bezpečnostních, kterými může být i vyloučení daných technologií, považováno za vytváření bezdůvodné překážky hospodářské soutěže.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30797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CF706D-8786-A003-B07F-384789A73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7246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„Varování Huawei“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CDB89A-1D9C-832E-0095-D38361269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2372"/>
            <a:ext cx="10515600" cy="5164591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Arial Black" panose="020B0A04020102020204" pitchFamily="34" charset="0"/>
              </a:rPr>
              <a:t>Proč bylo varování bylo vydáno „za pět minut dvanáct?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V polovině roku ČTU měl vypsat výběrové řízení na provozování mobilních sítí 5.generace (5G)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Pokud má ČR udržet si konkurenceschopnost a ekonomickou výkonnost budou 5G sítě tvořit páteř její ekonomiky.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V případě, výrobce komponentů sítě 5G umožní přístup k zařízení třetí straně, získá tento aktér schopnost způsobit společnosti a ekonomice ČR masívní škody. I </a:t>
            </a: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pouhé vědomí </a:t>
            </a:r>
            <a:r>
              <a:rPr lang="cs-CZ" sz="1800" dirty="0">
                <a:latin typeface="Arial Black" panose="020B0A04020102020204" pitchFamily="34" charset="0"/>
              </a:rPr>
              <a:t>(či dokonce odůvodněné podezření) existence takové možnosti </a:t>
            </a: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může mít dopad na svobodné a suverénní postavení ČR</a:t>
            </a:r>
            <a:r>
              <a:rPr lang="cs-CZ" sz="1800" dirty="0">
                <a:latin typeface="Arial Black" panose="020B0A04020102020204" pitchFamily="34" charset="0"/>
              </a:rPr>
              <a:t>, jak v domácí tak zahraniční politice.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Narušení bezpečnosti sítí 5G bude mít celospolečenské dopady v rovině ekonomické, společenské, strategické a vojenské. Takový efekt je v současné době srovnat snad je s výpadkem elektrické energie.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Pokud bude mít cizí státní čí nestátní aktér přístup k páteřním  komponentům, může dojít i k manipulaci a pozměňování dat  </a:t>
            </a:r>
          </a:p>
        </p:txBody>
      </p:sp>
    </p:spTree>
    <p:extLst>
      <p:ext uri="{BB962C8B-B14F-4D97-AF65-F5344CB8AC3E}">
        <p14:creationId xmlns:p14="http://schemas.microsoft.com/office/powerpoint/2010/main" val="8750304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49DEDB-9A0E-645C-9237-A0B7F782C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„Varování Huawei“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E93410-E461-3E75-28EE-6AC0FDF56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Reakce Číny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Návštěva premiéra v sídle HUAWAY – dopis ze stížností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Aktivizace </a:t>
            </a:r>
            <a:r>
              <a:rPr lang="cs-CZ" sz="1800" dirty="0" err="1">
                <a:latin typeface="Arial Black" panose="020B0A04020102020204" pitchFamily="34" charset="0"/>
              </a:rPr>
              <a:t>lobistů</a:t>
            </a:r>
            <a:r>
              <a:rPr lang="cs-CZ" sz="1800" dirty="0">
                <a:latin typeface="Arial Black" panose="020B0A04020102020204" pitchFamily="34" charset="0"/>
              </a:rPr>
              <a:t>, včetně na nejvyšších </a:t>
            </a:r>
            <a:r>
              <a:rPr lang="cs-CZ" sz="1800" dirty="0" err="1">
                <a:latin typeface="Arial Black" panose="020B0A04020102020204" pitchFamily="34" charset="0"/>
              </a:rPr>
              <a:t>mistech</a:t>
            </a:r>
            <a:r>
              <a:rPr lang="cs-CZ" sz="1800" dirty="0">
                <a:latin typeface="Arial Black" panose="020B0A04020102020204" pitchFamily="34" charset="0"/>
              </a:rPr>
              <a:t> státu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Strašení </a:t>
            </a:r>
            <a:r>
              <a:rPr lang="cs-CZ" sz="1800" dirty="0" err="1">
                <a:latin typeface="Arial Black" panose="020B0A04020102020204" pitchFamily="34" charset="0"/>
              </a:rPr>
              <a:t>lobistů</a:t>
            </a:r>
            <a:r>
              <a:rPr lang="cs-CZ" sz="1800" dirty="0">
                <a:latin typeface="Arial Black" panose="020B0A04020102020204" pitchFamily="34" charset="0"/>
              </a:rPr>
              <a:t>, že varování bude mít  nedozírné následky pro ČR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Setkání premiéra s čínským velvyslancem v Průhonicích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Tisková zpráva velvyslance o setkání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Pokusy o mediální kampaň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Výhružný dopis vládě – vyhrožování arbitráží a škodou 40 miliard korun</a:t>
            </a:r>
          </a:p>
          <a:p>
            <a:pPr marL="0" indent="0">
              <a:buNone/>
            </a:pPr>
            <a:r>
              <a:rPr lang="cs-CZ" sz="1800" i="1" dirty="0">
                <a:latin typeface="Arial Black" panose="020B0A04020102020204" pitchFamily="34" charset="0"/>
              </a:rPr>
              <a:t>   (západní ambasadoři pečlivě sledovali so se bude dít)</a:t>
            </a:r>
          </a:p>
          <a:p>
            <a:pPr marL="0" indent="0">
              <a:buNone/>
            </a:pPr>
            <a:endParaRPr lang="cs-CZ" sz="1800" i="1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                             </a:t>
            </a:r>
            <a:r>
              <a:rPr lang="cs-CZ" dirty="0">
                <a:solidFill>
                  <a:srgbClr val="C00000"/>
                </a:solidFill>
                <a:latin typeface="Arial Black" panose="020B0A04020102020204" pitchFamily="34" charset="0"/>
              </a:rPr>
              <a:t>NIC se NESTALO!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9029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F2A6C7-195B-DF21-8F16-64C7781CC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„Varování Huawei“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F652F7-F7D8-9ED6-558A-DB44DA8E06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92135"/>
            <a:ext cx="10515600" cy="3605213"/>
          </a:xfrm>
        </p:spPr>
        <p:txBody>
          <a:bodyPr>
            <a:normAutofit/>
          </a:bodyPr>
          <a:lstStyle/>
          <a:p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V podmínkách výběrového řízení na provozování mobilních sítí 5G </a:t>
            </a:r>
            <a:r>
              <a:rPr lang="cs-CZ" sz="1800" dirty="0">
                <a:latin typeface="Arial Black" panose="020B0A04020102020204" pitchFamily="34" charset="0"/>
              </a:rPr>
              <a:t>byla věta: „Mobilní sítě 5G budou s vysokou pravděpodobností Kritickou informační infrastrukturou a bude se na ně vztahovat Zákon o kybernetické bezpečnosti.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b="1" kern="1800" dirty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Doporučení pro hodnocení důvěryhodnosti dodavatelů technologií do 5G sítí </a:t>
            </a:r>
            <a:r>
              <a:rPr lang="cs-CZ" sz="1800" b="1" kern="18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 České republice – společný materiál NÚKIB,MO,MZV,BIS,ˇUZSI a VZ</a:t>
            </a: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Připravuje se nové řešení uvedeného problému. NÚKIB dostal úkol vlády připravit </a:t>
            </a: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Zákon o dodavatelských řetězcích</a:t>
            </a:r>
            <a:r>
              <a:rPr lang="cs-CZ" sz="1800" dirty="0">
                <a:latin typeface="Arial Black" panose="020B0A04020102020204" pitchFamily="34" charset="0"/>
              </a:rPr>
              <a:t>.  -  Je součástí </a:t>
            </a:r>
            <a:r>
              <a:rPr lang="cs-CZ" sz="1800" dirty="0" err="1">
                <a:latin typeface="Arial Black" panose="020B0A04020102020204" pitchFamily="34" charset="0"/>
              </a:rPr>
              <a:t>nZKB</a:t>
            </a:r>
            <a:endParaRPr lang="cs-CZ" sz="1800" dirty="0">
              <a:latin typeface="Arial Black" panose="020B0A04020102020204" pitchFamily="34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38BFE12-708B-2B9C-ABBE-21D108662B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157"/>
            <a:ext cx="713337" cy="43088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rgbClr val="9999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7. únor 2022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953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B7BCD3-B8F1-DC60-10A8-45F5433CF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„Varování Huawei“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C3CB0B-9263-6E0F-669A-5A98B5B45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Mezinárodní souvislosti:</a:t>
            </a:r>
          </a:p>
          <a:p>
            <a:pPr marL="0" indent="0" algn="just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 algn="just">
              <a:buNone/>
            </a:pPr>
            <a:r>
              <a:rPr lang="cs-CZ" sz="1800" dirty="0">
                <a:latin typeface="Arial Black" panose="020B0A04020102020204" pitchFamily="34" charset="0"/>
              </a:rPr>
              <a:t>S nástupem technologií došlo  k zásadnímu obratu v geopolitickém uvažování –</a:t>
            </a:r>
          </a:p>
          <a:p>
            <a:pPr marL="0" indent="0" algn="just">
              <a:buNone/>
            </a:pPr>
            <a:r>
              <a:rPr lang="cs-CZ" sz="1800" dirty="0">
                <a:latin typeface="Arial Black" panose="020B0A04020102020204" pitchFamily="34" charset="0"/>
              </a:rPr>
              <a:t>rozhodujícím faktorem již není konkrétní území a vliv na něj, ale kontrola</a:t>
            </a:r>
          </a:p>
          <a:p>
            <a:pPr marL="0" indent="0" algn="just">
              <a:buNone/>
            </a:pPr>
            <a:r>
              <a:rPr lang="cs-CZ" sz="1800" dirty="0">
                <a:latin typeface="Arial Black" panose="020B0A04020102020204" pitchFamily="34" charset="0"/>
              </a:rPr>
              <a:t>infrastruktury. S přechodem k digitalizované společnosti není potřeba</a:t>
            </a:r>
          </a:p>
          <a:p>
            <a:pPr marL="0" indent="0" algn="just">
              <a:buNone/>
            </a:pPr>
            <a:r>
              <a:rPr lang="cs-CZ" sz="1800" dirty="0">
                <a:latin typeface="Arial Black" panose="020B0A04020102020204" pitchFamily="34" charset="0"/>
              </a:rPr>
              <a:t>kontrolovat území a politické prostředí formou vlády jedné strany či represemi</a:t>
            </a:r>
          </a:p>
          <a:p>
            <a:pPr marL="0" indent="0" algn="just">
              <a:buNone/>
            </a:pPr>
            <a:r>
              <a:rPr lang="cs-CZ" sz="1800" dirty="0">
                <a:latin typeface="Arial Black" panose="020B0A04020102020204" pitchFamily="34" charset="0"/>
              </a:rPr>
              <a:t>pomocí fyzického útlaku. Celé státy je možné si podmanit kontrolou</a:t>
            </a:r>
          </a:p>
          <a:p>
            <a:pPr marL="0" indent="0" algn="just">
              <a:buNone/>
            </a:pPr>
            <a:r>
              <a:rPr lang="cs-CZ" sz="1800" dirty="0">
                <a:latin typeface="Arial Black" panose="020B0A04020102020204" pitchFamily="34" charset="0"/>
              </a:rPr>
              <a:t>infrastruktury, která je digitalizovaná. Státní celky a společnost jsou</a:t>
            </a:r>
          </a:p>
          <a:p>
            <a:pPr marL="0" indent="0" algn="just">
              <a:buNone/>
            </a:pPr>
            <a:r>
              <a:rPr lang="cs-CZ" sz="1800" dirty="0">
                <a:latin typeface="Arial Black" panose="020B0A04020102020204" pitchFamily="34" charset="0"/>
              </a:rPr>
              <a:t>zcela závislé na přenosu informací v době míru, ale především v době politických</a:t>
            </a:r>
          </a:p>
          <a:p>
            <a:pPr marL="0" indent="0" algn="just">
              <a:buNone/>
            </a:pPr>
            <a:r>
              <a:rPr lang="cs-CZ" sz="1800" dirty="0">
                <a:latin typeface="Arial Black" panose="020B0A04020102020204" pitchFamily="34" charset="0"/>
              </a:rPr>
              <a:t>rozhodnutí a konfliktu. Toto si globální hráči (Rusko ?) uvědomili a měly by si to</a:t>
            </a:r>
          </a:p>
          <a:p>
            <a:pPr marL="0" indent="0" algn="just">
              <a:buNone/>
            </a:pPr>
            <a:r>
              <a:rPr lang="cs-CZ" sz="1800" dirty="0">
                <a:latin typeface="Arial Black" panose="020B0A04020102020204" pitchFamily="34" charset="0"/>
              </a:rPr>
              <a:t>uvědomiti i menší státy, které jsou předmětem snah ČLR.</a:t>
            </a:r>
          </a:p>
          <a:p>
            <a:pPr marL="0" indent="0" algn="just">
              <a:buNone/>
            </a:pPr>
            <a:r>
              <a:rPr lang="cs-CZ" sz="1800" dirty="0">
                <a:latin typeface="Arial Black" panose="020B0A04020102020204" pitchFamily="34" charset="0"/>
              </a:rPr>
              <a:t> </a:t>
            </a:r>
          </a:p>
          <a:p>
            <a:pPr marL="0" indent="0" algn="just">
              <a:buNone/>
            </a:pPr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815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5503C3-B803-C5F4-AFBF-E8787FB3E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   NÚKIB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7F8D1D-3548-4A1F-F36C-B953F9096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9043"/>
            <a:ext cx="10515600" cy="4037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Ústřední orgán státní správy pro: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kybernetickou bezpečnost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ochranu utajovaných informací v oblasti informačních a komunikačních systémů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kryptografickou ochranu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problematiku neveřejné služby v rámci družicového systému Galileo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Sídlo v Brně (3 pracoviště – budoucí výstavba nové budovy v Černých Polích) a dvě pracoviště v Praze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3969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CA337D-F56B-CEC2-F606-A6E85E162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8889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„Varování Huawei“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7D6A61-AF20-1797-4A58-B63699AB83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2421"/>
            <a:ext cx="10515600" cy="47645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Mezinárodní souvislosti:</a:t>
            </a:r>
          </a:p>
          <a:p>
            <a:pPr marL="0" indent="0">
              <a:buNone/>
            </a:pPr>
            <a:endParaRPr lang="cs-CZ" sz="1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„ Spojence jsme“ ,podle George </a:t>
            </a:r>
            <a:r>
              <a:rPr lang="cs-CZ" sz="1800" dirty="0" err="1">
                <a:latin typeface="Arial Black" panose="020B0A04020102020204" pitchFamily="34" charset="0"/>
              </a:rPr>
              <a:t>Masona</a:t>
            </a:r>
            <a:r>
              <a:rPr lang="cs-CZ" sz="1800" dirty="0">
                <a:latin typeface="Arial Black" panose="020B0A04020102020204" pitchFamily="34" charset="0"/>
              </a:rPr>
              <a:t>, státního </a:t>
            </a:r>
            <a:r>
              <a:rPr lang="cs-CZ" sz="1800" dirty="0" err="1">
                <a:latin typeface="Arial Black" panose="020B0A04020102020204" pitchFamily="34" charset="0"/>
              </a:rPr>
              <a:t>contractora</a:t>
            </a:r>
            <a:r>
              <a:rPr lang="cs-CZ" sz="1800" dirty="0">
                <a:latin typeface="Arial Black" panose="020B0A04020102020204" pitchFamily="34" charset="0"/>
              </a:rPr>
              <a:t> pro </a:t>
            </a:r>
            <a:r>
              <a:rPr lang="cs-CZ" sz="1800" dirty="0" err="1">
                <a:latin typeface="Arial Black" panose="020B0A04020102020204" pitchFamily="34" charset="0"/>
              </a:rPr>
              <a:t>obast</a:t>
            </a:r>
            <a:r>
              <a:rPr lang="cs-CZ" sz="1800" dirty="0">
                <a:latin typeface="Arial Black" panose="020B0A04020102020204" pitchFamily="34" charset="0"/>
              </a:rPr>
              <a:t> čínského vlivu (USA), „Varováním zcela zaskočili a překvapili. Když bylo Varování vydáno, způsobilo jemně řečeno poprask v komunitě bezpečnostních složek a vlády, neboť měli za to, že ČR je jež ve sféře politického vlivu ČLR.“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Dle tvrzení </a:t>
            </a:r>
            <a:r>
              <a:rPr lang="cs-CZ" sz="1800" dirty="0" err="1">
                <a:latin typeface="Arial Black" panose="020B0A04020102020204" pitchFamily="34" charset="0"/>
              </a:rPr>
              <a:t>Huawai</a:t>
            </a:r>
            <a:r>
              <a:rPr lang="cs-CZ" sz="1800" dirty="0">
                <a:latin typeface="Arial Black" panose="020B0A04020102020204" pitchFamily="34" charset="0"/>
              </a:rPr>
              <a:t> zprávu o Varování četlo na světě 750 mil. lidí.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Američany a spojence překvapili principem  Varování, který označili za novátorský a univerzální. V podstatě šlo o ukázku nejlepšího postupu (</a:t>
            </a:r>
            <a:r>
              <a:rPr lang="cs-CZ" sz="1800" dirty="0" err="1">
                <a:latin typeface="Arial Black" panose="020B0A04020102020204" pitchFamily="34" charset="0"/>
              </a:rPr>
              <a:t>best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practise</a:t>
            </a:r>
            <a:r>
              <a:rPr lang="cs-CZ" sz="1800" dirty="0">
                <a:latin typeface="Arial Black" panose="020B0A04020102020204" pitchFamily="34" charset="0"/>
              </a:rPr>
              <a:t>). V té době se hodně hovořilo o technických důkazech. Varování primárně nepotřebovalo technické důkazy. Šlo cestou analýzy strategického zájmu a právního prostředí ve kterém se firmy pohybují. Technické důkazy byly pouze podpůrné.  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6877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F7E45C-703B-72BE-038F-6E76695B3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9518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„Varování Huawei“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CB9E7A-9162-09AA-9F82-3536F7C5E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900"/>
            <a:ext cx="10515600" cy="4691063"/>
          </a:xfrm>
        </p:spPr>
        <p:txBody>
          <a:bodyPr>
            <a:normAutofit/>
          </a:bodyPr>
          <a:lstStyle/>
          <a:p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Mezinárodní souvislosti: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Před Varováním: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Austrálie opatrně nejmenovitě nepřímo vyřadilo čínské firmy z 5G sítí.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Francie v tichosti problém měla vyřešen zákonem o odposleších.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USA – řada dílčích opatření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Varování rozproudilo na „Západě“ intenzivní diskuzi, „došlo k prolomení ledu“.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Názory se postupně se v jednotlivých státech postupně měnily. Intenzivní boj mezi „bezpečáky“ a „ekonomy“. Např. UK a Německo)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USA – prezidentské dekrety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Diskuze v Komisi EU</a:t>
            </a:r>
          </a:p>
          <a:p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33879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4E74E0-6D65-B6DE-C307-44533CF0D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1739"/>
          </a:xfrm>
        </p:spPr>
        <p:txBody>
          <a:bodyPr>
            <a:normAutofit fontScale="90000"/>
          </a:bodyPr>
          <a:lstStyle/>
          <a:p>
            <a:r>
              <a:rPr lang="cs-CZ" sz="44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„</a:t>
            </a:r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Varování Huawei</a:t>
            </a:r>
            <a:r>
              <a:rPr lang="cs-CZ" sz="4400" dirty="0">
                <a:solidFill>
                  <a:srgbClr val="C00000"/>
                </a:solidFill>
                <a:latin typeface="Arial Black" panose="020B0A04020102020204" pitchFamily="34" charset="0"/>
              </a:rPr>
              <a:t>“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883130-BC1D-AC72-5499-49E629AE7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1793"/>
            <a:ext cx="10515600" cy="4895170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Mezinárodní souvislosti:</a:t>
            </a:r>
          </a:p>
          <a:p>
            <a:pPr marL="0" indent="0">
              <a:buNone/>
            </a:pPr>
            <a:endParaRPr lang="cs-CZ" sz="2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Pražská konference o bezpečnosti sítí 5G – květen 2019 – doporučení nazvané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„</a:t>
            </a: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Prague </a:t>
            </a:r>
            <a:r>
              <a:rPr lang="cs-CZ" sz="1800" dirty="0" err="1">
                <a:solidFill>
                  <a:srgbClr val="C00000"/>
                </a:solidFill>
                <a:latin typeface="Arial Black" panose="020B0A04020102020204" pitchFamily="34" charset="0"/>
              </a:rPr>
              <a:t>Proposals</a:t>
            </a:r>
            <a:r>
              <a:rPr lang="cs-CZ" sz="1800" dirty="0">
                <a:latin typeface="Arial Black" panose="020B0A04020102020204" pitchFamily="34" charset="0"/>
              </a:rPr>
              <a:t>“ (vymahatelnost práva, otevřenost, </a:t>
            </a:r>
            <a:r>
              <a:rPr lang="cs-CZ" sz="1800" dirty="0" err="1">
                <a:latin typeface="Arial Black" panose="020B0A04020102020204" pitchFamily="34" charset="0"/>
              </a:rPr>
              <a:t>monitorovatelný</a:t>
            </a: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dodavatelský řetězec, omezení státní podpory a podobně) vytvořilo další prostor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pro debaty v rámci EU, NATO a OSN.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26.9.2019 – Doporučení Komise EU (5G </a:t>
            </a:r>
            <a:r>
              <a:rPr lang="cs-CZ" sz="1800" dirty="0" err="1">
                <a:latin typeface="Arial Black" panose="020B0A04020102020204" pitchFamily="34" charset="0"/>
              </a:rPr>
              <a:t>toolbox</a:t>
            </a:r>
            <a:r>
              <a:rPr lang="cs-CZ" sz="1800" dirty="0">
                <a:latin typeface="Arial Black" panose="020B0A04020102020204" pitchFamily="34" charset="0"/>
              </a:rPr>
              <a:t>):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Posoudit bezpečnostní rizika ovlivňující 5G sítě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Určit nejzranitelnější prvky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Přezkoumat bezpečnostní požadavky a bezpečnostní hrozby 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Vzít v potaz technické i netechnické aspekty včetně politického rámce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62032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FDBA23-5CC4-5088-CB18-DBCD028B4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365126"/>
            <a:ext cx="10622280" cy="587776"/>
          </a:xfrm>
        </p:spPr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Evropská komise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741278D-4AED-85D4-0AC3-721311C5AA29}"/>
              </a:ext>
            </a:extLst>
          </p:cNvPr>
          <p:cNvSpPr txBox="1"/>
          <p:nvPr/>
        </p:nvSpPr>
        <p:spPr>
          <a:xfrm>
            <a:off x="558266" y="952902"/>
            <a:ext cx="11040176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cs-CZ" b="0" i="0" dirty="0">
                <a:solidFill>
                  <a:srgbClr val="000000"/>
                </a:solidFill>
                <a:effectLst/>
                <a:latin typeface="Aptos Black" panose="020B0004020202020204" pitchFamily="34" charset="0"/>
              </a:rPr>
              <a:t>Evropská komise vydala v roce 2023 dokument, který mapuje pokrok členských zemí při adopci tzv. „5G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Aptos Black" panose="020B0004020202020204" pitchFamily="34" charset="0"/>
              </a:rPr>
              <a:t>Toolboxu</a:t>
            </a:r>
            <a:r>
              <a:rPr lang="cs-CZ" b="0" i="0" dirty="0">
                <a:solidFill>
                  <a:srgbClr val="000000"/>
                </a:solidFill>
                <a:effectLst/>
                <a:latin typeface="Aptos Black" panose="020B0004020202020204" pitchFamily="34" charset="0"/>
              </a:rPr>
              <a:t>“ – souboru pravidel a opatření, jak se vypořádat s rizikovými dodavateli infrastruktury do operátorských 5G sítí. </a:t>
            </a:r>
            <a:r>
              <a:rPr lang="cs-CZ" b="0" i="0" dirty="0">
                <a:solidFill>
                  <a:srgbClr val="C00000"/>
                </a:solidFill>
                <a:effectLst/>
                <a:latin typeface="Aptos Black" panose="020B0004020202020204" pitchFamily="34" charset="0"/>
              </a:rPr>
              <a:t>Zpráva uvádí, že 24 členských států přijalo nebo připravuje legislativní opatření, která vnitrostátním orgánům udělují pravomoc provádět posuzování dodavatelů a zavádět omezení.</a:t>
            </a:r>
            <a:r>
              <a:rPr lang="cs-CZ" b="0" i="0" dirty="0">
                <a:solidFill>
                  <a:srgbClr val="000000"/>
                </a:solidFill>
                <a:effectLst/>
                <a:latin typeface="Aptos Black" panose="020B0004020202020204" pitchFamily="34" charset="0"/>
              </a:rPr>
              <a:t> Z těchto 24 států již 10 omezení zavedlo a 3 v současné době připravují provedení vlastních předpisů v této oblasti (sem patří i Česká republika).</a:t>
            </a:r>
          </a:p>
          <a:p>
            <a:pPr algn="l" fontAlgn="base"/>
            <a:endParaRPr lang="cs-CZ" b="0" i="0" dirty="0">
              <a:solidFill>
                <a:srgbClr val="000000"/>
              </a:solidFill>
              <a:effectLst/>
              <a:latin typeface="Aptos Black" panose="020B0004020202020204" pitchFamily="34" charset="0"/>
            </a:endParaRPr>
          </a:p>
          <a:p>
            <a:pPr algn="l" fontAlgn="base"/>
            <a:r>
              <a:rPr lang="cs-CZ" b="0" i="0" dirty="0">
                <a:solidFill>
                  <a:srgbClr val="000000"/>
                </a:solidFill>
                <a:effectLst/>
                <a:latin typeface="Aptos Black" panose="020B0004020202020204" pitchFamily="34" charset="0"/>
              </a:rPr>
              <a:t>Komise ve svém sdělení zdůrazňuje, že je velmi znepokojena riziky, která pro bezpečnost Unie představují někteří dodavatelé komunikačních zařízení mobilních sítí a </a:t>
            </a:r>
            <a:r>
              <a:rPr lang="cs-CZ" b="0" i="0" dirty="0">
                <a:solidFill>
                  <a:srgbClr val="C00000"/>
                </a:solidFill>
                <a:effectLst/>
                <a:latin typeface="Aptos Black" panose="020B0004020202020204" pitchFamily="34" charset="0"/>
              </a:rPr>
              <a:t>poprvé otevřeně jmenuje čínské společnosti Huawei a ZTE. </a:t>
            </a:r>
            <a:r>
              <a:rPr lang="cs-CZ" b="0" i="0" dirty="0">
                <a:solidFill>
                  <a:srgbClr val="000000"/>
                </a:solidFill>
                <a:effectLst/>
                <a:latin typeface="Aptos Black" panose="020B0004020202020204" pitchFamily="34" charset="0"/>
              </a:rPr>
              <a:t>Vzhledem k významu infrastruktury pro konektivitu digitální ekonomiky a k závislosti mnoha kritických služeb na sítích 5G by členské státy měly všechna opatření ze souboru neprodleně zrealizovat.</a:t>
            </a:r>
          </a:p>
          <a:p>
            <a:pPr algn="l" fontAlgn="base"/>
            <a:endParaRPr lang="cs-CZ" dirty="0">
              <a:solidFill>
                <a:srgbClr val="000000"/>
              </a:solidFill>
              <a:latin typeface="Aptos Black" panose="020B0004020202020204" pitchFamily="34" charset="0"/>
            </a:endParaRPr>
          </a:p>
          <a:p>
            <a:pPr algn="l" fontAlgn="base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Pozn. </a:t>
            </a:r>
            <a:r>
              <a:rPr lang="cs-CZ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cs-CZ" b="0" i="0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chota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některých operátorů v ČR nahradit potenciálně rizikové technologie v jejich sítích je nízká. Prostřednictvím vlastní asociace APMS </a:t>
            </a:r>
            <a:r>
              <a:rPr lang="cs-CZ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operátoři poukázali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že kompletní náhrada technologií Huawei (včetně radiové přístupové části sítě – vysílačů) v jejich sítích by si vyžádala 18 miliard korun.</a:t>
            </a:r>
          </a:p>
          <a:p>
            <a:pPr algn="l" fontAlgn="base"/>
            <a:r>
              <a:rPr lang="cs-CZ" b="0" i="0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Asociace preferuje vyloučení Huawei pouze z jádra sítí, nikoli z vysílačů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což by znamenalo údajně pouze desetinu uvedených nákladů. S kompletním nahrazením čínských technologií aktuálně z českých operátorů počítá pouze O2, resp. sesterská společnost CETIN, která postupně do své mobilní sítě instaluje výhradně zařízení od švédského </a:t>
            </a:r>
            <a:r>
              <a:rPr lang="cs-CZ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Ericssonu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151008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C15F5447-9436-9994-89D5-7EB164227C8F}"/>
              </a:ext>
            </a:extLst>
          </p:cNvPr>
          <p:cNvSpPr txBox="1"/>
          <p:nvPr/>
        </p:nvSpPr>
        <p:spPr>
          <a:xfrm>
            <a:off x="510139" y="2000245"/>
            <a:ext cx="1109792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cs-CZ" b="0" i="1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„</a:t>
            </a:r>
            <a:r>
              <a:rPr lang="cs-CZ" b="0" i="1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V rekordním čase jsme byli schopni snížit nebo odstranit naši závislost v jiných odvětvích, například v energetice, ačkoli se mnozí domnívali, že to není možné. Situace v případě sítí 5G by se neměla být jiná: kritickou závislost v tomto ohledu si nemůžeme dovolit, jelikož by se mohla obrátit proti nám. Pro naši společnou bezpečnost by to bylo kvůli zvýšené zranitelnosti příliš vážné riziko. Vyzývám proto všechny členské státy a telekomunikační operátory, aby neprodleně přijali nezbytná opatření.“</a:t>
            </a:r>
            <a:endParaRPr lang="cs-CZ" b="0" i="0" dirty="0">
              <a:solidFill>
                <a:srgbClr val="000000"/>
              </a:solidFill>
              <a:effectLst/>
              <a:latin typeface="Arial Black" panose="020B0A04020102020204" pitchFamily="34" charset="0"/>
            </a:endParaRPr>
          </a:p>
          <a:p>
            <a:pPr algn="r" fontAlgn="base"/>
            <a:r>
              <a:rPr lang="cs-CZ" b="0" i="0" dirty="0" err="1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Thierry</a:t>
            </a:r>
            <a:r>
              <a:rPr lang="cs-CZ" b="0" i="0" dirty="0">
                <a:solidFill>
                  <a:srgbClr val="000000"/>
                </a:solidFill>
                <a:effectLst/>
                <a:latin typeface="Arial Black" panose="020B0A04020102020204" pitchFamily="34" charset="0"/>
              </a:rPr>
              <a:t> Breton, komisař pro vnitřní trh</a:t>
            </a:r>
          </a:p>
        </p:txBody>
      </p:sp>
    </p:spTree>
    <p:extLst>
      <p:ext uri="{BB962C8B-B14F-4D97-AF65-F5344CB8AC3E}">
        <p14:creationId xmlns:p14="http://schemas.microsoft.com/office/powerpoint/2010/main" val="28123202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DF6CAD-F9FA-A9F3-BBE2-81A4EE709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Další varování NÚKIB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6421924-0E06-90B2-CFD8-84667D1CABFC}"/>
              </a:ext>
            </a:extLst>
          </p:cNvPr>
          <p:cNvSpPr txBox="1"/>
          <p:nvPr/>
        </p:nvSpPr>
        <p:spPr>
          <a:xfrm>
            <a:off x="442762" y="1925052"/>
            <a:ext cx="11280808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cs-CZ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just"/>
            <a:endParaRPr lang="cs-CZ" b="0" i="0" strike="noStrike" dirty="0">
              <a:effectLst/>
              <a:latin typeface="Arial Black" panose="020B0A040201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Arial Black" panose="020B0A04020102020204" pitchFamily="34" charset="0"/>
              </a:rPr>
              <a:t>Varování před hrozbou kybernetických útoků na strategické organizace v České republice</a:t>
            </a:r>
            <a:endParaRPr lang="cs-CZ" b="0" i="0" strike="noStrike" dirty="0">
              <a:effectLst/>
              <a:latin typeface="Arial Black" panose="020B0A040201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cs-CZ" b="0" i="0" dirty="0">
              <a:effectLst/>
              <a:latin typeface="Arial Black" panose="020B0A040201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strike="noStrike" dirty="0">
                <a:effectLst/>
                <a:latin typeface="Arial Black" panose="020B0A04020102020204" pitchFamily="34" charset="0"/>
              </a:rPr>
              <a:t>Varování před použitím chytrých elektroměrů ze zemí s nedůvěryhodným právním prostředím</a:t>
            </a:r>
            <a:br>
              <a:rPr lang="cs-CZ" b="0" i="0" dirty="0">
                <a:effectLst/>
                <a:latin typeface="Arial Black" panose="020B0A04020102020204" pitchFamily="34" charset="0"/>
              </a:rPr>
            </a:br>
            <a:endParaRPr lang="cs-CZ" b="0" i="0" dirty="0">
              <a:effectLst/>
              <a:latin typeface="Arial Black" panose="020B0A040201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strike="noStrike" dirty="0">
                <a:effectLst/>
                <a:latin typeface="Arial Black" panose="020B0A04020102020204" pitchFamily="34" charset="0"/>
              </a:rPr>
              <a:t>Varování v souvislosti s ekonomickými sankcemi spojenými s Ruskou federací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b="0" i="0" strike="noStrike" dirty="0">
              <a:effectLst/>
              <a:latin typeface="Arial Black" panose="020B0A040201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b="0" i="0" dirty="0">
                <a:effectLst/>
                <a:latin typeface="Arial Black" panose="020B0A04020102020204" pitchFamily="34" charset="0"/>
              </a:rPr>
              <a:t>Varování v souvislosti s aplikací </a:t>
            </a:r>
            <a:r>
              <a:rPr lang="cs-CZ" b="0" i="0" dirty="0" err="1">
                <a:effectLst/>
                <a:latin typeface="Arial Black" panose="020B0A04020102020204" pitchFamily="34" charset="0"/>
              </a:rPr>
              <a:t>TikTok</a:t>
            </a:r>
            <a:endParaRPr lang="cs-CZ" b="0" i="0" dirty="0">
              <a:effectLst/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0032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E5AED5FD-439A-FB73-FF68-984AF1619646}"/>
              </a:ext>
            </a:extLst>
          </p:cNvPr>
          <p:cNvSpPr txBox="1"/>
          <p:nvPr/>
        </p:nvSpPr>
        <p:spPr>
          <a:xfrm>
            <a:off x="2841171" y="2539093"/>
            <a:ext cx="6300787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44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Dotazy?</a:t>
            </a:r>
          </a:p>
          <a:p>
            <a:r>
              <a:rPr lang="cs-CZ" sz="44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Diskuze!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3935396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8AC0BD-0D28-187A-5211-43D37C539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    NÚKIB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5704DF-79D9-FFD3-E537-97F8B402D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1800" dirty="0">
                <a:latin typeface="Arial Black" panose="020B0A04020102020204" pitchFamily="34" charset="0"/>
              </a:rPr>
              <a:t>Ředitel  jmenovaný vládou po projednání v příslušném výboru PS PČR, odpovědný premiérovi</a:t>
            </a:r>
          </a:p>
          <a:p>
            <a:endParaRPr lang="cs-CZ" dirty="0"/>
          </a:p>
          <a:p>
            <a:r>
              <a:rPr lang="cs-CZ" sz="1800" dirty="0">
                <a:latin typeface="Arial Black" panose="020B0A04020102020204" pitchFamily="34" charset="0"/>
              </a:rPr>
              <a:t>Ředitel se účastní zasedání BRS, výkonným předsedou RKB A VKB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Právo legislativní iniciativy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Celkem 374 pracovních míst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Rozpočet 611 mil.  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Stálá komise PS PČR pro kontrolu NÚKIB 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95862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F86DFD-29D3-1891-B384-955E503B8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2561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    NÚKIB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A3FD11-056F-751B-B7DD-8458623D2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5271"/>
            <a:ext cx="10515600" cy="482169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1900" dirty="0">
                <a:solidFill>
                  <a:srgbClr val="C00000"/>
                </a:solidFill>
                <a:latin typeface="Arial Black" panose="020B0A04020102020204" pitchFamily="34" charset="0"/>
              </a:rPr>
              <a:t>Struktura úřadu k 1.1.2023 (nejsou uvedeny obslužné útvary)</a:t>
            </a:r>
          </a:p>
          <a:p>
            <a:pPr marL="0" indent="0">
              <a:buNone/>
            </a:pPr>
            <a:r>
              <a:rPr lang="cs-CZ" sz="1900" dirty="0">
                <a:solidFill>
                  <a:schemeClr val="accent1"/>
                </a:solidFill>
                <a:latin typeface="Arial Black" panose="020B0A04020102020204" pitchFamily="34" charset="0"/>
              </a:rPr>
              <a:t>Sekce NCKB</a:t>
            </a:r>
          </a:p>
          <a:p>
            <a:r>
              <a:rPr lang="cs-CZ" sz="1900" dirty="0">
                <a:solidFill>
                  <a:schemeClr val="accent1"/>
                </a:solidFill>
                <a:latin typeface="Arial Black" panose="020B0A04020102020204" pitchFamily="34" charset="0"/>
              </a:rPr>
              <a:t>Odbor vládní CERT</a:t>
            </a:r>
          </a:p>
          <a:p>
            <a:r>
              <a:rPr lang="cs-CZ" sz="1900" dirty="0">
                <a:solidFill>
                  <a:schemeClr val="accent1"/>
                </a:solidFill>
                <a:latin typeface="Arial Black" panose="020B0A04020102020204" pitchFamily="34" charset="0"/>
              </a:rPr>
              <a:t>Odbor regulace</a:t>
            </a:r>
          </a:p>
          <a:p>
            <a:endParaRPr lang="cs-CZ" sz="19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900" dirty="0">
                <a:latin typeface="Arial Black" panose="020B0A04020102020204" pitchFamily="34" charset="0"/>
              </a:rPr>
              <a:t>Sekce informačních systémů</a:t>
            </a:r>
          </a:p>
          <a:p>
            <a:r>
              <a:rPr lang="cs-CZ" sz="1900" dirty="0">
                <a:latin typeface="Arial Black" panose="020B0A04020102020204" pitchFamily="34" charset="0"/>
              </a:rPr>
              <a:t>Odbor bezpečnosti informačních technologií</a:t>
            </a:r>
          </a:p>
          <a:p>
            <a:r>
              <a:rPr lang="cs-CZ" sz="1900" dirty="0">
                <a:latin typeface="Arial Black" panose="020B0A04020102020204" pitchFamily="34" charset="0"/>
              </a:rPr>
              <a:t>Oddělení bezpečnosti satelitních služeb</a:t>
            </a:r>
          </a:p>
          <a:p>
            <a:endParaRPr lang="cs-CZ" sz="19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900" dirty="0">
                <a:latin typeface="Arial Black" panose="020B0A04020102020204" pitchFamily="34" charset="0"/>
              </a:rPr>
              <a:t>Sekce strategických agent a spolupráce</a:t>
            </a:r>
          </a:p>
          <a:p>
            <a:r>
              <a:rPr lang="cs-CZ" sz="1900" dirty="0">
                <a:latin typeface="Arial Black" panose="020B0A04020102020204" pitchFamily="34" charset="0"/>
              </a:rPr>
              <a:t>Odbor mezinárodní spolupráce a EU</a:t>
            </a:r>
          </a:p>
          <a:p>
            <a:r>
              <a:rPr lang="cs-CZ" sz="1900" dirty="0">
                <a:solidFill>
                  <a:schemeClr val="accent1"/>
                </a:solidFill>
                <a:latin typeface="Arial Black" panose="020B0A04020102020204" pitchFamily="34" charset="0"/>
              </a:rPr>
              <a:t>Odbor cvičení a vzdělávání</a:t>
            </a:r>
          </a:p>
          <a:p>
            <a:r>
              <a:rPr lang="cs-CZ" sz="1900" dirty="0">
                <a:latin typeface="Arial Black" panose="020B0A04020102020204" pitchFamily="34" charset="0"/>
              </a:rPr>
              <a:t>Odbor centrální analytiky</a:t>
            </a:r>
          </a:p>
          <a:p>
            <a:r>
              <a:rPr lang="cs-CZ" sz="1900" dirty="0">
                <a:solidFill>
                  <a:schemeClr val="accent1"/>
                </a:solidFill>
                <a:latin typeface="Arial Black" panose="020B0A04020102020204" pitchFamily="34" charset="0"/>
              </a:rPr>
              <a:t>Oddělení národních strategií politik</a:t>
            </a:r>
          </a:p>
          <a:p>
            <a:r>
              <a:rPr lang="cs-CZ" sz="1900" dirty="0">
                <a:latin typeface="Arial Black" panose="020B0A04020102020204" pitchFamily="34" charset="0"/>
              </a:rPr>
              <a:t>Oddělení vědy, výzkumu a inovací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sz="1800" dirty="0">
              <a:latin typeface="Arial Black" panose="020B0A04020102020204" pitchFamily="34" charset="0"/>
            </a:endParaRP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987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0742E7-1575-D346-6BA2-B6C758B9E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    NÚKIB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733C03-4376-A12D-D862-273ABE5F6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Činnosti odboru </a:t>
            </a: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centrální analytiky</a:t>
            </a:r>
            <a:r>
              <a:rPr lang="cs-CZ" sz="1800" dirty="0">
                <a:latin typeface="Arial Black" panose="020B0A04020102020204" pitchFamily="34" charset="0"/>
              </a:rPr>
              <a:t>: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Analýza a monitoring kybernetických hrozeb a trendů v kybernetické bezpečnosti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Posuzování jejich politických kontextů či dopady materiálů.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Ve spolupráci s CERT rozvíjí pokročilou analytickou kapacitu v podobě </a:t>
            </a:r>
            <a:r>
              <a:rPr lang="cs-CZ" sz="1800" dirty="0" err="1">
                <a:latin typeface="Arial Black" panose="020B0A04020102020204" pitchFamily="34" charset="0"/>
              </a:rPr>
              <a:t>Cyber</a:t>
            </a:r>
            <a:r>
              <a:rPr lang="cs-CZ" sz="1800" dirty="0">
                <a:latin typeface="Arial Black" panose="020B0A04020102020204" pitchFamily="34" charset="0"/>
              </a:rPr>
              <a:t> </a:t>
            </a:r>
            <a:r>
              <a:rPr lang="cs-CZ" sz="1800" dirty="0" err="1">
                <a:latin typeface="Arial Black" panose="020B0A04020102020204" pitchFamily="34" charset="0"/>
              </a:rPr>
              <a:t>Threat</a:t>
            </a:r>
            <a:r>
              <a:rPr lang="cs-CZ" sz="1800" dirty="0">
                <a:latin typeface="Arial Black" panose="020B0A04020102020204" pitchFamily="34" charset="0"/>
              </a:rPr>
              <a:t> Inteligence (CTI)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Informační šetření</a:t>
            </a:r>
          </a:p>
        </p:txBody>
      </p:sp>
    </p:spTree>
    <p:extLst>
      <p:ext uri="{BB962C8B-B14F-4D97-AF65-F5344CB8AC3E}">
        <p14:creationId xmlns:p14="http://schemas.microsoft.com/office/powerpoint/2010/main" val="3188637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19C219-0004-1B68-DC1A-53EF3D3CF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1"/>
          </a:xfrm>
        </p:spPr>
        <p:txBody>
          <a:bodyPr>
            <a:normAutofit fontScale="90000"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   NUKIB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8C9672-0B2F-23E8-932E-F15F21A8DE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57250"/>
            <a:ext cx="10515600" cy="53197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Činnost oddělení výzkumu a inovací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Národní plán výzkumu v kybernetické a informační bezpečnosti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Dva zdroje financování: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Financováno z rozpočtu NÚKIB – vyčleněno na vědu a výzkum 20 mil. Kč –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převážná většina v utajovaném režimu </a:t>
            </a:r>
            <a:r>
              <a:rPr lang="cs-CZ" sz="1800" dirty="0" err="1">
                <a:latin typeface="Arial Black" panose="020B0A04020102020204" pitchFamily="34" charset="0"/>
              </a:rPr>
              <a:t>Tempest</a:t>
            </a:r>
            <a:r>
              <a:rPr lang="cs-CZ" sz="1800" dirty="0">
                <a:latin typeface="Arial Black" panose="020B0A04020102020204" pitchFamily="34" charset="0"/>
              </a:rPr>
              <a:t> a krypto</a:t>
            </a:r>
          </a:p>
          <a:p>
            <a:r>
              <a:rPr lang="cs-CZ" sz="1800" dirty="0">
                <a:latin typeface="Arial Black" panose="020B0A04020102020204" pitchFamily="34" charset="0"/>
              </a:rPr>
              <a:t>Bezpečnostní výzkum MV (řádově 500 mil Kč. pro všechny oblasti)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. Výzkumná potřeba státu – řešitelé jsou vybíráni veřejnou soutěží – řešení  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  zůstává majetkem státu 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      . Nabídka tématu řešiteli – řešení </a:t>
            </a:r>
            <a:r>
              <a:rPr lang="cs-CZ" sz="1800" dirty="0" err="1">
                <a:latin typeface="Arial Black" panose="020B0A04020102020204" pitchFamily="34" charset="0"/>
              </a:rPr>
              <a:t>zůstáva</a:t>
            </a:r>
            <a:r>
              <a:rPr lang="cs-CZ" sz="1800" dirty="0">
                <a:latin typeface="Arial Black" panose="020B0A04020102020204" pitchFamily="34" charset="0"/>
              </a:rPr>
              <a:t> majetkem (příklad KYPO MU)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Pozn 1. možné financování přes TAČR - zatím se nevyužívá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Pozn 2. Bezpečnostní výzkum MV může být i v utajeném režimu.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Pozn 3. Existuje i obranný výzkum MO – zatím se nevyužívá</a:t>
            </a:r>
          </a:p>
        </p:txBody>
      </p:sp>
    </p:spTree>
    <p:extLst>
      <p:ext uri="{BB962C8B-B14F-4D97-AF65-F5344CB8AC3E}">
        <p14:creationId xmlns:p14="http://schemas.microsoft.com/office/powerpoint/2010/main" val="1835373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27DBCC-5E99-9066-AE47-FB0CFE768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   NUKIB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E69C90-83A1-6A35-8970-11F2BBF0AD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3535"/>
            <a:ext cx="10515600" cy="4013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NUKIB zajišťuje Národní koordinační centrum výzkumu a vývoje v oblasti kybernetické bezpečnosti (NCK) na základě nařízení EU 2021/887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NKC působí jako kontaktní místo PRO komunitu na národní úrovni, spolupracuje s </a:t>
            </a:r>
            <a:r>
              <a:rPr lang="cs-CZ" sz="1800" dirty="0" err="1">
                <a:latin typeface="Arial Black" panose="020B0A04020102020204" pitchFamily="34" charset="0"/>
              </a:rPr>
              <a:t>CyberSecurity</a:t>
            </a:r>
            <a:r>
              <a:rPr lang="cs-CZ" sz="1800" dirty="0">
                <a:latin typeface="Arial Black" panose="020B0A04020102020204" pitchFamily="34" charset="0"/>
              </a:rPr>
              <a:t> Hub (zapsaný ústav) – sdružení MU,VUT a ČVUT zabývající se </a:t>
            </a:r>
            <a:r>
              <a:rPr lang="cs-CZ" sz="1800" dirty="0" err="1">
                <a:latin typeface="Arial Black" panose="020B0A04020102020204" pitchFamily="34" charset="0"/>
              </a:rPr>
              <a:t>kyberbezpečnostním</a:t>
            </a:r>
            <a:r>
              <a:rPr lang="cs-CZ" sz="1800" dirty="0">
                <a:latin typeface="Arial Black" panose="020B0A04020102020204" pitchFamily="34" charset="0"/>
              </a:rPr>
              <a:t> výzkumem a je zároveň členem Digital Innovation Hun Network</a:t>
            </a:r>
          </a:p>
          <a:p>
            <a:pPr marL="0" indent="0">
              <a:buNone/>
            </a:pPr>
            <a:endParaRPr lang="cs-CZ" sz="1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501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E9E6E6-996A-2C31-1761-E6A72D346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C00000"/>
                </a:solidFill>
                <a:latin typeface="Arial Black" panose="020B0A04020102020204" pitchFamily="34" charset="0"/>
              </a:rPr>
              <a:t>                                     NUKIB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F19A2C-83A6-AC13-CC63-58CDBBD24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567543"/>
            <a:ext cx="11462656" cy="48169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rgbClr val="C00000"/>
                </a:solidFill>
                <a:latin typeface="Arial Black" panose="020B0A04020102020204" pitchFamily="34" charset="0"/>
              </a:rPr>
              <a:t>Odbor bezpečnosti informačních technologií</a:t>
            </a:r>
          </a:p>
          <a:p>
            <a:pPr marL="0" indent="0">
              <a:buNone/>
            </a:pPr>
            <a:r>
              <a:rPr lang="cs-CZ" sz="1800" dirty="0">
                <a:latin typeface="Arial Black" panose="020B0A04020102020204" pitchFamily="34" charset="0"/>
              </a:rPr>
              <a:t>Kryptografická ochrana 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Aplikovaný výzkum a vývoj kryptografických prostředků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Analýza a hodnocení šifrových systémů a kryptografických algoritmů určených k ochraně utajovaných informací</a:t>
            </a:r>
          </a:p>
          <a:p>
            <a:endParaRPr lang="cs-CZ" sz="1800" dirty="0">
              <a:latin typeface="Arial Black" panose="020B0A04020102020204" pitchFamily="34" charset="0"/>
            </a:endParaRPr>
          </a:p>
          <a:p>
            <a:r>
              <a:rPr lang="cs-CZ" sz="1800" dirty="0">
                <a:latin typeface="Arial Black" panose="020B0A04020102020204" pitchFamily="34" charset="0"/>
              </a:rPr>
              <a:t>Vývoj nových technologií  a výrobních klíčových materiálů a kryptografických prostředků a vývoj v oblasti jejich zabezpečení proti neoprávněné manipulaci při převozu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047305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1421</TotalTime>
  <Words>3057</Words>
  <Application>Microsoft Office PowerPoint</Application>
  <PresentationFormat>Širokoúhlá obrazovka</PresentationFormat>
  <Paragraphs>347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3" baseType="lpstr">
      <vt:lpstr>Aptos Black</vt:lpstr>
      <vt:lpstr>Arial</vt:lpstr>
      <vt:lpstr>Arial Black</vt:lpstr>
      <vt:lpstr>Calibri</vt:lpstr>
      <vt:lpstr>Calibri Light</vt:lpstr>
      <vt:lpstr>Open Sans</vt:lpstr>
      <vt:lpstr>Motiv Office</vt:lpstr>
      <vt:lpstr>Postavení NÚKIB ve státní správě, spolupráce s ostatními s ostatními státními orgány a mezinárodní spolupráce   a varování Huawei</vt:lpstr>
      <vt:lpstr>                                      NUKIB</vt:lpstr>
      <vt:lpstr>                                     NÚKIB</vt:lpstr>
      <vt:lpstr>                                      NÚKIB</vt:lpstr>
      <vt:lpstr>                                      NÚKIB</vt:lpstr>
      <vt:lpstr>                                      NÚKIB</vt:lpstr>
      <vt:lpstr>                                     NUKIB</vt:lpstr>
      <vt:lpstr>                                     NUKIB</vt:lpstr>
      <vt:lpstr>                                     NUKIB</vt:lpstr>
      <vt:lpstr>                                      NUKIB</vt:lpstr>
      <vt:lpstr>                                      NUKIB</vt:lpstr>
      <vt:lpstr>                                      NUKIB</vt:lpstr>
      <vt:lpstr>           Spolupráce se zpravodajskými službami</vt:lpstr>
      <vt:lpstr>            Spolupráce se zpravodajskými službami</vt:lpstr>
      <vt:lpstr>                       Spolupráce s Policií ČR</vt:lpstr>
      <vt:lpstr>        Spolupráce s ostatními orgány státní správy</vt:lpstr>
      <vt:lpstr>                      Mezinárodní spolupráce</vt:lpstr>
      <vt:lpstr>                 Mezinárodní spolupráce</vt:lpstr>
      <vt:lpstr>                         Mezinárodní spolupráce</vt:lpstr>
      <vt:lpstr>                     Mezinárodní spolupráce</vt:lpstr>
      <vt:lpstr>                        Mezinárodní spolupráce</vt:lpstr>
      <vt:lpstr>                            „Varování Huawei“</vt:lpstr>
      <vt:lpstr>                            „Varování Huawei“</vt:lpstr>
      <vt:lpstr>                           „Varování Huawei“</vt:lpstr>
      <vt:lpstr>                           „Varování Huawei“</vt:lpstr>
      <vt:lpstr>                            „Varování Huawei“</vt:lpstr>
      <vt:lpstr>                           „Varování Huawei“</vt:lpstr>
      <vt:lpstr>                             „Varování Huawei“</vt:lpstr>
      <vt:lpstr>                   „Varování Huawei“</vt:lpstr>
      <vt:lpstr>                            „Varování Huawei“</vt:lpstr>
      <vt:lpstr>                           „Varování Huawei“</vt:lpstr>
      <vt:lpstr>                  „Varování Huawei“</vt:lpstr>
      <vt:lpstr>Evropská komise</vt:lpstr>
      <vt:lpstr>Prezentace aplikace PowerPoint</vt:lpstr>
      <vt:lpstr>Další varování NÚKIB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Vznik NUKIB, jeho činnosti a varování Huawei</dc:title>
  <dc:creator>Dusan Navratil</dc:creator>
  <cp:lastModifiedBy>Dusan Navratil</cp:lastModifiedBy>
  <cp:revision>29</cp:revision>
  <dcterms:created xsi:type="dcterms:W3CDTF">2023-01-17T12:11:12Z</dcterms:created>
  <dcterms:modified xsi:type="dcterms:W3CDTF">2024-02-08T10:39:43Z</dcterms:modified>
</cp:coreProperties>
</file>