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9" r:id="rId3"/>
    <p:sldId id="260" r:id="rId4"/>
    <p:sldId id="265" r:id="rId5"/>
    <p:sldId id="266" r:id="rId6"/>
    <p:sldId id="267" r:id="rId7"/>
    <p:sldId id="268" r:id="rId8"/>
    <p:sldId id="263" r:id="rId9"/>
    <p:sldId id="264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71" autoAdjust="0"/>
    <p:restoredTop sz="94660"/>
  </p:normalViewPr>
  <p:slideViewPr>
    <p:cSldViewPr>
      <p:cViewPr varScale="1">
        <p:scale>
          <a:sx n="124" d="100"/>
          <a:sy n="124" d="100"/>
        </p:scale>
        <p:origin x="130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A8C0A-4713-46B9-A0A4-19CD762764F8}" type="datetimeFigureOut">
              <a:rPr lang="uk-UA" smtClean="0"/>
              <a:pPr/>
              <a:t>14.02.2023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FDE7A-F131-4B1B-89BD-1FFBCB5F7325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FDE7A-F131-4B1B-89BD-1FFBCB5F7325}" type="slidenum">
              <a:rPr lang="uk-UA" smtClean="0"/>
              <a:pPr/>
              <a:t>7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181732-4960-4CB6-9799-A0B57AABA991}" type="datetimeFigureOut">
              <a:rPr lang="uk-UA" smtClean="0"/>
              <a:pPr/>
              <a:t>14.02.2023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1732-4960-4CB6-9799-A0B57AABA991}" type="datetimeFigureOut">
              <a:rPr lang="uk-UA" smtClean="0"/>
              <a:pPr/>
              <a:t>14.02.2023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1732-4960-4CB6-9799-A0B57AABA991}" type="datetimeFigureOut">
              <a:rPr lang="uk-UA" smtClean="0"/>
              <a:pPr/>
              <a:t>14.02.2023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1732-4960-4CB6-9799-A0B57AABA991}" type="datetimeFigureOut">
              <a:rPr lang="uk-UA" smtClean="0"/>
              <a:pPr/>
              <a:t>14.02.2023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1732-4960-4CB6-9799-A0B57AABA991}" type="datetimeFigureOut">
              <a:rPr lang="uk-UA" smtClean="0"/>
              <a:pPr/>
              <a:t>14.02.2023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1732-4960-4CB6-9799-A0B57AABA991}" type="datetimeFigureOut">
              <a:rPr lang="uk-UA" smtClean="0"/>
              <a:pPr/>
              <a:t>14.02.2023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1732-4960-4CB6-9799-A0B57AABA991}" type="datetimeFigureOut">
              <a:rPr lang="uk-UA" smtClean="0"/>
              <a:pPr/>
              <a:t>14.02.2023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1732-4960-4CB6-9799-A0B57AABA991}" type="datetimeFigureOut">
              <a:rPr lang="uk-UA" smtClean="0"/>
              <a:pPr/>
              <a:t>14.02.2023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1732-4960-4CB6-9799-A0B57AABA991}" type="datetimeFigureOut">
              <a:rPr lang="uk-UA" smtClean="0"/>
              <a:pPr/>
              <a:t>14.02.2023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C181732-4960-4CB6-9799-A0B57AABA991}" type="datetimeFigureOut">
              <a:rPr lang="uk-UA" smtClean="0"/>
              <a:pPr/>
              <a:t>14.02.2023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181732-4960-4CB6-9799-A0B57AABA991}" type="datetimeFigureOut">
              <a:rPr lang="uk-UA" smtClean="0"/>
              <a:pPr/>
              <a:t>14.02.2023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C181732-4960-4CB6-9799-A0B57AABA991}" type="datetimeFigureOut">
              <a:rPr lang="uk-UA" smtClean="0"/>
              <a:pPr/>
              <a:t>14.02.2023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B5C1F4F-608A-457F-8071-3097D191BE55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doceonline.com/dictionary/teach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ictionary.cambridge.org/dictionary/english/shout" TargetMode="External"/><Relationship Id="rId2" Type="http://schemas.openxmlformats.org/officeDocument/2006/relationships/hyperlink" Target="https://www.ldoceonline.com/dictionary/dang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ictionary.cambridge.org/dictionary/english/voice" TargetMode="External"/><Relationship Id="rId5" Type="http://schemas.openxmlformats.org/officeDocument/2006/relationships/hyperlink" Target="https://dictionary.cambridge.org/dictionary/english/top" TargetMode="External"/><Relationship Id="rId4" Type="http://schemas.openxmlformats.org/officeDocument/2006/relationships/hyperlink" Target="https://dictionary.cambridge.org/dictionary/english/nam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1071546"/>
            <a:ext cx="5857916" cy="2928957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Welcome to</a:t>
            </a:r>
            <a:br>
              <a:rPr lang="en-US" sz="4800" b="1" dirty="0" smtClean="0"/>
            </a:br>
            <a:r>
              <a:rPr lang="en-US" sz="4800" b="1" dirty="0" smtClean="0"/>
              <a:t>VB 036 </a:t>
            </a:r>
            <a:br>
              <a:rPr lang="en-US" sz="4800" b="1" dirty="0" smtClean="0"/>
            </a:br>
            <a:r>
              <a:rPr lang="en-US" sz="4800" b="1" dirty="0" smtClean="0"/>
              <a:t>English I</a:t>
            </a:r>
            <a:r>
              <a:rPr lang="en-US" dirty="0" smtClean="0"/>
              <a:t>I </a:t>
            </a:r>
            <a:r>
              <a:rPr lang="en-US" sz="4800" b="1" dirty="0" smtClean="0"/>
              <a:t>Course</a:t>
            </a:r>
            <a:endParaRPr lang="uk-UA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25963"/>
          </a:xfrm>
        </p:spPr>
        <p:txBody>
          <a:bodyPr/>
          <a:lstStyle/>
          <a:p>
            <a:pPr algn="ctr"/>
            <a:r>
              <a:rPr lang="en-GB" sz="2000" b="1" dirty="0" smtClean="0"/>
              <a:t>Length: 180-200 WORDS</a:t>
            </a:r>
            <a:endParaRPr lang="uk-UA" sz="2000" dirty="0" smtClean="0"/>
          </a:p>
          <a:p>
            <a:pPr algn="ctr"/>
            <a:r>
              <a:rPr lang="en-GB" sz="2000" b="1" dirty="0" smtClean="0"/>
              <a:t>0-12 POINTS (PASSMARK – 7 PTS)</a:t>
            </a:r>
            <a:endParaRPr lang="uk-UA" sz="2000" dirty="0" smtClean="0"/>
          </a:p>
          <a:p>
            <a:r>
              <a:rPr lang="en-GB" dirty="0" smtClean="0"/>
              <a:t> </a:t>
            </a:r>
            <a:endParaRPr lang="uk-UA" dirty="0" smtClean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3600" dirty="0" smtClean="0"/>
              <a:t>WRITING EXAM CRITERIA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1714488"/>
          <a:ext cx="8072494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6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43470">
                <a:tc>
                  <a:txBody>
                    <a:bodyPr/>
                    <a:lstStyle/>
                    <a:p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TASK REQUIREMENTS (2pts) 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DESCRIBING THE PROBLEM 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SUGGESTING SOLUTION 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FORMAL LANGUAGE (3pts) 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SALUTATION 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CLOSING 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TEXT TOPIC (I´m writing to…)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GRAMMAR (1pts) 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VOCABULARY (2pts) 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ORGANIZATION OF INFORMATION, PARAGRAPHING (2ptS) 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RELEVANT LINKING EXPRESSIONS (2ptS)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714356"/>
            <a:ext cx="8229600" cy="5572164"/>
          </a:xfrm>
        </p:spPr>
        <p:txBody>
          <a:bodyPr>
            <a:normAutofit fontScale="92500" lnSpcReduction="10000"/>
          </a:bodyPr>
          <a:lstStyle/>
          <a:p>
            <a:pPr marL="624078" lvl="0" indent="-514350">
              <a:buFont typeface="+mj-lt"/>
              <a:buAutoNum type="arabicPeriod"/>
            </a:pPr>
            <a:r>
              <a:rPr lang="uk-UA" dirty="0" err="1" smtClean="0"/>
              <a:t>These</a:t>
            </a:r>
            <a:r>
              <a:rPr lang="uk-UA" dirty="0" smtClean="0"/>
              <a:t> </a:t>
            </a:r>
            <a:r>
              <a:rPr lang="uk-UA" dirty="0" err="1" smtClean="0"/>
              <a:t>regulations</a:t>
            </a:r>
            <a:r>
              <a:rPr lang="uk-UA" dirty="0" smtClean="0"/>
              <a:t> </a:t>
            </a:r>
            <a:r>
              <a:rPr lang="uk-UA" dirty="0" err="1" smtClean="0"/>
              <a:t>are</a:t>
            </a:r>
            <a:r>
              <a:rPr lang="uk-UA" dirty="0" smtClean="0"/>
              <a:t> </a:t>
            </a:r>
            <a:r>
              <a:rPr lang="uk-UA" dirty="0" err="1" smtClean="0"/>
              <a:t>totally</a:t>
            </a:r>
            <a:r>
              <a:rPr lang="en-US" dirty="0" smtClean="0"/>
              <a:t>………..</a:t>
            </a:r>
            <a:r>
              <a:rPr lang="uk-UA" dirty="0" err="1" smtClean="0"/>
              <a:t>date</a:t>
            </a:r>
            <a:r>
              <a:rPr lang="uk-UA" dirty="0" smtClean="0"/>
              <a:t> </a:t>
            </a:r>
            <a:r>
              <a:rPr lang="uk-UA" dirty="0" err="1" smtClean="0"/>
              <a:t>in</a:t>
            </a:r>
            <a:r>
              <a:rPr lang="uk-UA" dirty="0" smtClean="0"/>
              <a:t> </a:t>
            </a:r>
            <a:r>
              <a:rPr lang="uk-UA" dirty="0" err="1" smtClean="0"/>
              <a:t>today’s</a:t>
            </a:r>
            <a:r>
              <a:rPr lang="uk-UA" dirty="0" smtClean="0"/>
              <a:t> </a:t>
            </a:r>
            <a:r>
              <a:rPr lang="uk-UA" dirty="0" err="1" smtClean="0"/>
              <a:t>worldwide</a:t>
            </a:r>
            <a:r>
              <a:rPr lang="uk-UA" dirty="0" smtClean="0"/>
              <a:t> </a:t>
            </a:r>
            <a:r>
              <a:rPr lang="uk-UA" dirty="0" err="1" smtClean="0"/>
              <a:t>marketplace</a:t>
            </a:r>
            <a:r>
              <a:rPr lang="uk-UA" dirty="0" smtClean="0"/>
              <a:t>.</a:t>
            </a:r>
          </a:p>
          <a:p>
            <a:pPr marL="624078" lvl="0" indent="-514350">
              <a:buFont typeface="+mj-lt"/>
              <a:buAutoNum type="arabicPeriod"/>
            </a:pPr>
            <a:r>
              <a:rPr lang="uk-UA" dirty="0" err="1" smtClean="0"/>
              <a:t>It</a:t>
            </a:r>
            <a:r>
              <a:rPr lang="uk-UA" dirty="0" smtClean="0"/>
              <a:t> </a:t>
            </a:r>
            <a:r>
              <a:rPr lang="uk-UA" dirty="0" err="1" smtClean="0"/>
              <a:t>takes</a:t>
            </a:r>
            <a:r>
              <a:rPr lang="uk-UA" dirty="0" smtClean="0"/>
              <a:t> </a:t>
            </a:r>
            <a:r>
              <a:rPr lang="uk-UA" dirty="0" err="1" smtClean="0"/>
              <a:t>about</a:t>
            </a:r>
            <a:r>
              <a:rPr lang="uk-UA" dirty="0" smtClean="0"/>
              <a:t> 30 </a:t>
            </a:r>
            <a:r>
              <a:rPr lang="uk-UA" dirty="0" err="1" smtClean="0"/>
              <a:t>minutes</a:t>
            </a:r>
            <a:r>
              <a:rPr lang="en-US" dirty="0" smtClean="0"/>
              <a:t>…….</a:t>
            </a:r>
            <a:r>
              <a:rPr lang="uk-UA" dirty="0" err="1" smtClean="0"/>
              <a:t>foot</a:t>
            </a:r>
            <a:r>
              <a:rPr lang="uk-UA" dirty="0" smtClean="0"/>
              <a:t>, </a:t>
            </a:r>
            <a:r>
              <a:rPr lang="uk-UA" dirty="0" err="1" smtClean="0"/>
              <a:t>or</a:t>
            </a:r>
            <a:r>
              <a:rPr lang="uk-UA" dirty="0" smtClean="0"/>
              <a:t> 10 </a:t>
            </a:r>
            <a:r>
              <a:rPr lang="uk-UA" dirty="0" err="1" smtClean="0"/>
              <a:t>minutes</a:t>
            </a:r>
            <a:r>
              <a:rPr lang="uk-UA" dirty="0" smtClean="0"/>
              <a:t> </a:t>
            </a:r>
            <a:r>
              <a:rPr lang="en-US" dirty="0" smtClean="0"/>
              <a:t>…</a:t>
            </a:r>
            <a:r>
              <a:rPr lang="uk-UA" dirty="0" smtClean="0"/>
              <a:t> </a:t>
            </a:r>
            <a:r>
              <a:rPr lang="uk-UA" dirty="0" err="1" smtClean="0"/>
              <a:t>car</a:t>
            </a:r>
            <a:r>
              <a:rPr lang="en-US" dirty="0" smtClean="0"/>
              <a:t>.</a:t>
            </a:r>
            <a:endParaRPr lang="uk-UA" dirty="0" smtClean="0"/>
          </a:p>
          <a:p>
            <a:pPr marL="624078" lvl="0" indent="-514350">
              <a:buFont typeface="+mj-lt"/>
              <a:buAutoNum type="arabicPeriod"/>
            </a:pPr>
            <a:r>
              <a:rPr lang="uk-UA" dirty="0" err="1" smtClean="0"/>
              <a:t>What</a:t>
            </a:r>
            <a:r>
              <a:rPr lang="uk-UA" dirty="0" smtClean="0"/>
              <a:t> </a:t>
            </a:r>
            <a:r>
              <a:rPr lang="uk-UA" dirty="0" err="1" smtClean="0"/>
              <a:t>would</a:t>
            </a:r>
            <a:r>
              <a:rPr lang="uk-UA" dirty="0" smtClean="0"/>
              <a:t> </a:t>
            </a:r>
            <a:r>
              <a:rPr lang="uk-UA" dirty="0" err="1" smtClean="0"/>
              <a:t>she</a:t>
            </a:r>
            <a:r>
              <a:rPr lang="uk-UA" dirty="0" smtClean="0"/>
              <a:t> </a:t>
            </a:r>
            <a:r>
              <a:rPr lang="uk-UA" dirty="0" err="1" smtClean="0"/>
              <a:t>find</a:t>
            </a:r>
            <a:r>
              <a:rPr lang="uk-UA" dirty="0" smtClean="0"/>
              <a:t> </a:t>
            </a:r>
            <a:r>
              <a:rPr lang="en-US" dirty="0" smtClean="0"/>
              <a:t>….</a:t>
            </a:r>
            <a:r>
              <a:rPr lang="uk-UA" dirty="0" smtClean="0"/>
              <a:t> </a:t>
            </a:r>
            <a:r>
              <a:rPr lang="uk-UA" dirty="0" err="1" smtClean="0"/>
              <a:t>the</a:t>
            </a:r>
            <a:r>
              <a:rPr lang="uk-UA" dirty="0" smtClean="0"/>
              <a:t> </a:t>
            </a:r>
            <a:r>
              <a:rPr lang="uk-UA" dirty="0" err="1" smtClean="0"/>
              <a:t>end</a:t>
            </a:r>
            <a:r>
              <a:rPr lang="uk-UA" dirty="0" smtClean="0"/>
              <a:t> </a:t>
            </a:r>
            <a:r>
              <a:rPr lang="uk-UA" dirty="0" err="1" smtClean="0"/>
              <a:t>of</a:t>
            </a:r>
            <a:r>
              <a:rPr lang="uk-UA" dirty="0" smtClean="0"/>
              <a:t> </a:t>
            </a:r>
            <a:r>
              <a:rPr lang="uk-UA" dirty="0" err="1" smtClean="0"/>
              <a:t>her</a:t>
            </a:r>
            <a:r>
              <a:rPr lang="uk-UA" dirty="0" smtClean="0"/>
              <a:t> </a:t>
            </a:r>
            <a:r>
              <a:rPr lang="uk-UA" dirty="0" err="1" smtClean="0"/>
              <a:t>journey</a:t>
            </a:r>
            <a:r>
              <a:rPr lang="en-US" dirty="0" smtClean="0"/>
              <a:t>?</a:t>
            </a:r>
            <a:endParaRPr lang="uk-UA" dirty="0" smtClean="0"/>
          </a:p>
          <a:p>
            <a:pPr marL="624078" lvl="0" indent="-514350">
              <a:buFont typeface="+mj-lt"/>
              <a:buAutoNum type="arabicPeriod"/>
            </a:pPr>
            <a:r>
              <a:rPr lang="en-US" dirty="0" smtClean="0"/>
              <a:t>…….</a:t>
            </a:r>
            <a:r>
              <a:rPr lang="uk-UA" dirty="0" err="1" smtClean="0"/>
              <a:t>the</a:t>
            </a:r>
            <a:r>
              <a:rPr lang="uk-UA" dirty="0" smtClean="0"/>
              <a:t> </a:t>
            </a:r>
            <a:r>
              <a:rPr lang="uk-UA" dirty="0" err="1" smtClean="0"/>
              <a:t>beginning</a:t>
            </a:r>
            <a:r>
              <a:rPr lang="uk-UA" dirty="0" smtClean="0"/>
              <a:t>, I </a:t>
            </a:r>
            <a:r>
              <a:rPr lang="uk-UA" dirty="0" err="1" smtClean="0"/>
              <a:t>really</a:t>
            </a:r>
            <a:r>
              <a:rPr lang="uk-UA" dirty="0" smtClean="0"/>
              <a:t> </a:t>
            </a:r>
            <a:r>
              <a:rPr lang="uk-UA" dirty="0" err="1" smtClean="0"/>
              <a:t>enjoyed</a:t>
            </a:r>
            <a:r>
              <a:rPr lang="uk-UA" dirty="0" smtClean="0"/>
              <a:t> </a:t>
            </a:r>
            <a:r>
              <a:rPr lang="uk-UA" dirty="0" err="1" smtClean="0"/>
              <a:t>my</a:t>
            </a:r>
            <a:r>
              <a:rPr lang="uk-UA" dirty="0" smtClean="0"/>
              <a:t> </a:t>
            </a:r>
            <a:r>
              <a:rPr lang="uk-UA" dirty="0" err="1" smtClean="0"/>
              <a:t>job</a:t>
            </a:r>
            <a:r>
              <a:rPr lang="uk-UA" dirty="0" smtClean="0"/>
              <a:t>; </a:t>
            </a:r>
            <a:r>
              <a:rPr lang="uk-UA" dirty="0" err="1" smtClean="0"/>
              <a:t>now</a:t>
            </a:r>
            <a:r>
              <a:rPr lang="uk-UA" dirty="0" smtClean="0"/>
              <a:t> I </a:t>
            </a:r>
            <a:r>
              <a:rPr lang="uk-UA" dirty="0" err="1" smtClean="0"/>
              <a:t>don’t</a:t>
            </a:r>
            <a:r>
              <a:rPr lang="en-US" dirty="0" smtClean="0"/>
              <a:t>.</a:t>
            </a:r>
            <a:endParaRPr lang="uk-UA" dirty="0" smtClean="0"/>
          </a:p>
          <a:p>
            <a:pPr marL="624078" lvl="0" indent="-514350">
              <a:buFont typeface="+mj-lt"/>
              <a:buAutoNum type="arabicPeriod"/>
            </a:pPr>
            <a:r>
              <a:rPr lang="uk-UA" dirty="0" err="1" smtClean="0"/>
              <a:t>The</a:t>
            </a:r>
            <a:r>
              <a:rPr lang="uk-UA" dirty="0" smtClean="0"/>
              <a:t> </a:t>
            </a:r>
            <a:r>
              <a:rPr lang="uk-UA" dirty="0" err="1" smtClean="0"/>
              <a:t>box</a:t>
            </a:r>
            <a:r>
              <a:rPr lang="uk-UA" dirty="0" smtClean="0"/>
              <a:t> </a:t>
            </a:r>
            <a:r>
              <a:rPr lang="uk-UA" dirty="0" err="1" smtClean="0"/>
              <a:t>is</a:t>
            </a:r>
            <a:r>
              <a:rPr lang="uk-UA" dirty="0" smtClean="0"/>
              <a:t> </a:t>
            </a:r>
            <a:r>
              <a:rPr lang="uk-UA" dirty="0" err="1" smtClean="0"/>
              <a:t>made</a:t>
            </a:r>
            <a:r>
              <a:rPr lang="uk-UA" dirty="0" smtClean="0"/>
              <a:t> </a:t>
            </a:r>
            <a:r>
              <a:rPr lang="en-US" dirty="0" smtClean="0"/>
              <a:t>…..</a:t>
            </a:r>
            <a:r>
              <a:rPr lang="uk-UA" dirty="0" err="1" smtClean="0"/>
              <a:t>plastic</a:t>
            </a:r>
            <a:r>
              <a:rPr lang="uk-UA" dirty="0" smtClean="0"/>
              <a:t>.</a:t>
            </a:r>
          </a:p>
          <a:p>
            <a:pPr marL="624078" lvl="0" indent="-514350">
              <a:buFont typeface="+mj-lt"/>
              <a:buAutoNum type="arabicPeriod"/>
            </a:pPr>
            <a:r>
              <a:rPr lang="uk-UA" dirty="0" err="1" smtClean="0"/>
              <a:t>Wine</a:t>
            </a:r>
            <a:r>
              <a:rPr lang="uk-UA" dirty="0" smtClean="0"/>
              <a:t> </a:t>
            </a:r>
            <a:r>
              <a:rPr lang="uk-UA" dirty="0" err="1" smtClean="0"/>
              <a:t>is</a:t>
            </a:r>
            <a:r>
              <a:rPr lang="uk-UA" dirty="0" smtClean="0"/>
              <a:t> </a:t>
            </a:r>
            <a:r>
              <a:rPr lang="uk-UA" dirty="0" err="1" smtClean="0"/>
              <a:t>made</a:t>
            </a:r>
            <a:r>
              <a:rPr lang="uk-UA" dirty="0" smtClean="0"/>
              <a:t> </a:t>
            </a:r>
            <a:r>
              <a:rPr lang="en-US" dirty="0" smtClean="0"/>
              <a:t>…….</a:t>
            </a:r>
            <a:r>
              <a:rPr lang="uk-UA" dirty="0" smtClean="0"/>
              <a:t> </a:t>
            </a:r>
            <a:r>
              <a:rPr lang="en-US" dirty="0" smtClean="0"/>
              <a:t>g</a:t>
            </a:r>
            <a:r>
              <a:rPr lang="uk-UA" dirty="0" err="1" smtClean="0"/>
              <a:t>rapes</a:t>
            </a:r>
            <a:r>
              <a:rPr lang="en-US" dirty="0" smtClean="0"/>
              <a:t>.</a:t>
            </a:r>
            <a:endParaRPr lang="uk-UA" dirty="0" smtClean="0"/>
          </a:p>
          <a:p>
            <a:pPr marL="624078" lvl="0" indent="-514350">
              <a:buFont typeface="+mj-lt"/>
              <a:buAutoNum type="arabicPeriod"/>
            </a:pPr>
            <a:r>
              <a:rPr lang="en-GB" dirty="0" err="1"/>
              <a:t>T</a:t>
            </a:r>
            <a:r>
              <a:rPr lang="uk-UA" dirty="0" smtClean="0"/>
              <a:t>he </a:t>
            </a:r>
            <a:r>
              <a:rPr lang="uk-UA" dirty="0" smtClean="0"/>
              <a:t>train </a:t>
            </a:r>
            <a:r>
              <a:rPr lang="uk-UA" dirty="0" smtClean="0"/>
              <a:t>left</a:t>
            </a:r>
            <a:r>
              <a:rPr lang="en-GB" dirty="0" smtClean="0"/>
              <a:t>….</a:t>
            </a:r>
            <a:r>
              <a:rPr lang="uk-UA" dirty="0" smtClean="0"/>
              <a:t>time</a:t>
            </a:r>
            <a:r>
              <a:rPr lang="uk-UA" dirty="0" smtClean="0"/>
              <a:t>, and we are late.</a:t>
            </a:r>
          </a:p>
          <a:p>
            <a:pPr marL="624078" lvl="0" indent="-514350">
              <a:buFont typeface="+mj-lt"/>
              <a:buAutoNum type="arabicPeriod"/>
            </a:pPr>
            <a:r>
              <a:rPr lang="uk-UA" dirty="0" smtClean="0"/>
              <a:t>You need to get to the station </a:t>
            </a:r>
            <a:r>
              <a:rPr lang="en-GB" dirty="0" smtClean="0"/>
              <a:t>….</a:t>
            </a:r>
            <a:r>
              <a:rPr lang="uk-UA" dirty="0" smtClean="0"/>
              <a:t> </a:t>
            </a:r>
            <a:r>
              <a:rPr lang="uk-UA" dirty="0" smtClean="0"/>
              <a:t>time to buy a ticket and find the right platform for your train.</a:t>
            </a:r>
          </a:p>
          <a:p>
            <a:pPr marL="624078" lvl="0" indent="-514350">
              <a:buFont typeface="+mj-lt"/>
              <a:buAutoNum type="arabicPeriod"/>
            </a:pPr>
            <a:r>
              <a:rPr lang="uk-UA" dirty="0" smtClean="0"/>
              <a:t>Do </a:t>
            </a:r>
            <a:r>
              <a:rPr lang="uk-UA" dirty="0" err="1" smtClean="0"/>
              <a:t>we</a:t>
            </a:r>
            <a:r>
              <a:rPr lang="uk-UA" dirty="0" smtClean="0"/>
              <a:t> </a:t>
            </a:r>
            <a:r>
              <a:rPr lang="uk-UA" dirty="0" err="1" smtClean="0"/>
              <a:t>have</a:t>
            </a:r>
            <a:r>
              <a:rPr lang="uk-UA" dirty="0" smtClean="0"/>
              <a:t> </a:t>
            </a:r>
            <a:r>
              <a:rPr lang="uk-UA" dirty="0" err="1" smtClean="0"/>
              <a:t>any</a:t>
            </a:r>
            <a:r>
              <a:rPr lang="uk-UA" dirty="0" smtClean="0"/>
              <a:t> </a:t>
            </a:r>
            <a:r>
              <a:rPr lang="uk-UA" dirty="0" err="1" smtClean="0"/>
              <a:t>such</a:t>
            </a:r>
            <a:r>
              <a:rPr lang="uk-UA" dirty="0" smtClean="0"/>
              <a:t> </a:t>
            </a:r>
            <a:r>
              <a:rPr lang="uk-UA" dirty="0" err="1" smtClean="0">
                <a:hlinkClick r:id="rId2"/>
              </a:rPr>
              <a:t>teaching</a:t>
            </a:r>
            <a:r>
              <a:rPr lang="en-US" dirty="0" smtClean="0"/>
              <a:t>…..</a:t>
            </a:r>
            <a:r>
              <a:rPr lang="uk-UA" dirty="0" smtClean="0"/>
              <a:t> </a:t>
            </a:r>
            <a:r>
              <a:rPr lang="uk-UA" dirty="0" err="1" smtClean="0"/>
              <a:t>the</a:t>
            </a:r>
            <a:r>
              <a:rPr lang="uk-UA" dirty="0" smtClean="0"/>
              <a:t> </a:t>
            </a:r>
            <a:r>
              <a:rPr lang="uk-UA" dirty="0" err="1" smtClean="0"/>
              <a:t>West</a:t>
            </a:r>
            <a:r>
              <a:rPr lang="uk-UA" dirty="0" smtClean="0"/>
              <a:t>?</a:t>
            </a:r>
            <a:endParaRPr lang="en-US" dirty="0" smtClean="0"/>
          </a:p>
          <a:p>
            <a:pPr marL="624078" lvl="0" indent="-514350">
              <a:buFont typeface="+mj-lt"/>
              <a:buAutoNum type="arabicPeriod"/>
            </a:pPr>
            <a:r>
              <a:rPr lang="en-US" dirty="0" smtClean="0"/>
              <a:t>…….second thought, I think I'll go after all.</a:t>
            </a:r>
          </a:p>
          <a:p>
            <a:pPr marL="624078" lvl="0" indent="-514350">
              <a:buFont typeface="+mj-lt"/>
              <a:buAutoNum type="arabicPeriod"/>
            </a:pPr>
            <a:endParaRPr lang="uk-UA" dirty="0" smtClean="0"/>
          </a:p>
          <a:p>
            <a:pPr marL="624078" lvl="0" indent="-514350">
              <a:buFont typeface="+mj-lt"/>
              <a:buAutoNum type="arabicPeriod"/>
            </a:pP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24078" lvl="0" indent="-514350">
              <a:buFont typeface="+mj-lt"/>
              <a:buAutoNum type="arabicPeriod"/>
            </a:pPr>
            <a:r>
              <a:rPr lang="en-US" dirty="0" smtClean="0"/>
              <a:t>…………</a:t>
            </a:r>
            <a:r>
              <a:rPr lang="uk-UA" dirty="0" smtClean="0"/>
              <a:t> </a:t>
            </a:r>
            <a:r>
              <a:rPr lang="uk-UA" dirty="0" err="1" smtClean="0"/>
              <a:t>an</a:t>
            </a:r>
            <a:r>
              <a:rPr lang="uk-UA" dirty="0" smtClean="0"/>
              <a:t> </a:t>
            </a:r>
            <a:r>
              <a:rPr lang="uk-UA" dirty="0" err="1" smtClean="0"/>
              <a:t>economic</a:t>
            </a:r>
            <a:r>
              <a:rPr lang="uk-UA" dirty="0" smtClean="0"/>
              <a:t> </a:t>
            </a:r>
            <a:r>
              <a:rPr lang="uk-UA" dirty="0" err="1" smtClean="0"/>
              <a:t>point</a:t>
            </a:r>
            <a:r>
              <a:rPr lang="uk-UA" dirty="0" smtClean="0"/>
              <a:t> </a:t>
            </a:r>
            <a:r>
              <a:rPr lang="uk-UA" dirty="0" err="1" smtClean="0"/>
              <a:t>of</a:t>
            </a:r>
            <a:r>
              <a:rPr lang="uk-UA" dirty="0" smtClean="0"/>
              <a:t> </a:t>
            </a:r>
            <a:r>
              <a:rPr lang="uk-UA" dirty="0" err="1" smtClean="0"/>
              <a:t>view</a:t>
            </a:r>
            <a:r>
              <a:rPr lang="uk-UA" dirty="0" smtClean="0"/>
              <a:t>, </a:t>
            </a:r>
            <a:r>
              <a:rPr lang="uk-UA" dirty="0" err="1" smtClean="0"/>
              <a:t>the</a:t>
            </a:r>
            <a:r>
              <a:rPr lang="uk-UA" dirty="0" smtClean="0"/>
              <a:t> </a:t>
            </a:r>
            <a:r>
              <a:rPr lang="uk-UA" dirty="0" err="1" smtClean="0"/>
              <a:t>new</a:t>
            </a:r>
            <a:r>
              <a:rPr lang="uk-UA" dirty="0" smtClean="0"/>
              <a:t> </a:t>
            </a:r>
            <a:r>
              <a:rPr lang="uk-UA" dirty="0" err="1" smtClean="0"/>
              <a:t>development</a:t>
            </a:r>
            <a:r>
              <a:rPr lang="uk-UA" dirty="0" smtClean="0"/>
              <a:t> </a:t>
            </a:r>
            <a:r>
              <a:rPr lang="uk-UA" dirty="0" err="1" smtClean="0"/>
              <a:t>will</a:t>
            </a:r>
            <a:r>
              <a:rPr lang="uk-UA" dirty="0" smtClean="0"/>
              <a:t> </a:t>
            </a:r>
            <a:r>
              <a:rPr lang="uk-UA" dirty="0" err="1" smtClean="0"/>
              <a:t>benefit</a:t>
            </a:r>
            <a:r>
              <a:rPr lang="uk-UA" dirty="0" smtClean="0"/>
              <a:t> </a:t>
            </a:r>
            <a:r>
              <a:rPr lang="uk-UA" dirty="0" err="1" smtClean="0"/>
              <a:t>the</a:t>
            </a:r>
            <a:r>
              <a:rPr lang="uk-UA" dirty="0" smtClean="0"/>
              <a:t> </a:t>
            </a:r>
            <a:r>
              <a:rPr lang="uk-UA" dirty="0" err="1" smtClean="0"/>
              <a:t>town</a:t>
            </a:r>
            <a:r>
              <a:rPr lang="uk-UA" dirty="0" smtClean="0"/>
              <a:t> </a:t>
            </a:r>
            <a:r>
              <a:rPr lang="uk-UA" dirty="0" err="1" smtClean="0"/>
              <a:t>greatly</a:t>
            </a:r>
            <a:r>
              <a:rPr lang="uk-UA" dirty="0" smtClean="0"/>
              <a:t>.</a:t>
            </a:r>
          </a:p>
          <a:p>
            <a:pPr marL="624078" lvl="0" indent="-514350">
              <a:buFont typeface="+mj-lt"/>
              <a:buAutoNum type="arabicPeriod"/>
            </a:pPr>
            <a:r>
              <a:rPr lang="uk-UA" dirty="0" err="1" smtClean="0"/>
              <a:t>There</a:t>
            </a:r>
            <a:r>
              <a:rPr lang="uk-UA" dirty="0" smtClean="0"/>
              <a:t> </a:t>
            </a:r>
            <a:r>
              <a:rPr lang="uk-UA" dirty="0" err="1" smtClean="0"/>
              <a:t>was</a:t>
            </a:r>
            <a:r>
              <a:rPr lang="uk-UA" dirty="0" smtClean="0"/>
              <a:t> </a:t>
            </a:r>
            <a:r>
              <a:rPr lang="uk-UA" dirty="0" err="1" smtClean="0"/>
              <a:t>no</a:t>
            </a:r>
            <a:r>
              <a:rPr lang="uk-UA" dirty="0" smtClean="0"/>
              <a:t> </a:t>
            </a:r>
            <a:r>
              <a:rPr lang="uk-UA" dirty="0" err="1" smtClean="0">
                <a:hlinkClick r:id="rId2" tooltip="danger"/>
              </a:rPr>
              <a:t>danger</a:t>
            </a:r>
            <a:r>
              <a:rPr lang="uk-UA" dirty="0" smtClean="0"/>
              <a:t> </a:t>
            </a:r>
            <a:r>
              <a:rPr lang="uk-UA" dirty="0" err="1" smtClean="0"/>
              <a:t>now</a:t>
            </a:r>
            <a:r>
              <a:rPr lang="uk-UA" dirty="0" smtClean="0"/>
              <a:t>, </a:t>
            </a:r>
            <a:r>
              <a:rPr lang="uk-UA" dirty="0" err="1" smtClean="0"/>
              <a:t>he</a:t>
            </a:r>
            <a:r>
              <a:rPr lang="uk-UA" dirty="0" smtClean="0"/>
              <a:t> </a:t>
            </a:r>
            <a:r>
              <a:rPr lang="uk-UA" dirty="0" err="1" smtClean="0"/>
              <a:t>could</a:t>
            </a:r>
            <a:r>
              <a:rPr lang="uk-UA" dirty="0" smtClean="0"/>
              <a:t> </a:t>
            </a:r>
            <a:r>
              <a:rPr lang="uk-UA" dirty="0" err="1" smtClean="0"/>
              <a:t>enjoy</a:t>
            </a:r>
            <a:r>
              <a:rPr lang="uk-UA" dirty="0" smtClean="0"/>
              <a:t> </a:t>
            </a:r>
            <a:r>
              <a:rPr lang="uk-UA" dirty="0" err="1" smtClean="0"/>
              <a:t>it</a:t>
            </a:r>
            <a:r>
              <a:rPr lang="uk-UA" dirty="0" smtClean="0"/>
              <a:t> </a:t>
            </a:r>
            <a:r>
              <a:rPr lang="en-US" dirty="0" smtClean="0"/>
              <a:t>……</a:t>
            </a:r>
            <a:r>
              <a:rPr lang="uk-UA" dirty="0" smtClean="0"/>
              <a:t> </a:t>
            </a:r>
            <a:r>
              <a:rPr lang="uk-UA" dirty="0" err="1" smtClean="0"/>
              <a:t>the</a:t>
            </a:r>
            <a:r>
              <a:rPr lang="uk-UA" dirty="0" smtClean="0"/>
              <a:t> </a:t>
            </a:r>
            <a:r>
              <a:rPr lang="uk-UA" dirty="0" err="1" smtClean="0"/>
              <a:t>full</a:t>
            </a:r>
            <a:r>
              <a:rPr lang="uk-UA" dirty="0" smtClean="0"/>
              <a:t>.</a:t>
            </a:r>
          </a:p>
          <a:p>
            <a:pPr marL="624078" lvl="0" indent="-514350">
              <a:buFont typeface="+mj-lt"/>
              <a:buAutoNum type="arabicPeriod"/>
            </a:pPr>
            <a:r>
              <a:rPr lang="uk-UA" dirty="0" err="1" smtClean="0"/>
              <a:t>After</a:t>
            </a:r>
            <a:r>
              <a:rPr lang="uk-UA" dirty="0" smtClean="0"/>
              <a:t> </a:t>
            </a:r>
            <a:r>
              <a:rPr lang="uk-UA" dirty="0" err="1" smtClean="0"/>
              <a:t>the</a:t>
            </a:r>
            <a:r>
              <a:rPr lang="uk-UA" dirty="0" smtClean="0"/>
              <a:t> </a:t>
            </a:r>
            <a:r>
              <a:rPr lang="uk-UA" dirty="0" err="1" smtClean="0"/>
              <a:t>accident</a:t>
            </a:r>
            <a:r>
              <a:rPr lang="uk-UA" dirty="0" smtClean="0"/>
              <a:t>, </a:t>
            </a:r>
            <a:r>
              <a:rPr lang="uk-UA" dirty="0" err="1" smtClean="0"/>
              <a:t>she</a:t>
            </a:r>
            <a:r>
              <a:rPr lang="uk-UA" dirty="0" smtClean="0"/>
              <a:t> </a:t>
            </a:r>
            <a:r>
              <a:rPr lang="uk-UA" dirty="0" err="1" smtClean="0"/>
              <a:t>was</a:t>
            </a:r>
            <a:r>
              <a:rPr lang="uk-UA" dirty="0" smtClean="0"/>
              <a:t> </a:t>
            </a:r>
            <a:r>
              <a:rPr lang="uk-UA" dirty="0" err="1" smtClean="0"/>
              <a:t>rushed</a:t>
            </a:r>
            <a:r>
              <a:rPr lang="uk-UA" dirty="0" smtClean="0"/>
              <a:t> </a:t>
            </a:r>
            <a:r>
              <a:rPr lang="uk-UA" dirty="0" err="1" smtClean="0"/>
              <a:t>to</a:t>
            </a:r>
            <a:r>
              <a:rPr lang="uk-UA" dirty="0" smtClean="0"/>
              <a:t> </a:t>
            </a:r>
            <a:r>
              <a:rPr lang="uk-UA" dirty="0" err="1" smtClean="0"/>
              <a:t>hospital</a:t>
            </a:r>
            <a:r>
              <a:rPr lang="en-US" dirty="0" smtClean="0"/>
              <a:t>,</a:t>
            </a:r>
            <a:r>
              <a:rPr lang="uk-UA" dirty="0" smtClean="0"/>
              <a:t> </a:t>
            </a:r>
            <a:r>
              <a:rPr lang="en-US" dirty="0" smtClean="0"/>
              <a:t>but </a:t>
            </a:r>
            <a:r>
              <a:rPr lang="uk-UA" dirty="0" err="1" smtClean="0"/>
              <a:t>she</a:t>
            </a:r>
            <a:r>
              <a:rPr lang="uk-UA" dirty="0" smtClean="0"/>
              <a:t> </a:t>
            </a:r>
            <a:r>
              <a:rPr lang="uk-UA" dirty="0" err="1" smtClean="0"/>
              <a:t>is</a:t>
            </a:r>
            <a:r>
              <a:rPr lang="en-US" dirty="0" smtClean="0"/>
              <a:t>……..</a:t>
            </a:r>
            <a:r>
              <a:rPr lang="uk-UA" dirty="0" smtClean="0"/>
              <a:t> </a:t>
            </a:r>
            <a:r>
              <a:rPr lang="uk-UA" dirty="0" err="1" smtClean="0"/>
              <a:t>danger</a:t>
            </a:r>
            <a:r>
              <a:rPr lang="uk-UA" dirty="0" smtClean="0"/>
              <a:t> </a:t>
            </a:r>
            <a:r>
              <a:rPr lang="uk-UA" dirty="0" err="1" smtClean="0"/>
              <a:t>now</a:t>
            </a:r>
            <a:r>
              <a:rPr lang="uk-UA" dirty="0" smtClean="0"/>
              <a:t>.</a:t>
            </a:r>
          </a:p>
          <a:p>
            <a:pPr marL="624078" lvl="0" indent="-514350">
              <a:buFont typeface="+mj-lt"/>
              <a:buAutoNum type="arabicPeriod"/>
            </a:pPr>
            <a:r>
              <a:rPr lang="uk-UA" dirty="0" smtClean="0"/>
              <a:t>IN </a:t>
            </a:r>
            <a:r>
              <a:rPr lang="uk-UA" dirty="0" err="1" smtClean="0"/>
              <a:t>time</a:t>
            </a:r>
            <a:r>
              <a:rPr lang="uk-UA" dirty="0" smtClean="0"/>
              <a:t>, CD </a:t>
            </a:r>
            <a:r>
              <a:rPr lang="uk-UA" dirty="0" err="1" smtClean="0"/>
              <a:t>sales</a:t>
            </a:r>
            <a:r>
              <a:rPr lang="uk-UA" dirty="0" smtClean="0"/>
              <a:t> </a:t>
            </a:r>
            <a:r>
              <a:rPr lang="uk-UA" dirty="0" err="1" smtClean="0"/>
              <a:t>will</a:t>
            </a:r>
            <a:r>
              <a:rPr lang="uk-UA" dirty="0" smtClean="0"/>
              <a:t> </a:t>
            </a:r>
            <a:r>
              <a:rPr lang="uk-UA" dirty="0" err="1" smtClean="0"/>
              <a:t>disappear</a:t>
            </a:r>
            <a:r>
              <a:rPr lang="uk-UA" dirty="0" smtClean="0"/>
              <a:t> </a:t>
            </a:r>
            <a:r>
              <a:rPr lang="uk-UA" dirty="0" err="1" smtClean="0"/>
              <a:t>completely</a:t>
            </a:r>
            <a:r>
              <a:rPr lang="uk-UA" dirty="0" smtClean="0"/>
              <a:t> - </a:t>
            </a:r>
          </a:p>
          <a:p>
            <a:pPr marL="624078" lvl="0" indent="-514350">
              <a:buFont typeface="+mj-lt"/>
              <a:buAutoNum type="arabicPeriod"/>
            </a:pPr>
            <a:r>
              <a:rPr lang="uk-UA" dirty="0" err="1" smtClean="0"/>
              <a:t>Is</a:t>
            </a:r>
            <a:r>
              <a:rPr lang="uk-UA" dirty="0" smtClean="0"/>
              <a:t> </a:t>
            </a:r>
            <a:r>
              <a:rPr lang="uk-UA" dirty="0" err="1" smtClean="0"/>
              <a:t>Kate..............work</a:t>
            </a:r>
            <a:r>
              <a:rPr lang="uk-UA" dirty="0" smtClean="0"/>
              <a:t>?’ </a:t>
            </a:r>
            <a:r>
              <a:rPr lang="uk-UA" dirty="0" err="1" smtClean="0"/>
              <a:t>‘No</a:t>
            </a:r>
            <a:r>
              <a:rPr lang="uk-UA" dirty="0" smtClean="0"/>
              <a:t>, </a:t>
            </a:r>
            <a:r>
              <a:rPr lang="uk-UA" dirty="0" err="1" smtClean="0"/>
              <a:t>she’s........</a:t>
            </a:r>
            <a:r>
              <a:rPr lang="uk-UA" dirty="0" smtClean="0"/>
              <a:t>...... </a:t>
            </a:r>
            <a:r>
              <a:rPr lang="uk-UA" dirty="0" err="1" smtClean="0"/>
              <a:t>leave</a:t>
            </a:r>
            <a:r>
              <a:rPr lang="uk-UA" dirty="0" smtClean="0"/>
              <a:t> </a:t>
            </a:r>
            <a:r>
              <a:rPr lang="uk-UA" dirty="0" err="1" smtClean="0"/>
              <a:t>until</a:t>
            </a:r>
            <a:r>
              <a:rPr lang="uk-UA" dirty="0" smtClean="0"/>
              <a:t> 16th </a:t>
            </a:r>
            <a:r>
              <a:rPr lang="uk-UA" dirty="0" err="1" smtClean="0"/>
              <a:t>April</a:t>
            </a:r>
            <a:r>
              <a:rPr lang="en-US" smtClean="0"/>
              <a:t>.</a:t>
            </a:r>
            <a:endParaRPr lang="uk-UA" dirty="0" smtClean="0"/>
          </a:p>
          <a:p>
            <a:pPr marL="624078" lvl="0" indent="-514350">
              <a:buFont typeface="+mj-lt"/>
              <a:buAutoNum type="arabicPeriod"/>
            </a:pPr>
            <a:r>
              <a:rPr lang="uk-UA" dirty="0" err="1" smtClean="0"/>
              <a:t>She</a:t>
            </a:r>
            <a:r>
              <a:rPr lang="uk-UA" dirty="0" smtClean="0"/>
              <a:t> </a:t>
            </a:r>
            <a:r>
              <a:rPr lang="uk-UA" dirty="0" err="1" smtClean="0">
                <a:hlinkClick r:id="rId3" tooltip="shouted"/>
              </a:rPr>
              <a:t>shouted</a:t>
            </a:r>
            <a:r>
              <a:rPr lang="uk-UA" dirty="0" smtClean="0"/>
              <a:t> </a:t>
            </a:r>
            <a:r>
              <a:rPr lang="uk-UA" dirty="0" err="1" smtClean="0"/>
              <a:t>his</a:t>
            </a:r>
            <a:r>
              <a:rPr lang="uk-UA" dirty="0" smtClean="0"/>
              <a:t> </a:t>
            </a:r>
            <a:r>
              <a:rPr lang="uk-UA" dirty="0" err="1" smtClean="0">
                <a:hlinkClick r:id="rId4" tooltip="name"/>
              </a:rPr>
              <a:t>name</a:t>
            </a:r>
            <a:r>
              <a:rPr lang="uk-UA" dirty="0" smtClean="0"/>
              <a:t> </a:t>
            </a:r>
            <a:r>
              <a:rPr lang="en-US" dirty="0" smtClean="0"/>
              <a:t>…..</a:t>
            </a:r>
            <a:r>
              <a:rPr lang="uk-UA" dirty="0" err="1" smtClean="0"/>
              <a:t>the</a:t>
            </a:r>
            <a:r>
              <a:rPr lang="uk-UA" dirty="0" smtClean="0"/>
              <a:t> </a:t>
            </a:r>
            <a:r>
              <a:rPr lang="uk-UA" dirty="0" err="1" smtClean="0">
                <a:hlinkClick r:id="rId5" tooltip="top"/>
              </a:rPr>
              <a:t>top</a:t>
            </a:r>
            <a:r>
              <a:rPr lang="uk-UA" dirty="0" smtClean="0"/>
              <a:t> </a:t>
            </a:r>
            <a:r>
              <a:rPr lang="uk-UA" dirty="0" err="1" smtClean="0"/>
              <a:t>of</a:t>
            </a:r>
            <a:r>
              <a:rPr lang="uk-UA" dirty="0" smtClean="0"/>
              <a:t> </a:t>
            </a:r>
            <a:r>
              <a:rPr lang="uk-UA" dirty="0" err="1" smtClean="0"/>
              <a:t>her</a:t>
            </a:r>
            <a:r>
              <a:rPr lang="uk-UA" dirty="0" smtClean="0"/>
              <a:t> </a:t>
            </a:r>
            <a:r>
              <a:rPr lang="uk-UA" dirty="0" err="1" smtClean="0">
                <a:hlinkClick r:id="rId6" tooltip="voice"/>
              </a:rPr>
              <a:t>voice</a:t>
            </a:r>
            <a:r>
              <a:rPr lang="uk-UA" dirty="0" smtClean="0"/>
              <a:t>	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3876498"/>
          </a:xfrm>
        </p:spPr>
        <p:txBody>
          <a:bodyPr>
            <a:normAutofit lnSpcReduction="10000"/>
          </a:bodyPr>
          <a:lstStyle/>
          <a:p>
            <a:r>
              <a:rPr lang="cs-CZ" sz="3200" b="1" dirty="0" smtClean="0"/>
              <a:t>Individual In-class Presentation</a:t>
            </a:r>
            <a:endParaRPr lang="en-US" sz="3200" b="1" dirty="0" smtClean="0"/>
          </a:p>
          <a:p>
            <a:r>
              <a:rPr lang="cs-CZ" sz="3200" b="1" dirty="0" smtClean="0"/>
              <a:t>Presentation Handout</a:t>
            </a:r>
            <a:r>
              <a:rPr lang="cs-CZ" sz="3200" dirty="0" smtClean="0"/>
              <a:t> </a:t>
            </a:r>
            <a:endParaRPr lang="en-US" sz="3200" dirty="0" smtClean="0"/>
          </a:p>
          <a:p>
            <a:r>
              <a:rPr lang="cs-CZ" sz="3200" b="1" dirty="0" smtClean="0"/>
              <a:t>Presentation Style Review</a:t>
            </a:r>
            <a:endParaRPr lang="en-US" sz="3200" b="1" dirty="0" smtClean="0"/>
          </a:p>
          <a:p>
            <a:r>
              <a:rPr lang="cs-CZ" sz="3200" b="1" dirty="0" smtClean="0"/>
              <a:t>ROPOTs</a:t>
            </a:r>
            <a:endParaRPr lang="en-US" sz="3200" dirty="0" smtClean="0"/>
          </a:p>
          <a:p>
            <a:r>
              <a:rPr lang="en-US" sz="3200" b="1" dirty="0" smtClean="0"/>
              <a:t>Attendance</a:t>
            </a:r>
          </a:p>
          <a:p>
            <a:r>
              <a:rPr lang="en-US" sz="3200" b="1" dirty="0" smtClean="0"/>
              <a:t>Active </a:t>
            </a:r>
            <a:r>
              <a:rPr lang="en-US" sz="3200" b="1" dirty="0"/>
              <a:t>participation in class </a:t>
            </a:r>
            <a:r>
              <a:rPr lang="en-US" sz="3200" b="1" dirty="0" smtClean="0"/>
              <a:t>assignments + exercises for self-study</a:t>
            </a:r>
          </a:p>
          <a:p>
            <a:endParaRPr lang="uk-UA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Course Requirements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357850"/>
          </a:xfrm>
        </p:spPr>
        <p:txBody>
          <a:bodyPr/>
          <a:lstStyle/>
          <a:p>
            <a:r>
              <a:rPr lang="en-US" dirty="0" smtClean="0"/>
              <a:t>On IT related topic (ideal)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Timing 6-7 minutes</a:t>
            </a:r>
          </a:p>
          <a:p>
            <a:r>
              <a:rPr lang="en-US" dirty="0" smtClean="0"/>
              <a:t>The Masaryk University FI visual style</a:t>
            </a:r>
          </a:p>
          <a:p>
            <a:r>
              <a:rPr lang="en-US" dirty="0" smtClean="0"/>
              <a:t>Avoid giving a simple overview on a particular topic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Basic Information on Self-Driving Cars X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Why Self-Driving Cars Will Not Revolutionize Driving </a:t>
            </a:r>
            <a:r>
              <a:rPr lang="uk-UA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╂</a:t>
            </a:r>
            <a:endParaRPr lang="uk-UA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Q&amp;A session</a:t>
            </a: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Discussion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Feedback</a:t>
            </a:r>
          </a:p>
          <a:p>
            <a:pPr>
              <a:buFont typeface="Wingdings" pitchFamily="2" charset="2"/>
              <a:buChar char="Ø"/>
            </a:pPr>
            <a:endParaRPr lang="uk-UA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Giving a presentation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heading</a:t>
            </a:r>
          </a:p>
          <a:p>
            <a:r>
              <a:rPr lang="en-US" dirty="0" smtClean="0"/>
              <a:t>the goal of the presentation (key fact/message(s) to remember)</a:t>
            </a:r>
          </a:p>
          <a:p>
            <a:r>
              <a:rPr lang="en-US" dirty="0" smtClean="0"/>
              <a:t>a bullet-point summary of the presentation</a:t>
            </a:r>
          </a:p>
          <a:p>
            <a:r>
              <a:rPr lang="en-US" dirty="0" smtClean="0"/>
              <a:t>important keywords to remember</a:t>
            </a:r>
          </a:p>
          <a:p>
            <a:r>
              <a:rPr lang="en-US" dirty="0" smtClean="0"/>
              <a:t>sources/references</a:t>
            </a:r>
          </a:p>
          <a:p>
            <a:r>
              <a:rPr lang="en-US" dirty="0" smtClean="0"/>
              <a:t>and a few discussion-provoking questions.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78579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</a:rPr>
              <a:t>Presentation Handout </a:t>
            </a:r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4400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928670"/>
          <a:ext cx="82296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7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71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good content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clear structure (3pts – Introduction, structure + concluding, not summarizing!)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usage of sign posting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correct usage of English(3pts) *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relevant range of vocabulary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Fluency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correct pronunciation (avoiding irritating mistakes)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stress and intonation 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quality and language of visuals (2pts)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eye contact, proper body language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overall impression (fun, passion, expertise, effort, dress code…)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References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good timing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handling the Q&amp;A session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asking questions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None/>
                      </a:pP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GB" sz="3200" cap="small" dirty="0" smtClean="0"/>
              <a:t> criteria for assessing presentation</a:t>
            </a:r>
            <a:endParaRPr lang="uk-U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348" y="1005840"/>
          <a:ext cx="7572428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6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8633">
                <a:tc>
                  <a:txBody>
                    <a:bodyPr/>
                    <a:lstStyle/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HANDOUT (2PTS)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ACTIVE PARTICIPATION = BEING PRO-ACTIVE </a:t>
                      </a:r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(moving discussion forward, getting back on track, discussion phrases, summarizing)</a:t>
                      </a: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AND INVITING OTHERS TO PARTICIPATE (2PTS)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APPROPRIATE (FORMAL) LANGUAGE (2PTS)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AGREEING/DISAGREEING, TURN-TAKING, NEGOTIATING </a:t>
                      </a:r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(complex argumentation, negotiating the topic at the beginning, negotiating the conclusion) </a:t>
                      </a: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(2PTS)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en-US" dirty="0" smtClean="0"/>
                        <a:t>`</a:t>
                      </a: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TASK COMPLETION (RATED AS THE WHOLE GROUP)</a:t>
                      </a:r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– summarizing the whole discussion, important points and stances of the group and suggestions for further steps/action/studies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endParaRPr kumimoji="0" lang="en-GB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kumimoji="0" lang="en-GB" sz="1800" b="1" kern="1200" cap="sm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COHESION/COHERENCE (RELEVANCE)</a:t>
                      </a:r>
                      <a:endParaRPr kumimoji="0" lang="uk-UA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4400" cap="small" dirty="0" smtClean="0"/>
              <a:t>criteria for assessing discussion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857232"/>
            <a:ext cx="8115328" cy="550072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YouTuber</a:t>
            </a:r>
            <a:r>
              <a:rPr lang="en-US" dirty="0" smtClean="0"/>
              <a:t>/</a:t>
            </a:r>
            <a:r>
              <a:rPr lang="cs-CZ" dirty="0" smtClean="0"/>
              <a:t>streamer</a:t>
            </a:r>
            <a:r>
              <a:rPr lang="en-US" dirty="0" smtClean="0"/>
              <a:t>/blogger</a:t>
            </a:r>
          </a:p>
          <a:p>
            <a:r>
              <a:rPr lang="en-US" dirty="0" smtClean="0"/>
              <a:t>Comment over:</a:t>
            </a:r>
          </a:p>
          <a:p>
            <a:pPr>
              <a:buFontTx/>
              <a:buChar char="-"/>
            </a:pPr>
            <a:r>
              <a:rPr lang="en-US" dirty="0" smtClean="0"/>
              <a:t>style </a:t>
            </a:r>
          </a:p>
          <a:p>
            <a:pPr>
              <a:buFontTx/>
              <a:buChar char="-"/>
            </a:pPr>
            <a:r>
              <a:rPr lang="en-US" dirty="0" smtClean="0"/>
              <a:t>vocabulary range</a:t>
            </a:r>
          </a:p>
          <a:p>
            <a:pPr>
              <a:buFontTx/>
              <a:buChar char="-"/>
            </a:pPr>
            <a:r>
              <a:rPr lang="cs-CZ" dirty="0" smtClean="0"/>
              <a:t>transitional expressions/signposting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visual information</a:t>
            </a:r>
          </a:p>
          <a:p>
            <a:pPr>
              <a:buFontTx/>
              <a:buChar char="-"/>
            </a:pPr>
            <a:r>
              <a:rPr lang="cs-CZ" dirty="0" smtClean="0"/>
              <a:t>the person's style</a:t>
            </a:r>
            <a:r>
              <a:rPr lang="en-US" dirty="0" smtClean="0"/>
              <a:t> of speaking</a:t>
            </a:r>
          </a:p>
          <a:p>
            <a:pPr>
              <a:buFontTx/>
              <a:buChar char="-"/>
            </a:pPr>
            <a:r>
              <a:rPr lang="en-US" dirty="0" smtClean="0"/>
              <a:t>what you learnt from the video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</a:t>
            </a:r>
            <a:r>
              <a:rPr lang="cs-CZ" dirty="0" smtClean="0"/>
              <a:t>nclude a link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250 words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Deadline: end of April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cs-CZ" b="0" dirty="0" smtClean="0">
                <a:solidFill>
                  <a:schemeClr val="bg2">
                    <a:lumMod val="25000"/>
                  </a:schemeClr>
                </a:solidFill>
              </a:rPr>
              <a:t>Presentation Style Review</a:t>
            </a:r>
            <a:r>
              <a:rPr lang="cs-CZ" b="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cs-CZ" b="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58204" cy="4911741"/>
          </a:xfrm>
        </p:spPr>
        <p:txBody>
          <a:bodyPr/>
          <a:lstStyle/>
          <a:p>
            <a:r>
              <a:rPr lang="en-US" dirty="0" smtClean="0"/>
              <a:t>Listening  (True/False statement), sentence completion </a:t>
            </a:r>
          </a:p>
          <a:p>
            <a:r>
              <a:rPr lang="en-US" dirty="0" smtClean="0"/>
              <a:t>Reading (gap filling, correcting mistakes)</a:t>
            </a:r>
          </a:p>
          <a:p>
            <a:r>
              <a:rPr lang="en-US" dirty="0" smtClean="0"/>
              <a:t>Grammar and vocabulary (paraphrasing, word formation, gap filling)</a:t>
            </a:r>
          </a:p>
          <a:p>
            <a:r>
              <a:rPr lang="en-US" dirty="0" smtClean="0"/>
              <a:t>Writing (formal/semi-formal e-mail 160 words)</a:t>
            </a:r>
          </a:p>
          <a:p>
            <a:r>
              <a:rPr lang="en-US" dirty="0" smtClean="0"/>
              <a:t>Presentation+ discussion.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EXAM </a:t>
            </a:r>
            <a:br>
              <a:rPr lang="en-US" dirty="0" smtClean="0"/>
            </a:br>
            <a:r>
              <a:rPr lang="en-US" dirty="0" smtClean="0"/>
              <a:t>VB001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1rYT1rMRwL._SX398_BO1,204,203,200_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050" y="464323"/>
            <a:ext cx="4572032" cy="571504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1533</TotalTime>
  <Words>671</Words>
  <Application>Microsoft Office PowerPoint</Application>
  <PresentationFormat>Předvádění na obrazovce (4:3)</PresentationFormat>
  <Paragraphs>130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Calibri</vt:lpstr>
      <vt:lpstr>Lucida Sans Unicode</vt:lpstr>
      <vt:lpstr>Verdana</vt:lpstr>
      <vt:lpstr>Wingdings</vt:lpstr>
      <vt:lpstr>Wingdings 2</vt:lpstr>
      <vt:lpstr>Wingdings 3</vt:lpstr>
      <vt:lpstr>Открытая</vt:lpstr>
      <vt:lpstr>Welcome to VB 036  English II Course</vt:lpstr>
      <vt:lpstr>Course Requirements</vt:lpstr>
      <vt:lpstr>Giving a presentation</vt:lpstr>
      <vt:lpstr>Presentation Handout  </vt:lpstr>
      <vt:lpstr> criteria for assessing presentation</vt:lpstr>
      <vt:lpstr>criteria for assessing discussion</vt:lpstr>
      <vt:lpstr> Presentation Style Review  </vt:lpstr>
      <vt:lpstr>EXAM  VB001</vt:lpstr>
      <vt:lpstr>Prezentace aplikace PowerPoint</vt:lpstr>
      <vt:lpstr>WRITING EXAM CRITERIA </vt:lpstr>
      <vt:lpstr>Prezentace aplikace PowerPoint</vt:lpstr>
      <vt:lpstr>Prezentace aplikace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VB 035  English Course</dc:title>
  <dc:creator>Roksolana Vikovych</dc:creator>
  <cp:lastModifiedBy>radchuk</cp:lastModifiedBy>
  <cp:revision>118</cp:revision>
  <dcterms:created xsi:type="dcterms:W3CDTF">2022-09-09T09:26:27Z</dcterms:created>
  <dcterms:modified xsi:type="dcterms:W3CDTF">2023-02-14T08:49:55Z</dcterms:modified>
</cp:coreProperties>
</file>