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76" r:id="rId4"/>
    <p:sldId id="273" r:id="rId5"/>
    <p:sldId id="274" r:id="rId6"/>
    <p:sldId id="277" r:id="rId7"/>
    <p:sldId id="259" r:id="rId8"/>
    <p:sldId id="278" r:id="rId9"/>
    <p:sldId id="260" r:id="rId10"/>
    <p:sldId id="265" r:id="rId11"/>
    <p:sldId id="266" r:id="rId12"/>
    <p:sldId id="267" r:id="rId13"/>
    <p:sldId id="268" r:id="rId14"/>
    <p:sldId id="279" r:id="rId15"/>
    <p:sldId id="263" r:id="rId16"/>
    <p:sldId id="269" r:id="rId17"/>
    <p:sldId id="280" r:id="rId18"/>
    <p:sldId id="281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>
        <p:scale>
          <a:sx n="100" d="100"/>
          <a:sy n="100" d="100"/>
        </p:scale>
        <p:origin x="-97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8C0A-4713-46B9-A0A4-19CD762764F8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FDE7A-F131-4B1B-89BD-1FFBCB5F7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FDE7A-F131-4B1B-89BD-1FFBCB5F7325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18.02.2025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jv.muni.cz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071546"/>
            <a:ext cx="5857916" cy="39290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Welcome to</a:t>
            </a:r>
            <a:br>
              <a:rPr lang="en-US" sz="4800" b="1" dirty="0" smtClean="0"/>
            </a:br>
            <a:r>
              <a:rPr lang="en-US" sz="4800" b="1" dirty="0" smtClean="0"/>
              <a:t>VB 036 </a:t>
            </a:r>
            <a:br>
              <a:rPr lang="en-US" sz="4800" b="1" dirty="0" smtClean="0"/>
            </a:br>
            <a:r>
              <a:rPr lang="en-US" dirty="0" smtClean="0"/>
              <a:t> English Skills for IT II</a:t>
            </a:r>
            <a:br>
              <a:rPr lang="en-US" dirty="0" smtClean="0"/>
            </a:br>
            <a:r>
              <a:rPr lang="en-US" dirty="0" smtClean="0"/>
              <a:t>Course</a:t>
            </a:r>
            <a:endParaRPr lang="uk-U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heading</a:t>
            </a:r>
          </a:p>
          <a:p>
            <a:r>
              <a:rPr lang="en-US" dirty="0" smtClean="0"/>
              <a:t>the goal of the presentation (key fact/message(s) to remember)</a:t>
            </a:r>
          </a:p>
          <a:p>
            <a:r>
              <a:rPr lang="en-US" dirty="0" smtClean="0"/>
              <a:t>a bullet-point summary of the presentation</a:t>
            </a:r>
          </a:p>
          <a:p>
            <a:r>
              <a:rPr lang="en-US" dirty="0" smtClean="0"/>
              <a:t>important key</a:t>
            </a:r>
            <a:r>
              <a:rPr lang="uk-UA" dirty="0" smtClean="0"/>
              <a:t> </a:t>
            </a:r>
            <a:r>
              <a:rPr lang="en-US" dirty="0" smtClean="0"/>
              <a:t>words to remember</a:t>
            </a:r>
          </a:p>
          <a:p>
            <a:r>
              <a:rPr lang="en-US" dirty="0" smtClean="0"/>
              <a:t>sources/references</a:t>
            </a:r>
          </a:p>
          <a:p>
            <a:r>
              <a:rPr lang="en-US" dirty="0" smtClean="0"/>
              <a:t>and a few discussion-provoking questions.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 smtClean="0">
                <a:solidFill>
                  <a:schemeClr val="bg2">
                    <a:lumMod val="50000"/>
                  </a:schemeClr>
                </a:solidFill>
              </a:rPr>
              <a:t>Presentation Handout 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676"/>
                <a:gridCol w="3971924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good content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clear structure (3pts – Introduction, structure + concluding, not summarizing!)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usage of sign posting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correct usage of English(3pts) *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relevant range of vocabulary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Fluency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correct pronunciation (avoiding irritating mistakes)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stress and intonation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quality and language of visuals (2pts)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eye contact, proper body language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overall impression (fun, passion, expertise, effort, dress code…)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References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good timing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handling the Q&amp;A session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asking questions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cap="small" dirty="0" smtClean="0"/>
              <a:t> criteria for assessing presentation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757242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86214"/>
              </a:tblGrid>
              <a:tr h="2348633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HANDOUT </a:t>
                      </a: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uk-UA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uk-UA" sz="1800" b="1" kern="1200" cap="small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1" kern="1200" cap="small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point)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ACTIVE PARTICIPATION = BEING PRO-ACTIVE </a:t>
                      </a:r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(moving discussion forward, getting back on track, discussion phrases, summarizing)</a:t>
                      </a: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INVITING OTHERS TO PARTICIPATE (</a:t>
                      </a:r>
                      <a:r>
                        <a:rPr kumimoji="0" lang="uk-UA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uk-UA" sz="1800" b="1" kern="1200" cap="small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PTS)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APPROPRIATE (FORMAL) LANGUAGE (2PTS)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AGREEING/DISAGREEING, TURN-TAKING, NEGOTIATING </a:t>
                      </a:r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(complex argumentation, negotiating the topic at the beginning, negotiating the conclusion) </a:t>
                      </a: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(2PTS)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`</a:t>
                      </a: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TASK COMPLETION (RATED AS THE WHOLE GROUP)</a:t>
                      </a:r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summarizing the whole discussion, important points and stances of the group and suggestions for further steps/action/studies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GB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COHESION/COHERENCE (RELEVANCE</a:t>
                      </a:r>
                      <a:r>
                        <a:rPr kumimoji="0" lang="en-GB" sz="1800" b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uk-UA" sz="1800" b="1" kern="1200" cap="small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cap="small" dirty="0" smtClean="0"/>
              <a:t>criteria for assessing discussion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115328" cy="6000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Presentation Style Review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Attend a colloquium led by an IT expert at FI</a:t>
            </a:r>
          </a:p>
          <a:p>
            <a:r>
              <a:rPr lang="en-US" dirty="0" smtClean="0"/>
              <a:t>Comment over:</a:t>
            </a:r>
          </a:p>
          <a:p>
            <a:pPr>
              <a:buFontTx/>
              <a:buChar char="-"/>
            </a:pPr>
            <a:r>
              <a:rPr lang="en-US" dirty="0" smtClean="0"/>
              <a:t>style </a:t>
            </a:r>
          </a:p>
          <a:p>
            <a:pPr>
              <a:buFontTx/>
              <a:buChar char="-"/>
            </a:pPr>
            <a:r>
              <a:rPr lang="en-US" dirty="0" smtClean="0"/>
              <a:t>vocabulary range</a:t>
            </a:r>
          </a:p>
          <a:p>
            <a:pPr>
              <a:buFontTx/>
              <a:buChar char="-"/>
            </a:pPr>
            <a:r>
              <a:rPr lang="cs-CZ" dirty="0" smtClean="0"/>
              <a:t>transitional expressions/signposting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visual information</a:t>
            </a:r>
          </a:p>
          <a:p>
            <a:pPr>
              <a:buFontTx/>
              <a:buChar char="-"/>
            </a:pPr>
            <a:r>
              <a:rPr lang="cs-CZ" dirty="0" smtClean="0"/>
              <a:t>the person's style</a:t>
            </a:r>
            <a:r>
              <a:rPr lang="en-US" dirty="0" smtClean="0"/>
              <a:t> of speaking</a:t>
            </a:r>
          </a:p>
          <a:p>
            <a:pPr>
              <a:buFontTx/>
              <a:buChar char="-"/>
            </a:pPr>
            <a:r>
              <a:rPr lang="en-US" dirty="0" smtClean="0"/>
              <a:t>what you learnt from the </a:t>
            </a:r>
            <a:r>
              <a:rPr lang="en-US" dirty="0" smtClean="0"/>
              <a:t>colloquium/lecture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Start with an introduction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The suggested length </a:t>
            </a:r>
            <a:r>
              <a:rPr lang="cs-CZ" dirty="0" smtClean="0"/>
              <a:t>250 words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Deadline: end of April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Immersion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students in charge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mistakes are to be appreciated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Class Principles</a:t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911741"/>
          </a:xfrm>
        </p:spPr>
        <p:txBody>
          <a:bodyPr/>
          <a:lstStyle/>
          <a:p>
            <a:r>
              <a:rPr lang="en-US" dirty="0" smtClean="0"/>
              <a:t>Listening  (True/False statement), sentence completion </a:t>
            </a:r>
          </a:p>
          <a:p>
            <a:r>
              <a:rPr lang="en-US" dirty="0" smtClean="0"/>
              <a:t>Reading (gap filling, correcting mistakes)</a:t>
            </a:r>
          </a:p>
          <a:p>
            <a:r>
              <a:rPr lang="en-US" dirty="0" smtClean="0"/>
              <a:t>Grammar and vocabulary (paraphrasing, word formation, gap filling)</a:t>
            </a:r>
          </a:p>
          <a:p>
            <a:r>
              <a:rPr lang="en-US" dirty="0" smtClean="0"/>
              <a:t>Writing (formal/semi-formal e-mail 160 words)</a:t>
            </a:r>
          </a:p>
          <a:p>
            <a:r>
              <a:rPr lang="en-US" dirty="0" smtClean="0"/>
              <a:t>Presentation+ discussion.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 </a:t>
            </a:r>
            <a:br>
              <a:rPr lang="en-US" dirty="0" smtClean="0"/>
            </a:br>
            <a:r>
              <a:rPr lang="en-US" dirty="0" smtClean="0"/>
              <a:t>VB001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algn="ctr"/>
            <a:r>
              <a:rPr lang="en-GB" sz="2000" b="1" dirty="0" smtClean="0"/>
              <a:t>Length: 180-200 WORDS</a:t>
            </a:r>
            <a:endParaRPr lang="uk-UA" sz="2000" dirty="0" smtClean="0"/>
          </a:p>
          <a:p>
            <a:pPr algn="ctr"/>
            <a:r>
              <a:rPr lang="en-GB" sz="2000" b="1" dirty="0" smtClean="0"/>
              <a:t>0-12 POINTS (PASSMARK – 7 PTS)</a:t>
            </a:r>
            <a:endParaRPr lang="uk-UA" sz="2000" dirty="0" smtClean="0"/>
          </a:p>
          <a:p>
            <a:r>
              <a:rPr lang="en-GB" dirty="0" smtClean="0"/>
              <a:t> 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WRITING EXAM CRITERIA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714488"/>
          <a:ext cx="807249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4643470">
                <a:tc>
                  <a:txBody>
                    <a:bodyPr/>
                    <a:lstStyle/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MEETING TASK REQUIREMENTS (2pts)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DESCRIBING THE PROBLEM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SUGGESTING SOLUTION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FORMAL LANGUAGE (3pts)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SALUTATION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CLOSING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TEXT TOPIC (I´m writing to…)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GRAMMAR (1pts)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VOCABULARY (2pts)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OF INFORMATION, PARAGRAPHING (2ptS) 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RELEVANT LINKING EXPRESSIONS (2ptS)</a:t>
                      </a:r>
                      <a:endParaRPr kumimoji="0" lang="uk-UA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VV066 English Conversation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VB039 and VB040: Presentations in English I and II</a:t>
            </a:r>
          </a:p>
          <a:p>
            <a:pPr fontAlgn="base"/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/>
              <a:t>VB064 Academic and Professional Skills for IT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VB037 writing in English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CJVAEA English Autonomously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VV079 English Online - English Exam Support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VB000Eng Introduction to Academic Writing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 Courses at FI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>
            <a:normAutofit/>
          </a:bodyPr>
          <a:lstStyle/>
          <a:p>
            <a:pPr marL="566928" lvl="0" indent="-457200">
              <a:buNone/>
            </a:pPr>
            <a:r>
              <a:rPr lang="en-GB" sz="2000" dirty="0" smtClean="0"/>
              <a:t>1. How much of the workforce will need to </a:t>
            </a:r>
            <a:r>
              <a:rPr lang="en-GB" sz="2000" dirty="0" err="1" smtClean="0"/>
              <a:t>reskill</a:t>
            </a:r>
            <a:r>
              <a:rPr lang="en-GB" sz="2000" dirty="0" smtClean="0"/>
              <a:t> according to the IBM research?</a:t>
            </a:r>
          </a:p>
          <a:p>
            <a:pPr marL="566928" lvl="0" indent="-457200">
              <a:buNone/>
            </a:pPr>
            <a:endParaRPr lang="en-GB" sz="2000" dirty="0" smtClean="0"/>
          </a:p>
          <a:p>
            <a:pPr marL="566928" lvl="0" indent="-457200">
              <a:buNone/>
            </a:pPr>
            <a:r>
              <a:rPr lang="en-GB" sz="2000" dirty="0" smtClean="0"/>
              <a:t>2. What do the employees prioritize on? </a:t>
            </a:r>
          </a:p>
          <a:p>
            <a:pPr marL="566928" lvl="0" indent="-457200">
              <a:buAutoNum type="arabicPeriod" startAt="2"/>
            </a:pPr>
            <a:endParaRPr lang="uk-UA" sz="2000" dirty="0" smtClean="0"/>
          </a:p>
          <a:p>
            <a:pPr lvl="0">
              <a:buNone/>
            </a:pPr>
            <a:r>
              <a:rPr lang="en-GB" sz="2000" dirty="0" smtClean="0"/>
              <a:t>3. How do some business leaders react to the advent of AI?  How effective are the tactics they are implementing? </a:t>
            </a:r>
          </a:p>
          <a:p>
            <a:pPr lvl="0">
              <a:buNone/>
            </a:pPr>
            <a:endParaRPr lang="en-GB" sz="2000" dirty="0" smtClean="0"/>
          </a:p>
          <a:p>
            <a:pPr lvl="0">
              <a:buNone/>
            </a:pPr>
            <a:r>
              <a:rPr lang="en-GB" sz="2000" dirty="0" smtClean="0"/>
              <a:t>4. How will the global labour market landscape change according to t</a:t>
            </a:r>
            <a:r>
              <a:rPr lang="uk-UA" sz="2000" dirty="0" smtClean="0"/>
              <a:t>he World Economic Forum</a:t>
            </a:r>
            <a:r>
              <a:rPr lang="en-GB" sz="2000" dirty="0" smtClean="0"/>
              <a:t>? </a:t>
            </a:r>
          </a:p>
          <a:p>
            <a:pPr lvl="0">
              <a:buNone/>
            </a:pPr>
            <a:endParaRPr lang="en-GB" sz="2000" dirty="0" smtClean="0"/>
          </a:p>
          <a:p>
            <a:pPr lvl="0">
              <a:buNone/>
            </a:pPr>
            <a:r>
              <a:rPr lang="en-GB" sz="2000" dirty="0" smtClean="0"/>
              <a:t>5. What rank of workers will be impacted by AI era the most? </a:t>
            </a:r>
          </a:p>
          <a:p>
            <a:pPr lvl="0">
              <a:buNone/>
            </a:pPr>
            <a:endParaRPr lang="uk-UA" sz="2000" dirty="0" smtClean="0"/>
          </a:p>
          <a:p>
            <a:pPr lvl="0">
              <a:buNone/>
            </a:pPr>
            <a:r>
              <a:rPr lang="en-GB" sz="2000" dirty="0" smtClean="0"/>
              <a:t>6. What can help the executives in leading their companies?  </a:t>
            </a:r>
            <a:endParaRPr lang="uk-UA" sz="2000" dirty="0" smtClean="0"/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en-GB" sz="2000" dirty="0" smtClean="0">
                <a:effectLst/>
              </a:rPr>
              <a:t>Skim the first 9 pages of the article and give answers to the following questions: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Ice-breaker</a:t>
            </a:r>
          </a:p>
          <a:p>
            <a:r>
              <a:rPr lang="en-US" dirty="0" smtClean="0"/>
              <a:t>VB036 intro and requirements</a:t>
            </a:r>
          </a:p>
          <a:p>
            <a:r>
              <a:rPr lang="en-US" dirty="0" smtClean="0"/>
              <a:t>CJV FI courses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428736"/>
            <a:ext cx="6357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err="1" smtClean="0"/>
              <a:t>Roksoliana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Radchuk</a:t>
            </a:r>
            <a:r>
              <a:rPr lang="en-US" sz="2400" b="1" dirty="0" smtClean="0"/>
              <a:t>, PhD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Room C505, office hours: by email appointment</a:t>
            </a:r>
          </a:p>
          <a:p>
            <a:r>
              <a:rPr lang="en-US" sz="2400" u="sng" dirty="0" smtClean="0">
                <a:hlinkClick r:id="rId2"/>
              </a:rPr>
              <a:t>Centrum </a:t>
            </a:r>
            <a:r>
              <a:rPr lang="en-US" sz="2400" u="sng" dirty="0" err="1" smtClean="0">
                <a:hlinkClick r:id="rId2"/>
              </a:rPr>
              <a:t>jazykového</a:t>
            </a:r>
            <a:r>
              <a:rPr lang="en-US" sz="2400" u="sng" dirty="0" smtClean="0">
                <a:hlinkClick r:id="rId2"/>
              </a:rPr>
              <a:t> </a:t>
            </a:r>
            <a:r>
              <a:rPr lang="en-US" sz="2400" u="sng" dirty="0" err="1" smtClean="0">
                <a:hlinkClick r:id="rId2"/>
              </a:rPr>
              <a:t>vzdělávání</a:t>
            </a:r>
            <a:r>
              <a:rPr lang="en-US" sz="2400" u="sng" dirty="0" smtClean="0">
                <a:hlinkClick r:id="rId2"/>
              </a:rPr>
              <a:t> | MUNI</a:t>
            </a:r>
            <a:endParaRPr lang="en-US" sz="2400" dirty="0" smtClean="0"/>
          </a:p>
          <a:p>
            <a:r>
              <a:rPr lang="en-US" sz="2400" dirty="0" smtClean="0"/>
              <a:t>CJV FI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Introductions</a:t>
            </a:r>
            <a:endParaRPr lang="uk-UA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řešeň, ovoce, jídlo, venku&#10;&#10;Popis se vygeneroval automaticky.">
            <a:extLst>
              <a:ext uri="{FF2B5EF4-FFF2-40B4-BE49-F238E27FC236}">
                <a16:creationId xmlns="" xmlns:a16="http://schemas.microsoft.com/office/drawing/2014/main" id="{EFEEB27B-9859-D922-7EFB-EFC2348D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8" b="290"/>
          <a:stretch/>
        </p:blipFill>
        <p:spPr>
          <a:xfrm>
            <a:off x="15" y="-4"/>
            <a:ext cx="9143985" cy="6858004"/>
          </a:xfrm>
          <a:prstGeom prst="rect">
            <a:avLst/>
          </a:prstGeom>
          <a:noFill/>
        </p:spPr>
      </p:pic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507" y="4635"/>
            <a:ext cx="3158552" cy="9064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EACH OTHER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="" xmlns:a16="http://schemas.microsoft.com/office/drawing/2014/main" id="{8FEC7935-71D6-461E-AB51-B3289079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278" y="6332539"/>
            <a:ext cx="22548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00D4EC2-7EF7-4E9D-8E61-F89039A70F59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2/18/2025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="" xmlns:a16="http://schemas.microsoft.com/office/drawing/2014/main" id="{4D9C2E7B-C261-4427-8970-90F1E8DC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627" y="6332539"/>
            <a:ext cx="26290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Retrieved from Daily Mail</a:t>
            </a:r>
          </a:p>
        </p:txBody>
      </p:sp>
      <p:sp>
        <p:nvSpPr>
          <p:cNvPr id="22" name="Slide Number Placeholder 9">
            <a:extLst>
              <a:ext uri="{FF2B5EF4-FFF2-40B4-BE49-F238E27FC236}">
                <a16:creationId xmlns="" xmlns:a16="http://schemas.microsoft.com/office/drawing/2014/main" id="{A443A0C7-3A61-432A-81C6-40FB2C60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560" y="6332539"/>
            <a:ext cx="40485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52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89AB4A6-63E1-4A8F-AEA3-70E04AC0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408"/>
            <a:ext cx="7010108" cy="1541281"/>
          </a:xfrm>
        </p:spPr>
        <p:txBody>
          <a:bodyPr>
            <a:normAutofit fontScale="90000"/>
          </a:bodyPr>
          <a:lstStyle/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cs-CZ" sz="4400" dirty="0">
                <a:solidFill>
                  <a:srgbClr val="000000"/>
                </a:solidFill>
                <a:highlight>
                  <a:srgbClr val="FFFFFF"/>
                </a:highlight>
              </a:rPr>
              <a:t>MEMORABLE ME</a:t>
            </a:r>
            <a:r>
              <a:rPr lang="en-US" sz="4400" dirty="0">
                <a:solidFill>
                  <a:srgbClr val="000000"/>
                </a:solidFill>
                <a:highlight>
                  <a:srgbClr val="FFFFFF"/>
                </a:highlight>
              </a:rPr>
              <a:t/>
            </a:r>
            <a:br>
              <a:rPr lang="en-US" sz="44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lang="en-US" sz="44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85613"/>
            <a:ext cx="7616885" cy="4950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1.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takE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three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minutes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to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think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of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a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unique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fact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about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yourself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that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makes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easy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for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others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to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remember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you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2.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will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start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with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one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person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introducing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themselves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by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saying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name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and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sharing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fact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b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endParaRPr lang="cs-CZ" sz="2000" cap="all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3.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next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person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will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repeat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previous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person‘s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name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,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before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introducing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themselves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,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etc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r>
              <a:rPr lang="en-US" sz="2000" cap="all" dirty="0"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en-US" sz="2000" cap="all" dirty="0">
                <a:highlight>
                  <a:srgbClr val="FFFFFF"/>
                </a:highlight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="" xmlns:a16="http://schemas.microsoft.com/office/drawing/2014/main" id="{42EE2823-64C3-46F2-B7A9-6E319F62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278" y="6332539"/>
            <a:ext cx="22548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872999A-D3BE-4D10-A67D-D9BB4396FA64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2/18/2025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="" xmlns:a16="http://schemas.microsoft.com/office/drawing/2014/main" id="{B6705707-AF6D-4CBD-86B0-20EFADB8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627" y="6332539"/>
            <a:ext cx="26290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036C6F61-652F-4469-BD8B-84DD42CC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560" y="6332539"/>
            <a:ext cx="40485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Obrázek 2" descr="Obsah obrázku lukostřelba, sport, venku, obloha&#10;&#10;Popis byl vytvořen automaticky">
            <a:extLst>
              <a:ext uri="{FF2B5EF4-FFF2-40B4-BE49-F238E27FC236}">
                <a16:creationId xmlns="" xmlns:a16="http://schemas.microsoft.com/office/drawing/2014/main" id="{54372095-8CDE-43BC-D0EC-46A1B3C9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5286388"/>
            <a:ext cx="3032219" cy="2274277"/>
          </a:xfrm>
          <a:prstGeom prst="rect">
            <a:avLst/>
          </a:prstGeom>
        </p:spPr>
      </p:pic>
      <p:pic>
        <p:nvPicPr>
          <p:cNvPr id="11" name="Obrázek 10" descr="Obsah obrázku padák, obloha, venku, Parašutismus&#10;&#10;Popis byl vytvořen automaticky">
            <a:extLst>
              <a:ext uri="{FF2B5EF4-FFF2-40B4-BE49-F238E27FC236}">
                <a16:creationId xmlns="" xmlns:a16="http://schemas.microsoft.com/office/drawing/2014/main" id="{72164188-05F7-5B76-3BAD-046FF41C5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54" y="0"/>
            <a:ext cx="1661746" cy="1661746"/>
          </a:xfrm>
          <a:prstGeom prst="rect">
            <a:avLst/>
          </a:prstGeom>
        </p:spPr>
      </p:pic>
      <p:pic>
        <p:nvPicPr>
          <p:cNvPr id="18" name="Obrázek 17" descr="Obsah obrázku boty, území, venku, oblečení&#10;&#10;Popis byl vytvořen automaticky">
            <a:extLst>
              <a:ext uri="{FF2B5EF4-FFF2-40B4-BE49-F238E27FC236}">
                <a16:creationId xmlns="" xmlns:a16="http://schemas.microsoft.com/office/drawing/2014/main" id="{B2835F85-36FA-793C-3C32-448B4A459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45" y="1809690"/>
            <a:ext cx="1422156" cy="2528277"/>
          </a:xfrm>
          <a:prstGeom prst="rect">
            <a:avLst/>
          </a:prstGeom>
        </p:spPr>
      </p:pic>
      <p:pic>
        <p:nvPicPr>
          <p:cNvPr id="20" name="Obrázek 19" descr="Obsah obrázku Psí plemeno, osoba, venku, tráva&#10;&#10;Popis byl vytvořen automaticky">
            <a:extLst>
              <a:ext uri="{FF2B5EF4-FFF2-40B4-BE49-F238E27FC236}">
                <a16:creationId xmlns="" xmlns:a16="http://schemas.microsoft.com/office/drawing/2014/main" id="{FF0A1811-4E6F-6AFC-BB29-09BA061724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143512"/>
            <a:ext cx="2558562" cy="2274277"/>
          </a:xfrm>
          <a:prstGeom prst="rect">
            <a:avLst/>
          </a:prstGeom>
        </p:spPr>
      </p:pic>
      <p:pic>
        <p:nvPicPr>
          <p:cNvPr id="22" name="Obrázek 21" descr="Obsah obrázku venku, tráva, rostlina, osoba&#10;&#10;Popis byl vytvořen automaticky">
            <a:extLst>
              <a:ext uri="{FF2B5EF4-FFF2-40B4-BE49-F238E27FC236}">
                <a16:creationId xmlns="" xmlns:a16="http://schemas.microsoft.com/office/drawing/2014/main" id="{5BC37CF9-2E08-B7CD-326C-82D2CCC3E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143512"/>
            <a:ext cx="2558561" cy="2274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514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VB035 English I (focus: formal language, email writing)</a:t>
            </a:r>
          </a:p>
          <a:p>
            <a:r>
              <a:rPr lang="en-US" dirty="0" smtClean="0"/>
              <a:t>VB036 English II (presentation skills, discussion skills)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VB001 English Exam: </a:t>
            </a:r>
          </a:p>
          <a:p>
            <a:pPr fontAlgn="base"/>
            <a:r>
              <a:rPr lang="en-US" dirty="0" smtClean="0"/>
              <a:t>written part - see the mock test in the IS</a:t>
            </a:r>
          </a:p>
          <a:p>
            <a:pPr fontAlgn="base"/>
            <a:r>
              <a:rPr lang="en-US" dirty="0" smtClean="0"/>
              <a:t>oral part - presentation, discussion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Compulsory Courses</a:t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87649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Individual In-class Presentation</a:t>
            </a:r>
            <a:endParaRPr lang="en-US" sz="2800" dirty="0" smtClean="0"/>
          </a:p>
          <a:p>
            <a:r>
              <a:rPr lang="cs-CZ" sz="2800" dirty="0" smtClean="0"/>
              <a:t>Presentation Handout </a:t>
            </a:r>
            <a:endParaRPr lang="en-US" sz="2800" dirty="0" smtClean="0"/>
          </a:p>
          <a:p>
            <a:r>
              <a:rPr lang="cs-CZ" sz="2800" dirty="0" smtClean="0"/>
              <a:t>Presentation Style Review</a:t>
            </a:r>
            <a:endParaRPr lang="en-US" sz="2800" dirty="0" smtClean="0"/>
          </a:p>
          <a:p>
            <a:r>
              <a:rPr lang="cs-CZ" sz="2800" dirty="0" smtClean="0"/>
              <a:t>ROPOTs</a:t>
            </a:r>
            <a:endParaRPr lang="en-US" sz="2800" dirty="0" smtClean="0"/>
          </a:p>
          <a:p>
            <a:r>
              <a:rPr lang="en-US" sz="2800" dirty="0" smtClean="0"/>
              <a:t>Attendance</a:t>
            </a:r>
          </a:p>
          <a:p>
            <a:r>
              <a:rPr lang="en-US" sz="2800" dirty="0" smtClean="0"/>
              <a:t>Active </a:t>
            </a:r>
            <a:r>
              <a:rPr lang="en-US" sz="2800" dirty="0"/>
              <a:t>participation in class </a:t>
            </a:r>
            <a:r>
              <a:rPr lang="en-US" sz="2800" dirty="0" smtClean="0"/>
              <a:t>assignments + exercises for self-study</a:t>
            </a:r>
          </a:p>
          <a:p>
            <a:endParaRPr lang="uk-UA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Course Requirements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Course Focus: </a:t>
            </a:r>
          </a:p>
          <a:p>
            <a:r>
              <a:rPr lang="en-US" dirty="0" smtClean="0"/>
              <a:t>Presentations, discussion, PSR, exam preparation</a:t>
            </a:r>
          </a:p>
          <a:p>
            <a:endParaRPr lang="en-US" dirty="0" smtClean="0"/>
          </a:p>
          <a:p>
            <a:r>
              <a:rPr lang="en-US" dirty="0" smtClean="0"/>
              <a:t>Interactive syllabus IS - course information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VB036: Course Intro</a:t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57850"/>
          </a:xfrm>
        </p:spPr>
        <p:txBody>
          <a:bodyPr/>
          <a:lstStyle/>
          <a:p>
            <a:r>
              <a:rPr lang="en-US" dirty="0" smtClean="0"/>
              <a:t>On IT related topic (ideal)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Timing 6-7 </a:t>
            </a:r>
            <a:r>
              <a:rPr lang="en-US" dirty="0" smtClean="0"/>
              <a:t>minutes</a:t>
            </a:r>
            <a:endParaRPr lang="en-US" dirty="0" smtClean="0"/>
          </a:p>
          <a:p>
            <a:r>
              <a:rPr lang="en-US" dirty="0" smtClean="0"/>
              <a:t>Avoid giving a simple overview on a particular topic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Basic Information on Self-Driving Cars X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Why Self-Driving Cars Will Not Revolutionize Driving 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╂</a:t>
            </a:r>
            <a:endParaRPr lang="uk-UA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Q&amp;A session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Discussion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Feedback</a:t>
            </a:r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Giving a presentation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1633</TotalTime>
  <Words>588</Words>
  <Application>Microsoft Office PowerPoint</Application>
  <PresentationFormat>On-screen Show (4:3)</PresentationFormat>
  <Paragraphs>183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Открытая</vt:lpstr>
      <vt:lpstr>Welcome to VB 036   English Skills for IT II Course</vt:lpstr>
      <vt:lpstr>Agenda</vt:lpstr>
      <vt:lpstr>Slide 3</vt:lpstr>
      <vt:lpstr>Slide 4</vt:lpstr>
      <vt:lpstr> MEMORABLE ME </vt:lpstr>
      <vt:lpstr> Compulsory Courses  </vt:lpstr>
      <vt:lpstr>Course Requirements</vt:lpstr>
      <vt:lpstr>  VB036: Course Intro  </vt:lpstr>
      <vt:lpstr>Giving a presentation</vt:lpstr>
      <vt:lpstr>Presentation Handout  </vt:lpstr>
      <vt:lpstr> criteria for assessing presentation</vt:lpstr>
      <vt:lpstr>criteria for assessing discussion</vt:lpstr>
      <vt:lpstr>Slide 13</vt:lpstr>
      <vt:lpstr>  Class Principles  </vt:lpstr>
      <vt:lpstr>EXAM  VB001</vt:lpstr>
      <vt:lpstr>WRITING EXAM CRITERIA </vt:lpstr>
      <vt:lpstr>English Courses at FI</vt:lpstr>
      <vt:lpstr>Skim the first 9 pages of the article and give answers to the following questions: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 035  English Course</dc:title>
  <dc:creator>Roksolana Vikovych</dc:creator>
  <cp:lastModifiedBy>vikov</cp:lastModifiedBy>
  <cp:revision>140</cp:revision>
  <dcterms:created xsi:type="dcterms:W3CDTF">2022-09-09T09:26:27Z</dcterms:created>
  <dcterms:modified xsi:type="dcterms:W3CDTF">2025-02-18T15:28:16Z</dcterms:modified>
</cp:coreProperties>
</file>