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85" r:id="rId2"/>
    <p:sldId id="286" r:id="rId3"/>
    <p:sldId id="310" r:id="rId4"/>
    <p:sldId id="309" r:id="rId5"/>
    <p:sldId id="311" r:id="rId6"/>
    <p:sldId id="345" r:id="rId7"/>
    <p:sldId id="320" r:id="rId8"/>
    <p:sldId id="287" r:id="rId9"/>
    <p:sldId id="293" r:id="rId10"/>
    <p:sldId id="322" r:id="rId11"/>
    <p:sldId id="324" r:id="rId12"/>
    <p:sldId id="323" r:id="rId13"/>
    <p:sldId id="288" r:id="rId14"/>
    <p:sldId id="289" r:id="rId15"/>
    <p:sldId id="290" r:id="rId16"/>
    <p:sldId id="329" r:id="rId17"/>
    <p:sldId id="319" r:id="rId18"/>
    <p:sldId id="294" r:id="rId19"/>
    <p:sldId id="313" r:id="rId20"/>
    <p:sldId id="321" r:id="rId21"/>
    <p:sldId id="325" r:id="rId22"/>
    <p:sldId id="326" r:id="rId23"/>
    <p:sldId id="295" r:id="rId24"/>
    <p:sldId id="307" r:id="rId25"/>
    <p:sldId id="308" r:id="rId26"/>
    <p:sldId id="302" r:id="rId27"/>
    <p:sldId id="296" r:id="rId28"/>
    <p:sldId id="315" r:id="rId29"/>
    <p:sldId id="303" r:id="rId30"/>
    <p:sldId id="328" r:id="rId31"/>
    <p:sldId id="318" r:id="rId32"/>
    <p:sldId id="304" r:id="rId33"/>
    <p:sldId id="305" r:id="rId34"/>
    <p:sldId id="306" r:id="rId35"/>
    <p:sldId id="312" r:id="rId36"/>
    <p:sldId id="314" r:id="rId37"/>
    <p:sldId id="298" r:id="rId38"/>
    <p:sldId id="343" r:id="rId39"/>
    <p:sldId id="332" r:id="rId40"/>
    <p:sldId id="333" r:id="rId41"/>
    <p:sldId id="338" r:id="rId42"/>
    <p:sldId id="340" r:id="rId43"/>
    <p:sldId id="297" r:id="rId44"/>
    <p:sldId id="341" r:id="rId45"/>
    <p:sldId id="269" r:id="rId46"/>
    <p:sldId id="342" r:id="rId47"/>
    <p:sldId id="271" r:id="rId48"/>
    <p:sldId id="299" r:id="rId49"/>
    <p:sldId id="274" r:id="rId50"/>
    <p:sldId id="275" r:id="rId51"/>
    <p:sldId id="276" r:id="rId52"/>
    <p:sldId id="272" r:id="rId53"/>
    <p:sldId id="300" r:id="rId54"/>
    <p:sldId id="301" r:id="rId55"/>
    <p:sldId id="344" r:id="rId5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nstalator" initials="i" lastIdx="38" clrIdx="0"/>
  <p:cmAuthor id="1" name="simara" initials="" lastIdx="0" clrIdx="1"/>
  <p:cmAuthor id="2" name="Pavel Šimara" initials="PŠ" lastIdx="1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BFF9B"/>
    <a:srgbClr val="CCFFCC"/>
    <a:srgbClr val="9FFF9F"/>
    <a:srgbClr val="FF8585"/>
    <a:srgbClr val="FFC1C1"/>
    <a:srgbClr val="FAFAA4"/>
    <a:srgbClr val="EFB585"/>
    <a:srgbClr val="E78F47"/>
    <a:srgbClr val="C56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96204" autoAdjust="0"/>
  </p:normalViewPr>
  <p:slideViewPr>
    <p:cSldViewPr>
      <p:cViewPr varScale="1">
        <p:scale>
          <a:sx n="109" d="100"/>
          <a:sy n="109" d="100"/>
        </p:scale>
        <p:origin x="205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4-10T15:04:57.832" idx="7">
    <p:pos x="5550" y="907"/>
    <p:text>RNA primer pro Okazakiho fragment musí nasednout před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3-04T12:27:08.387" idx="4">
    <p:pos x="3884" y="239"/>
    <p:text>pravděpodobnost vzniku rakoviny prsu je u žen asi 12%, pokud mají nebezpečnou mutaci v BRCA, je to cca 60%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5-03T14:04:45.896" idx="11">
    <p:pos x="4517" y="4052"/>
    <p:text>E7 vyvazuje Rb z vazby na E2F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1-28T15:35:26.078" idx="37">
    <p:pos x="987" y="186"/>
    <p:text>Dále: hormonální léčba, diferenciační látky (retinoidy), bioterapie, mAb (blok receptoru nebo nesou toxin), anti-angioneogeneze</p:text>
  </p:cm>
  <p:cm authorId="0" dt="2010-01-28T15:36:47.109" idx="38">
    <p:pos x="4899" y="2557"/>
    <p:text>např. cetuximab (EGFR/ERBB1/HER1 protilátka) bude účinný při mutaci receptoru EGFR, ale ne v KRAS mutovaném kolorektálním karcinomu
EGFR - ERBB1 - HER1 - RAS - RAF - MEK - ERK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1-28T22:42:41.953" idx="31">
    <p:pos x="2560" y="811"/>
    <p:text>(dočasné separování DNA helikázou - pnutí), topoizomeráza rozpojí a spojí, tím uvolní pnutí, doxorub. inhibuje krok 2 - spojení - fragmentace DNA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5-03T17:15:05.430" idx="8">
    <p:pos x="1056" y="2369"/>
    <p:text>Radionuklid přinese letální dávku záření pro buňku</p:text>
  </p:cm>
  <p:cm authorId="2" dt="2016-05-03T17:16:28.661" idx="9">
    <p:pos x="617" y="3092"/>
    <p:text>immunocytokiny stimulují imunitní systém</p:text>
  </p:cm>
  <p:cm authorId="2" dt="2016-05-03T17:18:08.229" idx="10">
    <p:pos x="3042" y="3471"/>
    <p:text>v liposomu je drug, postupně se uvolňuje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1-28T15:50:49.015" idx="36">
    <p:pos x="5389" y="1302"/>
    <p:text>EGFR, gen 7q22 - amplifikace, mutace, nadprodukce GF - negativní prognostický marker
aktivován EGF a TGF-α, přes Grb-2, SOS, RAS - RAF - MEK - ERK - TF: Fos, Jun - cyklin D1 - progrese buněčného cyklu
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767800-BCE6-4E05-81A5-D79022D44F1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495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92CE2ED1-A1FF-4521-91A1-D2C26596B92E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5939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 dirty="0">
                <a:latin typeface="Arial" charset="0"/>
              </a:rPr>
              <a:t>má dva základní rysy, které jsou klíčem k pochopení její molekulární podstaty.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 dirty="0">
                <a:latin typeface="Arial" charset="0"/>
              </a:rPr>
              <a:t>O nádorech mluvíme jako o onemocněních genomu, protože základem jejich vzniku jsou především </a:t>
            </a:r>
            <a:r>
              <a:rPr lang="cs-CZ" altLang="cs-CZ" b="1" dirty="0">
                <a:latin typeface="Arial" charset="0"/>
              </a:rPr>
              <a:t>genetické změny</a:t>
            </a:r>
            <a:r>
              <a:rPr lang="cs-CZ" altLang="cs-CZ" dirty="0">
                <a:latin typeface="Arial" charset="0"/>
              </a:rPr>
              <a:t>, tzv. mutace. 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endParaRPr lang="cs-CZ" altLang="cs-CZ">
              <a:latin typeface="Arial" charset="0"/>
            </a:endParaRP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 dirty="0">
                <a:latin typeface="Arial" charset="0"/>
              </a:rPr>
              <a:t> K přeměně normální zdravé buňky v buňku plně maligní nestačí mutace jediná. Kancerogeneze je </a:t>
            </a:r>
            <a:r>
              <a:rPr lang="cs-CZ" altLang="cs-CZ" b="1" dirty="0">
                <a:latin typeface="Arial" charset="0"/>
              </a:rPr>
              <a:t>vícestupňový proces </a:t>
            </a:r>
            <a:r>
              <a:rPr lang="cs-CZ" altLang="cs-CZ" dirty="0">
                <a:latin typeface="Arial" charset="0"/>
              </a:rPr>
              <a:t>postupného hromadění několika mutací. Mutace, které vedou k vývoji nádorů, postiženým buňkám neškodí, ale naopak je zvýhodňují v soutěži o přežití se sousedními buňkami. A právě tato výhoda, kterou individuální buňka s danou mutací získává, ohrožuje život celého </a:t>
            </a:r>
            <a:r>
              <a:rPr lang="cs-CZ" altLang="cs-CZ" dirty="0" err="1">
                <a:latin typeface="Arial" charset="0"/>
              </a:rPr>
              <a:t>nohobuněčného</a:t>
            </a:r>
            <a:r>
              <a:rPr lang="cs-CZ" altLang="cs-CZ" dirty="0">
                <a:latin typeface="Arial" charset="0"/>
              </a:rPr>
              <a:t> organismu 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endParaRPr lang="cs-CZ" altLang="cs-CZ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20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CEFEFA77-8996-43E0-82D2-BC58C508C44F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0863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CFD630EB-5E34-4765-92F9-CCA39237AB9B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2606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F269E75B-BECF-45A5-94CE-C67A47EEFA48}" type="slidenum">
              <a:rPr lang="cs-CZ" altLang="cs-CZ"/>
              <a:pPr/>
              <a:t>41</a:t>
            </a:fld>
            <a:endParaRPr lang="cs-CZ" altLang="cs-CZ"/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8806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7240"/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>
                <a:latin typeface="Arial" charset="0"/>
              </a:rPr>
              <a:t>Viry se úcastní nádorové transformace,</a:t>
            </a:r>
          </a:p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>
                <a:latin typeface="Arial" charset="0"/>
              </a:rPr>
              <a:t>protože nesou kopii onkogenu nebo</a:t>
            </a:r>
          </a:p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>
                <a:latin typeface="Arial" charset="0"/>
              </a:rPr>
              <a:t>narušují expresi výše zmínených genu</a:t>
            </a:r>
          </a:p>
        </p:txBody>
      </p:sp>
    </p:spTree>
    <p:extLst>
      <p:ext uri="{BB962C8B-B14F-4D97-AF65-F5344CB8AC3E}">
        <p14:creationId xmlns:p14="http://schemas.microsoft.com/office/powerpoint/2010/main" val="3573650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5443F8BA-DF34-4C3C-864E-E47F629381BF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9011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7240"/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Viry se </a:t>
            </a:r>
            <a:r>
              <a:rPr lang="cs-CZ" altLang="cs-CZ" dirty="0" err="1">
                <a:latin typeface="Arial" charset="0"/>
              </a:rPr>
              <a:t>úcastní</a:t>
            </a:r>
            <a:r>
              <a:rPr lang="cs-CZ" altLang="cs-CZ" dirty="0">
                <a:latin typeface="Arial" charset="0"/>
              </a:rPr>
              <a:t> nádorové transformace,</a:t>
            </a:r>
          </a:p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protože nesou kopii onkogenu nebo</a:t>
            </a:r>
          </a:p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narušují expresi výše </a:t>
            </a:r>
            <a:r>
              <a:rPr lang="cs-CZ" altLang="cs-CZ" dirty="0" err="1">
                <a:latin typeface="Arial" charset="0"/>
              </a:rPr>
              <a:t>zmínených</a:t>
            </a:r>
            <a:r>
              <a:rPr lang="cs-CZ" altLang="cs-CZ" dirty="0">
                <a:latin typeface="Arial" charset="0"/>
              </a:rPr>
              <a:t> genu</a:t>
            </a:r>
          </a:p>
        </p:txBody>
      </p:sp>
    </p:spTree>
    <p:extLst>
      <p:ext uri="{BB962C8B-B14F-4D97-AF65-F5344CB8AC3E}">
        <p14:creationId xmlns:p14="http://schemas.microsoft.com/office/powerpoint/2010/main" val="1586768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4306DED8-B9BB-4C15-B134-98707A281D2B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6144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 dirty="0">
                <a:latin typeface="Arial" charset="0"/>
              </a:rPr>
              <a:t>má dva základní rysy, které jsou klíčem k pochopení její molekulární podstaty.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>
                <a:latin typeface="Arial" charset="0"/>
              </a:rPr>
              <a:t>O nádorech mluvíme jako o onemocněních genomu, protože základem jejich vzniku jsou především </a:t>
            </a:r>
            <a:r>
              <a:rPr lang="cs-CZ" altLang="cs-CZ" b="1">
                <a:latin typeface="Arial" charset="0"/>
              </a:rPr>
              <a:t>genetické změny</a:t>
            </a:r>
            <a:r>
              <a:rPr lang="cs-CZ" altLang="cs-CZ">
                <a:latin typeface="Arial" charset="0"/>
              </a:rPr>
              <a:t>, tzv. mutace. 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endParaRPr lang="cs-CZ" altLang="cs-CZ">
              <a:latin typeface="Arial" charset="0"/>
            </a:endParaRP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>
                <a:latin typeface="Arial" charset="0"/>
              </a:rPr>
              <a:t> K přeměně normální zdravé buňky v buňku plně maligní nestačí mutace jediná. Kancerogeneze je </a:t>
            </a:r>
            <a:r>
              <a:rPr lang="cs-CZ" altLang="cs-CZ" b="1">
                <a:latin typeface="Arial" charset="0"/>
              </a:rPr>
              <a:t>vícestupňový proces </a:t>
            </a:r>
            <a:r>
              <a:rPr lang="cs-CZ" altLang="cs-CZ">
                <a:latin typeface="Arial" charset="0"/>
              </a:rPr>
              <a:t>postupného hromadění několika mutací. Mutace, které vedou k vývoji nádorů, postiženým buňkám neškodí, ale naopak je zvýhodňují v soutěži o přežití se sousedními buňkami. A právě tato výhoda, kterou individuální buňka s danou mutací získává, ohrožuje život celého nohobuněčného organismu 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endParaRPr lang="cs-CZ" altLang="cs-CZ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6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7203D1B4-74C6-4863-A8ED-C76193C7C44C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6042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>
                <a:latin typeface="Arial" charset="0"/>
              </a:rPr>
              <a:t>porušení prekážek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 dirty="0" err="1">
                <a:latin typeface="Arial" charset="0"/>
              </a:rPr>
              <a:t>bunecné</a:t>
            </a:r>
            <a:r>
              <a:rPr lang="cs-CZ" altLang="cs-CZ" dirty="0">
                <a:latin typeface="Arial" charset="0"/>
              </a:rPr>
              <a:t> proliferace. Jsou 2 základní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>
                <a:latin typeface="Arial" charset="0"/>
              </a:rPr>
              <a:t>skupiny genu, jejichž poruchy vedou k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>
                <a:latin typeface="Arial" charset="0"/>
              </a:rPr>
              <a:t>neomezenému bunecnému delení</a:t>
            </a:r>
          </a:p>
        </p:txBody>
      </p:sp>
    </p:spTree>
    <p:extLst>
      <p:ext uri="{BB962C8B-B14F-4D97-AF65-F5344CB8AC3E}">
        <p14:creationId xmlns:p14="http://schemas.microsoft.com/office/powerpoint/2010/main" val="3452769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28A5CCAE-4E1A-41DA-9867-F9A7859714CC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545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/>
            <a:fld id="{2F21822F-7913-4D1B-9DD6-38EC15541E3B}" type="slidenum">
              <a:rPr lang="cs-CZ" smtClean="0"/>
              <a:pPr eaLnBrk="1" hangingPunct="1"/>
              <a:t>17</a:t>
            </a:fld>
            <a:endParaRPr lang="cs-CZ"/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58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E2470891-427E-4686-9854-670A3BBDA6C7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0079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8055572D-B586-40B0-8543-801DEAE467D7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6554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576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 dostatek živin a růstových faktorů      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	růst buňky, vysoká 	metabolická aktivita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nedostatek živin nebo         anti-proliferační signál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zpomalení postupu 	fází G1 nebo 	opuštění cyklu do 	fáze G0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G0 fáze, ve které se nachází většina buněk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mnohobuněčných organismů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(jsou diferencované k výkonu určité funkce,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nedělí se)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„klidová“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resp. </a:t>
            </a:r>
            <a:r>
              <a:rPr lang="cs-CZ" altLang="cs-CZ" sz="900" u="sng">
                <a:latin typeface="Arial" charset="0"/>
              </a:rPr>
              <a:t>nedělivá</a:t>
            </a:r>
            <a:r>
              <a:rPr lang="cs-CZ" altLang="cs-CZ" sz="900">
                <a:latin typeface="Arial" charset="0"/>
              </a:rPr>
              <a:t> fáze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ALE aktivní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proteosyntéza,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sekrece, pohyblivost,…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možnost opětného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vstupu do buněčného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	cyklu po přijetí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	určitého signálu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(v případě, že je nalezena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</a:t>
            </a:r>
            <a:r>
              <a:rPr lang="cs-CZ" altLang="cs-CZ" sz="900" dirty="0" err="1">
                <a:latin typeface="Arial" charset="0"/>
              </a:rPr>
              <a:t>nezreplikovaná</a:t>
            </a:r>
            <a:r>
              <a:rPr lang="cs-CZ" altLang="cs-CZ" sz="900" dirty="0">
                <a:latin typeface="Arial" charset="0"/>
              </a:rPr>
              <a:t> 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nebo poškozená DNA,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dojde k </a:t>
            </a:r>
            <a:r>
              <a:rPr lang="cs-CZ" altLang="cs-CZ" sz="900" dirty="0" err="1">
                <a:latin typeface="Arial" charset="0"/>
              </a:rPr>
              <a:t>zastavě</a:t>
            </a:r>
            <a:r>
              <a:rPr lang="cs-CZ" altLang="cs-CZ" sz="900" dirty="0">
                <a:latin typeface="Arial" charset="0"/>
              </a:rPr>
              <a:t> cyklu,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což znemožní zahájení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mitózy)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27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4828FFE3-555D-476E-82A7-A4E372FEC495}" type="slidenum">
              <a:rPr lang="cs-CZ" altLang="cs-CZ"/>
              <a:pPr/>
              <a:t>22</a:t>
            </a:fld>
            <a:endParaRPr lang="cs-CZ" altLang="cs-CZ"/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6656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Koncentrace </a:t>
            </a:r>
            <a:r>
              <a:rPr lang="cs-CZ" altLang="cs-CZ" dirty="0" err="1">
                <a:latin typeface="Arial" charset="0"/>
              </a:rPr>
              <a:t>cyklinů</a:t>
            </a:r>
            <a:r>
              <a:rPr lang="cs-CZ" altLang="cs-CZ" dirty="0">
                <a:latin typeface="Arial" charset="0"/>
              </a:rPr>
              <a:t> kolísají v průběhu bun cyklu</a:t>
            </a:r>
          </a:p>
        </p:txBody>
      </p:sp>
    </p:spTree>
    <p:extLst>
      <p:ext uri="{BB962C8B-B14F-4D97-AF65-F5344CB8AC3E}">
        <p14:creationId xmlns:p14="http://schemas.microsoft.com/office/powerpoint/2010/main" val="4193505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9FA6A1B7-53E3-4471-892F-71F167C86947}" type="slidenum">
              <a:rPr lang="cs-CZ" altLang="cs-CZ"/>
              <a:pPr/>
              <a:t>30</a:t>
            </a:fld>
            <a:endParaRPr lang="cs-CZ" altLang="cs-CZ"/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7373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P53 – váže se na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DNA a indukuje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transkripci p21 – p21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blokuje vazbou na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 err="1">
                <a:latin typeface="Arial" charset="0"/>
              </a:rPr>
              <a:t>Cdk</a:t>
            </a:r>
            <a:r>
              <a:rPr lang="cs-CZ" altLang="cs-CZ" dirty="0">
                <a:latin typeface="Arial" charset="0"/>
              </a:rPr>
              <a:t> –vstup a </a:t>
            </a:r>
            <a:r>
              <a:rPr lang="cs-CZ" altLang="cs-CZ" dirty="0" err="1">
                <a:latin typeface="Arial" charset="0"/>
              </a:rPr>
              <a:t>pruchod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S-fází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Pokud nefunguje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nedochází k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pozdržení cyklu </a:t>
            </a:r>
            <a:r>
              <a:rPr lang="cs-CZ" altLang="cs-CZ" dirty="0" err="1">
                <a:latin typeface="Arial" charset="0"/>
              </a:rPr>
              <a:t>pri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nutnosti oprav DNA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– zlomy DNA –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abnormální ch.</a:t>
            </a:r>
          </a:p>
        </p:txBody>
      </p:sp>
    </p:spTree>
    <p:extLst>
      <p:ext uri="{BB962C8B-B14F-4D97-AF65-F5344CB8AC3E}">
        <p14:creationId xmlns:p14="http://schemas.microsoft.com/office/powerpoint/2010/main" val="380216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A2698-D2A5-4AEB-B243-E8818BA0E55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63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51728-CD52-4BE0-8D5C-9D6FF195CB4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00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E3E8F-3B56-48D5-8577-8B7EAEA40C7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148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15E7568-3019-42D0-BD5D-68B1D00934E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878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4AD56D9-1ED4-487B-B7DD-90B6C040E51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367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E9ADA-72E6-4AB5-B0AF-EFCE410798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974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C4ECC-0831-47DE-92CE-216A5816206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68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977F5-F9CA-47EA-BD22-0ECBDE5088F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97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8668B-004E-456E-A811-575A8ECC583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45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2C54F-F5FF-40D7-B4CB-2A657C50F0A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01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C16EE-6182-4E2A-ACF8-A4F2DEFEAFF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09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F11CA-E5FA-42A5-B355-4750F8C0B1F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231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BF75F-C49C-46ED-B1F7-FD929121E27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09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FF02F-DBCD-42E6-8376-C426C6B8627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24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15F1E05-2C1A-424C-81BD-AC235AB8B248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628800"/>
            <a:ext cx="842493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800" b="1" dirty="0">
                <a:latin typeface="Calibri" pitchFamily="34" charset="0"/>
              </a:rPr>
              <a:t>Molekulární biologie</a:t>
            </a:r>
          </a:p>
          <a:p>
            <a:pPr algn="ctr"/>
            <a:endParaRPr lang="cs-CZ" sz="2800" b="1" dirty="0">
              <a:latin typeface="Calibri" pitchFamily="34" charset="0"/>
            </a:endParaRPr>
          </a:p>
          <a:p>
            <a:pPr algn="ctr"/>
            <a:r>
              <a:rPr lang="cs-CZ" sz="2800" b="1" dirty="0">
                <a:latin typeface="Calibri"/>
                <a:ea typeface="Calibri"/>
                <a:cs typeface="Calibri"/>
              </a:rPr>
              <a:t>12. Molekulární podstata nádorových onemocnění</a:t>
            </a:r>
            <a:endParaRPr lang="en-US" sz="28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9512" y="4581128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Osnova</a:t>
            </a:r>
          </a:p>
          <a:p>
            <a:r>
              <a:rPr lang="cs-CZ" dirty="0">
                <a:latin typeface="Calibri" pitchFamily="34" charset="0"/>
              </a:rPr>
              <a:t>základní vlastnosti nádorové buňky</a:t>
            </a:r>
          </a:p>
          <a:p>
            <a:r>
              <a:rPr lang="cs-CZ" dirty="0">
                <a:latin typeface="Calibri" pitchFamily="34" charset="0"/>
              </a:rPr>
              <a:t>onkogeny, </a:t>
            </a:r>
            <a:r>
              <a:rPr lang="cs-CZ" dirty="0" err="1">
                <a:latin typeface="Calibri" pitchFamily="34" charset="0"/>
              </a:rPr>
              <a:t>protoonkogeny</a:t>
            </a:r>
            <a:r>
              <a:rPr lang="cs-CZ" dirty="0">
                <a:latin typeface="Calibri" pitchFamily="34" charset="0"/>
              </a:rPr>
              <a:t>, nádorové supresory</a:t>
            </a:r>
          </a:p>
          <a:p>
            <a:r>
              <a:rPr lang="cs-CZ" dirty="0">
                <a:latin typeface="Calibri" pitchFamily="34" charset="0"/>
              </a:rPr>
              <a:t>dědičné nádory</a:t>
            </a:r>
          </a:p>
        </p:txBody>
      </p:sp>
      <p:sp>
        <p:nvSpPr>
          <p:cNvPr id="5" name="Obdélník 4"/>
          <p:cNvSpPr/>
          <p:nvPr/>
        </p:nvSpPr>
        <p:spPr>
          <a:xfrm>
            <a:off x="3946946" y="4874384"/>
            <a:ext cx="5158841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cs-CZ" sz="1200" b="1" i="1" dirty="0">
                <a:latin typeface="Calibri" pitchFamily="34" charset="0"/>
              </a:rPr>
              <a:t>Hlavní zdroje: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	S. </a:t>
            </a:r>
            <a:r>
              <a:rPr lang="cs-CZ" sz="1200" i="1" dirty="0" err="1">
                <a:latin typeface="Calibri" pitchFamily="34" charset="0"/>
              </a:rPr>
              <a:t>Rosypal</a:t>
            </a:r>
            <a:r>
              <a:rPr lang="cs-CZ" sz="1200" i="1" dirty="0">
                <a:latin typeface="Calibri" pitchFamily="34" charset="0"/>
              </a:rPr>
              <a:t>, Úvod do molekulární biologie 1-4</a:t>
            </a:r>
          </a:p>
          <a:p>
            <a:pPr algn="r"/>
            <a:r>
              <a:rPr lang="cs-CZ" sz="1200" i="1" dirty="0">
                <a:latin typeface="Calibri"/>
                <a:cs typeface="Calibri"/>
              </a:rPr>
              <a:t>Masarykova Univerzita Brno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ISBN 80-902562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		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B. </a:t>
            </a:r>
            <a:r>
              <a:rPr lang="cs-CZ" sz="1200" i="1" dirty="0" err="1">
                <a:latin typeface="Calibri" pitchFamily="34" charset="0"/>
              </a:rPr>
              <a:t>Staveley</a:t>
            </a:r>
            <a:r>
              <a:rPr lang="cs-CZ" sz="1200" i="1" dirty="0">
                <a:latin typeface="Calibri" pitchFamily="34" charset="0"/>
              </a:rPr>
              <a:t>, </a:t>
            </a:r>
            <a:r>
              <a:rPr lang="cs-CZ" sz="1200" i="1" dirty="0" err="1">
                <a:latin typeface="Calibri" pitchFamily="34" charset="0"/>
              </a:rPr>
              <a:t>Principles</a:t>
            </a:r>
            <a:r>
              <a:rPr lang="cs-CZ" sz="1200" i="1" dirty="0">
                <a:latin typeface="Calibri" pitchFamily="34" charset="0"/>
              </a:rPr>
              <a:t> </a:t>
            </a:r>
            <a:r>
              <a:rPr lang="cs-CZ" sz="1200" i="1" dirty="0" err="1">
                <a:latin typeface="Calibri" pitchFamily="34" charset="0"/>
              </a:rPr>
              <a:t>of</a:t>
            </a:r>
            <a:r>
              <a:rPr lang="cs-CZ" sz="1200" i="1" dirty="0">
                <a:latin typeface="Calibri" pitchFamily="34" charset="0"/>
              </a:rPr>
              <a:t> Cell Biology</a:t>
            </a:r>
          </a:p>
          <a:p>
            <a:pPr algn="r"/>
            <a:r>
              <a:rPr lang="cs-CZ" sz="1200" i="1" dirty="0" err="1">
                <a:latin typeface="Calibri" pitchFamily="34" charset="0"/>
              </a:rPr>
              <a:t>Memorial</a:t>
            </a:r>
            <a:r>
              <a:rPr lang="cs-CZ" sz="1200" i="1" dirty="0">
                <a:latin typeface="Calibri" pitchFamily="34" charset="0"/>
              </a:rPr>
              <a:t> University </a:t>
            </a:r>
            <a:r>
              <a:rPr lang="cs-CZ" sz="1200" i="1" dirty="0" err="1">
                <a:latin typeface="Calibri" pitchFamily="34" charset="0"/>
              </a:rPr>
              <a:t>of</a:t>
            </a:r>
            <a:r>
              <a:rPr lang="cs-CZ" sz="1200" i="1" dirty="0">
                <a:latin typeface="Calibri" pitchFamily="34" charset="0"/>
              </a:rPr>
              <a:t> Newfoundland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http://www.mun.ca/biology/desmid/brian/BIOL2060/CBhome.html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96323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251520" y="476672"/>
            <a:ext cx="7848600" cy="141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263525" indent="-26352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cs-CZ" altLang="cs-CZ" b="1" dirty="0">
                <a:latin typeface="Calibri" pitchFamily="34" charset="0"/>
              </a:rPr>
              <a:t>Rakovina není </a:t>
            </a:r>
            <a:r>
              <a:rPr lang="cs-CZ" altLang="cs-CZ" b="1" dirty="0" err="1">
                <a:latin typeface="Calibri" pitchFamily="34" charset="0"/>
              </a:rPr>
              <a:t>monogenní</a:t>
            </a:r>
            <a:r>
              <a:rPr lang="cs-CZ" altLang="cs-CZ" b="1" dirty="0">
                <a:latin typeface="Calibri" pitchFamily="34" charset="0"/>
              </a:rPr>
              <a:t> onemocnění</a:t>
            </a:r>
          </a:p>
          <a:p>
            <a:pPr marL="263525" indent="-26352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endParaRPr lang="cs-CZ" altLang="cs-CZ" b="1" dirty="0"/>
          </a:p>
          <a:p>
            <a:pPr marL="263525" indent="-26352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cs-CZ" altLang="cs-CZ" sz="1600" dirty="0">
                <a:latin typeface="Calibri" pitchFamily="34" charset="0"/>
              </a:rPr>
              <a:t>Odhadem </a:t>
            </a:r>
            <a:r>
              <a:rPr lang="cs-CZ" altLang="cs-CZ" sz="1600" b="1" dirty="0">
                <a:latin typeface="Calibri" pitchFamily="34" charset="0"/>
              </a:rPr>
              <a:t>4-7 událostí</a:t>
            </a:r>
            <a:r>
              <a:rPr lang="cs-CZ" altLang="cs-CZ" sz="1600" dirty="0">
                <a:latin typeface="Calibri" pitchFamily="34" charset="0"/>
              </a:rPr>
              <a:t> nezbytných pro nádorovou transformaci buňky</a:t>
            </a:r>
          </a:p>
          <a:p>
            <a:pPr marL="263525" indent="-263525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endParaRPr lang="cs-CZ" altLang="cs-CZ" sz="1600" dirty="0">
              <a:latin typeface="Calibri" pitchFamily="34" charset="0"/>
            </a:endParaRPr>
          </a:p>
          <a:p>
            <a:pPr marL="263525" indent="-263525" eaLnBrk="1" hangingPunct="1">
              <a:buClr>
                <a:srgbClr val="0099CC"/>
              </a:buClr>
              <a:buSzPct val="100000"/>
              <a:buFont typeface="Arial" charset="0"/>
              <a:buChar char="•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cs-CZ" altLang="cs-CZ" sz="1600" b="1" dirty="0">
                <a:latin typeface="Calibri" pitchFamily="34" charset="0"/>
              </a:rPr>
              <a:t>Desítky možných genů</a:t>
            </a:r>
            <a:r>
              <a:rPr lang="cs-CZ" altLang="cs-CZ" sz="1600" dirty="0">
                <a:latin typeface="Calibri" pitchFamily="34" charset="0"/>
              </a:rPr>
              <a:t>, jejichž mutace povede k podpoře vzniku rakoviny</a:t>
            </a:r>
            <a:r>
              <a:rPr lang="cs-CZ" altLang="cs-CZ" dirty="0"/>
              <a:t> </a:t>
            </a:r>
          </a:p>
        </p:txBody>
      </p:sp>
      <p:graphicFrame>
        <p:nvGraphicFramePr>
          <p:cNvPr id="1126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972315"/>
              </p:ext>
            </p:extLst>
          </p:nvPr>
        </p:nvGraphicFramePr>
        <p:xfrm>
          <a:off x="2411760" y="2792401"/>
          <a:ext cx="4721225" cy="371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4" imgW="7179668" imgH="5654783" progId="">
                  <p:embed/>
                </p:oleObj>
              </mc:Choice>
              <mc:Fallback>
                <p:oleObj r:id="rId4" imgW="7179668" imgH="5654783" progId="">
                  <p:embed/>
                  <p:pic>
                    <p:nvPicPr>
                      <p:cNvPr id="1126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792401"/>
                        <a:ext cx="4721225" cy="3719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1907704" y="2625439"/>
            <a:ext cx="4536504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Calibri" pitchFamily="34" charset="0"/>
              </a:rPr>
              <a:t>Klonální expanze transformované buňky</a:t>
            </a:r>
          </a:p>
        </p:txBody>
      </p:sp>
    </p:spTree>
    <p:extLst>
      <p:ext uri="{BB962C8B-B14F-4D97-AF65-F5344CB8AC3E}">
        <p14:creationId xmlns:p14="http://schemas.microsoft.com/office/powerpoint/2010/main" val="3460640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323528" y="332656"/>
            <a:ext cx="4321175" cy="511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b="1" dirty="0">
                <a:latin typeface="Calibri" pitchFamily="34" charset="0"/>
              </a:rPr>
              <a:t>Nádor je komplexní tkáň</a:t>
            </a:r>
            <a:endParaRPr lang="cs-CZ" dirty="0"/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b="1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b="1" dirty="0">
                <a:latin typeface="Calibri" pitchFamily="34" charset="0"/>
              </a:rPr>
              <a:t>1. Nádorové stroma:</a:t>
            </a:r>
            <a:endParaRPr lang="cs-CZ" altLang="cs-CZ" sz="1600" b="1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b="1" u="sng" dirty="0">
                <a:latin typeface="Calibri"/>
                <a:cs typeface="Calibri"/>
              </a:rPr>
              <a:t>Podpůrné buňky</a:t>
            </a:r>
            <a:r>
              <a:rPr lang="cs-CZ" altLang="cs-CZ" sz="1600" b="1" dirty="0">
                <a:latin typeface="Calibri"/>
                <a:cs typeface="Calibri"/>
              </a:rPr>
              <a:t> </a:t>
            </a:r>
            <a:r>
              <a:rPr lang="cs-CZ" altLang="cs-CZ" sz="1600" dirty="0">
                <a:latin typeface="Calibri"/>
                <a:cs typeface="Calibri"/>
              </a:rPr>
              <a:t>– zejm. </a:t>
            </a:r>
            <a:r>
              <a:rPr lang="cs-CZ" altLang="cs-CZ" sz="1600" b="1" dirty="0">
                <a:latin typeface="Calibri"/>
                <a:cs typeface="Calibri"/>
              </a:rPr>
              <a:t>fibroblasty</a:t>
            </a:r>
            <a:r>
              <a:rPr lang="cs-CZ" altLang="cs-CZ" sz="1600" dirty="0">
                <a:latin typeface="Calibri"/>
                <a:cs typeface="Calibri"/>
              </a:rPr>
              <a:t> - udržují tvar, produkují extracelulární matrix.</a:t>
            </a: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dirty="0">
                <a:latin typeface="Calibri"/>
                <a:cs typeface="Calibri"/>
              </a:rPr>
              <a:t>Nové </a:t>
            </a:r>
            <a:r>
              <a:rPr lang="cs-CZ" altLang="cs-CZ" sz="1600" b="1" u="sng" dirty="0">
                <a:latin typeface="Calibri"/>
                <a:cs typeface="Calibri"/>
              </a:rPr>
              <a:t>cévní zásobení</a:t>
            </a:r>
            <a:r>
              <a:rPr lang="cs-CZ" altLang="cs-CZ" sz="1600" b="1" dirty="0">
                <a:latin typeface="Calibri"/>
                <a:cs typeface="Calibri"/>
              </a:rPr>
              <a:t> </a:t>
            </a:r>
            <a:r>
              <a:rPr lang="cs-CZ" altLang="cs-CZ" sz="1600" dirty="0">
                <a:latin typeface="Calibri"/>
                <a:cs typeface="Calibri"/>
              </a:rPr>
              <a:t>(</a:t>
            </a:r>
            <a:r>
              <a:rPr lang="cs-CZ" altLang="cs-CZ" sz="1600" b="1" dirty="0">
                <a:latin typeface="Calibri"/>
                <a:cs typeface="Calibri"/>
              </a:rPr>
              <a:t>endoteliální buňky</a:t>
            </a:r>
            <a:r>
              <a:rPr lang="cs-CZ" altLang="cs-CZ" sz="1600" dirty="0">
                <a:latin typeface="Calibri"/>
                <a:cs typeface="Calibri"/>
              </a:rPr>
              <a:t>) - transport živin a kyslíku, možnost invaze a metastází.</a:t>
            </a: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dirty="0">
                <a:latin typeface="Calibri" pitchFamily="34" charset="0"/>
              </a:rPr>
              <a:t>Buňky </a:t>
            </a:r>
            <a:r>
              <a:rPr lang="cs-CZ" altLang="cs-CZ" sz="1600" b="1" u="sng" dirty="0">
                <a:latin typeface="Calibri" pitchFamily="34" charset="0"/>
              </a:rPr>
              <a:t>imunitního systému</a:t>
            </a:r>
            <a:r>
              <a:rPr lang="cs-CZ" altLang="cs-CZ" sz="1600" b="1" dirty="0">
                <a:latin typeface="Calibri" pitchFamily="34" charset="0"/>
              </a:rPr>
              <a:t> </a:t>
            </a:r>
            <a:r>
              <a:rPr lang="cs-CZ" altLang="cs-CZ" sz="1600" dirty="0">
                <a:latin typeface="Calibri" pitchFamily="34" charset="0"/>
              </a:rPr>
              <a:t>- indukce zánětu.</a:t>
            </a: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b="1" dirty="0">
                <a:latin typeface="Calibri" pitchFamily="34" charset="0"/>
              </a:rPr>
              <a:t>2. Nádorový parenchym:</a:t>
            </a:r>
            <a:endParaRPr lang="cs-CZ" altLang="cs-CZ" sz="1600" b="1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b="1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dirty="0">
                <a:latin typeface="Calibri" pitchFamily="34" charset="0"/>
              </a:rPr>
              <a:t>vlastní nádorové buňky</a:t>
            </a: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dirty="0">
                <a:latin typeface="Calibri" pitchFamily="34" charset="0"/>
              </a:rPr>
              <a:t>heterogenní, k mutacím dochází i během jeho růstu</a:t>
            </a: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dirty="0">
              <a:cs typeface="Arial" charset="0"/>
            </a:endParaRPr>
          </a:p>
          <a:p>
            <a:pPr marL="340995" indent="-340995" eaLnBrk="1" hangingPunct="1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dirty="0"/>
              <a:t> </a:t>
            </a:r>
            <a:endParaRPr lang="cs-CZ" altLang="cs-CZ" dirty="0">
              <a:cs typeface="Arial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95400"/>
            <a:ext cx="3759200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775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206520" y="378373"/>
            <a:ext cx="5103952" cy="117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r>
              <a:rPr lang="cs-CZ" b="1" dirty="0">
                <a:latin typeface="Calibri" pitchFamily="34" charset="0"/>
              </a:rPr>
              <a:t>Obecné vlastnosti nádorové buňky</a:t>
            </a:r>
          </a:p>
          <a:p>
            <a:pPr marL="263525" indent="-263525" eaLnBrk="1" hangingPunct="1"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cs-CZ" altLang="cs-CZ" sz="1600" dirty="0"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cs-CZ" altLang="cs-CZ" dirty="0">
              <a:latin typeface="Arial"/>
              <a:cs typeface="Arial"/>
            </a:endParaRPr>
          </a:p>
          <a:p>
            <a:pPr marL="263525" indent="-263525" eaLnBrk="1" hangingPunct="1"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cs-CZ" altLang="cs-CZ" dirty="0"/>
              <a:t>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50996" y="56071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cs-CZ" altLang="cs-CZ" i="1" dirty="0">
                <a:latin typeface="Calibri" pitchFamily="34" charset="0"/>
              </a:rPr>
              <a:t>Byly porušeny překážky buněčné proliferace.</a:t>
            </a:r>
          </a:p>
          <a:p>
            <a:pPr algn="ctr" eaLnBrk="1" hangingPunct="1">
              <a:buClr>
                <a:srgbClr val="000000"/>
              </a:buClr>
              <a:buSzPct val="100000"/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cs-CZ" altLang="cs-CZ" i="1" dirty="0">
                <a:latin typeface="Calibri" pitchFamily="34" charset="0"/>
              </a:rPr>
              <a:t>→</a:t>
            </a:r>
          </a:p>
          <a:p>
            <a:pPr algn="ctr" eaLnBrk="1" hangingPunct="1">
              <a:buClr>
                <a:srgbClr val="000000"/>
              </a:buClr>
              <a:buSzPct val="100000"/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cs-CZ" altLang="cs-CZ" i="1" dirty="0">
                <a:latin typeface="Calibri" pitchFamily="34" charset="0"/>
              </a:rPr>
              <a:t>Neomezené dělení buňky a její „nesmrtelnost“.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6F49B013-773D-F3A4-D79E-2FAC7A3B4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00" y="915134"/>
            <a:ext cx="6280200" cy="429873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F814684-B4E6-F5BA-D84C-B72B561EF01B}"/>
              </a:ext>
            </a:extLst>
          </p:cNvPr>
          <p:cNvSpPr txBox="1"/>
          <p:nvPr/>
        </p:nvSpPr>
        <p:spPr>
          <a:xfrm>
            <a:off x="23400" y="65304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Hanahan a Weinberg 2011</a:t>
            </a:r>
          </a:p>
        </p:txBody>
      </p:sp>
    </p:spTree>
    <p:extLst>
      <p:ext uri="{BB962C8B-B14F-4D97-AF65-F5344CB8AC3E}">
        <p14:creationId xmlns:p14="http://schemas.microsoft.com/office/powerpoint/2010/main" val="3346257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221159"/>
            <a:ext cx="8882341" cy="233910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 pitchFamily="34" charset="0"/>
              </a:rPr>
              <a:t>Speciální vlastnosti nádorové buňky při </a:t>
            </a:r>
            <a:r>
              <a:rPr lang="cs-CZ" b="1" i="1" dirty="0">
                <a:latin typeface="Calibri" pitchFamily="34" charset="0"/>
              </a:rPr>
              <a:t>in vitro </a:t>
            </a:r>
            <a:r>
              <a:rPr lang="cs-CZ" b="1" dirty="0">
                <a:latin typeface="Calibri" pitchFamily="34" charset="0"/>
              </a:rPr>
              <a:t>kultivaci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1. Nepotřebují ukotvení</a:t>
            </a:r>
          </a:p>
          <a:p>
            <a:r>
              <a:rPr lang="cs-CZ" sz="1600" dirty="0">
                <a:latin typeface="Calibri"/>
                <a:cs typeface="Calibri"/>
              </a:rPr>
              <a:t>- většina zdravých buněk potřebuje podklad a v kultuře tvoří jednu vrstvu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rakovinné buňky dokážou růst v suspenzi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2. Snížená citlivost ke kontaktním signálům (kontaktní inhibice)</a:t>
            </a:r>
          </a:p>
          <a:p>
            <a:r>
              <a:rPr lang="cs-CZ" sz="1600" dirty="0">
                <a:latin typeface="Calibri"/>
                <a:cs typeface="Calibri"/>
              </a:rPr>
              <a:t>- zdravá buňka se přestane dělit, pokud není místo (v kultuře tvoří pouze jednu vrstvu)</a:t>
            </a:r>
          </a:p>
          <a:p>
            <a:r>
              <a:rPr lang="cs-CZ" sz="1600" dirty="0">
                <a:latin typeface="Calibri" pitchFamily="34" charset="0"/>
              </a:rPr>
              <a:t>- rakovinná buňka se dělí dál a utlačuje okolní tkáň (v kultuře přerůstá do více vrstev, 3D útvary)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BBD8E5C9-CF43-D021-E4CC-E4E1749E8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400" y="3463963"/>
            <a:ext cx="3787200" cy="21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09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16004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 pitchFamily="34" charset="0"/>
              </a:rPr>
              <a:t>Angiogeneze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tvorba vlastního cévního zásobení</a:t>
            </a:r>
          </a:p>
          <a:p>
            <a:r>
              <a:rPr lang="cs-CZ" sz="1600" dirty="0">
                <a:latin typeface="Calibri" pitchFamily="34" charset="0"/>
              </a:rPr>
              <a:t>- tumor potřebuje cévní zásobení pro výživu, okysličení a odvod živin, v opačném případě roste pouze max. 1-2 mm</a:t>
            </a:r>
          </a:p>
          <a:p>
            <a:r>
              <a:rPr lang="cs-CZ" sz="1600" dirty="0">
                <a:latin typeface="Calibri"/>
                <a:cs typeface="Calibri"/>
              </a:rPr>
              <a:t>- rakovinné buňky produkují směsi angiogenních faktorů (např. VEGF a FGF)</a:t>
            </a:r>
          </a:p>
        </p:txBody>
      </p:sp>
      <p:pic>
        <p:nvPicPr>
          <p:cNvPr id="44034" name="Picture 2" descr="http://www.mun.ca/biology/desmid/brian/BIOL2060/BIOL2060-24/24_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7" b="16722"/>
          <a:stretch/>
        </p:blipFill>
        <p:spPr bwMode="auto">
          <a:xfrm>
            <a:off x="5835446" y="1943035"/>
            <a:ext cx="3057034" cy="429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82786" y="6317341"/>
            <a:ext cx="2882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i="1" dirty="0" err="1"/>
              <a:t>Duhovka</a:t>
            </a:r>
            <a:r>
              <a:rPr lang="en-US" sz="1200" b="1" i="1" dirty="0"/>
              <a:t> (iris)</a:t>
            </a:r>
            <a:r>
              <a:rPr lang="cs-CZ" sz="1200" b="1" i="1" dirty="0"/>
              <a:t> </a:t>
            </a:r>
            <a:r>
              <a:rPr lang="cs-CZ" sz="1200" i="1" dirty="0"/>
              <a:t>je dobře prokrvená</a:t>
            </a:r>
          </a:p>
          <a:p>
            <a:pPr algn="r"/>
            <a:r>
              <a:rPr lang="cs-CZ" sz="1200" b="1" i="1" dirty="0" err="1"/>
              <a:t>Cornea</a:t>
            </a:r>
            <a:r>
              <a:rPr lang="cs-CZ" sz="1200" i="1" dirty="0"/>
              <a:t> - rohovka</a:t>
            </a:r>
            <a:endParaRPr lang="en-US" sz="1200" i="1" dirty="0"/>
          </a:p>
        </p:txBody>
      </p:sp>
      <p:pic>
        <p:nvPicPr>
          <p:cNvPr id="2" name="Obrázek 5" descr="Obsah obrázku text, interiér&#10;&#10;Popis se vygeneroval automaticky.">
            <a:extLst>
              <a:ext uri="{FF2B5EF4-FFF2-40B4-BE49-F238E27FC236}">
                <a16:creationId xmlns:a16="http://schemas.microsoft.com/office/drawing/2014/main" id="{51300932-69FA-1F79-04B4-6F208656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77" y="2758220"/>
            <a:ext cx="5142767" cy="243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38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407671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Metastáze a invaze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primární nádory lze odstranit chirurgicky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Invaze</a:t>
            </a:r>
          </a:p>
          <a:p>
            <a:r>
              <a:rPr lang="cs-CZ" sz="1600" dirty="0">
                <a:latin typeface="Calibri" pitchFamily="34" charset="0"/>
              </a:rPr>
              <a:t>migrace a penetrace rakovinných buněk do sousední tkáně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Metastáze</a:t>
            </a:r>
          </a:p>
          <a:p>
            <a:r>
              <a:rPr lang="cs-CZ" sz="1600" dirty="0">
                <a:latin typeface="Calibri" pitchFamily="34" charset="0"/>
              </a:rPr>
              <a:t>migrace rakovinných buněk krevním oběhem do vzdálených tkání a tvorba sekundárních ložisek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změny adheze a produkce proteáz, které degradují proteiny bazální laminy</a:t>
            </a:r>
          </a:p>
        </p:txBody>
      </p:sp>
      <p:pic>
        <p:nvPicPr>
          <p:cNvPr id="46082" name="Picture 2" descr="http://www.mun.ca/biology/desmid/brian/BIOL2060/BIOL2060-24/24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4" y="716549"/>
            <a:ext cx="4610542" cy="60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0FD5634E-13AA-83EA-1826-17F5E79EC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01" y="4200158"/>
            <a:ext cx="3198936" cy="26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60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472608" cy="478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01" name="Obdélník 1"/>
          <p:cNvSpPr>
            <a:spLocks noChangeArrowheads="1"/>
          </p:cNvSpPr>
          <p:nvPr/>
        </p:nvSpPr>
        <p:spPr bwMode="auto">
          <a:xfrm>
            <a:off x="107950" y="6464300"/>
            <a:ext cx="89281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 i="1"/>
              <a:t>Extravasation</a:t>
            </a:r>
            <a:r>
              <a:rPr lang="en-US" sz="1200" i="1"/>
              <a:t> is the movement of cells from the capillaries to the tissues surrounding them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4155" y="188640"/>
            <a:ext cx="88152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Metastáze a invaze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rakovinné buňky mohou v sekundárních ložiscích přetrvávat ve stádiu </a:t>
            </a:r>
            <a:r>
              <a:rPr lang="cs-CZ" sz="1600" b="1" dirty="0">
                <a:latin typeface="Calibri" pitchFamily="34" charset="0"/>
              </a:rPr>
              <a:t>dormance</a:t>
            </a:r>
            <a:r>
              <a:rPr lang="cs-CZ" sz="1600" dirty="0">
                <a:latin typeface="Calibri" pitchFamily="34" charset="0"/>
              </a:rPr>
              <a:t>, těžko odhalitelné zobrazovacími metodami - relaps onemocnění po letech</a:t>
            </a:r>
          </a:p>
          <a:p>
            <a:endParaRPr lang="cs-CZ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23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179512" y="746841"/>
            <a:ext cx="8642350" cy="1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b="1" dirty="0" err="1">
                <a:latin typeface="Calibri" pitchFamily="34" charset="0"/>
              </a:rPr>
              <a:t>Telomery</a:t>
            </a:r>
            <a:endParaRPr lang="cs-CZ" sz="1600" b="1" dirty="0">
              <a:latin typeface="Calibri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dirty="0">
                <a:latin typeface="Calibri" pitchFamily="34" charset="0"/>
              </a:rPr>
              <a:t>Opakující se sekvence na konci každé chromatidy.</a:t>
            </a: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dirty="0">
                <a:latin typeface="Calibri"/>
                <a:cs typeface="Calibri"/>
              </a:rPr>
              <a:t>Pro obratlovce: sekvence TTAGGG (opakuje se asi 2500× u lidí).</a:t>
            </a: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dirty="0">
                <a:latin typeface="Calibri"/>
                <a:cs typeface="Calibri"/>
              </a:rPr>
              <a:t>Při každé replikaci dojde ke zkrácení chromatidy. To může být dorovnáno enzymem </a:t>
            </a:r>
            <a:r>
              <a:rPr lang="cs-CZ" sz="1600" dirty="0" err="1">
                <a:latin typeface="Calibri"/>
                <a:cs typeface="Calibri"/>
              </a:rPr>
              <a:t>telomerázou</a:t>
            </a:r>
            <a:r>
              <a:rPr lang="cs-CZ" sz="1600" dirty="0">
                <a:latin typeface="Calibri"/>
                <a:cs typeface="Calibri"/>
              </a:rPr>
              <a:t>.</a:t>
            </a:r>
            <a:endParaRPr lang="cs-CZ" sz="1600" dirty="0">
              <a:latin typeface="Calibri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1600" b="1" dirty="0">
              <a:latin typeface="Calibri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dirty="0">
                <a:latin typeface="Calibri"/>
                <a:cs typeface="Calibri"/>
              </a:rPr>
              <a:t>U většiny lidských somatických buněk není </a:t>
            </a:r>
            <a:r>
              <a:rPr lang="cs-CZ" sz="1600" dirty="0" err="1">
                <a:latin typeface="Calibri"/>
                <a:cs typeface="Calibri"/>
              </a:rPr>
              <a:t>telomeráza</a:t>
            </a:r>
            <a:r>
              <a:rPr lang="cs-CZ" sz="1600" dirty="0">
                <a:latin typeface="Calibri"/>
                <a:cs typeface="Calibri"/>
              </a:rPr>
              <a:t> aktivní.</a:t>
            </a:r>
            <a:endParaRPr lang="cs-CZ" sz="1600" dirty="0">
              <a:latin typeface="Calibri" pitchFamily="34" charset="0"/>
              <a:cs typeface="Calibri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dirty="0">
                <a:latin typeface="Calibri"/>
                <a:cs typeface="Calibri"/>
              </a:rPr>
              <a:t>Aktivní </a:t>
            </a:r>
            <a:r>
              <a:rPr lang="cs-CZ" sz="1600" dirty="0" err="1">
                <a:latin typeface="Calibri"/>
                <a:cs typeface="Calibri"/>
              </a:rPr>
              <a:t>telomeráza</a:t>
            </a:r>
            <a:r>
              <a:rPr lang="cs-CZ" sz="1600" dirty="0">
                <a:latin typeface="Calibri"/>
                <a:cs typeface="Calibri"/>
              </a:rPr>
              <a:t> je znakem nádorových a kmenových buněk – až 90 %.</a:t>
            </a:r>
            <a:endParaRPr lang="cs-CZ" sz="1600" dirty="0">
              <a:latin typeface="Calibri" pitchFamily="34" charset="0"/>
              <a:cs typeface="Calibri"/>
            </a:endParaRPr>
          </a:p>
        </p:txBody>
      </p:sp>
      <p:pic>
        <p:nvPicPr>
          <p:cNvPr id="23555" name="Picture 5" descr="http://2014hs.igem.org/wiki/images/b/bc/Telomere-what-we-lose-with-a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9" y="2924944"/>
            <a:ext cx="4638675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http://2014hs.igem.org/wiki/images/d/d7/Ter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31" y="3340869"/>
            <a:ext cx="33242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1847" y="188640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Neomezený replikační potenciál rakovinných buněk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C2235A7-9F16-A80E-5DCB-E9FF061ED36B}"/>
              </a:ext>
            </a:extLst>
          </p:cNvPr>
          <p:cNvSpPr txBox="1"/>
          <p:nvPr/>
        </p:nvSpPr>
        <p:spPr>
          <a:xfrm>
            <a:off x="50400" y="6539400"/>
            <a:ext cx="8809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Telomeráza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je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enzym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pracující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jako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reverzní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transkriptáza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,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který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je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schopen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prodlužovat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konce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eukaryotických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chromozomů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(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tzv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.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telomery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).</a:t>
            </a:r>
            <a:endParaRPr lang="en-US" sz="120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997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4417845" cy="60324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 pitchFamily="34" charset="0"/>
              </a:rPr>
              <a:t>Molekulární podstata rakoviny</a:t>
            </a:r>
          </a:p>
          <a:p>
            <a:r>
              <a:rPr lang="cs-CZ" sz="1600" i="1" dirty="0">
                <a:latin typeface="Calibri"/>
                <a:cs typeface="Calibri"/>
              </a:rPr>
              <a:t>Změny v genech, které hrají roli v kontrole</a:t>
            </a:r>
            <a:endParaRPr lang="cs-CZ" sz="1600" i="1" dirty="0">
              <a:latin typeface="Calibri" pitchFamily="34" charset="0"/>
              <a:cs typeface="Calibri"/>
            </a:endParaRPr>
          </a:p>
          <a:p>
            <a:r>
              <a:rPr lang="cs-CZ" sz="1600" b="1" i="1" dirty="0">
                <a:latin typeface="Calibri"/>
                <a:cs typeface="Calibri"/>
              </a:rPr>
              <a:t>buněčného cyklu a opravách DNA.</a:t>
            </a:r>
            <a:endParaRPr lang="cs-CZ" sz="1600" i="1" dirty="0">
              <a:latin typeface="Calibri" pitchFamily="34" charset="0"/>
            </a:endParaRPr>
          </a:p>
          <a:p>
            <a:endParaRPr lang="cs-CZ" sz="1600" i="1" dirty="0">
              <a:latin typeface="Calibri" pitchFamily="34" charset="0"/>
            </a:endParaRPr>
          </a:p>
          <a:p>
            <a:endParaRPr lang="cs-CZ" sz="1600" i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1. Proto-onkogeny</a:t>
            </a:r>
          </a:p>
          <a:p>
            <a:r>
              <a:rPr lang="cs-CZ" sz="1600" dirty="0">
                <a:latin typeface="Calibri"/>
                <a:cs typeface="Calibri"/>
              </a:rPr>
              <a:t>- geny </a:t>
            </a:r>
            <a:r>
              <a:rPr lang="cs-CZ" sz="1600" b="1" dirty="0">
                <a:solidFill>
                  <a:srgbClr val="00B050"/>
                </a:solidFill>
                <a:latin typeface="Calibri"/>
                <a:cs typeface="Calibri"/>
              </a:rPr>
              <a:t>stimulující</a:t>
            </a:r>
            <a:r>
              <a:rPr lang="cs-CZ" sz="1600" dirty="0">
                <a:latin typeface="Calibri"/>
                <a:cs typeface="Calibri"/>
              </a:rPr>
              <a:t> proliferaci</a:t>
            </a:r>
          </a:p>
          <a:p>
            <a:r>
              <a:rPr lang="cs-CZ" sz="1600" dirty="0">
                <a:latin typeface="Calibri" pitchFamily="34" charset="0"/>
              </a:rPr>
              <a:t>- při mutacích způsobujících jejich hyperaktivitu je nazýváme </a:t>
            </a:r>
            <a:r>
              <a:rPr lang="cs-CZ" sz="1600" b="1" dirty="0">
                <a:latin typeface="Calibri" pitchFamily="34" charset="0"/>
              </a:rPr>
              <a:t>onkogeny</a:t>
            </a:r>
          </a:p>
          <a:p>
            <a:r>
              <a:rPr lang="cs-CZ" sz="1600" b="1" dirty="0">
                <a:latin typeface="Calibri" pitchFamily="34" charset="0"/>
              </a:rPr>
              <a:t>- "</a:t>
            </a:r>
            <a:r>
              <a:rPr lang="cs-CZ" sz="1600" i="1" dirty="0" err="1">
                <a:latin typeface="Calibri" pitchFamily="34" charset="0"/>
              </a:rPr>
              <a:t>Gain-of-function</a:t>
            </a:r>
            <a:r>
              <a:rPr lang="cs-CZ" sz="1600" i="1" dirty="0">
                <a:latin typeface="Calibri" pitchFamily="34" charset="0"/>
              </a:rPr>
              <a:t>" </a:t>
            </a:r>
            <a:r>
              <a:rPr lang="cs-CZ" sz="1600" dirty="0">
                <a:latin typeface="Calibri" pitchFamily="34" charset="0"/>
              </a:rPr>
              <a:t>mutace</a:t>
            </a:r>
            <a:endParaRPr lang="cs-CZ" sz="1600" b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často geny signalizační kaskády růstových faktorů</a:t>
            </a:r>
          </a:p>
          <a:p>
            <a:r>
              <a:rPr lang="cs-CZ" sz="1600" dirty="0">
                <a:latin typeface="Calibri" pitchFamily="34" charset="0"/>
              </a:rPr>
              <a:t>- např. Ras, </a:t>
            </a:r>
            <a:r>
              <a:rPr lang="cs-CZ" sz="1600" dirty="0" err="1">
                <a:latin typeface="Calibri" pitchFamily="34" charset="0"/>
              </a:rPr>
              <a:t>Myc</a:t>
            </a:r>
            <a:r>
              <a:rPr lang="cs-CZ" sz="1600" dirty="0">
                <a:latin typeface="Calibri" pitchFamily="34" charset="0"/>
              </a:rPr>
              <a:t>...</a:t>
            </a:r>
          </a:p>
          <a:p>
            <a:r>
              <a:rPr lang="cs-CZ" sz="1600" dirty="0">
                <a:latin typeface="Calibri" pitchFamily="34" charset="0"/>
              </a:rPr>
              <a:t>- aktivace je </a:t>
            </a:r>
            <a:r>
              <a:rPr lang="cs-CZ" sz="1600" b="1" dirty="0">
                <a:latin typeface="Calibri" pitchFamily="34" charset="0"/>
              </a:rPr>
              <a:t>dominantní</a:t>
            </a:r>
            <a:r>
              <a:rPr lang="cs-CZ" sz="1600" dirty="0">
                <a:latin typeface="Calibri" pitchFamily="34" charset="0"/>
              </a:rPr>
              <a:t> - stačí porucha v jedné alele pro abnormálně zvýšenou funkci</a:t>
            </a:r>
          </a:p>
          <a:p>
            <a:endParaRPr lang="cs-CZ" sz="1600" b="1" dirty="0">
              <a:latin typeface="Calibri" pitchFamily="34" charset="0"/>
            </a:endParaRP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2. Tumor-supresory</a:t>
            </a:r>
          </a:p>
          <a:p>
            <a:r>
              <a:rPr lang="cs-CZ" sz="1600" dirty="0">
                <a:latin typeface="Calibri"/>
                <a:cs typeface="Calibri"/>
              </a:rPr>
              <a:t>- geny </a:t>
            </a:r>
            <a:r>
              <a:rPr lang="cs-CZ" sz="1600" b="1" dirty="0">
                <a:solidFill>
                  <a:srgbClr val="FF0000"/>
                </a:solidFill>
                <a:latin typeface="Calibri"/>
                <a:cs typeface="Calibri"/>
              </a:rPr>
              <a:t>zastavující</a:t>
            </a:r>
            <a:r>
              <a:rPr lang="cs-CZ" sz="1600" dirty="0">
                <a:latin typeface="Calibri"/>
                <a:cs typeface="Calibri"/>
              </a:rPr>
              <a:t> buněčný cyklus</a:t>
            </a:r>
          </a:p>
          <a:p>
            <a:r>
              <a:rPr lang="cs-CZ" sz="1600" dirty="0">
                <a:latin typeface="Calibri" pitchFamily="34" charset="0"/>
              </a:rPr>
              <a:t>- při rakovině často nefunkční</a:t>
            </a:r>
          </a:p>
          <a:p>
            <a:r>
              <a:rPr lang="cs-CZ" sz="1600" dirty="0">
                <a:latin typeface="Calibri" pitchFamily="34" charset="0"/>
              </a:rPr>
              <a:t>- </a:t>
            </a:r>
            <a:r>
              <a:rPr lang="cs-CZ" sz="1600" i="1" dirty="0">
                <a:latin typeface="Calibri" pitchFamily="34" charset="0"/>
              </a:rPr>
              <a:t>"</a:t>
            </a:r>
            <a:r>
              <a:rPr lang="cs-CZ" sz="1600" i="1" dirty="0" err="1">
                <a:latin typeface="Calibri" pitchFamily="34" charset="0"/>
              </a:rPr>
              <a:t>Loss-of-function</a:t>
            </a:r>
            <a:r>
              <a:rPr lang="cs-CZ" sz="1600" i="1" dirty="0">
                <a:latin typeface="Calibri" pitchFamily="34" charset="0"/>
              </a:rPr>
              <a:t>"</a:t>
            </a:r>
            <a:r>
              <a:rPr lang="cs-CZ" sz="1600" dirty="0">
                <a:latin typeface="Calibri" pitchFamily="34" charset="0"/>
              </a:rPr>
              <a:t> mutace</a:t>
            </a:r>
          </a:p>
          <a:p>
            <a:r>
              <a:rPr lang="cs-CZ" sz="1600" dirty="0">
                <a:latin typeface="Calibri" pitchFamily="34" charset="0"/>
              </a:rPr>
              <a:t>- např. p53, Rb1, BRCA1 a BRCA2...</a:t>
            </a:r>
          </a:p>
          <a:p>
            <a:r>
              <a:rPr lang="cs-CZ" sz="1600" dirty="0">
                <a:latin typeface="Calibri" pitchFamily="34" charset="0"/>
              </a:rPr>
              <a:t>- aktivace je </a:t>
            </a:r>
            <a:r>
              <a:rPr lang="cs-CZ" sz="1600" b="1" dirty="0">
                <a:latin typeface="Calibri" pitchFamily="34" charset="0"/>
              </a:rPr>
              <a:t>recesivní</a:t>
            </a:r>
            <a:r>
              <a:rPr lang="cs-CZ" sz="1600" dirty="0">
                <a:latin typeface="Calibri" pitchFamily="34" charset="0"/>
              </a:rPr>
              <a:t> - nutný defekt v obou alelách pro vyřazení z provozu</a:t>
            </a:r>
          </a:p>
          <a:p>
            <a:endParaRPr lang="cs-CZ" sz="1600" dirty="0">
              <a:latin typeface="Calibri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2859465" y="1282956"/>
            <a:ext cx="1464953" cy="608317"/>
            <a:chOff x="6851463" y="2772977"/>
            <a:chExt cx="1464953" cy="608317"/>
          </a:xfrm>
        </p:grpSpPr>
        <p:sp>
          <p:nvSpPr>
            <p:cNvPr id="2" name="Šipka dolů 1"/>
            <p:cNvSpPr/>
            <p:nvPr/>
          </p:nvSpPr>
          <p:spPr>
            <a:xfrm rot="10800000">
              <a:off x="7179945" y="2805230"/>
              <a:ext cx="792088" cy="576064"/>
            </a:xfrm>
            <a:prstGeom prst="downArrow">
              <a:avLst/>
            </a:prstGeom>
            <a:solidFill>
              <a:srgbClr val="CCFFCC"/>
            </a:solidFill>
            <a:ln>
              <a:solidFill>
                <a:srgbClr val="00B050">
                  <a:alpha val="4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6851463" y="2772977"/>
              <a:ext cx="14649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>
                  <a:solidFill>
                    <a:srgbClr val="00B050"/>
                  </a:solidFill>
                </a:rPr>
                <a:t>CELL CYCLE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107047" y="4221088"/>
            <a:ext cx="1464953" cy="608317"/>
            <a:chOff x="6876256" y="1285111"/>
            <a:chExt cx="1464953" cy="608317"/>
          </a:xfrm>
        </p:grpSpPr>
        <p:sp>
          <p:nvSpPr>
            <p:cNvPr id="6" name="Šipka dolů 5"/>
            <p:cNvSpPr/>
            <p:nvPr/>
          </p:nvSpPr>
          <p:spPr>
            <a:xfrm>
              <a:off x="7204738" y="1317364"/>
              <a:ext cx="792088" cy="576064"/>
            </a:xfrm>
            <a:prstGeom prst="downArrow">
              <a:avLst/>
            </a:prstGeom>
            <a:solidFill>
              <a:srgbClr val="FFCCCC"/>
            </a:solidFill>
            <a:ln>
              <a:solidFill>
                <a:srgbClr val="FF0000">
                  <a:alpha val="4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876256" y="1285111"/>
              <a:ext cx="14649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>
                  <a:solidFill>
                    <a:srgbClr val="FF0000"/>
                  </a:solidFill>
                </a:rPr>
                <a:t>CELL CYCLE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122" name="Picture 2" descr="17.4 Cancer and the Cell Cycle – College Biology I">
            <a:extLst>
              <a:ext uri="{FF2B5EF4-FFF2-40B4-BE49-F238E27FC236}">
                <a16:creationId xmlns:a16="http://schemas.microsoft.com/office/drawing/2014/main" id="{E64A3BC7-F8FA-469F-9CBB-68980E95C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99" y="1838113"/>
            <a:ext cx="4572607" cy="318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051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882341" cy="58477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/>
                <a:cs typeface="Calibri"/>
              </a:rPr>
              <a:t>Proto-onkogeny a nádorové supresorové geny kódují proteiny, které se účastní řízení růstu buněk</a:t>
            </a:r>
          </a:p>
          <a:p>
            <a:endParaRPr lang="cs-CZ" b="1" dirty="0">
              <a:latin typeface="Calibri" pitchFamily="34" charset="0"/>
            </a:endParaRPr>
          </a:p>
          <a:p>
            <a:r>
              <a:rPr lang="cs-CZ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1.</a:t>
            </a:r>
            <a:r>
              <a:rPr lang="cs-CZ" sz="1600" b="1" dirty="0">
                <a:latin typeface="Calibri" pitchFamily="34" charset="0"/>
              </a:rPr>
              <a:t> Růstové faktory</a:t>
            </a:r>
          </a:p>
          <a:p>
            <a:r>
              <a:rPr lang="cs-CZ" sz="1600" dirty="0">
                <a:latin typeface="Calibri" pitchFamily="34" charset="0"/>
              </a:rPr>
              <a:t>- např. PDGF, EGF...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solidFill>
                  <a:srgbClr val="00B050"/>
                </a:solidFill>
                <a:latin typeface="Calibri" pitchFamily="34" charset="0"/>
              </a:rPr>
              <a:t>2. </a:t>
            </a:r>
            <a:r>
              <a:rPr lang="cs-CZ" sz="1600" b="1" dirty="0">
                <a:latin typeface="Calibri" pitchFamily="34" charset="0"/>
              </a:rPr>
              <a:t>Receptory pro růstové faktory</a:t>
            </a:r>
          </a:p>
          <a:p>
            <a:r>
              <a:rPr lang="cs-CZ" sz="1600" dirty="0">
                <a:latin typeface="Calibri" pitchFamily="34" charset="0"/>
              </a:rPr>
              <a:t>- např. PDGFR, EGFR...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solidFill>
                  <a:srgbClr val="FF0000"/>
                </a:solidFill>
                <a:latin typeface="Calibri" pitchFamily="34" charset="0"/>
              </a:rPr>
              <a:t>3. </a:t>
            </a:r>
            <a:r>
              <a:rPr lang="cs-CZ" sz="1600" b="1" dirty="0">
                <a:latin typeface="Calibri" pitchFamily="34" charset="0"/>
              </a:rPr>
              <a:t>Nitrobuněčné přenašeče</a:t>
            </a:r>
          </a:p>
          <a:p>
            <a:r>
              <a:rPr lang="cs-CZ" sz="1600" dirty="0">
                <a:latin typeface="Calibri" pitchFamily="34" charset="0"/>
              </a:rPr>
              <a:t>- např. Ras, </a:t>
            </a:r>
            <a:r>
              <a:rPr lang="cs-CZ" sz="1600" dirty="0" err="1">
                <a:latin typeface="Calibri" pitchFamily="34" charset="0"/>
              </a:rPr>
              <a:t>Src</a:t>
            </a:r>
            <a:r>
              <a:rPr lang="cs-CZ" sz="1600" dirty="0">
                <a:latin typeface="Calibri" pitchFamily="34" charset="0"/>
              </a:rPr>
              <a:t>...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solidFill>
                  <a:srgbClr val="FFC000"/>
                </a:solidFill>
                <a:latin typeface="Calibri" pitchFamily="34" charset="0"/>
              </a:rPr>
              <a:t>4. </a:t>
            </a:r>
            <a:r>
              <a:rPr lang="cs-CZ" sz="1600" b="1" dirty="0">
                <a:latin typeface="Calibri" pitchFamily="34" charset="0"/>
              </a:rPr>
              <a:t>Transkripční faktory</a:t>
            </a:r>
          </a:p>
          <a:p>
            <a:r>
              <a:rPr lang="cs-CZ" sz="1600" dirty="0">
                <a:latin typeface="Calibri" pitchFamily="34" charset="0"/>
              </a:rPr>
              <a:t>- např. </a:t>
            </a:r>
            <a:r>
              <a:rPr lang="cs-CZ" sz="1600" dirty="0" err="1">
                <a:latin typeface="Calibri" pitchFamily="34" charset="0"/>
              </a:rPr>
              <a:t>Myc</a:t>
            </a:r>
            <a:r>
              <a:rPr lang="cs-CZ" sz="1600" dirty="0">
                <a:latin typeface="Calibri" pitchFamily="34" charset="0"/>
              </a:rPr>
              <a:t>, </a:t>
            </a:r>
            <a:r>
              <a:rPr lang="cs-CZ" sz="1600" dirty="0" err="1">
                <a:latin typeface="Calibri" pitchFamily="34" charset="0"/>
              </a:rPr>
              <a:t>Fos</a:t>
            </a:r>
            <a:r>
              <a:rPr lang="cs-CZ" sz="1600" dirty="0">
                <a:latin typeface="Calibri" pitchFamily="34" charset="0"/>
              </a:rPr>
              <a:t>...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5. </a:t>
            </a:r>
            <a:r>
              <a:rPr lang="cs-CZ" sz="1600" b="1" dirty="0">
                <a:latin typeface="Calibri"/>
                <a:cs typeface="Calibri"/>
              </a:rPr>
              <a:t>Regulátory apoptózy</a:t>
            </a:r>
          </a:p>
          <a:p>
            <a:r>
              <a:rPr lang="cs-CZ" sz="1600" dirty="0">
                <a:latin typeface="Calibri" pitchFamily="34" charset="0"/>
              </a:rPr>
              <a:t>- např. proteinové rodina Bcl2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solidFill>
                  <a:srgbClr val="00B050"/>
                </a:solidFill>
                <a:latin typeface="Calibri"/>
                <a:cs typeface="Calibri"/>
              </a:rPr>
              <a:t>6.</a:t>
            </a:r>
            <a:r>
              <a:rPr lang="cs-CZ" sz="1600" b="1" dirty="0">
                <a:latin typeface="Calibri"/>
                <a:cs typeface="Calibri"/>
              </a:rPr>
              <a:t> Proteiny řídící buněčný cyklus</a:t>
            </a:r>
          </a:p>
          <a:p>
            <a:r>
              <a:rPr lang="cs-CZ" sz="1600" dirty="0">
                <a:latin typeface="Calibri" pitchFamily="34" charset="0"/>
              </a:rPr>
              <a:t>- např. </a:t>
            </a:r>
            <a:r>
              <a:rPr lang="cs-CZ" sz="1600" dirty="0" err="1">
                <a:latin typeface="Calibri" pitchFamily="34" charset="0"/>
              </a:rPr>
              <a:t>cykliny</a:t>
            </a:r>
            <a:r>
              <a:rPr lang="cs-CZ" sz="1600" dirty="0">
                <a:latin typeface="Calibri" pitchFamily="34" charset="0"/>
              </a:rPr>
              <a:t> a </a:t>
            </a:r>
            <a:r>
              <a:rPr lang="cs-CZ" sz="1600" dirty="0" err="1">
                <a:latin typeface="Calibri" pitchFamily="34" charset="0"/>
              </a:rPr>
              <a:t>cyklin</a:t>
            </a:r>
            <a:r>
              <a:rPr lang="cs-CZ" sz="1600" dirty="0">
                <a:latin typeface="Calibri" pitchFamily="34" charset="0"/>
              </a:rPr>
              <a:t>-dependentní kinázy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7. Proteiny zapojené do oprav DNA</a:t>
            </a:r>
          </a:p>
          <a:p>
            <a:r>
              <a:rPr lang="cs-CZ" sz="1600" dirty="0">
                <a:latin typeface="Calibri" pitchFamily="34" charset="0"/>
              </a:rPr>
              <a:t>- např. BRCA, ATM, ATR, </a:t>
            </a:r>
            <a:r>
              <a:rPr lang="el-GR" sz="1600" dirty="0">
                <a:latin typeface="Calibri" pitchFamily="34" charset="0"/>
              </a:rPr>
              <a:t>γ</a:t>
            </a:r>
            <a:r>
              <a:rPr lang="cs-CZ" sz="1600" dirty="0">
                <a:latin typeface="Calibri" pitchFamily="34" charset="0"/>
              </a:rPr>
              <a:t>H2AX...</a:t>
            </a:r>
          </a:p>
        </p:txBody>
      </p:sp>
      <p:sp>
        <p:nvSpPr>
          <p:cNvPr id="9" name="Ovál 8"/>
          <p:cNvSpPr/>
          <p:nvPr/>
        </p:nvSpPr>
        <p:spPr>
          <a:xfrm>
            <a:off x="3779912" y="1844824"/>
            <a:ext cx="5112568" cy="4874840"/>
          </a:xfrm>
          <a:prstGeom prst="ellipse">
            <a:avLst/>
          </a:prstGeom>
          <a:solidFill>
            <a:srgbClr val="F5D0B1"/>
          </a:solidFill>
          <a:ln w="85725" cmpd="dbl">
            <a:solidFill>
              <a:srgbClr val="C567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Vývojový diagram: uložená data 9"/>
          <p:cNvSpPr/>
          <p:nvPr/>
        </p:nvSpPr>
        <p:spPr>
          <a:xfrm rot="16200000">
            <a:off x="5940152" y="1675656"/>
            <a:ext cx="914400" cy="288032"/>
          </a:xfrm>
          <a:prstGeom prst="flowChartOnlineStorage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ál 12"/>
          <p:cNvSpPr/>
          <p:nvPr/>
        </p:nvSpPr>
        <p:spPr>
          <a:xfrm>
            <a:off x="5796136" y="836712"/>
            <a:ext cx="288032" cy="2880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Vývojový diagram: uložená data 13"/>
          <p:cNvSpPr/>
          <p:nvPr/>
        </p:nvSpPr>
        <p:spPr>
          <a:xfrm rot="17159828">
            <a:off x="6014169" y="2455168"/>
            <a:ext cx="457199" cy="288032"/>
          </a:xfrm>
          <a:prstGeom prst="flowChartOnlineStorage">
            <a:avLst/>
          </a:prstGeom>
          <a:solidFill>
            <a:srgbClr val="FFC1C1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Vývojový diagram: uložená data 14"/>
          <p:cNvSpPr/>
          <p:nvPr/>
        </p:nvSpPr>
        <p:spPr>
          <a:xfrm rot="17978432">
            <a:off x="5807849" y="2858101"/>
            <a:ext cx="261687" cy="288032"/>
          </a:xfrm>
          <a:prstGeom prst="flowChartOnlineStorage">
            <a:avLst/>
          </a:prstGeom>
          <a:solidFill>
            <a:srgbClr val="FFC1C1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ál 16"/>
          <p:cNvSpPr/>
          <p:nvPr/>
        </p:nvSpPr>
        <p:spPr>
          <a:xfrm>
            <a:off x="6252037" y="989112"/>
            <a:ext cx="288032" cy="2880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ál 17"/>
          <p:cNvSpPr/>
          <p:nvPr/>
        </p:nvSpPr>
        <p:spPr>
          <a:xfrm>
            <a:off x="6804248" y="692696"/>
            <a:ext cx="288032" cy="2880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ál 18"/>
          <p:cNvSpPr/>
          <p:nvPr/>
        </p:nvSpPr>
        <p:spPr>
          <a:xfrm>
            <a:off x="4283968" y="3717032"/>
            <a:ext cx="3520008" cy="2794992"/>
          </a:xfrm>
          <a:prstGeom prst="ellipse">
            <a:avLst/>
          </a:prstGeom>
          <a:solidFill>
            <a:srgbClr val="EFB585"/>
          </a:solidFill>
          <a:ln w="85725" cmpd="dbl">
            <a:solidFill>
              <a:srgbClr val="C567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Vývojový diagram: uložená data 15"/>
          <p:cNvSpPr/>
          <p:nvPr/>
        </p:nvSpPr>
        <p:spPr>
          <a:xfrm rot="15467141">
            <a:off x="5583907" y="4020837"/>
            <a:ext cx="347428" cy="288032"/>
          </a:xfrm>
          <a:prstGeom prst="flowChartOnlineStorage">
            <a:avLst/>
          </a:prstGeom>
          <a:solidFill>
            <a:srgbClr val="FFC1C1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Vývojový diagram: uložená data 19"/>
          <p:cNvSpPr/>
          <p:nvPr/>
        </p:nvSpPr>
        <p:spPr>
          <a:xfrm rot="17147993">
            <a:off x="5855173" y="3335895"/>
            <a:ext cx="261687" cy="288032"/>
          </a:xfrm>
          <a:prstGeom prst="flowChartOnlineStorage">
            <a:avLst/>
          </a:prstGeom>
          <a:solidFill>
            <a:srgbClr val="FFC1C1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Skupina 23"/>
          <p:cNvGrpSpPr/>
          <p:nvPr/>
        </p:nvGrpSpPr>
        <p:grpSpPr>
          <a:xfrm>
            <a:off x="4803813" y="4689514"/>
            <a:ext cx="2262633" cy="398604"/>
            <a:chOff x="3029447" y="1121134"/>
            <a:chExt cx="1902593" cy="258198"/>
          </a:xfrm>
        </p:grpSpPr>
        <p:sp>
          <p:nvSpPr>
            <p:cNvPr id="22" name="Volný tvar 21"/>
            <p:cNvSpPr/>
            <p:nvPr/>
          </p:nvSpPr>
          <p:spPr>
            <a:xfrm>
              <a:off x="3029447" y="1121134"/>
              <a:ext cx="1848355" cy="254588"/>
            </a:xfrm>
            <a:custGeom>
              <a:avLst/>
              <a:gdLst>
                <a:gd name="connsiteX0" fmla="*/ 0 w 1264257"/>
                <a:gd name="connsiteY0" fmla="*/ 0 h 254588"/>
                <a:gd name="connsiteX1" fmla="*/ 111318 w 1264257"/>
                <a:gd name="connsiteY1" fmla="*/ 190831 h 254588"/>
                <a:gd name="connsiteX2" fmla="*/ 238539 w 1264257"/>
                <a:gd name="connsiteY2" fmla="*/ 31805 h 254588"/>
                <a:gd name="connsiteX3" fmla="*/ 365760 w 1264257"/>
                <a:gd name="connsiteY3" fmla="*/ 214685 h 254588"/>
                <a:gd name="connsiteX4" fmla="*/ 453224 w 1264257"/>
                <a:gd name="connsiteY4" fmla="*/ 39756 h 254588"/>
                <a:gd name="connsiteX5" fmla="*/ 548640 w 1264257"/>
                <a:gd name="connsiteY5" fmla="*/ 230588 h 254588"/>
                <a:gd name="connsiteX6" fmla="*/ 659958 w 1264257"/>
                <a:gd name="connsiteY6" fmla="*/ 71562 h 254588"/>
                <a:gd name="connsiteX7" fmla="*/ 747423 w 1264257"/>
                <a:gd name="connsiteY7" fmla="*/ 214685 h 254588"/>
                <a:gd name="connsiteX8" fmla="*/ 858741 w 1264257"/>
                <a:gd name="connsiteY8" fmla="*/ 87464 h 254588"/>
                <a:gd name="connsiteX9" fmla="*/ 954156 w 1264257"/>
                <a:gd name="connsiteY9" fmla="*/ 230588 h 254588"/>
                <a:gd name="connsiteX10" fmla="*/ 1065475 w 1264257"/>
                <a:gd name="connsiteY10" fmla="*/ 87464 h 254588"/>
                <a:gd name="connsiteX11" fmla="*/ 1144988 w 1264257"/>
                <a:gd name="connsiteY11" fmla="*/ 254442 h 254588"/>
                <a:gd name="connsiteX12" fmla="*/ 1264257 w 1264257"/>
                <a:gd name="connsiteY12" fmla="*/ 119269 h 254588"/>
                <a:gd name="connsiteX13" fmla="*/ 1264257 w 1264257"/>
                <a:gd name="connsiteY13" fmla="*/ 119269 h 25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4257" h="254588">
                  <a:moveTo>
                    <a:pt x="0" y="0"/>
                  </a:moveTo>
                  <a:cubicBezTo>
                    <a:pt x="35781" y="92765"/>
                    <a:pt x="71562" y="185530"/>
                    <a:pt x="111318" y="190831"/>
                  </a:cubicBezTo>
                  <a:cubicBezTo>
                    <a:pt x="151074" y="196132"/>
                    <a:pt x="196132" y="27829"/>
                    <a:pt x="238539" y="31805"/>
                  </a:cubicBezTo>
                  <a:cubicBezTo>
                    <a:pt x="280946" y="35781"/>
                    <a:pt x="329979" y="213360"/>
                    <a:pt x="365760" y="214685"/>
                  </a:cubicBezTo>
                  <a:cubicBezTo>
                    <a:pt x="401541" y="216010"/>
                    <a:pt x="422744" y="37105"/>
                    <a:pt x="453224" y="39756"/>
                  </a:cubicBezTo>
                  <a:cubicBezTo>
                    <a:pt x="483704" y="42407"/>
                    <a:pt x="514184" y="225287"/>
                    <a:pt x="548640" y="230588"/>
                  </a:cubicBezTo>
                  <a:cubicBezTo>
                    <a:pt x="583096" y="235889"/>
                    <a:pt x="626828" y="74213"/>
                    <a:pt x="659958" y="71562"/>
                  </a:cubicBezTo>
                  <a:cubicBezTo>
                    <a:pt x="693089" y="68912"/>
                    <a:pt x="714293" y="212035"/>
                    <a:pt x="747423" y="214685"/>
                  </a:cubicBezTo>
                  <a:cubicBezTo>
                    <a:pt x="780554" y="217335"/>
                    <a:pt x="824286" y="84814"/>
                    <a:pt x="858741" y="87464"/>
                  </a:cubicBezTo>
                  <a:cubicBezTo>
                    <a:pt x="893197" y="90115"/>
                    <a:pt x="919700" y="230588"/>
                    <a:pt x="954156" y="230588"/>
                  </a:cubicBezTo>
                  <a:cubicBezTo>
                    <a:pt x="988612" y="230588"/>
                    <a:pt x="1033670" y="83488"/>
                    <a:pt x="1065475" y="87464"/>
                  </a:cubicBezTo>
                  <a:cubicBezTo>
                    <a:pt x="1097280" y="91440"/>
                    <a:pt x="1111858" y="249141"/>
                    <a:pt x="1144988" y="254442"/>
                  </a:cubicBezTo>
                  <a:cubicBezTo>
                    <a:pt x="1178118" y="259743"/>
                    <a:pt x="1264257" y="119269"/>
                    <a:pt x="1264257" y="119269"/>
                  </a:cubicBezTo>
                  <a:lnTo>
                    <a:pt x="1264257" y="119269"/>
                  </a:lnTo>
                </a:path>
              </a:pathLst>
            </a:cu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3083685" y="1124744"/>
              <a:ext cx="1848355" cy="254588"/>
            </a:xfrm>
            <a:custGeom>
              <a:avLst/>
              <a:gdLst>
                <a:gd name="connsiteX0" fmla="*/ 0 w 1264257"/>
                <a:gd name="connsiteY0" fmla="*/ 0 h 254588"/>
                <a:gd name="connsiteX1" fmla="*/ 111318 w 1264257"/>
                <a:gd name="connsiteY1" fmla="*/ 190831 h 254588"/>
                <a:gd name="connsiteX2" fmla="*/ 238539 w 1264257"/>
                <a:gd name="connsiteY2" fmla="*/ 31805 h 254588"/>
                <a:gd name="connsiteX3" fmla="*/ 365760 w 1264257"/>
                <a:gd name="connsiteY3" fmla="*/ 214685 h 254588"/>
                <a:gd name="connsiteX4" fmla="*/ 453224 w 1264257"/>
                <a:gd name="connsiteY4" fmla="*/ 39756 h 254588"/>
                <a:gd name="connsiteX5" fmla="*/ 548640 w 1264257"/>
                <a:gd name="connsiteY5" fmla="*/ 230588 h 254588"/>
                <a:gd name="connsiteX6" fmla="*/ 659958 w 1264257"/>
                <a:gd name="connsiteY6" fmla="*/ 71562 h 254588"/>
                <a:gd name="connsiteX7" fmla="*/ 747423 w 1264257"/>
                <a:gd name="connsiteY7" fmla="*/ 214685 h 254588"/>
                <a:gd name="connsiteX8" fmla="*/ 858741 w 1264257"/>
                <a:gd name="connsiteY8" fmla="*/ 87464 h 254588"/>
                <a:gd name="connsiteX9" fmla="*/ 954156 w 1264257"/>
                <a:gd name="connsiteY9" fmla="*/ 230588 h 254588"/>
                <a:gd name="connsiteX10" fmla="*/ 1065475 w 1264257"/>
                <a:gd name="connsiteY10" fmla="*/ 87464 h 254588"/>
                <a:gd name="connsiteX11" fmla="*/ 1144988 w 1264257"/>
                <a:gd name="connsiteY11" fmla="*/ 254442 h 254588"/>
                <a:gd name="connsiteX12" fmla="*/ 1264257 w 1264257"/>
                <a:gd name="connsiteY12" fmla="*/ 119269 h 254588"/>
                <a:gd name="connsiteX13" fmla="*/ 1264257 w 1264257"/>
                <a:gd name="connsiteY13" fmla="*/ 119269 h 25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4257" h="254588">
                  <a:moveTo>
                    <a:pt x="0" y="0"/>
                  </a:moveTo>
                  <a:cubicBezTo>
                    <a:pt x="35781" y="92765"/>
                    <a:pt x="71562" y="185530"/>
                    <a:pt x="111318" y="190831"/>
                  </a:cubicBezTo>
                  <a:cubicBezTo>
                    <a:pt x="151074" y="196132"/>
                    <a:pt x="196132" y="27829"/>
                    <a:pt x="238539" y="31805"/>
                  </a:cubicBezTo>
                  <a:cubicBezTo>
                    <a:pt x="280946" y="35781"/>
                    <a:pt x="329979" y="213360"/>
                    <a:pt x="365760" y="214685"/>
                  </a:cubicBezTo>
                  <a:cubicBezTo>
                    <a:pt x="401541" y="216010"/>
                    <a:pt x="422744" y="37105"/>
                    <a:pt x="453224" y="39756"/>
                  </a:cubicBezTo>
                  <a:cubicBezTo>
                    <a:pt x="483704" y="42407"/>
                    <a:pt x="514184" y="225287"/>
                    <a:pt x="548640" y="230588"/>
                  </a:cubicBezTo>
                  <a:cubicBezTo>
                    <a:pt x="583096" y="235889"/>
                    <a:pt x="626828" y="74213"/>
                    <a:pt x="659958" y="71562"/>
                  </a:cubicBezTo>
                  <a:cubicBezTo>
                    <a:pt x="693089" y="68912"/>
                    <a:pt x="714293" y="212035"/>
                    <a:pt x="747423" y="214685"/>
                  </a:cubicBezTo>
                  <a:cubicBezTo>
                    <a:pt x="780554" y="217335"/>
                    <a:pt x="824286" y="84814"/>
                    <a:pt x="858741" y="87464"/>
                  </a:cubicBezTo>
                  <a:cubicBezTo>
                    <a:pt x="893197" y="90115"/>
                    <a:pt x="919700" y="230588"/>
                    <a:pt x="954156" y="230588"/>
                  </a:cubicBezTo>
                  <a:cubicBezTo>
                    <a:pt x="988612" y="230588"/>
                    <a:pt x="1033670" y="83488"/>
                    <a:pt x="1065475" y="87464"/>
                  </a:cubicBezTo>
                  <a:cubicBezTo>
                    <a:pt x="1097280" y="91440"/>
                    <a:pt x="1111858" y="249141"/>
                    <a:pt x="1144988" y="254442"/>
                  </a:cubicBezTo>
                  <a:cubicBezTo>
                    <a:pt x="1178118" y="259743"/>
                    <a:pt x="1264257" y="119269"/>
                    <a:pt x="1264257" y="119269"/>
                  </a:cubicBezTo>
                  <a:lnTo>
                    <a:pt x="1264257" y="119269"/>
                  </a:lnTo>
                </a:path>
              </a:pathLst>
            </a:cu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ál 24"/>
          <p:cNvSpPr/>
          <p:nvPr/>
        </p:nvSpPr>
        <p:spPr>
          <a:xfrm>
            <a:off x="5047739" y="4729437"/>
            <a:ext cx="504056" cy="313184"/>
          </a:xfrm>
          <a:prstGeom prst="ellipse">
            <a:avLst/>
          </a:prstGeom>
          <a:solidFill>
            <a:srgbClr val="FAFA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static1.squarespace.com/static/547bed52e4b0f8c457062764/t/5493a439e4b07e1a0a110424/1418961978113/RepairMario.png?format=1500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428">
            <a:off x="5945592" y="5015823"/>
            <a:ext cx="787996" cy="72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5091958" y="4738575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FFC000"/>
                </a:solidFill>
              </a:rPr>
              <a:t>TF</a:t>
            </a:r>
            <a:endParaRPr lang="en-US" sz="1400" b="1" dirty="0">
              <a:solidFill>
                <a:srgbClr val="FFC000"/>
              </a:solidFill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281347" y="2924944"/>
            <a:ext cx="866717" cy="640163"/>
            <a:chOff x="7092280" y="3112516"/>
            <a:chExt cx="866717" cy="640163"/>
          </a:xfrm>
        </p:grpSpPr>
        <p:sp>
          <p:nvSpPr>
            <p:cNvPr id="29" name="Výseč 28"/>
            <p:cNvSpPr/>
            <p:nvPr/>
          </p:nvSpPr>
          <p:spPr>
            <a:xfrm>
              <a:off x="7092280" y="3284984"/>
              <a:ext cx="711696" cy="432048"/>
            </a:xfrm>
            <a:prstGeom prst="pie">
              <a:avLst/>
            </a:prstGeom>
            <a:solidFill>
              <a:srgbClr val="FF8585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Slza 29"/>
            <p:cNvSpPr/>
            <p:nvPr/>
          </p:nvSpPr>
          <p:spPr>
            <a:xfrm rot="10800000">
              <a:off x="7492524" y="3112516"/>
              <a:ext cx="391844" cy="348287"/>
            </a:xfrm>
            <a:prstGeom prst="teardrop">
              <a:avLst/>
            </a:prstGeom>
            <a:solidFill>
              <a:srgbClr val="9BFF9B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7156337" y="3444902"/>
              <a:ext cx="574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solidFill>
                    <a:srgbClr val="CC0000"/>
                  </a:solidFill>
                </a:rPr>
                <a:t>CDK</a:t>
              </a:r>
              <a:endParaRPr lang="en-US" sz="1400" b="1" dirty="0">
                <a:solidFill>
                  <a:srgbClr val="CC0000"/>
                </a:solidFill>
              </a:endParaRP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7420067" y="314096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100" dirty="0" err="1">
                  <a:solidFill>
                    <a:srgbClr val="00B050"/>
                  </a:solidFill>
                </a:rPr>
                <a:t>cyclin</a:t>
              </a:r>
              <a:endParaRPr lang="en-US" sz="11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048" name="Skupina 2047"/>
          <p:cNvGrpSpPr/>
          <p:nvPr/>
        </p:nvGrpSpPr>
        <p:grpSpPr>
          <a:xfrm>
            <a:off x="7020272" y="3068960"/>
            <a:ext cx="1028365" cy="317027"/>
            <a:chOff x="7308304" y="3265239"/>
            <a:chExt cx="1028365" cy="317027"/>
          </a:xfrm>
        </p:grpSpPr>
        <p:sp>
          <p:nvSpPr>
            <p:cNvPr id="38" name="Ovál 37"/>
            <p:cNvSpPr/>
            <p:nvPr/>
          </p:nvSpPr>
          <p:spPr>
            <a:xfrm>
              <a:off x="7308304" y="3269082"/>
              <a:ext cx="1008112" cy="313184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7337678" y="3265239"/>
              <a:ext cx="998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err="1">
                  <a:solidFill>
                    <a:schemeClr val="accent1">
                      <a:lumMod val="50000"/>
                    </a:schemeClr>
                  </a:solidFill>
                </a:rPr>
                <a:t>Apoptóza</a:t>
              </a:r>
              <a:endParaRPr lang="en-US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049" name="Obdélník 2048"/>
          <p:cNvSpPr/>
          <p:nvPr/>
        </p:nvSpPr>
        <p:spPr>
          <a:xfrm>
            <a:off x="6684888" y="3212638"/>
            <a:ext cx="6341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accent1">
                    <a:lumMod val="50000"/>
                  </a:schemeClr>
                </a:solidFill>
              </a:rPr>
              <a:t>Bax</a:t>
            </a:r>
            <a:endParaRPr lang="cs-CZ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7366308" y="3368025"/>
            <a:ext cx="637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>
                <a:solidFill>
                  <a:schemeClr val="accent1">
                    <a:lumMod val="50000"/>
                  </a:schemeClr>
                </a:solidFill>
              </a:rPr>
              <a:t>Bim</a:t>
            </a:r>
            <a:endParaRPr lang="cs-CZ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Obdélník 41"/>
          <p:cNvSpPr/>
          <p:nvPr/>
        </p:nvSpPr>
        <p:spPr>
          <a:xfrm>
            <a:off x="8028384" y="3187064"/>
            <a:ext cx="4632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ad</a:t>
            </a:r>
          </a:p>
        </p:txBody>
      </p:sp>
      <p:sp>
        <p:nvSpPr>
          <p:cNvPr id="43" name="Obdélník 42"/>
          <p:cNvSpPr/>
          <p:nvPr/>
        </p:nvSpPr>
        <p:spPr>
          <a:xfrm>
            <a:off x="6948264" y="2848067"/>
            <a:ext cx="6626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Bcl-2</a:t>
            </a:r>
            <a:endParaRPr lang="cs-CZ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Obdélník 43"/>
          <p:cNvSpPr/>
          <p:nvPr/>
        </p:nvSpPr>
        <p:spPr>
          <a:xfrm>
            <a:off x="7685156" y="2822089"/>
            <a:ext cx="7269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Bcl-xL</a:t>
            </a:r>
            <a:endParaRPr lang="cs-CZ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TextovéPole 1"/>
          <p:cNvSpPr txBox="1">
            <a:spLocks noChangeArrowheads="1"/>
          </p:cNvSpPr>
          <p:nvPr/>
        </p:nvSpPr>
        <p:spPr bwMode="auto">
          <a:xfrm>
            <a:off x="51538" y="6528356"/>
            <a:ext cx="4894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1200" i="1" dirty="0"/>
              <a:t>PDGF - </a:t>
            </a:r>
            <a:r>
              <a:rPr lang="cs-CZ" sz="1200" i="1" dirty="0" err="1"/>
              <a:t>Platelet-derived</a:t>
            </a:r>
            <a:r>
              <a:rPr lang="cs-CZ" sz="1200" i="1" dirty="0"/>
              <a:t> </a:t>
            </a:r>
            <a:r>
              <a:rPr lang="cs-CZ" sz="1200" i="1" dirty="0" err="1"/>
              <a:t>growth</a:t>
            </a:r>
            <a:r>
              <a:rPr lang="cs-CZ" sz="1200" i="1" dirty="0"/>
              <a:t> </a:t>
            </a:r>
            <a:r>
              <a:rPr lang="cs-CZ" sz="1200" i="1" dirty="0" err="1"/>
              <a:t>factor</a:t>
            </a:r>
            <a:r>
              <a:rPr lang="cs-CZ" sz="1200" i="1" dirty="0"/>
              <a:t>, EGF - </a:t>
            </a:r>
            <a:r>
              <a:rPr lang="cs-CZ" sz="1200" i="1" dirty="0" err="1"/>
              <a:t>Epidermal</a:t>
            </a:r>
            <a:r>
              <a:rPr lang="cs-CZ" sz="1200" i="1" dirty="0"/>
              <a:t> </a:t>
            </a:r>
            <a:r>
              <a:rPr lang="cs-CZ" sz="1200" i="1" dirty="0" err="1"/>
              <a:t>growth</a:t>
            </a:r>
            <a:r>
              <a:rPr lang="cs-CZ" sz="1200" i="1" dirty="0"/>
              <a:t> </a:t>
            </a:r>
            <a:r>
              <a:rPr lang="cs-CZ" sz="1200" i="1" dirty="0" err="1"/>
              <a:t>factor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5335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40934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>
                <a:latin typeface="Calibri"/>
                <a:cs typeface="Calibri"/>
              </a:rPr>
              <a:t>Rakovina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i="1" dirty="0">
                <a:latin typeface="Calibri"/>
                <a:cs typeface="Calibri"/>
              </a:rPr>
              <a:t>Komplexní onemocnění vycházející z poruch buněčného cyklu.</a:t>
            </a:r>
            <a:endParaRPr lang="cs-CZ" sz="1600" i="1" dirty="0">
              <a:latin typeface="Calibri" pitchFamily="34" charset="0"/>
              <a:cs typeface="Calibri"/>
            </a:endParaRPr>
          </a:p>
          <a:p>
            <a:r>
              <a:rPr lang="cs-CZ" sz="1600" i="1" dirty="0">
                <a:latin typeface="Calibri"/>
                <a:cs typeface="Calibri"/>
              </a:rPr>
              <a:t>Způsobena maligním nádorem.</a:t>
            </a:r>
            <a:endParaRPr lang="cs-CZ" sz="1600" i="1" dirty="0">
              <a:latin typeface="Calibri" pitchFamily="34" charset="0"/>
              <a:cs typeface="Calibri"/>
            </a:endParaRP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cs typeface="Calibri"/>
              </a:rPr>
              <a:t>- v civilizovaném světě je šance na vznik rakoviny zhruba u 50 % populace</a:t>
            </a:r>
          </a:p>
          <a:p>
            <a:r>
              <a:rPr lang="cs-CZ" sz="1600" dirty="0">
                <a:latin typeface="Calibri" pitchFamily="34" charset="0"/>
              </a:rPr>
              <a:t>- druhá nejčastější příčina úmrtí po kardiovaskulárních nemocech</a:t>
            </a:r>
          </a:p>
          <a:p>
            <a:r>
              <a:rPr lang="cs-CZ" sz="1600" dirty="0">
                <a:latin typeface="Calibri" pitchFamily="34" charset="0"/>
              </a:rPr>
              <a:t>- vývoj rakoviny je postupný proces kumulace změn - vyšší riziko s věkem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Nádor</a:t>
            </a:r>
            <a:r>
              <a:rPr lang="cs-CZ" sz="1600" dirty="0">
                <a:latin typeface="Calibri" pitchFamily="34" charset="0"/>
              </a:rPr>
              <a:t> (tumor, neoplazma, novotvar)</a:t>
            </a:r>
          </a:p>
          <a:p>
            <a:r>
              <a:rPr lang="cs-CZ" sz="1600" dirty="0">
                <a:latin typeface="Calibri"/>
                <a:cs typeface="Calibri"/>
              </a:rPr>
              <a:t>- patologický útvar tvořený v tkáni mnohobuněčného organismu, jehož růst se vymkl kontrole</a:t>
            </a:r>
            <a:endParaRPr lang="cs-CZ" sz="1600" dirty="0">
              <a:latin typeface="Calibri" pitchFamily="34" charset="0"/>
              <a:cs typeface="Calibri"/>
            </a:endParaRPr>
          </a:p>
          <a:p>
            <a:r>
              <a:rPr lang="cs-CZ" sz="1600" dirty="0">
                <a:latin typeface="Calibri"/>
                <a:cs typeface="Calibri"/>
              </a:rPr>
              <a:t>- dělení buněk není omezováno žádným regulačním mechanismem</a:t>
            </a:r>
            <a:endParaRPr lang="cs-CZ" sz="1600" dirty="0">
              <a:latin typeface="Calibri" pitchFamily="34" charset="0"/>
              <a:cs typeface="Calibri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 sz="1600" b="1" dirty="0"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latin typeface="Calibri" pitchFamily="34" charset="0"/>
              </a:rPr>
              <a:t>Kancerogeneze = Karcinogeneze</a:t>
            </a: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latin typeface="Calibri"/>
                <a:cs typeface="Calibri"/>
              </a:rPr>
              <a:t>- proces vzniku a vývoje nádoru</a:t>
            </a:r>
          </a:p>
          <a:p>
            <a:endParaRPr lang="cs-CZ" sz="1600" dirty="0">
              <a:latin typeface="Calibri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2632" y="6613575"/>
            <a:ext cx="43172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i="1" dirty="0"/>
              <a:t>https://www.kolorektum.cz/cs/lekari/epidemiologie-a-vysledky-screeningu/#ceska-republika</a:t>
            </a:r>
            <a:endParaRPr lang="en-US" sz="800" i="1" dirty="0"/>
          </a:p>
        </p:txBody>
      </p:sp>
      <p:pic>
        <p:nvPicPr>
          <p:cNvPr id="1026" name="Picture 2" descr="Obrázek 9a: Věková struktura pacientů s C18–C20, obě pohlaví. Zdroj dat: NOR">
            <a:extLst>
              <a:ext uri="{FF2B5EF4-FFF2-40B4-BE49-F238E27FC236}">
                <a16:creationId xmlns:a16="http://schemas.microsoft.com/office/drawing/2014/main" id="{662CE94F-E599-46FF-A622-CA9AF95F3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12" y="4419079"/>
            <a:ext cx="3384376" cy="217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59754BE-CFD7-44FD-B78E-15343CF5D3A9}"/>
              </a:ext>
            </a:extLst>
          </p:cNvPr>
          <p:cNvSpPr txBox="1"/>
          <p:nvPr/>
        </p:nvSpPr>
        <p:spPr>
          <a:xfrm>
            <a:off x="154155" y="4750098"/>
            <a:ext cx="24016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1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Kolorektální karcinom </a:t>
            </a:r>
            <a:r>
              <a:rPr lang="cs-CZ" sz="1000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(C18-C20) ve velké míře postihuje pacienty v produktivním věku. Typický věk českého pacienta s kolorektálním karcinomem sice leží v intervalu 65–74 let, ale téměř 18 % všech nemocných je mladších než 60 let (analyzováno období 2014–2018).</a:t>
            </a:r>
            <a:endParaRPr lang="cs-CZ" sz="10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5F2A702-1C9D-4647-A6A9-B1234AB36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674" y="4419079"/>
            <a:ext cx="3245729" cy="208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322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/>
          </p:nvPr>
        </p:nvSpPr>
        <p:spPr>
          <a:xfrm>
            <a:off x="179512" y="260648"/>
            <a:ext cx="3816424" cy="432048"/>
          </a:xfrm>
        </p:spPr>
        <p:txBody>
          <a:bodyPr lIns="91440" tIns="45720" rIns="91440" bIns="45720" anchor="t"/>
          <a:lstStyle/>
          <a:p>
            <a:pPr marL="340995" indent="-340995" algn="l" eaLnBrk="1" hangingPunct="1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1800" b="1" dirty="0">
                <a:solidFill>
                  <a:schemeClr val="tx1"/>
                </a:solidFill>
                <a:latin typeface="Calibri"/>
                <a:cs typeface="Calibri"/>
              </a:rPr>
              <a:t>Patologická aktivace proto-onkogenů</a:t>
            </a:r>
            <a:endParaRPr lang="cs-CZ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0995" indent="-340995" algn="l" eaLnBrk="1" hangingPunct="1">
              <a:spcBef>
                <a:spcPts val="700"/>
              </a:spcBef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cs-CZ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0995" indent="-340995" algn="l" eaLnBrk="1" hangingPunct="1">
              <a:spcBef>
                <a:spcPts val="700"/>
              </a:spcBef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cs-CZ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8823A5C8-0F1C-5F96-2413-F78AD0FF0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42" b="214"/>
          <a:stretch/>
        </p:blipFill>
        <p:spPr>
          <a:xfrm>
            <a:off x="712177" y="1492934"/>
            <a:ext cx="7719646" cy="38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9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756037"/>
              </p:ext>
            </p:extLst>
          </p:nvPr>
        </p:nvGraphicFramePr>
        <p:xfrm>
          <a:off x="6372200" y="808038"/>
          <a:ext cx="178911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4" imgW="1809524" imgH="2038095" progId="">
                  <p:embed/>
                </p:oleObj>
              </mc:Choice>
              <mc:Fallback>
                <p:oleObj r:id="rId4" imgW="1809524" imgH="2038095" progId="">
                  <p:embed/>
                  <p:pic>
                    <p:nvPicPr>
                      <p:cNvPr id="1638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808038"/>
                        <a:ext cx="178911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>
          <a:xfrm>
            <a:off x="179388" y="808038"/>
            <a:ext cx="8147050" cy="2620962"/>
          </a:xfrm>
        </p:spPr>
        <p:txBody>
          <a:bodyPr anchor="t"/>
          <a:lstStyle/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Interfáze</a:t>
            </a:r>
          </a:p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G1 fáze 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období růstu buňky</a:t>
            </a:r>
          </a:p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postup fází G1 je řízen: </a:t>
            </a:r>
          </a:p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	a) bodem restrikce (kontrola velikosti buňky, vnější signály)</a:t>
            </a:r>
          </a:p>
          <a:p>
            <a:pPr marL="360363" indent="-360363" algn="l" eaLnBrk="1" hangingPunct="1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	b) kontrolním bodem sledujícím stav DNA    </a:t>
            </a:r>
          </a:p>
          <a:p>
            <a:pPr algn="l" eaLnBrk="1" hangingPunct="1">
              <a:lnSpc>
                <a:spcPct val="90000"/>
              </a:lnSpc>
              <a:spcBef>
                <a:spcPts val="500"/>
              </a:spcBef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S fáze 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– replikace DNA</a:t>
            </a:r>
          </a:p>
          <a:p>
            <a:pPr algn="l" eaLnBrk="1" hangingPunct="1">
              <a:lnSpc>
                <a:spcPct val="90000"/>
              </a:lnSpc>
              <a:spcBef>
                <a:spcPts val="500"/>
              </a:spcBef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G2 fáze – 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růst buňky, příprava na mitózu </a:t>
            </a:r>
          </a:p>
          <a:p>
            <a:pPr algn="l" eaLnBrk="1" hangingPunct="1">
              <a:lnSpc>
                <a:spcPct val="90000"/>
              </a:lnSpc>
              <a:spcBef>
                <a:spcPts val="500"/>
              </a:spcBef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kontrolní bod G2 sledující poškození DNA - kontrola struktury DNA </a:t>
            </a:r>
          </a:p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endParaRPr lang="cs-CZ" sz="1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203200" y="260648"/>
            <a:ext cx="295255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b="1" dirty="0">
                <a:latin typeface="Calibri" pitchFamily="34" charset="0"/>
              </a:rPr>
              <a:t>Buněčný cyklus</a:t>
            </a:r>
          </a:p>
        </p:txBody>
      </p:sp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154282" y="3421443"/>
            <a:ext cx="4032126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b="1" dirty="0">
                <a:latin typeface="Calibri" pitchFamily="34" charset="0"/>
              </a:rPr>
              <a:t>Mitóza</a:t>
            </a:r>
          </a:p>
          <a:p>
            <a:pPr marL="341313" indent="-341313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b="1" dirty="0">
                <a:latin typeface="Calibri" pitchFamily="34" charset="0"/>
              </a:rPr>
              <a:t>M kontrolní bod</a:t>
            </a:r>
            <a:r>
              <a:rPr lang="cs-CZ" altLang="cs-CZ" sz="1600" dirty="0">
                <a:latin typeface="Calibri" pitchFamily="34" charset="0"/>
              </a:rPr>
              <a:t> </a:t>
            </a:r>
          </a:p>
          <a:p>
            <a:pPr marL="341313" indent="-341313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dirty="0">
                <a:latin typeface="Calibri" pitchFamily="34" charset="0"/>
              </a:rPr>
              <a:t>- kontrola sestavení mitotického vřeténka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</a:endParaRPr>
          </a:p>
          <a:p>
            <a:pPr marL="341313" indent="-341313" eaLnBrk="1" hangingPunct="1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</a:endParaRPr>
          </a:p>
        </p:txBody>
      </p:sp>
      <p:pic>
        <p:nvPicPr>
          <p:cNvPr id="3077" name="Picture 5" descr="Checkpoints and regulation of cell cycle﻿ - Online Biology Notes">
            <a:extLst>
              <a:ext uri="{FF2B5EF4-FFF2-40B4-BE49-F238E27FC236}">
                <a16:creationId xmlns:a16="http://schemas.microsoft.com/office/drawing/2014/main" id="{E235DD86-F9C8-4910-8288-730036C6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633660" cy="270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248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090993"/>
              </p:ext>
            </p:extLst>
          </p:nvPr>
        </p:nvGraphicFramePr>
        <p:xfrm>
          <a:off x="5292080" y="2204864"/>
          <a:ext cx="3351907" cy="4333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r:id="rId4" imgW="2952381" imgH="3820058" progId="">
                  <p:embed/>
                </p:oleObj>
              </mc:Choice>
              <mc:Fallback>
                <p:oleObj r:id="rId4" imgW="2952381" imgH="3820058" progId="">
                  <p:embed/>
                  <p:pic>
                    <p:nvPicPr>
                      <p:cNvPr id="1741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2204864"/>
                        <a:ext cx="3351907" cy="4333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490856"/>
              </p:ext>
            </p:extLst>
          </p:nvPr>
        </p:nvGraphicFramePr>
        <p:xfrm>
          <a:off x="6636412" y="278668"/>
          <a:ext cx="2303462" cy="149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r:id="rId6" imgW="6609524" imgH="4285714" progId="">
                  <p:embed/>
                </p:oleObj>
              </mc:Choice>
              <mc:Fallback>
                <p:oleObj r:id="rId6" imgW="6609524" imgH="4285714" progId="">
                  <p:embed/>
                  <p:pic>
                    <p:nvPicPr>
                      <p:cNvPr id="174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6412" y="278668"/>
                        <a:ext cx="2303462" cy="149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251520" y="837433"/>
            <a:ext cx="6408737" cy="428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CDK- </a:t>
            </a: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cykliny</a:t>
            </a: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i="1" dirty="0" err="1">
                <a:solidFill>
                  <a:schemeClr val="tx1"/>
                </a:solidFill>
                <a:latin typeface="Calibri" pitchFamily="34" charset="0"/>
              </a:rPr>
              <a:t>heterodimerní</a:t>
            </a:r>
            <a:r>
              <a:rPr lang="cs-CZ" altLang="cs-CZ" sz="1600" i="1" dirty="0">
                <a:solidFill>
                  <a:schemeClr val="tx1"/>
                </a:solidFill>
                <a:latin typeface="Calibri" pitchFamily="34" charset="0"/>
              </a:rPr>
              <a:t> protein kinázové komplexy zajišťující fosforylaci proteinů nezbytných pro průběh buněčného cyklu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Cykliny</a:t>
            </a:r>
            <a:endParaRPr lang="cs-CZ" altLang="cs-CZ" sz="1600" b="1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regulační podjednotky komplexu</a:t>
            </a: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zapínají kinázovou (fosforylační) aktivitu CDK</a:t>
            </a: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jejich hladiny během cyklu pravidelně kolísají</a:t>
            </a:r>
            <a:endParaRPr lang="cs-CZ" altLang="cs-CZ" sz="1600" dirty="0">
              <a:solidFill>
                <a:schemeClr val="tx1"/>
              </a:solidFill>
              <a:latin typeface="Calibri" pitchFamily="34" charset="0"/>
              <a:ea typeface="Calibri"/>
              <a:cs typeface="Calibri"/>
            </a:endParaRPr>
          </a:p>
          <a:p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ve specifických fázích cyklu podléhají degradaci </a:t>
            </a:r>
            <a:endParaRPr lang="cs-CZ" altLang="cs-CZ" sz="1600" dirty="0">
              <a:solidFill>
                <a:schemeClr val="tx1"/>
              </a:solidFill>
              <a:latin typeface="Calibri" pitchFamily="34" charset="0"/>
              <a:ea typeface="Calibri"/>
              <a:cs typeface="Calibri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 proteolýzou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CDK (</a:t>
            </a: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Cyklin</a:t>
            </a: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dependentní kinázy)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katalytické podjednotky komplexu </a:t>
            </a: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aktivovány ve spojení s </a:t>
            </a:r>
            <a:r>
              <a:rPr lang="cs-CZ" altLang="cs-CZ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cykliny</a:t>
            </a:r>
            <a:endParaRPr lang="cs-CZ" altLang="cs-CZ" sz="16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aktivita (nikoli koncentrace) během cyklu kolísá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Inhibitory CDK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51520" y="260648"/>
            <a:ext cx="432070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b="1" dirty="0">
                <a:latin typeface="Calibri" pitchFamily="34" charset="0"/>
              </a:rPr>
              <a:t>Řízení buněčného cyklu</a:t>
            </a:r>
            <a:endParaRPr lang="cs-CZ" altLang="cs-CZ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67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882341" cy="8617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/>
                <a:ea typeface="Calibri"/>
                <a:cs typeface="Calibri"/>
              </a:rPr>
              <a:t>Typy mutací v proto-onkogenu</a:t>
            </a:r>
            <a:endParaRPr lang="cs-CZ" b="1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a) bodová mutace, b) amplifikace genu, c) chromosomální translokace, d) lokální přestavby DNA, 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e) inzerční mutageneze</a:t>
            </a:r>
            <a:endParaRPr lang="cs-CZ">
              <a:latin typeface="Calibri"/>
              <a:ea typeface="Calibri"/>
              <a:cs typeface="Calibri"/>
            </a:endParaRPr>
          </a:p>
        </p:txBody>
      </p:sp>
      <p:pic>
        <p:nvPicPr>
          <p:cNvPr id="50178" name="Picture 2" descr="http://www.mun.ca/biology/desmid/brian/BIOL2060/BIOL2060-24/24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4" y="1412776"/>
            <a:ext cx="8712968" cy="50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95700" y="3484966"/>
            <a:ext cx="1967541" cy="720080"/>
          </a:xfrm>
          <a:prstGeom prst="rect">
            <a:avLst/>
          </a:prstGeom>
          <a:noFill/>
          <a:ln cap="flat">
            <a:solidFill>
              <a:srgbClr val="FF0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08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Oprava DNA</a:t>
            </a:r>
          </a:p>
        </p:txBody>
      </p:sp>
      <p:pic>
        <p:nvPicPr>
          <p:cNvPr id="2052" name="Picture 4" descr="http://www.publichealthunited.org/wp-content/uploads/2013/05/BRCA-pathw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44884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publichealthunited.org/wp-content/uploads/2013/05/BRCA-pathwa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93732" r="74071" b="2860"/>
          <a:stretch/>
        </p:blipFill>
        <p:spPr bwMode="auto">
          <a:xfrm>
            <a:off x="6204120" y="5810903"/>
            <a:ext cx="976209" cy="1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15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Oprava DNA</a:t>
            </a:r>
          </a:p>
        </p:txBody>
      </p:sp>
      <p:pic>
        <p:nvPicPr>
          <p:cNvPr id="3074" name="Picture 2" descr="http://www.microbiology.columbia.edu/symington/images/twomechanism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37" y="1628800"/>
            <a:ext cx="623571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62554" y="620688"/>
            <a:ext cx="8801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- </a:t>
            </a:r>
            <a:r>
              <a:rPr lang="cs-CZ" sz="1600" b="1" u="sng" dirty="0">
                <a:latin typeface="Calibri" pitchFamily="34" charset="0"/>
              </a:rPr>
              <a:t>homologní rekombinace (HR)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dirty="0">
                <a:latin typeface="Calibri" pitchFamily="34" charset="0"/>
              </a:rPr>
              <a:t>je přesnější než </a:t>
            </a:r>
            <a:r>
              <a:rPr lang="cs-CZ" sz="1600" b="1" u="sng" dirty="0">
                <a:latin typeface="Calibri" pitchFamily="34" charset="0"/>
              </a:rPr>
              <a:t>nehomologní spojování konců (NHEJ)</a:t>
            </a:r>
            <a:r>
              <a:rPr lang="cs-CZ" sz="1600" dirty="0">
                <a:latin typeface="Calibri" pitchFamily="34" charset="0"/>
              </a:rPr>
              <a:t>, vyžaduje však přítomnost templátové DNA (řetězec sesterské chromatidy se objeví až v S/G2 fázi; méně často slouží jako </a:t>
            </a:r>
            <a:r>
              <a:rPr lang="cs-CZ" sz="1600" dirty="0" err="1">
                <a:latin typeface="Calibri" pitchFamily="34" charset="0"/>
              </a:rPr>
              <a:t>templát</a:t>
            </a:r>
            <a:r>
              <a:rPr lang="cs-CZ" sz="1600" dirty="0">
                <a:latin typeface="Calibri" pitchFamily="34" charset="0"/>
              </a:rPr>
              <a:t> druhý chromozom v G1 - </a:t>
            </a:r>
            <a:r>
              <a:rPr lang="cs-CZ" sz="1600" dirty="0" err="1">
                <a:latin typeface="Calibri" pitchFamily="34" charset="0"/>
              </a:rPr>
              <a:t>nesesterská</a:t>
            </a:r>
            <a:r>
              <a:rPr lang="cs-CZ" sz="1600" dirty="0">
                <a:latin typeface="Calibri" pitchFamily="34" charset="0"/>
              </a:rPr>
              <a:t> chromatida)</a:t>
            </a:r>
          </a:p>
        </p:txBody>
      </p:sp>
    </p:spTree>
    <p:extLst>
      <p:ext uri="{BB962C8B-B14F-4D97-AF65-F5344CB8AC3E}">
        <p14:creationId xmlns:p14="http://schemas.microsoft.com/office/powerpoint/2010/main" val="412558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Tumor-supresor RB</a:t>
            </a:r>
          </a:p>
          <a:p>
            <a:r>
              <a:rPr lang="cs-CZ" sz="1600" i="1" dirty="0" err="1">
                <a:latin typeface="Calibri" pitchFamily="34" charset="0"/>
              </a:rPr>
              <a:t>Retinoblastoma</a:t>
            </a:r>
            <a:r>
              <a:rPr lang="cs-CZ" sz="1600" i="1" dirty="0">
                <a:latin typeface="Calibri" pitchFamily="34" charset="0"/>
              </a:rPr>
              <a:t> protein (</a:t>
            </a:r>
            <a:r>
              <a:rPr lang="cs-CZ" sz="1600" i="1" dirty="0" err="1">
                <a:latin typeface="Calibri" pitchFamily="34" charset="0"/>
              </a:rPr>
              <a:t>pRB</a:t>
            </a:r>
            <a:r>
              <a:rPr lang="cs-CZ" sz="1600" i="1" dirty="0">
                <a:latin typeface="Calibri" pitchFamily="34" charset="0"/>
              </a:rPr>
              <a:t>) inhibuje přílišné dělení buněk (proliferaci) zastavením buněčného cyklu</a:t>
            </a:r>
          </a:p>
        </p:txBody>
      </p:sp>
      <p:sp>
        <p:nvSpPr>
          <p:cNvPr id="6" name="Obdélník 5"/>
          <p:cNvSpPr/>
          <p:nvPr/>
        </p:nvSpPr>
        <p:spPr>
          <a:xfrm>
            <a:off x="51398" y="6433591"/>
            <a:ext cx="8882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Calibri" pitchFamily="34" charset="0"/>
              </a:rPr>
              <a:t>Proteiny rodiny E2F aktivují cílové geny nutné pro G1/S přechod</a:t>
            </a:r>
          </a:p>
        </p:txBody>
      </p:sp>
      <p:pic>
        <p:nvPicPr>
          <p:cNvPr id="1026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46" y="1519014"/>
            <a:ext cx="38671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54155" y="980728"/>
            <a:ext cx="57859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- zabraňuje přechodu do S-fáze buněčného cyklu tím, že váže a inhibuje transkripční faktory E2F rodiny (</a:t>
            </a:r>
            <a:r>
              <a:rPr lang="cs-CZ" sz="1600" b="1" dirty="0">
                <a:latin typeface="Calibri" pitchFamily="34" charset="0"/>
              </a:rPr>
              <a:t>E2F podporuje proliferaci</a:t>
            </a:r>
            <a:r>
              <a:rPr lang="cs-CZ" sz="1600" dirty="0">
                <a:latin typeface="Calibri" pitchFamily="34" charset="0"/>
              </a:rPr>
              <a:t>)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dokud je </a:t>
            </a:r>
            <a:r>
              <a:rPr lang="cs-CZ" sz="1600" b="1" dirty="0" err="1">
                <a:latin typeface="Calibri" pitchFamily="34" charset="0"/>
              </a:rPr>
              <a:t>Rb</a:t>
            </a:r>
            <a:r>
              <a:rPr lang="cs-CZ" sz="1600" b="1" dirty="0">
                <a:latin typeface="Calibri" pitchFamily="34" charset="0"/>
              </a:rPr>
              <a:t> vázán na E2F</a:t>
            </a:r>
            <a:r>
              <a:rPr lang="cs-CZ" sz="1600" dirty="0">
                <a:latin typeface="Calibri" pitchFamily="34" charset="0"/>
              </a:rPr>
              <a:t>, buňka zůstává v časné G1 nebo G0 fázi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v </a:t>
            </a:r>
            <a:r>
              <a:rPr lang="cs-CZ" sz="1600" dirty="0" err="1">
                <a:latin typeface="Calibri" pitchFamily="34" charset="0"/>
              </a:rPr>
              <a:t>proliferujících</a:t>
            </a:r>
            <a:r>
              <a:rPr lang="cs-CZ" sz="1600" dirty="0">
                <a:latin typeface="Calibri" pitchFamily="34" charset="0"/>
              </a:rPr>
              <a:t> buňkách komplex </a:t>
            </a:r>
            <a:r>
              <a:rPr lang="cs-CZ" sz="1600" b="1" dirty="0">
                <a:latin typeface="Calibri" pitchFamily="34" charset="0"/>
              </a:rPr>
              <a:t>CycD+CDK4,6 </a:t>
            </a:r>
            <a:r>
              <a:rPr lang="cs-CZ" sz="1600" b="1" dirty="0" err="1">
                <a:latin typeface="Calibri" pitchFamily="34" charset="0"/>
              </a:rPr>
              <a:t>fosforyluje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b="1" dirty="0" err="1">
                <a:latin typeface="Calibri" pitchFamily="34" charset="0"/>
              </a:rPr>
              <a:t>pRB</a:t>
            </a:r>
            <a:r>
              <a:rPr lang="cs-CZ" sz="1600" dirty="0">
                <a:latin typeface="Calibri" pitchFamily="34" charset="0"/>
              </a:rPr>
              <a:t>, čímž uvolňuje E2F → vstup do S-fáze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4156" y="4005064"/>
            <a:ext cx="54979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V nádorových buňkách </a:t>
            </a:r>
            <a:r>
              <a:rPr lang="cs-CZ" sz="1600" dirty="0" err="1">
                <a:latin typeface="Calibri" pitchFamily="34" charset="0"/>
              </a:rPr>
              <a:t>pRB</a:t>
            </a:r>
            <a:r>
              <a:rPr lang="cs-CZ" sz="1600" dirty="0">
                <a:latin typeface="Calibri" pitchFamily="34" charset="0"/>
              </a:rPr>
              <a:t> často nefunguje a E2F je</a:t>
            </a:r>
          </a:p>
          <a:p>
            <a:r>
              <a:rPr lang="cs-CZ" sz="1600" dirty="0">
                <a:latin typeface="Calibri" pitchFamily="34" charset="0"/>
              </a:rPr>
              <a:t>stále volný → neregulovaná proliferace</a:t>
            </a:r>
          </a:p>
          <a:p>
            <a:r>
              <a:rPr lang="cs-CZ" sz="1600" dirty="0">
                <a:latin typeface="Calibri" pitchFamily="34" charset="0"/>
              </a:rPr>
              <a:t>	a) </a:t>
            </a:r>
            <a:r>
              <a:rPr lang="cs-CZ" sz="1600" b="1" dirty="0">
                <a:latin typeface="Calibri" pitchFamily="34" charset="0"/>
              </a:rPr>
              <a:t>mutace v RB </a:t>
            </a:r>
            <a:r>
              <a:rPr lang="cs-CZ" sz="1600" dirty="0">
                <a:latin typeface="Calibri" pitchFamily="34" charset="0"/>
              </a:rPr>
              <a:t>genu - neváže se na E2F</a:t>
            </a:r>
          </a:p>
          <a:p>
            <a:r>
              <a:rPr lang="cs-CZ" sz="1600" dirty="0">
                <a:latin typeface="Calibri" pitchFamily="34" charset="0"/>
              </a:rPr>
              <a:t>	b) </a:t>
            </a:r>
            <a:r>
              <a:rPr lang="cs-CZ" sz="1600" b="1" dirty="0">
                <a:latin typeface="Calibri" pitchFamily="34" charset="0"/>
              </a:rPr>
              <a:t>virový protein E7 </a:t>
            </a:r>
            <a:r>
              <a:rPr lang="cs-CZ" sz="1600" dirty="0">
                <a:latin typeface="Calibri" pitchFamily="34" charset="0"/>
              </a:rPr>
              <a:t>vyvazuje </a:t>
            </a:r>
            <a:r>
              <a:rPr lang="cs-CZ" sz="1600" dirty="0" err="1">
                <a:latin typeface="Calibri" pitchFamily="34" charset="0"/>
              </a:rPr>
              <a:t>pRB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	c) </a:t>
            </a:r>
            <a:r>
              <a:rPr lang="cs-CZ" sz="1600" b="1" dirty="0" err="1">
                <a:latin typeface="Calibri" pitchFamily="34" charset="0"/>
              </a:rPr>
              <a:t>overexprese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b="1" dirty="0" err="1">
                <a:latin typeface="Calibri" pitchFamily="34" charset="0"/>
              </a:rPr>
              <a:t>cyklinu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dirty="0">
                <a:latin typeface="Calibri" pitchFamily="34" charset="0"/>
              </a:rPr>
              <a:t>D nebo CDK 4,6 nebo 	</a:t>
            </a:r>
            <a:r>
              <a:rPr lang="cs-CZ" sz="1600" b="1" dirty="0">
                <a:latin typeface="Calibri" pitchFamily="34" charset="0"/>
              </a:rPr>
              <a:t>ztráta </a:t>
            </a:r>
            <a:r>
              <a:rPr lang="cs-CZ" sz="1600" dirty="0">
                <a:latin typeface="Calibri" pitchFamily="34" charset="0"/>
              </a:rPr>
              <a:t>inhibičního</a:t>
            </a:r>
            <a:r>
              <a:rPr lang="cs-CZ" sz="1600" b="1" dirty="0">
                <a:latin typeface="Calibri" pitchFamily="34" charset="0"/>
              </a:rPr>
              <a:t> p16 </a:t>
            </a:r>
            <a:r>
              <a:rPr lang="cs-CZ" sz="1600" dirty="0">
                <a:latin typeface="Calibri" pitchFamily="34" charset="0"/>
              </a:rPr>
              <a:t>→ nadměrná fosforylace RB</a:t>
            </a:r>
          </a:p>
        </p:txBody>
      </p:sp>
    </p:spTree>
    <p:extLst>
      <p:ext uri="{BB962C8B-B14F-4D97-AF65-F5344CB8AC3E}">
        <p14:creationId xmlns:p14="http://schemas.microsoft.com/office/powerpoint/2010/main" val="2426427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1847" y="188640"/>
            <a:ext cx="90364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Dědičné typy rakoviny - mutace RB</a:t>
            </a:r>
          </a:p>
          <a:p>
            <a:r>
              <a:rPr lang="cs-CZ" sz="1600" dirty="0">
                <a:latin typeface="Calibri" pitchFamily="34" charset="0"/>
              </a:rPr>
              <a:t>- mutace v jedné alele se nachází již v pohlavní buňce → ve všech somatických buňkách potomka</a:t>
            </a:r>
          </a:p>
          <a:p>
            <a:r>
              <a:rPr lang="cs-CZ" sz="1600" dirty="0">
                <a:latin typeface="Calibri" pitchFamily="34" charset="0"/>
              </a:rPr>
              <a:t>- mutace v druhé alele může nastat během života </a:t>
            </a:r>
          </a:p>
          <a:p>
            <a:r>
              <a:rPr lang="cs-CZ" sz="1600" dirty="0">
                <a:latin typeface="Calibri" pitchFamily="34" charset="0"/>
              </a:rPr>
              <a:t>- nefunkční RB protein byl poprvé popsán v souvislosti s nádorem oka (retinoblastom), roli hraje v různých typech nádorů</a:t>
            </a:r>
          </a:p>
        </p:txBody>
      </p:sp>
      <p:pic>
        <p:nvPicPr>
          <p:cNvPr id="52226" name="Picture 2" descr="http://www.mun.ca/biology/desmid/brian/BIOL2060/BIOL2060-24/24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57" y="1499930"/>
            <a:ext cx="7352659" cy="516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58924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Pro vznik nádoru v oku je potřeba mutace v obou alelách - často u dětí (</a:t>
            </a:r>
            <a:r>
              <a:rPr lang="cs-CZ" sz="1600" dirty="0" err="1">
                <a:latin typeface="Calibri" pitchFamily="34" charset="0"/>
              </a:rPr>
              <a:t>two</a:t>
            </a:r>
            <a:r>
              <a:rPr lang="cs-CZ" sz="1600" dirty="0">
                <a:latin typeface="Calibri" pitchFamily="34" charset="0"/>
              </a:rPr>
              <a:t>-hit model)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3468027" y="3325188"/>
            <a:ext cx="7920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108503" y="4172962"/>
            <a:ext cx="2003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alibri" pitchFamily="34" charset="0"/>
              </a:rPr>
              <a:t>pouze v buňkách oka (či jiné tkáně) a ne ve spermiích a oocytech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05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1847" y="188640"/>
            <a:ext cx="903649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latin typeface="Calibri" pitchFamily="34" charset="0"/>
              </a:rPr>
              <a:t>Two</a:t>
            </a:r>
            <a:r>
              <a:rPr lang="cs-CZ" b="1" dirty="0">
                <a:latin typeface="Calibri" pitchFamily="34" charset="0"/>
              </a:rPr>
              <a:t>-hit model</a:t>
            </a:r>
          </a:p>
          <a:p>
            <a:r>
              <a:rPr lang="cs-CZ" sz="1600" i="1" dirty="0">
                <a:latin typeface="Calibri" pitchFamily="34" charset="0"/>
              </a:rPr>
              <a:t>Pro vznik retinoblastomu je potřeba dvou genetických změn</a:t>
            </a:r>
          </a:p>
          <a:p>
            <a:endParaRPr lang="cs-CZ" sz="1600" i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na základě srovnání dědičné a sporadické formy retinoblastomu definoval roku 1971 </a:t>
            </a:r>
            <a:r>
              <a:rPr lang="cs-CZ" sz="1600" b="1" dirty="0">
                <a:latin typeface="Calibri" pitchFamily="34" charset="0"/>
              </a:rPr>
              <a:t>Alfred </a:t>
            </a:r>
            <a:r>
              <a:rPr lang="cs-CZ" sz="1600" b="1" dirty="0" err="1">
                <a:latin typeface="Calibri" pitchFamily="34" charset="0"/>
              </a:rPr>
              <a:t>Knudson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dirty="0">
                <a:latin typeface="Calibri" pitchFamily="34" charset="0"/>
              </a:rPr>
              <a:t>"</a:t>
            </a:r>
            <a:r>
              <a:rPr lang="cs-CZ" sz="1600" dirty="0" err="1">
                <a:latin typeface="Calibri" pitchFamily="34" charset="0"/>
              </a:rPr>
              <a:t>two</a:t>
            </a:r>
            <a:r>
              <a:rPr lang="cs-CZ" sz="1600" dirty="0">
                <a:latin typeface="Calibri" pitchFamily="34" charset="0"/>
              </a:rPr>
              <a:t>-hit" teorii</a:t>
            </a:r>
          </a:p>
          <a:p>
            <a:r>
              <a:rPr lang="cs-CZ" sz="1600" dirty="0">
                <a:latin typeface="Calibri" pitchFamily="34" charset="0"/>
              </a:rPr>
              <a:t>- výzkumníci v oboru rakoviny nejprve této teorii nevěnovali pozornost, jelikož dědičná rakovina je velmi vzácná</a:t>
            </a:r>
          </a:p>
          <a:p>
            <a:r>
              <a:rPr lang="cs-CZ" sz="1600" dirty="0">
                <a:latin typeface="Calibri" pitchFamily="34" charset="0"/>
              </a:rPr>
              <a:t>- tato teorie však stála za </a:t>
            </a:r>
            <a:r>
              <a:rPr lang="cs-CZ" sz="1600" b="1" dirty="0">
                <a:latin typeface="Calibri" pitchFamily="34" charset="0"/>
              </a:rPr>
              <a:t>objevem tumor-supresorových genů </a:t>
            </a:r>
            <a:r>
              <a:rPr lang="cs-CZ" sz="1600" dirty="0">
                <a:latin typeface="Calibri" pitchFamily="34" charset="0"/>
              </a:rPr>
              <a:t>ve všech typech rakoviny</a:t>
            </a:r>
          </a:p>
          <a:p>
            <a:endParaRPr lang="cs-CZ" sz="1600" dirty="0">
              <a:latin typeface="Calibri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814008" y="3252646"/>
            <a:ext cx="3195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Naproti tomu u proto-onkogenů stačí mutace pouze v jedné alele (</a:t>
            </a:r>
            <a:r>
              <a:rPr lang="cs-CZ" sz="1600" dirty="0" err="1">
                <a:latin typeface="Calibri" pitchFamily="34" charset="0"/>
              </a:rPr>
              <a:t>one</a:t>
            </a:r>
            <a:r>
              <a:rPr lang="cs-CZ" sz="1600" dirty="0">
                <a:latin typeface="Calibri" pitchFamily="34" charset="0"/>
              </a:rPr>
              <a:t>-hit)</a:t>
            </a: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466465F4-27A7-0725-24CA-31968D56D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00" y="2653594"/>
            <a:ext cx="4435200" cy="35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6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54155" y="1431940"/>
            <a:ext cx="4273829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- p53 indukuje transkripci p21, který se váže na CDK2 - inhibuje přechod do S fáze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vazba s Mdm2 inhibuje jeho aktivitu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</a:t>
            </a:r>
            <a:r>
              <a:rPr lang="cs-CZ" sz="1600" dirty="0" err="1">
                <a:latin typeface="Calibri" pitchFamily="34" charset="0"/>
              </a:rPr>
              <a:t>HATs</a:t>
            </a:r>
            <a:r>
              <a:rPr lang="cs-CZ" sz="1600" dirty="0">
                <a:latin typeface="Calibri" pitchFamily="34" charset="0"/>
              </a:rPr>
              <a:t> (např. p300/CBP, PCAF) mohou v odpovědi na stres acetylovat p53 → zvýšení aktivity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HDAC1, 2 a 3 mohou snížit aktivitu p53 </a:t>
            </a:r>
            <a:r>
              <a:rPr lang="cs-CZ" sz="1600" dirty="0" err="1">
                <a:latin typeface="Calibri" pitchFamily="34" charset="0"/>
              </a:rPr>
              <a:t>deacetylací</a:t>
            </a:r>
            <a:endParaRPr lang="cs-CZ" sz="1600" dirty="0">
              <a:latin typeface="Calibri" pitchFamily="34" charset="0"/>
            </a:endParaRP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- 50 % nádorů má mutaci nebo deleci p53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mutace p53 znamená většinou negativnější prognózu u nádorového onemocnění</a:t>
            </a:r>
          </a:p>
          <a:p>
            <a:endParaRPr lang="cs-CZ" sz="1600" dirty="0">
              <a:latin typeface="Calibri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68" y="1431940"/>
            <a:ext cx="4183888" cy="382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88640"/>
            <a:ext cx="87383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Tumor-supresor p53</a:t>
            </a:r>
          </a:p>
          <a:p>
            <a:r>
              <a:rPr lang="cs-CZ" sz="1600" i="1" dirty="0">
                <a:latin typeface="Calibri" pitchFamily="34" charset="0"/>
              </a:rPr>
              <a:t>T</a:t>
            </a:r>
            <a:r>
              <a:rPr lang="en-US" sz="1600" i="1" dirty="0">
                <a:latin typeface="Calibri" pitchFamily="34" charset="0"/>
              </a:rPr>
              <a:t>he guardian of the genome</a:t>
            </a:r>
            <a:endParaRPr lang="cs-CZ" sz="1600" i="1" dirty="0">
              <a:latin typeface="Calibri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1398" y="6274114"/>
            <a:ext cx="8882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Calibri" pitchFamily="34" charset="0"/>
              </a:rPr>
              <a:t>HDAC - Histon </a:t>
            </a:r>
            <a:r>
              <a:rPr lang="cs-CZ" sz="1400" i="1" dirty="0" err="1">
                <a:latin typeface="Calibri" pitchFamily="34" charset="0"/>
              </a:rPr>
              <a:t>deacetylázy</a:t>
            </a:r>
            <a:r>
              <a:rPr lang="cs-CZ" sz="1400" i="1" dirty="0">
                <a:latin typeface="Calibri" pitchFamily="34" charset="0"/>
              </a:rPr>
              <a:t>	potlačují expresi	HDAC1, HDAC2...</a:t>
            </a:r>
          </a:p>
          <a:p>
            <a:r>
              <a:rPr lang="cs-CZ" sz="1400" i="1" dirty="0">
                <a:latin typeface="Calibri" pitchFamily="34" charset="0"/>
              </a:rPr>
              <a:t>HAT - Histon acetyl transferázy	aktivují expresi	Gcn5, p300/CBP, PCAF, SRC-1, ACTR, ESA1, MOZ...</a:t>
            </a:r>
          </a:p>
        </p:txBody>
      </p:sp>
    </p:spTree>
    <p:extLst>
      <p:ext uri="{BB962C8B-B14F-4D97-AF65-F5344CB8AC3E}">
        <p14:creationId xmlns:p14="http://schemas.microsoft.com/office/powerpoint/2010/main" val="3027509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72369" y="764704"/>
            <a:ext cx="3911599" cy="1569660"/>
          </a:xfrm>
          <a:prstGeom prst="rect">
            <a:avLst/>
          </a:prstGeom>
          <a:solidFill>
            <a:srgbClr val="CCFFCC"/>
          </a:solidFill>
          <a:ln cap="rnd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latin typeface="Calibri" pitchFamily="34" charset="0"/>
              </a:rPr>
              <a:t>Benigní nádor</a:t>
            </a:r>
          </a:p>
          <a:p>
            <a:r>
              <a:rPr lang="cs-CZ" sz="1600" dirty="0">
                <a:latin typeface="Calibri" pitchFamily="34" charset="0"/>
              </a:rPr>
              <a:t>- pomalý růst</a:t>
            </a:r>
          </a:p>
          <a:p>
            <a:r>
              <a:rPr lang="cs-CZ" sz="1600" dirty="0">
                <a:latin typeface="Calibri" pitchFamily="34" charset="0"/>
              </a:rPr>
              <a:t>- podobnost s původní tkání </a:t>
            </a:r>
          </a:p>
          <a:p>
            <a:r>
              <a:rPr lang="cs-CZ" sz="1600" dirty="0">
                <a:latin typeface="Calibri" pitchFamily="34" charset="0"/>
              </a:rPr>
              <a:t>- ohraničenost</a:t>
            </a:r>
          </a:p>
          <a:p>
            <a:r>
              <a:rPr lang="cs-CZ" sz="1600" dirty="0">
                <a:latin typeface="Calibri" pitchFamily="34" charset="0"/>
              </a:rPr>
              <a:t>- většinou neohrožují život</a:t>
            </a:r>
          </a:p>
          <a:p>
            <a:r>
              <a:rPr lang="cs-CZ" sz="1600" dirty="0">
                <a:latin typeface="Calibri" pitchFamily="34" charset="0"/>
              </a:rPr>
              <a:t>- utlačuje okolní tkáň</a:t>
            </a:r>
          </a:p>
        </p:txBody>
      </p:sp>
      <p:sp>
        <p:nvSpPr>
          <p:cNvPr id="8" name="Obdélník 7"/>
          <p:cNvSpPr/>
          <p:nvPr/>
        </p:nvSpPr>
        <p:spPr>
          <a:xfrm>
            <a:off x="4788023" y="764704"/>
            <a:ext cx="3960441" cy="1323439"/>
          </a:xfrm>
          <a:prstGeom prst="rect">
            <a:avLst/>
          </a:prstGeom>
          <a:solidFill>
            <a:srgbClr val="FFCCCC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cs-CZ" sz="1600" b="1" dirty="0">
                <a:latin typeface="Calibri" pitchFamily="34" charset="0"/>
              </a:rPr>
              <a:t>Maligní nádor</a:t>
            </a:r>
          </a:p>
          <a:p>
            <a:r>
              <a:rPr lang="cs-CZ" sz="1600" dirty="0">
                <a:latin typeface="Calibri" pitchFamily="34" charset="0"/>
              </a:rPr>
              <a:t>- vysoká proliferace</a:t>
            </a:r>
          </a:p>
          <a:p>
            <a:r>
              <a:rPr lang="cs-CZ" sz="1600" dirty="0">
                <a:latin typeface="Calibri" pitchFamily="34" charset="0"/>
              </a:rPr>
              <a:t>- změny v morfologii, velikosti a tvaru buněk</a:t>
            </a:r>
          </a:p>
          <a:p>
            <a:r>
              <a:rPr lang="cs-CZ" sz="1600" dirty="0">
                <a:latin typeface="Calibri" pitchFamily="34" charset="0"/>
              </a:rPr>
              <a:t>- nižší stupeň diferenciace</a:t>
            </a:r>
          </a:p>
          <a:p>
            <a:r>
              <a:rPr lang="cs-CZ" sz="1600" dirty="0">
                <a:latin typeface="Calibri" pitchFamily="34" charset="0"/>
              </a:rPr>
              <a:t>- tvorba metastáz</a:t>
            </a:r>
          </a:p>
        </p:txBody>
      </p:sp>
      <p:sp>
        <p:nvSpPr>
          <p:cNvPr id="5" name="Obdélník 4"/>
          <p:cNvSpPr/>
          <p:nvPr/>
        </p:nvSpPr>
        <p:spPr>
          <a:xfrm>
            <a:off x="154155" y="116632"/>
            <a:ext cx="88823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Calibri" pitchFamily="34" charset="0"/>
              </a:rPr>
              <a:t>Rakovina - Úvod</a:t>
            </a:r>
          </a:p>
        </p:txBody>
      </p:sp>
      <p:pic>
        <p:nvPicPr>
          <p:cNvPr id="6146" name="Picture 2" descr="http://image.slidesharecdn.com/tumor-immunology-key-questions-how-do-tumor-cells-evade452/95/tumor-immunology-key-questions-how-do-tumor-cells-evade-8-728.jpg?cb=128748568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t="22108" r="9471" b="17042"/>
          <a:stretch/>
        </p:blipFill>
        <p:spPr bwMode="auto">
          <a:xfrm>
            <a:off x="1539713" y="2492896"/>
            <a:ext cx="60204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3202" y="6464369"/>
            <a:ext cx="89850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i="1" dirty="0"/>
              <a:t>Adenom/Adenokarcinom</a:t>
            </a:r>
            <a:r>
              <a:rPr lang="cs-CZ" sz="1200" i="1" dirty="0"/>
              <a:t>: </a:t>
            </a:r>
            <a:r>
              <a:rPr lang="en-US" sz="1200" i="1" dirty="0" err="1"/>
              <a:t>nádor</a:t>
            </a:r>
            <a:r>
              <a:rPr lang="en-US" sz="1200" i="1" dirty="0"/>
              <a:t> </a:t>
            </a:r>
            <a:r>
              <a:rPr lang="en-US" sz="1200" i="1" dirty="0" err="1"/>
              <a:t>vzniklý</a:t>
            </a:r>
            <a:r>
              <a:rPr lang="en-US" sz="1200" i="1" dirty="0"/>
              <a:t> z </a:t>
            </a:r>
            <a:r>
              <a:rPr lang="en-US" sz="1200" i="1" dirty="0" err="1"/>
              <a:t>epitelu</a:t>
            </a:r>
            <a:r>
              <a:rPr lang="en-US" sz="1200" i="1" dirty="0"/>
              <a:t>. </a:t>
            </a:r>
            <a:r>
              <a:rPr lang="en-US" sz="1200" i="1" dirty="0" err="1"/>
              <a:t>Nezhoubný</a:t>
            </a:r>
            <a:r>
              <a:rPr lang="en-US" sz="1200" i="1" dirty="0"/>
              <a:t> </a:t>
            </a:r>
            <a:r>
              <a:rPr lang="en-US" sz="1200" i="1" dirty="0" err="1"/>
              <a:t>nádor</a:t>
            </a:r>
            <a:r>
              <a:rPr lang="en-US" sz="1200" i="1" dirty="0"/>
              <a:t> se </a:t>
            </a:r>
            <a:r>
              <a:rPr lang="en-US" sz="1200" i="1" dirty="0" err="1"/>
              <a:t>označuje</a:t>
            </a:r>
            <a:r>
              <a:rPr lang="en-US" sz="1200" i="1" dirty="0"/>
              <a:t> </a:t>
            </a:r>
            <a:r>
              <a:rPr lang="en-US" sz="1200" i="1" dirty="0" err="1"/>
              <a:t>jako</a:t>
            </a:r>
            <a:r>
              <a:rPr lang="en-US" sz="1200" i="1" dirty="0"/>
              <a:t> </a:t>
            </a:r>
            <a:r>
              <a:rPr lang="en-US" sz="1200" i="1" dirty="0" err="1"/>
              <a:t>adenom</a:t>
            </a:r>
            <a:r>
              <a:rPr lang="en-US" sz="1200" i="1" dirty="0"/>
              <a:t>, </a:t>
            </a:r>
            <a:r>
              <a:rPr lang="en-US" sz="1200" i="1" dirty="0" err="1"/>
              <a:t>zhoubný</a:t>
            </a:r>
            <a:r>
              <a:rPr lang="en-US" sz="1200" i="1" dirty="0"/>
              <a:t> </a:t>
            </a:r>
            <a:r>
              <a:rPr lang="en-US" sz="1200" i="1" dirty="0" err="1"/>
              <a:t>jako</a:t>
            </a:r>
            <a:r>
              <a:rPr lang="en-US" sz="1200" i="1" dirty="0"/>
              <a:t> </a:t>
            </a:r>
            <a:r>
              <a:rPr lang="en-US" sz="1200" i="1" dirty="0" err="1"/>
              <a:t>adenokarcinom</a:t>
            </a:r>
            <a:r>
              <a:rPr lang="cs-CZ" sz="1200" i="1" dirty="0"/>
              <a:t>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801567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1833"/>
            <a:ext cx="5391150" cy="52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468313" y="2457450"/>
            <a:ext cx="675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72008" y="177167"/>
            <a:ext cx="9036496" cy="61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cs-CZ" b="1" dirty="0">
                <a:latin typeface="Calibri" pitchFamily="34" charset="0"/>
              </a:rPr>
              <a:t>Tumor-supresor p53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600" i="1" dirty="0">
                <a:latin typeface="Calibri" pitchFamily="34" charset="0"/>
              </a:rPr>
              <a:t>Brzda vstupu do S-fáze. Zástava BC v G1 fázi umožnuje přestávku nutnou k opravám DNA.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251520" y="2835073"/>
            <a:ext cx="4752528" cy="1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t">
            <a:spAutoFit/>
          </a:bodyPr>
          <a:lstStyle/>
          <a:p>
            <a:pPr marL="340995" indent="-340995" eaLnBrk="1" hangingPunct="1">
              <a:buClr>
                <a:srgbClr val="000000"/>
              </a:buClr>
              <a:buSzPct val="10000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altLang="cs-CZ" sz="1600" dirty="0">
                <a:latin typeface="Calibri" pitchFamily="34" charset="0"/>
              </a:rPr>
              <a:t>poškozené mutované buňky pokračují v buněčném cyklu</a:t>
            </a:r>
            <a:endParaRPr lang="cs-CZ" dirty="0">
              <a:cs typeface="Arial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altLang="cs-CZ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0995" indent="-340995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altLang="cs-CZ" sz="1600" dirty="0">
                <a:latin typeface="Calibri"/>
                <a:ea typeface="Calibri"/>
                <a:cs typeface="Calibri"/>
              </a:rPr>
              <a:t>2)	umožní poškozeným buňkám vyhnout se apoptóze</a:t>
            </a:r>
          </a:p>
          <a:p>
            <a:pPr marL="340995" indent="-340995" eaLnBrk="1" hangingPunct="1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altLang="cs-CZ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0995" indent="-340995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altLang="cs-CZ" sz="1600" dirty="0">
                <a:latin typeface="Calibri"/>
                <a:ea typeface="Calibri"/>
                <a:cs typeface="Calibri"/>
              </a:rPr>
              <a:t>3)	vznik genetické nestability umožňující akumulaci dalších mutací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B89BDCA-DAB8-74FF-E205-E835E3E2A71B}"/>
              </a:ext>
            </a:extLst>
          </p:cNvPr>
          <p:cNvSpPr txBox="1"/>
          <p:nvPr/>
        </p:nvSpPr>
        <p:spPr>
          <a:xfrm>
            <a:off x="248400" y="239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dirty="0">
                <a:latin typeface="Calibri"/>
                <a:ea typeface="Calibri"/>
                <a:cs typeface="Calibri"/>
              </a:rPr>
              <a:t>Mutace p53</a:t>
            </a:r>
          </a:p>
        </p:txBody>
      </p:sp>
    </p:spTree>
    <p:extLst>
      <p:ext uri="{BB962C8B-B14F-4D97-AF65-F5344CB8AC3E}">
        <p14:creationId xmlns:p14="http://schemas.microsoft.com/office/powerpoint/2010/main" val="2578244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9512" y="115888"/>
            <a:ext cx="7611443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t">
            <a:spAutoFit/>
          </a:bodyPr>
          <a:lstStyle/>
          <a:p>
            <a:r>
              <a:rPr lang="cs-CZ" b="1" dirty="0" err="1">
                <a:latin typeface="Calibri" pitchFamily="34" charset="0"/>
              </a:rPr>
              <a:t>Li-Fraumeni</a:t>
            </a:r>
            <a:r>
              <a:rPr lang="cs-CZ" b="1" dirty="0">
                <a:latin typeface="Calibri" pitchFamily="34" charset="0"/>
              </a:rPr>
              <a:t> syndrom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dědičné onemocnění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mutace nebo delece v 1 alele </a:t>
            </a:r>
            <a:r>
              <a:rPr lang="cs-CZ" sz="1600" b="1" dirty="0">
                <a:latin typeface="Calibri"/>
                <a:ea typeface="Calibri"/>
                <a:cs typeface="Calibri"/>
              </a:rPr>
              <a:t>genu pro p53 </a:t>
            </a:r>
            <a:r>
              <a:rPr lang="cs-CZ" sz="1600" dirty="0">
                <a:latin typeface="Calibri"/>
                <a:ea typeface="Calibri"/>
                <a:cs typeface="Calibri"/>
              </a:rPr>
              <a:t>způsobuje dědičnou predispozici k rakovině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v rodině zvýšený výskyt rakoviny různých tkání a v nízkém věku</a:t>
            </a:r>
          </a:p>
        </p:txBody>
      </p:sp>
      <p:pic>
        <p:nvPicPr>
          <p:cNvPr id="4098" name="Picture 2" descr="http://www.medicalrealm.net/uploads/1/2/7/3/12737542/434658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/>
          <a:stretch/>
        </p:blipFill>
        <p:spPr bwMode="auto">
          <a:xfrm>
            <a:off x="1763688" y="1844824"/>
            <a:ext cx="5616624" cy="4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724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Koordinace tumor-supresorů RB a p53</a:t>
            </a:r>
            <a:endParaRPr lang="cs-CZ" sz="1600" i="1" dirty="0">
              <a:latin typeface="Calibri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54155" y="692696"/>
            <a:ext cx="8738325" cy="42780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>
                <a:latin typeface="Calibri"/>
                <a:ea typeface="Calibri"/>
                <a:cs typeface="Calibri"/>
              </a:rPr>
              <a:t>- dvě hlavní dráhy zajišťující buněčnou odpověď na potenciální onkogenní stimuly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signály (např. poškození DNA, aktivace onkogenů):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1. dráha p53</a:t>
            </a:r>
          </a:p>
          <a:p>
            <a:r>
              <a:rPr lang="cs-CZ" sz="1600" dirty="0">
                <a:latin typeface="Calibri" pitchFamily="34" charset="0"/>
              </a:rPr>
              <a:t> Indukce ARF, které oddělí MDM2 od p53</a:t>
            </a:r>
          </a:p>
          <a:p>
            <a:r>
              <a:rPr lang="cs-CZ" sz="1600" dirty="0">
                <a:latin typeface="Calibri" pitchFamily="34" charset="0"/>
              </a:rPr>
              <a:t>    - aktivní p53 reguluje řadu genů, mj.:</a:t>
            </a:r>
          </a:p>
          <a:p>
            <a:r>
              <a:rPr lang="cs-CZ" sz="1600" dirty="0">
                <a:latin typeface="Calibri" pitchFamily="34" charset="0"/>
              </a:rPr>
              <a:t>	- WAF1 → inhibice CDK → cell-</a:t>
            </a:r>
            <a:r>
              <a:rPr lang="cs-CZ" sz="1600" dirty="0" err="1">
                <a:latin typeface="Calibri" pitchFamily="34" charset="0"/>
              </a:rPr>
              <a:t>cycle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arrest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	- BAX → indukce apoptózy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	- p21 → inhibice CDK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2. dráha RB</a:t>
            </a:r>
          </a:p>
          <a:p>
            <a:r>
              <a:rPr lang="cs-CZ" sz="1600" dirty="0">
                <a:latin typeface="Calibri" pitchFamily="34" charset="0"/>
              </a:rPr>
              <a:t>Indukce INK4A → inhibice CDK (4,6) → </a:t>
            </a:r>
          </a:p>
          <a:p>
            <a:r>
              <a:rPr lang="cs-CZ" sz="1600" dirty="0">
                <a:latin typeface="Calibri" pitchFamily="34" charset="0"/>
              </a:rPr>
              <a:t>inhibice fosforylace RB → komplex RB+E2F zastavuje cyklus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RB se též může vázat na MDM2-p53 a regulovat</a:t>
            </a:r>
          </a:p>
          <a:p>
            <a:r>
              <a:rPr lang="cs-CZ" sz="1600" dirty="0">
                <a:latin typeface="Calibri" pitchFamily="34" charset="0"/>
              </a:rPr>
              <a:t>aktivitu p53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5004048" y="1412776"/>
            <a:ext cx="3856382" cy="4686300"/>
            <a:chOff x="5004048" y="1412776"/>
            <a:chExt cx="3856382" cy="4686300"/>
          </a:xfrm>
        </p:grpSpPr>
        <p:pic>
          <p:nvPicPr>
            <p:cNvPr id="2050" name="Picture 2" descr="http://www.nature.com/scitable/content/ne0000/ne0000/ne0000/ne0000/14267125/f1_campisis_nrc1073-i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5" r="16567"/>
            <a:stretch/>
          </p:blipFill>
          <p:spPr bwMode="auto">
            <a:xfrm>
              <a:off x="5004048" y="1412776"/>
              <a:ext cx="3856382" cy="468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5292080" y="3800073"/>
              <a:ext cx="5822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+ p21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461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Tumor-supresory BRCA1 a BRCA2</a:t>
            </a:r>
          </a:p>
          <a:p>
            <a:r>
              <a:rPr lang="cs-CZ" sz="1600" i="1" dirty="0">
                <a:latin typeface="Calibri" pitchFamily="34" charset="0"/>
              </a:rPr>
              <a:t>BR</a:t>
            </a:r>
            <a:r>
              <a:rPr lang="en-US" sz="1600" i="1" dirty="0">
                <a:latin typeface="Calibri" pitchFamily="34" charset="0"/>
              </a:rPr>
              <a:t>east </a:t>
            </a:r>
            <a:r>
              <a:rPr lang="cs-CZ" sz="1600" i="1" dirty="0">
                <a:latin typeface="Calibri" pitchFamily="34" charset="0"/>
              </a:rPr>
              <a:t>CA</a:t>
            </a:r>
            <a:r>
              <a:rPr lang="en-US" sz="1600" i="1" dirty="0" err="1">
                <a:latin typeface="Calibri" pitchFamily="34" charset="0"/>
              </a:rPr>
              <a:t>ncer</a:t>
            </a:r>
            <a:r>
              <a:rPr lang="en-US" sz="1600" i="1" dirty="0">
                <a:latin typeface="Calibri" pitchFamily="34" charset="0"/>
              </a:rPr>
              <a:t> 1</a:t>
            </a:r>
            <a:r>
              <a:rPr lang="cs-CZ" sz="1600" i="1" dirty="0">
                <a:latin typeface="Calibri" pitchFamily="34" charset="0"/>
              </a:rPr>
              <a:t> a 2 geny</a:t>
            </a:r>
          </a:p>
        </p:txBody>
      </p:sp>
      <p:sp>
        <p:nvSpPr>
          <p:cNvPr id="7" name="Obdélník 6"/>
          <p:cNvSpPr/>
          <p:nvPr/>
        </p:nvSpPr>
        <p:spPr>
          <a:xfrm>
            <a:off x="90546" y="764704"/>
            <a:ext cx="8989846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>
                <a:latin typeface="Calibri"/>
                <a:cs typeface="Calibri"/>
              </a:rPr>
              <a:t>- pomáhají opravovat poškození DNA, zejména </a:t>
            </a:r>
            <a:r>
              <a:rPr lang="cs-CZ" sz="1600" dirty="0" err="1">
                <a:latin typeface="Calibri"/>
                <a:cs typeface="Calibri"/>
              </a:rPr>
              <a:t>DSBs</a:t>
            </a:r>
            <a:r>
              <a:rPr lang="cs-CZ" sz="1600" dirty="0">
                <a:latin typeface="Calibri"/>
                <a:cs typeface="Calibri"/>
              </a:rPr>
              <a:t> (</a:t>
            </a:r>
            <a:r>
              <a:rPr lang="cs-CZ" sz="1600" dirty="0" err="1">
                <a:latin typeface="Calibri"/>
                <a:cs typeface="Calibri"/>
              </a:rPr>
              <a:t>dvouřetězcové</a:t>
            </a:r>
            <a:r>
              <a:rPr lang="cs-CZ" sz="1600" dirty="0">
                <a:latin typeface="Calibri"/>
                <a:cs typeface="Calibri"/>
              </a:rPr>
              <a:t> zlomy) homologní rekombinací</a:t>
            </a:r>
          </a:p>
        </p:txBody>
      </p:sp>
      <p:pic>
        <p:nvPicPr>
          <p:cNvPr id="1026" name="Picture 2" descr="http://www.frontiersin.org/files/Articles/74290/fonc-04-00042-HTML/image_m/fonc-04-00042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27" y="1772816"/>
            <a:ext cx="659371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3.media.squarespace.com/production/1407327/16787661/-_rSQymz8Bjk/Td1kr43D28I/AAAAAAAAAO4/wVjiO5zMfXA/s1600/Picture%252B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3" y="3076910"/>
            <a:ext cx="1735486" cy="110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eachnuclear.ca/wp-content/uploads/2013/05/direct21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127" y="1203178"/>
            <a:ext cx="2434317" cy="125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1117368" y="4515546"/>
            <a:ext cx="778133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/>
          <p:cNvSpPr/>
          <p:nvPr/>
        </p:nvSpPr>
        <p:spPr>
          <a:xfrm>
            <a:off x="5750182" y="3779564"/>
            <a:ext cx="778133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ál 9"/>
          <p:cNvSpPr/>
          <p:nvPr/>
        </p:nvSpPr>
        <p:spPr>
          <a:xfrm>
            <a:off x="6500119" y="4595505"/>
            <a:ext cx="778133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30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Tumor-supresory BRCA1 a BRCA2</a:t>
            </a:r>
          </a:p>
        </p:txBody>
      </p:sp>
      <p:sp>
        <p:nvSpPr>
          <p:cNvPr id="7" name="Obdélník 6"/>
          <p:cNvSpPr/>
          <p:nvPr/>
        </p:nvSpPr>
        <p:spPr>
          <a:xfrm>
            <a:off x="90546" y="548680"/>
            <a:ext cx="8989846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- nebezpečná mutace v BRCA zvyšuje vznik rakoviny prsu a vaječníku (ne všechny mutace jsou nebezpečné)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běžně existuje cca 12% šance na vznik rakoviny prsu u žen, při defektním BRCA genu (vybrané mutace) se šance zvyšuje na 60-90 %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Angelina 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Jolie</a:t>
            </a:r>
            <a:r>
              <a:rPr lang="cs-CZ" sz="1600" dirty="0">
                <a:latin typeface="Calibri"/>
                <a:ea typeface="Calibri"/>
                <a:cs typeface="Calibri"/>
              </a:rPr>
              <a:t> podstoupila preventivně dvojitou mastektomii kvůli mutaci v BRCA1 (šance na vznik rakoviny prsu odhadována na 87 %). Po operaci redukce na 5 %.</a:t>
            </a:r>
          </a:p>
        </p:txBody>
      </p:sp>
      <p:pic>
        <p:nvPicPr>
          <p:cNvPr id="2054" name="Picture 6" descr="http://www.frontiersin.org/files/Articles/118529/fonc-04-00318-HTML/image_m/fonc-04-00318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78" y="1916832"/>
            <a:ext cx="653415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6077744" y="3420845"/>
            <a:ext cx="778133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ál 7"/>
          <p:cNvSpPr/>
          <p:nvPr/>
        </p:nvSpPr>
        <p:spPr>
          <a:xfrm>
            <a:off x="3197425" y="4477112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/>
          <p:cNvSpPr/>
          <p:nvPr/>
        </p:nvSpPr>
        <p:spPr>
          <a:xfrm>
            <a:off x="3847443" y="4223820"/>
            <a:ext cx="1006165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ál 9"/>
          <p:cNvSpPr/>
          <p:nvPr/>
        </p:nvSpPr>
        <p:spPr>
          <a:xfrm rot="18594245">
            <a:off x="1110586" y="2908748"/>
            <a:ext cx="1390074" cy="77928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ál 10"/>
          <p:cNvSpPr/>
          <p:nvPr/>
        </p:nvSpPr>
        <p:spPr>
          <a:xfrm rot="17701051">
            <a:off x="2373666" y="2882201"/>
            <a:ext cx="1390074" cy="77928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ngelina Effect Cover">
            <a:extLst>
              <a:ext uri="{FF2B5EF4-FFF2-40B4-BE49-F238E27FC236}">
                <a16:creationId xmlns:a16="http://schemas.microsoft.com/office/drawing/2014/main" id="{879B266E-FAC3-4523-B69D-9B4BA6CA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193" y="1738274"/>
            <a:ext cx="1376057" cy="183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230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1847" y="188640"/>
            <a:ext cx="8912641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/>
                <a:cs typeface="Calibri"/>
              </a:rPr>
              <a:t>Proto-onkogeny a tumor-supresory</a:t>
            </a:r>
          </a:p>
          <a:p>
            <a:r>
              <a:rPr lang="cs-CZ" sz="1600" i="1" dirty="0">
                <a:latin typeface="Calibri" pitchFamily="34" charset="0"/>
              </a:rPr>
              <a:t>postupná přeměna zdravé buňky tlustého střeva v nádorovou</a:t>
            </a:r>
          </a:p>
          <a:p>
            <a:endParaRPr lang="cs-CZ" b="1" dirty="0">
              <a:latin typeface="Calibri" pitchFamily="34" charset="0"/>
            </a:endParaRPr>
          </a:p>
          <a:p>
            <a:r>
              <a:rPr lang="cs-CZ" sz="1600" b="1" dirty="0">
                <a:latin typeface="Calibri"/>
                <a:ea typeface="Calibri"/>
                <a:cs typeface="Calibri"/>
              </a:rPr>
              <a:t>1. </a:t>
            </a:r>
            <a:r>
              <a:rPr lang="cs-CZ" sz="1600" dirty="0">
                <a:latin typeface="Calibri"/>
                <a:ea typeface="Calibri"/>
                <a:cs typeface="Calibri"/>
              </a:rPr>
              <a:t>Ztráta nádorového supresoru </a:t>
            </a:r>
            <a:r>
              <a:rPr lang="cs-CZ" sz="1600" b="1" dirty="0">
                <a:latin typeface="Calibri"/>
                <a:ea typeface="Calibri"/>
                <a:cs typeface="Calibri"/>
              </a:rPr>
              <a:t>APC</a:t>
            </a:r>
            <a:r>
              <a:rPr lang="cs-CZ" sz="1600" dirty="0">
                <a:latin typeface="Calibri"/>
                <a:ea typeface="Calibri"/>
                <a:cs typeface="Calibri"/>
              </a:rPr>
              <a:t> → stabilizace </a:t>
            </a:r>
            <a:r>
              <a:rPr lang="el-GR" sz="1600" b="1" dirty="0">
                <a:latin typeface="Calibri"/>
                <a:ea typeface="Calibri"/>
                <a:cs typeface="Calibri"/>
              </a:rPr>
              <a:t>β</a:t>
            </a:r>
            <a:r>
              <a:rPr lang="cs-CZ" sz="1600" b="1" dirty="0">
                <a:latin typeface="Calibri"/>
                <a:ea typeface="Calibri"/>
                <a:cs typeface="Calibri"/>
              </a:rPr>
              <a:t>-</a:t>
            </a:r>
            <a:r>
              <a:rPr lang="cs-CZ" sz="1600" b="1" dirty="0" err="1">
                <a:latin typeface="Calibri"/>
                <a:ea typeface="Calibri"/>
                <a:cs typeface="Calibri"/>
              </a:rPr>
              <a:t>kateninu</a:t>
            </a:r>
            <a:r>
              <a:rPr lang="cs-CZ" sz="1600" b="1" dirty="0">
                <a:latin typeface="Calibri"/>
                <a:ea typeface="Calibri"/>
                <a:cs typeface="Calibri"/>
              </a:rPr>
              <a:t> </a:t>
            </a:r>
            <a:r>
              <a:rPr lang="cs-CZ" sz="1600" dirty="0">
                <a:latin typeface="Calibri"/>
                <a:ea typeface="Calibri"/>
                <a:cs typeface="Calibri"/>
              </a:rPr>
              <a:t>→ </a:t>
            </a:r>
            <a:r>
              <a:rPr lang="cs-CZ" sz="1600" u="sng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tvorba polypu</a:t>
            </a:r>
            <a:endParaRPr lang="cs-CZ" sz="1600" u="sng" dirty="0">
              <a:solidFill>
                <a:srgbClr val="FF0000"/>
              </a:solidFill>
              <a:latin typeface="Calibri" pitchFamily="34" charset="0"/>
              <a:ea typeface="Calibri"/>
              <a:cs typeface="Calibri"/>
            </a:endParaRPr>
          </a:p>
          <a:p>
            <a:r>
              <a:rPr lang="cs-CZ" sz="1600" dirty="0">
                <a:latin typeface="Calibri" pitchFamily="34" charset="0"/>
              </a:rPr>
              <a:t>	a) změna transkripce (zvýšená transkripce genů podporujících proliferaci: </a:t>
            </a:r>
            <a:r>
              <a:rPr lang="cs-CZ" sz="1600" dirty="0" err="1">
                <a:latin typeface="Calibri" pitchFamily="34" charset="0"/>
              </a:rPr>
              <a:t>cyclin</a:t>
            </a:r>
            <a:r>
              <a:rPr lang="cs-CZ" sz="1600" dirty="0">
                <a:latin typeface="Calibri" pitchFamily="34" charset="0"/>
              </a:rPr>
              <a:t> D, c-</a:t>
            </a:r>
            <a:r>
              <a:rPr lang="cs-CZ" sz="1600" dirty="0" err="1">
                <a:latin typeface="Calibri" pitchFamily="34" charset="0"/>
              </a:rPr>
              <a:t>myc</a:t>
            </a:r>
            <a:r>
              <a:rPr lang="cs-CZ" sz="1600" dirty="0">
                <a:latin typeface="Calibri" pitchFamily="34" charset="0"/>
              </a:rPr>
              <a:t>...)</a:t>
            </a:r>
          </a:p>
          <a:p>
            <a:r>
              <a:rPr lang="cs-CZ" sz="1600" dirty="0">
                <a:latin typeface="Calibri" pitchFamily="34" charset="0"/>
              </a:rPr>
              <a:t>	b) zvýšení adheze buněk (</a:t>
            </a:r>
            <a:r>
              <a:rPr lang="el-GR" sz="1600" dirty="0">
                <a:latin typeface="Calibri" pitchFamily="34" charset="0"/>
              </a:rPr>
              <a:t>β-</a:t>
            </a:r>
            <a:r>
              <a:rPr lang="cs-CZ" sz="1600" dirty="0" err="1">
                <a:latin typeface="Calibri" pitchFamily="34" charset="0"/>
              </a:rPr>
              <a:t>katenin</a:t>
            </a:r>
            <a:r>
              <a:rPr lang="cs-CZ" sz="1600" dirty="0">
                <a:latin typeface="Calibri" pitchFamily="34" charset="0"/>
              </a:rPr>
              <a:t> spojuje E-</a:t>
            </a:r>
            <a:r>
              <a:rPr lang="cs-CZ" sz="1600" dirty="0" err="1">
                <a:latin typeface="Calibri" pitchFamily="34" charset="0"/>
              </a:rPr>
              <a:t>kadherin</a:t>
            </a:r>
            <a:r>
              <a:rPr lang="cs-CZ" sz="1600" dirty="0">
                <a:latin typeface="Calibri" pitchFamily="34" charset="0"/>
              </a:rPr>
              <a:t> a </a:t>
            </a:r>
            <a:r>
              <a:rPr lang="el-GR" sz="1600" dirty="0">
                <a:latin typeface="Calibri" pitchFamily="34" charset="0"/>
              </a:rPr>
              <a:t>α</a:t>
            </a:r>
            <a:r>
              <a:rPr lang="cs-CZ" sz="1600" dirty="0">
                <a:latin typeface="Calibri" pitchFamily="34" charset="0"/>
              </a:rPr>
              <a:t>-</a:t>
            </a:r>
            <a:r>
              <a:rPr lang="cs-CZ" sz="1600" dirty="0" err="1">
                <a:latin typeface="Calibri" pitchFamily="34" charset="0"/>
              </a:rPr>
              <a:t>katenin</a:t>
            </a:r>
            <a:r>
              <a:rPr lang="cs-CZ" sz="1600" dirty="0">
                <a:latin typeface="Calibri" pitchFamily="34" charset="0"/>
              </a:rPr>
              <a:t>)</a:t>
            </a:r>
          </a:p>
          <a:p>
            <a:r>
              <a:rPr lang="cs-CZ" sz="1600" b="1" dirty="0">
                <a:latin typeface="Calibri" pitchFamily="34" charset="0"/>
              </a:rPr>
              <a:t>2. </a:t>
            </a:r>
            <a:r>
              <a:rPr lang="cs-CZ" sz="1600" dirty="0">
                <a:latin typeface="Calibri" pitchFamily="34" charset="0"/>
              </a:rPr>
              <a:t>"</a:t>
            </a:r>
            <a:r>
              <a:rPr lang="cs-CZ" sz="1600" i="1" dirty="0" err="1">
                <a:latin typeface="Calibri" pitchFamily="34" charset="0"/>
              </a:rPr>
              <a:t>Gain-of-function</a:t>
            </a:r>
            <a:r>
              <a:rPr lang="cs-CZ" sz="1600" dirty="0">
                <a:latin typeface="Calibri" pitchFamily="34" charset="0"/>
              </a:rPr>
              <a:t>" mutace </a:t>
            </a:r>
            <a:r>
              <a:rPr lang="cs-CZ" sz="1600" b="1" dirty="0">
                <a:latin typeface="Calibri" pitchFamily="34" charset="0"/>
              </a:rPr>
              <a:t>Ras</a:t>
            </a:r>
            <a:r>
              <a:rPr lang="cs-CZ" sz="1600" dirty="0">
                <a:latin typeface="Calibri" pitchFamily="34" charset="0"/>
              </a:rPr>
              <a:t> → </a:t>
            </a:r>
            <a:r>
              <a:rPr lang="cs-CZ" sz="1600" u="sng" dirty="0">
                <a:solidFill>
                  <a:srgbClr val="FF0000"/>
                </a:solidFill>
                <a:latin typeface="Calibri" pitchFamily="34" charset="0"/>
              </a:rPr>
              <a:t>benigní adenom</a:t>
            </a:r>
          </a:p>
          <a:p>
            <a:r>
              <a:rPr lang="cs-CZ" sz="1600" b="1" dirty="0">
                <a:latin typeface="Calibri" pitchFamily="34" charset="0"/>
              </a:rPr>
              <a:t>3. </a:t>
            </a:r>
            <a:r>
              <a:rPr lang="cs-CZ" sz="1600" dirty="0">
                <a:latin typeface="Calibri" pitchFamily="34" charset="0"/>
              </a:rPr>
              <a:t>"</a:t>
            </a:r>
            <a:r>
              <a:rPr lang="cs-CZ" sz="1600" i="1" dirty="0" err="1">
                <a:latin typeface="Calibri" pitchFamily="34" charset="0"/>
              </a:rPr>
              <a:t>Loss-of-function</a:t>
            </a:r>
            <a:r>
              <a:rPr lang="cs-CZ" sz="1600" dirty="0">
                <a:latin typeface="Calibri" pitchFamily="34" charset="0"/>
              </a:rPr>
              <a:t>" mutace </a:t>
            </a:r>
            <a:r>
              <a:rPr lang="cs-CZ" sz="1600" b="1" dirty="0">
                <a:latin typeface="Calibri" pitchFamily="34" charset="0"/>
              </a:rPr>
              <a:t>p53</a:t>
            </a:r>
            <a:r>
              <a:rPr lang="cs-CZ" sz="1600" dirty="0">
                <a:latin typeface="Calibri" pitchFamily="34" charset="0"/>
              </a:rPr>
              <a:t> → </a:t>
            </a:r>
            <a:r>
              <a:rPr lang="cs-CZ" sz="1600" u="sng" dirty="0">
                <a:solidFill>
                  <a:srgbClr val="FF0000"/>
                </a:solidFill>
                <a:latin typeface="Calibri" pitchFamily="34" charset="0"/>
              </a:rPr>
              <a:t>karcinom</a:t>
            </a:r>
          </a:p>
        </p:txBody>
      </p:sp>
      <p:sp>
        <p:nvSpPr>
          <p:cNvPr id="7" name="Obdélník 6"/>
          <p:cNvSpPr/>
          <p:nvPr/>
        </p:nvSpPr>
        <p:spPr>
          <a:xfrm>
            <a:off x="55680" y="5627783"/>
            <a:ext cx="7898193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b="1" i="1" dirty="0">
                <a:latin typeface="Calibri" pitchFamily="34" charset="0"/>
              </a:rPr>
              <a:t>Nádory tlustého střeva:</a:t>
            </a:r>
          </a:p>
          <a:p>
            <a:r>
              <a:rPr lang="cs-CZ" sz="1400" i="1" dirty="0">
                <a:latin typeface="Calibri"/>
                <a:ea typeface="Calibri"/>
                <a:cs typeface="Calibri"/>
              </a:rPr>
              <a:t>p53 mutace v 70 % </a:t>
            </a:r>
            <a:endParaRPr lang="cs-CZ" sz="1400" i="1" dirty="0">
              <a:latin typeface="Calibri" pitchFamily="34" charset="0"/>
              <a:ea typeface="Calibri"/>
              <a:cs typeface="Calibri"/>
            </a:endParaRPr>
          </a:p>
          <a:p>
            <a:r>
              <a:rPr lang="cs-CZ" sz="1400" i="1" dirty="0">
                <a:latin typeface="Calibri"/>
                <a:ea typeface="Calibri"/>
                <a:cs typeface="Calibri"/>
              </a:rPr>
              <a:t>APC mutace v 70 % </a:t>
            </a:r>
            <a:endParaRPr lang="cs-CZ" sz="1400" i="1" dirty="0">
              <a:latin typeface="Calibri" pitchFamily="34" charset="0"/>
              <a:ea typeface="Calibri"/>
              <a:cs typeface="Calibri"/>
            </a:endParaRPr>
          </a:p>
          <a:p>
            <a:endParaRPr lang="cs-CZ" sz="1400" i="1" dirty="0">
              <a:latin typeface="Calibri" pitchFamily="34" charset="0"/>
            </a:endParaRPr>
          </a:p>
          <a:p>
            <a:r>
              <a:rPr lang="cs-CZ" sz="1400" i="1" dirty="0">
                <a:latin typeface="Calibri"/>
                <a:cs typeface="Calibri"/>
              </a:rPr>
              <a:t>APC (</a:t>
            </a:r>
            <a:r>
              <a:rPr lang="cs-CZ" sz="1400" i="1" dirty="0" err="1">
                <a:latin typeface="Calibri"/>
                <a:cs typeface="Calibri"/>
              </a:rPr>
              <a:t>Adenomatous</a:t>
            </a:r>
            <a:r>
              <a:rPr lang="cs-CZ" sz="1400" i="1" dirty="0">
                <a:latin typeface="Calibri"/>
                <a:cs typeface="Calibri"/>
              </a:rPr>
              <a:t> </a:t>
            </a:r>
            <a:r>
              <a:rPr lang="cs-CZ" sz="1400" i="1" dirty="0" err="1">
                <a:latin typeface="Calibri"/>
                <a:cs typeface="Calibri"/>
              </a:rPr>
              <a:t>polyposis</a:t>
            </a:r>
            <a:r>
              <a:rPr lang="cs-CZ" sz="1400" i="1" dirty="0">
                <a:latin typeface="Calibri"/>
                <a:cs typeface="Calibri"/>
              </a:rPr>
              <a:t> coli) je negativní regulátor </a:t>
            </a:r>
            <a:r>
              <a:rPr lang="el-GR" sz="1400" i="1" dirty="0">
                <a:latin typeface="Calibri"/>
                <a:cs typeface="Calibri"/>
              </a:rPr>
              <a:t>β-</a:t>
            </a:r>
            <a:r>
              <a:rPr lang="cs-CZ" sz="1400" i="1" dirty="0" err="1">
                <a:latin typeface="Calibri"/>
                <a:cs typeface="Calibri"/>
              </a:rPr>
              <a:t>kateninu</a:t>
            </a:r>
            <a:r>
              <a:rPr lang="cs-CZ" sz="1400" i="1" dirty="0">
                <a:latin typeface="Calibri"/>
                <a:cs typeface="Calibri"/>
              </a:rPr>
              <a:t>, je součástí </a:t>
            </a:r>
            <a:r>
              <a:rPr lang="cs-CZ" sz="1400" i="1" dirty="0" err="1">
                <a:latin typeface="Calibri"/>
                <a:cs typeface="Calibri"/>
              </a:rPr>
              <a:t>Wnt</a:t>
            </a:r>
            <a:r>
              <a:rPr lang="cs-CZ" sz="1400" i="1" dirty="0">
                <a:latin typeface="Calibri"/>
                <a:cs typeface="Calibri"/>
              </a:rPr>
              <a:t> signální dráhy </a:t>
            </a:r>
            <a:endParaRPr lang="en-US" sz="1400" i="1" dirty="0">
              <a:latin typeface="Calibri" pitchFamily="34" charset="0"/>
            </a:endParaRPr>
          </a:p>
        </p:txBody>
      </p:sp>
      <p:pic>
        <p:nvPicPr>
          <p:cNvPr id="4" name="Obrázek 7">
            <a:extLst>
              <a:ext uri="{FF2B5EF4-FFF2-40B4-BE49-F238E27FC236}">
                <a16:creationId xmlns:a16="http://schemas.microsoft.com/office/drawing/2014/main" id="{1BB6762E-F9B5-B967-2C74-28A83DDD6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400" y="2648453"/>
            <a:ext cx="5731200" cy="26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04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7504" y="116632"/>
            <a:ext cx="873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Proto-onkogeny - receptory pro růstové faktory (GFR)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2826" y="392462"/>
            <a:ext cx="898984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Při rakovině:</a:t>
            </a:r>
          </a:p>
          <a:p>
            <a:r>
              <a:rPr lang="cs-CZ" sz="1600" b="1" dirty="0">
                <a:latin typeface="Calibri" pitchFamily="34" charset="0"/>
              </a:rPr>
              <a:t>1. Konstitutivní aktivita</a:t>
            </a:r>
          </a:p>
          <a:p>
            <a:r>
              <a:rPr lang="cs-CZ" sz="1600" dirty="0">
                <a:latin typeface="Calibri" pitchFamily="34" charset="0"/>
              </a:rPr>
              <a:t>- mutované GFR vykazují kinázovou aktivitu i bez přítomnosti ligandu</a:t>
            </a:r>
          </a:p>
          <a:p>
            <a:r>
              <a:rPr lang="cs-CZ" sz="1600" b="1" dirty="0">
                <a:latin typeface="Calibri" pitchFamily="34" charset="0"/>
              </a:rPr>
              <a:t>2. </a:t>
            </a:r>
            <a:r>
              <a:rPr lang="cs-CZ" sz="1600" b="1" dirty="0" err="1">
                <a:latin typeface="Calibri" pitchFamily="34" charset="0"/>
              </a:rPr>
              <a:t>Overexprese</a:t>
            </a:r>
            <a:endParaRPr lang="cs-CZ" sz="1600" b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zmnožení počtu receptorů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EGFR</a:t>
            </a:r>
          </a:p>
          <a:p>
            <a:r>
              <a:rPr lang="cs-CZ" sz="1600" dirty="0">
                <a:latin typeface="Calibri" pitchFamily="34" charset="0"/>
              </a:rPr>
              <a:t>- karcinom prsu, žaludku, </a:t>
            </a:r>
            <a:r>
              <a:rPr lang="cs-CZ" sz="1600" dirty="0" err="1">
                <a:latin typeface="Calibri" pitchFamily="34" charset="0"/>
              </a:rPr>
              <a:t>kolorekta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Her2</a:t>
            </a:r>
          </a:p>
          <a:p>
            <a:r>
              <a:rPr lang="cs-CZ" sz="1600" dirty="0">
                <a:latin typeface="Calibri" pitchFamily="34" charset="0"/>
              </a:rPr>
              <a:t>- karcinom prsu</a:t>
            </a:r>
          </a:p>
          <a:p>
            <a:r>
              <a:rPr lang="cs-CZ" sz="1600" b="1" dirty="0">
                <a:latin typeface="Calibri" pitchFamily="34" charset="0"/>
              </a:rPr>
              <a:t>c-</a:t>
            </a:r>
            <a:r>
              <a:rPr lang="cs-CZ" sz="1600" b="1" dirty="0" err="1">
                <a:latin typeface="Calibri" pitchFamily="34" charset="0"/>
              </a:rPr>
              <a:t>Kit</a:t>
            </a:r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- </a:t>
            </a:r>
            <a:r>
              <a:rPr lang="cs-CZ" sz="1600" dirty="0">
                <a:latin typeface="Calibri" pitchFamily="34" charset="0"/>
              </a:rPr>
              <a:t>role v hematopoéze</a:t>
            </a:r>
          </a:p>
          <a:p>
            <a:r>
              <a:rPr lang="cs-CZ" sz="1600" dirty="0">
                <a:latin typeface="Calibri" pitchFamily="34" charset="0"/>
              </a:rPr>
              <a:t>- fyziologicky exprimován hl. na nezralých</a:t>
            </a:r>
          </a:p>
          <a:p>
            <a:r>
              <a:rPr lang="cs-CZ" sz="1600" dirty="0">
                <a:latin typeface="Calibri" pitchFamily="34" charset="0"/>
              </a:rPr>
              <a:t>  krevních </a:t>
            </a:r>
            <a:r>
              <a:rPr lang="cs-CZ" sz="1600" dirty="0" err="1">
                <a:latin typeface="Calibri" pitchFamily="34" charset="0"/>
              </a:rPr>
              <a:t>progenitorech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rakovina kůže</a:t>
            </a:r>
          </a:p>
          <a:p>
            <a:endParaRPr lang="cs-CZ" sz="1600" dirty="0">
              <a:latin typeface="Calibri" pitchFamily="34" charset="0"/>
            </a:endParaRPr>
          </a:p>
        </p:txBody>
      </p:sp>
      <p:pic>
        <p:nvPicPr>
          <p:cNvPr id="3074" name="Picture 2" descr="http://www.nature.com/nrclinonc/journal/v9/n2/images/nrclinonc.2011.164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54" y="1480740"/>
            <a:ext cx="5238750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8140167" y="6520335"/>
            <a:ext cx="952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/>
              <a:t>nature.com</a:t>
            </a:r>
            <a:endParaRPr lang="en-US" sz="1200" i="1" dirty="0"/>
          </a:p>
        </p:txBody>
      </p:sp>
      <p:sp>
        <p:nvSpPr>
          <p:cNvPr id="2" name="Obdélník 1"/>
          <p:cNvSpPr/>
          <p:nvPr/>
        </p:nvSpPr>
        <p:spPr>
          <a:xfrm>
            <a:off x="48639" y="5877272"/>
            <a:ext cx="32272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Calibri" pitchFamily="34" charset="0"/>
              </a:rPr>
              <a:t>- SCF - stem cell </a:t>
            </a:r>
            <a:r>
              <a:rPr lang="cs-CZ" sz="1400" i="1" dirty="0" err="1">
                <a:latin typeface="Calibri" pitchFamily="34" charset="0"/>
              </a:rPr>
              <a:t>factor</a:t>
            </a:r>
            <a:r>
              <a:rPr lang="cs-CZ" sz="1400" i="1" dirty="0">
                <a:latin typeface="Calibri" pitchFamily="34" charset="0"/>
              </a:rPr>
              <a:t>; </a:t>
            </a:r>
            <a:r>
              <a:rPr lang="cs-CZ" sz="1400" i="1" dirty="0" err="1">
                <a:latin typeface="Calibri" pitchFamily="34" charset="0"/>
              </a:rPr>
              <a:t>steel</a:t>
            </a:r>
            <a:r>
              <a:rPr lang="cs-CZ" sz="1400" i="1" dirty="0">
                <a:latin typeface="Calibri" pitchFamily="34" charset="0"/>
              </a:rPr>
              <a:t> </a:t>
            </a:r>
            <a:r>
              <a:rPr lang="cs-CZ" sz="1400" i="1" dirty="0" err="1">
                <a:latin typeface="Calibri" pitchFamily="34" charset="0"/>
              </a:rPr>
              <a:t>factor</a:t>
            </a:r>
            <a:endParaRPr lang="cs-CZ" sz="1400" i="1" dirty="0">
              <a:latin typeface="Calibri" pitchFamily="34" charset="0"/>
            </a:endParaRPr>
          </a:p>
          <a:p>
            <a:r>
              <a:rPr lang="cs-CZ" sz="1400" i="1" dirty="0">
                <a:latin typeface="Calibri" pitchFamily="34" charset="0"/>
              </a:rPr>
              <a:t>- </a:t>
            </a:r>
            <a:r>
              <a:rPr lang="cs-CZ" sz="1400" i="1" dirty="0" err="1">
                <a:latin typeface="Calibri" pitchFamily="34" charset="0"/>
              </a:rPr>
              <a:t>Trastuzumab</a:t>
            </a:r>
            <a:r>
              <a:rPr lang="cs-CZ" sz="1400" i="1" dirty="0">
                <a:latin typeface="Calibri" pitchFamily="34" charset="0"/>
              </a:rPr>
              <a:t> = </a:t>
            </a:r>
            <a:r>
              <a:rPr lang="cs-CZ" sz="1400" i="1" dirty="0" err="1">
                <a:latin typeface="Calibri" pitchFamily="34" charset="0"/>
              </a:rPr>
              <a:t>Herceptin</a:t>
            </a:r>
            <a:endParaRPr lang="cs-CZ" sz="1400" i="1" dirty="0">
              <a:latin typeface="Calibri" pitchFamily="34" charset="0"/>
            </a:endParaRPr>
          </a:p>
          <a:p>
            <a:r>
              <a:rPr lang="cs-CZ" sz="1400" i="1" dirty="0">
                <a:latin typeface="Calibri" pitchFamily="34" charset="0"/>
              </a:rPr>
              <a:t>- E</a:t>
            </a:r>
            <a:r>
              <a:rPr lang="en-US" sz="1400" i="1" dirty="0" err="1">
                <a:latin typeface="Calibri" pitchFamily="34" charset="0"/>
              </a:rPr>
              <a:t>pidermal</a:t>
            </a:r>
            <a:r>
              <a:rPr lang="en-US" sz="1400" i="1" dirty="0">
                <a:latin typeface="Calibri" pitchFamily="34" charset="0"/>
              </a:rPr>
              <a:t> growth factor receptor</a:t>
            </a:r>
            <a:endParaRPr lang="cs-CZ" sz="1400" i="1" dirty="0">
              <a:latin typeface="Calibri" pitchFamily="34" charset="0"/>
            </a:endParaRPr>
          </a:p>
          <a:p>
            <a:r>
              <a:rPr lang="cs-CZ" sz="1400" i="1" dirty="0">
                <a:latin typeface="Calibri" pitchFamily="34" charset="0"/>
              </a:rPr>
              <a:t>  </a:t>
            </a:r>
            <a:r>
              <a:rPr lang="en-US" sz="1400" i="1" dirty="0">
                <a:latin typeface="Calibri" pitchFamily="34" charset="0"/>
              </a:rPr>
              <a:t>(EGFR; ErbB-1; HER1</a:t>
            </a:r>
            <a:r>
              <a:rPr lang="cs-CZ" sz="1400" i="1" dirty="0">
                <a:latin typeface="Calibri" pitchFamily="34" charset="0"/>
              </a:rPr>
              <a:t>)</a:t>
            </a:r>
            <a:endParaRPr lang="en-US" sz="1400" i="1" dirty="0">
              <a:latin typeface="Calibri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19363" y="4518227"/>
            <a:ext cx="3672408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>
                <a:latin typeface="Calibri"/>
                <a:ea typeface="Calibri"/>
                <a:cs typeface="Calibri"/>
              </a:rPr>
              <a:t>Léčba</a:t>
            </a:r>
            <a:r>
              <a:rPr lang="cs-CZ" sz="16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cs-CZ" sz="1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protilátkami </a:t>
            </a:r>
            <a:r>
              <a:rPr lang="cs-CZ" sz="1600" dirty="0">
                <a:latin typeface="Calibri"/>
                <a:ea typeface="Calibri"/>
                <a:cs typeface="Calibri"/>
              </a:rPr>
              <a:t>nebo </a:t>
            </a:r>
            <a:r>
              <a:rPr lang="cs-CZ" sz="1600" b="1" dirty="0">
                <a:latin typeface="Calibri"/>
                <a:ea typeface="Calibri"/>
                <a:cs typeface="Calibri"/>
              </a:rPr>
              <a:t>tyrosin-kinázovými inhibitory.</a:t>
            </a:r>
          </a:p>
          <a:p>
            <a:r>
              <a:rPr lang="cs-CZ" sz="1600" dirty="0">
                <a:latin typeface="Calibri" pitchFamily="34" charset="0"/>
              </a:rPr>
              <a:t>Diagnostika receptorů může predikovat léčebnou odpověď.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588224" y="712096"/>
            <a:ext cx="2426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400" b="1" i="1" dirty="0">
                <a:latin typeface="Calibri" pitchFamily="34" charset="0"/>
              </a:rPr>
              <a:t>členové rodiny EGF proteinů</a:t>
            </a:r>
            <a:endParaRPr lang="en-US" sz="1400" i="1" dirty="0">
              <a:latin typeface="Calibri" pitchFamily="34" charset="0"/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7801716" y="1019873"/>
            <a:ext cx="226668" cy="4608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442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1847" y="44624"/>
            <a:ext cx="8336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Přehled faktorů kontrolujících proliferaci</a:t>
            </a:r>
          </a:p>
          <a:p>
            <a:endParaRPr lang="cs-CZ" b="1" dirty="0">
              <a:latin typeface="Calibri" pitchFamily="34" charset="0"/>
            </a:endParaRPr>
          </a:p>
        </p:txBody>
      </p:sp>
      <p:pic>
        <p:nvPicPr>
          <p:cNvPr id="54274" name="Picture 2" descr="https://upload.wikimedia.org/wikipedia/commons/2/29/Signal_transduction_v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352928" cy="613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4795975" y="4797152"/>
            <a:ext cx="792088" cy="656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6912260" y="3781089"/>
            <a:ext cx="468052" cy="5120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3469390" y="5894469"/>
            <a:ext cx="5287025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cs-CZ" sz="1200" b="1" dirty="0"/>
              <a:t>BCL2 proteinová rodina</a:t>
            </a:r>
          </a:p>
          <a:p>
            <a:r>
              <a:rPr lang="cs-CZ" sz="1200" i="1" dirty="0">
                <a:latin typeface="Arial"/>
                <a:cs typeface="Arial"/>
              </a:rPr>
              <a:t>reguluje propustnost vnější mitochondriální membrány a tím řídí apoptózu</a:t>
            </a:r>
            <a:endParaRPr lang="cs-CZ" sz="1200" i="1" dirty="0"/>
          </a:p>
          <a:p>
            <a:r>
              <a:rPr lang="cs-CZ" sz="1200" dirty="0"/>
              <a:t>a) pro-</a:t>
            </a:r>
            <a:r>
              <a:rPr lang="cs-CZ" sz="1200" dirty="0" err="1"/>
              <a:t>apoptotické</a:t>
            </a:r>
            <a:r>
              <a:rPr lang="cs-CZ" sz="1200" dirty="0"/>
              <a:t>: </a:t>
            </a:r>
            <a:r>
              <a:rPr lang="nn-NO" sz="1200" dirty="0"/>
              <a:t>Bax,</a:t>
            </a:r>
            <a:r>
              <a:rPr lang="cs-CZ" sz="1200" dirty="0"/>
              <a:t> </a:t>
            </a:r>
            <a:r>
              <a:rPr lang="cs-CZ" sz="1200" dirty="0" err="1"/>
              <a:t>Bim</a:t>
            </a:r>
            <a:r>
              <a:rPr lang="cs-CZ" sz="1200" dirty="0"/>
              <a:t>,</a:t>
            </a:r>
            <a:r>
              <a:rPr lang="nn-NO" sz="1200" dirty="0"/>
              <a:t> B</a:t>
            </a:r>
            <a:r>
              <a:rPr lang="cs-CZ" sz="1200" dirty="0"/>
              <a:t>ad...</a:t>
            </a:r>
          </a:p>
          <a:p>
            <a:r>
              <a:rPr lang="cs-CZ" sz="1200" dirty="0"/>
              <a:t>b) anti-</a:t>
            </a:r>
            <a:r>
              <a:rPr lang="cs-CZ" sz="1200" dirty="0" err="1"/>
              <a:t>apoptotické</a:t>
            </a:r>
            <a:r>
              <a:rPr lang="cs-CZ" sz="1200" dirty="0"/>
              <a:t>: </a:t>
            </a:r>
            <a:r>
              <a:rPr lang="en-US" sz="1200" dirty="0"/>
              <a:t> Bcl-2, </a:t>
            </a:r>
            <a:r>
              <a:rPr lang="en-US" sz="1200" dirty="0" err="1"/>
              <a:t>Bcl-xL</a:t>
            </a:r>
            <a:r>
              <a:rPr lang="cs-CZ" sz="1200" dirty="0"/>
              <a:t>...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7599" y="476672"/>
            <a:ext cx="2005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u="sng" dirty="0"/>
              <a:t>Hlavní pro-růstové dráhy</a:t>
            </a:r>
          </a:p>
          <a:p>
            <a:r>
              <a:rPr lang="cs-CZ" sz="1200" dirty="0"/>
              <a:t>- Ras - MEK - ERK</a:t>
            </a:r>
          </a:p>
          <a:p>
            <a:r>
              <a:rPr lang="cs-CZ" sz="1200" dirty="0"/>
              <a:t>- PI3K - AKT</a:t>
            </a:r>
          </a:p>
          <a:p>
            <a:r>
              <a:rPr lang="cs-CZ" sz="1200" dirty="0"/>
              <a:t>- JAK - STAT</a:t>
            </a:r>
          </a:p>
          <a:p>
            <a:r>
              <a:rPr lang="cs-CZ" sz="1200" dirty="0"/>
              <a:t>- CDK + </a:t>
            </a:r>
            <a:r>
              <a:rPr lang="cs-CZ" sz="1200" dirty="0" err="1"/>
              <a:t>cykliny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46" y="5227365"/>
            <a:ext cx="17251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u="sng" dirty="0"/>
              <a:t>Hlavní proti-růstové </a:t>
            </a:r>
          </a:p>
          <a:p>
            <a:r>
              <a:rPr lang="cs-CZ" sz="1200" b="1" u="sng" dirty="0"/>
              <a:t>mechanismy</a:t>
            </a:r>
          </a:p>
          <a:p>
            <a:r>
              <a:rPr lang="cs-CZ" sz="1200" dirty="0"/>
              <a:t>- Fas ligand + receptor</a:t>
            </a:r>
          </a:p>
          <a:p>
            <a:r>
              <a:rPr lang="cs-CZ" sz="1200" dirty="0"/>
              <a:t>- </a:t>
            </a:r>
            <a:r>
              <a:rPr lang="cs-CZ" sz="1200" dirty="0" err="1"/>
              <a:t>Kaspázy</a:t>
            </a:r>
            <a:endParaRPr lang="cs-CZ" sz="1200" dirty="0"/>
          </a:p>
          <a:p>
            <a:r>
              <a:rPr lang="cs-CZ" sz="1200" dirty="0"/>
              <a:t>- Cytochrom C</a:t>
            </a:r>
          </a:p>
          <a:p>
            <a:r>
              <a:rPr lang="cs-CZ" sz="1200" dirty="0"/>
              <a:t>- p53 a p21</a:t>
            </a:r>
          </a:p>
          <a:p>
            <a:r>
              <a:rPr lang="cs-CZ" sz="1200" dirty="0"/>
              <a:t>- </a:t>
            </a:r>
            <a:r>
              <a:rPr lang="cs-CZ" sz="1200" dirty="0" err="1"/>
              <a:t>Retinoblastoma</a:t>
            </a:r>
            <a:endParaRPr lang="cs-CZ" sz="1200" dirty="0"/>
          </a:p>
          <a:p>
            <a:r>
              <a:rPr lang="cs-CZ" sz="1200" dirty="0"/>
              <a:t>- APC</a:t>
            </a:r>
          </a:p>
        </p:txBody>
      </p:sp>
      <p:sp>
        <p:nvSpPr>
          <p:cNvPr id="11" name="Ovál 10"/>
          <p:cNvSpPr/>
          <p:nvPr/>
        </p:nvSpPr>
        <p:spPr>
          <a:xfrm>
            <a:off x="7092280" y="2533100"/>
            <a:ext cx="792088" cy="328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ál 11"/>
          <p:cNvSpPr/>
          <p:nvPr/>
        </p:nvSpPr>
        <p:spPr>
          <a:xfrm rot="20951159">
            <a:off x="5479487" y="2011880"/>
            <a:ext cx="540060" cy="194005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ál 12"/>
          <p:cNvSpPr/>
          <p:nvPr/>
        </p:nvSpPr>
        <p:spPr>
          <a:xfrm>
            <a:off x="5212121" y="1116793"/>
            <a:ext cx="792088" cy="6560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5076056" y="1124744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>
                <a:latin typeface="Calibri" pitchFamily="34" charset="0"/>
              </a:rPr>
              <a:t>e.g</a:t>
            </a:r>
            <a:r>
              <a:rPr lang="cs-CZ" sz="1100" dirty="0">
                <a:latin typeface="Calibri" pitchFamily="34" charset="0"/>
              </a:rPr>
              <a:t>., EGFR, Her2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14" name="Ovál 13"/>
          <p:cNvSpPr/>
          <p:nvPr/>
        </p:nvSpPr>
        <p:spPr>
          <a:xfrm>
            <a:off x="3247873" y="1934228"/>
            <a:ext cx="540060" cy="9268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 rot="16842120">
            <a:off x="2636843" y="2578297"/>
            <a:ext cx="540060" cy="114936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Ovál 15"/>
          <p:cNvSpPr/>
          <p:nvPr/>
        </p:nvSpPr>
        <p:spPr>
          <a:xfrm>
            <a:off x="6756303" y="4357153"/>
            <a:ext cx="468052" cy="4399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ál 16"/>
          <p:cNvSpPr/>
          <p:nvPr/>
        </p:nvSpPr>
        <p:spPr>
          <a:xfrm>
            <a:off x="2435642" y="5365265"/>
            <a:ext cx="504056" cy="656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ál 17"/>
          <p:cNvSpPr/>
          <p:nvPr/>
        </p:nvSpPr>
        <p:spPr>
          <a:xfrm>
            <a:off x="2195736" y="3781089"/>
            <a:ext cx="1440159" cy="1088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ál 18"/>
          <p:cNvSpPr/>
          <p:nvPr/>
        </p:nvSpPr>
        <p:spPr>
          <a:xfrm>
            <a:off x="6644190" y="3949099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ál 19"/>
          <p:cNvSpPr/>
          <p:nvPr/>
        </p:nvSpPr>
        <p:spPr>
          <a:xfrm>
            <a:off x="4507943" y="5221179"/>
            <a:ext cx="288032" cy="223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ál 20"/>
          <p:cNvSpPr/>
          <p:nvPr/>
        </p:nvSpPr>
        <p:spPr>
          <a:xfrm>
            <a:off x="3585875" y="5373216"/>
            <a:ext cx="42628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ál 21"/>
          <p:cNvSpPr/>
          <p:nvPr/>
        </p:nvSpPr>
        <p:spPr>
          <a:xfrm>
            <a:off x="2987824" y="5093205"/>
            <a:ext cx="40816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ál 22"/>
          <p:cNvSpPr/>
          <p:nvPr/>
        </p:nvSpPr>
        <p:spPr>
          <a:xfrm>
            <a:off x="3315961" y="4965231"/>
            <a:ext cx="360039" cy="25600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ál 23"/>
          <p:cNvSpPr/>
          <p:nvPr/>
        </p:nvSpPr>
        <p:spPr>
          <a:xfrm>
            <a:off x="2739716" y="3540932"/>
            <a:ext cx="476073" cy="2080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ál 24"/>
          <p:cNvSpPr/>
          <p:nvPr/>
        </p:nvSpPr>
        <p:spPr>
          <a:xfrm>
            <a:off x="7185777" y="4757193"/>
            <a:ext cx="288032" cy="223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3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14260" r="50203" b="61184"/>
          <a:stretch/>
        </p:blipFill>
        <p:spPr bwMode="auto">
          <a:xfrm>
            <a:off x="5148064" y="117996"/>
            <a:ext cx="3168352" cy="16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16632"/>
            <a:ext cx="506591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Calibri" pitchFamily="34" charset="0"/>
              </a:rPr>
              <a:t>Karcinogeny </a:t>
            </a:r>
          </a:p>
          <a:p>
            <a:r>
              <a:rPr lang="cs-CZ" dirty="0">
                <a:latin typeface="Calibri" pitchFamily="34" charset="0"/>
              </a:rPr>
              <a:t>Faktory, které způsobují nebo napomáhají karcinogenezi</a:t>
            </a:r>
          </a:p>
          <a:p>
            <a:endParaRPr lang="cs-CZ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International Agency for Research on Cancer (IARC) </a:t>
            </a:r>
            <a:r>
              <a:rPr lang="cs-CZ" sz="1600" dirty="0">
                <a:latin typeface="Calibri" pitchFamily="34" charset="0"/>
              </a:rPr>
              <a:t>založena WHO zavedla následující klasifikace kancerogenů: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66388" r="45440" b="8946"/>
          <a:stretch/>
        </p:blipFill>
        <p:spPr bwMode="auto">
          <a:xfrm>
            <a:off x="5129913" y="3666857"/>
            <a:ext cx="3924474" cy="177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40650" r="45440" b="34148"/>
          <a:stretch/>
        </p:blipFill>
        <p:spPr bwMode="auto">
          <a:xfrm>
            <a:off x="5148064" y="1900683"/>
            <a:ext cx="3715940" cy="171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5G Safety | Spark NZ">
            <a:extLst>
              <a:ext uri="{FF2B5EF4-FFF2-40B4-BE49-F238E27FC236}">
                <a16:creationId xmlns:a16="http://schemas.microsoft.com/office/drawing/2014/main" id="{125BB3CD-876A-4880-973F-E39F2EA0C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4" y="1844824"/>
            <a:ext cx="438081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CF29C54-F3EA-4AAA-89A3-BC8275BCBC9E}"/>
              </a:ext>
            </a:extLst>
          </p:cNvPr>
          <p:cNvSpPr/>
          <p:nvPr/>
        </p:nvSpPr>
        <p:spPr>
          <a:xfrm>
            <a:off x="6804248" y="331034"/>
            <a:ext cx="201786" cy="21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EC5F8-BB43-49DC-A27F-325AC0B3D3B9}"/>
              </a:ext>
            </a:extLst>
          </p:cNvPr>
          <p:cNvSpPr txBox="1"/>
          <p:nvPr/>
        </p:nvSpPr>
        <p:spPr>
          <a:xfrm>
            <a:off x="6706689" y="325257"/>
            <a:ext cx="385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126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D506D71-3E54-41DC-9A8B-F295C59412EC}"/>
              </a:ext>
            </a:extLst>
          </p:cNvPr>
          <p:cNvSpPr/>
          <p:nvPr/>
        </p:nvSpPr>
        <p:spPr>
          <a:xfrm>
            <a:off x="7317095" y="2076119"/>
            <a:ext cx="201786" cy="21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0711C4F-AC67-45B2-B5F7-FF58ADF7DD8C}"/>
              </a:ext>
            </a:extLst>
          </p:cNvPr>
          <p:cNvSpPr/>
          <p:nvPr/>
        </p:nvSpPr>
        <p:spPr>
          <a:xfrm>
            <a:off x="7417988" y="3847020"/>
            <a:ext cx="201786" cy="21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F429BBF-04FA-4856-B981-0F5F0BCA19A7}"/>
              </a:ext>
            </a:extLst>
          </p:cNvPr>
          <p:cNvSpPr txBox="1"/>
          <p:nvPr/>
        </p:nvSpPr>
        <p:spPr>
          <a:xfrm>
            <a:off x="7269823" y="2081932"/>
            <a:ext cx="385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94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7789FED-1B67-40FE-A1C9-F1DC47057861}"/>
              </a:ext>
            </a:extLst>
          </p:cNvPr>
          <p:cNvSpPr txBox="1"/>
          <p:nvPr/>
        </p:nvSpPr>
        <p:spPr>
          <a:xfrm>
            <a:off x="7326150" y="3868626"/>
            <a:ext cx="385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322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68018BD-D033-4F9C-B1D5-831226BDE216}"/>
              </a:ext>
            </a:extLst>
          </p:cNvPr>
          <p:cNvSpPr txBox="1"/>
          <p:nvPr/>
        </p:nvSpPr>
        <p:spPr>
          <a:xfrm>
            <a:off x="4829216" y="5477690"/>
            <a:ext cx="42251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Group 1: "Carcinogenic to humans"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There is </a:t>
            </a:r>
            <a:r>
              <a:rPr lang="en-US" sz="1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enough evidence 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 conclude that it can cause cancer in humans.</a:t>
            </a:r>
            <a:br>
              <a:rPr lang="en-US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1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Group 2A: "Probably carcinogenic to humans"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There is </a:t>
            </a:r>
            <a:r>
              <a:rPr lang="en-US" sz="1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strong evidence 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that it can cause cancer in humans, but at present it is not conclusive.</a:t>
            </a:r>
            <a:br>
              <a:rPr lang="en-US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1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Group 2B: "Possibly carcinogenic to humans"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There is </a:t>
            </a:r>
            <a:r>
              <a:rPr lang="en-US" sz="1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some evidence 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that it can cause cancer in humans but at present it is far from conclusive.</a:t>
            </a:r>
            <a:br>
              <a:rPr lang="en-US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1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Group 3: "Unclassifiable as to carcinogenicity in humans"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There is </a:t>
            </a:r>
            <a:r>
              <a:rPr lang="en-US" sz="1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 evidence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at present that it causes cancer in humans.</a:t>
            </a:r>
          </a:p>
        </p:txBody>
      </p:sp>
    </p:spTree>
    <p:extLst>
      <p:ext uri="{BB962C8B-B14F-4D97-AF65-F5344CB8AC3E}">
        <p14:creationId xmlns:p14="http://schemas.microsoft.com/office/powerpoint/2010/main" val="3289858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body"/>
          </p:nvPr>
        </p:nvSpPr>
        <p:spPr>
          <a:xfrm>
            <a:off x="251512" y="989502"/>
            <a:ext cx="4896552" cy="2160538"/>
          </a:xfrm>
        </p:spPr>
        <p:txBody>
          <a:bodyPr tIns="109800" anchor="t"/>
          <a:lstStyle/>
          <a:p>
            <a:pPr marL="339725" indent="-339725" algn="l" eaLnBrk="1" hangingPunct="1">
              <a:lnSpc>
                <a:spcPct val="75000"/>
              </a:lnSpc>
              <a:spcBef>
                <a:spcPts val="350"/>
              </a:spcBef>
              <a:buClrTx/>
              <a:buSzTx/>
              <a:buFontTx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800" b="1" dirty="0">
                <a:solidFill>
                  <a:schemeClr val="tx1"/>
                </a:solidFill>
                <a:latin typeface="Calibri" pitchFamily="34" charset="0"/>
              </a:rPr>
              <a:t>1. Fyzikální karcinogeny</a:t>
            </a:r>
          </a:p>
          <a:p>
            <a:pPr marL="339725" indent="-339725" algn="l" eaLnBrk="1" hangingPunct="1">
              <a:lnSpc>
                <a:spcPct val="75000"/>
              </a:lnSpc>
              <a:spcBef>
                <a:spcPts val="350"/>
              </a:spcBef>
              <a:buClrTx/>
              <a:buSzTx/>
              <a:buFontTx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b="1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Ionizující záření</a:t>
            </a:r>
          </a:p>
          <a:p>
            <a:pPr algn="l" eaLnBrk="1" hangingPunct="1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zvýšený výskyt karcinomů a leukemií u:</a:t>
            </a:r>
          </a:p>
          <a:p>
            <a:pPr algn="l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přeživších po výbuchu atomové elektrárny v Černobylu</a:t>
            </a:r>
          </a:p>
          <a:p>
            <a:pPr algn="l" eaLnBrk="1" hangingPunct="1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přeživších po útocích atomovou bombou na 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Hiroshimu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a Nagasaki</a:t>
            </a:r>
          </a:p>
          <a:p>
            <a:pPr algn="l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horníků uranových dolů</a:t>
            </a:r>
          </a:p>
          <a:p>
            <a:pPr algn="l" eaLnBrk="1" hangingPunct="1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51520" y="3555080"/>
            <a:ext cx="8712968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t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600" b="1" dirty="0">
                <a:latin typeface="Calibri"/>
                <a:ea typeface="Calibri"/>
                <a:cs typeface="Calibri"/>
              </a:rPr>
              <a:t>Vliv UV záření na vznik nádorů kůže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600" dirty="0">
                <a:latin typeface="Calibri" pitchFamily="34" charset="0"/>
              </a:rPr>
              <a:t>- UV paprsky excitují pyrimidinové báze DNA, které pak reagují navzájem a vytváří pyrimidinové dimery </a:t>
            </a:r>
          </a:p>
          <a:p>
            <a:pPr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600" dirty="0">
                <a:latin typeface="Calibri"/>
                <a:ea typeface="Calibri"/>
                <a:cs typeface="Calibri"/>
              </a:rPr>
              <a:t>- faktor podporující vznik a vývoj nádorů - defekty genů, jejichž produkty působí jako nádorové supresory, např. nefunkční p53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1600" dirty="0">
              <a:latin typeface="Calibri" pitchFamily="34" charset="0"/>
            </a:endParaRPr>
          </a:p>
        </p:txBody>
      </p:sp>
      <p:pic>
        <p:nvPicPr>
          <p:cNvPr id="21510" name="Picture 6" descr="https://lynnrmitchell.files.wordpress.com/2014/09/hom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96" y="1043808"/>
            <a:ext cx="33337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2" y="188640"/>
            <a:ext cx="8229600" cy="85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033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39725" indent="-339725" algn="l">
              <a:lnSpc>
                <a:spcPct val="84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000" b="1" dirty="0">
                <a:solidFill>
                  <a:schemeClr val="tx1"/>
                </a:solidFill>
                <a:latin typeface="Calibri" pitchFamily="34" charset="0"/>
              </a:rPr>
              <a:t>Karcinogeny </a:t>
            </a:r>
            <a:endParaRPr lang="cs-CZ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F0349959-96B8-6190-FA70-616ACB3D6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400" y="4595868"/>
            <a:ext cx="2455200" cy="18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68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651460"/>
            <a:ext cx="3581341" cy="42780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b="1" dirty="0">
                <a:latin typeface="Calibri" pitchFamily="34" charset="0"/>
              </a:rPr>
              <a:t>Typy</a:t>
            </a:r>
          </a:p>
          <a:p>
            <a:r>
              <a:rPr lang="cs-CZ" sz="1600" b="1" dirty="0">
                <a:latin typeface="Calibri" pitchFamily="34" charset="0"/>
              </a:rPr>
              <a:t>1. (</a:t>
            </a:r>
            <a:r>
              <a:rPr lang="cs-CZ" sz="1600" b="1" dirty="0" err="1">
                <a:latin typeface="Calibri" pitchFamily="34" charset="0"/>
              </a:rPr>
              <a:t>Adeno</a:t>
            </a:r>
            <a:r>
              <a:rPr lang="cs-CZ" sz="1600" b="1" dirty="0">
                <a:latin typeface="Calibri" pitchFamily="34" charset="0"/>
              </a:rPr>
              <a:t>) Karcinomy</a:t>
            </a:r>
          </a:p>
          <a:p>
            <a:r>
              <a:rPr lang="cs-CZ" sz="1600" dirty="0">
                <a:latin typeface="Calibri"/>
                <a:cs typeface="Calibri"/>
              </a:rPr>
              <a:t>- z epiteliálních buněk</a:t>
            </a:r>
          </a:p>
          <a:p>
            <a:r>
              <a:rPr lang="cs-CZ" sz="1600" dirty="0">
                <a:latin typeface="Calibri"/>
                <a:cs typeface="Calibri"/>
              </a:rPr>
              <a:t>- 90 % všech rakovin</a:t>
            </a:r>
          </a:p>
          <a:p>
            <a:r>
              <a:rPr lang="cs-CZ" sz="1600" dirty="0">
                <a:latin typeface="Calibri" pitchFamily="34" charset="0"/>
              </a:rPr>
              <a:t>- např. kůže, játra, slinivka, štítná žláza, plíce, prsa, prostata, tlusté střevo, vaječníky, ledviny...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2. Sarkomy</a:t>
            </a:r>
          </a:p>
          <a:p>
            <a:r>
              <a:rPr lang="cs-CZ" sz="1600" dirty="0">
                <a:latin typeface="Calibri" pitchFamily="34" charset="0"/>
              </a:rPr>
              <a:t>- v podpůrných tkáních</a:t>
            </a:r>
          </a:p>
          <a:p>
            <a:r>
              <a:rPr lang="cs-CZ" sz="1600" dirty="0">
                <a:latin typeface="Calibri" pitchFamily="34" charset="0"/>
              </a:rPr>
              <a:t>- např. kost, chrupavka, sval...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3. Krevní a lymfatické</a:t>
            </a:r>
          </a:p>
          <a:p>
            <a:r>
              <a:rPr lang="cs-CZ" sz="1600" dirty="0">
                <a:latin typeface="Calibri" pitchFamily="34" charset="0"/>
              </a:rPr>
              <a:t>- nevyskytují se jako pevné útvary</a:t>
            </a:r>
          </a:p>
          <a:p>
            <a:r>
              <a:rPr lang="cs-CZ" sz="1600" dirty="0">
                <a:latin typeface="Calibri" pitchFamily="34" charset="0"/>
              </a:rPr>
              <a:t>- lymfomy a leukémie</a:t>
            </a:r>
          </a:p>
          <a:p>
            <a:endParaRPr lang="cs-CZ" sz="1600" dirty="0">
              <a:latin typeface="Calibri" pitchFamily="34" charset="0"/>
            </a:endParaRPr>
          </a:p>
          <a:p>
            <a:endParaRPr lang="cs-CZ" sz="1600" dirty="0">
              <a:latin typeface="Calibri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2497" y="6160743"/>
            <a:ext cx="8519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Epitel</a:t>
            </a:r>
            <a:r>
              <a:rPr lang="en-US" sz="1200" b="1" i="1" dirty="0"/>
              <a:t> </a:t>
            </a:r>
            <a:r>
              <a:rPr lang="en-US" sz="1200" i="1" dirty="0" err="1"/>
              <a:t>kryje</a:t>
            </a:r>
            <a:r>
              <a:rPr lang="en-US" sz="1200" i="1" dirty="0"/>
              <a:t> </a:t>
            </a:r>
            <a:r>
              <a:rPr lang="en-US" sz="1200" i="1" dirty="0" err="1"/>
              <a:t>vnější</a:t>
            </a:r>
            <a:r>
              <a:rPr lang="en-US" sz="1200" i="1" dirty="0"/>
              <a:t> </a:t>
            </a:r>
            <a:r>
              <a:rPr lang="en-US" sz="1200" i="1" dirty="0" err="1"/>
              <a:t>nebo</a:t>
            </a:r>
            <a:r>
              <a:rPr lang="en-US" sz="1200" i="1" dirty="0"/>
              <a:t> </a:t>
            </a:r>
            <a:r>
              <a:rPr lang="en-US" sz="1200" i="1" dirty="0" err="1"/>
              <a:t>vnitřní</a:t>
            </a:r>
            <a:r>
              <a:rPr lang="en-US" sz="1200" i="1" dirty="0"/>
              <a:t> </a:t>
            </a:r>
            <a:r>
              <a:rPr lang="en-US" sz="1200" i="1" dirty="0" err="1"/>
              <a:t>povrchy</a:t>
            </a:r>
            <a:r>
              <a:rPr lang="en-US" sz="1200" i="1" dirty="0"/>
              <a:t> </a:t>
            </a:r>
            <a:r>
              <a:rPr lang="en-US" sz="1200" i="1" dirty="0" err="1"/>
              <a:t>organizmu</a:t>
            </a:r>
            <a:r>
              <a:rPr lang="cs-CZ" sz="1200" i="1" dirty="0"/>
              <a:t> a má</a:t>
            </a:r>
            <a:r>
              <a:rPr lang="en-US" sz="1200" i="1" dirty="0"/>
              <a:t> </a:t>
            </a:r>
            <a:r>
              <a:rPr lang="en-US" sz="1200" i="1" dirty="0" err="1"/>
              <a:t>žlázovou</a:t>
            </a:r>
            <a:r>
              <a:rPr lang="en-US" sz="1200" i="1" dirty="0"/>
              <a:t> </a:t>
            </a:r>
            <a:r>
              <a:rPr lang="en-US" sz="1200" i="1" dirty="0" err="1"/>
              <a:t>funkci</a:t>
            </a:r>
            <a:r>
              <a:rPr lang="cs-CZ" sz="1200" i="1" dirty="0"/>
              <a:t>. F</a:t>
            </a:r>
            <a:r>
              <a:rPr lang="en-US" sz="1200" i="1" dirty="0" err="1"/>
              <a:t>ylogeneticky</a:t>
            </a:r>
            <a:r>
              <a:rPr lang="en-US" sz="1200" i="1" dirty="0"/>
              <a:t> </a:t>
            </a:r>
            <a:r>
              <a:rPr lang="en-US" sz="1200" i="1" dirty="0" err="1"/>
              <a:t>nejstarší</a:t>
            </a:r>
            <a:r>
              <a:rPr lang="en-US" sz="1200" i="1" dirty="0"/>
              <a:t> </a:t>
            </a:r>
            <a:r>
              <a:rPr lang="en-US" sz="1200" i="1" dirty="0" err="1"/>
              <a:t>typ</a:t>
            </a:r>
            <a:r>
              <a:rPr lang="en-US" sz="1200" i="1" dirty="0"/>
              <a:t> </a:t>
            </a:r>
            <a:r>
              <a:rPr lang="en-US" sz="1200" i="1" dirty="0" err="1"/>
              <a:t>tkáně</a:t>
            </a:r>
            <a:r>
              <a:rPr lang="en-US" sz="1200" i="1" dirty="0"/>
              <a:t>. V</a:t>
            </a:r>
            <a:r>
              <a:rPr lang="cs-CZ" sz="1200" i="1" dirty="0" err="1"/>
              <a:t>zniká</a:t>
            </a:r>
            <a:r>
              <a:rPr lang="en-US" sz="1200" i="1" dirty="0"/>
              <a:t> </a:t>
            </a:r>
            <a:r>
              <a:rPr lang="en-US" sz="1200" i="1" dirty="0" err="1"/>
              <a:t>ze</a:t>
            </a:r>
            <a:r>
              <a:rPr lang="en-US" sz="1200" i="1" dirty="0"/>
              <a:t> </a:t>
            </a:r>
            <a:r>
              <a:rPr lang="en-US" sz="1200" i="1" dirty="0" err="1"/>
              <a:t>všech</a:t>
            </a:r>
            <a:r>
              <a:rPr lang="en-US" sz="1200" i="1" dirty="0"/>
              <a:t> </a:t>
            </a:r>
            <a:r>
              <a:rPr lang="cs-CZ" sz="1200" i="1" dirty="0"/>
              <a:t>3</a:t>
            </a:r>
            <a:r>
              <a:rPr lang="en-US" sz="1200" i="1" dirty="0"/>
              <a:t> </a:t>
            </a:r>
            <a:r>
              <a:rPr lang="en-US" sz="1200" i="1" dirty="0" err="1"/>
              <a:t>zárodečných</a:t>
            </a:r>
            <a:r>
              <a:rPr lang="en-US" sz="1200" i="1" dirty="0"/>
              <a:t> </a:t>
            </a:r>
            <a:r>
              <a:rPr lang="en-US" sz="1200" i="1" dirty="0" err="1"/>
              <a:t>listů</a:t>
            </a:r>
            <a:r>
              <a:rPr lang="en-US" sz="1200" i="1" dirty="0"/>
              <a:t>.</a:t>
            </a:r>
            <a:endParaRPr lang="cs-CZ" sz="1200" i="1" dirty="0"/>
          </a:p>
          <a:p>
            <a:r>
              <a:rPr lang="cs-CZ" sz="1200" b="1" i="1" dirty="0"/>
              <a:t>Endotel</a:t>
            </a:r>
            <a:r>
              <a:rPr lang="cs-CZ" sz="1200" i="1" dirty="0"/>
              <a:t> - jednovrstevný dlaždicový epitel (vrstva buněk) vystýlající vnitřní povrch cév a srdce. Mezodermální původ.</a:t>
            </a:r>
            <a:endParaRPr lang="en-US" sz="1200" i="1" dirty="0"/>
          </a:p>
        </p:txBody>
      </p:sp>
      <p:sp>
        <p:nvSpPr>
          <p:cNvPr id="7" name="Obdélník 6"/>
          <p:cNvSpPr/>
          <p:nvPr/>
        </p:nvSpPr>
        <p:spPr>
          <a:xfrm>
            <a:off x="154155" y="116632"/>
            <a:ext cx="8882341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>
                <a:latin typeface="Calibri"/>
                <a:cs typeface="Calibri"/>
              </a:rPr>
              <a:t>Rakovina</a:t>
            </a:r>
          </a:p>
        </p:txBody>
      </p:sp>
      <p:pic>
        <p:nvPicPr>
          <p:cNvPr id="2" name="Obrázek 3">
            <a:extLst>
              <a:ext uri="{FF2B5EF4-FFF2-40B4-BE49-F238E27FC236}">
                <a16:creationId xmlns:a16="http://schemas.microsoft.com/office/drawing/2014/main" id="{6A41CD7E-A44D-D3E1-5B85-315F213F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8" t="2126" r="-333" b="65899"/>
          <a:stretch/>
        </p:blipFill>
        <p:spPr>
          <a:xfrm>
            <a:off x="3491880" y="1205193"/>
            <a:ext cx="5544616" cy="349844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637057-36C0-51FF-339C-07D57F3CF1CE}"/>
              </a:ext>
            </a:extLst>
          </p:cNvPr>
          <p:cNvSpPr txBox="1"/>
          <p:nvPr/>
        </p:nvSpPr>
        <p:spPr>
          <a:xfrm>
            <a:off x="4802400" y="4991400"/>
            <a:ext cx="3958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Distribution of Cases and Deaths for the Top 10 Most Common Cancers</a:t>
            </a:r>
            <a:r>
              <a:rPr lang="cs-CZ" sz="1200" dirty="0">
                <a:latin typeface="Calibri"/>
                <a:cs typeface="Calibri"/>
              </a:rPr>
              <a:t> </a:t>
            </a:r>
            <a:r>
              <a:rPr lang="cs-CZ" sz="1200" dirty="0" err="1">
                <a:latin typeface="Calibri"/>
                <a:cs typeface="Calibri"/>
              </a:rPr>
              <a:t>worldwide</a:t>
            </a:r>
            <a:r>
              <a:rPr lang="en-US" sz="1200" dirty="0">
                <a:latin typeface="Calibri"/>
                <a:cs typeface="Calibri"/>
              </a:rPr>
              <a:t> in 2020, GLOBOCAN 2020.</a:t>
            </a:r>
            <a:endParaRPr lang="cs-CZ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092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subTitle"/>
          </p:nvPr>
        </p:nvSpPr>
        <p:spPr>
          <a:xfrm>
            <a:off x="250824" y="260350"/>
            <a:ext cx="3817119" cy="6337002"/>
          </a:xfrm>
        </p:spPr>
        <p:txBody>
          <a:bodyPr tIns="94680" anchor="t"/>
          <a:lstStyle/>
          <a:p>
            <a:pPr algn="just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800" b="1" dirty="0">
                <a:solidFill>
                  <a:schemeClr val="tx1"/>
                </a:solidFill>
                <a:latin typeface="Calibri" pitchFamily="34" charset="0"/>
              </a:rPr>
              <a:t>2. Chemické karcinogeny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cs-CZ" sz="1600" b="1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b="1" dirty="0" err="1">
                <a:solidFill>
                  <a:schemeClr val="tx1"/>
                </a:solidFill>
                <a:latin typeface="Calibri" pitchFamily="34" charset="0"/>
              </a:rPr>
              <a:t>Anorganické</a:t>
            </a:r>
            <a:r>
              <a:rPr lang="en-GB" sz="16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Calibri" pitchFamily="34" charset="0"/>
              </a:rPr>
              <a:t>karcinogeny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azbest</a:t>
            </a:r>
            <a:r>
              <a:rPr lang="en-GB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GB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chrom</a:t>
            </a:r>
            <a:r>
              <a:rPr lang="en-GB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,...</a:t>
            </a: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b="1" dirty="0" err="1">
                <a:solidFill>
                  <a:schemeClr val="tx1"/>
                </a:solidFill>
                <a:latin typeface="Calibri" pitchFamily="34" charset="0"/>
              </a:rPr>
              <a:t>Organické</a:t>
            </a:r>
            <a:r>
              <a:rPr lang="en-GB" sz="16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Calibri" pitchFamily="34" charset="0"/>
              </a:rPr>
              <a:t>karcinogeny</a:t>
            </a:r>
            <a:endParaRPr lang="en-GB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Polychlorované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bifenyly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(barvy/laky)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D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ioxiny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(produkty spalování organických látek)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B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enzen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(rozpouštědla, motorové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splodiny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b="1" dirty="0" err="1">
                <a:solidFill>
                  <a:schemeClr val="tx1"/>
                </a:solidFill>
                <a:latin typeface="Calibri" pitchFamily="34" charset="0"/>
              </a:rPr>
              <a:t>Léčiva</a:t>
            </a:r>
            <a:endParaRPr lang="en-GB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C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hemoterapeutika</a:t>
            </a: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I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munosu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p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resiva</a:t>
            </a: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A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ntibiotik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a (např. 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Chloramphenicol je</a:t>
            </a: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 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potencionální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karcinogen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Strava</a:t>
            </a:r>
          </a:p>
          <a:p>
            <a:pPr algn="l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heterocyklické aminy - vznikají v potravinách nevhodnou úpravou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 např. smažení</a:t>
            </a:r>
          </a:p>
          <a:p>
            <a:pPr algn="l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</a:t>
            </a:r>
            <a:r>
              <a:rPr lang="cs-CZ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nitrosaminy</a:t>
            </a:r>
            <a:r>
              <a:rPr 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- vznikají v těle z dusičnanů přidávaných např. do uzenin</a:t>
            </a:r>
            <a:endParaRPr lang="cs-CZ" sz="1600" dirty="0">
              <a:solidFill>
                <a:schemeClr val="tx1"/>
              </a:solidFill>
              <a:latin typeface="Calibri" pitchFamily="34" charset="0"/>
              <a:ea typeface="Calibri"/>
              <a:cs typeface="Calibri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69" y="332656"/>
            <a:ext cx="4537398" cy="319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60036BD-24E2-4EC6-88F6-25397692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26" y="3671446"/>
            <a:ext cx="4830142" cy="259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E6664E9-0B4C-4BAB-82C5-E4FBE1575E05}"/>
              </a:ext>
            </a:extLst>
          </p:cNvPr>
          <p:cNvSpPr txBox="1"/>
          <p:nvPr/>
        </p:nvSpPr>
        <p:spPr>
          <a:xfrm>
            <a:off x="4572000" y="625445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dirty="0">
                <a:solidFill>
                  <a:srgbClr val="2E2E2E"/>
                </a:solidFill>
                <a:effectLst/>
                <a:latin typeface="ElsevierGulliver"/>
              </a:rPr>
              <a:t>Cancers related to lifestyle and environmental factors in France in 2015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6164A6C-27BD-418C-8788-9D263C1B06B7}"/>
              </a:ext>
            </a:extLst>
          </p:cNvPr>
          <p:cNvSpPr txBox="1"/>
          <p:nvPr/>
        </p:nvSpPr>
        <p:spPr>
          <a:xfrm>
            <a:off x="6556924" y="6607691"/>
            <a:ext cx="27213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b="0" i="0" u="none" strike="noStrike" dirty="0">
                <a:solidFill>
                  <a:srgbClr val="2E2E2E"/>
                </a:solidFill>
                <a:effectLst/>
                <a:latin typeface="NexusSans"/>
              </a:rPr>
              <a:t>https://doi.org/10.1016/j.ejca.2018.09.009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3910009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908720"/>
            <a:ext cx="7772400" cy="4632325"/>
          </a:xfrm>
        </p:spPr>
        <p:txBody>
          <a:bodyPr tIns="87120"/>
          <a:lstStyle/>
          <a:p>
            <a:pPr marL="0" indent="0" eaLnBrk="1" hangingPunct="1">
              <a:lnSpc>
                <a:spcPct val="84000"/>
              </a:lnSpc>
              <a:spcBef>
                <a:spcPts val="500"/>
              </a:spcBef>
              <a:buClr>
                <a:srgbClr val="0099CC"/>
              </a:buClr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cs-CZ" altLang="cs-CZ" sz="1600" b="1" u="sng" dirty="0">
                <a:latin typeface="Calibri" pitchFamily="34" charset="0"/>
              </a:rPr>
              <a:t>a) Retroviry</a:t>
            </a:r>
            <a:r>
              <a:rPr lang="cs-CZ" altLang="cs-CZ" sz="1600" u="sng" dirty="0">
                <a:latin typeface="Calibri" pitchFamily="34" charset="0"/>
              </a:rPr>
              <a:t> </a:t>
            </a:r>
            <a:r>
              <a:rPr lang="cs-CZ" altLang="cs-CZ" sz="1600" dirty="0">
                <a:latin typeface="Calibri" pitchFamily="34" charset="0"/>
              </a:rPr>
              <a:t>(RNA viry)</a:t>
            </a:r>
            <a:r>
              <a:rPr lang="cs-CZ" altLang="cs-CZ" sz="1600" b="1" dirty="0">
                <a:latin typeface="Calibri" pitchFamily="34" charset="0"/>
              </a:rPr>
              <a:t>:</a:t>
            </a:r>
            <a:r>
              <a:rPr lang="cs-CZ" altLang="cs-CZ" sz="1600" dirty="0">
                <a:latin typeface="Calibri" pitchFamily="34" charset="0"/>
              </a:rPr>
              <a:t> </a:t>
            </a:r>
          </a:p>
          <a:p>
            <a:pPr marL="0" indent="0" eaLnBrk="1" hangingPunct="1">
              <a:lnSpc>
                <a:spcPct val="84000"/>
              </a:lnSpc>
              <a:spcBef>
                <a:spcPts val="500"/>
              </a:spcBef>
              <a:buClr>
                <a:srgbClr val="0099CC"/>
              </a:buClr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cs-CZ" altLang="cs-CZ" sz="1600" i="1" dirty="0" err="1">
                <a:latin typeface="Calibri" pitchFamily="34" charset="0"/>
              </a:rPr>
              <a:t>Jednořetězcová</a:t>
            </a:r>
            <a:r>
              <a:rPr lang="cs-CZ" altLang="cs-CZ" sz="1600" i="1" dirty="0">
                <a:latin typeface="Calibri" pitchFamily="34" charset="0"/>
              </a:rPr>
              <a:t> RNA – využívá reverzní transkripce</a:t>
            </a:r>
          </a:p>
          <a:p>
            <a:pPr marL="339725" indent="-339725" eaLnBrk="1" hangingPunct="1">
              <a:lnSpc>
                <a:spcPct val="84000"/>
              </a:lnSpc>
              <a:spcBef>
                <a:spcPts val="500"/>
              </a:spcBef>
              <a:buClr>
                <a:srgbClr val="0099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endParaRPr lang="cs-CZ" altLang="cs-CZ" sz="1600" dirty="0">
              <a:latin typeface="Calibri" pitchFamily="34" charset="0"/>
            </a:endParaRPr>
          </a:p>
          <a:p>
            <a:pPr marL="0" indent="0" eaLnBrk="1" hangingPunct="1">
              <a:lnSpc>
                <a:spcPct val="84000"/>
              </a:lnSpc>
              <a:spcBef>
                <a:spcPts val="500"/>
              </a:spcBef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cs-CZ" altLang="cs-CZ" sz="1600" dirty="0">
                <a:latin typeface="Calibri" pitchFamily="34" charset="0"/>
              </a:rPr>
              <a:t>- obsahují ve svém genomu onkogen (akutně transformující viry) </a:t>
            </a:r>
          </a:p>
          <a:p>
            <a:pPr marL="0" indent="0" eaLnBrk="1" hangingPunct="1">
              <a:lnSpc>
                <a:spcPct val="84000"/>
              </a:lnSpc>
              <a:spcBef>
                <a:spcPts val="500"/>
              </a:spcBef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cs-CZ" altLang="cs-CZ" sz="1600" dirty="0">
                <a:latin typeface="Calibri" pitchFamily="34" charset="0"/>
              </a:rPr>
              <a:t>- nebo aktivují </a:t>
            </a:r>
            <a:r>
              <a:rPr lang="cs-CZ" altLang="cs-CZ" sz="1600" dirty="0" err="1">
                <a:latin typeface="Calibri" pitchFamily="34" charset="0"/>
              </a:rPr>
              <a:t>protoonkogen</a:t>
            </a:r>
            <a:r>
              <a:rPr lang="cs-CZ" altLang="cs-CZ" sz="1600" dirty="0">
                <a:latin typeface="Calibri" pitchFamily="34" charset="0"/>
              </a:rPr>
              <a:t>, vedle kterého se integrovaly (pomalu transformující)</a:t>
            </a:r>
          </a:p>
          <a:p>
            <a:pPr marL="339725" indent="-339725" eaLnBrk="1" hangingPunct="1">
              <a:lnSpc>
                <a:spcPct val="84000"/>
              </a:lnSpc>
              <a:spcBef>
                <a:spcPts val="500"/>
              </a:spcBef>
              <a:buClr>
                <a:srgbClr val="0099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endParaRPr lang="cs-CZ" altLang="cs-CZ" sz="1600" b="1" dirty="0">
              <a:latin typeface="Calibri" pitchFamily="34" charset="0"/>
            </a:endParaRPr>
          </a:p>
          <a:p>
            <a:pPr marL="339725" indent="-339725" eaLnBrk="1" hangingPunct="1">
              <a:lnSpc>
                <a:spcPct val="84000"/>
              </a:lnSpc>
              <a:spcBef>
                <a:spcPts val="500"/>
              </a:spcBef>
              <a:buClr>
                <a:srgbClr val="0099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endParaRPr lang="cs-CZ" altLang="cs-CZ" sz="1600" b="1" dirty="0">
              <a:latin typeface="Calibri" pitchFamily="34" charset="0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37" y="4072031"/>
            <a:ext cx="3764243" cy="259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1" name="Picture 5" descr="http://www.laborjournal.de/blog/wp-content/uploads/2012/01/ret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952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148480" y="260648"/>
            <a:ext cx="828040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468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1800" b="1" dirty="0">
                <a:solidFill>
                  <a:schemeClr val="tx1"/>
                </a:solidFill>
                <a:latin typeface="Calibri" pitchFamily="34" charset="0"/>
              </a:rPr>
              <a:t>3. Biologické karcinogeny: </a:t>
            </a:r>
            <a:r>
              <a:rPr lang="cs-CZ" altLang="cs-CZ" sz="1800" b="1" dirty="0" err="1">
                <a:solidFill>
                  <a:schemeClr val="tx1"/>
                </a:solidFill>
                <a:latin typeface="Calibri" pitchFamily="34" charset="0"/>
              </a:rPr>
              <a:t>onkogenní</a:t>
            </a:r>
            <a:r>
              <a:rPr lang="cs-CZ" altLang="cs-CZ" sz="1800" b="1" dirty="0">
                <a:solidFill>
                  <a:schemeClr val="tx1"/>
                </a:solidFill>
                <a:latin typeface="Calibri" pitchFamily="34" charset="0"/>
              </a:rPr>
              <a:t> (nádorové) viry</a:t>
            </a:r>
            <a:endParaRPr lang="cs-CZ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51520" y="2564904"/>
            <a:ext cx="84963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u="sng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Onkoviry</a:t>
            </a:r>
            <a:endParaRPr lang="cs-CZ" altLang="cs-CZ" sz="1600" b="1" u="sng" dirty="0" err="1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lidský </a:t>
            </a: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lymfotropní</a:t>
            </a: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virus typu I (HTLV-1)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T-leukemie (lymfom) dospělých (ATTL), doba latence asi 30 let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vysoká proliferační aktivita napadených buněk, větší pravděpodobnost mutací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u="sng" dirty="0" err="1">
                <a:solidFill>
                  <a:schemeClr val="tx1"/>
                </a:solidFill>
                <a:latin typeface="Calibri" pitchFamily="34" charset="0"/>
              </a:rPr>
              <a:t>Lentiviry</a:t>
            </a:r>
            <a:endParaRPr lang="cs-CZ" altLang="cs-CZ" sz="1600" b="1" u="sng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viry HIV-1 a HIV-2</a:t>
            </a: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nádory spojené s jejich infekcí - lymfomy a sarkomy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01" y="4725144"/>
            <a:ext cx="1977955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328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body"/>
          </p:nvPr>
        </p:nvSpPr>
        <p:spPr>
          <a:xfrm>
            <a:off x="251520" y="620688"/>
            <a:ext cx="8640960" cy="4632325"/>
          </a:xfrm>
        </p:spPr>
        <p:txBody>
          <a:bodyPr tIns="87120" anchor="t"/>
          <a:lstStyle/>
          <a:p>
            <a:pPr marL="339725" indent="-339725" algn="l" eaLnBrk="1" hangingPunct="1">
              <a:lnSpc>
                <a:spcPct val="84000"/>
              </a:lnSpc>
              <a:spcBef>
                <a:spcPts val="500"/>
              </a:spcBef>
              <a:buFont typeface="Arial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b="1" dirty="0">
              <a:solidFill>
                <a:schemeClr val="tx1"/>
              </a:solidFill>
              <a:latin typeface="Calibri" pitchFamily="34" charset="0"/>
            </a:endParaRPr>
          </a:p>
          <a:p>
            <a:pPr marL="339725" indent="-339725" algn="l" eaLnBrk="1" hangingPunct="1">
              <a:lnSpc>
                <a:spcPct val="84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b="1" u="sng" dirty="0">
                <a:solidFill>
                  <a:schemeClr val="tx1"/>
                </a:solidFill>
                <a:latin typeface="Calibri" pitchFamily="34" charset="0"/>
              </a:rPr>
              <a:t>b) DNA nádorové viry </a:t>
            </a:r>
          </a:p>
          <a:p>
            <a:pPr algn="l" eaLnBrk="1" hangingPunct="1">
              <a:lnSpc>
                <a:spcPct val="84000"/>
              </a:lnSpc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neobsahují onkogeny, ale kódují proteiny, které interagují s tumor-supresory hostitelské buňky</a:t>
            </a:r>
          </a:p>
          <a:p>
            <a:pPr algn="l" eaLnBrk="1" hangingPunct="1">
              <a:lnSpc>
                <a:spcPct val="84000"/>
              </a:lnSpc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tlačí hostitelskou buňku do S fáze → zrychlení buněčného cyklu </a:t>
            </a:r>
          </a:p>
          <a:p>
            <a:pPr algn="l" eaLnBrk="1" hangingPunct="1">
              <a:lnSpc>
                <a:spcPct val="104000"/>
              </a:lnSpc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lnSpc>
                <a:spcPct val="104000"/>
              </a:lnSpc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i="1" dirty="0">
                <a:solidFill>
                  <a:schemeClr val="tx1"/>
                </a:solidFill>
                <a:latin typeface="Calibri"/>
                <a:cs typeface="Calibri"/>
              </a:rPr>
              <a:t>Inaktivace p53 patří ke klíčovým událostem při transformaci buňky DNA viry.</a:t>
            </a:r>
            <a:endParaRPr lang="cs-CZ" sz="1600" i="1" dirty="0">
              <a:solidFill>
                <a:schemeClr val="tx1"/>
              </a:solidFill>
              <a:latin typeface="Calibri" pitchFamily="34" charset="0"/>
              <a:cs typeface="Calibri"/>
            </a:endParaRPr>
          </a:p>
          <a:p>
            <a:pPr marL="339725" indent="-339725" algn="l" eaLnBrk="1" hangingPunct="1">
              <a:lnSpc>
                <a:spcPct val="84000"/>
              </a:lnSpc>
              <a:spcBef>
                <a:spcPts val="500"/>
              </a:spcBef>
              <a:buClr>
                <a:srgbClr val="0000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marL="339725" indent="-339725" algn="l" eaLnBrk="1" hangingPunct="1">
              <a:lnSpc>
                <a:spcPct val="84000"/>
              </a:lnSpc>
              <a:spcBef>
                <a:spcPts val="500"/>
              </a:spcBef>
              <a:buClr>
                <a:srgbClr val="0000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marL="339725" indent="-339725" algn="l" eaLnBrk="1" hangingPunct="1">
              <a:lnSpc>
                <a:spcPct val="84000"/>
              </a:lnSpc>
              <a:spcBef>
                <a:spcPts val="500"/>
              </a:spcBef>
              <a:buSzPct val="106000"/>
              <a:buFont typeface="Arial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148480" y="260648"/>
            <a:ext cx="828040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468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1800" b="1" dirty="0">
                <a:solidFill>
                  <a:schemeClr val="tx1"/>
                </a:solidFill>
                <a:latin typeface="Calibri" pitchFamily="34" charset="0"/>
              </a:rPr>
              <a:t>3. Biologické karcinogeny: </a:t>
            </a:r>
            <a:r>
              <a:rPr lang="cs-CZ" altLang="cs-CZ" sz="1800" b="1" dirty="0" err="1">
                <a:solidFill>
                  <a:schemeClr val="tx1"/>
                </a:solidFill>
                <a:latin typeface="Calibri" pitchFamily="34" charset="0"/>
              </a:rPr>
              <a:t>onkogenní</a:t>
            </a:r>
            <a:r>
              <a:rPr lang="cs-CZ" altLang="cs-CZ" sz="1800" b="1" dirty="0">
                <a:solidFill>
                  <a:schemeClr val="tx1"/>
                </a:solidFill>
                <a:latin typeface="Calibri" pitchFamily="34" charset="0"/>
              </a:rPr>
              <a:t> (nádorové) viry</a:t>
            </a:r>
            <a:endParaRPr lang="cs-CZ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51520" y="2780928"/>
            <a:ext cx="871296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871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Virus hepatitidy B (HBV) 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chronická infekce - integrace do chromozomu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hepatocelulární karcinom (HCC) – až 20-30 let po infekci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Herpes viry - EB (</a:t>
            </a: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Epstein</a:t>
            </a: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Barrové</a:t>
            </a: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virus)</a:t>
            </a: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v jádře buňky v </a:t>
            </a:r>
            <a:r>
              <a:rPr lang="cs-CZ" altLang="cs-CZ" sz="1600" dirty="0" err="1">
                <a:solidFill>
                  <a:schemeClr val="tx1"/>
                </a:solidFill>
                <a:latin typeface="Calibri" pitchFamily="34" charset="0"/>
              </a:rPr>
              <a:t>epizomálním</a:t>
            </a: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stavu (extrachromosomální) 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Lymfomy a karcinomy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b="1" dirty="0" err="1">
                <a:solidFill>
                  <a:schemeClr val="tx1"/>
                </a:solidFill>
                <a:latin typeface="Calibri"/>
                <a:cs typeface="Calibri"/>
              </a:rPr>
              <a:t>Papilomaviry</a:t>
            </a:r>
            <a:r>
              <a:rPr lang="cs-CZ" sz="1600" b="1" dirty="0">
                <a:solidFill>
                  <a:schemeClr val="tx1"/>
                </a:solidFill>
                <a:latin typeface="Calibri"/>
                <a:cs typeface="Calibri"/>
              </a:rPr>
              <a:t> (HPV)</a:t>
            </a:r>
            <a:r>
              <a:rPr lang="cs-CZ" sz="1600" dirty="0">
                <a:solidFill>
                  <a:schemeClr val="tx1"/>
                </a:solidFill>
                <a:latin typeface="Calibri"/>
                <a:cs typeface="Calibri"/>
              </a:rPr>
              <a:t>  </a:t>
            </a:r>
            <a:endParaRPr lang="cs-CZ" sz="1600" dirty="0">
              <a:solidFill>
                <a:schemeClr val="tx1"/>
              </a:solidFill>
              <a:latin typeface="Calibri" pitchFamily="34" charset="0"/>
              <a:cs typeface="Calibri"/>
            </a:endParaRP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latin typeface="Calibri" pitchFamily="34" charset="0"/>
              </a:rPr>
              <a:t>- způsobuje rakovinu děložního čípku</a:t>
            </a:r>
          </a:p>
          <a:p>
            <a:pPr algn="l" eaLnBrk="1" hangingPunct="1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v benigních nádorech – ve formě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episomů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, v maligních integrace do genomu</a:t>
            </a:r>
          </a:p>
          <a:p>
            <a:pPr algn="l" eaLnBrk="1" hangingPunct="1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popsáno asi 100 odlišných typů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papilomavirů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- dělí se na „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high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-risk“ a „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low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-risk“ typy podle prognózy</a:t>
            </a: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marL="339725" indent="-339725" algn="l">
              <a:lnSpc>
                <a:spcPct val="84000"/>
              </a:lnSpc>
              <a:spcBef>
                <a:spcPts val="0"/>
              </a:spcBef>
              <a:buClr>
                <a:srgbClr val="0000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marL="339725" indent="-339725" algn="l">
              <a:lnSpc>
                <a:spcPct val="84000"/>
              </a:lnSpc>
              <a:spcBef>
                <a:spcPts val="0"/>
              </a:spcBef>
              <a:buSzPct val="96000"/>
              <a:buFont typeface="Arial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332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1847" y="188640"/>
            <a:ext cx="4376137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/>
                <a:cs typeface="Calibri"/>
              </a:rPr>
              <a:t>Lidský </a:t>
            </a:r>
            <a:r>
              <a:rPr lang="cs-CZ" b="1" dirty="0" err="1">
                <a:latin typeface="Calibri"/>
                <a:cs typeface="Calibri"/>
              </a:rPr>
              <a:t>papilomavirus</a:t>
            </a:r>
            <a:r>
              <a:rPr lang="cs-CZ" b="1" dirty="0">
                <a:latin typeface="Calibri"/>
                <a:cs typeface="Calibri"/>
              </a:rPr>
              <a:t> ovlivňuje RB a p53</a:t>
            </a:r>
          </a:p>
          <a:p>
            <a:endParaRPr lang="cs-CZ" b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virus produkuje </a:t>
            </a:r>
            <a:r>
              <a:rPr lang="cs-CZ" sz="1600" b="1" dirty="0">
                <a:latin typeface="Calibri" pitchFamily="34" charset="0"/>
              </a:rPr>
              <a:t>proteiny</a:t>
            </a:r>
            <a:r>
              <a:rPr lang="cs-CZ" sz="1600" dirty="0">
                <a:latin typeface="Calibri" pitchFamily="34" charset="0"/>
              </a:rPr>
              <a:t>,</a:t>
            </a:r>
          </a:p>
          <a:p>
            <a:r>
              <a:rPr lang="cs-CZ" sz="1600" dirty="0">
                <a:latin typeface="Calibri"/>
                <a:cs typeface="Calibri"/>
              </a:rPr>
              <a:t>  které inhibují tumor-supresory:</a:t>
            </a:r>
          </a:p>
          <a:p>
            <a:r>
              <a:rPr lang="cs-CZ" sz="1600" dirty="0">
                <a:latin typeface="Calibri" pitchFamily="34" charset="0"/>
              </a:rPr>
              <a:t> 	- </a:t>
            </a:r>
            <a:r>
              <a:rPr lang="cs-CZ" sz="1600" b="1" dirty="0">
                <a:latin typeface="Calibri" pitchFamily="34" charset="0"/>
              </a:rPr>
              <a:t>E6</a:t>
            </a:r>
            <a:r>
              <a:rPr lang="cs-CZ" sz="1600" dirty="0">
                <a:latin typeface="Calibri" pitchFamily="34" charset="0"/>
              </a:rPr>
              <a:t> → p53</a:t>
            </a:r>
          </a:p>
          <a:p>
            <a:r>
              <a:rPr lang="cs-CZ" sz="1600" dirty="0">
                <a:latin typeface="Calibri" pitchFamily="34" charset="0"/>
              </a:rPr>
              <a:t>	- </a:t>
            </a:r>
            <a:r>
              <a:rPr lang="cs-CZ" sz="1600" b="1" dirty="0">
                <a:latin typeface="Calibri" pitchFamily="34" charset="0"/>
              </a:rPr>
              <a:t>E7</a:t>
            </a:r>
            <a:r>
              <a:rPr lang="cs-CZ" sz="1600" dirty="0">
                <a:latin typeface="Calibri" pitchFamily="34" charset="0"/>
              </a:rPr>
              <a:t> → RB</a:t>
            </a:r>
          </a:p>
        </p:txBody>
      </p:sp>
      <p:pic>
        <p:nvPicPr>
          <p:cNvPr id="53250" name="Picture 2" descr="http://www.mun.ca/biology/desmid/brian/BIOL2060/BIOL2060-24/24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03460"/>
            <a:ext cx="5237344" cy="583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033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75861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latin typeface="Calibri" pitchFamily="34" charset="0"/>
              </a:rPr>
              <a:t>Amesův</a:t>
            </a:r>
            <a:r>
              <a:rPr lang="cs-CZ" b="1" dirty="0">
                <a:latin typeface="Calibri" pitchFamily="34" charset="0"/>
              </a:rPr>
              <a:t> test</a:t>
            </a:r>
          </a:p>
          <a:p>
            <a:r>
              <a:rPr lang="cs-CZ" sz="1600" i="1" dirty="0">
                <a:latin typeface="Calibri" pitchFamily="34" charset="0"/>
              </a:rPr>
              <a:t>Základní test na stanovení mutagenního potenciálu chemických sloučenin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rakovina bývá spjata s mutacemi, proto látky způsobující mutace jsou pravděpodobně též karcinogenní</a:t>
            </a:r>
          </a:p>
          <a:p>
            <a:r>
              <a:rPr lang="cs-CZ" sz="1600" dirty="0">
                <a:latin typeface="Calibri" pitchFamily="34" charset="0"/>
              </a:rPr>
              <a:t>- testování na myších je časově náročné (2-3 roky) a nákladné</a:t>
            </a:r>
          </a:p>
          <a:p>
            <a:r>
              <a:rPr lang="cs-CZ" sz="1600" dirty="0">
                <a:latin typeface="Calibri" pitchFamily="34" charset="0"/>
              </a:rPr>
              <a:t>- roku 1970 vynalezl </a:t>
            </a:r>
            <a:r>
              <a:rPr lang="cs-CZ" sz="1600" b="1" dirty="0" err="1">
                <a:latin typeface="Calibri" pitchFamily="34" charset="0"/>
              </a:rPr>
              <a:t>Bruce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b="1" dirty="0" err="1">
                <a:latin typeface="Calibri" pitchFamily="34" charset="0"/>
              </a:rPr>
              <a:t>Ames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dirty="0">
                <a:latin typeface="Calibri" pitchFamily="34" charset="0"/>
              </a:rPr>
              <a:t>jednoduchý test na určení </a:t>
            </a:r>
            <a:r>
              <a:rPr lang="cs-CZ" sz="1600" dirty="0" err="1">
                <a:latin typeface="Calibri" pitchFamily="34" charset="0"/>
              </a:rPr>
              <a:t>mutagenicity</a:t>
            </a:r>
            <a:endParaRPr lang="cs-CZ" sz="1600" dirty="0">
              <a:latin typeface="Calibri" pitchFamily="34" charset="0"/>
            </a:endParaRPr>
          </a:p>
        </p:txBody>
      </p:sp>
      <p:pic>
        <p:nvPicPr>
          <p:cNvPr id="48130" name="Picture 2" descr="Bruce Am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0" t="4789" r="28924" b="51673"/>
          <a:stretch/>
        </p:blipFill>
        <p:spPr bwMode="auto">
          <a:xfrm>
            <a:off x="7883015" y="236346"/>
            <a:ext cx="106220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921382" y="1628800"/>
            <a:ext cx="105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/>
              <a:t>Bruce</a:t>
            </a:r>
            <a:r>
              <a:rPr lang="cs-CZ" sz="1200" i="1" dirty="0"/>
              <a:t> </a:t>
            </a:r>
            <a:r>
              <a:rPr lang="cs-CZ" sz="1200" i="1" dirty="0" err="1"/>
              <a:t>Ames</a:t>
            </a:r>
            <a:r>
              <a:rPr lang="cs-CZ" sz="1200" i="1" dirty="0"/>
              <a:t> </a:t>
            </a:r>
            <a:endParaRPr lang="en-US" sz="1200" i="1" dirty="0"/>
          </a:p>
        </p:txBody>
      </p:sp>
      <p:pic>
        <p:nvPicPr>
          <p:cNvPr id="48132" name="Picture 4" descr="https://upload.wikimedia.org/wikipedia/commons/thumb/6/6e/Ames_test.svg/769px-Ames_tes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5904656" cy="34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228184" y="2204864"/>
            <a:ext cx="2753585" cy="440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dirty="0">
                <a:latin typeface="Calibri" pitchFamily="34" charset="0"/>
              </a:rPr>
              <a:t>- bakterie </a:t>
            </a:r>
            <a:r>
              <a:rPr lang="cs-CZ" sz="1400" i="1" dirty="0" err="1">
                <a:latin typeface="Calibri" pitchFamily="34" charset="0"/>
              </a:rPr>
              <a:t>Salmonella</a:t>
            </a:r>
            <a:r>
              <a:rPr lang="cs-CZ" sz="1400" i="1" dirty="0">
                <a:latin typeface="Calibri" pitchFamily="34" charset="0"/>
              </a:rPr>
              <a:t> </a:t>
            </a:r>
            <a:r>
              <a:rPr lang="cs-CZ" sz="1400" i="1" dirty="0" err="1">
                <a:latin typeface="Calibri" pitchFamily="34" charset="0"/>
              </a:rPr>
              <a:t>typhimurium</a:t>
            </a:r>
            <a:r>
              <a:rPr lang="cs-CZ" sz="1400" i="1" dirty="0">
                <a:latin typeface="Calibri" pitchFamily="34" charset="0"/>
              </a:rPr>
              <a:t> - </a:t>
            </a:r>
            <a:r>
              <a:rPr lang="cs-CZ" sz="1400" dirty="0">
                <a:latin typeface="Calibri" pitchFamily="34" charset="0"/>
              </a:rPr>
              <a:t>auxotrofní mutant</a:t>
            </a:r>
          </a:p>
          <a:p>
            <a:endParaRPr lang="cs-CZ" sz="1400" i="1" dirty="0">
              <a:latin typeface="Calibri" pitchFamily="34" charset="0"/>
            </a:endParaRPr>
          </a:p>
          <a:p>
            <a:r>
              <a:rPr lang="cs-CZ" sz="1400" dirty="0">
                <a:latin typeface="Calibri" pitchFamily="34" charset="0"/>
              </a:rPr>
              <a:t>- vyžadují histidin pro růst, ale neumí jej syntetizovat kvůli mutaci v genu pro jeho syntézu</a:t>
            </a:r>
          </a:p>
          <a:p>
            <a:endParaRPr lang="cs-CZ" sz="1400" dirty="0">
              <a:latin typeface="Calibri" pitchFamily="34" charset="0"/>
            </a:endParaRPr>
          </a:p>
          <a:p>
            <a:r>
              <a:rPr lang="cs-CZ" sz="1400" dirty="0">
                <a:latin typeface="Calibri" pitchFamily="34" charset="0"/>
              </a:rPr>
              <a:t>- přirozeně se vyskytnou mutace a objeví se kolonie s funkčním genem pro histidin</a:t>
            </a:r>
          </a:p>
          <a:p>
            <a:endParaRPr lang="cs-CZ" sz="1400" dirty="0">
              <a:latin typeface="Calibri" pitchFamily="34" charset="0"/>
            </a:endParaRPr>
          </a:p>
          <a:p>
            <a:r>
              <a:rPr lang="cs-CZ" sz="1400" dirty="0">
                <a:latin typeface="Calibri" pitchFamily="34" charset="0"/>
              </a:rPr>
              <a:t>- čím více karcinogenní látka - tím více mutací - více kolonií</a:t>
            </a:r>
          </a:p>
          <a:p>
            <a:endParaRPr lang="cs-CZ" sz="1400" dirty="0">
              <a:latin typeface="Calibri" pitchFamily="34" charset="0"/>
            </a:endParaRPr>
          </a:p>
          <a:p>
            <a:r>
              <a:rPr lang="cs-CZ" sz="1400" dirty="0">
                <a:latin typeface="Calibri"/>
                <a:ea typeface="Calibri"/>
                <a:cs typeface="Calibri"/>
              </a:rPr>
              <a:t>- extrakt z jater se přidává pro zachycení mutagenity metabolitů testované látky</a:t>
            </a:r>
          </a:p>
          <a:p>
            <a:endParaRPr lang="cs-CZ" sz="1400" dirty="0">
              <a:latin typeface="Calibri" pitchFamily="34" charset="0"/>
            </a:endParaRPr>
          </a:p>
          <a:p>
            <a:r>
              <a:rPr lang="cs-CZ" sz="1400" dirty="0">
                <a:latin typeface="Calibri"/>
                <a:ea typeface="Calibri"/>
                <a:cs typeface="Calibri"/>
              </a:rPr>
              <a:t>- např.</a:t>
            </a:r>
            <a:r>
              <a:rPr lang="en-US" sz="1400" dirty="0">
                <a:latin typeface="Calibri"/>
                <a:ea typeface="Calibri"/>
                <a:cs typeface="Calibri"/>
              </a:rPr>
              <a:t> benzo[a]</a:t>
            </a:r>
            <a:r>
              <a:rPr lang="en-US" sz="1400" dirty="0" err="1">
                <a:latin typeface="Calibri"/>
                <a:ea typeface="Calibri"/>
                <a:cs typeface="Calibri"/>
              </a:rPr>
              <a:t>pyren</a:t>
            </a:r>
            <a:r>
              <a:rPr lang="cs-CZ" sz="1400" dirty="0">
                <a:latin typeface="Calibri"/>
                <a:ea typeface="Calibri"/>
                <a:cs typeface="Calibri"/>
              </a:rPr>
              <a:t> není sám o sobě mutagenní ale metabolity ano</a:t>
            </a:r>
          </a:p>
        </p:txBody>
      </p:sp>
    </p:spTree>
    <p:extLst>
      <p:ext uri="{BB962C8B-B14F-4D97-AF65-F5344CB8AC3E}">
        <p14:creationId xmlns:p14="http://schemas.microsoft.com/office/powerpoint/2010/main" val="24197546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03648" y="980728"/>
            <a:ext cx="6552728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cs-CZ" sz="2800" b="1" u="sng" dirty="0">
                <a:latin typeface="Calibri" pitchFamily="34" charset="0"/>
              </a:rPr>
              <a:t>Pět pilířů léčby rakoviny</a:t>
            </a:r>
          </a:p>
          <a:p>
            <a:pPr algn="ctr"/>
            <a:endParaRPr lang="cs-CZ" sz="2400" b="1" dirty="0">
              <a:latin typeface="Calibri" pitchFamily="34" charset="0"/>
            </a:endParaRPr>
          </a:p>
          <a:p>
            <a:pPr algn="ctr"/>
            <a:r>
              <a:rPr lang="cs-CZ" sz="2400" b="1" dirty="0">
                <a:latin typeface="Calibri" pitchFamily="34" charset="0"/>
              </a:rPr>
              <a:t>1. Chirurgie</a:t>
            </a:r>
          </a:p>
          <a:p>
            <a:pPr algn="ctr"/>
            <a:endParaRPr lang="cs-CZ" sz="2400" b="1" dirty="0">
              <a:latin typeface="Calibri" pitchFamily="34" charset="0"/>
            </a:endParaRPr>
          </a:p>
          <a:p>
            <a:pPr algn="ctr"/>
            <a:r>
              <a:rPr lang="cs-CZ" sz="2400" b="1" dirty="0">
                <a:latin typeface="Calibri" pitchFamily="34" charset="0"/>
              </a:rPr>
              <a:t>2. Chemoterapie</a:t>
            </a:r>
          </a:p>
          <a:p>
            <a:pPr algn="ctr"/>
            <a:endParaRPr lang="cs-CZ" sz="2400" b="1" dirty="0">
              <a:latin typeface="Calibri" pitchFamily="34" charset="0"/>
            </a:endParaRPr>
          </a:p>
          <a:p>
            <a:pPr algn="ctr"/>
            <a:r>
              <a:rPr lang="cs-CZ" sz="2400" b="1" dirty="0">
                <a:latin typeface="Calibri" pitchFamily="34" charset="0"/>
              </a:rPr>
              <a:t>3. Ozařování</a:t>
            </a:r>
          </a:p>
          <a:p>
            <a:pPr algn="ctr"/>
            <a:endParaRPr lang="cs-CZ" sz="2400" b="1" dirty="0">
              <a:latin typeface="Calibri" pitchFamily="34" charset="0"/>
            </a:endParaRPr>
          </a:p>
          <a:p>
            <a:pPr algn="ctr"/>
            <a:r>
              <a:rPr lang="cs-CZ" sz="2400" b="1" dirty="0">
                <a:latin typeface="Calibri" pitchFamily="34" charset="0"/>
              </a:rPr>
              <a:t>4. Cílená terapie</a:t>
            </a:r>
          </a:p>
          <a:p>
            <a:pPr algn="ctr"/>
            <a:endParaRPr lang="cs-CZ" sz="2400" b="1" dirty="0">
              <a:latin typeface="Calibri" pitchFamily="34" charset="0"/>
            </a:endParaRPr>
          </a:p>
          <a:p>
            <a:pPr algn="ctr"/>
            <a:r>
              <a:rPr lang="cs-CZ" sz="2400" b="1" dirty="0">
                <a:latin typeface="Calibri" pitchFamily="34" charset="0"/>
              </a:rPr>
              <a:t>5. Imunoterapie</a:t>
            </a:r>
            <a:endParaRPr lang="cs-CZ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39407" y="114300"/>
            <a:ext cx="8964488" cy="658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Léčba rakoviny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b="1" dirty="0">
                <a:solidFill>
                  <a:srgbClr val="0070C0"/>
                </a:solidFill>
                <a:latin typeface="Calibri"/>
                <a:cs typeface="Calibri"/>
              </a:rPr>
              <a:t>Konvenční chemoterapeutika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cílem jsou 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proliferující</a:t>
            </a:r>
            <a:r>
              <a:rPr lang="cs-CZ" sz="1600" dirty="0">
                <a:latin typeface="Calibri"/>
                <a:ea typeface="Calibri"/>
                <a:cs typeface="Calibri"/>
              </a:rPr>
              <a:t> buňky, nespecifická, vždy stejné % 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proliferujících</a:t>
            </a:r>
            <a:r>
              <a:rPr lang="cs-CZ" sz="1600" dirty="0">
                <a:latin typeface="Calibri"/>
                <a:ea typeface="Calibri"/>
                <a:cs typeface="Calibri"/>
              </a:rPr>
              <a:t> buněk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Cíle:</a:t>
            </a:r>
          </a:p>
          <a:p>
            <a:r>
              <a:rPr lang="cs-CZ" sz="1600" dirty="0">
                <a:latin typeface="Calibri" pitchFamily="34" charset="0"/>
              </a:rPr>
              <a:t>	- poškodit DNA nádoru</a:t>
            </a:r>
          </a:p>
          <a:p>
            <a:r>
              <a:rPr lang="cs-CZ" sz="1600" dirty="0">
                <a:latin typeface="Calibri" pitchFamily="34" charset="0"/>
              </a:rPr>
              <a:t>	- zástava proliferace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	- apoptóza indukcí p53 nebo masivní 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damage</a:t>
            </a:r>
            <a:r>
              <a:rPr lang="cs-CZ" sz="1600" dirty="0">
                <a:latin typeface="Calibri"/>
                <a:ea typeface="Calibri"/>
                <a:cs typeface="Calibri"/>
              </a:rPr>
              <a:t> (p53 nezávislé)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nádor více náchylný na obecné pro-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apoptotické</a:t>
            </a:r>
            <a:r>
              <a:rPr lang="cs-CZ" sz="1600" dirty="0">
                <a:latin typeface="Calibri"/>
                <a:ea typeface="Calibri"/>
                <a:cs typeface="Calibri"/>
              </a:rPr>
              <a:t> stimuly (genotoxické látky, mitotické jedy, antimetabolity)</a:t>
            </a:r>
          </a:p>
          <a:p>
            <a:r>
              <a:rPr lang="cs-CZ" sz="1600" b="1" dirty="0">
                <a:latin typeface="Calibri"/>
                <a:cs typeface="Calibri"/>
              </a:rPr>
              <a:t>Nevýhody: </a:t>
            </a:r>
            <a:r>
              <a:rPr lang="cs-CZ" sz="1600" dirty="0">
                <a:latin typeface="Calibri"/>
                <a:cs typeface="Calibri"/>
              </a:rPr>
              <a:t>ohromné vedlejší účinky (likvidace zdravých tkání - může vést až ke vzniku sekundární rakoviny)</a:t>
            </a:r>
            <a:endParaRPr lang="cs-CZ" dirty="0">
              <a:latin typeface="Calibri"/>
              <a:cs typeface="Calibri"/>
            </a:endParaRPr>
          </a:p>
          <a:p>
            <a:endParaRPr lang="cs-CZ" sz="1600" dirty="0">
              <a:latin typeface="Calibri" pitchFamily="34" charset="0"/>
            </a:endParaRPr>
          </a:p>
          <a:p>
            <a:pPr algn="ctr"/>
            <a:r>
              <a:rPr lang="cs-CZ" sz="1600" dirty="0">
                <a:solidFill>
                  <a:srgbClr val="CC0000"/>
                </a:solidFill>
                <a:latin typeface="Calibri" pitchFamily="34" charset="0"/>
              </a:rPr>
              <a:t>V onkologii cytostatická chemoterapie = podávání léků s cytotoxickým účinkem (syntetické či z rostlin/plísní)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b="1" dirty="0">
                <a:solidFill>
                  <a:srgbClr val="0070C0"/>
                </a:solidFill>
                <a:latin typeface="Calibri"/>
                <a:cs typeface="Calibri"/>
              </a:rPr>
              <a:t>Cílená terapie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selektivní pro nádorové buňky (specifické pro určitý buněčný proces), nízká toxicita k zdravým buňkám</a:t>
            </a:r>
            <a:endParaRPr lang="cs-CZ" sz="1600" dirty="0">
              <a:latin typeface="Calibri" pitchFamily="34" charset="0"/>
              <a:ea typeface="Calibri"/>
              <a:cs typeface="Calibri"/>
            </a:endParaRP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Nevýhody:</a:t>
            </a:r>
          </a:p>
          <a:p>
            <a:r>
              <a:rPr lang="cs-CZ" sz="1600" dirty="0">
                <a:latin typeface="Calibri" pitchFamily="34" charset="0"/>
              </a:rPr>
              <a:t>	- není 100% specifická pro danou molekulu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	- cílová molekula většinou plní i fyziologickou funkci (částečná výjimka fúzní gen)</a:t>
            </a:r>
          </a:p>
          <a:p>
            <a:r>
              <a:rPr lang="cs-CZ" sz="1600" dirty="0">
                <a:latin typeface="Calibri" pitchFamily="34" charset="0"/>
              </a:rPr>
              <a:t>	- nutná identifikace molekulární podstaty - individualizovaná medicína (</a:t>
            </a:r>
            <a:r>
              <a:rPr lang="cs-CZ" sz="1600" dirty="0" err="1">
                <a:latin typeface="Calibri" pitchFamily="34" charset="0"/>
              </a:rPr>
              <a:t>tailored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medicine</a:t>
            </a:r>
            <a:r>
              <a:rPr lang="cs-CZ" sz="1600" dirty="0">
                <a:latin typeface="Calibri" pitchFamily="34" charset="0"/>
              </a:rPr>
              <a:t>)</a:t>
            </a:r>
          </a:p>
          <a:p>
            <a:endParaRPr lang="cs-CZ" sz="1600" dirty="0">
              <a:latin typeface="Calibri" pitchFamily="34" charset="0"/>
            </a:endParaRPr>
          </a:p>
          <a:p>
            <a:endParaRPr lang="cs-CZ" sz="1600" dirty="0">
              <a:latin typeface="Calibri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1398" y="6497648"/>
            <a:ext cx="8985098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i="1" dirty="0" err="1">
                <a:latin typeface="Calibri"/>
                <a:ea typeface="Calibri"/>
                <a:cs typeface="Calibri"/>
              </a:rPr>
              <a:t>cytostatikum</a:t>
            </a:r>
            <a:r>
              <a:rPr lang="cs-CZ" sz="1400" i="1" dirty="0">
                <a:latin typeface="Calibri"/>
                <a:ea typeface="Calibri"/>
                <a:cs typeface="Calibri"/>
              </a:rPr>
              <a:t>: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látka</a:t>
            </a:r>
            <a:r>
              <a:rPr lang="en-US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tlumící</a:t>
            </a:r>
            <a:r>
              <a:rPr lang="en-US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růst</a:t>
            </a:r>
            <a:r>
              <a:rPr lang="en-US" sz="1400" i="1" dirty="0">
                <a:latin typeface="Calibri"/>
                <a:ea typeface="Calibri"/>
                <a:cs typeface="Calibri"/>
              </a:rPr>
              <a:t> a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rozmnožování</a:t>
            </a:r>
            <a:r>
              <a:rPr lang="cs-CZ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buněk</a:t>
            </a:r>
            <a:r>
              <a:rPr lang="en-US" sz="1400" i="1" dirty="0">
                <a:latin typeface="Calibri"/>
                <a:ea typeface="Calibri"/>
                <a:cs typeface="Calibri"/>
              </a:rPr>
              <a:t>,</a:t>
            </a:r>
            <a:r>
              <a:rPr lang="cs-CZ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zejména</a:t>
            </a:r>
            <a:r>
              <a:rPr lang="cs-CZ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nádorových</a:t>
            </a:r>
            <a:r>
              <a:rPr lang="en-US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tkání</a:t>
            </a:r>
            <a:endParaRPr lang="en-US" sz="1400" i="1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7261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23528" y="188640"/>
            <a:ext cx="5526952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Mechanismy působení konvenčních cytostatik</a:t>
            </a:r>
          </a:p>
          <a:p>
            <a:endParaRPr lang="cs-CZ" sz="1400" b="1" dirty="0">
              <a:latin typeface="Calibri" pitchFamily="34" charset="0"/>
            </a:endParaRPr>
          </a:p>
          <a:p>
            <a:endParaRPr lang="cs-CZ" sz="1400" b="1" dirty="0">
              <a:latin typeface="Calibri"/>
              <a:cs typeface="Calibri"/>
            </a:endParaRPr>
          </a:p>
          <a:p>
            <a:endParaRPr lang="cs-CZ" sz="1400" b="1" dirty="0">
              <a:latin typeface="Calibri"/>
              <a:cs typeface="Calibri"/>
            </a:endParaRPr>
          </a:p>
          <a:p>
            <a:r>
              <a:rPr lang="cs-CZ" sz="1600" b="1" dirty="0">
                <a:latin typeface="Calibri" pitchFamily="34" charset="0"/>
              </a:rPr>
              <a:t>1. Alkylační látky</a:t>
            </a:r>
          </a:p>
          <a:p>
            <a:r>
              <a:rPr lang="cs-CZ" sz="1600" dirty="0">
                <a:latin typeface="Calibri" pitchFamily="34" charset="0"/>
              </a:rPr>
              <a:t>- atakují negativní náboj DNA a způsobují zlomy v DNA - zabraňují replikaci</a:t>
            </a:r>
          </a:p>
          <a:p>
            <a:r>
              <a:rPr lang="cs-CZ" sz="1600" dirty="0">
                <a:latin typeface="Calibri" pitchFamily="34" charset="0"/>
              </a:rPr>
              <a:t>- mohou indukovat vznik sekundárních leukemií</a:t>
            </a:r>
          </a:p>
          <a:p>
            <a:pPr>
              <a:buFontTx/>
              <a:buChar char="-"/>
            </a:pPr>
            <a:endParaRPr lang="cs-CZ" sz="1600" i="1" dirty="0">
              <a:latin typeface="Calibri" pitchFamily="34" charset="0"/>
            </a:endParaRPr>
          </a:p>
          <a:p>
            <a:pPr>
              <a:buFontTx/>
              <a:buChar char="-"/>
            </a:pPr>
            <a:endParaRPr lang="cs-CZ" sz="1600" i="1" dirty="0">
              <a:latin typeface="Calibri" pitchFamily="34" charset="0"/>
            </a:endParaRPr>
          </a:p>
        </p:txBody>
      </p:sp>
      <p:pic>
        <p:nvPicPr>
          <p:cNvPr id="2" name="Obrázek 2" descr="Obsah obrázku osoba, mikroskop&#10;&#10;Popis se vygeneroval automaticky.">
            <a:extLst>
              <a:ext uri="{FF2B5EF4-FFF2-40B4-BE49-F238E27FC236}">
                <a16:creationId xmlns:a16="http://schemas.microsoft.com/office/drawing/2014/main" id="{B5843B21-BBC0-8AA7-D79B-114AD0953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400" y="713457"/>
            <a:ext cx="2743200" cy="183108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8E20303-1BB3-5999-3F36-489016613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9639"/>
            <a:ext cx="715595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har char="-"/>
            </a:pPr>
            <a:endParaRPr lang="cs-CZ" sz="1600" i="1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Chlorambucil</a:t>
            </a:r>
            <a:r>
              <a:rPr lang="cs-CZ" sz="1600" i="1" dirty="0">
                <a:latin typeface="Calibri" pitchFamily="34" charset="0"/>
              </a:rPr>
              <a:t> (lymfomy, CLL)</a:t>
            </a:r>
          </a:p>
          <a:p>
            <a:pPr>
              <a:buFontTx/>
              <a:buChar char="-"/>
            </a:pPr>
            <a:r>
              <a:rPr lang="cs-CZ" sz="1600" i="1" dirty="0">
                <a:latin typeface="Calibri" pitchFamily="34" charset="0"/>
              </a:rPr>
              <a:t>Cyklofosfamid - nejpoužívanější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Busulfan</a:t>
            </a:r>
            <a:r>
              <a:rPr lang="cs-CZ" sz="1600" i="1" dirty="0">
                <a:latin typeface="Calibri" pitchFamily="34" charset="0"/>
              </a:rPr>
              <a:t> - předtransplantační </a:t>
            </a:r>
            <a:r>
              <a:rPr lang="cs-CZ" sz="1600" i="1" dirty="0" err="1">
                <a:latin typeface="Calibri" pitchFamily="34" charset="0"/>
              </a:rPr>
              <a:t>myeloablace</a:t>
            </a:r>
            <a:r>
              <a:rPr lang="cs-CZ" sz="1600" i="1" dirty="0">
                <a:latin typeface="Calibri" pitchFamily="34" charset="0"/>
              </a:rPr>
              <a:t>, CML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Cisplatina</a:t>
            </a:r>
            <a:r>
              <a:rPr lang="cs-CZ" sz="1600" i="1" dirty="0">
                <a:latin typeface="Calibri" pitchFamily="34" charset="0"/>
              </a:rPr>
              <a:t> - DNA </a:t>
            </a:r>
            <a:r>
              <a:rPr lang="cs-CZ" sz="1600" i="1" dirty="0" err="1">
                <a:latin typeface="Calibri" pitchFamily="34" charset="0"/>
              </a:rPr>
              <a:t>damage</a:t>
            </a:r>
            <a:r>
              <a:rPr lang="cs-CZ" sz="1600" i="1" dirty="0">
                <a:latin typeface="Calibri" pitchFamily="34" charset="0"/>
              </a:rPr>
              <a:t>, </a:t>
            </a:r>
            <a:r>
              <a:rPr lang="cs-CZ" sz="1600" i="1" dirty="0" err="1">
                <a:latin typeface="Calibri" pitchFamily="34" charset="0"/>
              </a:rPr>
              <a:t>interkalace</a:t>
            </a:r>
            <a:r>
              <a:rPr lang="cs-CZ" sz="1600" i="1" dirty="0">
                <a:latin typeface="Calibri" pitchFamily="34" charset="0"/>
              </a:rPr>
              <a:t>, aktivní intracelulárně, </a:t>
            </a:r>
            <a:r>
              <a:rPr lang="cs-CZ" sz="1600" i="1" dirty="0" err="1">
                <a:latin typeface="Calibri" pitchFamily="34" charset="0"/>
              </a:rPr>
              <a:t>nefrotoxicita</a:t>
            </a:r>
            <a:endParaRPr lang="cs-CZ" sz="1600" i="1" dirty="0">
              <a:latin typeface="Calibri" pitchFamily="34" charset="0"/>
            </a:endParaRPr>
          </a:p>
          <a:p>
            <a:pPr>
              <a:buFontTx/>
              <a:buChar char="-"/>
            </a:pPr>
            <a:endParaRPr lang="cs-CZ" sz="1600" i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2. Antimetabolity</a:t>
            </a:r>
          </a:p>
          <a:p>
            <a:r>
              <a:rPr lang="cs-CZ" sz="1600" dirty="0">
                <a:latin typeface="Calibri" pitchFamily="34" charset="0"/>
              </a:rPr>
              <a:t>- zasahují do syntézy nukleových kyselin</a:t>
            </a:r>
          </a:p>
          <a:p>
            <a:r>
              <a:rPr lang="cs-CZ" sz="1600" dirty="0">
                <a:latin typeface="Calibri" pitchFamily="34" charset="0"/>
              </a:rPr>
              <a:t>- cílí hlavně na </a:t>
            </a:r>
            <a:r>
              <a:rPr lang="cs-CZ" sz="1600" dirty="0" err="1">
                <a:latin typeface="Calibri" pitchFamily="34" charset="0"/>
              </a:rPr>
              <a:t>proliferující</a:t>
            </a:r>
            <a:r>
              <a:rPr lang="cs-CZ" sz="1600" dirty="0">
                <a:latin typeface="Calibri" pitchFamily="34" charset="0"/>
              </a:rPr>
              <a:t> buňky</a:t>
            </a:r>
          </a:p>
          <a:p>
            <a:endParaRPr lang="cs-CZ" sz="16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Metotrexát</a:t>
            </a:r>
            <a:r>
              <a:rPr lang="cs-CZ" sz="1600" i="1" dirty="0">
                <a:latin typeface="Calibri" pitchFamily="34" charset="0"/>
              </a:rPr>
              <a:t> - blok syntézy purinu inhibicí </a:t>
            </a:r>
            <a:r>
              <a:rPr lang="cs-CZ" sz="1600" i="1" dirty="0" err="1">
                <a:latin typeface="Calibri" pitchFamily="34" charset="0"/>
              </a:rPr>
              <a:t>dihydrofolátreduktázy</a:t>
            </a:r>
            <a:r>
              <a:rPr lang="cs-CZ" sz="1600" i="1" dirty="0">
                <a:latin typeface="Calibri" pitchFamily="34" charset="0"/>
              </a:rPr>
              <a:t> (osteosarkom)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Fludarabin</a:t>
            </a:r>
            <a:r>
              <a:rPr lang="cs-CZ" sz="1600" i="1" dirty="0">
                <a:latin typeface="Calibri" pitchFamily="34" charset="0"/>
              </a:rPr>
              <a:t> - blok purinů - substituce adenosinu - fragmentace DNA (AML, CLL)</a:t>
            </a:r>
          </a:p>
          <a:p>
            <a:pPr>
              <a:buFontTx/>
              <a:buChar char="-"/>
            </a:pPr>
            <a:r>
              <a:rPr lang="cs-CZ" sz="1600" i="1" dirty="0">
                <a:latin typeface="Calibri" pitchFamily="34" charset="0"/>
              </a:rPr>
              <a:t>5-fluoruracil - integrace do RNA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Hydroxyurea</a:t>
            </a:r>
            <a:r>
              <a:rPr lang="cs-CZ" sz="1600" i="1" dirty="0">
                <a:latin typeface="Calibri" pitchFamily="34" charset="0"/>
              </a:rPr>
              <a:t> - blok </a:t>
            </a:r>
            <a:r>
              <a:rPr lang="cs-CZ" sz="1600" i="1" dirty="0" err="1">
                <a:latin typeface="Calibri" pitchFamily="34" charset="0"/>
              </a:rPr>
              <a:t>ribonukleotidreduktázy</a:t>
            </a:r>
            <a:r>
              <a:rPr lang="cs-CZ" sz="1600" i="1" dirty="0">
                <a:latin typeface="Calibri" pitchFamily="34" charset="0"/>
              </a:rPr>
              <a:t>, inhibice </a:t>
            </a:r>
            <a:r>
              <a:rPr lang="cs-CZ" sz="1600" i="1" dirty="0" err="1">
                <a:latin typeface="Calibri" pitchFamily="34" charset="0"/>
              </a:rPr>
              <a:t>pyrimidinu</a:t>
            </a:r>
            <a:r>
              <a:rPr lang="cs-CZ" sz="1600" i="1" dirty="0">
                <a:latin typeface="Calibri" pitchFamily="34" charset="0"/>
              </a:rPr>
              <a:t>, CML</a:t>
            </a:r>
          </a:p>
          <a:p>
            <a:pPr>
              <a:buFontTx/>
              <a:buChar char="-"/>
            </a:pPr>
            <a:endParaRPr lang="cs-CZ" sz="1600" i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23528" y="188640"/>
            <a:ext cx="856895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Mechanismy působení konvenčních cytostatik</a:t>
            </a:r>
          </a:p>
          <a:p>
            <a:endParaRPr lang="cs-CZ" sz="1400" b="1" dirty="0">
              <a:latin typeface="Calibri" pitchFamily="34" charset="0"/>
            </a:endParaRPr>
          </a:p>
          <a:p>
            <a:endParaRPr lang="cs-CZ" sz="1600" i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3. Protinádorová antibiotika*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Doxorubicin</a:t>
            </a:r>
            <a:r>
              <a:rPr lang="cs-CZ" sz="1600" i="1" dirty="0">
                <a:latin typeface="Calibri" pitchFamily="34" charset="0"/>
              </a:rPr>
              <a:t> </a:t>
            </a:r>
          </a:p>
          <a:p>
            <a:pPr marL="457200" lvl="1" indent="0"/>
            <a:r>
              <a:rPr lang="cs-CZ" sz="1600" i="1" dirty="0">
                <a:latin typeface="Calibri" pitchFamily="34" charset="0"/>
              </a:rPr>
              <a:t>- </a:t>
            </a:r>
            <a:r>
              <a:rPr lang="cs-CZ" sz="1600" i="1" dirty="0" err="1">
                <a:latin typeface="Calibri" pitchFamily="34" charset="0"/>
              </a:rPr>
              <a:t>interkaluje</a:t>
            </a:r>
            <a:r>
              <a:rPr lang="cs-CZ" sz="1600" i="1" dirty="0">
                <a:latin typeface="Calibri" pitchFamily="34" charset="0"/>
              </a:rPr>
              <a:t> mezi řetězce DNA</a:t>
            </a:r>
          </a:p>
          <a:p>
            <a:pPr marL="457200" lvl="1" indent="0"/>
            <a:r>
              <a:rPr lang="cs-CZ" sz="1600" i="1" dirty="0">
                <a:latin typeface="Calibri" pitchFamily="34" charset="0"/>
              </a:rPr>
              <a:t>- indukuje vznik volných radikálů</a:t>
            </a:r>
          </a:p>
          <a:p>
            <a:pPr marL="457200" lvl="1" indent="0"/>
            <a:r>
              <a:rPr lang="cs-CZ" sz="1600" i="1" dirty="0">
                <a:latin typeface="Calibri" pitchFamily="34" charset="0"/>
              </a:rPr>
              <a:t>- blokuje </a:t>
            </a:r>
            <a:r>
              <a:rPr lang="cs-CZ" sz="1600" i="1" dirty="0" err="1">
                <a:latin typeface="Calibri" pitchFamily="34" charset="0"/>
              </a:rPr>
              <a:t>topoizomerázu</a:t>
            </a:r>
            <a:r>
              <a:rPr lang="cs-CZ" sz="1600" i="1" dirty="0">
                <a:latin typeface="Calibri" pitchFamily="34" charset="0"/>
              </a:rPr>
              <a:t> II</a:t>
            </a:r>
          </a:p>
          <a:p>
            <a:endParaRPr lang="cs-CZ" sz="1600" i="1" dirty="0">
              <a:latin typeface="Calibri" pitchFamily="34" charset="0"/>
            </a:endParaRPr>
          </a:p>
          <a:p>
            <a:endParaRPr lang="cs-CZ" sz="1600" i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4. Rostlinné alkaloidy</a:t>
            </a:r>
          </a:p>
          <a:p>
            <a:r>
              <a:rPr lang="cs-CZ" sz="1600" dirty="0">
                <a:latin typeface="Calibri" pitchFamily="34" charset="0"/>
              </a:rPr>
              <a:t>blokují tvorbu vřeténka vazbou na mikrotubuly</a:t>
            </a:r>
          </a:p>
          <a:p>
            <a:pPr>
              <a:buFontTx/>
              <a:buChar char="-"/>
            </a:pPr>
            <a:r>
              <a:rPr lang="cs-CZ" sz="1600" i="1" dirty="0">
                <a:latin typeface="Calibri" pitchFamily="34" charset="0"/>
              </a:rPr>
              <a:t>Vinca alkaloidy (z Vinca </a:t>
            </a:r>
            <a:r>
              <a:rPr lang="cs-CZ" sz="1600" i="1" dirty="0" err="1">
                <a:latin typeface="Calibri" pitchFamily="34" charset="0"/>
              </a:rPr>
              <a:t>rosea</a:t>
            </a:r>
            <a:r>
              <a:rPr lang="cs-CZ" sz="1600" i="1" dirty="0">
                <a:latin typeface="Calibri" pitchFamily="34" charset="0"/>
              </a:rPr>
              <a:t>; barvínek růžový) - depolymerizace mikrotubulů - rozpad vřeténka, </a:t>
            </a:r>
            <a:r>
              <a:rPr lang="cs-CZ" sz="1600" i="1" dirty="0" err="1">
                <a:latin typeface="Calibri" pitchFamily="34" charset="0"/>
              </a:rPr>
              <a:t>Kamptotecin</a:t>
            </a:r>
            <a:r>
              <a:rPr lang="cs-CZ" sz="1600" i="1" dirty="0">
                <a:latin typeface="Calibri" pitchFamily="34" charset="0"/>
              </a:rPr>
              <a:t> - blok </a:t>
            </a:r>
            <a:r>
              <a:rPr lang="cs-CZ" sz="1600" i="1" dirty="0" err="1">
                <a:latin typeface="Calibri" pitchFamily="34" charset="0"/>
              </a:rPr>
              <a:t>topoizomerázy</a:t>
            </a:r>
            <a:r>
              <a:rPr lang="cs-CZ" sz="1600" i="1" dirty="0">
                <a:latin typeface="Calibri" pitchFamily="34" charset="0"/>
              </a:rPr>
              <a:t> I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Taxány</a:t>
            </a:r>
            <a:r>
              <a:rPr lang="cs-CZ" sz="1600" i="1" dirty="0">
                <a:latin typeface="Calibri" pitchFamily="34" charset="0"/>
              </a:rPr>
              <a:t> - (jehličí tisu - </a:t>
            </a:r>
            <a:r>
              <a:rPr lang="cs-CZ" sz="1600" i="1" dirty="0" err="1">
                <a:latin typeface="Calibri" pitchFamily="34" charset="0"/>
              </a:rPr>
              <a:t>Taxus</a:t>
            </a:r>
            <a:r>
              <a:rPr lang="cs-CZ" sz="1600" i="1" dirty="0">
                <a:latin typeface="Calibri" pitchFamily="34" charset="0"/>
              </a:rPr>
              <a:t>), </a:t>
            </a:r>
            <a:r>
              <a:rPr lang="cs-CZ" sz="1600" i="1" dirty="0" err="1">
                <a:latin typeface="Calibri" pitchFamily="34" charset="0"/>
              </a:rPr>
              <a:t>Paklitaxel</a:t>
            </a:r>
            <a:r>
              <a:rPr lang="cs-CZ" sz="1600" i="1" dirty="0">
                <a:latin typeface="Calibri" pitchFamily="34" charset="0"/>
              </a:rPr>
              <a:t> - blok depolymerizace mikrotubulů (karcinom prsu, vaječníku)</a:t>
            </a:r>
          </a:p>
        </p:txBody>
      </p:sp>
      <p:sp>
        <p:nvSpPr>
          <p:cNvPr id="3" name="Obdélník 2"/>
          <p:cNvSpPr/>
          <p:nvPr/>
        </p:nvSpPr>
        <p:spPr>
          <a:xfrm>
            <a:off x="51398" y="6309320"/>
            <a:ext cx="8985098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i="1" dirty="0">
                <a:latin typeface="Calibri"/>
                <a:ea typeface="Calibri"/>
                <a:cs typeface="Calibri"/>
              </a:rPr>
              <a:t>*protinádorová antibiotika v tomto kontextu neoznačují antibakteriální látky</a:t>
            </a:r>
          </a:p>
          <a:p>
            <a:r>
              <a:rPr lang="cs-CZ" sz="1400" i="1" dirty="0" err="1">
                <a:latin typeface="Calibri" pitchFamily="34" charset="0"/>
              </a:rPr>
              <a:t>topoizomeráza</a:t>
            </a:r>
            <a:r>
              <a:rPr lang="cs-CZ" sz="1400" i="1" dirty="0">
                <a:latin typeface="Calibri" pitchFamily="34" charset="0"/>
              </a:rPr>
              <a:t>: rozmotává DNA při replikaci</a:t>
            </a:r>
            <a:endParaRPr lang="en-US" sz="1400" i="1" dirty="0">
              <a:latin typeface="Calibri" pitchFamily="34" charset="0"/>
            </a:endParaRPr>
          </a:p>
        </p:txBody>
      </p:sp>
      <p:pic>
        <p:nvPicPr>
          <p:cNvPr id="4098" name="Picture 2" descr="http://lh4.ggpht.com/-DgINNHV0Lqo/UUwTU6WolOI/AAAAAAAAFIU/VgRn4R1cgP4/image_thumb%255B18%255D.png?imgmax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77168"/>
            <a:ext cx="2479407" cy="150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lternativnÃ­ popis obrÃ¡zku chyb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00403"/>
            <a:ext cx="24765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t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Image res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78121"/>
            <a:ext cx="1872208" cy="21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3D6420F6-7343-493A-8944-9201737C51C5}"/>
              </a:ext>
            </a:extLst>
          </p:cNvPr>
          <p:cNvCxnSpPr/>
          <p:nvPr/>
        </p:nvCxnSpPr>
        <p:spPr>
          <a:xfrm flipV="1">
            <a:off x="4411800" y="2221200"/>
            <a:ext cx="1571400" cy="903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5259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79512" y="188640"/>
            <a:ext cx="8784976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Cílená terapie - příklady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  <a:cs typeface="Arial" charset="0"/>
              </a:rPr>
              <a:t>Tyrozin kinázové inhibitory (</a:t>
            </a:r>
            <a:r>
              <a:rPr lang="cs-CZ" sz="1600" b="1" dirty="0" err="1">
                <a:latin typeface="Calibri" pitchFamily="34" charset="0"/>
                <a:cs typeface="Arial" charset="0"/>
              </a:rPr>
              <a:t>TKIs</a:t>
            </a:r>
            <a:r>
              <a:rPr lang="cs-CZ" sz="1600" b="1" dirty="0">
                <a:latin typeface="Calibri" pitchFamily="34" charset="0"/>
                <a:cs typeface="Arial" charset="0"/>
              </a:rPr>
              <a:t>)</a:t>
            </a:r>
          </a:p>
          <a:p>
            <a:r>
              <a:rPr lang="cs-CZ" sz="1600" dirty="0">
                <a:latin typeface="Calibri" pitchFamily="34" charset="0"/>
                <a:cs typeface="Arial" charset="0"/>
              </a:rPr>
              <a:t>- obsazení ATP vazebného místa</a:t>
            </a:r>
          </a:p>
          <a:p>
            <a:r>
              <a:rPr lang="cs-CZ" sz="1600" dirty="0">
                <a:latin typeface="Calibri" pitchFamily="34" charset="0"/>
                <a:cs typeface="Arial" charset="0"/>
              </a:rPr>
              <a:t>- vysoká strukturní variabilita umožňuje specifickou vazbu</a:t>
            </a:r>
          </a:p>
          <a:p>
            <a:r>
              <a:rPr lang="cs-CZ" sz="1600" dirty="0">
                <a:latin typeface="Calibri" pitchFamily="34" charset="0"/>
                <a:cs typeface="Arial" charset="0"/>
              </a:rPr>
              <a:t>- nevedou k úplnému vyléčení :(</a:t>
            </a:r>
          </a:p>
          <a:p>
            <a:pPr marL="0" indent="0"/>
            <a:r>
              <a:rPr lang="cs-CZ" sz="1600" i="1" dirty="0">
                <a:latin typeface="Calibri" pitchFamily="34" charset="0"/>
                <a:cs typeface="Arial" charset="0"/>
              </a:rPr>
              <a:t>	-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Gefitinib</a:t>
            </a:r>
            <a:r>
              <a:rPr lang="cs-CZ" sz="1600" i="1" dirty="0">
                <a:latin typeface="Calibri" pitchFamily="34" charset="0"/>
                <a:cs typeface="Arial" charset="0"/>
              </a:rPr>
              <a:t> -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karc</a:t>
            </a:r>
            <a:r>
              <a:rPr lang="cs-CZ" sz="1600" i="1" dirty="0">
                <a:latin typeface="Calibri" pitchFamily="34" charset="0"/>
                <a:cs typeface="Arial" charset="0"/>
              </a:rPr>
              <a:t>. plic, ledvin, solidní tumory</a:t>
            </a:r>
          </a:p>
          <a:p>
            <a:pPr marL="0" indent="0"/>
            <a:r>
              <a:rPr lang="cs-CZ" sz="1600" i="1" dirty="0">
                <a:latin typeface="Calibri" pitchFamily="34" charset="0"/>
                <a:cs typeface="Arial" charset="0"/>
              </a:rPr>
              <a:t>	-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Erlotinib</a:t>
            </a:r>
            <a:r>
              <a:rPr lang="cs-CZ" sz="1600" i="1" dirty="0">
                <a:latin typeface="Calibri" pitchFamily="34" charset="0"/>
                <a:cs typeface="Arial" charset="0"/>
              </a:rPr>
              <a:t> -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karc</a:t>
            </a:r>
            <a:r>
              <a:rPr lang="cs-CZ" sz="1600" i="1" dirty="0">
                <a:latin typeface="Calibri" pitchFamily="34" charset="0"/>
                <a:cs typeface="Arial" charset="0"/>
              </a:rPr>
              <a:t>. vaječníku</a:t>
            </a:r>
          </a:p>
          <a:p>
            <a:pPr marL="0" indent="0"/>
            <a:r>
              <a:rPr lang="cs-CZ" sz="1600" i="1" dirty="0">
                <a:latin typeface="Calibri" pitchFamily="34" charset="0"/>
                <a:cs typeface="Arial" charset="0"/>
              </a:rPr>
              <a:t>	-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Imatinib</a:t>
            </a:r>
            <a:r>
              <a:rPr lang="cs-CZ" sz="1600" i="1" dirty="0">
                <a:latin typeface="Calibri" pitchFamily="34" charset="0"/>
                <a:cs typeface="Arial" charset="0"/>
              </a:rPr>
              <a:t>,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Dasatinib</a:t>
            </a:r>
            <a:r>
              <a:rPr lang="cs-CZ" sz="1600" i="1" dirty="0">
                <a:latin typeface="Calibri" pitchFamily="34" charset="0"/>
                <a:cs typeface="Arial" charset="0"/>
              </a:rPr>
              <a:t>,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Nilotinib</a:t>
            </a:r>
            <a:r>
              <a:rPr lang="cs-CZ" sz="1600" i="1" dirty="0">
                <a:latin typeface="Calibri" pitchFamily="34" charset="0"/>
                <a:cs typeface="Arial" charset="0"/>
              </a:rPr>
              <a:t> - léčba CML</a:t>
            </a:r>
          </a:p>
          <a:p>
            <a:endParaRPr lang="cs-CZ" sz="1600" i="1" dirty="0">
              <a:latin typeface="Calibri" pitchFamily="34" charset="0"/>
              <a:cs typeface="Arial" charset="0"/>
            </a:endParaRPr>
          </a:p>
          <a:p>
            <a:r>
              <a:rPr lang="cs-CZ" sz="1600" b="1" dirty="0" err="1">
                <a:latin typeface="Calibri" pitchFamily="34" charset="0"/>
                <a:cs typeface="Arial" charset="0"/>
              </a:rPr>
              <a:t>Farnezyltransferázové</a:t>
            </a:r>
            <a:r>
              <a:rPr lang="cs-CZ" sz="1600" b="1" dirty="0">
                <a:latin typeface="Calibri" pitchFamily="34" charset="0"/>
                <a:cs typeface="Arial" charset="0"/>
              </a:rPr>
              <a:t> inhibitory (</a:t>
            </a:r>
            <a:r>
              <a:rPr lang="cs-CZ" sz="1600" b="1" dirty="0" err="1">
                <a:latin typeface="Calibri" pitchFamily="34" charset="0"/>
                <a:cs typeface="Arial" charset="0"/>
              </a:rPr>
              <a:t>FTIs</a:t>
            </a:r>
            <a:r>
              <a:rPr lang="cs-CZ" sz="1600" b="1" dirty="0">
                <a:latin typeface="Calibri" pitchFamily="34" charset="0"/>
                <a:cs typeface="Arial" charset="0"/>
              </a:rPr>
              <a:t>)</a:t>
            </a:r>
          </a:p>
          <a:p>
            <a:r>
              <a:rPr lang="cs-CZ" sz="1600" dirty="0">
                <a:latin typeface="Calibri" pitchFamily="34" charset="0"/>
                <a:cs typeface="Arial" charset="0"/>
              </a:rPr>
              <a:t>inhibice funkce Ras (trvale zapnutý v nádorech)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  <a:cs typeface="Arial" charset="0"/>
              </a:rPr>
              <a:t>Lonafarnib</a:t>
            </a:r>
            <a:r>
              <a:rPr lang="cs-CZ" sz="1600" i="1" dirty="0">
                <a:latin typeface="Calibri" pitchFamily="34" charset="0"/>
                <a:cs typeface="Arial" charset="0"/>
              </a:rPr>
              <a:t>,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Tipifarnib</a:t>
            </a:r>
            <a:r>
              <a:rPr lang="cs-CZ" sz="1600" i="1" dirty="0">
                <a:latin typeface="Calibri" pitchFamily="34" charset="0"/>
                <a:cs typeface="Arial" charset="0"/>
              </a:rPr>
              <a:t>, BMS-214662</a:t>
            </a:r>
          </a:p>
          <a:p>
            <a:endParaRPr lang="cs-CZ" sz="1200" i="1" dirty="0">
              <a:cs typeface="Arial" charset="0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D8F20517-9304-0EE5-8D90-29C163DB0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400" y="3019197"/>
            <a:ext cx="3922200" cy="31866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88823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Calibri" pitchFamily="34" charset="0"/>
              </a:rPr>
              <a:t>Roční úmrtnost na vybrané typy rakoviny</a:t>
            </a:r>
          </a:p>
        </p:txBody>
      </p:sp>
      <p:sp>
        <p:nvSpPr>
          <p:cNvPr id="4" name="Obdélník 3"/>
          <p:cNvSpPr/>
          <p:nvPr/>
        </p:nvSpPr>
        <p:spPr>
          <a:xfrm>
            <a:off x="55577" y="6517393"/>
            <a:ext cx="2338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www.clevelandclinicmeded.com</a:t>
            </a:r>
          </a:p>
        </p:txBody>
      </p:sp>
      <p:pic>
        <p:nvPicPr>
          <p:cNvPr id="8198" name="Picture 6" descr="http://www.clevelandclinicmeded.com/medicalpubs/diseasemanagement/pulmonary/lung-cancer/images/figur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" y="1934226"/>
            <a:ext cx="4393299" cy="32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clevelandclinicmeded.com/medicalpubs/diseasemanagement/pulmonary/lung-cancer/images/figure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76524"/>
            <a:ext cx="4427985" cy="33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F4ED98A-EE48-4067-9D90-E323C2564413}"/>
              </a:ext>
            </a:extLst>
          </p:cNvPr>
          <p:cNvSpPr txBox="1"/>
          <p:nvPr/>
        </p:nvSpPr>
        <p:spPr>
          <a:xfrm>
            <a:off x="467544" y="166048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♀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B74274A-4780-4B95-B3F9-CE556DE6CE18}"/>
              </a:ext>
            </a:extLst>
          </p:cNvPr>
          <p:cNvSpPr txBox="1"/>
          <p:nvPr/>
        </p:nvSpPr>
        <p:spPr>
          <a:xfrm>
            <a:off x="5004048" y="166048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♂</a:t>
            </a:r>
          </a:p>
        </p:txBody>
      </p:sp>
    </p:spTree>
    <p:extLst>
      <p:ext uri="{BB962C8B-B14F-4D97-AF65-F5344CB8AC3E}">
        <p14:creationId xmlns:p14="http://schemas.microsoft.com/office/powerpoint/2010/main" val="3696209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760600" cy="1602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None/>
            </a:pPr>
            <a:r>
              <a:rPr lang="cs-CZ" sz="1800" b="1" dirty="0">
                <a:latin typeface="Calibri"/>
                <a:cs typeface="Calibri"/>
              </a:rPr>
              <a:t>Cílená terapie Chronické Myeloidní Leukemie (CML)</a:t>
            </a:r>
            <a:endParaRPr lang="cs-CZ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600" dirty="0" err="1">
                <a:latin typeface="Calibri"/>
                <a:ea typeface="+mn-lt"/>
                <a:cs typeface="+mn-lt"/>
              </a:rPr>
              <a:t>Fúzí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protoonkogenu</a:t>
            </a:r>
            <a:r>
              <a:rPr lang="en-US" sz="1600" dirty="0">
                <a:latin typeface="Calibri"/>
                <a:ea typeface="+mn-lt"/>
                <a:cs typeface="+mn-lt"/>
              </a:rPr>
              <a:t> ABL a BCR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vzniká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abnormální</a:t>
            </a:r>
            <a:r>
              <a:rPr lang="en-US" sz="1600" dirty="0">
                <a:latin typeface="Calibri"/>
                <a:ea typeface="+mn-lt"/>
                <a:cs typeface="+mn-lt"/>
              </a:rPr>
              <a:t> gen,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jehož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translačním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produktem</a:t>
            </a:r>
            <a:r>
              <a:rPr lang="en-US" sz="1600" dirty="0">
                <a:latin typeface="Calibri"/>
                <a:ea typeface="+mn-lt"/>
                <a:cs typeface="+mn-lt"/>
              </a:rPr>
              <a:t> je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konstitutivně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aktivní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cytoplazmatická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bcr-abl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tyrozinová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kináza</a:t>
            </a:r>
            <a:r>
              <a:rPr lang="en-US" sz="1600" dirty="0">
                <a:latin typeface="Calibri"/>
                <a:ea typeface="+mn-lt"/>
                <a:cs typeface="+mn-lt"/>
              </a:rPr>
              <a:t>,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která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narušuje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řadu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signálních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drah</a:t>
            </a:r>
            <a:r>
              <a:rPr lang="en-US" sz="1600" dirty="0">
                <a:latin typeface="Calibri"/>
                <a:ea typeface="+mn-lt"/>
                <a:cs typeface="+mn-lt"/>
              </a:rPr>
              <a:t> a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způsobuje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leukemický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fenotyp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buňky</a:t>
            </a:r>
            <a:r>
              <a:rPr lang="en-US" sz="1600" dirty="0">
                <a:latin typeface="Calibri"/>
                <a:ea typeface="+mn-lt"/>
                <a:cs typeface="+mn-lt"/>
              </a:rPr>
              <a:t>.</a:t>
            </a:r>
            <a:endParaRPr lang="en-US" sz="1600" dirty="0">
              <a:latin typeface="Calibri"/>
              <a:cs typeface="Arial"/>
            </a:endParaRPr>
          </a:p>
          <a:p>
            <a:pPr>
              <a:buFontTx/>
              <a:buNone/>
            </a:pPr>
            <a:r>
              <a:rPr lang="cs-CZ" sz="1600" dirty="0" err="1">
                <a:latin typeface="Calibri"/>
                <a:cs typeface="Calibri"/>
              </a:rPr>
              <a:t>Over</a:t>
            </a:r>
            <a:r>
              <a:rPr lang="cs-CZ" sz="1600" dirty="0">
                <a:latin typeface="Calibri"/>
                <a:cs typeface="Calibri"/>
              </a:rPr>
              <a:t>-exprese </a:t>
            </a:r>
            <a:r>
              <a:rPr lang="cs-CZ" sz="1600" dirty="0" err="1">
                <a:latin typeface="Calibri"/>
                <a:cs typeface="Calibri"/>
              </a:rPr>
              <a:t>tyrozinkinázy</a:t>
            </a:r>
            <a:r>
              <a:rPr lang="cs-CZ" sz="1600" dirty="0">
                <a:latin typeface="Calibri"/>
                <a:cs typeface="Calibri"/>
              </a:rPr>
              <a:t> </a:t>
            </a:r>
            <a:r>
              <a:rPr lang="cs-CZ" sz="1600" dirty="0" err="1">
                <a:latin typeface="Calibri"/>
                <a:cs typeface="Calibri"/>
              </a:rPr>
              <a:t>Bcr-Abl</a:t>
            </a:r>
            <a:r>
              <a:rPr lang="cs-CZ" sz="1600" dirty="0">
                <a:latin typeface="Calibri"/>
                <a:cs typeface="Calibri"/>
              </a:rPr>
              <a:t> v CML způsobuje:</a:t>
            </a:r>
            <a:endParaRPr lang="cs-CZ" dirty="0">
              <a:latin typeface="Calibri"/>
              <a:cs typeface="Calibri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cytokin-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independentní</a:t>
            </a:r>
            <a:r>
              <a:rPr lang="cs-CZ" sz="1600" dirty="0">
                <a:latin typeface="Calibri"/>
                <a:ea typeface="Calibri"/>
                <a:cs typeface="Calibri"/>
              </a:rPr>
              <a:t> přežití a růst buňky, prokázána onkogenní 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adikce</a:t>
            </a:r>
            <a:endParaRPr lang="cs-CZ" sz="1600" dirty="0">
              <a:latin typeface="Calibri"/>
              <a:ea typeface="Calibri"/>
              <a:cs typeface="Calibri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chrání buňku před apoptózou v odpovědi na růstové faktory nebo poškození DNA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5518150" cy="38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27" name="Group 7"/>
          <p:cNvGrpSpPr>
            <a:grpSpLocks/>
          </p:cNvGrpSpPr>
          <p:nvPr/>
        </p:nvGrpSpPr>
        <p:grpSpPr bwMode="auto">
          <a:xfrm>
            <a:off x="3852095" y="3356620"/>
            <a:ext cx="2165573" cy="584200"/>
            <a:chOff x="3243" y="1842"/>
            <a:chExt cx="1209" cy="368"/>
          </a:xfrm>
        </p:grpSpPr>
        <p:grpSp>
          <p:nvGrpSpPr>
            <p:cNvPr id="30728" name="Group 8"/>
            <p:cNvGrpSpPr>
              <a:grpSpLocks/>
            </p:cNvGrpSpPr>
            <p:nvPr/>
          </p:nvGrpSpPr>
          <p:grpSpPr bwMode="auto">
            <a:xfrm>
              <a:off x="3243" y="1933"/>
              <a:ext cx="500" cy="91"/>
              <a:chOff x="4785" y="1797"/>
              <a:chExt cx="454" cy="182"/>
            </a:xfrm>
          </p:grpSpPr>
          <p:cxnSp>
            <p:nvCxnSpPr>
              <p:cNvPr id="30729" name="AutoShape 9"/>
              <p:cNvCxnSpPr>
                <a:cxnSpLocks noChangeShapeType="1"/>
              </p:cNvCxnSpPr>
              <p:nvPr/>
            </p:nvCxnSpPr>
            <p:spPr bwMode="auto">
              <a:xfrm>
                <a:off x="4785" y="1888"/>
                <a:ext cx="454" cy="0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730" name="Line 10"/>
              <p:cNvSpPr>
                <a:spLocks noChangeShapeType="1"/>
              </p:cNvSpPr>
              <p:nvPr/>
            </p:nvSpPr>
            <p:spPr bwMode="auto">
              <a:xfrm>
                <a:off x="4785" y="1797"/>
                <a:ext cx="0" cy="1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31" name="Text Box 11"/>
            <p:cNvSpPr txBox="1">
              <a:spLocks noChangeArrowheads="1"/>
            </p:cNvSpPr>
            <p:nvPr/>
          </p:nvSpPr>
          <p:spPr bwMode="auto">
            <a:xfrm>
              <a:off x="3742" y="1842"/>
              <a:ext cx="71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b="1" dirty="0">
                  <a:solidFill>
                    <a:srgbClr val="FF0000"/>
                  </a:solidFill>
                  <a:latin typeface="Times New Roman" pitchFamily="18" charset="0"/>
                </a:rPr>
                <a:t>TKI cílené na </a:t>
              </a:r>
              <a:r>
                <a:rPr lang="cs-CZ" sz="1600" b="1" dirty="0" err="1">
                  <a:solidFill>
                    <a:srgbClr val="FF0000"/>
                  </a:solidFill>
                  <a:latin typeface="Times New Roman" pitchFamily="18" charset="0"/>
                </a:rPr>
                <a:t>Bcr-Abl</a:t>
              </a:r>
              <a:endParaRPr lang="cs-CZ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0738" name="Group 18"/>
          <p:cNvGrpSpPr>
            <a:grpSpLocks/>
          </p:cNvGrpSpPr>
          <p:nvPr/>
        </p:nvGrpSpPr>
        <p:grpSpPr bwMode="auto">
          <a:xfrm>
            <a:off x="-42044" y="4063058"/>
            <a:ext cx="955675" cy="612775"/>
            <a:chOff x="790" y="2287"/>
            <a:chExt cx="602" cy="386"/>
          </a:xfrm>
        </p:grpSpPr>
        <p:grpSp>
          <p:nvGrpSpPr>
            <p:cNvPr id="30734" name="Group 14"/>
            <p:cNvGrpSpPr>
              <a:grpSpLocks/>
            </p:cNvGrpSpPr>
            <p:nvPr/>
          </p:nvGrpSpPr>
          <p:grpSpPr bwMode="auto">
            <a:xfrm rot="10800000">
              <a:off x="1056" y="2568"/>
              <a:ext cx="132" cy="105"/>
              <a:chOff x="4785" y="1797"/>
              <a:chExt cx="167" cy="182"/>
            </a:xfrm>
          </p:grpSpPr>
          <p:cxnSp>
            <p:nvCxnSpPr>
              <p:cNvPr id="30735" name="AutoShape 15"/>
              <p:cNvCxnSpPr>
                <a:cxnSpLocks noChangeShapeType="1"/>
              </p:cNvCxnSpPr>
              <p:nvPr/>
            </p:nvCxnSpPr>
            <p:spPr bwMode="auto">
              <a:xfrm rot="10800000" flipH="1">
                <a:off x="4785" y="1888"/>
                <a:ext cx="167" cy="0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736" name="Line 16"/>
              <p:cNvSpPr>
                <a:spLocks noChangeShapeType="1"/>
              </p:cNvSpPr>
              <p:nvPr/>
            </p:nvSpPr>
            <p:spPr bwMode="auto">
              <a:xfrm>
                <a:off x="4785" y="1797"/>
                <a:ext cx="0" cy="1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37" name="Text Box 17"/>
            <p:cNvSpPr txBox="1">
              <a:spLocks noChangeArrowheads="1"/>
            </p:cNvSpPr>
            <p:nvPr/>
          </p:nvSpPr>
          <p:spPr bwMode="auto">
            <a:xfrm>
              <a:off x="790" y="2287"/>
              <a:ext cx="60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400" b="1" dirty="0">
                  <a:solidFill>
                    <a:srgbClr val="FF0000"/>
                  </a:solidFill>
                  <a:latin typeface="Times New Roman" pitchFamily="18" charset="0"/>
                </a:rPr>
                <a:t>inhibice MEK</a:t>
              </a:r>
            </a:p>
          </p:txBody>
        </p:sp>
      </p:grp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435794" y="2421582"/>
            <a:ext cx="1111250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7240" rIns="90000" bIns="468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>
                <a:solidFill>
                  <a:srgbClr val="FF0000"/>
                </a:solidFill>
                <a:cs typeface="Arial" charset="0"/>
              </a:rPr>
              <a:t>FTI</a:t>
            </a:r>
          </a:p>
          <a:p>
            <a:pPr algn="ctr">
              <a:lnSpc>
                <a:spcPct val="93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b="1">
                <a:solidFill>
                  <a:srgbClr val="FF0000"/>
                </a:solidFill>
                <a:cs typeface="Arial" charset="0"/>
              </a:rPr>
              <a:t>X</a:t>
            </a:r>
          </a:p>
        </p:txBody>
      </p:sp>
      <p:pic>
        <p:nvPicPr>
          <p:cNvPr id="30748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82" y="2669765"/>
            <a:ext cx="2097457" cy="191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9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444" y="4675834"/>
            <a:ext cx="3036264" cy="20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64CA9B7-8398-435D-EFFF-141177C6A72B}"/>
              </a:ext>
            </a:extLst>
          </p:cNvPr>
          <p:cNvSpPr txBox="1"/>
          <p:nvPr/>
        </p:nvSpPr>
        <p:spPr>
          <a:xfrm>
            <a:off x="6073007" y="3018066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6" dur="10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229600" cy="490537"/>
          </a:xfrm>
        </p:spPr>
        <p:txBody>
          <a:bodyPr/>
          <a:lstStyle/>
          <a:p>
            <a:pPr algn="l"/>
            <a:r>
              <a:rPr lang="cs-CZ" sz="1800" b="1" dirty="0">
                <a:solidFill>
                  <a:schemeClr val="tx1"/>
                </a:solidFill>
                <a:latin typeface="Calibri" pitchFamily="34" charset="0"/>
              </a:rPr>
              <a:t>Cílená terapie CML</a:t>
            </a:r>
          </a:p>
        </p:txBody>
      </p:sp>
      <p:pic>
        <p:nvPicPr>
          <p:cNvPr id="31748" name="Picture 4" descr="pavel_bra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7489825" cy="50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79512" y="188640"/>
            <a:ext cx="8568952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/>
                <a:cs typeface="Calibri"/>
              </a:rPr>
              <a:t>Rakovinná kmenová buňka v klidovém stavu zodpovědná za relaps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/>
                <a:cs typeface="Arial"/>
              </a:rPr>
              <a:t>Indukce vstupu kmenové buňky v klidovém stavu do b. cyklu</a:t>
            </a:r>
          </a:p>
          <a:p>
            <a:r>
              <a:rPr lang="cs-CZ" sz="1600" i="1" dirty="0">
                <a:latin typeface="Calibri" pitchFamily="34" charset="0"/>
                <a:cs typeface="Arial" charset="0"/>
              </a:rPr>
              <a:t>V</a:t>
            </a:r>
            <a:r>
              <a:rPr lang="cs-CZ" sz="1600" b="1" i="1" dirty="0">
                <a:latin typeface="Calibri" pitchFamily="34" charset="0"/>
                <a:cs typeface="Arial" charset="0"/>
              </a:rPr>
              <a:t> </a:t>
            </a:r>
            <a:r>
              <a:rPr lang="cs-CZ" sz="1600" i="1" dirty="0">
                <a:latin typeface="Calibri" pitchFamily="34" charset="0"/>
                <a:cs typeface="Arial" charset="0"/>
              </a:rPr>
              <a:t>kombinaci s konvenční chemoterapií</a:t>
            </a:r>
          </a:p>
          <a:p>
            <a:endParaRPr lang="cs-CZ" sz="1600" dirty="0">
              <a:latin typeface="Calibri" pitchFamily="34" charset="0"/>
              <a:cs typeface="Arial" charset="0"/>
            </a:endParaRPr>
          </a:p>
          <a:p>
            <a:r>
              <a:rPr lang="cs-CZ" sz="1600" b="1" dirty="0">
                <a:latin typeface="Calibri" pitchFamily="34" charset="0"/>
                <a:cs typeface="Arial" charset="0"/>
              </a:rPr>
              <a:t>Oxid arsenitý</a:t>
            </a:r>
            <a:r>
              <a:rPr lang="cs-CZ" sz="1600" dirty="0">
                <a:latin typeface="Calibri" pitchFamily="34" charset="0"/>
                <a:cs typeface="Arial" charset="0"/>
              </a:rPr>
              <a:t> (As</a:t>
            </a:r>
            <a:r>
              <a:rPr lang="cs-CZ" sz="1600" baseline="-25000" dirty="0">
                <a:latin typeface="Calibri" pitchFamily="34" charset="0"/>
                <a:cs typeface="Arial" charset="0"/>
              </a:rPr>
              <a:t>2</a:t>
            </a:r>
            <a:r>
              <a:rPr lang="cs-CZ" sz="1600" dirty="0">
                <a:latin typeface="Calibri" pitchFamily="34" charset="0"/>
                <a:cs typeface="Arial" charset="0"/>
              </a:rPr>
              <a:t>O</a:t>
            </a:r>
            <a:r>
              <a:rPr lang="cs-CZ" sz="1600" baseline="-25000" dirty="0">
                <a:latin typeface="Calibri" pitchFamily="34" charset="0"/>
                <a:cs typeface="Arial" charset="0"/>
              </a:rPr>
              <a:t>3</a:t>
            </a:r>
            <a:r>
              <a:rPr lang="cs-CZ" sz="1600" dirty="0">
                <a:latin typeface="Calibri" pitchFamily="34" charset="0"/>
                <a:cs typeface="Arial" charset="0"/>
              </a:rPr>
              <a:t>, </a:t>
            </a:r>
            <a:r>
              <a:rPr lang="cs-CZ" sz="1600" dirty="0" err="1">
                <a:latin typeface="Calibri" pitchFamily="34" charset="0"/>
                <a:cs typeface="Arial" charset="0"/>
              </a:rPr>
              <a:t>arsenic</a:t>
            </a:r>
            <a:r>
              <a:rPr lang="cs-CZ" sz="1600" dirty="0">
                <a:latin typeface="Calibri" pitchFamily="34" charset="0"/>
                <a:cs typeface="Arial" charset="0"/>
              </a:rPr>
              <a:t> </a:t>
            </a:r>
            <a:r>
              <a:rPr lang="cs-CZ" sz="1600" dirty="0" err="1">
                <a:latin typeface="Calibri" pitchFamily="34" charset="0"/>
                <a:cs typeface="Arial" charset="0"/>
              </a:rPr>
              <a:t>trioxide</a:t>
            </a:r>
            <a:r>
              <a:rPr lang="cs-CZ" sz="1600" dirty="0">
                <a:latin typeface="Calibri" pitchFamily="34" charset="0"/>
                <a:cs typeface="Arial" charset="0"/>
              </a:rPr>
              <a:t>, 1865 </a:t>
            </a:r>
            <a:r>
              <a:rPr lang="cs-CZ" sz="1600" dirty="0" err="1">
                <a:latin typeface="Calibri" pitchFamily="34" charset="0"/>
                <a:cs typeface="Arial" charset="0"/>
              </a:rPr>
              <a:t>Fowler</a:t>
            </a:r>
            <a:r>
              <a:rPr lang="cs-CZ" sz="1600" dirty="0">
                <a:latin typeface="Calibri" pitchFamily="34" charset="0"/>
                <a:cs typeface="Arial" charset="0"/>
              </a:rPr>
              <a:t> </a:t>
            </a:r>
            <a:r>
              <a:rPr lang="cs-CZ" sz="1600" dirty="0" err="1">
                <a:latin typeface="Calibri" pitchFamily="34" charset="0"/>
                <a:cs typeface="Arial" charset="0"/>
              </a:rPr>
              <a:t>solution</a:t>
            </a:r>
            <a:r>
              <a:rPr lang="cs-CZ" sz="1600" dirty="0">
                <a:latin typeface="Calibri" pitchFamily="34" charset="0"/>
                <a:cs typeface="Arial" charset="0"/>
              </a:rPr>
              <a:t>)</a:t>
            </a:r>
          </a:p>
          <a:p>
            <a:pPr>
              <a:buFontTx/>
              <a:buChar char="-"/>
            </a:pPr>
            <a:r>
              <a:rPr lang="cs-CZ" sz="1600" dirty="0">
                <a:latin typeface="Calibri"/>
                <a:cs typeface="Arial"/>
              </a:rPr>
              <a:t>reversibilně snižuje expresi PML proteinu (klidový stav skrze represi </a:t>
            </a:r>
            <a:r>
              <a:rPr lang="cs-CZ" sz="1600" dirty="0" err="1">
                <a:latin typeface="Calibri"/>
                <a:cs typeface="Arial"/>
              </a:rPr>
              <a:t>mTOR</a:t>
            </a:r>
            <a:r>
              <a:rPr lang="cs-CZ" sz="1600" dirty="0">
                <a:latin typeface="Calibri"/>
                <a:cs typeface="Arial"/>
              </a:rPr>
              <a:t>) → indukuje</a:t>
            </a:r>
            <a:r>
              <a:rPr lang="el-GR" sz="1600" dirty="0">
                <a:latin typeface="Calibri"/>
                <a:cs typeface="Arial"/>
              </a:rPr>
              <a:t> kmenové buňky v klidovém stavu ke vstupu do cell cycle, bez vyvolání apoptózy</a:t>
            </a:r>
            <a:endParaRPr lang="cs-CZ" sz="1600" dirty="0">
              <a:latin typeface="Calibri"/>
              <a:cs typeface="Arial"/>
            </a:endParaRPr>
          </a:p>
          <a:p>
            <a:pPr>
              <a:buFontTx/>
              <a:buChar char="-"/>
            </a:pPr>
            <a:r>
              <a:rPr lang="cs-CZ" sz="1600" dirty="0">
                <a:latin typeface="Calibri" pitchFamily="34" charset="0"/>
                <a:cs typeface="Arial" charset="0"/>
              </a:rPr>
              <a:t>léčba PML a CML</a:t>
            </a:r>
          </a:p>
        </p:txBody>
      </p:sp>
      <p:grpSp>
        <p:nvGrpSpPr>
          <p:cNvPr id="27987" name="Group 339"/>
          <p:cNvGrpSpPr>
            <a:grpSpLocks/>
          </p:cNvGrpSpPr>
          <p:nvPr/>
        </p:nvGrpSpPr>
        <p:grpSpPr bwMode="auto">
          <a:xfrm>
            <a:off x="648213" y="3491800"/>
            <a:ext cx="1295400" cy="1152525"/>
            <a:chOff x="431" y="2341"/>
            <a:chExt cx="816" cy="726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521" y="2523"/>
              <a:ext cx="227" cy="272"/>
              <a:chOff x="1020" y="2523"/>
              <a:chExt cx="907" cy="1179"/>
            </a:xfrm>
          </p:grpSpPr>
          <p:sp>
            <p:nvSpPr>
              <p:cNvPr id="27651" name="Oval 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52" name="Oval 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612" y="2387"/>
              <a:ext cx="227" cy="272"/>
              <a:chOff x="1020" y="2523"/>
              <a:chExt cx="907" cy="1179"/>
            </a:xfrm>
          </p:grpSpPr>
          <p:sp>
            <p:nvSpPr>
              <p:cNvPr id="27655" name="Oval 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56" name="Oval 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57" name="Group 9"/>
            <p:cNvGrpSpPr>
              <a:grpSpLocks/>
            </p:cNvGrpSpPr>
            <p:nvPr/>
          </p:nvGrpSpPr>
          <p:grpSpPr bwMode="auto">
            <a:xfrm>
              <a:off x="748" y="2523"/>
              <a:ext cx="227" cy="272"/>
              <a:chOff x="1020" y="2523"/>
              <a:chExt cx="907" cy="1179"/>
            </a:xfrm>
          </p:grpSpPr>
          <p:sp>
            <p:nvSpPr>
              <p:cNvPr id="27658" name="Oval 1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59" name="Oval 1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60" name="Group 12"/>
            <p:cNvGrpSpPr>
              <a:grpSpLocks/>
            </p:cNvGrpSpPr>
            <p:nvPr/>
          </p:nvGrpSpPr>
          <p:grpSpPr bwMode="auto">
            <a:xfrm>
              <a:off x="884" y="2659"/>
              <a:ext cx="227" cy="272"/>
              <a:chOff x="1020" y="2523"/>
              <a:chExt cx="907" cy="1179"/>
            </a:xfrm>
          </p:grpSpPr>
          <p:sp>
            <p:nvSpPr>
              <p:cNvPr id="27661" name="Oval 1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2" name="Oval 1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63" name="Group 15"/>
            <p:cNvGrpSpPr>
              <a:grpSpLocks/>
            </p:cNvGrpSpPr>
            <p:nvPr/>
          </p:nvGrpSpPr>
          <p:grpSpPr bwMode="auto">
            <a:xfrm>
              <a:off x="612" y="2659"/>
              <a:ext cx="227" cy="272"/>
              <a:chOff x="1020" y="2523"/>
              <a:chExt cx="907" cy="1179"/>
            </a:xfrm>
          </p:grpSpPr>
          <p:sp>
            <p:nvSpPr>
              <p:cNvPr id="27664" name="Oval 16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5" name="Oval 17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66" name="Group 18"/>
            <p:cNvGrpSpPr>
              <a:grpSpLocks/>
            </p:cNvGrpSpPr>
            <p:nvPr/>
          </p:nvGrpSpPr>
          <p:grpSpPr bwMode="auto">
            <a:xfrm>
              <a:off x="793" y="2387"/>
              <a:ext cx="227" cy="272"/>
              <a:chOff x="1020" y="2523"/>
              <a:chExt cx="907" cy="1179"/>
            </a:xfrm>
          </p:grpSpPr>
          <p:sp>
            <p:nvSpPr>
              <p:cNvPr id="27667" name="Oval 1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8" name="Oval 2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69" name="Group 21"/>
            <p:cNvGrpSpPr>
              <a:grpSpLocks/>
            </p:cNvGrpSpPr>
            <p:nvPr/>
          </p:nvGrpSpPr>
          <p:grpSpPr bwMode="auto">
            <a:xfrm>
              <a:off x="748" y="2795"/>
              <a:ext cx="227" cy="272"/>
              <a:chOff x="1020" y="2523"/>
              <a:chExt cx="907" cy="1179"/>
            </a:xfrm>
          </p:grpSpPr>
          <p:sp>
            <p:nvSpPr>
              <p:cNvPr id="27670" name="Oval 2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Oval 2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72" name="Group 24"/>
            <p:cNvGrpSpPr>
              <a:grpSpLocks/>
            </p:cNvGrpSpPr>
            <p:nvPr/>
          </p:nvGrpSpPr>
          <p:grpSpPr bwMode="auto">
            <a:xfrm>
              <a:off x="930" y="2704"/>
              <a:ext cx="227" cy="272"/>
              <a:chOff x="1020" y="2523"/>
              <a:chExt cx="907" cy="1179"/>
            </a:xfrm>
          </p:grpSpPr>
          <p:sp>
            <p:nvSpPr>
              <p:cNvPr id="27673" name="Oval 2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Oval 2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75" name="Group 27"/>
            <p:cNvGrpSpPr>
              <a:grpSpLocks/>
            </p:cNvGrpSpPr>
            <p:nvPr/>
          </p:nvGrpSpPr>
          <p:grpSpPr bwMode="auto">
            <a:xfrm>
              <a:off x="930" y="2432"/>
              <a:ext cx="227" cy="272"/>
              <a:chOff x="1020" y="2523"/>
              <a:chExt cx="907" cy="1179"/>
            </a:xfrm>
          </p:grpSpPr>
          <p:sp>
            <p:nvSpPr>
              <p:cNvPr id="27676" name="Oval 2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7" name="Oval 2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78" name="Group 30"/>
            <p:cNvGrpSpPr>
              <a:grpSpLocks/>
            </p:cNvGrpSpPr>
            <p:nvPr/>
          </p:nvGrpSpPr>
          <p:grpSpPr bwMode="auto">
            <a:xfrm>
              <a:off x="612" y="2568"/>
              <a:ext cx="227" cy="272"/>
              <a:chOff x="1020" y="2523"/>
              <a:chExt cx="907" cy="1179"/>
            </a:xfrm>
          </p:grpSpPr>
          <p:sp>
            <p:nvSpPr>
              <p:cNvPr id="27679" name="Oval 3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0" name="Oval 3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81" name="Group 33"/>
            <p:cNvGrpSpPr>
              <a:grpSpLocks/>
            </p:cNvGrpSpPr>
            <p:nvPr/>
          </p:nvGrpSpPr>
          <p:grpSpPr bwMode="auto">
            <a:xfrm>
              <a:off x="431" y="2614"/>
              <a:ext cx="227" cy="272"/>
              <a:chOff x="1020" y="2523"/>
              <a:chExt cx="907" cy="1179"/>
            </a:xfrm>
          </p:grpSpPr>
          <p:sp>
            <p:nvSpPr>
              <p:cNvPr id="27682" name="Oval 3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3" name="Oval 3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84" name="Group 36"/>
            <p:cNvGrpSpPr>
              <a:grpSpLocks/>
            </p:cNvGrpSpPr>
            <p:nvPr/>
          </p:nvGrpSpPr>
          <p:grpSpPr bwMode="auto">
            <a:xfrm>
              <a:off x="476" y="2478"/>
              <a:ext cx="227" cy="272"/>
              <a:chOff x="1020" y="2523"/>
              <a:chExt cx="907" cy="1179"/>
            </a:xfrm>
          </p:grpSpPr>
          <p:sp>
            <p:nvSpPr>
              <p:cNvPr id="27685" name="Oval 3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6" name="Oval 3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87" name="Group 39"/>
            <p:cNvGrpSpPr>
              <a:grpSpLocks/>
            </p:cNvGrpSpPr>
            <p:nvPr/>
          </p:nvGrpSpPr>
          <p:grpSpPr bwMode="auto">
            <a:xfrm>
              <a:off x="1020" y="2795"/>
              <a:ext cx="227" cy="272"/>
              <a:chOff x="1020" y="2523"/>
              <a:chExt cx="907" cy="1179"/>
            </a:xfrm>
          </p:grpSpPr>
          <p:sp>
            <p:nvSpPr>
              <p:cNvPr id="27688" name="Oval 4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9" name="Oval 4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90" name="Group 42"/>
            <p:cNvGrpSpPr>
              <a:grpSpLocks/>
            </p:cNvGrpSpPr>
            <p:nvPr/>
          </p:nvGrpSpPr>
          <p:grpSpPr bwMode="auto">
            <a:xfrm>
              <a:off x="975" y="2568"/>
              <a:ext cx="227" cy="272"/>
              <a:chOff x="1020" y="2523"/>
              <a:chExt cx="907" cy="1179"/>
            </a:xfrm>
          </p:grpSpPr>
          <p:sp>
            <p:nvSpPr>
              <p:cNvPr id="27691" name="Oval 4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2" name="Oval 4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96" name="Group 48"/>
            <p:cNvGrpSpPr>
              <a:grpSpLocks/>
            </p:cNvGrpSpPr>
            <p:nvPr/>
          </p:nvGrpSpPr>
          <p:grpSpPr bwMode="auto">
            <a:xfrm>
              <a:off x="657" y="2750"/>
              <a:ext cx="227" cy="272"/>
              <a:chOff x="1020" y="2523"/>
              <a:chExt cx="907" cy="1179"/>
            </a:xfrm>
          </p:grpSpPr>
          <p:sp>
            <p:nvSpPr>
              <p:cNvPr id="27697" name="Oval 4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8" name="Oval 5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99" name="Group 51"/>
            <p:cNvGrpSpPr>
              <a:grpSpLocks/>
            </p:cNvGrpSpPr>
            <p:nvPr/>
          </p:nvGrpSpPr>
          <p:grpSpPr bwMode="auto">
            <a:xfrm>
              <a:off x="839" y="2478"/>
              <a:ext cx="227" cy="272"/>
              <a:chOff x="1020" y="2523"/>
              <a:chExt cx="907" cy="1179"/>
            </a:xfrm>
          </p:grpSpPr>
          <p:sp>
            <p:nvSpPr>
              <p:cNvPr id="27700" name="Oval 5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1" name="Oval 5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02" name="Group 54"/>
            <p:cNvGrpSpPr>
              <a:grpSpLocks/>
            </p:cNvGrpSpPr>
            <p:nvPr/>
          </p:nvGrpSpPr>
          <p:grpSpPr bwMode="auto">
            <a:xfrm>
              <a:off x="975" y="2795"/>
              <a:ext cx="227" cy="272"/>
              <a:chOff x="1020" y="2523"/>
              <a:chExt cx="907" cy="1179"/>
            </a:xfrm>
          </p:grpSpPr>
          <p:sp>
            <p:nvSpPr>
              <p:cNvPr id="27703" name="Oval 5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4" name="Oval 5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05" name="Group 57"/>
            <p:cNvGrpSpPr>
              <a:grpSpLocks/>
            </p:cNvGrpSpPr>
            <p:nvPr/>
          </p:nvGrpSpPr>
          <p:grpSpPr bwMode="auto">
            <a:xfrm>
              <a:off x="703" y="2341"/>
              <a:ext cx="227" cy="272"/>
              <a:chOff x="1020" y="2523"/>
              <a:chExt cx="907" cy="1179"/>
            </a:xfrm>
          </p:grpSpPr>
          <p:sp>
            <p:nvSpPr>
              <p:cNvPr id="27706" name="Oval 5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7" name="Oval 5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08" name="Group 60"/>
            <p:cNvGrpSpPr>
              <a:grpSpLocks/>
            </p:cNvGrpSpPr>
            <p:nvPr/>
          </p:nvGrpSpPr>
          <p:grpSpPr bwMode="auto">
            <a:xfrm>
              <a:off x="748" y="2568"/>
              <a:ext cx="227" cy="272"/>
              <a:chOff x="1020" y="2523"/>
              <a:chExt cx="907" cy="1179"/>
            </a:xfrm>
          </p:grpSpPr>
          <p:sp>
            <p:nvSpPr>
              <p:cNvPr id="27709" name="Oval 6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0" name="Oval 6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11" name="Group 63"/>
            <p:cNvGrpSpPr>
              <a:grpSpLocks/>
            </p:cNvGrpSpPr>
            <p:nvPr/>
          </p:nvGrpSpPr>
          <p:grpSpPr bwMode="auto">
            <a:xfrm>
              <a:off x="975" y="2387"/>
              <a:ext cx="227" cy="272"/>
              <a:chOff x="1020" y="2523"/>
              <a:chExt cx="907" cy="1179"/>
            </a:xfrm>
          </p:grpSpPr>
          <p:sp>
            <p:nvSpPr>
              <p:cNvPr id="27712" name="Oval 6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3" name="Oval 6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14" name="Group 66"/>
            <p:cNvGrpSpPr>
              <a:grpSpLocks/>
            </p:cNvGrpSpPr>
            <p:nvPr/>
          </p:nvGrpSpPr>
          <p:grpSpPr bwMode="auto">
            <a:xfrm>
              <a:off x="930" y="2750"/>
              <a:ext cx="227" cy="272"/>
              <a:chOff x="1020" y="2523"/>
              <a:chExt cx="907" cy="1179"/>
            </a:xfrm>
          </p:grpSpPr>
          <p:sp>
            <p:nvSpPr>
              <p:cNvPr id="27715" name="Oval 6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6" name="Oval 6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771" name="Group 123"/>
          <p:cNvGrpSpPr>
            <a:grpSpLocks/>
          </p:cNvGrpSpPr>
          <p:nvPr/>
        </p:nvGrpSpPr>
        <p:grpSpPr bwMode="auto">
          <a:xfrm>
            <a:off x="4031175" y="3852163"/>
            <a:ext cx="360363" cy="431800"/>
            <a:chOff x="1020" y="2523"/>
            <a:chExt cx="907" cy="1179"/>
          </a:xfrm>
        </p:grpSpPr>
        <p:sp>
          <p:nvSpPr>
            <p:cNvPr id="27772" name="Oval 124"/>
            <p:cNvSpPr>
              <a:spLocks noChangeArrowheads="1"/>
            </p:cNvSpPr>
            <p:nvPr/>
          </p:nvSpPr>
          <p:spPr bwMode="auto">
            <a:xfrm>
              <a:off x="1020" y="2523"/>
              <a:ext cx="907" cy="117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73" name="Oval 125"/>
            <p:cNvSpPr>
              <a:spLocks noChangeArrowheads="1"/>
            </p:cNvSpPr>
            <p:nvPr/>
          </p:nvSpPr>
          <p:spPr bwMode="auto">
            <a:xfrm>
              <a:off x="1338" y="2659"/>
              <a:ext cx="499" cy="499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990" name="Group 342"/>
          <p:cNvGrpSpPr>
            <a:grpSpLocks/>
          </p:cNvGrpSpPr>
          <p:nvPr/>
        </p:nvGrpSpPr>
        <p:grpSpPr bwMode="auto">
          <a:xfrm>
            <a:off x="6696588" y="3491800"/>
            <a:ext cx="1295400" cy="1152525"/>
            <a:chOff x="4241" y="2341"/>
            <a:chExt cx="816" cy="726"/>
          </a:xfrm>
        </p:grpSpPr>
        <p:grpSp>
          <p:nvGrpSpPr>
            <p:cNvPr id="27780" name="Group 132"/>
            <p:cNvGrpSpPr>
              <a:grpSpLocks/>
            </p:cNvGrpSpPr>
            <p:nvPr/>
          </p:nvGrpSpPr>
          <p:grpSpPr bwMode="auto">
            <a:xfrm>
              <a:off x="4331" y="2523"/>
              <a:ext cx="227" cy="272"/>
              <a:chOff x="1020" y="2523"/>
              <a:chExt cx="907" cy="1179"/>
            </a:xfrm>
          </p:grpSpPr>
          <p:sp>
            <p:nvSpPr>
              <p:cNvPr id="27781" name="Oval 13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2" name="Oval 13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83" name="Group 135"/>
            <p:cNvGrpSpPr>
              <a:grpSpLocks/>
            </p:cNvGrpSpPr>
            <p:nvPr/>
          </p:nvGrpSpPr>
          <p:grpSpPr bwMode="auto">
            <a:xfrm>
              <a:off x="4422" y="2387"/>
              <a:ext cx="227" cy="272"/>
              <a:chOff x="1020" y="2523"/>
              <a:chExt cx="907" cy="1179"/>
            </a:xfrm>
          </p:grpSpPr>
          <p:sp>
            <p:nvSpPr>
              <p:cNvPr id="27784" name="Oval 136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5" name="Oval 137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86" name="Group 138"/>
            <p:cNvGrpSpPr>
              <a:grpSpLocks/>
            </p:cNvGrpSpPr>
            <p:nvPr/>
          </p:nvGrpSpPr>
          <p:grpSpPr bwMode="auto">
            <a:xfrm>
              <a:off x="4558" y="2523"/>
              <a:ext cx="227" cy="272"/>
              <a:chOff x="1020" y="2523"/>
              <a:chExt cx="907" cy="1179"/>
            </a:xfrm>
          </p:grpSpPr>
          <p:sp>
            <p:nvSpPr>
              <p:cNvPr id="27787" name="Oval 13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8" name="Oval 14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89" name="Group 141"/>
            <p:cNvGrpSpPr>
              <a:grpSpLocks/>
            </p:cNvGrpSpPr>
            <p:nvPr/>
          </p:nvGrpSpPr>
          <p:grpSpPr bwMode="auto">
            <a:xfrm>
              <a:off x="4694" y="2659"/>
              <a:ext cx="227" cy="272"/>
              <a:chOff x="1020" y="2523"/>
              <a:chExt cx="907" cy="1179"/>
            </a:xfrm>
          </p:grpSpPr>
          <p:sp>
            <p:nvSpPr>
              <p:cNvPr id="27790" name="Oval 14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91" name="Oval 14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92" name="Group 144"/>
            <p:cNvGrpSpPr>
              <a:grpSpLocks/>
            </p:cNvGrpSpPr>
            <p:nvPr/>
          </p:nvGrpSpPr>
          <p:grpSpPr bwMode="auto">
            <a:xfrm>
              <a:off x="4422" y="2659"/>
              <a:ext cx="227" cy="272"/>
              <a:chOff x="1020" y="2523"/>
              <a:chExt cx="907" cy="1179"/>
            </a:xfrm>
          </p:grpSpPr>
          <p:sp>
            <p:nvSpPr>
              <p:cNvPr id="27793" name="Oval 14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94" name="Oval 14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95" name="Group 147"/>
            <p:cNvGrpSpPr>
              <a:grpSpLocks/>
            </p:cNvGrpSpPr>
            <p:nvPr/>
          </p:nvGrpSpPr>
          <p:grpSpPr bwMode="auto">
            <a:xfrm>
              <a:off x="4603" y="2387"/>
              <a:ext cx="227" cy="272"/>
              <a:chOff x="1020" y="2523"/>
              <a:chExt cx="907" cy="1179"/>
            </a:xfrm>
          </p:grpSpPr>
          <p:sp>
            <p:nvSpPr>
              <p:cNvPr id="27796" name="Oval 14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97" name="Oval 14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98" name="Group 150"/>
            <p:cNvGrpSpPr>
              <a:grpSpLocks/>
            </p:cNvGrpSpPr>
            <p:nvPr/>
          </p:nvGrpSpPr>
          <p:grpSpPr bwMode="auto">
            <a:xfrm>
              <a:off x="4558" y="2795"/>
              <a:ext cx="227" cy="272"/>
              <a:chOff x="1020" y="2523"/>
              <a:chExt cx="907" cy="1179"/>
            </a:xfrm>
          </p:grpSpPr>
          <p:sp>
            <p:nvSpPr>
              <p:cNvPr id="27799" name="Oval 15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00" name="Oval 15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01" name="Group 153"/>
            <p:cNvGrpSpPr>
              <a:grpSpLocks/>
            </p:cNvGrpSpPr>
            <p:nvPr/>
          </p:nvGrpSpPr>
          <p:grpSpPr bwMode="auto">
            <a:xfrm>
              <a:off x="4740" y="2704"/>
              <a:ext cx="227" cy="272"/>
              <a:chOff x="1020" y="2523"/>
              <a:chExt cx="907" cy="1179"/>
            </a:xfrm>
          </p:grpSpPr>
          <p:sp>
            <p:nvSpPr>
              <p:cNvPr id="27802" name="Oval 15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03" name="Oval 15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04" name="Group 156"/>
            <p:cNvGrpSpPr>
              <a:grpSpLocks/>
            </p:cNvGrpSpPr>
            <p:nvPr/>
          </p:nvGrpSpPr>
          <p:grpSpPr bwMode="auto">
            <a:xfrm>
              <a:off x="4740" y="2432"/>
              <a:ext cx="227" cy="272"/>
              <a:chOff x="1020" y="2523"/>
              <a:chExt cx="907" cy="1179"/>
            </a:xfrm>
          </p:grpSpPr>
          <p:sp>
            <p:nvSpPr>
              <p:cNvPr id="27805" name="Oval 15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06" name="Oval 15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07" name="Group 159"/>
            <p:cNvGrpSpPr>
              <a:grpSpLocks/>
            </p:cNvGrpSpPr>
            <p:nvPr/>
          </p:nvGrpSpPr>
          <p:grpSpPr bwMode="auto">
            <a:xfrm>
              <a:off x="4422" y="2568"/>
              <a:ext cx="227" cy="272"/>
              <a:chOff x="1020" y="2523"/>
              <a:chExt cx="907" cy="1179"/>
            </a:xfrm>
          </p:grpSpPr>
          <p:sp>
            <p:nvSpPr>
              <p:cNvPr id="27808" name="Oval 16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09" name="Oval 16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10" name="Group 162"/>
            <p:cNvGrpSpPr>
              <a:grpSpLocks/>
            </p:cNvGrpSpPr>
            <p:nvPr/>
          </p:nvGrpSpPr>
          <p:grpSpPr bwMode="auto">
            <a:xfrm>
              <a:off x="4241" y="2614"/>
              <a:ext cx="227" cy="272"/>
              <a:chOff x="1020" y="2523"/>
              <a:chExt cx="907" cy="1179"/>
            </a:xfrm>
          </p:grpSpPr>
          <p:sp>
            <p:nvSpPr>
              <p:cNvPr id="27811" name="Oval 16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2" name="Oval 16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13" name="Group 165"/>
            <p:cNvGrpSpPr>
              <a:grpSpLocks/>
            </p:cNvGrpSpPr>
            <p:nvPr/>
          </p:nvGrpSpPr>
          <p:grpSpPr bwMode="auto">
            <a:xfrm>
              <a:off x="4286" y="2478"/>
              <a:ext cx="227" cy="272"/>
              <a:chOff x="1020" y="2523"/>
              <a:chExt cx="907" cy="1179"/>
            </a:xfrm>
          </p:grpSpPr>
          <p:sp>
            <p:nvSpPr>
              <p:cNvPr id="27814" name="Oval 166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5" name="Oval 167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16" name="Group 168"/>
            <p:cNvGrpSpPr>
              <a:grpSpLocks/>
            </p:cNvGrpSpPr>
            <p:nvPr/>
          </p:nvGrpSpPr>
          <p:grpSpPr bwMode="auto">
            <a:xfrm>
              <a:off x="4830" y="2795"/>
              <a:ext cx="227" cy="272"/>
              <a:chOff x="1020" y="2523"/>
              <a:chExt cx="907" cy="1179"/>
            </a:xfrm>
          </p:grpSpPr>
          <p:sp>
            <p:nvSpPr>
              <p:cNvPr id="27817" name="Oval 16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8" name="Oval 17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19" name="Group 171"/>
            <p:cNvGrpSpPr>
              <a:grpSpLocks/>
            </p:cNvGrpSpPr>
            <p:nvPr/>
          </p:nvGrpSpPr>
          <p:grpSpPr bwMode="auto">
            <a:xfrm>
              <a:off x="4785" y="2568"/>
              <a:ext cx="227" cy="272"/>
              <a:chOff x="1020" y="2523"/>
              <a:chExt cx="907" cy="1179"/>
            </a:xfrm>
          </p:grpSpPr>
          <p:sp>
            <p:nvSpPr>
              <p:cNvPr id="27820" name="Oval 17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1" name="Oval 17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22" name="Group 174"/>
            <p:cNvGrpSpPr>
              <a:grpSpLocks/>
            </p:cNvGrpSpPr>
            <p:nvPr/>
          </p:nvGrpSpPr>
          <p:grpSpPr bwMode="auto">
            <a:xfrm>
              <a:off x="4467" y="2750"/>
              <a:ext cx="227" cy="272"/>
              <a:chOff x="1020" y="2523"/>
              <a:chExt cx="907" cy="1179"/>
            </a:xfrm>
          </p:grpSpPr>
          <p:sp>
            <p:nvSpPr>
              <p:cNvPr id="27823" name="Oval 17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4" name="Oval 17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25" name="Group 177"/>
            <p:cNvGrpSpPr>
              <a:grpSpLocks/>
            </p:cNvGrpSpPr>
            <p:nvPr/>
          </p:nvGrpSpPr>
          <p:grpSpPr bwMode="auto">
            <a:xfrm>
              <a:off x="4649" y="2478"/>
              <a:ext cx="227" cy="272"/>
              <a:chOff x="1020" y="2523"/>
              <a:chExt cx="907" cy="1179"/>
            </a:xfrm>
          </p:grpSpPr>
          <p:sp>
            <p:nvSpPr>
              <p:cNvPr id="27826" name="Oval 17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7" name="Oval 17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28" name="Group 180"/>
            <p:cNvGrpSpPr>
              <a:grpSpLocks/>
            </p:cNvGrpSpPr>
            <p:nvPr/>
          </p:nvGrpSpPr>
          <p:grpSpPr bwMode="auto">
            <a:xfrm>
              <a:off x="4785" y="2795"/>
              <a:ext cx="227" cy="272"/>
              <a:chOff x="1020" y="2523"/>
              <a:chExt cx="907" cy="1179"/>
            </a:xfrm>
          </p:grpSpPr>
          <p:sp>
            <p:nvSpPr>
              <p:cNvPr id="27829" name="Oval 18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30" name="Oval 18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31" name="Group 183"/>
            <p:cNvGrpSpPr>
              <a:grpSpLocks/>
            </p:cNvGrpSpPr>
            <p:nvPr/>
          </p:nvGrpSpPr>
          <p:grpSpPr bwMode="auto">
            <a:xfrm>
              <a:off x="4513" y="2341"/>
              <a:ext cx="227" cy="272"/>
              <a:chOff x="1020" y="2523"/>
              <a:chExt cx="907" cy="1179"/>
            </a:xfrm>
          </p:grpSpPr>
          <p:sp>
            <p:nvSpPr>
              <p:cNvPr id="27832" name="Oval 18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33" name="Oval 18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34" name="Group 186"/>
            <p:cNvGrpSpPr>
              <a:grpSpLocks/>
            </p:cNvGrpSpPr>
            <p:nvPr/>
          </p:nvGrpSpPr>
          <p:grpSpPr bwMode="auto">
            <a:xfrm>
              <a:off x="4558" y="2568"/>
              <a:ext cx="227" cy="272"/>
              <a:chOff x="1020" y="2523"/>
              <a:chExt cx="907" cy="1179"/>
            </a:xfrm>
          </p:grpSpPr>
          <p:sp>
            <p:nvSpPr>
              <p:cNvPr id="27835" name="Oval 18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36" name="Oval 18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37" name="Group 189"/>
            <p:cNvGrpSpPr>
              <a:grpSpLocks/>
            </p:cNvGrpSpPr>
            <p:nvPr/>
          </p:nvGrpSpPr>
          <p:grpSpPr bwMode="auto">
            <a:xfrm>
              <a:off x="4785" y="2387"/>
              <a:ext cx="227" cy="272"/>
              <a:chOff x="1020" y="2523"/>
              <a:chExt cx="907" cy="1179"/>
            </a:xfrm>
          </p:grpSpPr>
          <p:sp>
            <p:nvSpPr>
              <p:cNvPr id="27838" name="Oval 19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39" name="Oval 19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40" name="Group 192"/>
            <p:cNvGrpSpPr>
              <a:grpSpLocks/>
            </p:cNvGrpSpPr>
            <p:nvPr/>
          </p:nvGrpSpPr>
          <p:grpSpPr bwMode="auto">
            <a:xfrm>
              <a:off x="4740" y="2750"/>
              <a:ext cx="227" cy="272"/>
              <a:chOff x="1020" y="2523"/>
              <a:chExt cx="907" cy="1179"/>
            </a:xfrm>
          </p:grpSpPr>
          <p:sp>
            <p:nvSpPr>
              <p:cNvPr id="27841" name="Oval 19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42" name="Oval 19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989" name="Group 341"/>
          <p:cNvGrpSpPr>
            <a:grpSpLocks/>
          </p:cNvGrpSpPr>
          <p:nvPr/>
        </p:nvGrpSpPr>
        <p:grpSpPr bwMode="auto">
          <a:xfrm>
            <a:off x="3527938" y="5003100"/>
            <a:ext cx="1295400" cy="1152525"/>
            <a:chOff x="2245" y="3293"/>
            <a:chExt cx="816" cy="726"/>
          </a:xfrm>
        </p:grpSpPr>
        <p:grpSp>
          <p:nvGrpSpPr>
            <p:cNvPr id="27906" name="Group 258"/>
            <p:cNvGrpSpPr>
              <a:grpSpLocks/>
            </p:cNvGrpSpPr>
            <p:nvPr/>
          </p:nvGrpSpPr>
          <p:grpSpPr bwMode="auto">
            <a:xfrm>
              <a:off x="2335" y="3475"/>
              <a:ext cx="227" cy="272"/>
              <a:chOff x="1020" y="2523"/>
              <a:chExt cx="907" cy="1179"/>
            </a:xfrm>
          </p:grpSpPr>
          <p:sp>
            <p:nvSpPr>
              <p:cNvPr id="27907" name="Oval 25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08" name="Oval 26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09" name="Group 261"/>
            <p:cNvGrpSpPr>
              <a:grpSpLocks/>
            </p:cNvGrpSpPr>
            <p:nvPr/>
          </p:nvGrpSpPr>
          <p:grpSpPr bwMode="auto">
            <a:xfrm>
              <a:off x="2426" y="3339"/>
              <a:ext cx="227" cy="272"/>
              <a:chOff x="1020" y="2523"/>
              <a:chExt cx="907" cy="1179"/>
            </a:xfrm>
          </p:grpSpPr>
          <p:sp>
            <p:nvSpPr>
              <p:cNvPr id="27910" name="Oval 26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1" name="Oval 26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12" name="Group 264"/>
            <p:cNvGrpSpPr>
              <a:grpSpLocks/>
            </p:cNvGrpSpPr>
            <p:nvPr/>
          </p:nvGrpSpPr>
          <p:grpSpPr bwMode="auto">
            <a:xfrm>
              <a:off x="2562" y="3475"/>
              <a:ext cx="227" cy="272"/>
              <a:chOff x="1020" y="2523"/>
              <a:chExt cx="907" cy="1179"/>
            </a:xfrm>
          </p:grpSpPr>
          <p:sp>
            <p:nvSpPr>
              <p:cNvPr id="27913" name="Oval 26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" name="Oval 26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15" name="Group 267"/>
            <p:cNvGrpSpPr>
              <a:grpSpLocks/>
            </p:cNvGrpSpPr>
            <p:nvPr/>
          </p:nvGrpSpPr>
          <p:grpSpPr bwMode="auto">
            <a:xfrm>
              <a:off x="2698" y="3611"/>
              <a:ext cx="227" cy="272"/>
              <a:chOff x="1020" y="2523"/>
              <a:chExt cx="907" cy="1179"/>
            </a:xfrm>
          </p:grpSpPr>
          <p:sp>
            <p:nvSpPr>
              <p:cNvPr id="27916" name="Oval 26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7" name="Oval 26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18" name="Group 270"/>
            <p:cNvGrpSpPr>
              <a:grpSpLocks/>
            </p:cNvGrpSpPr>
            <p:nvPr/>
          </p:nvGrpSpPr>
          <p:grpSpPr bwMode="auto">
            <a:xfrm>
              <a:off x="2426" y="3611"/>
              <a:ext cx="227" cy="272"/>
              <a:chOff x="1020" y="2523"/>
              <a:chExt cx="907" cy="1179"/>
            </a:xfrm>
          </p:grpSpPr>
          <p:sp>
            <p:nvSpPr>
              <p:cNvPr id="27919" name="Oval 27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20" name="Oval 27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21" name="Group 273"/>
            <p:cNvGrpSpPr>
              <a:grpSpLocks/>
            </p:cNvGrpSpPr>
            <p:nvPr/>
          </p:nvGrpSpPr>
          <p:grpSpPr bwMode="auto">
            <a:xfrm>
              <a:off x="2607" y="3339"/>
              <a:ext cx="227" cy="272"/>
              <a:chOff x="1020" y="2523"/>
              <a:chExt cx="907" cy="1179"/>
            </a:xfrm>
          </p:grpSpPr>
          <p:sp>
            <p:nvSpPr>
              <p:cNvPr id="27922" name="Oval 27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23" name="Oval 27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24" name="Group 276"/>
            <p:cNvGrpSpPr>
              <a:grpSpLocks/>
            </p:cNvGrpSpPr>
            <p:nvPr/>
          </p:nvGrpSpPr>
          <p:grpSpPr bwMode="auto">
            <a:xfrm>
              <a:off x="2562" y="3747"/>
              <a:ext cx="227" cy="272"/>
              <a:chOff x="1020" y="2523"/>
              <a:chExt cx="907" cy="1179"/>
            </a:xfrm>
          </p:grpSpPr>
          <p:sp>
            <p:nvSpPr>
              <p:cNvPr id="27925" name="Oval 27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26" name="Oval 27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27" name="Group 279"/>
            <p:cNvGrpSpPr>
              <a:grpSpLocks/>
            </p:cNvGrpSpPr>
            <p:nvPr/>
          </p:nvGrpSpPr>
          <p:grpSpPr bwMode="auto">
            <a:xfrm>
              <a:off x="2744" y="3656"/>
              <a:ext cx="227" cy="272"/>
              <a:chOff x="1020" y="2523"/>
              <a:chExt cx="907" cy="1179"/>
            </a:xfrm>
          </p:grpSpPr>
          <p:sp>
            <p:nvSpPr>
              <p:cNvPr id="27928" name="Oval 28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29" name="Oval 28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0" name="Group 282"/>
            <p:cNvGrpSpPr>
              <a:grpSpLocks/>
            </p:cNvGrpSpPr>
            <p:nvPr/>
          </p:nvGrpSpPr>
          <p:grpSpPr bwMode="auto">
            <a:xfrm>
              <a:off x="2744" y="3384"/>
              <a:ext cx="227" cy="272"/>
              <a:chOff x="1020" y="2523"/>
              <a:chExt cx="907" cy="1179"/>
            </a:xfrm>
          </p:grpSpPr>
          <p:sp>
            <p:nvSpPr>
              <p:cNvPr id="27931" name="Oval 28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2" name="Oval 28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3" name="Group 285"/>
            <p:cNvGrpSpPr>
              <a:grpSpLocks/>
            </p:cNvGrpSpPr>
            <p:nvPr/>
          </p:nvGrpSpPr>
          <p:grpSpPr bwMode="auto">
            <a:xfrm>
              <a:off x="2426" y="3520"/>
              <a:ext cx="227" cy="272"/>
              <a:chOff x="1020" y="2523"/>
              <a:chExt cx="907" cy="1179"/>
            </a:xfrm>
          </p:grpSpPr>
          <p:sp>
            <p:nvSpPr>
              <p:cNvPr id="27934" name="Oval 286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" name="Oval 287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6" name="Group 288"/>
            <p:cNvGrpSpPr>
              <a:grpSpLocks/>
            </p:cNvGrpSpPr>
            <p:nvPr/>
          </p:nvGrpSpPr>
          <p:grpSpPr bwMode="auto">
            <a:xfrm>
              <a:off x="2245" y="3566"/>
              <a:ext cx="227" cy="272"/>
              <a:chOff x="1020" y="2523"/>
              <a:chExt cx="907" cy="1179"/>
            </a:xfrm>
          </p:grpSpPr>
          <p:sp>
            <p:nvSpPr>
              <p:cNvPr id="27937" name="Oval 28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8" name="Oval 29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9" name="Group 291"/>
            <p:cNvGrpSpPr>
              <a:grpSpLocks/>
            </p:cNvGrpSpPr>
            <p:nvPr/>
          </p:nvGrpSpPr>
          <p:grpSpPr bwMode="auto">
            <a:xfrm>
              <a:off x="2290" y="3430"/>
              <a:ext cx="227" cy="272"/>
              <a:chOff x="1020" y="2523"/>
              <a:chExt cx="907" cy="1179"/>
            </a:xfrm>
          </p:grpSpPr>
          <p:sp>
            <p:nvSpPr>
              <p:cNvPr id="27940" name="Oval 29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41" name="Oval 29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42" name="Group 294"/>
            <p:cNvGrpSpPr>
              <a:grpSpLocks/>
            </p:cNvGrpSpPr>
            <p:nvPr/>
          </p:nvGrpSpPr>
          <p:grpSpPr bwMode="auto">
            <a:xfrm>
              <a:off x="2834" y="3747"/>
              <a:ext cx="227" cy="272"/>
              <a:chOff x="1020" y="2523"/>
              <a:chExt cx="907" cy="1179"/>
            </a:xfrm>
          </p:grpSpPr>
          <p:sp>
            <p:nvSpPr>
              <p:cNvPr id="27943" name="Oval 29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44" name="Oval 29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45" name="Group 297"/>
            <p:cNvGrpSpPr>
              <a:grpSpLocks/>
            </p:cNvGrpSpPr>
            <p:nvPr/>
          </p:nvGrpSpPr>
          <p:grpSpPr bwMode="auto">
            <a:xfrm>
              <a:off x="2789" y="3520"/>
              <a:ext cx="227" cy="272"/>
              <a:chOff x="1020" y="2523"/>
              <a:chExt cx="907" cy="1179"/>
            </a:xfrm>
          </p:grpSpPr>
          <p:sp>
            <p:nvSpPr>
              <p:cNvPr id="27946" name="Oval 29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47" name="Oval 29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48" name="Group 300"/>
            <p:cNvGrpSpPr>
              <a:grpSpLocks/>
            </p:cNvGrpSpPr>
            <p:nvPr/>
          </p:nvGrpSpPr>
          <p:grpSpPr bwMode="auto">
            <a:xfrm>
              <a:off x="2471" y="3702"/>
              <a:ext cx="227" cy="272"/>
              <a:chOff x="1020" y="2523"/>
              <a:chExt cx="907" cy="1179"/>
            </a:xfrm>
          </p:grpSpPr>
          <p:sp>
            <p:nvSpPr>
              <p:cNvPr id="27949" name="Oval 30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50" name="Oval 30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51" name="Group 303"/>
            <p:cNvGrpSpPr>
              <a:grpSpLocks/>
            </p:cNvGrpSpPr>
            <p:nvPr/>
          </p:nvGrpSpPr>
          <p:grpSpPr bwMode="auto">
            <a:xfrm>
              <a:off x="2653" y="3430"/>
              <a:ext cx="227" cy="272"/>
              <a:chOff x="1020" y="2523"/>
              <a:chExt cx="907" cy="1179"/>
            </a:xfrm>
          </p:grpSpPr>
          <p:sp>
            <p:nvSpPr>
              <p:cNvPr id="27952" name="Oval 30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53" name="Oval 30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54" name="Group 306"/>
            <p:cNvGrpSpPr>
              <a:grpSpLocks/>
            </p:cNvGrpSpPr>
            <p:nvPr/>
          </p:nvGrpSpPr>
          <p:grpSpPr bwMode="auto">
            <a:xfrm>
              <a:off x="2789" y="3747"/>
              <a:ext cx="227" cy="272"/>
              <a:chOff x="1020" y="2523"/>
              <a:chExt cx="907" cy="1179"/>
            </a:xfrm>
          </p:grpSpPr>
          <p:sp>
            <p:nvSpPr>
              <p:cNvPr id="27955" name="Oval 30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56" name="Oval 30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57" name="Group 309"/>
            <p:cNvGrpSpPr>
              <a:grpSpLocks/>
            </p:cNvGrpSpPr>
            <p:nvPr/>
          </p:nvGrpSpPr>
          <p:grpSpPr bwMode="auto">
            <a:xfrm>
              <a:off x="2517" y="3293"/>
              <a:ext cx="227" cy="272"/>
              <a:chOff x="1020" y="2523"/>
              <a:chExt cx="907" cy="1179"/>
            </a:xfrm>
          </p:grpSpPr>
          <p:sp>
            <p:nvSpPr>
              <p:cNvPr id="27958" name="Oval 31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59" name="Oval 31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63" name="Group 315"/>
            <p:cNvGrpSpPr>
              <a:grpSpLocks/>
            </p:cNvGrpSpPr>
            <p:nvPr/>
          </p:nvGrpSpPr>
          <p:grpSpPr bwMode="auto">
            <a:xfrm>
              <a:off x="2789" y="3339"/>
              <a:ext cx="227" cy="272"/>
              <a:chOff x="1020" y="2523"/>
              <a:chExt cx="907" cy="1179"/>
            </a:xfrm>
          </p:grpSpPr>
          <p:sp>
            <p:nvSpPr>
              <p:cNvPr id="27964" name="Oval 316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65" name="Oval 317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66" name="Group 318"/>
            <p:cNvGrpSpPr>
              <a:grpSpLocks/>
            </p:cNvGrpSpPr>
            <p:nvPr/>
          </p:nvGrpSpPr>
          <p:grpSpPr bwMode="auto">
            <a:xfrm>
              <a:off x="2744" y="3702"/>
              <a:ext cx="227" cy="272"/>
              <a:chOff x="1020" y="2523"/>
              <a:chExt cx="907" cy="1179"/>
            </a:xfrm>
          </p:grpSpPr>
          <p:sp>
            <p:nvSpPr>
              <p:cNvPr id="27967" name="Oval 31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68" name="Oval 32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991" name="Group 343"/>
          <p:cNvGrpSpPr>
            <a:grpSpLocks/>
          </p:cNvGrpSpPr>
          <p:nvPr/>
        </p:nvGrpSpPr>
        <p:grpSpPr bwMode="auto">
          <a:xfrm>
            <a:off x="6885488" y="5301588"/>
            <a:ext cx="1079500" cy="1008062"/>
            <a:chOff x="4377" y="3430"/>
            <a:chExt cx="680" cy="635"/>
          </a:xfrm>
        </p:grpSpPr>
        <p:grpSp>
          <p:nvGrpSpPr>
            <p:cNvPr id="27969" name="Group 321"/>
            <p:cNvGrpSpPr>
              <a:grpSpLocks/>
            </p:cNvGrpSpPr>
            <p:nvPr/>
          </p:nvGrpSpPr>
          <p:grpSpPr bwMode="auto">
            <a:xfrm>
              <a:off x="4513" y="3566"/>
              <a:ext cx="227" cy="272"/>
              <a:chOff x="1020" y="2523"/>
              <a:chExt cx="907" cy="1179"/>
            </a:xfrm>
          </p:grpSpPr>
          <p:sp>
            <p:nvSpPr>
              <p:cNvPr id="27970" name="Oval 32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71" name="Oval 32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72" name="Group 324"/>
            <p:cNvGrpSpPr>
              <a:grpSpLocks/>
            </p:cNvGrpSpPr>
            <p:nvPr/>
          </p:nvGrpSpPr>
          <p:grpSpPr bwMode="auto">
            <a:xfrm>
              <a:off x="4649" y="3702"/>
              <a:ext cx="227" cy="272"/>
              <a:chOff x="1020" y="2523"/>
              <a:chExt cx="907" cy="1179"/>
            </a:xfrm>
          </p:grpSpPr>
          <p:sp>
            <p:nvSpPr>
              <p:cNvPr id="27973" name="Oval 32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74" name="Oval 32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75" name="Group 327"/>
            <p:cNvGrpSpPr>
              <a:grpSpLocks/>
            </p:cNvGrpSpPr>
            <p:nvPr/>
          </p:nvGrpSpPr>
          <p:grpSpPr bwMode="auto">
            <a:xfrm>
              <a:off x="4377" y="3793"/>
              <a:ext cx="227" cy="272"/>
              <a:chOff x="1020" y="2523"/>
              <a:chExt cx="907" cy="1179"/>
            </a:xfrm>
          </p:grpSpPr>
          <p:sp>
            <p:nvSpPr>
              <p:cNvPr id="27976" name="Oval 32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77" name="Oval 32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78" name="Group 330"/>
            <p:cNvGrpSpPr>
              <a:grpSpLocks/>
            </p:cNvGrpSpPr>
            <p:nvPr/>
          </p:nvGrpSpPr>
          <p:grpSpPr bwMode="auto">
            <a:xfrm>
              <a:off x="4377" y="3430"/>
              <a:ext cx="227" cy="272"/>
              <a:chOff x="1020" y="2523"/>
              <a:chExt cx="907" cy="1179"/>
            </a:xfrm>
          </p:grpSpPr>
          <p:sp>
            <p:nvSpPr>
              <p:cNvPr id="27979" name="Oval 33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80" name="Oval 33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81" name="Group 333"/>
            <p:cNvGrpSpPr>
              <a:grpSpLocks/>
            </p:cNvGrpSpPr>
            <p:nvPr/>
          </p:nvGrpSpPr>
          <p:grpSpPr bwMode="auto">
            <a:xfrm>
              <a:off x="4649" y="3475"/>
              <a:ext cx="227" cy="272"/>
              <a:chOff x="1020" y="2523"/>
              <a:chExt cx="907" cy="1179"/>
            </a:xfrm>
          </p:grpSpPr>
          <p:sp>
            <p:nvSpPr>
              <p:cNvPr id="27982" name="Oval 33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83" name="Oval 33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84" name="Group 336"/>
            <p:cNvGrpSpPr>
              <a:grpSpLocks/>
            </p:cNvGrpSpPr>
            <p:nvPr/>
          </p:nvGrpSpPr>
          <p:grpSpPr bwMode="auto">
            <a:xfrm>
              <a:off x="4830" y="3657"/>
              <a:ext cx="227" cy="272"/>
              <a:chOff x="1020" y="2523"/>
              <a:chExt cx="907" cy="1179"/>
            </a:xfrm>
          </p:grpSpPr>
          <p:sp>
            <p:nvSpPr>
              <p:cNvPr id="27985" name="Oval 33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86" name="Oval 33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7995" name="Line 347"/>
          <p:cNvSpPr>
            <a:spLocks noChangeShapeType="1"/>
          </p:cNvSpPr>
          <p:nvPr/>
        </p:nvSpPr>
        <p:spPr bwMode="auto">
          <a:xfrm>
            <a:off x="2232538" y="4715763"/>
            <a:ext cx="1008062" cy="6492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6" name="Line 348"/>
          <p:cNvSpPr>
            <a:spLocks noChangeShapeType="1"/>
          </p:cNvSpPr>
          <p:nvPr/>
        </p:nvSpPr>
        <p:spPr bwMode="auto">
          <a:xfrm>
            <a:off x="5255138" y="5652388"/>
            <a:ext cx="11525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7" name="Line 349"/>
          <p:cNvSpPr>
            <a:spLocks noChangeShapeType="1"/>
          </p:cNvSpPr>
          <p:nvPr/>
        </p:nvSpPr>
        <p:spPr bwMode="auto">
          <a:xfrm>
            <a:off x="5256725" y="4068063"/>
            <a:ext cx="11525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8" name="Line 350"/>
          <p:cNvSpPr>
            <a:spLocks noChangeShapeType="1"/>
          </p:cNvSpPr>
          <p:nvPr/>
        </p:nvSpPr>
        <p:spPr bwMode="auto">
          <a:xfrm>
            <a:off x="2159513" y="4068063"/>
            <a:ext cx="11525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9" name="Text Box 351"/>
          <p:cNvSpPr txBox="1">
            <a:spLocks noChangeArrowheads="1"/>
          </p:cNvSpPr>
          <p:nvPr/>
        </p:nvSpPr>
        <p:spPr bwMode="auto">
          <a:xfrm>
            <a:off x="2009991" y="3095900"/>
            <a:ext cx="13919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200" dirty="0">
                <a:latin typeface="Arial"/>
                <a:cs typeface="Arial"/>
              </a:rPr>
              <a:t>kmenová buňka v klidovém stavu</a:t>
            </a:r>
          </a:p>
          <a:p>
            <a:endParaRPr lang="cs-CZ" sz="1200" dirty="0">
              <a:cs typeface="Arial"/>
            </a:endParaRPr>
          </a:p>
        </p:txBody>
      </p:sp>
      <p:sp>
        <p:nvSpPr>
          <p:cNvPr id="28000" name="Line 352"/>
          <p:cNvSpPr>
            <a:spLocks noChangeShapeType="1"/>
          </p:cNvSpPr>
          <p:nvPr/>
        </p:nvSpPr>
        <p:spPr bwMode="auto">
          <a:xfrm flipV="1">
            <a:off x="1367350" y="3491800"/>
            <a:ext cx="792163" cy="576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1" name="Text Box 353"/>
          <p:cNvSpPr txBox="1">
            <a:spLocks noChangeArrowheads="1"/>
          </p:cNvSpPr>
          <p:nvPr/>
        </p:nvSpPr>
        <p:spPr bwMode="auto">
          <a:xfrm>
            <a:off x="2181738" y="4115688"/>
            <a:ext cx="1039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konvenční</a:t>
            </a:r>
          </a:p>
          <a:p>
            <a:pPr algn="ctr"/>
            <a:r>
              <a:rPr lang="cs-CZ" sz="1200"/>
              <a:t>chemo, TKIs</a:t>
            </a:r>
          </a:p>
        </p:txBody>
      </p:sp>
      <p:sp>
        <p:nvSpPr>
          <p:cNvPr id="28002" name="Text Box 354"/>
          <p:cNvSpPr txBox="1">
            <a:spLocks noChangeArrowheads="1"/>
          </p:cNvSpPr>
          <p:nvPr/>
        </p:nvSpPr>
        <p:spPr bwMode="auto">
          <a:xfrm>
            <a:off x="7128388" y="3133025"/>
            <a:ext cx="596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relaps</a:t>
            </a:r>
          </a:p>
        </p:txBody>
      </p:sp>
      <p:sp>
        <p:nvSpPr>
          <p:cNvPr id="28003" name="Text Box 355"/>
          <p:cNvSpPr txBox="1">
            <a:spLocks noChangeArrowheads="1"/>
          </p:cNvSpPr>
          <p:nvPr/>
        </p:nvSpPr>
        <p:spPr bwMode="auto">
          <a:xfrm>
            <a:off x="3552708" y="3365800"/>
            <a:ext cx="14009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200" dirty="0">
                <a:latin typeface="Arial"/>
                <a:cs typeface="Arial"/>
              </a:rPr>
              <a:t>kmenová buňka v klidovém stavu</a:t>
            </a:r>
            <a:endParaRPr lang="cs-CZ" sz="1200" dirty="0">
              <a:cs typeface="Arial"/>
            </a:endParaRPr>
          </a:p>
        </p:txBody>
      </p:sp>
      <p:sp>
        <p:nvSpPr>
          <p:cNvPr id="28004" name="Text Box 356"/>
          <p:cNvSpPr txBox="1">
            <a:spLocks noChangeArrowheads="1"/>
          </p:cNvSpPr>
          <p:nvPr/>
        </p:nvSpPr>
        <p:spPr bwMode="auto">
          <a:xfrm rot="2165259">
            <a:off x="2021400" y="5004688"/>
            <a:ext cx="1028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As</a:t>
            </a:r>
            <a:r>
              <a:rPr lang="cs-CZ" sz="1200" baseline="-25000"/>
              <a:t>2</a:t>
            </a:r>
            <a:r>
              <a:rPr lang="cs-CZ" sz="1200"/>
              <a:t>O</a:t>
            </a:r>
            <a:r>
              <a:rPr lang="cs-CZ" sz="1200" baseline="-25000"/>
              <a:t>3</a:t>
            </a:r>
            <a:r>
              <a:rPr lang="cs-CZ" sz="1200"/>
              <a:t>? FTIs</a:t>
            </a:r>
          </a:p>
        </p:txBody>
      </p:sp>
      <p:sp>
        <p:nvSpPr>
          <p:cNvPr id="28005" name="Text Box 357"/>
          <p:cNvSpPr txBox="1">
            <a:spLocks noChangeArrowheads="1"/>
          </p:cNvSpPr>
          <p:nvPr/>
        </p:nvSpPr>
        <p:spPr bwMode="auto">
          <a:xfrm>
            <a:off x="3954975" y="4730050"/>
            <a:ext cx="647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cycling</a:t>
            </a:r>
          </a:p>
        </p:txBody>
      </p:sp>
      <p:sp>
        <p:nvSpPr>
          <p:cNvPr id="28006" name="Text Box 358"/>
          <p:cNvSpPr txBox="1">
            <a:spLocks noChangeArrowheads="1"/>
          </p:cNvSpPr>
          <p:nvPr/>
        </p:nvSpPr>
        <p:spPr bwMode="auto">
          <a:xfrm>
            <a:off x="5234500" y="5725413"/>
            <a:ext cx="1039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konvenční</a:t>
            </a:r>
          </a:p>
          <a:p>
            <a:pPr algn="ctr"/>
            <a:r>
              <a:rPr lang="cs-CZ" sz="1200"/>
              <a:t>chemo, TKIs</a:t>
            </a:r>
          </a:p>
        </p:txBody>
      </p:sp>
      <p:sp>
        <p:nvSpPr>
          <p:cNvPr id="28007" name="Text Box 359"/>
          <p:cNvSpPr txBox="1">
            <a:spLocks noChangeArrowheads="1"/>
          </p:cNvSpPr>
          <p:nvPr/>
        </p:nvSpPr>
        <p:spPr bwMode="auto">
          <a:xfrm>
            <a:off x="7025175" y="4955513"/>
            <a:ext cx="698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regrese</a:t>
            </a:r>
          </a:p>
        </p:txBody>
      </p:sp>
      <p:sp>
        <p:nvSpPr>
          <p:cNvPr id="28011" name="Text Box 363"/>
          <p:cNvSpPr txBox="1">
            <a:spLocks noChangeArrowheads="1"/>
          </p:cNvSpPr>
          <p:nvPr/>
        </p:nvSpPr>
        <p:spPr bwMode="auto">
          <a:xfrm>
            <a:off x="179388" y="6497638"/>
            <a:ext cx="8713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/>
          <a:p>
            <a:pPr algn="r">
              <a:spcBef>
                <a:spcPct val="50000"/>
              </a:spcBef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012" name="Rectangle 364"/>
          <p:cNvSpPr>
            <a:spLocks noChangeArrowheads="1"/>
          </p:cNvSpPr>
          <p:nvPr/>
        </p:nvSpPr>
        <p:spPr bwMode="auto">
          <a:xfrm>
            <a:off x="987393" y="2690175"/>
            <a:ext cx="70904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1400" dirty="0">
                <a:solidFill>
                  <a:srgbClr val="CC0000"/>
                </a:solidFill>
                <a:latin typeface="Arial"/>
                <a:cs typeface="Arial"/>
              </a:rPr>
              <a:t>cílení na</a:t>
            </a:r>
            <a:r>
              <a:rPr lang="el-GR" sz="14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l-GR" sz="1400" dirty="0" err="1">
                <a:solidFill>
                  <a:srgbClr val="CC0000"/>
                </a:solidFill>
                <a:latin typeface="Arial"/>
                <a:cs typeface="Arial"/>
              </a:rPr>
              <a:t>leukemické</a:t>
            </a:r>
            <a:r>
              <a:rPr lang="el-GR" sz="14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l-GR" sz="1400" dirty="0" err="1">
                <a:solidFill>
                  <a:srgbClr val="CC0000"/>
                </a:solidFill>
                <a:latin typeface="Arial"/>
                <a:cs typeface="Arial"/>
              </a:rPr>
              <a:t>buňky</a:t>
            </a:r>
            <a:r>
              <a:rPr lang="el-GR" sz="1400" dirty="0">
                <a:solidFill>
                  <a:srgbClr val="CC0000"/>
                </a:solidFill>
                <a:latin typeface="Arial"/>
                <a:cs typeface="Arial"/>
              </a:rPr>
              <a:t> v </a:t>
            </a:r>
            <a:r>
              <a:rPr lang="el-GR" sz="1400" dirty="0" err="1">
                <a:solidFill>
                  <a:srgbClr val="CC0000"/>
                </a:solidFill>
                <a:latin typeface="Arial"/>
                <a:cs typeface="Arial"/>
              </a:rPr>
              <a:t>klidovém</a:t>
            </a:r>
            <a:r>
              <a:rPr lang="el-GR" sz="14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l-GR" sz="1400" dirty="0" err="1">
                <a:solidFill>
                  <a:srgbClr val="CC0000"/>
                </a:solidFill>
                <a:latin typeface="Arial"/>
                <a:cs typeface="Arial"/>
              </a:rPr>
              <a:t>stavu</a:t>
            </a:r>
            <a:r>
              <a:rPr lang="el-GR" sz="14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cs-CZ" sz="1400" dirty="0">
                <a:solidFill>
                  <a:srgbClr val="CC0000"/>
                </a:solidFill>
                <a:latin typeface="Arial"/>
                <a:cs typeface="Arial"/>
              </a:rPr>
              <a:t>může být užitečnější než na </a:t>
            </a:r>
            <a:r>
              <a:rPr lang="cs-CZ" sz="1400" dirty="0" err="1">
                <a:solidFill>
                  <a:srgbClr val="CC0000"/>
                </a:solidFill>
                <a:latin typeface="Arial"/>
                <a:cs typeface="Arial"/>
              </a:rPr>
              <a:t>proliferující</a:t>
            </a:r>
            <a:r>
              <a:rPr lang="cs-CZ" sz="1400" dirty="0">
                <a:solidFill>
                  <a:srgbClr val="CC0000"/>
                </a:solidFill>
                <a:latin typeface="Arial"/>
                <a:cs typeface="Arial"/>
              </a:rPr>
              <a:t> b.</a:t>
            </a:r>
          </a:p>
        </p:txBody>
      </p:sp>
      <p:sp>
        <p:nvSpPr>
          <p:cNvPr id="3" name="Obdélník 2"/>
          <p:cNvSpPr/>
          <p:nvPr/>
        </p:nvSpPr>
        <p:spPr>
          <a:xfrm>
            <a:off x="68322" y="6501281"/>
            <a:ext cx="8373061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cs-CZ" sz="1200" dirty="0">
                <a:latin typeface="Arial"/>
                <a:cs typeface="Arial"/>
              </a:rPr>
              <a:t>PML - </a:t>
            </a:r>
            <a:r>
              <a:rPr lang="en-US" sz="1200" dirty="0">
                <a:latin typeface="Arial"/>
                <a:cs typeface="Arial"/>
              </a:rPr>
              <a:t>Promyelocytic leukemia protein, PML = </a:t>
            </a:r>
            <a:r>
              <a:rPr lang="en-US" sz="1200" dirty="0" err="1">
                <a:latin typeface="Arial"/>
                <a:cs typeface="Arial"/>
              </a:rPr>
              <a:t>akutní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promyelocytická</a:t>
            </a:r>
            <a:r>
              <a:rPr lang="en-US" sz="1200" dirty="0">
                <a:latin typeface="Arial"/>
                <a:cs typeface="Arial"/>
              </a:rPr>
              <a:t> </a:t>
            </a:r>
            <a:r>
              <a:rPr lang="en-US" sz="1200" dirty="0" err="1">
                <a:latin typeface="Arial"/>
                <a:cs typeface="Arial"/>
              </a:rPr>
              <a:t>leukemie</a:t>
            </a:r>
            <a:r>
              <a:rPr lang="en-US" sz="1200" dirty="0">
                <a:latin typeface="Arial"/>
                <a:cs typeface="Arial"/>
              </a:rPr>
              <a:t>, CML = </a:t>
            </a:r>
            <a:r>
              <a:rPr lang="en-US" sz="1200" dirty="0" err="1">
                <a:latin typeface="Arial"/>
                <a:cs typeface="Arial"/>
              </a:rPr>
              <a:t>chronická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myeloidní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leukémie</a:t>
            </a:r>
            <a:endParaRPr lang="en-US" sz="120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95" grpId="0" animBg="1"/>
      <p:bldP spid="27996" grpId="0" animBg="1"/>
      <p:bldP spid="27997" grpId="0" animBg="1"/>
      <p:bldP spid="27998" grpId="0" animBg="1"/>
      <p:bldP spid="28001" grpId="0"/>
      <p:bldP spid="28002" grpId="0"/>
      <p:bldP spid="28003" grpId="0"/>
      <p:bldP spid="28004" grpId="0"/>
      <p:bldP spid="28005" grpId="0"/>
      <p:bldP spid="28006" grpId="0"/>
      <p:bldP spid="2800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5496" y="44624"/>
            <a:ext cx="9073008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Imunoterapie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Monoklonální protilátky</a:t>
            </a:r>
          </a:p>
          <a:p>
            <a:r>
              <a:rPr lang="cs-CZ" sz="1600" dirty="0">
                <a:latin typeface="Calibri" pitchFamily="34" charset="0"/>
              </a:rPr>
              <a:t>- specifické protilátky (Ab) proti vybraným antigenům na povrchu buněk</a:t>
            </a:r>
          </a:p>
          <a:p>
            <a:r>
              <a:rPr lang="cs-CZ" sz="1600" dirty="0">
                <a:latin typeface="Calibri" pitchFamily="34" charset="0"/>
              </a:rPr>
              <a:t>	</a:t>
            </a:r>
            <a:r>
              <a:rPr lang="cs-CZ" sz="1600" b="1" dirty="0">
                <a:latin typeface="Calibri" pitchFamily="34" charset="0"/>
              </a:rPr>
              <a:t>a) </a:t>
            </a:r>
            <a:r>
              <a:rPr lang="cs-CZ" sz="1600" b="1" dirty="0" err="1">
                <a:latin typeface="Calibri" pitchFamily="34" charset="0"/>
              </a:rPr>
              <a:t>Naked</a:t>
            </a:r>
            <a:r>
              <a:rPr lang="cs-CZ" sz="1600" b="1" dirty="0">
                <a:latin typeface="Calibri" pitchFamily="34" charset="0"/>
              </a:rPr>
              <a:t>: </a:t>
            </a:r>
            <a:r>
              <a:rPr lang="cs-CZ" sz="1600" dirty="0">
                <a:latin typeface="Calibri" pitchFamily="34" charset="0"/>
              </a:rPr>
              <a:t>po navázání mohou blokovat daný receptor, nebo aktivovat buňky imunitního systému</a:t>
            </a:r>
          </a:p>
          <a:p>
            <a:r>
              <a:rPr lang="cs-CZ" sz="1600" b="1" dirty="0">
                <a:latin typeface="Calibri" pitchFamily="34" charset="0"/>
              </a:rPr>
              <a:t>	b) Konjugované: </a:t>
            </a:r>
            <a:r>
              <a:rPr lang="cs-CZ" sz="1600" dirty="0">
                <a:latin typeface="Calibri" pitchFamily="34" charset="0"/>
              </a:rPr>
              <a:t>s toxinem, radioizotopem, cytokinem</a:t>
            </a:r>
            <a:endParaRPr lang="cs-CZ" sz="1600" i="1" dirty="0">
              <a:latin typeface="Calibri" pitchFamily="34" charset="0"/>
            </a:endParaRPr>
          </a:p>
          <a:p>
            <a:endParaRPr lang="cs-CZ" sz="1200" i="1" dirty="0">
              <a:cs typeface="Arial" charset="0"/>
            </a:endParaRPr>
          </a:p>
        </p:txBody>
      </p:sp>
      <p:pic>
        <p:nvPicPr>
          <p:cNvPr id="9220" name="Picture 4" descr="https://upload.wikimedia.org/wikipedia/commons/thumb/6/66/Monoclonal_antibodies.svg/2000px-Monoclonal_antibodies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27095"/>
            <a:ext cx="6912768" cy="46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948264" y="5157192"/>
            <a:ext cx="21602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>
                <a:latin typeface="Calibri" pitchFamily="34" charset="0"/>
              </a:rPr>
              <a:t>MAb</a:t>
            </a:r>
            <a:r>
              <a:rPr lang="cs-CZ" sz="1400" dirty="0">
                <a:latin typeface="Calibri" pitchFamily="34" charset="0"/>
              </a:rPr>
              <a:t> - </a:t>
            </a:r>
            <a:r>
              <a:rPr lang="cs-CZ" sz="1400" dirty="0" err="1">
                <a:latin typeface="Calibri" pitchFamily="34" charset="0"/>
              </a:rPr>
              <a:t>monoclonal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err="1">
                <a:latin typeface="Calibri" pitchFamily="34" charset="0"/>
              </a:rPr>
              <a:t>antibody</a:t>
            </a:r>
            <a:endParaRPr lang="cs-CZ" sz="1400" dirty="0">
              <a:latin typeface="Calibri" pitchFamily="34" charset="0"/>
            </a:endParaRPr>
          </a:p>
          <a:p>
            <a:r>
              <a:rPr lang="cs-CZ" sz="1400" b="1" dirty="0">
                <a:latin typeface="Calibri" pitchFamily="34" charset="0"/>
              </a:rPr>
              <a:t>ADCC</a:t>
            </a:r>
            <a:r>
              <a:rPr lang="cs-CZ" sz="1400" dirty="0">
                <a:latin typeface="Calibri" pitchFamily="34" charset="0"/>
              </a:rPr>
              <a:t> - </a:t>
            </a:r>
            <a:r>
              <a:rPr lang="cs-CZ" sz="1400" dirty="0" err="1">
                <a:latin typeface="Calibri" pitchFamily="34" charset="0"/>
              </a:rPr>
              <a:t>antibody-dependent</a:t>
            </a:r>
            <a:r>
              <a:rPr lang="cs-CZ" sz="1400" dirty="0">
                <a:latin typeface="Calibri" pitchFamily="34" charset="0"/>
              </a:rPr>
              <a:t> cell-</a:t>
            </a:r>
            <a:r>
              <a:rPr lang="cs-CZ" sz="1400" dirty="0" err="1">
                <a:latin typeface="Calibri" pitchFamily="34" charset="0"/>
              </a:rPr>
              <a:t>mediated</a:t>
            </a:r>
            <a:r>
              <a:rPr lang="cs-CZ" sz="1400" dirty="0">
                <a:latin typeface="Calibri" pitchFamily="34" charset="0"/>
              </a:rPr>
              <a:t> cytotoxicity</a:t>
            </a:r>
          </a:p>
          <a:p>
            <a:r>
              <a:rPr lang="cs-CZ" sz="1400" b="1" dirty="0">
                <a:latin typeface="Calibri" pitchFamily="34" charset="0"/>
              </a:rPr>
              <a:t>CDC</a:t>
            </a:r>
            <a:r>
              <a:rPr lang="cs-CZ" sz="1400" dirty="0">
                <a:latin typeface="Calibri" pitchFamily="34" charset="0"/>
              </a:rPr>
              <a:t> - </a:t>
            </a:r>
            <a:r>
              <a:rPr lang="cs-CZ" sz="1400" dirty="0" err="1">
                <a:latin typeface="Calibri" pitchFamily="34" charset="0"/>
              </a:rPr>
              <a:t>complement-dependent</a:t>
            </a:r>
            <a:r>
              <a:rPr lang="cs-CZ" sz="1400" dirty="0">
                <a:latin typeface="Calibri" pitchFamily="34" charset="0"/>
              </a:rPr>
              <a:t> cytotoxicity</a:t>
            </a:r>
          </a:p>
        </p:txBody>
      </p:sp>
    </p:spTree>
    <p:extLst>
      <p:ext uri="{BB962C8B-B14F-4D97-AF65-F5344CB8AC3E}">
        <p14:creationId xmlns:p14="http://schemas.microsoft.com/office/powerpoint/2010/main" val="3125902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79512" y="188640"/>
            <a:ext cx="8281988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Imunoterapie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Monoklonální protilátky</a:t>
            </a:r>
          </a:p>
          <a:p>
            <a:pPr lvl="1">
              <a:buFontTx/>
              <a:buChar char="-"/>
            </a:pPr>
            <a:r>
              <a:rPr lang="cs-CZ" sz="1600" i="1" dirty="0" err="1">
                <a:latin typeface="Calibri"/>
                <a:cs typeface="Calibri"/>
              </a:rPr>
              <a:t>Herceptin</a:t>
            </a:r>
            <a:r>
              <a:rPr lang="cs-CZ" sz="1600" i="1" dirty="0">
                <a:latin typeface="Calibri"/>
                <a:cs typeface="Calibri"/>
              </a:rPr>
              <a:t> - anti-HER-2 (rakovina prsu - 30% amplifikace genu pro receptor HER-2)</a:t>
            </a:r>
          </a:p>
          <a:p>
            <a:pPr lvl="2">
              <a:buFont typeface="Arial"/>
              <a:buChar char="•"/>
            </a:pPr>
            <a:r>
              <a:rPr lang="cs-CZ" sz="1600" i="1" dirty="0">
                <a:latin typeface="Calibri"/>
                <a:cs typeface="Arial"/>
              </a:rPr>
              <a:t>účinnou složkou je sloučenina </a:t>
            </a:r>
            <a:r>
              <a:rPr lang="cs-CZ" sz="1600" i="1" dirty="0" err="1">
                <a:latin typeface="Calibri"/>
                <a:cs typeface="Arial"/>
              </a:rPr>
              <a:t>trastuzumab</a:t>
            </a:r>
            <a:endParaRPr lang="cs-CZ" sz="1600" i="1" dirty="0" err="1">
              <a:latin typeface="Calibri"/>
              <a:cs typeface="Calibri"/>
            </a:endParaRPr>
          </a:p>
          <a:p>
            <a:pPr lvl="1"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Rituximab</a:t>
            </a:r>
            <a:r>
              <a:rPr lang="cs-CZ" sz="1600" i="1" dirty="0">
                <a:latin typeface="Calibri" pitchFamily="34" charset="0"/>
              </a:rPr>
              <a:t> - anti-CD20, maligní B-lymfomy, B-lymf. CLL, folikulární lymfom</a:t>
            </a:r>
          </a:p>
          <a:p>
            <a:pPr lvl="1"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Gemtuzimab</a:t>
            </a:r>
            <a:r>
              <a:rPr lang="cs-CZ" sz="1600" i="1" dirty="0">
                <a:latin typeface="Calibri" pitchFamily="34" charset="0"/>
              </a:rPr>
              <a:t> - anti-CD33 (na </a:t>
            </a:r>
            <a:r>
              <a:rPr lang="cs-CZ" sz="1600" i="1" dirty="0" err="1">
                <a:latin typeface="Calibri" pitchFamily="34" charset="0"/>
              </a:rPr>
              <a:t>větš</a:t>
            </a:r>
            <a:r>
              <a:rPr lang="cs-CZ" sz="1600" i="1" dirty="0">
                <a:latin typeface="Calibri" pitchFamily="34" charset="0"/>
              </a:rPr>
              <a:t>. </a:t>
            </a:r>
            <a:r>
              <a:rPr lang="cs-CZ" sz="1600" i="1" dirty="0" err="1">
                <a:latin typeface="Calibri" pitchFamily="34" charset="0"/>
              </a:rPr>
              <a:t>leuk</a:t>
            </a:r>
            <a:r>
              <a:rPr lang="cs-CZ" sz="1600" i="1" dirty="0">
                <a:latin typeface="Calibri" pitchFamily="34" charset="0"/>
              </a:rPr>
              <a:t>. b.), AML, konjugace s ATB </a:t>
            </a:r>
            <a:r>
              <a:rPr lang="cs-CZ" sz="1600" i="1" dirty="0" err="1">
                <a:latin typeface="Calibri" pitchFamily="34" charset="0"/>
              </a:rPr>
              <a:t>colcheamicinem</a:t>
            </a:r>
            <a:endParaRPr lang="cs-CZ" sz="1600" i="1" dirty="0">
              <a:latin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1600" i="1" dirty="0" err="1">
                <a:latin typeface="Calibri" pitchFamily="34" charset="0"/>
                <a:cs typeface="Arial" charset="0"/>
              </a:rPr>
              <a:t>Cetuximab</a:t>
            </a:r>
            <a:r>
              <a:rPr lang="cs-CZ" sz="1600" i="1" dirty="0">
                <a:latin typeface="Calibri" pitchFamily="34" charset="0"/>
                <a:cs typeface="Arial" charset="0"/>
              </a:rPr>
              <a:t> - anti-EGFR, konjugace s toxinem, internalizace do buňky,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kolorektalní</a:t>
            </a:r>
            <a:r>
              <a:rPr lang="cs-CZ" sz="1600" i="1" dirty="0">
                <a:latin typeface="Calibri" pitchFamily="34" charset="0"/>
                <a:cs typeface="Arial" charset="0"/>
              </a:rPr>
              <a:t>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karc</a:t>
            </a:r>
            <a:r>
              <a:rPr lang="cs-CZ" sz="1600" i="1" dirty="0">
                <a:latin typeface="Calibri" pitchFamily="34" charset="0"/>
                <a:cs typeface="Arial" charset="0"/>
              </a:rPr>
              <a:t>.</a:t>
            </a:r>
          </a:p>
          <a:p>
            <a:endParaRPr lang="cs-CZ" sz="1600" i="1" dirty="0">
              <a:latin typeface="Calibri" pitchFamily="34" charset="0"/>
            </a:endParaRPr>
          </a:p>
          <a:p>
            <a:endParaRPr lang="cs-CZ" sz="1200" i="1" dirty="0">
              <a:cs typeface="Arial" charset="0"/>
            </a:endParaRPr>
          </a:p>
        </p:txBody>
      </p:sp>
      <p:pic>
        <p:nvPicPr>
          <p:cNvPr id="9218" name="Picture 2" descr="http://media.pharmacologycorner.com/wp-content/uploads/2009/05/her2neu-thum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4" y="2402856"/>
            <a:ext cx="4968552" cy="41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208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eme for good night : r/medicalschool">
            <a:extLst>
              <a:ext uri="{FF2B5EF4-FFF2-40B4-BE49-F238E27FC236}">
                <a16:creationId xmlns:a16="http://schemas.microsoft.com/office/drawing/2014/main" id="{6FF7A155-78AD-405B-9BA7-DA588694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065962"/>
            <a:ext cx="4824536" cy="472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718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http://www.mun.ca/biology/desmid/brian/BIOL2060/BIOL2060-24/24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6" y="1268760"/>
            <a:ext cx="8750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Obdélník 4"/>
          <p:cNvSpPr>
            <a:spLocks noChangeArrowheads="1"/>
          </p:cNvSpPr>
          <p:nvPr/>
        </p:nvSpPr>
        <p:spPr bwMode="auto">
          <a:xfrm>
            <a:off x="153988" y="188913"/>
            <a:ext cx="4076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b="1" dirty="0">
                <a:latin typeface="Calibri" pitchFamily="34" charset="0"/>
              </a:rPr>
              <a:t>Cigarety a rakovina</a:t>
            </a:r>
          </a:p>
        </p:txBody>
      </p:sp>
    </p:spTree>
    <p:extLst>
      <p:ext uri="{BB962C8B-B14F-4D97-AF65-F5344CB8AC3E}">
        <p14:creationId xmlns:p14="http://schemas.microsoft.com/office/powerpoint/2010/main" val="812951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4"/>
          <p:cNvSpPr>
            <a:spLocks noChangeArrowheads="1"/>
          </p:cNvSpPr>
          <p:nvPr/>
        </p:nvSpPr>
        <p:spPr bwMode="auto">
          <a:xfrm>
            <a:off x="153988" y="188913"/>
            <a:ext cx="4076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b="1" dirty="0">
                <a:latin typeface="Calibri" pitchFamily="34" charset="0"/>
              </a:rPr>
              <a:t>Cigarety a rakovina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ED250BF-8DBA-4FED-B1A3-027A544F1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2"/>
            <a:ext cx="810888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3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un.ca/biology/desmid/brian/BIOL2060/BIOL2060-24/24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5" t="72234" r="7732"/>
          <a:stretch/>
        </p:blipFill>
        <p:spPr bwMode="auto">
          <a:xfrm>
            <a:off x="4355976" y="681109"/>
            <a:ext cx="2107214" cy="18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2348880"/>
            <a:ext cx="8090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Calibri" pitchFamily="34" charset="0"/>
              </a:rPr>
              <a:t>Rakovina kůže</a:t>
            </a:r>
          </a:p>
          <a:p>
            <a:r>
              <a:rPr lang="cs-CZ" sz="1600" dirty="0">
                <a:latin typeface="Calibri" pitchFamily="34" charset="0"/>
              </a:rPr>
              <a:t>- vrstva epiteliálních buněk z bazální vrstvy začne přerůstat okolní buňky a tvoří tumor</a:t>
            </a:r>
          </a:p>
          <a:p>
            <a:r>
              <a:rPr lang="cs-CZ" sz="1600" dirty="0">
                <a:latin typeface="Calibri" pitchFamily="34" charset="0"/>
              </a:rPr>
              <a:t>- defektní mechanizmy kontroly buněčného cyklu</a:t>
            </a:r>
          </a:p>
        </p:txBody>
      </p:sp>
      <p:pic>
        <p:nvPicPr>
          <p:cNvPr id="43010" name="Picture 2" descr="http://www.mun.ca/biology/desmid/brian/BIOL2060/BIOL2060-24/24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4"/>
          <a:stretch/>
        </p:blipFill>
        <p:spPr bwMode="auto">
          <a:xfrm>
            <a:off x="1660863" y="3356992"/>
            <a:ext cx="5719449" cy="300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mun.ca/biology/desmid/brian/BIOL2060/BIOL2060-24/24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60" r="86420"/>
          <a:stretch/>
        </p:blipFill>
        <p:spPr bwMode="auto">
          <a:xfrm>
            <a:off x="107504" y="6597352"/>
            <a:ext cx="1234335" cy="18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mun.ca/biology/desmid/brian/BIOL2060/BIOL2060-24/24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75273" r="68595" b="2293"/>
          <a:stretch/>
        </p:blipFill>
        <p:spPr bwMode="auto">
          <a:xfrm>
            <a:off x="1835696" y="692696"/>
            <a:ext cx="2117559" cy="149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54155" y="116632"/>
            <a:ext cx="8090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>
                <a:latin typeface="Calibri" pitchFamily="34" charset="0"/>
              </a:rPr>
              <a:t>Tumory vznikají nekontrolovaným dělením při ztrátě rovnováhy mezi </a:t>
            </a:r>
            <a:r>
              <a:rPr lang="cs-CZ" sz="1600" b="1" i="1" u="sng" dirty="0">
                <a:latin typeface="Calibri" pitchFamily="34" charset="0"/>
              </a:rPr>
              <a:t>proliferací</a:t>
            </a:r>
            <a:r>
              <a:rPr lang="cs-CZ" sz="1600" i="1" dirty="0">
                <a:latin typeface="Calibri" pitchFamily="34" charset="0"/>
              </a:rPr>
              <a:t> a </a:t>
            </a:r>
            <a:r>
              <a:rPr lang="cs-CZ" sz="1600" b="1" i="1" u="sng" dirty="0">
                <a:latin typeface="Calibri" pitchFamily="34" charset="0"/>
              </a:rPr>
              <a:t>diferenciací</a:t>
            </a:r>
          </a:p>
        </p:txBody>
      </p:sp>
    </p:spTree>
    <p:extLst>
      <p:ext uri="{BB962C8B-B14F-4D97-AF65-F5344CB8AC3E}">
        <p14:creationId xmlns:p14="http://schemas.microsoft.com/office/powerpoint/2010/main" val="3265356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810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Stádia rakoviny</a:t>
            </a:r>
          </a:p>
        </p:txBody>
      </p:sp>
      <p:pic>
        <p:nvPicPr>
          <p:cNvPr id="49154" name="Picture 2" descr="http://www.mun.ca/biology/desmid/brian/BIOL2060/BIOL2060-24/24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17" y="117582"/>
            <a:ext cx="4013787" cy="664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905914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6232</TotalTime>
  <Words>4286</Words>
  <Application>Microsoft Office PowerPoint</Application>
  <PresentationFormat>Předvádění na obrazovce (4:3)</PresentationFormat>
  <Paragraphs>672</Paragraphs>
  <Slides>55</Slides>
  <Notes>13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55</vt:i4>
      </vt:variant>
    </vt:vector>
  </HeadingPairs>
  <TitlesOfParts>
    <vt:vector size="63" baseType="lpstr">
      <vt:lpstr>Arial</vt:lpstr>
      <vt:lpstr>Calibri</vt:lpstr>
      <vt:lpstr>Comic Sans MS</vt:lpstr>
      <vt:lpstr>ElsevierGulliver</vt:lpstr>
      <vt:lpstr>NexusSans</vt:lpstr>
      <vt:lpstr>Open Sans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Cílená terapie CML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CBIA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instalator</dc:creator>
  <cp:lastModifiedBy>Tereza Souralová</cp:lastModifiedBy>
  <cp:revision>855</cp:revision>
  <dcterms:created xsi:type="dcterms:W3CDTF">2010-01-25T14:23:32Z</dcterms:created>
  <dcterms:modified xsi:type="dcterms:W3CDTF">2025-04-25T12:45:19Z</dcterms:modified>
</cp:coreProperties>
</file>