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73"/>
  </p:notesMasterIdLst>
  <p:sldIdLst>
    <p:sldId id="263" r:id="rId2"/>
    <p:sldId id="500" r:id="rId3"/>
    <p:sldId id="310" r:id="rId4"/>
    <p:sldId id="278" r:id="rId5"/>
    <p:sldId id="300" r:id="rId6"/>
    <p:sldId id="301" r:id="rId7"/>
    <p:sldId id="396" r:id="rId8"/>
    <p:sldId id="303" r:id="rId9"/>
    <p:sldId id="397" r:id="rId10"/>
    <p:sldId id="398" r:id="rId11"/>
    <p:sldId id="306" r:id="rId12"/>
    <p:sldId id="554" r:id="rId13"/>
    <p:sldId id="311" r:id="rId14"/>
    <p:sldId id="347" r:id="rId15"/>
    <p:sldId id="399" r:id="rId16"/>
    <p:sldId id="551" r:id="rId17"/>
    <p:sldId id="345" r:id="rId18"/>
    <p:sldId id="448" r:id="rId19"/>
    <p:sldId id="412" r:id="rId20"/>
    <p:sldId id="405" r:id="rId21"/>
    <p:sldId id="559" r:id="rId22"/>
    <p:sldId id="413" r:id="rId23"/>
    <p:sldId id="604" r:id="rId24"/>
    <p:sldId id="368" r:id="rId25"/>
    <p:sldId id="610" r:id="rId26"/>
    <p:sldId id="369" r:id="rId27"/>
    <p:sldId id="605" r:id="rId28"/>
    <p:sldId id="336" r:id="rId29"/>
    <p:sldId id="349" r:id="rId30"/>
    <p:sldId id="394" r:id="rId31"/>
    <p:sldId id="403" r:id="rId32"/>
    <p:sldId id="350" r:id="rId33"/>
    <p:sldId id="614" r:id="rId34"/>
    <p:sldId id="615" r:id="rId35"/>
    <p:sldId id="616" r:id="rId36"/>
    <p:sldId id="618" r:id="rId37"/>
    <p:sldId id="619" r:id="rId38"/>
    <p:sldId id="617" r:id="rId39"/>
    <p:sldId id="340" r:id="rId40"/>
    <p:sldId id="446" r:id="rId41"/>
    <p:sldId id="556" r:id="rId42"/>
    <p:sldId id="611" r:id="rId43"/>
    <p:sldId id="612" r:id="rId44"/>
    <p:sldId id="613" r:id="rId45"/>
    <p:sldId id="598" r:id="rId46"/>
    <p:sldId id="599" r:id="rId47"/>
    <p:sldId id="400" r:id="rId48"/>
    <p:sldId id="401" r:id="rId49"/>
    <p:sldId id="445" r:id="rId50"/>
    <p:sldId id="402" r:id="rId51"/>
    <p:sldId id="460" r:id="rId52"/>
    <p:sldId id="462" r:id="rId53"/>
    <p:sldId id="463" r:id="rId54"/>
    <p:sldId id="606" r:id="rId55"/>
    <p:sldId id="607" r:id="rId56"/>
    <p:sldId id="621" r:id="rId57"/>
    <p:sldId id="608" r:id="rId58"/>
    <p:sldId id="341" r:id="rId59"/>
    <p:sldId id="455" r:id="rId60"/>
    <p:sldId id="458" r:id="rId61"/>
    <p:sldId id="408" r:id="rId62"/>
    <p:sldId id="414" r:id="rId63"/>
    <p:sldId id="361" r:id="rId64"/>
    <p:sldId id="304" r:id="rId65"/>
    <p:sldId id="564" r:id="rId66"/>
    <p:sldId id="565" r:id="rId67"/>
    <p:sldId id="567" r:id="rId68"/>
    <p:sldId id="583" r:id="rId69"/>
    <p:sldId id="609" r:id="rId70"/>
    <p:sldId id="620" r:id="rId71"/>
    <p:sldId id="274" r:id="rId72"/>
  </p:sldIdLst>
  <p:sldSz cx="9906000" cy="6858000" type="A4"/>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BA00"/>
    <a:srgbClr val="FFCC00"/>
    <a:srgbClr val="EFEB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řední styl 2 – zvýraznění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70" autoAdjust="0"/>
    <p:restoredTop sz="87485" autoAdjust="0"/>
  </p:normalViewPr>
  <p:slideViewPr>
    <p:cSldViewPr>
      <p:cViewPr>
        <p:scale>
          <a:sx n="152" d="100"/>
          <a:sy n="152" d="100"/>
        </p:scale>
        <p:origin x="-2160" y="-184"/>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F93CCB-61CC-4A9D-BCB6-FB1D505C52EA}" type="doc">
      <dgm:prSet loTypeId="urn:microsoft.com/office/officeart/2005/8/layout/hProcess9" loCatId="process" qsTypeId="urn:microsoft.com/office/officeart/2005/8/quickstyle/simple1" qsCatId="simple" csTypeId="urn:microsoft.com/office/officeart/2005/8/colors/accent1_2" csCatId="accent1" phldr="1"/>
      <dgm:spPr/>
    </dgm:pt>
    <dgm:pt modelId="{625CDAC9-5C12-4958-BDD2-BD6F2F0F99B3}">
      <dgm:prSet phldrT="[Text]"/>
      <dgm:spPr>
        <a:solidFill>
          <a:schemeClr val="accent4">
            <a:lumMod val="20000"/>
            <a:lumOff val="80000"/>
          </a:schemeClr>
        </a:solidFill>
      </dgm:spPr>
      <dgm:t>
        <a:bodyPr/>
        <a:lstStyle/>
        <a:p>
          <a:r>
            <a:rPr lang="cs-CZ" b="1" dirty="0" smtClean="0">
              <a:solidFill>
                <a:schemeClr val="accent4">
                  <a:lumMod val="75000"/>
                </a:schemeClr>
              </a:solidFill>
            </a:rPr>
            <a:t>2008</a:t>
          </a:r>
          <a:endParaRPr lang="cs-CZ" b="1" dirty="0">
            <a:solidFill>
              <a:schemeClr val="accent4">
                <a:lumMod val="75000"/>
              </a:schemeClr>
            </a:solidFill>
          </a:endParaRPr>
        </a:p>
      </dgm:t>
    </dgm:pt>
    <dgm:pt modelId="{487DF0A2-6033-401B-A28F-BD73A78C0432}" type="parTrans" cxnId="{BD1C5A3E-DDB4-4EB9-9A7B-57F7CD215DEF}">
      <dgm:prSet/>
      <dgm:spPr/>
      <dgm:t>
        <a:bodyPr/>
        <a:lstStyle/>
        <a:p>
          <a:endParaRPr lang="cs-CZ"/>
        </a:p>
      </dgm:t>
    </dgm:pt>
    <dgm:pt modelId="{FE44EF17-8D4C-42E2-B695-E1ECE4872FD3}" type="sibTrans" cxnId="{BD1C5A3E-DDB4-4EB9-9A7B-57F7CD215DEF}">
      <dgm:prSet/>
      <dgm:spPr/>
      <dgm:t>
        <a:bodyPr/>
        <a:lstStyle/>
        <a:p>
          <a:endParaRPr lang="cs-CZ"/>
        </a:p>
      </dgm:t>
    </dgm:pt>
    <dgm:pt modelId="{F579D293-D22E-40FB-9056-50EFAA7D96E6}">
      <dgm:prSet phldrT="[Text]"/>
      <dgm:spPr>
        <a:solidFill>
          <a:schemeClr val="accent3">
            <a:lumMod val="20000"/>
            <a:lumOff val="80000"/>
          </a:schemeClr>
        </a:solidFill>
      </dgm:spPr>
      <dgm:t>
        <a:bodyPr/>
        <a:lstStyle/>
        <a:p>
          <a:r>
            <a:rPr lang="cs-CZ" b="1" dirty="0" smtClean="0">
              <a:solidFill>
                <a:schemeClr val="accent3">
                  <a:lumMod val="75000"/>
                </a:schemeClr>
              </a:solidFill>
            </a:rPr>
            <a:t>2009</a:t>
          </a:r>
          <a:endParaRPr lang="cs-CZ" b="1" dirty="0">
            <a:solidFill>
              <a:schemeClr val="accent3">
                <a:lumMod val="75000"/>
              </a:schemeClr>
            </a:solidFill>
          </a:endParaRPr>
        </a:p>
      </dgm:t>
    </dgm:pt>
    <dgm:pt modelId="{B6D22117-4A7B-4B01-9C9B-DEFD09D0A39A}" type="parTrans" cxnId="{00E03629-1D44-459E-9713-77795CAABDEF}">
      <dgm:prSet/>
      <dgm:spPr/>
      <dgm:t>
        <a:bodyPr/>
        <a:lstStyle/>
        <a:p>
          <a:endParaRPr lang="cs-CZ"/>
        </a:p>
      </dgm:t>
    </dgm:pt>
    <dgm:pt modelId="{095B1405-ADCE-450B-B022-F921860BE47D}" type="sibTrans" cxnId="{00E03629-1D44-459E-9713-77795CAABDEF}">
      <dgm:prSet/>
      <dgm:spPr/>
      <dgm:t>
        <a:bodyPr/>
        <a:lstStyle/>
        <a:p>
          <a:endParaRPr lang="cs-CZ"/>
        </a:p>
      </dgm:t>
    </dgm:pt>
    <dgm:pt modelId="{005D45D8-1A0E-4248-B51F-DDF07D74E2BA}">
      <dgm:prSet phldrT="[Text]"/>
      <dgm:spPr>
        <a:solidFill>
          <a:schemeClr val="accent6">
            <a:lumMod val="20000"/>
            <a:lumOff val="80000"/>
          </a:schemeClr>
        </a:solidFill>
      </dgm:spPr>
      <dgm:t>
        <a:bodyPr/>
        <a:lstStyle/>
        <a:p>
          <a:r>
            <a:rPr lang="cs-CZ" b="1" dirty="0" smtClean="0">
              <a:solidFill>
                <a:schemeClr val="accent6">
                  <a:lumMod val="50000"/>
                </a:schemeClr>
              </a:solidFill>
            </a:rPr>
            <a:t>2010</a:t>
          </a:r>
          <a:endParaRPr lang="cs-CZ" b="1" dirty="0">
            <a:solidFill>
              <a:schemeClr val="accent6">
                <a:lumMod val="50000"/>
              </a:schemeClr>
            </a:solidFill>
          </a:endParaRPr>
        </a:p>
      </dgm:t>
    </dgm:pt>
    <dgm:pt modelId="{4AD994CC-3FD3-4600-B5D8-584B1A6C0C0C}" type="parTrans" cxnId="{9C07C81F-0CB7-4B0F-9B82-707E4F6DAB12}">
      <dgm:prSet/>
      <dgm:spPr/>
      <dgm:t>
        <a:bodyPr/>
        <a:lstStyle/>
        <a:p>
          <a:endParaRPr lang="cs-CZ"/>
        </a:p>
      </dgm:t>
    </dgm:pt>
    <dgm:pt modelId="{A9F5D229-BBD4-4372-AD09-15627DCCF8D2}" type="sibTrans" cxnId="{9C07C81F-0CB7-4B0F-9B82-707E4F6DAB12}">
      <dgm:prSet/>
      <dgm:spPr/>
      <dgm:t>
        <a:bodyPr/>
        <a:lstStyle/>
        <a:p>
          <a:endParaRPr lang="cs-CZ"/>
        </a:p>
      </dgm:t>
    </dgm:pt>
    <dgm:pt modelId="{310ED3D3-54B6-4322-A531-0E7645B76831}" type="pres">
      <dgm:prSet presAssocID="{E5F93CCB-61CC-4A9D-BCB6-FB1D505C52EA}" presName="CompostProcess" presStyleCnt="0">
        <dgm:presLayoutVars>
          <dgm:dir/>
          <dgm:resizeHandles val="exact"/>
        </dgm:presLayoutVars>
      </dgm:prSet>
      <dgm:spPr/>
    </dgm:pt>
    <dgm:pt modelId="{76B25377-0978-434C-9CF7-A07FF5B12195}" type="pres">
      <dgm:prSet presAssocID="{E5F93CCB-61CC-4A9D-BCB6-FB1D505C52EA}" presName="arrow" presStyleLbl="bgShp" presStyleIdx="0" presStyleCnt="1"/>
      <dgm:spPr>
        <a:gradFill flip="none" rotWithShape="1">
          <a:gsLst>
            <a:gs pos="17000">
              <a:schemeClr val="tx2">
                <a:lumMod val="75000"/>
                <a:alpha val="60000"/>
              </a:schemeClr>
            </a:gs>
            <a:gs pos="50000">
              <a:schemeClr val="accent1">
                <a:tint val="44500"/>
                <a:satMod val="160000"/>
              </a:schemeClr>
            </a:gs>
            <a:gs pos="100000">
              <a:schemeClr val="accent1">
                <a:tint val="23500"/>
                <a:satMod val="160000"/>
              </a:schemeClr>
            </a:gs>
          </a:gsLst>
          <a:lin ang="0" scaled="1"/>
          <a:tileRect/>
        </a:gradFill>
        <a:ln>
          <a:solidFill>
            <a:schemeClr val="tx2">
              <a:lumMod val="75000"/>
            </a:schemeClr>
          </a:solidFill>
          <a:prstDash val="sysDash"/>
        </a:ln>
      </dgm:spPr>
    </dgm:pt>
    <dgm:pt modelId="{F7C5A1A0-7480-4DE9-8059-3618CC46B9C0}" type="pres">
      <dgm:prSet presAssocID="{E5F93CCB-61CC-4A9D-BCB6-FB1D505C52EA}" presName="linearProcess" presStyleCnt="0"/>
      <dgm:spPr/>
    </dgm:pt>
    <dgm:pt modelId="{53E10233-6F9B-4CD3-9384-049348B982C5}" type="pres">
      <dgm:prSet presAssocID="{625CDAC9-5C12-4958-BDD2-BD6F2F0F99B3}" presName="textNode" presStyleLbl="node1" presStyleIdx="0" presStyleCnt="3">
        <dgm:presLayoutVars>
          <dgm:bulletEnabled val="1"/>
        </dgm:presLayoutVars>
      </dgm:prSet>
      <dgm:spPr/>
      <dgm:t>
        <a:bodyPr/>
        <a:lstStyle/>
        <a:p>
          <a:endParaRPr lang="cs-CZ"/>
        </a:p>
      </dgm:t>
    </dgm:pt>
    <dgm:pt modelId="{D5EEAE5A-F8D3-476B-8565-000310DEC18F}" type="pres">
      <dgm:prSet presAssocID="{FE44EF17-8D4C-42E2-B695-E1ECE4872FD3}" presName="sibTrans" presStyleCnt="0"/>
      <dgm:spPr/>
    </dgm:pt>
    <dgm:pt modelId="{2BD9375D-1428-41B2-9F80-D58C3455E104}" type="pres">
      <dgm:prSet presAssocID="{F579D293-D22E-40FB-9056-50EFAA7D96E6}" presName="textNode" presStyleLbl="node1" presStyleIdx="1" presStyleCnt="3">
        <dgm:presLayoutVars>
          <dgm:bulletEnabled val="1"/>
        </dgm:presLayoutVars>
      </dgm:prSet>
      <dgm:spPr/>
      <dgm:t>
        <a:bodyPr/>
        <a:lstStyle/>
        <a:p>
          <a:endParaRPr lang="cs-CZ"/>
        </a:p>
      </dgm:t>
    </dgm:pt>
    <dgm:pt modelId="{162C59B8-9F03-4311-A73B-95A78911777A}" type="pres">
      <dgm:prSet presAssocID="{095B1405-ADCE-450B-B022-F921860BE47D}" presName="sibTrans" presStyleCnt="0"/>
      <dgm:spPr/>
    </dgm:pt>
    <dgm:pt modelId="{EDFBA344-B4EA-456A-AC4A-9187E1C33F60}" type="pres">
      <dgm:prSet presAssocID="{005D45D8-1A0E-4248-B51F-DDF07D74E2BA}" presName="textNode" presStyleLbl="node1" presStyleIdx="2" presStyleCnt="3">
        <dgm:presLayoutVars>
          <dgm:bulletEnabled val="1"/>
        </dgm:presLayoutVars>
      </dgm:prSet>
      <dgm:spPr/>
      <dgm:t>
        <a:bodyPr/>
        <a:lstStyle/>
        <a:p>
          <a:endParaRPr lang="cs-CZ"/>
        </a:p>
      </dgm:t>
    </dgm:pt>
  </dgm:ptLst>
  <dgm:cxnLst>
    <dgm:cxn modelId="{BD1C5A3E-DDB4-4EB9-9A7B-57F7CD215DEF}" srcId="{E5F93CCB-61CC-4A9D-BCB6-FB1D505C52EA}" destId="{625CDAC9-5C12-4958-BDD2-BD6F2F0F99B3}" srcOrd="0" destOrd="0" parTransId="{487DF0A2-6033-401B-A28F-BD73A78C0432}" sibTransId="{FE44EF17-8D4C-42E2-B695-E1ECE4872FD3}"/>
    <dgm:cxn modelId="{9C07C81F-0CB7-4B0F-9B82-707E4F6DAB12}" srcId="{E5F93CCB-61CC-4A9D-BCB6-FB1D505C52EA}" destId="{005D45D8-1A0E-4248-B51F-DDF07D74E2BA}" srcOrd="2" destOrd="0" parTransId="{4AD994CC-3FD3-4600-B5D8-584B1A6C0C0C}" sibTransId="{A9F5D229-BBD4-4372-AD09-15627DCCF8D2}"/>
    <dgm:cxn modelId="{00E03629-1D44-459E-9713-77795CAABDEF}" srcId="{E5F93CCB-61CC-4A9D-BCB6-FB1D505C52EA}" destId="{F579D293-D22E-40FB-9056-50EFAA7D96E6}" srcOrd="1" destOrd="0" parTransId="{B6D22117-4A7B-4B01-9C9B-DEFD09D0A39A}" sibTransId="{095B1405-ADCE-450B-B022-F921860BE47D}"/>
    <dgm:cxn modelId="{F708FE18-893C-4CC8-89DC-3E161E719776}" type="presOf" srcId="{625CDAC9-5C12-4958-BDD2-BD6F2F0F99B3}" destId="{53E10233-6F9B-4CD3-9384-049348B982C5}" srcOrd="0" destOrd="0" presId="urn:microsoft.com/office/officeart/2005/8/layout/hProcess9"/>
    <dgm:cxn modelId="{52D9E216-51AA-44AA-8106-A2F26A6F8281}" type="presOf" srcId="{E5F93CCB-61CC-4A9D-BCB6-FB1D505C52EA}" destId="{310ED3D3-54B6-4322-A531-0E7645B76831}" srcOrd="0" destOrd="0" presId="urn:microsoft.com/office/officeart/2005/8/layout/hProcess9"/>
    <dgm:cxn modelId="{81BA29B7-F27B-4F88-BB66-69A72ECE34FE}" type="presOf" srcId="{F579D293-D22E-40FB-9056-50EFAA7D96E6}" destId="{2BD9375D-1428-41B2-9F80-D58C3455E104}" srcOrd="0" destOrd="0" presId="urn:microsoft.com/office/officeart/2005/8/layout/hProcess9"/>
    <dgm:cxn modelId="{83F7E9C0-C2DB-4D03-B2CF-5FB71701E322}" type="presOf" srcId="{005D45D8-1A0E-4248-B51F-DDF07D74E2BA}" destId="{EDFBA344-B4EA-456A-AC4A-9187E1C33F60}" srcOrd="0" destOrd="0" presId="urn:microsoft.com/office/officeart/2005/8/layout/hProcess9"/>
    <dgm:cxn modelId="{02F8D130-5EEF-4322-A6E1-D54DC5B74C04}" type="presParOf" srcId="{310ED3D3-54B6-4322-A531-0E7645B76831}" destId="{76B25377-0978-434C-9CF7-A07FF5B12195}" srcOrd="0" destOrd="0" presId="urn:microsoft.com/office/officeart/2005/8/layout/hProcess9"/>
    <dgm:cxn modelId="{F7E4E6AF-6B8D-46BF-91D1-B002B54A85B2}" type="presParOf" srcId="{310ED3D3-54B6-4322-A531-0E7645B76831}" destId="{F7C5A1A0-7480-4DE9-8059-3618CC46B9C0}" srcOrd="1" destOrd="0" presId="urn:microsoft.com/office/officeart/2005/8/layout/hProcess9"/>
    <dgm:cxn modelId="{8EC2EB7E-50EA-4F18-9C13-8B96C416843E}" type="presParOf" srcId="{F7C5A1A0-7480-4DE9-8059-3618CC46B9C0}" destId="{53E10233-6F9B-4CD3-9384-049348B982C5}" srcOrd="0" destOrd="0" presId="urn:microsoft.com/office/officeart/2005/8/layout/hProcess9"/>
    <dgm:cxn modelId="{5EA4329D-538A-4068-B908-ED52E0E74FDF}" type="presParOf" srcId="{F7C5A1A0-7480-4DE9-8059-3618CC46B9C0}" destId="{D5EEAE5A-F8D3-476B-8565-000310DEC18F}" srcOrd="1" destOrd="0" presId="urn:microsoft.com/office/officeart/2005/8/layout/hProcess9"/>
    <dgm:cxn modelId="{0C67A668-D65E-41C7-BB6D-D25EA3E47B34}" type="presParOf" srcId="{F7C5A1A0-7480-4DE9-8059-3618CC46B9C0}" destId="{2BD9375D-1428-41B2-9F80-D58C3455E104}" srcOrd="2" destOrd="0" presId="urn:microsoft.com/office/officeart/2005/8/layout/hProcess9"/>
    <dgm:cxn modelId="{D9188F26-437B-4C72-BE70-1FB9C58752EB}" type="presParOf" srcId="{F7C5A1A0-7480-4DE9-8059-3618CC46B9C0}" destId="{162C59B8-9F03-4311-A73B-95A78911777A}" srcOrd="3" destOrd="0" presId="urn:microsoft.com/office/officeart/2005/8/layout/hProcess9"/>
    <dgm:cxn modelId="{F5DC1DCB-F499-4E1D-A8E3-AD15E25DAA91}" type="presParOf" srcId="{F7C5A1A0-7480-4DE9-8059-3618CC46B9C0}" destId="{EDFBA344-B4EA-456A-AC4A-9187E1C33F60}"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25377-0978-434C-9CF7-A07FF5B12195}">
      <dsp:nvSpPr>
        <dsp:cNvPr id="0" name=""/>
        <dsp:cNvSpPr/>
      </dsp:nvSpPr>
      <dsp:spPr>
        <a:xfrm>
          <a:off x="621510" y="0"/>
          <a:ext cx="7043786" cy="2500330"/>
        </a:xfrm>
        <a:prstGeom prst="rightArrow">
          <a:avLst/>
        </a:prstGeom>
        <a:gradFill flip="none" rotWithShape="1">
          <a:gsLst>
            <a:gs pos="17000">
              <a:schemeClr val="tx2">
                <a:lumMod val="75000"/>
                <a:alpha val="60000"/>
              </a:schemeClr>
            </a:gs>
            <a:gs pos="50000">
              <a:schemeClr val="accent1">
                <a:tint val="44500"/>
                <a:satMod val="160000"/>
              </a:schemeClr>
            </a:gs>
            <a:gs pos="100000">
              <a:schemeClr val="accent1">
                <a:tint val="23500"/>
                <a:satMod val="160000"/>
              </a:schemeClr>
            </a:gs>
          </a:gsLst>
          <a:lin ang="0" scaled="1"/>
          <a:tileRect/>
        </a:gradFill>
        <a:ln>
          <a:solidFill>
            <a:schemeClr val="tx2">
              <a:lumMod val="75000"/>
            </a:schemeClr>
          </a:solidFill>
          <a:prstDash val="sysDash"/>
        </a:ln>
        <a:effectLst/>
      </dsp:spPr>
      <dsp:style>
        <a:lnRef idx="0">
          <a:scrgbClr r="0" g="0" b="0"/>
        </a:lnRef>
        <a:fillRef idx="1">
          <a:scrgbClr r="0" g="0" b="0"/>
        </a:fillRef>
        <a:effectRef idx="0">
          <a:scrgbClr r="0" g="0" b="0"/>
        </a:effectRef>
        <a:fontRef idx="minor"/>
      </dsp:style>
    </dsp:sp>
    <dsp:sp modelId="{53E10233-6F9B-4CD3-9384-049348B982C5}">
      <dsp:nvSpPr>
        <dsp:cNvPr id="0" name=""/>
        <dsp:cNvSpPr/>
      </dsp:nvSpPr>
      <dsp:spPr>
        <a:xfrm>
          <a:off x="0" y="750099"/>
          <a:ext cx="2486042" cy="1000132"/>
        </a:xfrm>
        <a:prstGeom prst="round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cs-CZ" sz="4100" b="1" kern="1200" dirty="0" smtClean="0">
              <a:solidFill>
                <a:schemeClr val="accent4">
                  <a:lumMod val="75000"/>
                </a:schemeClr>
              </a:solidFill>
            </a:rPr>
            <a:t>2008</a:t>
          </a:r>
          <a:endParaRPr lang="cs-CZ" sz="4100" b="1" kern="1200" dirty="0">
            <a:solidFill>
              <a:schemeClr val="accent4">
                <a:lumMod val="75000"/>
              </a:schemeClr>
            </a:solidFill>
          </a:endParaRPr>
        </a:p>
      </dsp:txBody>
      <dsp:txXfrm>
        <a:off x="48822" y="798921"/>
        <a:ext cx="2388398" cy="902488"/>
      </dsp:txXfrm>
    </dsp:sp>
    <dsp:sp modelId="{2BD9375D-1428-41B2-9F80-D58C3455E104}">
      <dsp:nvSpPr>
        <dsp:cNvPr id="0" name=""/>
        <dsp:cNvSpPr/>
      </dsp:nvSpPr>
      <dsp:spPr>
        <a:xfrm>
          <a:off x="2900382" y="750099"/>
          <a:ext cx="2486042" cy="1000132"/>
        </a:xfrm>
        <a:prstGeom prst="round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cs-CZ" sz="4100" b="1" kern="1200" dirty="0" smtClean="0">
              <a:solidFill>
                <a:schemeClr val="accent3">
                  <a:lumMod val="75000"/>
                </a:schemeClr>
              </a:solidFill>
            </a:rPr>
            <a:t>2009</a:t>
          </a:r>
          <a:endParaRPr lang="cs-CZ" sz="4100" b="1" kern="1200" dirty="0">
            <a:solidFill>
              <a:schemeClr val="accent3">
                <a:lumMod val="75000"/>
              </a:schemeClr>
            </a:solidFill>
          </a:endParaRPr>
        </a:p>
      </dsp:txBody>
      <dsp:txXfrm>
        <a:off x="2949204" y="798921"/>
        <a:ext cx="2388398" cy="902488"/>
      </dsp:txXfrm>
    </dsp:sp>
    <dsp:sp modelId="{EDFBA344-B4EA-456A-AC4A-9187E1C33F60}">
      <dsp:nvSpPr>
        <dsp:cNvPr id="0" name=""/>
        <dsp:cNvSpPr/>
      </dsp:nvSpPr>
      <dsp:spPr>
        <a:xfrm>
          <a:off x="5800765" y="750099"/>
          <a:ext cx="2486042" cy="1000132"/>
        </a:xfrm>
        <a:prstGeom prst="roundRect">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cs-CZ" sz="4100" b="1" kern="1200" dirty="0" smtClean="0">
              <a:solidFill>
                <a:schemeClr val="accent6">
                  <a:lumMod val="50000"/>
                </a:schemeClr>
              </a:solidFill>
            </a:rPr>
            <a:t>2010</a:t>
          </a:r>
          <a:endParaRPr lang="cs-CZ" sz="4100" b="1" kern="1200" dirty="0">
            <a:solidFill>
              <a:schemeClr val="accent6">
                <a:lumMod val="50000"/>
              </a:schemeClr>
            </a:solidFill>
          </a:endParaRPr>
        </a:p>
      </dsp:txBody>
      <dsp:txXfrm>
        <a:off x="5849587" y="798921"/>
        <a:ext cx="2388398" cy="90248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A5D4D1-839A-4A31-8362-973D1341DCBD}" type="datetimeFigureOut">
              <a:rPr lang="cs-CZ" smtClean="0"/>
              <a:pPr/>
              <a:t>11/18/10</a:t>
            </a:fld>
            <a:endParaRPr lang="cs-CZ"/>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4FE26F-C4C4-41B2-ACD0-5837804DC69A}" type="slidenum">
              <a:rPr lang="cs-CZ" smtClean="0"/>
              <a:pPr/>
              <a:t>‹#›</a:t>
            </a:fld>
            <a:endParaRPr lang="cs-CZ"/>
          </a:p>
        </p:txBody>
      </p:sp>
    </p:spTree>
    <p:extLst>
      <p:ext uri="{BB962C8B-B14F-4D97-AF65-F5344CB8AC3E}">
        <p14:creationId xmlns:p14="http://schemas.microsoft.com/office/powerpoint/2010/main" val="71216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685472" y="4343508"/>
            <a:ext cx="5487057" cy="4115014"/>
          </a:xfrm>
          <a:prstGeom prst="rect">
            <a:avLst/>
          </a:prstGeom>
          <a:noFill/>
          <a:ln>
            <a:miter lim="800000"/>
            <a:headEnd/>
            <a:tailEnd/>
          </a:ln>
        </p:spPr>
        <p:txBody>
          <a:bodyPr wrap="none" anchor="ctr"/>
          <a:lstStyle/>
          <a:p>
            <a:endParaRPr lang="cs-CZ"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685472" y="4343508"/>
            <a:ext cx="5487057" cy="4115014"/>
          </a:xfrm>
          <a:prstGeom prst="rect">
            <a:avLst/>
          </a:prstGeom>
          <a:noFill/>
          <a:ln>
            <a:miter lim="800000"/>
            <a:headEnd/>
            <a:tailEnd/>
          </a:ln>
        </p:spPr>
        <p:txBody>
          <a:bodyPr wrap="none" anchor="ctr"/>
          <a:lstStyle/>
          <a:p>
            <a:endParaRPr lang="cs-CZ"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685472" y="4343508"/>
            <a:ext cx="5487057" cy="4115014"/>
          </a:xfrm>
          <a:prstGeom prst="rect">
            <a:avLst/>
          </a:prstGeom>
          <a:noFill/>
          <a:ln>
            <a:miter lim="800000"/>
            <a:headEnd/>
            <a:tailEnd/>
          </a:ln>
        </p:spPr>
        <p:txBody>
          <a:bodyPr wrap="none" anchor="ctr"/>
          <a:lstStyle/>
          <a:p>
            <a:endParaRPr lang="cs-CZ"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685472" y="4343508"/>
            <a:ext cx="5487057" cy="4115014"/>
          </a:xfrm>
          <a:prstGeom prst="rect">
            <a:avLst/>
          </a:prstGeom>
          <a:noFill/>
          <a:ln>
            <a:miter lim="800000"/>
            <a:headEnd/>
            <a:tailEnd/>
          </a:ln>
        </p:spPr>
        <p:txBody>
          <a:bodyPr wrap="none" anchor="ctr"/>
          <a:lstStyle/>
          <a:p>
            <a:endParaRPr lang="cs-CZ"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952500" y="685800"/>
            <a:ext cx="4953000" cy="3429000"/>
          </a:xfrm>
          <a:ln/>
        </p:spPr>
      </p:sp>
      <p:sp>
        <p:nvSpPr>
          <p:cNvPr id="24579" name="Rectangle 2"/>
          <p:cNvSpPr txBox="1">
            <a:spLocks noGrp="1" noChangeArrowheads="1"/>
          </p:cNvSpPr>
          <p:nvPr>
            <p:ph type="body" idx="1"/>
          </p:nvPr>
        </p:nvSpPr>
        <p:spPr>
          <a:noFill/>
          <a:ln/>
        </p:spPr>
        <p:txBody>
          <a:bodyPr wrap="none" anchor="ctr"/>
          <a:lstStyle/>
          <a:p>
            <a:pPr eaLnBrk="1" hangingPunct="1">
              <a:buFontTx/>
              <a:buNone/>
            </a:pPr>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cs-CZ"/>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cs-CZ"/>
          </a:p>
        </p:txBody>
      </p:sp>
      <p:sp>
        <p:nvSpPr>
          <p:cNvPr id="4" name="Date Placeholder 3"/>
          <p:cNvSpPr>
            <a:spLocks noGrp="1"/>
          </p:cNvSpPr>
          <p:nvPr>
            <p:ph type="dt" sz="half" idx="10"/>
          </p:nvPr>
        </p:nvSpPr>
        <p:spPr/>
        <p:txBody>
          <a:bodyPr/>
          <a:lstStyle/>
          <a:p>
            <a:fld id="{6243D9E8-1B63-44F5-8FCF-2461E768923B}" type="datetimeFigureOut">
              <a:rPr lang="cs-CZ" smtClean="0"/>
              <a:pPr/>
              <a:t>11/18/10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02CAFDE-3A74-425D-B166-2A2E8439E70F}"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6243D9E8-1B63-44F5-8FCF-2461E768923B}" type="datetimeFigureOut">
              <a:rPr lang="cs-CZ" smtClean="0"/>
              <a:pPr/>
              <a:t>11/18/10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02CAFDE-3A74-425D-B166-2A2E8439E70F}"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6243D9E8-1B63-44F5-8FCF-2461E768923B}" type="datetimeFigureOut">
              <a:rPr lang="cs-CZ" smtClean="0"/>
              <a:pPr/>
              <a:t>11/18/10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02CAFDE-3A74-425D-B166-2A2E8439E70F}"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6243D9E8-1B63-44F5-8FCF-2461E768923B}" type="datetimeFigureOut">
              <a:rPr lang="cs-CZ" smtClean="0"/>
              <a:pPr/>
              <a:t>11/18/10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02CAFDE-3A74-425D-B166-2A2E8439E70F}"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cs-CZ"/>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43D9E8-1B63-44F5-8FCF-2461E768923B}" type="datetimeFigureOut">
              <a:rPr lang="cs-CZ" smtClean="0"/>
              <a:pPr/>
              <a:t>11/18/10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02CAFDE-3A74-425D-B166-2A2E8439E70F}"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Date Placeholder 4"/>
          <p:cNvSpPr>
            <a:spLocks noGrp="1"/>
          </p:cNvSpPr>
          <p:nvPr>
            <p:ph type="dt" sz="half" idx="10"/>
          </p:nvPr>
        </p:nvSpPr>
        <p:spPr/>
        <p:txBody>
          <a:bodyPr/>
          <a:lstStyle/>
          <a:p>
            <a:fld id="{6243D9E8-1B63-44F5-8FCF-2461E768923B}" type="datetimeFigureOut">
              <a:rPr lang="cs-CZ" smtClean="0"/>
              <a:pPr/>
              <a:t>11/18/10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02CAFDE-3A74-425D-B166-2A2E8439E70F}"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cs-CZ"/>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7" name="Date Placeholder 6"/>
          <p:cNvSpPr>
            <a:spLocks noGrp="1"/>
          </p:cNvSpPr>
          <p:nvPr>
            <p:ph type="dt" sz="half" idx="10"/>
          </p:nvPr>
        </p:nvSpPr>
        <p:spPr/>
        <p:txBody>
          <a:bodyPr/>
          <a:lstStyle/>
          <a:p>
            <a:fld id="{6243D9E8-1B63-44F5-8FCF-2461E768923B}" type="datetimeFigureOut">
              <a:rPr lang="cs-CZ" smtClean="0"/>
              <a:pPr/>
              <a:t>11/18/10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02CAFDE-3A74-425D-B166-2A2E8439E70F}"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Date Placeholder 2"/>
          <p:cNvSpPr>
            <a:spLocks noGrp="1"/>
          </p:cNvSpPr>
          <p:nvPr>
            <p:ph type="dt" sz="half" idx="10"/>
          </p:nvPr>
        </p:nvSpPr>
        <p:spPr/>
        <p:txBody>
          <a:bodyPr/>
          <a:lstStyle/>
          <a:p>
            <a:fld id="{6243D9E8-1B63-44F5-8FCF-2461E768923B}" type="datetimeFigureOut">
              <a:rPr lang="cs-CZ" smtClean="0"/>
              <a:pPr/>
              <a:t>11/18/10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02CAFDE-3A74-425D-B166-2A2E8439E70F}"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43D9E8-1B63-44F5-8FCF-2461E768923B}" type="datetimeFigureOut">
              <a:rPr lang="cs-CZ" smtClean="0"/>
              <a:pPr/>
              <a:t>11/18/10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02CAFDE-3A74-425D-B166-2A2E8439E70F}"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cs-CZ"/>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43D9E8-1B63-44F5-8FCF-2461E768923B}" type="datetimeFigureOut">
              <a:rPr lang="cs-CZ" smtClean="0"/>
              <a:pPr/>
              <a:t>11/18/10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02CAFDE-3A74-425D-B166-2A2E8439E70F}"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cs-CZ"/>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43D9E8-1B63-44F5-8FCF-2461E768923B}" type="datetimeFigureOut">
              <a:rPr lang="cs-CZ" smtClean="0"/>
              <a:pPr/>
              <a:t>11/18/10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02CAFDE-3A74-425D-B166-2A2E8439E70F}"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smtClean="0"/>
              <a:t>Click to edit Master title style</a:t>
            </a:r>
            <a:endParaRPr lang="cs-CZ"/>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3D9E8-1B63-44F5-8FCF-2461E768923B}" type="datetimeFigureOut">
              <a:rPr lang="cs-CZ" smtClean="0"/>
              <a:pPr/>
              <a:t>11/18/10</a:t>
            </a:fld>
            <a:endParaRPr lang="cs-CZ"/>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CAFDE-3A74-425D-B166-2A2E8439E70F}"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4.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png"/><Relationship Id="rId8" Type="http://schemas.openxmlformats.org/officeDocument/2006/relationships/image" Target="../media/image41.jpeg"/><Relationship Id="rId9"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jpeg"/><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44.png"/><Relationship Id="rId7" Type="http://schemas.openxmlformats.org/officeDocument/2006/relationships/image" Target="../media/image4.png"/><Relationship Id="rId8"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1.png"/><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oleObject" Target="../embeddings/oleObject2.bin"/><Relationship Id="rId14" Type="http://schemas.openxmlformats.org/officeDocument/2006/relationships/image" Target="../media/image53.png"/><Relationship Id="rId15"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Layout" Target="../slideLayouts/slideLayout4.xml"/><Relationship Id="rId3" Type="http://schemas.openxmlformats.org/officeDocument/2006/relationships/notesSlide" Target="../notesSlides/notesSlide29.xml"/><Relationship Id="rId4" Type="http://schemas.openxmlformats.org/officeDocument/2006/relationships/image" Target="../media/image1.png"/><Relationship Id="rId5" Type="http://schemas.openxmlformats.org/officeDocument/2006/relationships/image" Target="../media/image54.png"/><Relationship Id="rId6" Type="http://schemas.openxmlformats.org/officeDocument/2006/relationships/oleObject" Target="../embeddings/oleObject1.bin"/><Relationship Id="rId7" Type="http://schemas.openxmlformats.org/officeDocument/2006/relationships/image" Target="../media/image52.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11" Type="http://schemas.openxmlformats.org/officeDocument/2006/relationships/image" Target="../media/image64.jpeg"/><Relationship Id="rId12" Type="http://schemas.openxmlformats.org/officeDocument/2006/relationships/image" Target="../media/image65.jpeg"/><Relationship Id="rId13" Type="http://schemas.openxmlformats.org/officeDocument/2006/relationships/image" Target="../media/image66.jpeg"/><Relationship Id="rId1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jpeg"/><Relationship Id="rId9" Type="http://schemas.openxmlformats.org/officeDocument/2006/relationships/image" Target="../media/image62.jpeg"/><Relationship Id="rId10"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67.pn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8.png"/><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9.png"/><Relationship Id="rId5" Type="http://schemas.openxmlformats.org/officeDocument/2006/relationships/image" Target="../media/image4.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2.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73.png"/><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4.pn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7.png"/><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8.pn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0.png"/><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9.png"/><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49.png"/><Relationship Id="rId6" Type="http://schemas.openxmlformats.org/officeDocument/2006/relationships/image" Target="../media/image97.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00.png"/><Relationship Id="rId6"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02.jpeg"/><Relationship Id="rId6" Type="http://schemas.openxmlformats.org/officeDocument/2006/relationships/image" Target="../media/image103.jpeg"/><Relationship Id="rId7" Type="http://schemas.openxmlformats.org/officeDocument/2006/relationships/image" Target="../media/image104.jpeg"/><Relationship Id="rId8" Type="http://schemas.openxmlformats.org/officeDocument/2006/relationships/image" Target="../media/image105.png"/><Relationship Id="rId9" Type="http://schemas.openxmlformats.org/officeDocument/2006/relationships/image" Target="../media/image106.pn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png"/><Relationship Id="rId8" Type="http://schemas.openxmlformats.org/officeDocument/2006/relationships/image" Target="../media/image114.png"/><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15.png"/><Relationship Id="rId6" Type="http://schemas.openxmlformats.org/officeDocument/2006/relationships/image" Target="../media/image116.png"/><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jpeg"/><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 Id="rId8" Type="http://schemas.openxmlformats.org/officeDocument/2006/relationships/image" Target="../media/image123.png"/><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24.png"/><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1" Type="http://schemas.openxmlformats.org/officeDocument/2006/relationships/image" Target="../media/image135.png"/><Relationship Id="rId12" Type="http://schemas.openxmlformats.org/officeDocument/2006/relationships/image" Target="../media/image136.png"/><Relationship Id="rId13" Type="http://schemas.openxmlformats.org/officeDocument/2006/relationships/image" Target="../media/image137.png"/><Relationship Id="rId14" Type="http://schemas.openxmlformats.org/officeDocument/2006/relationships/image" Target="../media/image138.png"/><Relationship Id="rId15" Type="http://schemas.openxmlformats.org/officeDocument/2006/relationships/image" Target="../media/image139.png"/><Relationship Id="rId16" Type="http://schemas.openxmlformats.org/officeDocument/2006/relationships/image" Target="../media/image140.png"/><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image" Target="../media/image132.png"/><Relationship Id="rId9" Type="http://schemas.openxmlformats.org/officeDocument/2006/relationships/image" Target="../media/image133.png"/><Relationship Id="rId10" Type="http://schemas.openxmlformats.org/officeDocument/2006/relationships/image" Target="../media/image13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1.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42.png"/><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png"/><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44.png"/><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45.png"/><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46.png"/><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7.gif"/><Relationship Id="rId5" Type="http://schemas.openxmlformats.org/officeDocument/2006/relationships/image" Target="../media/image148.png"/><Relationship Id="rId6" Type="http://schemas.openxmlformats.org/officeDocument/2006/relationships/image" Target="../media/image85.png"/><Relationship Id="rId7" Type="http://schemas.openxmlformats.org/officeDocument/2006/relationships/image" Target="../media/image149.png"/><Relationship Id="rId8" Type="http://schemas.openxmlformats.org/officeDocument/2006/relationships/image" Target="../media/image87.png"/><Relationship Id="rId9"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8.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 Id="rId10" Type="http://schemas.openxmlformats.org/officeDocument/2006/relationships/image" Target="../media/image155.png"/><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56.png"/><Relationship Id="rId6" Type="http://schemas.openxmlformats.org/officeDocument/2006/relationships/image" Target="../media/image157.png"/><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58.png"/><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jpeg"/><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09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Box 9"/>
          <p:cNvSpPr txBox="1">
            <a:spLocks noChangeArrowheads="1"/>
          </p:cNvSpPr>
          <p:nvPr/>
        </p:nvSpPr>
        <p:spPr bwMode="auto">
          <a:xfrm>
            <a:off x="200472" y="5561734"/>
            <a:ext cx="9572692" cy="819594"/>
          </a:xfrm>
          <a:prstGeom prst="rect">
            <a:avLst/>
          </a:prstGeom>
          <a:noFill/>
          <a:ln w="9525">
            <a:noFill/>
            <a:miter lim="800000"/>
            <a:headEnd/>
            <a:tailEnd/>
          </a:ln>
        </p:spPr>
        <p:txBody>
          <a:bodyPr wrap="square" lIns="80147" tIns="40074" rIns="80147" bIns="40074">
            <a:spAutoFit/>
          </a:bodyPr>
          <a:lstStyle/>
          <a:p>
            <a:pPr marL="514350" indent="-514350" algn="ctr"/>
            <a:r>
              <a:rPr lang="cs-CZ" sz="4800" b="1" dirty="0" smtClean="0">
                <a:solidFill>
                  <a:srgbClr val="FF0000"/>
                </a:solidFill>
              </a:rPr>
              <a:t>Mobilní služby a marketing</a:t>
            </a:r>
          </a:p>
        </p:txBody>
      </p:sp>
      <p:pic>
        <p:nvPicPr>
          <p:cNvPr id="340993" name="Picture 1"/>
          <p:cNvPicPr>
            <a:picLocks noChangeAspect="1" noChangeArrowheads="1"/>
          </p:cNvPicPr>
          <p:nvPr/>
        </p:nvPicPr>
        <p:blipFill>
          <a:blip r:embed="rId4" cstate="print"/>
          <a:srcRect/>
          <a:stretch>
            <a:fillRect/>
          </a:stretch>
        </p:blipFill>
        <p:spPr bwMode="auto">
          <a:xfrm>
            <a:off x="2380810" y="116632"/>
            <a:ext cx="5144381" cy="115200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3800872" y="1340768"/>
            <a:ext cx="2342515" cy="433959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Výrobci mobilních zařízení</a:t>
            </a:r>
            <a:endParaRPr lang="cs-CZ" sz="3200" dirty="0">
              <a:solidFill>
                <a:srgbClr val="FF0000"/>
              </a:solidFill>
            </a:endParaRPr>
          </a:p>
        </p:txBody>
      </p:sp>
      <p:sp>
        <p:nvSpPr>
          <p:cNvPr id="8" name="TextBox 9"/>
          <p:cNvSpPr txBox="1">
            <a:spLocks noChangeArrowheads="1"/>
          </p:cNvSpPr>
          <p:nvPr/>
        </p:nvSpPr>
        <p:spPr bwMode="auto">
          <a:xfrm>
            <a:off x="154782" y="926801"/>
            <a:ext cx="9751218" cy="819594"/>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lumMod val="50000"/>
                  </a:schemeClr>
                </a:solidFill>
              </a:rPr>
              <a:t>Trh bude patřit </a:t>
            </a:r>
            <a:r>
              <a:rPr lang="cs-CZ" sz="2400" b="1" dirty="0" err="1" smtClean="0">
                <a:solidFill>
                  <a:schemeClr val="bg1">
                    <a:lumMod val="50000"/>
                  </a:schemeClr>
                </a:solidFill>
              </a:rPr>
              <a:t>smartphonům</a:t>
            </a:r>
            <a:r>
              <a:rPr lang="cs-CZ" sz="2400" dirty="0" smtClean="0">
                <a:solidFill>
                  <a:schemeClr val="bg1">
                    <a:lumMod val="50000"/>
                  </a:schemeClr>
                </a:solidFill>
              </a:rPr>
              <a:t>. Prodeje chytrých telefonů </a:t>
            </a:r>
            <a:r>
              <a:rPr lang="cs-CZ" sz="2400" b="1" dirty="0" smtClean="0">
                <a:solidFill>
                  <a:schemeClr val="bg1">
                    <a:lumMod val="50000"/>
                  </a:schemeClr>
                </a:solidFill>
              </a:rPr>
              <a:t>Nokia</a:t>
            </a:r>
            <a:r>
              <a:rPr lang="cs-CZ" sz="2400" dirty="0" smtClean="0">
                <a:solidFill>
                  <a:schemeClr val="bg1">
                    <a:lumMod val="50000"/>
                  </a:schemeClr>
                </a:solidFill>
              </a:rPr>
              <a:t> </a:t>
            </a:r>
          </a:p>
          <a:p>
            <a:pPr marL="514350" indent="-514350"/>
            <a:r>
              <a:rPr lang="cs-CZ" sz="2400" dirty="0" smtClean="0">
                <a:solidFill>
                  <a:schemeClr val="bg1">
                    <a:lumMod val="50000"/>
                  </a:schemeClr>
                </a:solidFill>
              </a:rPr>
              <a:t>stouply meziročně o impozantních </a:t>
            </a:r>
            <a:r>
              <a:rPr lang="cs-CZ" sz="2400" b="1" dirty="0" smtClean="0">
                <a:solidFill>
                  <a:schemeClr val="bg1">
                    <a:lumMod val="50000"/>
                  </a:schemeClr>
                </a:solidFill>
              </a:rPr>
              <a:t>38 procent</a:t>
            </a:r>
            <a:r>
              <a:rPr lang="cs-CZ" sz="2400" dirty="0" smtClean="0">
                <a:solidFill>
                  <a:schemeClr val="bg1">
                    <a:lumMod val="50000"/>
                  </a:schemeClr>
                </a:solidFill>
              </a:rPr>
              <a:t>.</a:t>
            </a:r>
            <a:endParaRPr lang="cs-CZ" sz="2400" dirty="0">
              <a:solidFill>
                <a:schemeClr val="bg1">
                  <a:lumMod val="50000"/>
                </a:schemeClr>
              </a:solidFill>
            </a:endParaRPr>
          </a:p>
        </p:txBody>
      </p:sp>
      <p:sp>
        <p:nvSpPr>
          <p:cNvPr id="62465" name="Rectangle 1"/>
          <p:cNvSpPr>
            <a:spLocks noChangeArrowheads="1"/>
          </p:cNvSpPr>
          <p:nvPr/>
        </p:nvSpPr>
        <p:spPr bwMode="auto">
          <a:xfrm>
            <a:off x="154782" y="2071678"/>
            <a:ext cx="9413154" cy="132343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sz="1600" b="0"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Celosvětový prodej mobilních přístrojů s dotykovou obrazovkou se v letošním roce zvýší o 96,8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cs-CZ" sz="1600" b="0"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procenta na 362,7 milionu přístrojů. Do roku 2012 se budou mobilní</a:t>
            </a:r>
            <a:r>
              <a:rPr kumimoji="0" lang="cs-CZ" sz="1600" b="0" i="1" u="none" strike="noStrike" cap="none" normalizeH="0" dirty="0" smtClean="0">
                <a:ln>
                  <a:noFill/>
                </a:ln>
                <a:solidFill>
                  <a:schemeClr val="tx1"/>
                </a:solidFill>
                <a:effectLst/>
                <a:latin typeface="Arial" pitchFamily="34" charset="0"/>
                <a:ea typeface="Calibri" pitchFamily="34" charset="0"/>
                <a:cs typeface="Times New Roman" pitchFamily="18" charset="0"/>
              </a:rPr>
              <a:t> telefony</a:t>
            </a:r>
            <a:r>
              <a:rPr kumimoji="0" lang="cs-CZ" sz="1600" b="0"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s dotykovou obrazovkou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cs-CZ" sz="1600" b="0"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podílet na celkovém prodeji mobilů 58 procenty.</a:t>
            </a:r>
          </a:p>
          <a:p>
            <a:pPr marL="0" marR="0" lvl="0" indent="0" algn="just" defTabSz="914400" rtl="0" eaLnBrk="1" fontAlgn="base" latinLnBrk="0" hangingPunct="1">
              <a:lnSpc>
                <a:spcPct val="100000"/>
              </a:lnSpc>
              <a:spcBef>
                <a:spcPct val="0"/>
              </a:spcBef>
              <a:spcAft>
                <a:spcPct val="0"/>
              </a:spcAft>
              <a:buClrTx/>
              <a:buSzTx/>
              <a:buFontTx/>
              <a:buNone/>
              <a:tabLst/>
            </a:pPr>
            <a:endParaRPr lang="cs-CZ" sz="1600" i="1" dirty="0" smtClean="0">
              <a:latin typeface="Arial"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cs-CZ" sz="1600" b="0" i="1" u="none" strike="noStrike" cap="none" normalizeH="0" baseline="0" dirty="0" smtClean="0">
                <a:ln>
                  <a:noFill/>
                </a:ln>
                <a:solidFill>
                  <a:schemeClr val="tx1"/>
                </a:solidFill>
                <a:effectLst/>
                <a:latin typeface="Arial" pitchFamily="34" charset="0"/>
                <a:cs typeface="Times New Roman" pitchFamily="18" charset="0"/>
              </a:rPr>
              <a:t>V Evropě by tento podíl měl být dokonce až 80% ….</a:t>
            </a:r>
            <a:endParaRPr kumimoji="0" lang="cs-CZ" sz="1600" b="0" i="1" u="none" strike="noStrike" cap="none" normalizeH="0" baseline="0" dirty="0" smtClean="0">
              <a:ln>
                <a:noFill/>
              </a:ln>
              <a:solidFill>
                <a:schemeClr val="tx1"/>
              </a:solidFill>
              <a:effectLst/>
              <a:latin typeface="Arial" pitchFamily="34" charset="0"/>
            </a:endParaRPr>
          </a:p>
        </p:txBody>
      </p:sp>
      <p:sp>
        <p:nvSpPr>
          <p:cNvPr id="13" name="TextBox 9"/>
          <p:cNvSpPr txBox="1">
            <a:spLocks noChangeArrowheads="1"/>
          </p:cNvSpPr>
          <p:nvPr/>
        </p:nvSpPr>
        <p:spPr bwMode="auto">
          <a:xfrm>
            <a:off x="154782" y="3561254"/>
            <a:ext cx="6584168"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50000"/>
                  </a:schemeClr>
                </a:solidFill>
              </a:rPr>
              <a:t>Zdroj: </a:t>
            </a:r>
            <a:r>
              <a:rPr lang="cs-CZ" sz="1400" dirty="0" err="1" smtClean="0">
                <a:solidFill>
                  <a:schemeClr val="bg1">
                    <a:lumMod val="50000"/>
                  </a:schemeClr>
                </a:solidFill>
              </a:rPr>
              <a:t>Strategy</a:t>
            </a:r>
            <a:r>
              <a:rPr lang="cs-CZ" sz="1400" dirty="0" smtClean="0">
                <a:solidFill>
                  <a:schemeClr val="bg1">
                    <a:lumMod val="50000"/>
                  </a:schemeClr>
                </a:solidFill>
              </a:rPr>
              <a:t> </a:t>
            </a:r>
            <a:r>
              <a:rPr lang="cs-CZ" sz="1400" dirty="0" err="1" smtClean="0">
                <a:solidFill>
                  <a:schemeClr val="bg1">
                    <a:lumMod val="50000"/>
                  </a:schemeClr>
                </a:solidFill>
              </a:rPr>
              <a:t>Analytics</a:t>
            </a:r>
            <a:endParaRPr lang="cs-CZ" sz="1400" dirty="0">
              <a:solidFill>
                <a:schemeClr val="bg1">
                  <a:lumMod val="50000"/>
                </a:schemeClr>
              </a:solidFill>
            </a:endParaRPr>
          </a:p>
        </p:txBody>
      </p:sp>
      <p:pic>
        <p:nvPicPr>
          <p:cNvPr id="14"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15" name="Obdélník 14"/>
          <p:cNvSpPr/>
          <p:nvPr/>
        </p:nvSpPr>
        <p:spPr>
          <a:xfrm>
            <a:off x="1809728" y="4643446"/>
            <a:ext cx="7858180" cy="923330"/>
          </a:xfrm>
          <a:prstGeom prst="rect">
            <a:avLst/>
          </a:prstGeom>
        </p:spPr>
        <p:txBody>
          <a:bodyPr wrap="square">
            <a:spAutoFit/>
          </a:bodyPr>
          <a:lstStyle/>
          <a:p>
            <a:r>
              <a:rPr lang="cs-CZ" dirty="0" smtClean="0"/>
              <a:t>Cena </a:t>
            </a:r>
            <a:r>
              <a:rPr lang="cs-CZ" dirty="0" err="1" smtClean="0"/>
              <a:t>smartphonů</a:t>
            </a:r>
            <a:r>
              <a:rPr lang="cs-CZ" dirty="0" smtClean="0"/>
              <a:t> by měla ještě letos klesnout až na 100 dolarů.</a:t>
            </a:r>
          </a:p>
          <a:p>
            <a:endParaRPr lang="cs-CZ" dirty="0" smtClean="0"/>
          </a:p>
          <a:p>
            <a:r>
              <a:rPr lang="cs-CZ" dirty="0" smtClean="0"/>
              <a:t>Nokia chystá  na konci roku model za nedotovanou cenu 100 eur ( asi 2550 Kč )</a:t>
            </a:r>
            <a:endParaRPr lang="cs-CZ" dirty="0"/>
          </a:p>
        </p:txBody>
      </p:sp>
      <p:sp>
        <p:nvSpPr>
          <p:cNvPr id="16" name="TextBox 9"/>
          <p:cNvSpPr txBox="1">
            <a:spLocks noChangeArrowheads="1"/>
          </p:cNvSpPr>
          <p:nvPr/>
        </p:nvSpPr>
        <p:spPr bwMode="auto">
          <a:xfrm>
            <a:off x="1881166" y="5715016"/>
            <a:ext cx="3717124"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50000"/>
                  </a:schemeClr>
                </a:solidFill>
              </a:rPr>
              <a:t>Zdroj: </a:t>
            </a:r>
            <a:r>
              <a:rPr lang="cs-CZ" sz="1400" dirty="0" err="1" smtClean="0">
                <a:solidFill>
                  <a:schemeClr val="bg1">
                    <a:lumMod val="50000"/>
                  </a:schemeClr>
                </a:solidFill>
              </a:rPr>
              <a:t>Reuters</a:t>
            </a:r>
            <a:r>
              <a:rPr lang="cs-CZ" sz="1400" dirty="0" smtClean="0">
                <a:solidFill>
                  <a:schemeClr val="bg1">
                    <a:lumMod val="50000"/>
                  </a:schemeClr>
                </a:solidFill>
              </a:rPr>
              <a:t>, Mobil.cz</a:t>
            </a:r>
            <a:endParaRPr lang="cs-CZ" sz="1400" dirty="0">
              <a:solidFill>
                <a:schemeClr val="bg1">
                  <a:lumMod val="50000"/>
                </a:schemeClr>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Šipka doprava 7"/>
          <p:cNvSpPr/>
          <p:nvPr/>
        </p:nvSpPr>
        <p:spPr>
          <a:xfrm>
            <a:off x="7096140" y="928670"/>
            <a:ext cx="1000132" cy="3143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7941490"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Přehled mobilních telefonů - Česká republika</a:t>
            </a:r>
            <a:endParaRPr lang="cs-CZ" sz="3200" dirty="0">
              <a:solidFill>
                <a:srgbClr val="FF0000"/>
              </a:solidFill>
            </a:endParaRPr>
          </a:p>
        </p:txBody>
      </p:sp>
      <p:pic>
        <p:nvPicPr>
          <p:cNvPr id="52226" name="Picture 2"/>
          <p:cNvPicPr>
            <a:picLocks noChangeAspect="1" noChangeArrowheads="1"/>
          </p:cNvPicPr>
          <p:nvPr/>
        </p:nvPicPr>
        <p:blipFill>
          <a:blip r:embed="rId4" cstate="print"/>
          <a:srcRect/>
          <a:stretch>
            <a:fillRect/>
          </a:stretch>
        </p:blipFill>
        <p:spPr bwMode="auto">
          <a:xfrm>
            <a:off x="166654" y="671998"/>
            <a:ext cx="7268572" cy="3828572"/>
          </a:xfrm>
          <a:prstGeom prst="rect">
            <a:avLst/>
          </a:prstGeom>
          <a:noFill/>
          <a:ln w="9525">
            <a:noFill/>
            <a:miter lim="800000"/>
            <a:headEnd/>
            <a:tailEnd/>
          </a:ln>
        </p:spPr>
      </p:pic>
      <p:sp>
        <p:nvSpPr>
          <p:cNvPr id="12" name="TextBox 9"/>
          <p:cNvSpPr txBox="1">
            <a:spLocks noChangeArrowheads="1"/>
          </p:cNvSpPr>
          <p:nvPr/>
        </p:nvSpPr>
        <p:spPr bwMode="auto">
          <a:xfrm>
            <a:off x="8239148" y="2005994"/>
            <a:ext cx="1428760" cy="1065816"/>
          </a:xfrm>
          <a:prstGeom prst="rect">
            <a:avLst/>
          </a:prstGeom>
          <a:noFill/>
          <a:ln w="9525">
            <a:noFill/>
            <a:miter lim="800000"/>
            <a:headEnd/>
            <a:tailEnd/>
          </a:ln>
        </p:spPr>
        <p:txBody>
          <a:bodyPr wrap="square" lIns="80147" tIns="40074" rIns="80147" bIns="40074">
            <a:spAutoFit/>
          </a:bodyPr>
          <a:lstStyle/>
          <a:p>
            <a:pPr marL="514350" indent="-514350" algn="ctr"/>
            <a:r>
              <a:rPr lang="cs-CZ" sz="1600" b="1" i="1" dirty="0" smtClean="0">
                <a:solidFill>
                  <a:schemeClr val="tx1">
                    <a:lumMod val="95000"/>
                    <a:lumOff val="5000"/>
                  </a:schemeClr>
                </a:solidFill>
              </a:rPr>
              <a:t>Nejžádanější </a:t>
            </a:r>
          </a:p>
          <a:p>
            <a:pPr marL="514350" indent="-514350" algn="ctr"/>
            <a:r>
              <a:rPr lang="cs-CZ" sz="1600" b="1" i="1" dirty="0" smtClean="0">
                <a:solidFill>
                  <a:schemeClr val="tx1">
                    <a:lumMod val="95000"/>
                    <a:lumOff val="5000"/>
                  </a:schemeClr>
                </a:solidFill>
              </a:rPr>
              <a:t>mobily za</a:t>
            </a:r>
          </a:p>
          <a:p>
            <a:pPr marL="514350" indent="-514350" algn="ctr"/>
            <a:r>
              <a:rPr lang="cs-CZ" sz="1600" b="1" i="1" dirty="0" smtClean="0">
                <a:solidFill>
                  <a:schemeClr val="tx1">
                    <a:lumMod val="95000"/>
                    <a:lumOff val="5000"/>
                  </a:schemeClr>
                </a:solidFill>
              </a:rPr>
              <a:t>březen</a:t>
            </a:r>
          </a:p>
          <a:p>
            <a:pPr marL="514350" indent="-514350" algn="ctr"/>
            <a:r>
              <a:rPr lang="cs-CZ" sz="1600" b="1" i="1" dirty="0" smtClean="0">
                <a:solidFill>
                  <a:schemeClr val="tx1">
                    <a:lumMod val="95000"/>
                    <a:lumOff val="5000"/>
                  </a:schemeClr>
                </a:solidFill>
              </a:rPr>
              <a:t>v </a:t>
            </a:r>
            <a:r>
              <a:rPr lang="cs-CZ" sz="1600" b="1" i="1" dirty="0" err="1" smtClean="0">
                <a:solidFill>
                  <a:schemeClr val="tx1">
                    <a:lumMod val="95000"/>
                    <a:lumOff val="5000"/>
                  </a:schemeClr>
                </a:solidFill>
              </a:rPr>
              <a:t>eshopech</a:t>
            </a:r>
            <a:endParaRPr lang="cs-CZ" sz="1600" b="1" i="1" dirty="0">
              <a:solidFill>
                <a:schemeClr val="tx1">
                  <a:lumMod val="95000"/>
                  <a:lumOff val="5000"/>
                </a:schemeClr>
              </a:solidFill>
            </a:endParaRPr>
          </a:p>
        </p:txBody>
      </p:sp>
      <p:sp>
        <p:nvSpPr>
          <p:cNvPr id="13" name="Obdélník 12"/>
          <p:cNvSpPr/>
          <p:nvPr/>
        </p:nvSpPr>
        <p:spPr>
          <a:xfrm>
            <a:off x="166654" y="4490404"/>
            <a:ext cx="4953000" cy="2000548"/>
          </a:xfrm>
          <a:prstGeom prst="rect">
            <a:avLst/>
          </a:prstGeom>
        </p:spPr>
        <p:txBody>
          <a:bodyPr>
            <a:spAutoFit/>
          </a:bodyPr>
          <a:lstStyle/>
          <a:p>
            <a:r>
              <a:rPr lang="cs-CZ" sz="1600" b="1" dirty="0" smtClean="0">
                <a:solidFill>
                  <a:schemeClr val="accent1">
                    <a:lumMod val="75000"/>
                  </a:schemeClr>
                </a:solidFill>
              </a:rPr>
              <a:t>Odhadnuté podíly výrobců na českém trhu:</a:t>
            </a:r>
          </a:p>
          <a:p>
            <a:endParaRPr lang="cs-CZ" sz="1200" dirty="0" smtClean="0"/>
          </a:p>
          <a:p>
            <a:r>
              <a:rPr lang="cs-CZ" sz="1200" b="1" dirty="0" smtClean="0"/>
              <a:t>Nokia</a:t>
            </a:r>
            <a:r>
              <a:rPr lang="cs-CZ" sz="1200" dirty="0" smtClean="0"/>
              <a:t> - 48,7 % </a:t>
            </a:r>
          </a:p>
          <a:p>
            <a:r>
              <a:rPr lang="cs-CZ" sz="1200" b="1" dirty="0" smtClean="0"/>
              <a:t>Samsung</a:t>
            </a:r>
            <a:r>
              <a:rPr lang="cs-CZ" sz="1200" dirty="0" smtClean="0"/>
              <a:t> - 14,9 % </a:t>
            </a:r>
          </a:p>
          <a:p>
            <a:r>
              <a:rPr lang="cs-CZ" sz="1200" b="1" dirty="0" smtClean="0"/>
              <a:t>Sony Ericsson</a:t>
            </a:r>
            <a:r>
              <a:rPr lang="cs-CZ" sz="1200" dirty="0" smtClean="0"/>
              <a:t> - 12,5 % </a:t>
            </a:r>
          </a:p>
          <a:p>
            <a:r>
              <a:rPr lang="cs-CZ" sz="1200" b="1" dirty="0" smtClean="0"/>
              <a:t>LG</a:t>
            </a:r>
            <a:r>
              <a:rPr lang="cs-CZ" sz="1200" dirty="0" smtClean="0"/>
              <a:t> - 6,7 % </a:t>
            </a:r>
          </a:p>
          <a:p>
            <a:r>
              <a:rPr lang="cs-CZ" sz="1200" b="1" dirty="0" smtClean="0"/>
              <a:t>HTC</a:t>
            </a:r>
            <a:r>
              <a:rPr lang="cs-CZ" sz="1200" dirty="0" smtClean="0"/>
              <a:t> - 4,6 % </a:t>
            </a:r>
          </a:p>
          <a:p>
            <a:r>
              <a:rPr lang="cs-CZ" sz="1200" b="1" dirty="0" smtClean="0"/>
              <a:t>Apple</a:t>
            </a:r>
            <a:r>
              <a:rPr lang="cs-CZ" sz="1200" dirty="0" smtClean="0"/>
              <a:t> - 1,6 % </a:t>
            </a:r>
          </a:p>
          <a:p>
            <a:r>
              <a:rPr lang="cs-CZ" sz="1200" b="1" dirty="0" err="1" smtClean="0"/>
              <a:t>Aligator</a:t>
            </a:r>
            <a:r>
              <a:rPr lang="cs-CZ" sz="1200" dirty="0" smtClean="0"/>
              <a:t> - 0,93 % </a:t>
            </a:r>
          </a:p>
          <a:p>
            <a:r>
              <a:rPr lang="cs-CZ" sz="1200" b="1" dirty="0" smtClean="0"/>
              <a:t>Motorola</a:t>
            </a:r>
            <a:r>
              <a:rPr lang="cs-CZ" sz="1200" dirty="0" smtClean="0"/>
              <a:t> - 0,66 % </a:t>
            </a:r>
            <a:endParaRPr lang="cs-CZ" sz="1200" dirty="0"/>
          </a:p>
        </p:txBody>
      </p:sp>
      <p:sp>
        <p:nvSpPr>
          <p:cNvPr id="14" name="TextBox 9"/>
          <p:cNvSpPr txBox="1">
            <a:spLocks noChangeArrowheads="1"/>
          </p:cNvSpPr>
          <p:nvPr/>
        </p:nvSpPr>
        <p:spPr bwMode="auto">
          <a:xfrm>
            <a:off x="6667512" y="6072206"/>
            <a:ext cx="3071834"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65000"/>
                  </a:schemeClr>
                </a:solidFill>
              </a:rPr>
              <a:t>Zdroj: </a:t>
            </a:r>
            <a:r>
              <a:rPr lang="cs-CZ" sz="1400" dirty="0" err="1" smtClean="0">
                <a:solidFill>
                  <a:schemeClr val="bg1">
                    <a:lumMod val="50000"/>
                  </a:schemeClr>
                </a:solidFill>
              </a:rPr>
              <a:t>MobilMania</a:t>
            </a:r>
            <a:r>
              <a:rPr lang="cs-CZ" sz="1400" dirty="0" smtClean="0">
                <a:solidFill>
                  <a:schemeClr val="bg1">
                    <a:lumMod val="65000"/>
                  </a:schemeClr>
                </a:solidFill>
              </a:rPr>
              <a:t>, 15.3.2010</a:t>
            </a:r>
            <a:endParaRPr lang="cs-CZ" sz="1400" dirty="0">
              <a:solidFill>
                <a:schemeClr val="bg1">
                  <a:lumMod val="65000"/>
                </a:schemeClr>
              </a:solidFill>
            </a:endParaRPr>
          </a:p>
        </p:txBody>
      </p:sp>
      <p:pic>
        <p:nvPicPr>
          <p:cNvPr id="15" name="Picture 1"/>
          <p:cNvPicPr>
            <a:picLocks noChangeAspect="1" noChangeArrowheads="1"/>
          </p:cNvPicPr>
          <p:nvPr/>
        </p:nvPicPr>
        <p:blipFill>
          <a:blip r:embed="rId5"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7941490"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Přehled mobilních telefonů - Česká republika</a:t>
            </a:r>
            <a:endParaRPr lang="cs-CZ" sz="3200" dirty="0">
              <a:solidFill>
                <a:srgbClr val="FF0000"/>
              </a:solidFill>
            </a:endParaRPr>
          </a:p>
        </p:txBody>
      </p:sp>
      <p:sp>
        <p:nvSpPr>
          <p:cNvPr id="14" name="TextBox 9"/>
          <p:cNvSpPr txBox="1">
            <a:spLocks noChangeArrowheads="1"/>
          </p:cNvSpPr>
          <p:nvPr/>
        </p:nvSpPr>
        <p:spPr bwMode="auto">
          <a:xfrm>
            <a:off x="6667512" y="6133022"/>
            <a:ext cx="3071834"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65000"/>
                  </a:schemeClr>
                </a:solidFill>
              </a:rPr>
              <a:t>Zdroj: </a:t>
            </a:r>
            <a:r>
              <a:rPr lang="cs-CZ" sz="1400" dirty="0" smtClean="0">
                <a:solidFill>
                  <a:schemeClr val="bg1">
                    <a:lumMod val="50000"/>
                  </a:schemeClr>
                </a:solidFill>
              </a:rPr>
              <a:t>analytická společnost </a:t>
            </a:r>
            <a:r>
              <a:rPr lang="cs-CZ" sz="1400" dirty="0" err="1" smtClean="0">
                <a:solidFill>
                  <a:schemeClr val="bg1">
                    <a:lumMod val="50000"/>
                  </a:schemeClr>
                </a:solidFill>
              </a:rPr>
              <a:t>GfK</a:t>
            </a:r>
            <a:endParaRPr lang="cs-CZ" sz="1400" dirty="0">
              <a:solidFill>
                <a:schemeClr val="bg1">
                  <a:lumMod val="65000"/>
                </a:schemeClr>
              </a:solidFill>
            </a:endParaRPr>
          </a:p>
        </p:txBody>
      </p:sp>
      <p:pic>
        <p:nvPicPr>
          <p:cNvPr id="15"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16" name="TextBox 9"/>
          <p:cNvSpPr txBox="1">
            <a:spLocks noChangeArrowheads="1"/>
          </p:cNvSpPr>
          <p:nvPr/>
        </p:nvSpPr>
        <p:spPr bwMode="auto">
          <a:xfrm>
            <a:off x="154782" y="714356"/>
            <a:ext cx="9751218" cy="450263"/>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lumMod val="50000"/>
                  </a:schemeClr>
                </a:solidFill>
              </a:rPr>
              <a:t>Přehled za rok </a:t>
            </a:r>
            <a:r>
              <a:rPr lang="cs-CZ" sz="2400" b="1" dirty="0" smtClean="0">
                <a:solidFill>
                  <a:schemeClr val="bg1">
                    <a:lumMod val="50000"/>
                  </a:schemeClr>
                </a:solidFill>
              </a:rPr>
              <a:t>2009</a:t>
            </a:r>
            <a:r>
              <a:rPr lang="cs-CZ" sz="2400" dirty="0" smtClean="0">
                <a:solidFill>
                  <a:schemeClr val="bg1">
                    <a:lumMod val="50000"/>
                  </a:schemeClr>
                </a:solidFill>
              </a:rPr>
              <a:t> …</a:t>
            </a:r>
            <a:endParaRPr lang="cs-CZ" sz="2400" dirty="0">
              <a:solidFill>
                <a:schemeClr val="bg1">
                  <a:lumMod val="50000"/>
                </a:schemeClr>
              </a:solidFill>
            </a:endParaRPr>
          </a:p>
        </p:txBody>
      </p:sp>
      <p:sp>
        <p:nvSpPr>
          <p:cNvPr id="17" name="Rectangle 6"/>
          <p:cNvSpPr txBox="1">
            <a:spLocks noChangeArrowheads="1"/>
          </p:cNvSpPr>
          <p:nvPr/>
        </p:nvSpPr>
        <p:spPr bwMode="auto">
          <a:xfrm>
            <a:off x="666682" y="1285860"/>
            <a:ext cx="8143970" cy="3189243"/>
          </a:xfrm>
          <a:prstGeom prst="rect">
            <a:avLst/>
          </a:prstGeom>
          <a:noFill/>
          <a:ln w="9525">
            <a:noFill/>
            <a:miter lim="800000"/>
            <a:headEnd/>
            <a:tailEnd/>
          </a:ln>
        </p:spPr>
        <p:txBody>
          <a:bodyPr vert="horz" wrap="square" lIns="83969" tIns="41985" rIns="114644" bIns="41985" numCol="1" anchor="t" anchorCtr="0" compatLnSpc="1">
            <a:prstTxWarp prst="textNoShape">
              <a:avLst/>
            </a:prstTxWarp>
          </a:bodyPr>
          <a:lstStyle/>
          <a:p>
            <a:pPr marL="314885" indent="-314885" defTabSz="839694" eaLnBrk="0" fontAlgn="base" hangingPunct="0">
              <a:spcBef>
                <a:spcPct val="20000"/>
              </a:spcBef>
              <a:spcAft>
                <a:spcPct val="0"/>
              </a:spcAft>
              <a:defRPr/>
            </a:pPr>
            <a:r>
              <a:rPr lang="cs-CZ" sz="2000" kern="0" dirty="0" smtClean="0">
                <a:solidFill>
                  <a:schemeClr val="tx2">
                    <a:lumMod val="50000"/>
                  </a:schemeClr>
                </a:solidFill>
              </a:rPr>
              <a:t>Za rok 2009 se v ČR prodalo </a:t>
            </a:r>
            <a:r>
              <a:rPr lang="cs-CZ" sz="2000" b="1" kern="0" dirty="0" smtClean="0">
                <a:solidFill>
                  <a:schemeClr val="tx2">
                    <a:lumMod val="50000"/>
                  </a:schemeClr>
                </a:solidFill>
              </a:rPr>
              <a:t>2,6 milionu </a:t>
            </a:r>
            <a:r>
              <a:rPr lang="cs-CZ" sz="2000" kern="0" dirty="0" smtClean="0">
                <a:solidFill>
                  <a:schemeClr val="tx2">
                    <a:lumMod val="50000"/>
                  </a:schemeClr>
                </a:solidFill>
              </a:rPr>
              <a:t>mobilních telefonů</a:t>
            </a:r>
          </a:p>
          <a:p>
            <a:pPr marL="314885" indent="-314885" defTabSz="839694" eaLnBrk="0" fontAlgn="base" hangingPunct="0">
              <a:spcBef>
                <a:spcPct val="20000"/>
              </a:spcBef>
              <a:spcAft>
                <a:spcPct val="0"/>
              </a:spcAft>
              <a:defRPr/>
            </a:pPr>
            <a:endParaRPr lang="cs-CZ" sz="2000" kern="0" dirty="0" smtClean="0">
              <a:solidFill>
                <a:schemeClr val="tx2">
                  <a:lumMod val="50000"/>
                </a:schemeClr>
              </a:solidFill>
            </a:endParaRPr>
          </a:p>
          <a:p>
            <a:pPr marL="314885" indent="-314885" defTabSz="839694" eaLnBrk="0" fontAlgn="base" hangingPunct="0">
              <a:spcBef>
                <a:spcPct val="20000"/>
              </a:spcBef>
              <a:spcAft>
                <a:spcPct val="0"/>
              </a:spcAft>
              <a:defRPr/>
            </a:pPr>
            <a:r>
              <a:rPr lang="cs-CZ" sz="2000" i="1" kern="0" dirty="0" smtClean="0">
                <a:solidFill>
                  <a:schemeClr val="tx2">
                    <a:lumMod val="50000"/>
                  </a:schemeClr>
                </a:solidFill>
              </a:rPr>
              <a:t>Nejprodávanější značky - </a:t>
            </a:r>
            <a:r>
              <a:rPr lang="cs-CZ" sz="2000" b="1" i="1" kern="0" dirty="0" smtClean="0">
                <a:solidFill>
                  <a:schemeClr val="tx2">
                    <a:lumMod val="50000"/>
                  </a:schemeClr>
                </a:solidFill>
              </a:rPr>
              <a:t>Nokia, Samsung </a:t>
            </a:r>
            <a:r>
              <a:rPr lang="cs-CZ" sz="2000" i="1" kern="0" dirty="0" smtClean="0">
                <a:solidFill>
                  <a:schemeClr val="tx2">
                    <a:lumMod val="50000"/>
                  </a:schemeClr>
                </a:solidFill>
              </a:rPr>
              <a:t>a</a:t>
            </a:r>
            <a:r>
              <a:rPr lang="cs-CZ" sz="2000" b="1" i="1" kern="0" dirty="0" smtClean="0">
                <a:solidFill>
                  <a:schemeClr val="tx2">
                    <a:lumMod val="50000"/>
                  </a:schemeClr>
                </a:solidFill>
              </a:rPr>
              <a:t> Sony Ericsson</a:t>
            </a:r>
          </a:p>
          <a:p>
            <a:pPr marL="314885" indent="-314885" defTabSz="839694" eaLnBrk="0" fontAlgn="base" hangingPunct="0">
              <a:spcBef>
                <a:spcPct val="20000"/>
              </a:spcBef>
              <a:spcAft>
                <a:spcPct val="0"/>
              </a:spcAft>
              <a:defRPr/>
            </a:pPr>
            <a:endParaRPr lang="en-US" sz="2000" i="1" kern="0" dirty="0" smtClean="0">
              <a:solidFill>
                <a:schemeClr val="tx2">
                  <a:lumMod val="50000"/>
                </a:schemeClr>
              </a:solidFill>
            </a:endParaRPr>
          </a:p>
          <a:p>
            <a:pPr marL="314885" indent="-314885" defTabSz="839694" eaLnBrk="0" fontAlgn="base" hangingPunct="0">
              <a:spcBef>
                <a:spcPct val="20000"/>
              </a:spcBef>
              <a:spcAft>
                <a:spcPct val="0"/>
              </a:spcAft>
              <a:defRPr/>
            </a:pPr>
            <a:r>
              <a:rPr lang="cs-CZ" sz="2000" kern="0" dirty="0" smtClean="0">
                <a:solidFill>
                  <a:schemeClr val="tx2">
                    <a:lumMod val="50000"/>
                  </a:schemeClr>
                </a:solidFill>
              </a:rPr>
              <a:t>Nejprodávanější telefon byla pak </a:t>
            </a:r>
            <a:r>
              <a:rPr lang="cs-CZ" sz="2000" b="1" kern="0" dirty="0" smtClean="0">
                <a:solidFill>
                  <a:schemeClr val="tx2">
                    <a:lumMod val="50000"/>
                  </a:schemeClr>
                </a:solidFill>
              </a:rPr>
              <a:t>Nokia 6300</a:t>
            </a:r>
          </a:p>
          <a:p>
            <a:pPr marL="314885" indent="-314885" defTabSz="839694" eaLnBrk="0" fontAlgn="base" hangingPunct="0">
              <a:spcBef>
                <a:spcPct val="20000"/>
              </a:spcBef>
              <a:spcAft>
                <a:spcPct val="0"/>
              </a:spcAft>
              <a:defRPr/>
            </a:pPr>
            <a:endParaRPr lang="en-US" sz="2000" kern="0" dirty="0" smtClean="0">
              <a:solidFill>
                <a:schemeClr val="tx2">
                  <a:lumMod val="50000"/>
                </a:schemeClr>
              </a:solidFill>
            </a:endParaRPr>
          </a:p>
          <a:p>
            <a:pPr marL="314885" indent="-314885" defTabSz="839694" eaLnBrk="0" fontAlgn="base" hangingPunct="0">
              <a:spcBef>
                <a:spcPct val="20000"/>
              </a:spcBef>
              <a:spcAft>
                <a:spcPct val="0"/>
              </a:spcAft>
              <a:defRPr/>
            </a:pPr>
            <a:r>
              <a:rPr lang="cs-CZ" sz="2000" kern="0" dirty="0" smtClean="0">
                <a:solidFill>
                  <a:schemeClr val="tx2">
                    <a:lumMod val="50000"/>
                  </a:schemeClr>
                </a:solidFill>
              </a:rPr>
              <a:t>Prvních pět telefonů - </a:t>
            </a:r>
            <a:r>
              <a:rPr lang="cs-CZ" sz="2000" b="1" kern="0" dirty="0" smtClean="0">
                <a:solidFill>
                  <a:schemeClr val="tx2">
                    <a:lumMod val="50000"/>
                  </a:schemeClr>
                </a:solidFill>
              </a:rPr>
              <a:t>3 </a:t>
            </a:r>
            <a:r>
              <a:rPr lang="cs-CZ" sz="2000" b="1" kern="0" dirty="0" err="1" smtClean="0">
                <a:solidFill>
                  <a:schemeClr val="tx2">
                    <a:lumMod val="50000"/>
                  </a:schemeClr>
                </a:solidFill>
              </a:rPr>
              <a:t>Nokie</a:t>
            </a:r>
            <a:r>
              <a:rPr lang="cs-CZ" sz="2000" b="1" kern="0" dirty="0" smtClean="0">
                <a:solidFill>
                  <a:schemeClr val="tx2">
                    <a:lumMod val="50000"/>
                  </a:schemeClr>
                </a:solidFill>
              </a:rPr>
              <a:t> a 2 </a:t>
            </a:r>
            <a:r>
              <a:rPr lang="cs-CZ" sz="2000" b="1" kern="0" dirty="0" err="1" smtClean="0">
                <a:solidFill>
                  <a:schemeClr val="tx2">
                    <a:lumMod val="50000"/>
                  </a:schemeClr>
                </a:solidFill>
              </a:rPr>
              <a:t>Samsungy</a:t>
            </a:r>
            <a:endParaRPr lang="cs-CZ" sz="2000" b="1" kern="0" dirty="0" smtClean="0">
              <a:solidFill>
                <a:schemeClr val="tx2">
                  <a:lumMod val="50000"/>
                </a:schemeClr>
              </a:solidFill>
            </a:endParaRPr>
          </a:p>
          <a:p>
            <a:pPr marL="314885" indent="-314885" defTabSz="839694" eaLnBrk="0" fontAlgn="base" hangingPunct="0">
              <a:spcBef>
                <a:spcPct val="20000"/>
              </a:spcBef>
              <a:spcAft>
                <a:spcPct val="0"/>
              </a:spcAft>
              <a:defRPr/>
            </a:pPr>
            <a:endParaRPr lang="en-US" sz="2000" kern="0" dirty="0" smtClean="0">
              <a:solidFill>
                <a:schemeClr val="tx2">
                  <a:lumMod val="50000"/>
                </a:schemeClr>
              </a:solidFill>
            </a:endParaRPr>
          </a:p>
          <a:p>
            <a:pPr marL="314885" indent="-314885" defTabSz="839694" eaLnBrk="0" fontAlgn="base" hangingPunct="0">
              <a:spcBef>
                <a:spcPct val="20000"/>
              </a:spcBef>
              <a:spcAft>
                <a:spcPct val="0"/>
              </a:spcAft>
              <a:defRPr/>
            </a:pPr>
            <a:r>
              <a:rPr lang="cs-CZ" sz="2000" kern="0" dirty="0" smtClean="0">
                <a:solidFill>
                  <a:schemeClr val="tx2">
                    <a:lumMod val="50000"/>
                  </a:schemeClr>
                </a:solidFill>
              </a:rPr>
              <a:t>Roste </a:t>
            </a:r>
            <a:r>
              <a:rPr lang="cs-CZ" sz="2000" b="1" kern="0" dirty="0" smtClean="0">
                <a:solidFill>
                  <a:schemeClr val="tx2">
                    <a:lumMod val="50000"/>
                  </a:schemeClr>
                </a:solidFill>
              </a:rPr>
              <a:t>obliba dotykových </a:t>
            </a:r>
            <a:r>
              <a:rPr lang="cs-CZ" sz="2000" kern="0" dirty="0" smtClean="0">
                <a:solidFill>
                  <a:schemeClr val="tx2">
                    <a:lumMod val="50000"/>
                  </a:schemeClr>
                </a:solidFill>
              </a:rPr>
              <a:t>telefonů, každý </a:t>
            </a:r>
            <a:r>
              <a:rPr lang="cs-CZ" sz="2000" b="1" kern="0" dirty="0" smtClean="0">
                <a:solidFill>
                  <a:schemeClr val="tx2">
                    <a:lumMod val="50000"/>
                  </a:schemeClr>
                </a:solidFill>
              </a:rPr>
              <a:t>třetí </a:t>
            </a:r>
            <a:r>
              <a:rPr lang="cs-CZ" sz="2000" kern="0" dirty="0" smtClean="0">
                <a:solidFill>
                  <a:schemeClr val="tx2">
                    <a:lumMod val="50000"/>
                  </a:schemeClr>
                </a:solidFill>
              </a:rPr>
              <a:t>u </a:t>
            </a:r>
            <a:r>
              <a:rPr lang="cs-CZ" sz="2000" kern="0" dirty="0" err="1" smtClean="0">
                <a:solidFill>
                  <a:schemeClr val="tx2">
                    <a:lumMod val="50000"/>
                  </a:schemeClr>
                </a:solidFill>
              </a:rPr>
              <a:t>Vodafonu</a:t>
            </a:r>
            <a:r>
              <a:rPr lang="cs-CZ" sz="2000" kern="0" dirty="0" smtClean="0">
                <a:solidFill>
                  <a:schemeClr val="tx2">
                    <a:lumMod val="50000"/>
                  </a:schemeClr>
                </a:solidFill>
              </a:rPr>
              <a:t> byl dotykový</a:t>
            </a:r>
          </a:p>
          <a:p>
            <a:pPr marL="314885" indent="-314885" defTabSz="839694" eaLnBrk="0" fontAlgn="base" hangingPunct="0">
              <a:spcBef>
                <a:spcPct val="20000"/>
              </a:spcBef>
              <a:spcAft>
                <a:spcPct val="0"/>
              </a:spcAft>
              <a:defRPr/>
            </a:pPr>
            <a:endParaRPr lang="cs-CZ" sz="2000" kern="0" dirty="0" smtClean="0">
              <a:solidFill>
                <a:schemeClr val="tx2">
                  <a:lumMod val="50000"/>
                </a:schemeClr>
              </a:solidFill>
            </a:endParaRPr>
          </a:p>
          <a:p>
            <a:pPr marL="314885" indent="-314885" defTabSz="839694" eaLnBrk="0" fontAlgn="base" hangingPunct="0">
              <a:spcBef>
                <a:spcPct val="20000"/>
              </a:spcBef>
              <a:spcAft>
                <a:spcPct val="0"/>
              </a:spcAft>
              <a:defRPr/>
            </a:pPr>
            <a:r>
              <a:rPr lang="cs-CZ" sz="2000" b="1" kern="0" dirty="0" smtClean="0">
                <a:solidFill>
                  <a:schemeClr val="tx2">
                    <a:lumMod val="50000"/>
                  </a:schemeClr>
                </a:solidFill>
              </a:rPr>
              <a:t>Výrazný nárůst </a:t>
            </a:r>
            <a:r>
              <a:rPr lang="cs-CZ" sz="2000" kern="0" dirty="0" smtClean="0">
                <a:solidFill>
                  <a:schemeClr val="tx2">
                    <a:lumMod val="50000"/>
                  </a:schemeClr>
                </a:solidFill>
              </a:rPr>
              <a:t>využívání mobilních dat </a:t>
            </a:r>
          </a:p>
          <a:p>
            <a:pPr marL="314885" indent="-314885" defTabSz="839694" eaLnBrk="0" fontAlgn="base" hangingPunct="0">
              <a:spcBef>
                <a:spcPct val="20000"/>
              </a:spcBef>
              <a:spcAft>
                <a:spcPct val="0"/>
              </a:spcAft>
              <a:defRPr/>
            </a:pPr>
            <a:endParaRPr lang="cs-CZ" sz="2000" kern="0" dirty="0" smtClean="0">
              <a:solidFill>
                <a:schemeClr val="tx2">
                  <a:lumMod val="50000"/>
                </a:schemeClr>
              </a:solidFill>
            </a:endParaRPr>
          </a:p>
          <a:p>
            <a:pPr marL="314885" indent="-314885" defTabSz="839694" eaLnBrk="0" fontAlgn="base" hangingPunct="0">
              <a:spcBef>
                <a:spcPct val="20000"/>
              </a:spcBef>
              <a:spcAft>
                <a:spcPct val="0"/>
              </a:spcAft>
              <a:defRPr/>
            </a:pPr>
            <a:r>
              <a:rPr lang="cs-CZ" sz="2000" kern="0" dirty="0" smtClean="0">
                <a:solidFill>
                  <a:schemeClr val="tx2">
                    <a:lumMod val="50000"/>
                  </a:schemeClr>
                </a:solidFill>
              </a:rPr>
              <a:t>Celkem je </a:t>
            </a:r>
            <a:r>
              <a:rPr lang="cs-CZ" sz="2000" b="1" kern="0" dirty="0" smtClean="0">
                <a:solidFill>
                  <a:schemeClr val="tx2">
                    <a:lumMod val="50000"/>
                  </a:schemeClr>
                </a:solidFill>
              </a:rPr>
              <a:t>13,4 milionu </a:t>
            </a:r>
            <a:r>
              <a:rPr lang="cs-CZ" sz="2000" kern="0" dirty="0" smtClean="0">
                <a:solidFill>
                  <a:schemeClr val="tx2">
                    <a:lumMod val="50000"/>
                  </a:schemeClr>
                </a:solidFill>
              </a:rPr>
              <a:t>aktivních </a:t>
            </a:r>
            <a:r>
              <a:rPr lang="cs-CZ" sz="2000" b="1" kern="0" dirty="0" smtClean="0">
                <a:solidFill>
                  <a:schemeClr val="tx2">
                    <a:lumMod val="50000"/>
                  </a:schemeClr>
                </a:solidFill>
              </a:rPr>
              <a:t>SIM</a:t>
            </a:r>
            <a:r>
              <a:rPr lang="cs-CZ" sz="2000" kern="0" dirty="0" smtClean="0">
                <a:solidFill>
                  <a:schemeClr val="tx2">
                    <a:lumMod val="50000"/>
                  </a:schemeClr>
                </a:solidFill>
              </a:rPr>
              <a:t>, 129 mobilních čísel na sto lidí</a:t>
            </a:r>
          </a:p>
          <a:p>
            <a:pPr marL="314885" indent="-314885" defTabSz="839694" eaLnBrk="0" fontAlgn="base" hangingPunct="0">
              <a:spcBef>
                <a:spcPct val="20000"/>
              </a:spcBef>
              <a:spcAft>
                <a:spcPct val="0"/>
              </a:spcAft>
              <a:defRPr/>
            </a:pPr>
            <a:endParaRPr lang="cs-CZ" sz="2000" kern="0" dirty="0" smtClean="0">
              <a:solidFill>
                <a:schemeClr val="tx2">
                  <a:lumMod val="50000"/>
                </a:schemeClr>
              </a:solidFill>
            </a:endParaRPr>
          </a:p>
        </p:txBody>
      </p:sp>
      <p:pic>
        <p:nvPicPr>
          <p:cNvPr id="18" name="Picture 2"/>
          <p:cNvPicPr>
            <a:picLocks noChangeAspect="1" noChangeArrowheads="1"/>
          </p:cNvPicPr>
          <p:nvPr/>
        </p:nvPicPr>
        <p:blipFill>
          <a:blip r:embed="rId5" cstate="print"/>
          <a:srcRect/>
          <a:stretch>
            <a:fillRect/>
          </a:stretch>
        </p:blipFill>
        <p:spPr bwMode="auto">
          <a:xfrm>
            <a:off x="309530" y="1223947"/>
            <a:ext cx="285714" cy="502857"/>
          </a:xfrm>
          <a:prstGeom prst="rect">
            <a:avLst/>
          </a:prstGeom>
          <a:noFill/>
          <a:ln w="9525">
            <a:noFill/>
            <a:miter lim="800000"/>
            <a:headEnd/>
            <a:tailEnd/>
          </a:ln>
        </p:spPr>
      </p:pic>
      <p:pic>
        <p:nvPicPr>
          <p:cNvPr id="19" name="Picture 2"/>
          <p:cNvPicPr>
            <a:picLocks noChangeAspect="1" noChangeArrowheads="1"/>
          </p:cNvPicPr>
          <p:nvPr/>
        </p:nvPicPr>
        <p:blipFill>
          <a:blip r:embed="rId5" cstate="print"/>
          <a:srcRect/>
          <a:stretch>
            <a:fillRect/>
          </a:stretch>
        </p:blipFill>
        <p:spPr bwMode="auto">
          <a:xfrm>
            <a:off x="309530" y="1938327"/>
            <a:ext cx="285714" cy="502857"/>
          </a:xfrm>
          <a:prstGeom prst="rect">
            <a:avLst/>
          </a:prstGeom>
          <a:noFill/>
          <a:ln w="9525">
            <a:noFill/>
            <a:miter lim="800000"/>
            <a:headEnd/>
            <a:tailEnd/>
          </a:ln>
        </p:spPr>
      </p:pic>
      <p:pic>
        <p:nvPicPr>
          <p:cNvPr id="20" name="Picture 2"/>
          <p:cNvPicPr>
            <a:picLocks noChangeAspect="1" noChangeArrowheads="1"/>
          </p:cNvPicPr>
          <p:nvPr/>
        </p:nvPicPr>
        <p:blipFill>
          <a:blip r:embed="rId5" cstate="print"/>
          <a:srcRect/>
          <a:stretch>
            <a:fillRect/>
          </a:stretch>
        </p:blipFill>
        <p:spPr bwMode="auto">
          <a:xfrm>
            <a:off x="309530" y="2652707"/>
            <a:ext cx="285714" cy="502857"/>
          </a:xfrm>
          <a:prstGeom prst="rect">
            <a:avLst/>
          </a:prstGeom>
          <a:noFill/>
          <a:ln w="9525">
            <a:noFill/>
            <a:miter lim="800000"/>
            <a:headEnd/>
            <a:tailEnd/>
          </a:ln>
        </p:spPr>
      </p:pic>
      <p:pic>
        <p:nvPicPr>
          <p:cNvPr id="21" name="Picture 2"/>
          <p:cNvPicPr>
            <a:picLocks noChangeAspect="1" noChangeArrowheads="1"/>
          </p:cNvPicPr>
          <p:nvPr/>
        </p:nvPicPr>
        <p:blipFill>
          <a:blip r:embed="rId5" cstate="print"/>
          <a:srcRect/>
          <a:stretch>
            <a:fillRect/>
          </a:stretch>
        </p:blipFill>
        <p:spPr bwMode="auto">
          <a:xfrm>
            <a:off x="309530" y="3367087"/>
            <a:ext cx="285714" cy="502857"/>
          </a:xfrm>
          <a:prstGeom prst="rect">
            <a:avLst/>
          </a:prstGeom>
          <a:noFill/>
          <a:ln w="9525">
            <a:noFill/>
            <a:miter lim="800000"/>
            <a:headEnd/>
            <a:tailEnd/>
          </a:ln>
        </p:spPr>
      </p:pic>
      <p:pic>
        <p:nvPicPr>
          <p:cNvPr id="22" name="Picture 2"/>
          <p:cNvPicPr>
            <a:picLocks noChangeAspect="1" noChangeArrowheads="1"/>
          </p:cNvPicPr>
          <p:nvPr/>
        </p:nvPicPr>
        <p:blipFill>
          <a:blip r:embed="rId5" cstate="print"/>
          <a:srcRect/>
          <a:stretch>
            <a:fillRect/>
          </a:stretch>
        </p:blipFill>
        <p:spPr bwMode="auto">
          <a:xfrm>
            <a:off x="309530" y="4081467"/>
            <a:ext cx="285714" cy="502857"/>
          </a:xfrm>
          <a:prstGeom prst="rect">
            <a:avLst/>
          </a:prstGeom>
          <a:noFill/>
          <a:ln w="9525">
            <a:noFill/>
            <a:miter lim="800000"/>
            <a:headEnd/>
            <a:tailEnd/>
          </a:ln>
        </p:spPr>
      </p:pic>
      <p:pic>
        <p:nvPicPr>
          <p:cNvPr id="23" name="Picture 2"/>
          <p:cNvPicPr>
            <a:picLocks noChangeAspect="1" noChangeArrowheads="1"/>
          </p:cNvPicPr>
          <p:nvPr/>
        </p:nvPicPr>
        <p:blipFill>
          <a:blip r:embed="rId5" cstate="print"/>
          <a:srcRect/>
          <a:stretch>
            <a:fillRect/>
          </a:stretch>
        </p:blipFill>
        <p:spPr bwMode="auto">
          <a:xfrm>
            <a:off x="309530" y="4795847"/>
            <a:ext cx="285714" cy="502857"/>
          </a:xfrm>
          <a:prstGeom prst="rect">
            <a:avLst/>
          </a:prstGeom>
          <a:noFill/>
          <a:ln w="9525">
            <a:noFill/>
            <a:miter lim="800000"/>
            <a:headEnd/>
            <a:tailEnd/>
          </a:ln>
        </p:spPr>
      </p:pic>
      <p:pic>
        <p:nvPicPr>
          <p:cNvPr id="24" name="Picture 2"/>
          <p:cNvPicPr>
            <a:picLocks noChangeAspect="1" noChangeArrowheads="1"/>
          </p:cNvPicPr>
          <p:nvPr/>
        </p:nvPicPr>
        <p:blipFill>
          <a:blip r:embed="rId5" cstate="print"/>
          <a:srcRect/>
          <a:stretch>
            <a:fillRect/>
          </a:stretch>
        </p:blipFill>
        <p:spPr bwMode="auto">
          <a:xfrm>
            <a:off x="309530" y="5510227"/>
            <a:ext cx="285714" cy="502857"/>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lechovka 34"/>
          <p:cNvSpPr>
            <a:spLocks noChangeAspect="1"/>
          </p:cNvSpPr>
          <p:nvPr/>
        </p:nvSpPr>
        <p:spPr>
          <a:xfrm>
            <a:off x="381328" y="3382565"/>
            <a:ext cx="365049" cy="26074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Plechovka 35"/>
          <p:cNvSpPr>
            <a:spLocks noChangeAspect="1"/>
          </p:cNvSpPr>
          <p:nvPr/>
        </p:nvSpPr>
        <p:spPr>
          <a:xfrm>
            <a:off x="381328" y="3121812"/>
            <a:ext cx="365049" cy="260749"/>
          </a:xfrm>
          <a:prstGeom prst="ca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7941490"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Přehled mobilních telefonů - naše služby</a:t>
            </a:r>
            <a:endParaRPr lang="cs-CZ" sz="3200" dirty="0">
              <a:solidFill>
                <a:srgbClr val="FF0000"/>
              </a:solidFill>
            </a:endParaRPr>
          </a:p>
        </p:txBody>
      </p:sp>
      <p:sp>
        <p:nvSpPr>
          <p:cNvPr id="14" name="TextBox 9"/>
          <p:cNvSpPr txBox="1">
            <a:spLocks noChangeArrowheads="1"/>
          </p:cNvSpPr>
          <p:nvPr/>
        </p:nvSpPr>
        <p:spPr bwMode="auto">
          <a:xfrm>
            <a:off x="6667512" y="6072206"/>
            <a:ext cx="3071834"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50000"/>
                  </a:schemeClr>
                </a:solidFill>
              </a:rPr>
              <a:t>Zdroj: </a:t>
            </a:r>
            <a:r>
              <a:rPr lang="cs-CZ" sz="1400" dirty="0" smtClean="0">
                <a:solidFill>
                  <a:schemeClr val="bg1">
                    <a:lumMod val="50000"/>
                  </a:schemeClr>
                </a:solidFill>
              </a:rPr>
              <a:t>Interní statistiky</a:t>
            </a:r>
            <a:endParaRPr lang="cs-CZ" sz="1400" dirty="0">
              <a:solidFill>
                <a:schemeClr val="bg1">
                  <a:lumMod val="50000"/>
                </a:schemeClr>
              </a:solidFill>
            </a:endParaRPr>
          </a:p>
        </p:txBody>
      </p:sp>
      <p:sp>
        <p:nvSpPr>
          <p:cNvPr id="17" name="TextBox 9"/>
          <p:cNvSpPr txBox="1">
            <a:spLocks noChangeArrowheads="1"/>
          </p:cNvSpPr>
          <p:nvPr/>
        </p:nvSpPr>
        <p:spPr bwMode="auto">
          <a:xfrm>
            <a:off x="154782" y="835597"/>
            <a:ext cx="6584168" cy="450263"/>
          </a:xfrm>
          <a:prstGeom prst="rect">
            <a:avLst/>
          </a:prstGeom>
          <a:noFill/>
          <a:ln w="9525">
            <a:noFill/>
            <a:miter lim="800000"/>
            <a:headEnd/>
            <a:tailEnd/>
          </a:ln>
        </p:spPr>
        <p:txBody>
          <a:bodyPr wrap="square" lIns="80147" tIns="40074" rIns="80147" bIns="40074">
            <a:spAutoFit/>
          </a:bodyPr>
          <a:lstStyle/>
          <a:p>
            <a:pPr marL="514350" indent="-514350"/>
            <a:r>
              <a:rPr lang="cs-CZ" sz="2400" b="1" dirty="0" smtClean="0">
                <a:solidFill>
                  <a:schemeClr val="bg1">
                    <a:lumMod val="50000"/>
                  </a:schemeClr>
                </a:solidFill>
              </a:rPr>
              <a:t>TOP 50 </a:t>
            </a:r>
            <a:r>
              <a:rPr lang="cs-CZ" sz="2400" dirty="0" smtClean="0">
                <a:solidFill>
                  <a:schemeClr val="bg1">
                    <a:lumMod val="50000"/>
                  </a:schemeClr>
                </a:solidFill>
              </a:rPr>
              <a:t>mobilních telefonů tvoří </a:t>
            </a:r>
            <a:r>
              <a:rPr lang="cs-CZ" sz="2400" b="1" dirty="0" smtClean="0">
                <a:solidFill>
                  <a:schemeClr val="bg1">
                    <a:lumMod val="50000"/>
                  </a:schemeClr>
                </a:solidFill>
              </a:rPr>
              <a:t>70% </a:t>
            </a:r>
            <a:r>
              <a:rPr lang="cs-CZ" sz="2400" b="1" dirty="0" err="1" smtClean="0">
                <a:solidFill>
                  <a:schemeClr val="bg1">
                    <a:lumMod val="50000"/>
                  </a:schemeClr>
                </a:solidFill>
              </a:rPr>
              <a:t>trafficu</a:t>
            </a:r>
            <a:endParaRPr lang="cs-CZ" sz="2400" b="1" dirty="0">
              <a:solidFill>
                <a:schemeClr val="bg1">
                  <a:lumMod val="50000"/>
                </a:schemeClr>
              </a:solidFill>
            </a:endParaRPr>
          </a:p>
        </p:txBody>
      </p:sp>
      <p:pic>
        <p:nvPicPr>
          <p:cNvPr id="10"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302082" name="Picture 2"/>
          <p:cNvPicPr>
            <a:picLocks noChangeAspect="1" noChangeArrowheads="1"/>
          </p:cNvPicPr>
          <p:nvPr/>
        </p:nvPicPr>
        <p:blipFill>
          <a:blip r:embed="rId5" cstate="print"/>
          <a:srcRect/>
          <a:stretch>
            <a:fillRect/>
          </a:stretch>
        </p:blipFill>
        <p:spPr bwMode="auto">
          <a:xfrm>
            <a:off x="95216" y="3693117"/>
            <a:ext cx="1003300" cy="1790700"/>
          </a:xfrm>
          <a:prstGeom prst="rect">
            <a:avLst/>
          </a:prstGeom>
          <a:noFill/>
          <a:ln w="9525">
            <a:noFill/>
            <a:miter lim="800000"/>
            <a:headEnd/>
            <a:tailEnd/>
          </a:ln>
        </p:spPr>
      </p:pic>
      <p:pic>
        <p:nvPicPr>
          <p:cNvPr id="302083" name="Picture 3"/>
          <p:cNvPicPr>
            <a:picLocks noChangeAspect="1" noChangeArrowheads="1"/>
          </p:cNvPicPr>
          <p:nvPr/>
        </p:nvPicPr>
        <p:blipFill>
          <a:blip r:embed="rId6" cstate="print"/>
          <a:srcRect/>
          <a:stretch>
            <a:fillRect/>
          </a:stretch>
        </p:blipFill>
        <p:spPr bwMode="auto">
          <a:xfrm>
            <a:off x="1181778" y="3782017"/>
            <a:ext cx="762000" cy="1701800"/>
          </a:xfrm>
          <a:prstGeom prst="rect">
            <a:avLst/>
          </a:prstGeom>
          <a:noFill/>
          <a:ln w="9525">
            <a:noFill/>
            <a:miter lim="800000"/>
            <a:headEnd/>
            <a:tailEnd/>
          </a:ln>
        </p:spPr>
      </p:pic>
      <p:pic>
        <p:nvPicPr>
          <p:cNvPr id="302084" name="Picture 4"/>
          <p:cNvPicPr>
            <a:picLocks noChangeAspect="1" noChangeArrowheads="1"/>
          </p:cNvPicPr>
          <p:nvPr/>
        </p:nvPicPr>
        <p:blipFill>
          <a:blip r:embed="rId7" cstate="print"/>
          <a:srcRect/>
          <a:stretch>
            <a:fillRect/>
          </a:stretch>
        </p:blipFill>
        <p:spPr bwMode="auto">
          <a:xfrm>
            <a:off x="2027040" y="3693117"/>
            <a:ext cx="927100" cy="1790700"/>
          </a:xfrm>
          <a:prstGeom prst="rect">
            <a:avLst/>
          </a:prstGeom>
          <a:noFill/>
          <a:ln w="9525">
            <a:noFill/>
            <a:miter lim="800000"/>
            <a:headEnd/>
            <a:tailEnd/>
          </a:ln>
        </p:spPr>
      </p:pic>
      <p:pic>
        <p:nvPicPr>
          <p:cNvPr id="302085" name="Picture 5"/>
          <p:cNvPicPr>
            <a:picLocks noChangeAspect="1" noChangeArrowheads="1"/>
          </p:cNvPicPr>
          <p:nvPr/>
        </p:nvPicPr>
        <p:blipFill>
          <a:blip r:embed="rId8" cstate="print"/>
          <a:srcRect/>
          <a:stretch>
            <a:fillRect/>
          </a:stretch>
        </p:blipFill>
        <p:spPr bwMode="auto">
          <a:xfrm>
            <a:off x="3037402" y="3731217"/>
            <a:ext cx="736600" cy="1752600"/>
          </a:xfrm>
          <a:prstGeom prst="rect">
            <a:avLst/>
          </a:prstGeom>
          <a:noFill/>
          <a:ln w="9525">
            <a:noFill/>
            <a:miter lim="800000"/>
            <a:headEnd/>
            <a:tailEnd/>
          </a:ln>
        </p:spPr>
      </p:pic>
      <p:pic>
        <p:nvPicPr>
          <p:cNvPr id="302086" name="Picture 6"/>
          <p:cNvPicPr>
            <a:picLocks noChangeAspect="1" noChangeArrowheads="1"/>
          </p:cNvPicPr>
          <p:nvPr/>
        </p:nvPicPr>
        <p:blipFill>
          <a:blip r:embed="rId9" cstate="print"/>
          <a:srcRect/>
          <a:stretch>
            <a:fillRect/>
          </a:stretch>
        </p:blipFill>
        <p:spPr bwMode="auto">
          <a:xfrm>
            <a:off x="3857264" y="3731217"/>
            <a:ext cx="838200" cy="1752600"/>
          </a:xfrm>
          <a:prstGeom prst="rect">
            <a:avLst/>
          </a:prstGeom>
          <a:noFill/>
          <a:ln w="9525">
            <a:noFill/>
            <a:miter lim="800000"/>
            <a:headEnd/>
            <a:tailEnd/>
          </a:ln>
        </p:spPr>
      </p:pic>
      <p:pic>
        <p:nvPicPr>
          <p:cNvPr id="302087" name="Picture 7"/>
          <p:cNvPicPr>
            <a:picLocks noChangeAspect="1" noChangeArrowheads="1"/>
          </p:cNvPicPr>
          <p:nvPr/>
        </p:nvPicPr>
        <p:blipFill>
          <a:blip r:embed="rId10" cstate="print"/>
          <a:srcRect/>
          <a:stretch>
            <a:fillRect/>
          </a:stretch>
        </p:blipFill>
        <p:spPr bwMode="auto">
          <a:xfrm>
            <a:off x="4778726" y="3731217"/>
            <a:ext cx="876300" cy="1752600"/>
          </a:xfrm>
          <a:prstGeom prst="rect">
            <a:avLst/>
          </a:prstGeom>
          <a:noFill/>
          <a:ln w="9525">
            <a:noFill/>
            <a:miter lim="800000"/>
            <a:headEnd/>
            <a:tailEnd/>
          </a:ln>
        </p:spPr>
      </p:pic>
      <p:pic>
        <p:nvPicPr>
          <p:cNvPr id="302088" name="Picture 8"/>
          <p:cNvPicPr>
            <a:picLocks noChangeAspect="1" noChangeArrowheads="1"/>
          </p:cNvPicPr>
          <p:nvPr/>
        </p:nvPicPr>
        <p:blipFill>
          <a:blip r:embed="rId11" cstate="print"/>
          <a:srcRect/>
          <a:stretch>
            <a:fillRect/>
          </a:stretch>
        </p:blipFill>
        <p:spPr bwMode="auto">
          <a:xfrm>
            <a:off x="5738288" y="3794717"/>
            <a:ext cx="952500" cy="1689100"/>
          </a:xfrm>
          <a:prstGeom prst="rect">
            <a:avLst/>
          </a:prstGeom>
          <a:noFill/>
          <a:ln w="9525">
            <a:noFill/>
            <a:miter lim="800000"/>
            <a:headEnd/>
            <a:tailEnd/>
          </a:ln>
        </p:spPr>
      </p:pic>
      <p:pic>
        <p:nvPicPr>
          <p:cNvPr id="302089" name="Picture 9"/>
          <p:cNvPicPr>
            <a:picLocks noChangeAspect="1" noChangeArrowheads="1"/>
          </p:cNvPicPr>
          <p:nvPr/>
        </p:nvPicPr>
        <p:blipFill>
          <a:blip r:embed="rId12" cstate="print"/>
          <a:srcRect/>
          <a:stretch>
            <a:fillRect/>
          </a:stretch>
        </p:blipFill>
        <p:spPr bwMode="auto">
          <a:xfrm>
            <a:off x="6774050" y="3743917"/>
            <a:ext cx="774700" cy="1739900"/>
          </a:xfrm>
          <a:prstGeom prst="rect">
            <a:avLst/>
          </a:prstGeom>
          <a:noFill/>
          <a:ln w="9525">
            <a:noFill/>
            <a:miter lim="800000"/>
            <a:headEnd/>
            <a:tailEnd/>
          </a:ln>
        </p:spPr>
      </p:pic>
      <p:pic>
        <p:nvPicPr>
          <p:cNvPr id="302090" name="Picture 10"/>
          <p:cNvPicPr>
            <a:picLocks noChangeAspect="1" noChangeArrowheads="1"/>
          </p:cNvPicPr>
          <p:nvPr/>
        </p:nvPicPr>
        <p:blipFill>
          <a:blip r:embed="rId13" cstate="print"/>
          <a:srcRect/>
          <a:stretch>
            <a:fillRect/>
          </a:stretch>
        </p:blipFill>
        <p:spPr bwMode="auto">
          <a:xfrm>
            <a:off x="7632012" y="3743917"/>
            <a:ext cx="952500" cy="1739900"/>
          </a:xfrm>
          <a:prstGeom prst="rect">
            <a:avLst/>
          </a:prstGeom>
          <a:noFill/>
          <a:ln w="9525">
            <a:noFill/>
            <a:miter lim="800000"/>
            <a:headEnd/>
            <a:tailEnd/>
          </a:ln>
        </p:spPr>
      </p:pic>
      <p:pic>
        <p:nvPicPr>
          <p:cNvPr id="302091" name="Picture 11"/>
          <p:cNvPicPr>
            <a:picLocks noChangeAspect="1" noChangeArrowheads="1"/>
          </p:cNvPicPr>
          <p:nvPr/>
        </p:nvPicPr>
        <p:blipFill>
          <a:blip r:embed="rId14" cstate="print"/>
          <a:srcRect/>
          <a:stretch>
            <a:fillRect/>
          </a:stretch>
        </p:blipFill>
        <p:spPr bwMode="auto">
          <a:xfrm>
            <a:off x="8667776" y="3693117"/>
            <a:ext cx="838200" cy="1790700"/>
          </a:xfrm>
          <a:prstGeom prst="rect">
            <a:avLst/>
          </a:prstGeom>
          <a:noFill/>
          <a:ln w="9525">
            <a:noFill/>
            <a:miter lim="800000"/>
            <a:headEnd/>
            <a:tailEnd/>
          </a:ln>
        </p:spPr>
      </p:pic>
      <p:sp>
        <p:nvSpPr>
          <p:cNvPr id="23" name="TextBox 9"/>
          <p:cNvSpPr txBox="1">
            <a:spLocks noChangeArrowheads="1"/>
          </p:cNvSpPr>
          <p:nvPr/>
        </p:nvSpPr>
        <p:spPr bwMode="auto">
          <a:xfrm>
            <a:off x="238092" y="5550505"/>
            <a:ext cx="642942" cy="265597"/>
          </a:xfrm>
          <a:prstGeom prst="rect">
            <a:avLst/>
          </a:prstGeom>
          <a:noFill/>
          <a:ln w="9525">
            <a:noFill/>
            <a:miter lim="800000"/>
            <a:headEnd/>
            <a:tailEnd/>
          </a:ln>
        </p:spPr>
        <p:txBody>
          <a:bodyPr wrap="square" lIns="80147" tIns="40074" rIns="80147" bIns="40074">
            <a:spAutoFit/>
          </a:bodyPr>
          <a:lstStyle/>
          <a:p>
            <a:pPr marL="514350" indent="-514350"/>
            <a:r>
              <a:rPr lang="cs-CZ" sz="1200" b="1" dirty="0" err="1" smtClean="0">
                <a:solidFill>
                  <a:schemeClr val="bg1">
                    <a:lumMod val="50000"/>
                  </a:schemeClr>
                </a:solidFill>
              </a:rPr>
              <a:t>iPhone</a:t>
            </a:r>
            <a:endParaRPr lang="cs-CZ" sz="1200" b="1" dirty="0">
              <a:solidFill>
                <a:schemeClr val="bg1">
                  <a:lumMod val="50000"/>
                </a:schemeClr>
              </a:solidFill>
            </a:endParaRPr>
          </a:p>
        </p:txBody>
      </p:sp>
      <p:sp>
        <p:nvSpPr>
          <p:cNvPr id="24" name="TextBox 9"/>
          <p:cNvSpPr txBox="1">
            <a:spLocks noChangeArrowheads="1"/>
          </p:cNvSpPr>
          <p:nvPr/>
        </p:nvSpPr>
        <p:spPr bwMode="auto">
          <a:xfrm>
            <a:off x="1246850" y="5550505"/>
            <a:ext cx="562878" cy="450263"/>
          </a:xfrm>
          <a:prstGeom prst="rect">
            <a:avLst/>
          </a:prstGeom>
          <a:noFill/>
          <a:ln w="9525">
            <a:noFill/>
            <a:miter lim="800000"/>
            <a:headEnd/>
            <a:tailEnd/>
          </a:ln>
        </p:spPr>
        <p:txBody>
          <a:bodyPr wrap="square" lIns="80147" tIns="40074" rIns="80147" bIns="40074">
            <a:spAutoFit/>
          </a:bodyPr>
          <a:lstStyle/>
          <a:p>
            <a:pPr marL="514350" indent="-514350"/>
            <a:r>
              <a:rPr lang="cs-CZ" sz="1200" b="1" dirty="0" smtClean="0">
                <a:solidFill>
                  <a:schemeClr val="bg1">
                    <a:lumMod val="50000"/>
                  </a:schemeClr>
                </a:solidFill>
              </a:rPr>
              <a:t>Nokia</a:t>
            </a:r>
          </a:p>
          <a:p>
            <a:pPr marL="514350" indent="-514350"/>
            <a:r>
              <a:rPr lang="cs-CZ" sz="1200" b="1" dirty="0" smtClean="0">
                <a:solidFill>
                  <a:schemeClr val="bg1">
                    <a:lumMod val="50000"/>
                  </a:schemeClr>
                </a:solidFill>
              </a:rPr>
              <a:t>6300</a:t>
            </a:r>
            <a:endParaRPr lang="cs-CZ" sz="1200" b="1" dirty="0">
              <a:solidFill>
                <a:schemeClr val="bg1">
                  <a:lumMod val="50000"/>
                </a:schemeClr>
              </a:solidFill>
            </a:endParaRPr>
          </a:p>
        </p:txBody>
      </p:sp>
      <p:sp>
        <p:nvSpPr>
          <p:cNvPr id="25" name="TextBox 9"/>
          <p:cNvSpPr txBox="1">
            <a:spLocks noChangeArrowheads="1"/>
          </p:cNvSpPr>
          <p:nvPr/>
        </p:nvSpPr>
        <p:spPr bwMode="auto">
          <a:xfrm>
            <a:off x="2095480" y="5550505"/>
            <a:ext cx="785818" cy="450263"/>
          </a:xfrm>
          <a:prstGeom prst="rect">
            <a:avLst/>
          </a:prstGeom>
          <a:noFill/>
          <a:ln w="9525">
            <a:noFill/>
            <a:miter lim="800000"/>
            <a:headEnd/>
            <a:tailEnd/>
          </a:ln>
        </p:spPr>
        <p:txBody>
          <a:bodyPr wrap="square" lIns="80147" tIns="40074" rIns="80147" bIns="40074">
            <a:spAutoFit/>
          </a:bodyPr>
          <a:lstStyle/>
          <a:p>
            <a:pPr marL="514350" indent="-514350" algn="ctr"/>
            <a:r>
              <a:rPr lang="cs-CZ" sz="1200" b="1" dirty="0" smtClean="0">
                <a:solidFill>
                  <a:schemeClr val="bg1">
                    <a:lumMod val="50000"/>
                  </a:schemeClr>
                </a:solidFill>
              </a:rPr>
              <a:t>Samsung </a:t>
            </a:r>
          </a:p>
          <a:p>
            <a:pPr marL="514350" indent="-514350" algn="ctr"/>
            <a:r>
              <a:rPr lang="cs-CZ" sz="1200" b="1" dirty="0" smtClean="0">
                <a:solidFill>
                  <a:schemeClr val="bg1">
                    <a:lumMod val="50000"/>
                  </a:schemeClr>
                </a:solidFill>
              </a:rPr>
              <a:t>S5230</a:t>
            </a:r>
            <a:endParaRPr lang="cs-CZ" sz="1200" b="1" dirty="0">
              <a:solidFill>
                <a:schemeClr val="bg1">
                  <a:lumMod val="50000"/>
                </a:schemeClr>
              </a:solidFill>
            </a:endParaRPr>
          </a:p>
        </p:txBody>
      </p:sp>
      <p:sp>
        <p:nvSpPr>
          <p:cNvPr id="26" name="TextBox 9"/>
          <p:cNvSpPr txBox="1">
            <a:spLocks noChangeArrowheads="1"/>
          </p:cNvSpPr>
          <p:nvPr/>
        </p:nvSpPr>
        <p:spPr bwMode="auto">
          <a:xfrm>
            <a:off x="2952736" y="5550505"/>
            <a:ext cx="785818" cy="450263"/>
          </a:xfrm>
          <a:prstGeom prst="rect">
            <a:avLst/>
          </a:prstGeom>
          <a:noFill/>
          <a:ln w="9525">
            <a:noFill/>
            <a:miter lim="800000"/>
            <a:headEnd/>
            <a:tailEnd/>
          </a:ln>
        </p:spPr>
        <p:txBody>
          <a:bodyPr wrap="square" lIns="80147" tIns="40074" rIns="80147" bIns="40074">
            <a:spAutoFit/>
          </a:bodyPr>
          <a:lstStyle/>
          <a:p>
            <a:pPr marL="514350" indent="-514350" algn="ctr"/>
            <a:r>
              <a:rPr lang="cs-CZ" sz="1200" b="1" dirty="0" smtClean="0">
                <a:solidFill>
                  <a:schemeClr val="bg1">
                    <a:lumMod val="50000"/>
                  </a:schemeClr>
                </a:solidFill>
              </a:rPr>
              <a:t>Nokia</a:t>
            </a:r>
          </a:p>
          <a:p>
            <a:pPr marL="514350" indent="-514350" algn="ctr"/>
            <a:r>
              <a:rPr lang="cs-CZ" sz="1200" b="1" dirty="0" smtClean="0">
                <a:solidFill>
                  <a:schemeClr val="bg1">
                    <a:lumMod val="50000"/>
                  </a:schemeClr>
                </a:solidFill>
              </a:rPr>
              <a:t>E51</a:t>
            </a:r>
          </a:p>
        </p:txBody>
      </p:sp>
      <p:sp>
        <p:nvSpPr>
          <p:cNvPr id="27" name="TextBox 9"/>
          <p:cNvSpPr txBox="1">
            <a:spLocks noChangeArrowheads="1"/>
          </p:cNvSpPr>
          <p:nvPr/>
        </p:nvSpPr>
        <p:spPr bwMode="auto">
          <a:xfrm>
            <a:off x="3881430" y="5550505"/>
            <a:ext cx="785818" cy="450263"/>
          </a:xfrm>
          <a:prstGeom prst="rect">
            <a:avLst/>
          </a:prstGeom>
          <a:noFill/>
          <a:ln w="9525">
            <a:noFill/>
            <a:miter lim="800000"/>
            <a:headEnd/>
            <a:tailEnd/>
          </a:ln>
        </p:spPr>
        <p:txBody>
          <a:bodyPr wrap="square" lIns="80147" tIns="40074" rIns="80147" bIns="40074">
            <a:spAutoFit/>
          </a:bodyPr>
          <a:lstStyle/>
          <a:p>
            <a:pPr marL="514350" indent="-514350" algn="ctr"/>
            <a:r>
              <a:rPr lang="cs-CZ" sz="1200" b="1" dirty="0" smtClean="0">
                <a:solidFill>
                  <a:schemeClr val="bg1">
                    <a:lumMod val="50000"/>
                  </a:schemeClr>
                </a:solidFill>
              </a:rPr>
              <a:t>Nokia</a:t>
            </a:r>
          </a:p>
          <a:p>
            <a:pPr marL="514350" indent="-514350" algn="ctr"/>
            <a:r>
              <a:rPr lang="cs-CZ" sz="1200" b="1" dirty="0" smtClean="0">
                <a:solidFill>
                  <a:schemeClr val="bg1">
                    <a:lumMod val="50000"/>
                  </a:schemeClr>
                </a:solidFill>
              </a:rPr>
              <a:t>5800XM</a:t>
            </a:r>
          </a:p>
        </p:txBody>
      </p:sp>
      <p:sp>
        <p:nvSpPr>
          <p:cNvPr id="28" name="TextBox 9"/>
          <p:cNvSpPr txBox="1">
            <a:spLocks noChangeArrowheads="1"/>
          </p:cNvSpPr>
          <p:nvPr/>
        </p:nvSpPr>
        <p:spPr bwMode="auto">
          <a:xfrm>
            <a:off x="4810124" y="5550505"/>
            <a:ext cx="785818" cy="450263"/>
          </a:xfrm>
          <a:prstGeom prst="rect">
            <a:avLst/>
          </a:prstGeom>
          <a:noFill/>
          <a:ln w="9525">
            <a:noFill/>
            <a:miter lim="800000"/>
            <a:headEnd/>
            <a:tailEnd/>
          </a:ln>
        </p:spPr>
        <p:txBody>
          <a:bodyPr wrap="square" lIns="80147" tIns="40074" rIns="80147" bIns="40074">
            <a:spAutoFit/>
          </a:bodyPr>
          <a:lstStyle/>
          <a:p>
            <a:pPr marL="514350" indent="-514350" algn="ctr"/>
            <a:r>
              <a:rPr lang="cs-CZ" sz="1200" b="1" dirty="0" smtClean="0">
                <a:solidFill>
                  <a:schemeClr val="bg1">
                    <a:lumMod val="50000"/>
                  </a:schemeClr>
                </a:solidFill>
              </a:rPr>
              <a:t>Nokia</a:t>
            </a:r>
          </a:p>
          <a:p>
            <a:pPr marL="514350" indent="-514350" algn="ctr"/>
            <a:r>
              <a:rPr lang="cs-CZ" sz="1200" b="1" dirty="0" smtClean="0">
                <a:solidFill>
                  <a:schemeClr val="bg1">
                    <a:lumMod val="50000"/>
                  </a:schemeClr>
                </a:solidFill>
              </a:rPr>
              <a:t>E66</a:t>
            </a:r>
          </a:p>
        </p:txBody>
      </p:sp>
      <p:sp>
        <p:nvSpPr>
          <p:cNvPr id="29" name="TextBox 9"/>
          <p:cNvSpPr txBox="1">
            <a:spLocks noChangeArrowheads="1"/>
          </p:cNvSpPr>
          <p:nvPr/>
        </p:nvSpPr>
        <p:spPr bwMode="auto">
          <a:xfrm>
            <a:off x="5810256" y="5550505"/>
            <a:ext cx="785818" cy="450263"/>
          </a:xfrm>
          <a:prstGeom prst="rect">
            <a:avLst/>
          </a:prstGeom>
          <a:noFill/>
          <a:ln w="9525">
            <a:noFill/>
            <a:miter lim="800000"/>
            <a:headEnd/>
            <a:tailEnd/>
          </a:ln>
        </p:spPr>
        <p:txBody>
          <a:bodyPr wrap="square" lIns="80147" tIns="40074" rIns="80147" bIns="40074">
            <a:spAutoFit/>
          </a:bodyPr>
          <a:lstStyle/>
          <a:p>
            <a:pPr marL="514350" indent="-514350" algn="ctr"/>
            <a:r>
              <a:rPr lang="cs-CZ" sz="1200" b="1" dirty="0" smtClean="0">
                <a:solidFill>
                  <a:schemeClr val="bg1">
                    <a:lumMod val="50000"/>
                  </a:schemeClr>
                </a:solidFill>
              </a:rPr>
              <a:t>Nokia</a:t>
            </a:r>
          </a:p>
          <a:p>
            <a:pPr marL="514350" indent="-514350" algn="ctr"/>
            <a:r>
              <a:rPr lang="cs-CZ" sz="1200" b="1" dirty="0" smtClean="0">
                <a:solidFill>
                  <a:schemeClr val="bg1">
                    <a:lumMod val="50000"/>
                  </a:schemeClr>
                </a:solidFill>
              </a:rPr>
              <a:t>N95</a:t>
            </a:r>
          </a:p>
        </p:txBody>
      </p:sp>
      <p:sp>
        <p:nvSpPr>
          <p:cNvPr id="30" name="TextBox 9"/>
          <p:cNvSpPr txBox="1">
            <a:spLocks noChangeArrowheads="1"/>
          </p:cNvSpPr>
          <p:nvPr/>
        </p:nvSpPr>
        <p:spPr bwMode="auto">
          <a:xfrm>
            <a:off x="6738950" y="5550505"/>
            <a:ext cx="785818" cy="450263"/>
          </a:xfrm>
          <a:prstGeom prst="rect">
            <a:avLst/>
          </a:prstGeom>
          <a:noFill/>
          <a:ln w="9525">
            <a:noFill/>
            <a:miter lim="800000"/>
            <a:headEnd/>
            <a:tailEnd/>
          </a:ln>
        </p:spPr>
        <p:txBody>
          <a:bodyPr wrap="square" lIns="80147" tIns="40074" rIns="80147" bIns="40074">
            <a:spAutoFit/>
          </a:bodyPr>
          <a:lstStyle/>
          <a:p>
            <a:pPr marL="514350" indent="-514350" algn="ctr"/>
            <a:r>
              <a:rPr lang="cs-CZ" sz="1200" b="1" dirty="0" smtClean="0">
                <a:solidFill>
                  <a:schemeClr val="bg1">
                    <a:lumMod val="50000"/>
                  </a:schemeClr>
                </a:solidFill>
              </a:rPr>
              <a:t>Nokia</a:t>
            </a:r>
          </a:p>
          <a:p>
            <a:pPr marL="514350" indent="-514350" algn="ctr"/>
            <a:r>
              <a:rPr lang="cs-CZ" sz="1200" b="1" dirty="0" smtClean="0">
                <a:solidFill>
                  <a:schemeClr val="bg1">
                    <a:lumMod val="50000"/>
                  </a:schemeClr>
                </a:solidFill>
              </a:rPr>
              <a:t>5310XM</a:t>
            </a:r>
            <a:endParaRPr lang="cs-CZ" sz="1200" b="1" dirty="0">
              <a:solidFill>
                <a:schemeClr val="bg1">
                  <a:lumMod val="50000"/>
                </a:schemeClr>
              </a:solidFill>
            </a:endParaRPr>
          </a:p>
        </p:txBody>
      </p:sp>
      <p:sp>
        <p:nvSpPr>
          <p:cNvPr id="31" name="TextBox 9"/>
          <p:cNvSpPr txBox="1">
            <a:spLocks noChangeArrowheads="1"/>
          </p:cNvSpPr>
          <p:nvPr/>
        </p:nvSpPr>
        <p:spPr bwMode="auto">
          <a:xfrm>
            <a:off x="7739082" y="5550505"/>
            <a:ext cx="785818" cy="450263"/>
          </a:xfrm>
          <a:prstGeom prst="rect">
            <a:avLst/>
          </a:prstGeom>
          <a:noFill/>
          <a:ln w="9525">
            <a:noFill/>
            <a:miter lim="800000"/>
            <a:headEnd/>
            <a:tailEnd/>
          </a:ln>
        </p:spPr>
        <p:txBody>
          <a:bodyPr wrap="square" lIns="80147" tIns="40074" rIns="80147" bIns="40074">
            <a:spAutoFit/>
          </a:bodyPr>
          <a:lstStyle/>
          <a:p>
            <a:pPr marL="514350" indent="-514350" algn="ctr"/>
            <a:r>
              <a:rPr lang="cs-CZ" sz="1200" b="1" dirty="0" smtClean="0">
                <a:solidFill>
                  <a:schemeClr val="bg1">
                    <a:lumMod val="50000"/>
                  </a:schemeClr>
                </a:solidFill>
              </a:rPr>
              <a:t>Nokia</a:t>
            </a:r>
          </a:p>
          <a:p>
            <a:pPr marL="514350" indent="-514350" algn="ctr"/>
            <a:r>
              <a:rPr lang="cs-CZ" sz="1200" b="1" dirty="0" smtClean="0">
                <a:solidFill>
                  <a:schemeClr val="bg1">
                    <a:lumMod val="50000"/>
                  </a:schemeClr>
                </a:solidFill>
              </a:rPr>
              <a:t>N95 8GB</a:t>
            </a:r>
            <a:endParaRPr lang="cs-CZ" sz="1200" b="1" dirty="0">
              <a:solidFill>
                <a:schemeClr val="bg1">
                  <a:lumMod val="50000"/>
                </a:schemeClr>
              </a:solidFill>
            </a:endParaRPr>
          </a:p>
        </p:txBody>
      </p:sp>
      <p:sp>
        <p:nvSpPr>
          <p:cNvPr id="32" name="TextBox 9"/>
          <p:cNvSpPr txBox="1">
            <a:spLocks noChangeArrowheads="1"/>
          </p:cNvSpPr>
          <p:nvPr/>
        </p:nvSpPr>
        <p:spPr bwMode="auto">
          <a:xfrm>
            <a:off x="8667776" y="5550505"/>
            <a:ext cx="785818" cy="450263"/>
          </a:xfrm>
          <a:prstGeom prst="rect">
            <a:avLst/>
          </a:prstGeom>
          <a:noFill/>
          <a:ln w="9525">
            <a:noFill/>
            <a:miter lim="800000"/>
            <a:headEnd/>
            <a:tailEnd/>
          </a:ln>
        </p:spPr>
        <p:txBody>
          <a:bodyPr wrap="square" lIns="80147" tIns="40074" rIns="80147" bIns="40074">
            <a:spAutoFit/>
          </a:bodyPr>
          <a:lstStyle/>
          <a:p>
            <a:pPr marL="514350" indent="-514350" algn="ctr"/>
            <a:r>
              <a:rPr lang="cs-CZ" sz="1200" b="1" dirty="0" smtClean="0">
                <a:solidFill>
                  <a:schemeClr val="bg1">
                    <a:lumMod val="50000"/>
                  </a:schemeClr>
                </a:solidFill>
              </a:rPr>
              <a:t>Nokia</a:t>
            </a:r>
          </a:p>
          <a:p>
            <a:pPr marL="514350" indent="-514350" algn="ctr"/>
            <a:r>
              <a:rPr lang="cs-CZ" sz="1200" b="1" dirty="0" smtClean="0">
                <a:solidFill>
                  <a:schemeClr val="bg1">
                    <a:lumMod val="50000"/>
                  </a:schemeClr>
                </a:solidFill>
              </a:rPr>
              <a:t>5530XM</a:t>
            </a:r>
          </a:p>
        </p:txBody>
      </p:sp>
      <p:sp>
        <p:nvSpPr>
          <p:cNvPr id="33" name="Plechovka 32"/>
          <p:cNvSpPr>
            <a:spLocks noChangeAspect="1"/>
          </p:cNvSpPr>
          <p:nvPr/>
        </p:nvSpPr>
        <p:spPr>
          <a:xfrm>
            <a:off x="380971" y="2857500"/>
            <a:ext cx="365049" cy="26074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Plechovka 33"/>
          <p:cNvSpPr>
            <a:spLocks noChangeAspect="1"/>
          </p:cNvSpPr>
          <p:nvPr/>
        </p:nvSpPr>
        <p:spPr>
          <a:xfrm>
            <a:off x="380971" y="2596747"/>
            <a:ext cx="365049" cy="260749"/>
          </a:xfrm>
          <a:prstGeom prst="ca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Plechovka 36"/>
          <p:cNvSpPr>
            <a:spLocks noChangeAspect="1"/>
          </p:cNvSpPr>
          <p:nvPr/>
        </p:nvSpPr>
        <p:spPr>
          <a:xfrm>
            <a:off x="381325" y="2339649"/>
            <a:ext cx="365049" cy="26074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Plechovka 39"/>
          <p:cNvSpPr>
            <a:spLocks noChangeAspect="1"/>
          </p:cNvSpPr>
          <p:nvPr/>
        </p:nvSpPr>
        <p:spPr>
          <a:xfrm>
            <a:off x="1358446" y="3382565"/>
            <a:ext cx="365049" cy="26074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Plechovka 40"/>
          <p:cNvSpPr>
            <a:spLocks noChangeAspect="1"/>
          </p:cNvSpPr>
          <p:nvPr/>
        </p:nvSpPr>
        <p:spPr>
          <a:xfrm>
            <a:off x="1358446" y="3121812"/>
            <a:ext cx="365049" cy="260749"/>
          </a:xfrm>
          <a:prstGeom prst="ca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Plechovka 41"/>
          <p:cNvSpPr>
            <a:spLocks noChangeAspect="1"/>
          </p:cNvSpPr>
          <p:nvPr/>
        </p:nvSpPr>
        <p:spPr>
          <a:xfrm>
            <a:off x="1358089" y="2857500"/>
            <a:ext cx="365049" cy="26074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Plechovka 46"/>
          <p:cNvSpPr>
            <a:spLocks noChangeAspect="1"/>
          </p:cNvSpPr>
          <p:nvPr/>
        </p:nvSpPr>
        <p:spPr>
          <a:xfrm>
            <a:off x="2301935" y="3382565"/>
            <a:ext cx="365049" cy="26074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Plechovka 47"/>
          <p:cNvSpPr>
            <a:spLocks noChangeAspect="1"/>
          </p:cNvSpPr>
          <p:nvPr/>
        </p:nvSpPr>
        <p:spPr>
          <a:xfrm>
            <a:off x="2301935" y="3121812"/>
            <a:ext cx="365049" cy="260749"/>
          </a:xfrm>
          <a:prstGeom prst="ca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Plechovka 53"/>
          <p:cNvSpPr>
            <a:spLocks noChangeAspect="1"/>
          </p:cNvSpPr>
          <p:nvPr/>
        </p:nvSpPr>
        <p:spPr>
          <a:xfrm>
            <a:off x="3182205" y="3382565"/>
            <a:ext cx="365049" cy="26074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Plechovka 54"/>
          <p:cNvSpPr>
            <a:spLocks noChangeAspect="1"/>
          </p:cNvSpPr>
          <p:nvPr/>
        </p:nvSpPr>
        <p:spPr>
          <a:xfrm>
            <a:off x="3182205" y="3121812"/>
            <a:ext cx="365049" cy="260749"/>
          </a:xfrm>
          <a:prstGeom prst="ca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1" name="Plechovka 60"/>
          <p:cNvSpPr>
            <a:spLocks noChangeAspect="1"/>
          </p:cNvSpPr>
          <p:nvPr/>
        </p:nvSpPr>
        <p:spPr>
          <a:xfrm>
            <a:off x="4076049" y="3382561"/>
            <a:ext cx="365049" cy="26074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8" name="Plechovka 67"/>
          <p:cNvSpPr>
            <a:spLocks noChangeAspect="1"/>
          </p:cNvSpPr>
          <p:nvPr/>
        </p:nvSpPr>
        <p:spPr>
          <a:xfrm>
            <a:off x="5024798" y="3382561"/>
            <a:ext cx="365049" cy="26074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5" name="Plechovka 74"/>
          <p:cNvSpPr>
            <a:spLocks noChangeAspect="1"/>
          </p:cNvSpPr>
          <p:nvPr/>
        </p:nvSpPr>
        <p:spPr>
          <a:xfrm>
            <a:off x="6013752" y="3382565"/>
            <a:ext cx="365049" cy="26074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9" name="Plechovka 88"/>
          <p:cNvSpPr>
            <a:spLocks noChangeAspect="1"/>
          </p:cNvSpPr>
          <p:nvPr/>
        </p:nvSpPr>
        <p:spPr>
          <a:xfrm>
            <a:off x="6948364" y="3382565"/>
            <a:ext cx="365049" cy="26074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6" name="Plechovka 95"/>
          <p:cNvSpPr>
            <a:spLocks noChangeAspect="1"/>
          </p:cNvSpPr>
          <p:nvPr/>
        </p:nvSpPr>
        <p:spPr>
          <a:xfrm>
            <a:off x="7894812" y="3382565"/>
            <a:ext cx="365049" cy="26074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3" name="Plechovka 102"/>
          <p:cNvSpPr>
            <a:spLocks noChangeAspect="1"/>
          </p:cNvSpPr>
          <p:nvPr/>
        </p:nvSpPr>
        <p:spPr>
          <a:xfrm>
            <a:off x="8883108" y="3382565"/>
            <a:ext cx="365049" cy="26074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0" name="Plechovka 109"/>
          <p:cNvSpPr>
            <a:spLocks/>
          </p:cNvSpPr>
          <p:nvPr/>
        </p:nvSpPr>
        <p:spPr>
          <a:xfrm>
            <a:off x="380968" y="2205189"/>
            <a:ext cx="365049" cy="119091"/>
          </a:xfrm>
          <a:prstGeom prst="can">
            <a:avLst>
              <a:gd name="adj" fmla="val 4955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1" name="Plechovka 110"/>
          <p:cNvSpPr>
            <a:spLocks noChangeAspect="1"/>
          </p:cNvSpPr>
          <p:nvPr/>
        </p:nvSpPr>
        <p:spPr>
          <a:xfrm>
            <a:off x="4074595" y="3115419"/>
            <a:ext cx="365049" cy="260749"/>
          </a:xfrm>
          <a:prstGeom prst="ca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2" name="Plechovka 111"/>
          <p:cNvSpPr>
            <a:spLocks/>
          </p:cNvSpPr>
          <p:nvPr/>
        </p:nvSpPr>
        <p:spPr>
          <a:xfrm>
            <a:off x="5024438" y="3252782"/>
            <a:ext cx="365049" cy="119091"/>
          </a:xfrm>
          <a:prstGeom prst="can">
            <a:avLst>
              <a:gd name="adj" fmla="val 4955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3" name="Plechovka 112"/>
          <p:cNvSpPr>
            <a:spLocks/>
          </p:cNvSpPr>
          <p:nvPr/>
        </p:nvSpPr>
        <p:spPr>
          <a:xfrm>
            <a:off x="6015046" y="3255138"/>
            <a:ext cx="365049" cy="119091"/>
          </a:xfrm>
          <a:prstGeom prst="can">
            <a:avLst>
              <a:gd name="adj" fmla="val 4955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Plechovka 113"/>
          <p:cNvSpPr>
            <a:spLocks/>
          </p:cNvSpPr>
          <p:nvPr/>
        </p:nvSpPr>
        <p:spPr>
          <a:xfrm>
            <a:off x="6942257" y="3257519"/>
            <a:ext cx="365049" cy="119091"/>
          </a:xfrm>
          <a:prstGeom prst="can">
            <a:avLst>
              <a:gd name="adj" fmla="val 4955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5" name="Plechovka 114"/>
          <p:cNvSpPr>
            <a:spLocks/>
          </p:cNvSpPr>
          <p:nvPr/>
        </p:nvSpPr>
        <p:spPr>
          <a:xfrm>
            <a:off x="7893863" y="3262314"/>
            <a:ext cx="365049" cy="119091"/>
          </a:xfrm>
          <a:prstGeom prst="can">
            <a:avLst>
              <a:gd name="adj" fmla="val 4955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6" name="Plechovka 115"/>
          <p:cNvSpPr>
            <a:spLocks/>
          </p:cNvSpPr>
          <p:nvPr/>
        </p:nvSpPr>
        <p:spPr>
          <a:xfrm>
            <a:off x="8881374" y="3262289"/>
            <a:ext cx="365049" cy="119091"/>
          </a:xfrm>
          <a:prstGeom prst="can">
            <a:avLst>
              <a:gd name="adj" fmla="val 4955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7" name="Obdélník 116"/>
          <p:cNvSpPr/>
          <p:nvPr/>
        </p:nvSpPr>
        <p:spPr>
          <a:xfrm>
            <a:off x="95216" y="1865990"/>
            <a:ext cx="944489" cy="261610"/>
          </a:xfrm>
          <a:prstGeom prst="rect">
            <a:avLst/>
          </a:prstGeom>
        </p:spPr>
        <p:txBody>
          <a:bodyPr wrap="none">
            <a:spAutoFit/>
          </a:bodyPr>
          <a:lstStyle/>
          <a:p>
            <a:r>
              <a:rPr lang="cs-CZ" sz="1100" b="1" dirty="0" smtClean="0"/>
              <a:t>5 690 352 PV</a:t>
            </a:r>
            <a:endParaRPr lang="cs-CZ" sz="1100" b="1" dirty="0"/>
          </a:p>
        </p:txBody>
      </p:sp>
      <p:sp>
        <p:nvSpPr>
          <p:cNvPr id="118" name="Obdélník 117"/>
          <p:cNvSpPr/>
          <p:nvPr/>
        </p:nvSpPr>
        <p:spPr>
          <a:xfrm>
            <a:off x="1023910" y="2500306"/>
            <a:ext cx="1000132" cy="261610"/>
          </a:xfrm>
          <a:prstGeom prst="rect">
            <a:avLst/>
          </a:prstGeom>
        </p:spPr>
        <p:txBody>
          <a:bodyPr wrap="square">
            <a:spAutoFit/>
          </a:bodyPr>
          <a:lstStyle/>
          <a:p>
            <a:r>
              <a:rPr lang="cs-CZ" sz="1100" b="1" dirty="0" smtClean="0"/>
              <a:t>3 017 197 PV</a:t>
            </a:r>
            <a:endParaRPr lang="cs-CZ" sz="1100" b="1" dirty="0"/>
          </a:p>
        </p:txBody>
      </p:sp>
      <p:sp>
        <p:nvSpPr>
          <p:cNvPr id="119" name="Obdélník 118"/>
          <p:cNvSpPr/>
          <p:nvPr/>
        </p:nvSpPr>
        <p:spPr>
          <a:xfrm>
            <a:off x="2024042" y="2730882"/>
            <a:ext cx="944489" cy="261610"/>
          </a:xfrm>
          <a:prstGeom prst="rect">
            <a:avLst/>
          </a:prstGeom>
        </p:spPr>
        <p:txBody>
          <a:bodyPr wrap="none">
            <a:spAutoFit/>
          </a:bodyPr>
          <a:lstStyle/>
          <a:p>
            <a:r>
              <a:rPr lang="cs-CZ" sz="1100" b="1" dirty="0" smtClean="0"/>
              <a:t>2 604 613 PV</a:t>
            </a:r>
            <a:endParaRPr lang="cs-CZ" sz="1100" b="1" dirty="0"/>
          </a:p>
        </p:txBody>
      </p:sp>
      <p:sp>
        <p:nvSpPr>
          <p:cNvPr id="120" name="Obdélník 119"/>
          <p:cNvSpPr/>
          <p:nvPr/>
        </p:nvSpPr>
        <p:spPr>
          <a:xfrm>
            <a:off x="2918232" y="2810200"/>
            <a:ext cx="938077" cy="261610"/>
          </a:xfrm>
          <a:prstGeom prst="rect">
            <a:avLst/>
          </a:prstGeom>
        </p:spPr>
        <p:txBody>
          <a:bodyPr wrap="none">
            <a:spAutoFit/>
          </a:bodyPr>
          <a:lstStyle/>
          <a:p>
            <a:r>
              <a:rPr lang="cs-CZ" sz="1100" b="1" dirty="0" smtClean="0"/>
              <a:t>2 000 580 PV</a:t>
            </a:r>
            <a:endParaRPr lang="cs-CZ" sz="1100" b="1" dirty="0"/>
          </a:p>
        </p:txBody>
      </p:sp>
      <p:sp>
        <p:nvSpPr>
          <p:cNvPr id="121" name="Obdélník 120"/>
          <p:cNvSpPr/>
          <p:nvPr/>
        </p:nvSpPr>
        <p:spPr>
          <a:xfrm>
            <a:off x="3809992" y="2803310"/>
            <a:ext cx="938077" cy="261610"/>
          </a:xfrm>
          <a:prstGeom prst="rect">
            <a:avLst/>
          </a:prstGeom>
        </p:spPr>
        <p:txBody>
          <a:bodyPr wrap="none">
            <a:spAutoFit/>
          </a:bodyPr>
          <a:lstStyle/>
          <a:p>
            <a:r>
              <a:rPr lang="cs-CZ" sz="1100" b="1" dirty="0" smtClean="0"/>
              <a:t>1 968 455 PV</a:t>
            </a:r>
            <a:endParaRPr lang="cs-CZ" sz="1100" b="1" dirty="0"/>
          </a:p>
        </p:txBody>
      </p:sp>
      <p:sp>
        <p:nvSpPr>
          <p:cNvPr id="122" name="Obdélník 121"/>
          <p:cNvSpPr/>
          <p:nvPr/>
        </p:nvSpPr>
        <p:spPr>
          <a:xfrm>
            <a:off x="4738686" y="2953076"/>
            <a:ext cx="944489" cy="261610"/>
          </a:xfrm>
          <a:prstGeom prst="rect">
            <a:avLst/>
          </a:prstGeom>
        </p:spPr>
        <p:txBody>
          <a:bodyPr wrap="none">
            <a:spAutoFit/>
          </a:bodyPr>
          <a:lstStyle/>
          <a:p>
            <a:r>
              <a:rPr lang="cs-CZ" sz="1100" b="1" dirty="0" smtClean="0"/>
              <a:t>1 572 768 PV</a:t>
            </a:r>
            <a:endParaRPr lang="cs-CZ" sz="1100" b="1" dirty="0"/>
          </a:p>
        </p:txBody>
      </p:sp>
      <p:sp>
        <p:nvSpPr>
          <p:cNvPr id="123" name="Obdélník 122"/>
          <p:cNvSpPr/>
          <p:nvPr/>
        </p:nvSpPr>
        <p:spPr>
          <a:xfrm>
            <a:off x="5721566" y="2937560"/>
            <a:ext cx="944489" cy="261610"/>
          </a:xfrm>
          <a:prstGeom prst="rect">
            <a:avLst/>
          </a:prstGeom>
        </p:spPr>
        <p:txBody>
          <a:bodyPr wrap="none">
            <a:spAutoFit/>
          </a:bodyPr>
          <a:lstStyle/>
          <a:p>
            <a:r>
              <a:rPr lang="cs-CZ" sz="1100" b="1" dirty="0" smtClean="0"/>
              <a:t>1 441 103 PV</a:t>
            </a:r>
            <a:endParaRPr lang="cs-CZ" sz="1100" b="1" dirty="0"/>
          </a:p>
        </p:txBody>
      </p:sp>
      <p:sp>
        <p:nvSpPr>
          <p:cNvPr id="124" name="Obdélník 123"/>
          <p:cNvSpPr/>
          <p:nvPr/>
        </p:nvSpPr>
        <p:spPr>
          <a:xfrm>
            <a:off x="6667512" y="2928934"/>
            <a:ext cx="944489" cy="261610"/>
          </a:xfrm>
          <a:prstGeom prst="rect">
            <a:avLst/>
          </a:prstGeom>
        </p:spPr>
        <p:txBody>
          <a:bodyPr wrap="none">
            <a:spAutoFit/>
          </a:bodyPr>
          <a:lstStyle/>
          <a:p>
            <a:r>
              <a:rPr lang="cs-CZ" sz="1100" b="1" dirty="0" smtClean="0"/>
              <a:t>1 412 006 PV</a:t>
            </a:r>
            <a:endParaRPr lang="cs-CZ" sz="1100" b="1" dirty="0"/>
          </a:p>
        </p:txBody>
      </p:sp>
      <p:sp>
        <p:nvSpPr>
          <p:cNvPr id="125" name="Obdélník 124"/>
          <p:cNvSpPr/>
          <p:nvPr/>
        </p:nvSpPr>
        <p:spPr>
          <a:xfrm>
            <a:off x="7596206" y="2928934"/>
            <a:ext cx="944489" cy="261610"/>
          </a:xfrm>
          <a:prstGeom prst="rect">
            <a:avLst/>
          </a:prstGeom>
        </p:spPr>
        <p:txBody>
          <a:bodyPr wrap="none">
            <a:spAutoFit/>
          </a:bodyPr>
          <a:lstStyle/>
          <a:p>
            <a:r>
              <a:rPr lang="cs-CZ" sz="1100" b="1" dirty="0" smtClean="0"/>
              <a:t>1 365 944 PV</a:t>
            </a:r>
            <a:endParaRPr lang="cs-CZ" sz="1100" b="1" dirty="0"/>
          </a:p>
        </p:txBody>
      </p:sp>
      <p:sp>
        <p:nvSpPr>
          <p:cNvPr id="126" name="Obdélník 125"/>
          <p:cNvSpPr/>
          <p:nvPr/>
        </p:nvSpPr>
        <p:spPr>
          <a:xfrm>
            <a:off x="8596338" y="2928934"/>
            <a:ext cx="944489" cy="261610"/>
          </a:xfrm>
          <a:prstGeom prst="rect">
            <a:avLst/>
          </a:prstGeom>
        </p:spPr>
        <p:txBody>
          <a:bodyPr wrap="none">
            <a:spAutoFit/>
          </a:bodyPr>
          <a:lstStyle/>
          <a:p>
            <a:r>
              <a:rPr lang="cs-CZ" sz="1100" b="1" dirty="0" smtClean="0"/>
              <a:t>1 310 952 PV</a:t>
            </a:r>
            <a:endParaRPr lang="cs-CZ" sz="1100" b="1" dirty="0"/>
          </a:p>
        </p:txBody>
      </p:sp>
      <p:sp>
        <p:nvSpPr>
          <p:cNvPr id="65" name="Plechovka 64"/>
          <p:cNvSpPr>
            <a:spLocks/>
          </p:cNvSpPr>
          <p:nvPr/>
        </p:nvSpPr>
        <p:spPr>
          <a:xfrm>
            <a:off x="2305580" y="2979302"/>
            <a:ext cx="365049" cy="141626"/>
          </a:xfrm>
          <a:prstGeom prst="can">
            <a:avLst>
              <a:gd name="adj" fmla="val 488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1"/>
          <p:cNvPicPr>
            <a:picLocks noChangeAspect="1" noChangeArrowheads="1"/>
          </p:cNvPicPr>
          <p:nvPr/>
        </p:nvPicPr>
        <p:blipFill>
          <a:blip r:embed="rId3" cstate="print"/>
          <a:srcRect/>
          <a:stretch>
            <a:fillRect/>
          </a:stretch>
        </p:blipFill>
        <p:spPr bwMode="auto">
          <a:xfrm>
            <a:off x="881034" y="718520"/>
            <a:ext cx="8036572" cy="5568000"/>
          </a:xfrm>
          <a:prstGeom prst="rect">
            <a:avLst/>
          </a:prstGeom>
          <a:noFill/>
          <a:ln w="9525">
            <a:noFill/>
            <a:miter lim="800000"/>
            <a:headEnd/>
            <a:tailEnd/>
          </a:ln>
        </p:spPr>
      </p:pic>
      <p:pic>
        <p:nvPicPr>
          <p:cNvPr id="4098" name="Picture 56" descr="pruh"/>
          <p:cNvPicPr>
            <a:picLocks noChangeAspect="1" noChangeArrowheads="1"/>
          </p:cNvPicPr>
          <p:nvPr/>
        </p:nvPicPr>
        <p:blipFill>
          <a:blip r:embed="rId4"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platformy</a:t>
            </a:r>
            <a:endParaRPr lang="cs-CZ" sz="3200" dirty="0">
              <a:solidFill>
                <a:srgbClr val="FF0000"/>
              </a:solidFill>
            </a:endParaRPr>
          </a:p>
        </p:txBody>
      </p:sp>
      <p:sp>
        <p:nvSpPr>
          <p:cNvPr id="8" name="TextBox 9"/>
          <p:cNvSpPr txBox="1">
            <a:spLocks noChangeArrowheads="1"/>
          </p:cNvSpPr>
          <p:nvPr/>
        </p:nvSpPr>
        <p:spPr bwMode="auto">
          <a:xfrm>
            <a:off x="6667512" y="6133022"/>
            <a:ext cx="3071834"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50000"/>
                  </a:schemeClr>
                </a:solidFill>
              </a:rPr>
              <a:t>Zdroj: </a:t>
            </a:r>
            <a:r>
              <a:rPr lang="cs-CZ" sz="1400" dirty="0" smtClean="0">
                <a:solidFill>
                  <a:schemeClr val="bg1">
                    <a:lumMod val="50000"/>
                  </a:schemeClr>
                </a:solidFill>
              </a:rPr>
              <a:t>Interní statistiky</a:t>
            </a:r>
            <a:endParaRPr lang="cs-CZ" sz="1400" dirty="0">
              <a:solidFill>
                <a:schemeClr val="bg1">
                  <a:lumMod val="50000"/>
                </a:schemeClr>
              </a:solidFill>
            </a:endParaRPr>
          </a:p>
        </p:txBody>
      </p:sp>
      <p:pic>
        <p:nvPicPr>
          <p:cNvPr id="10" name="Picture 1"/>
          <p:cNvPicPr>
            <a:picLocks noChangeAspect="1" noChangeArrowheads="1"/>
          </p:cNvPicPr>
          <p:nvPr/>
        </p:nvPicPr>
        <p:blipFill>
          <a:blip r:embed="rId5"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platformy</a:t>
            </a:r>
            <a:endParaRPr lang="cs-CZ" sz="3200" dirty="0">
              <a:solidFill>
                <a:srgbClr val="FF0000"/>
              </a:solidFill>
            </a:endParaRPr>
          </a:p>
        </p:txBody>
      </p:sp>
      <p:pic>
        <p:nvPicPr>
          <p:cNvPr id="10" name="Picture 5"/>
          <p:cNvPicPr>
            <a:picLocks noChangeAspect="1" noChangeArrowheads="1"/>
          </p:cNvPicPr>
          <p:nvPr/>
        </p:nvPicPr>
        <p:blipFill>
          <a:blip r:embed="rId4" cstate="print"/>
          <a:srcRect/>
          <a:stretch>
            <a:fillRect/>
          </a:stretch>
        </p:blipFill>
        <p:spPr bwMode="auto">
          <a:xfrm>
            <a:off x="4524372" y="1484876"/>
            <a:ext cx="2364734" cy="748721"/>
          </a:xfrm>
          <a:prstGeom prst="rect">
            <a:avLst/>
          </a:prstGeom>
          <a:noFill/>
          <a:ln w="9525">
            <a:noFill/>
            <a:miter lim="800000"/>
            <a:headEnd/>
            <a:tailEnd/>
          </a:ln>
        </p:spPr>
      </p:pic>
      <p:pic>
        <p:nvPicPr>
          <p:cNvPr id="287745" name="Picture 1"/>
          <p:cNvPicPr>
            <a:picLocks noChangeAspect="1" noChangeArrowheads="1"/>
          </p:cNvPicPr>
          <p:nvPr/>
        </p:nvPicPr>
        <p:blipFill>
          <a:blip r:embed="rId5" cstate="print"/>
          <a:srcRect/>
          <a:stretch>
            <a:fillRect/>
          </a:stretch>
        </p:blipFill>
        <p:spPr bwMode="auto">
          <a:xfrm>
            <a:off x="452406" y="1214422"/>
            <a:ext cx="1362075" cy="1019175"/>
          </a:xfrm>
          <a:prstGeom prst="rect">
            <a:avLst/>
          </a:prstGeom>
          <a:noFill/>
          <a:ln w="9525">
            <a:noFill/>
            <a:miter lim="800000"/>
            <a:headEnd/>
            <a:tailEnd/>
          </a:ln>
        </p:spPr>
      </p:pic>
      <p:pic>
        <p:nvPicPr>
          <p:cNvPr id="287746" name="Picture 2"/>
          <p:cNvPicPr>
            <a:picLocks noChangeAspect="1" noChangeArrowheads="1"/>
          </p:cNvPicPr>
          <p:nvPr/>
        </p:nvPicPr>
        <p:blipFill>
          <a:blip r:embed="rId6" cstate="print"/>
          <a:srcRect/>
          <a:stretch>
            <a:fillRect/>
          </a:stretch>
        </p:blipFill>
        <p:spPr bwMode="auto">
          <a:xfrm>
            <a:off x="2483626" y="1166797"/>
            <a:ext cx="1371600" cy="1066800"/>
          </a:xfrm>
          <a:prstGeom prst="rect">
            <a:avLst/>
          </a:prstGeom>
          <a:noFill/>
          <a:ln w="9525">
            <a:noFill/>
            <a:miter lim="800000"/>
            <a:headEnd/>
            <a:tailEnd/>
          </a:ln>
        </p:spPr>
      </p:pic>
      <p:sp>
        <p:nvSpPr>
          <p:cNvPr id="12" name="Plus 11"/>
          <p:cNvSpPr/>
          <p:nvPr/>
        </p:nvSpPr>
        <p:spPr>
          <a:xfrm>
            <a:off x="883410" y="2214554"/>
            <a:ext cx="500066" cy="500066"/>
          </a:xfrm>
          <a:prstGeom prst="mathPlus">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Plus 12"/>
          <p:cNvSpPr/>
          <p:nvPr/>
        </p:nvSpPr>
        <p:spPr>
          <a:xfrm>
            <a:off x="2919393" y="2214554"/>
            <a:ext cx="500066" cy="500066"/>
          </a:xfrm>
          <a:prstGeom prst="mathPlus">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Plus 13"/>
          <p:cNvSpPr/>
          <p:nvPr/>
        </p:nvSpPr>
        <p:spPr>
          <a:xfrm>
            <a:off x="5456706" y="2214554"/>
            <a:ext cx="500066" cy="500066"/>
          </a:xfrm>
          <a:prstGeom prst="mathPlus">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87747" name="Picture 3"/>
          <p:cNvPicPr>
            <a:picLocks noChangeAspect="1" noChangeArrowheads="1"/>
          </p:cNvPicPr>
          <p:nvPr/>
        </p:nvPicPr>
        <p:blipFill>
          <a:blip r:embed="rId7" cstate="print"/>
          <a:srcRect/>
          <a:stretch>
            <a:fillRect/>
          </a:stretch>
        </p:blipFill>
        <p:spPr bwMode="auto">
          <a:xfrm>
            <a:off x="7381897" y="1000111"/>
            <a:ext cx="1113793" cy="1026505"/>
          </a:xfrm>
          <a:prstGeom prst="rect">
            <a:avLst/>
          </a:prstGeom>
          <a:noFill/>
          <a:ln w="9525">
            <a:noFill/>
            <a:miter lim="800000"/>
            <a:headEnd/>
            <a:tailEnd/>
          </a:ln>
        </p:spPr>
      </p:pic>
      <p:pic>
        <p:nvPicPr>
          <p:cNvPr id="287748" name="Picture 4"/>
          <p:cNvPicPr>
            <a:picLocks noChangeAspect="1" noChangeArrowheads="1"/>
          </p:cNvPicPr>
          <p:nvPr/>
        </p:nvPicPr>
        <p:blipFill>
          <a:blip r:embed="rId8" cstate="print"/>
          <a:srcRect/>
          <a:stretch>
            <a:fillRect/>
          </a:stretch>
        </p:blipFill>
        <p:spPr bwMode="auto">
          <a:xfrm>
            <a:off x="2642739" y="3783514"/>
            <a:ext cx="1314450" cy="822960"/>
          </a:xfrm>
          <a:prstGeom prst="rect">
            <a:avLst/>
          </a:prstGeom>
          <a:noFill/>
          <a:ln w="9525">
            <a:noFill/>
            <a:miter lim="800000"/>
            <a:headEnd/>
            <a:tailEnd/>
          </a:ln>
        </p:spPr>
      </p:pic>
      <p:pic>
        <p:nvPicPr>
          <p:cNvPr id="287749" name="Picture 5"/>
          <p:cNvPicPr>
            <a:picLocks noChangeAspect="1" noChangeArrowheads="1"/>
          </p:cNvPicPr>
          <p:nvPr/>
        </p:nvPicPr>
        <p:blipFill>
          <a:blip r:embed="rId9" cstate="print"/>
          <a:srcRect/>
          <a:stretch>
            <a:fillRect/>
          </a:stretch>
        </p:blipFill>
        <p:spPr bwMode="auto">
          <a:xfrm>
            <a:off x="5094932" y="3783514"/>
            <a:ext cx="1215390" cy="773430"/>
          </a:xfrm>
          <a:prstGeom prst="rect">
            <a:avLst/>
          </a:prstGeom>
          <a:noFill/>
          <a:ln w="9525">
            <a:noFill/>
            <a:miter lim="800000"/>
            <a:headEnd/>
            <a:tailEnd/>
          </a:ln>
        </p:spPr>
      </p:pic>
      <p:sp>
        <p:nvSpPr>
          <p:cNvPr id="17" name="Obdélník 16"/>
          <p:cNvSpPr/>
          <p:nvPr/>
        </p:nvSpPr>
        <p:spPr>
          <a:xfrm>
            <a:off x="3047331" y="5143512"/>
            <a:ext cx="505267" cy="923330"/>
          </a:xfrm>
          <a:prstGeom prst="rect">
            <a:avLst/>
          </a:prstGeom>
          <a:noFill/>
          <a:ln>
            <a:noFill/>
          </a:ln>
        </p:spPr>
        <p:txBody>
          <a:bodyPr wrap="none" lIns="91440" tIns="45720" rIns="91440" bIns="45720">
            <a:spAutoFit/>
          </a:bodyPr>
          <a:lstStyle/>
          <a:p>
            <a:pPr algn="ctr"/>
            <a:r>
              <a:rPr lang="cs-CZ" sz="54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a:t>
            </a:r>
            <a:endParaRPr lang="cs-CZ" sz="5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18" name="Obdélník 17"/>
          <p:cNvSpPr/>
          <p:nvPr/>
        </p:nvSpPr>
        <p:spPr>
          <a:xfrm>
            <a:off x="5449994" y="5143512"/>
            <a:ext cx="505267" cy="923330"/>
          </a:xfrm>
          <a:prstGeom prst="rect">
            <a:avLst/>
          </a:prstGeom>
          <a:noFill/>
          <a:ln>
            <a:noFill/>
          </a:ln>
        </p:spPr>
        <p:txBody>
          <a:bodyPr wrap="none" lIns="91440" tIns="45720" rIns="91440" bIns="45720">
            <a:spAutoFit/>
          </a:bodyPr>
          <a:lstStyle/>
          <a:p>
            <a:pPr algn="ctr"/>
            <a:r>
              <a:rPr lang="cs-CZ" sz="54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a:t>
            </a:r>
            <a:endParaRPr lang="cs-CZ" sz="5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cxnSp>
        <p:nvCxnSpPr>
          <p:cNvPr id="20" name="Přímá spojovací čára 19"/>
          <p:cNvCxnSpPr/>
          <p:nvPr/>
        </p:nvCxnSpPr>
        <p:spPr>
          <a:xfrm>
            <a:off x="452406" y="3286124"/>
            <a:ext cx="8715436" cy="1588"/>
          </a:xfrm>
          <a:prstGeom prst="line">
            <a:avLst/>
          </a:prstGeom>
          <a:ln w="19050">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1" name="Picture 1"/>
          <p:cNvPicPr>
            <a:picLocks noChangeAspect="1" noChangeArrowheads="1"/>
          </p:cNvPicPr>
          <p:nvPr/>
        </p:nvPicPr>
        <p:blipFill>
          <a:blip r:embed="rId10" cstate="print"/>
          <a:srcRect/>
          <a:stretch>
            <a:fillRect/>
          </a:stretch>
        </p:blipFill>
        <p:spPr bwMode="auto">
          <a:xfrm>
            <a:off x="8130776" y="35978"/>
            <a:ext cx="1714794" cy="384000"/>
          </a:xfrm>
          <a:prstGeom prst="rect">
            <a:avLst/>
          </a:prstGeom>
          <a:noFill/>
          <a:ln w="9525">
            <a:noFill/>
            <a:miter lim="800000"/>
            <a:headEnd/>
            <a:tailEnd/>
          </a:ln>
        </p:spPr>
      </p:pic>
      <p:sp>
        <p:nvSpPr>
          <p:cNvPr id="22" name="Plus 21"/>
          <p:cNvSpPr/>
          <p:nvPr/>
        </p:nvSpPr>
        <p:spPr>
          <a:xfrm>
            <a:off x="7881958" y="2214554"/>
            <a:ext cx="500066" cy="500066"/>
          </a:xfrm>
          <a:prstGeom prst="mathPlus">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platformy</a:t>
            </a:r>
            <a:endParaRPr lang="cs-CZ" sz="3200" dirty="0">
              <a:solidFill>
                <a:srgbClr val="FF0000"/>
              </a:solidFill>
            </a:endParaRPr>
          </a:p>
        </p:txBody>
      </p:sp>
      <p:pic>
        <p:nvPicPr>
          <p:cNvPr id="10" name="Picture 5"/>
          <p:cNvPicPr>
            <a:picLocks noChangeAspect="1" noChangeArrowheads="1"/>
          </p:cNvPicPr>
          <p:nvPr/>
        </p:nvPicPr>
        <p:blipFill>
          <a:blip r:embed="rId4" cstate="print"/>
          <a:srcRect/>
          <a:stretch>
            <a:fillRect/>
          </a:stretch>
        </p:blipFill>
        <p:spPr bwMode="auto">
          <a:xfrm>
            <a:off x="5095875" y="864618"/>
            <a:ext cx="1965333" cy="635556"/>
          </a:xfrm>
          <a:prstGeom prst="rect">
            <a:avLst/>
          </a:prstGeom>
          <a:noFill/>
          <a:ln w="9525">
            <a:noFill/>
            <a:miter lim="800000"/>
            <a:headEnd/>
            <a:tailEnd/>
          </a:ln>
        </p:spPr>
      </p:pic>
      <p:pic>
        <p:nvPicPr>
          <p:cNvPr id="287745" name="Picture 1"/>
          <p:cNvPicPr>
            <a:picLocks noChangeAspect="1" noChangeArrowheads="1"/>
          </p:cNvPicPr>
          <p:nvPr/>
        </p:nvPicPr>
        <p:blipFill>
          <a:blip r:embed="rId5" cstate="print"/>
          <a:srcRect/>
          <a:stretch>
            <a:fillRect/>
          </a:stretch>
        </p:blipFill>
        <p:spPr bwMode="auto">
          <a:xfrm>
            <a:off x="595280" y="714356"/>
            <a:ext cx="1307592" cy="978408"/>
          </a:xfrm>
          <a:prstGeom prst="rect">
            <a:avLst/>
          </a:prstGeom>
          <a:noFill/>
          <a:ln w="9525">
            <a:noFill/>
            <a:miter lim="800000"/>
            <a:headEnd/>
            <a:tailEnd/>
          </a:ln>
        </p:spPr>
      </p:pic>
      <p:pic>
        <p:nvPicPr>
          <p:cNvPr id="21" name="Picture 1"/>
          <p:cNvPicPr>
            <a:picLocks noChangeAspect="1" noChangeArrowheads="1"/>
          </p:cNvPicPr>
          <p:nvPr/>
        </p:nvPicPr>
        <p:blipFill>
          <a:blip r:embed="rId6" cstate="print"/>
          <a:srcRect/>
          <a:stretch>
            <a:fillRect/>
          </a:stretch>
        </p:blipFill>
        <p:spPr bwMode="auto">
          <a:xfrm>
            <a:off x="8130776" y="35978"/>
            <a:ext cx="1714794" cy="384000"/>
          </a:xfrm>
          <a:prstGeom prst="rect">
            <a:avLst/>
          </a:prstGeom>
          <a:noFill/>
          <a:ln w="9525">
            <a:noFill/>
            <a:miter lim="800000"/>
            <a:headEnd/>
            <a:tailEnd/>
          </a:ln>
        </p:spPr>
      </p:pic>
      <p:cxnSp>
        <p:nvCxnSpPr>
          <p:cNvPr id="14" name="Přímá spojovací čára 13"/>
          <p:cNvCxnSpPr/>
          <p:nvPr/>
        </p:nvCxnSpPr>
        <p:spPr>
          <a:xfrm rot="5400000">
            <a:off x="-309203" y="3596085"/>
            <a:ext cx="5665033" cy="1588"/>
          </a:xfrm>
          <a:prstGeom prst="line">
            <a:avLst/>
          </a:prstGeom>
          <a:ln w="19050">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Přímá spojovací čára 18"/>
          <p:cNvCxnSpPr/>
          <p:nvPr/>
        </p:nvCxnSpPr>
        <p:spPr>
          <a:xfrm rot="5400000">
            <a:off x="4492357" y="3596085"/>
            <a:ext cx="5665033" cy="1588"/>
          </a:xfrm>
          <a:prstGeom prst="line">
            <a:avLst/>
          </a:prstGeom>
          <a:ln w="19050">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rot="5400000">
            <a:off x="2048251" y="3596085"/>
            <a:ext cx="5665033" cy="1588"/>
          </a:xfrm>
          <a:prstGeom prst="line">
            <a:avLst/>
          </a:prstGeom>
          <a:ln w="19050">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40675" name="Picture 3"/>
          <p:cNvPicPr>
            <a:picLocks noChangeAspect="1" noChangeArrowheads="1"/>
          </p:cNvPicPr>
          <p:nvPr/>
        </p:nvPicPr>
        <p:blipFill>
          <a:blip r:embed="rId7" cstate="print"/>
          <a:srcRect/>
          <a:stretch>
            <a:fillRect/>
          </a:stretch>
        </p:blipFill>
        <p:spPr bwMode="auto">
          <a:xfrm>
            <a:off x="452406" y="1733936"/>
            <a:ext cx="1399032" cy="2409444"/>
          </a:xfrm>
          <a:prstGeom prst="rect">
            <a:avLst/>
          </a:prstGeom>
          <a:noFill/>
          <a:ln w="9525">
            <a:noFill/>
            <a:miter lim="800000"/>
            <a:headEnd/>
            <a:tailEnd/>
          </a:ln>
        </p:spPr>
      </p:pic>
      <p:pic>
        <p:nvPicPr>
          <p:cNvPr id="540676" name="Picture 4"/>
          <p:cNvPicPr>
            <a:picLocks noChangeAspect="1" noChangeArrowheads="1"/>
          </p:cNvPicPr>
          <p:nvPr/>
        </p:nvPicPr>
        <p:blipFill>
          <a:blip r:embed="rId8" cstate="print"/>
          <a:srcRect/>
          <a:stretch>
            <a:fillRect/>
          </a:stretch>
        </p:blipFill>
        <p:spPr bwMode="auto">
          <a:xfrm>
            <a:off x="2595546" y="1714488"/>
            <a:ext cx="2236946" cy="2614613"/>
          </a:xfrm>
          <a:prstGeom prst="rect">
            <a:avLst/>
          </a:prstGeom>
          <a:noFill/>
          <a:ln w="9525">
            <a:noFill/>
            <a:miter lim="800000"/>
            <a:headEnd/>
            <a:tailEnd/>
          </a:ln>
        </p:spPr>
      </p:pic>
      <p:pic>
        <p:nvPicPr>
          <p:cNvPr id="540678" name="Picture 6"/>
          <p:cNvPicPr>
            <a:picLocks noChangeAspect="1" noChangeArrowheads="1"/>
          </p:cNvPicPr>
          <p:nvPr/>
        </p:nvPicPr>
        <p:blipFill>
          <a:blip r:embed="rId9" cstate="print"/>
          <a:srcRect/>
          <a:stretch>
            <a:fillRect/>
          </a:stretch>
        </p:blipFill>
        <p:spPr bwMode="auto">
          <a:xfrm>
            <a:off x="5495598" y="1785926"/>
            <a:ext cx="1152144" cy="2212277"/>
          </a:xfrm>
          <a:prstGeom prst="rect">
            <a:avLst/>
          </a:prstGeom>
          <a:noFill/>
          <a:ln w="9525">
            <a:noFill/>
            <a:miter lim="800000"/>
            <a:headEnd/>
            <a:tailEnd/>
          </a:ln>
        </p:spPr>
      </p:pic>
      <p:pic>
        <p:nvPicPr>
          <p:cNvPr id="540679" name="Picture 7"/>
          <p:cNvPicPr>
            <a:picLocks noChangeAspect="1" noChangeArrowheads="1"/>
          </p:cNvPicPr>
          <p:nvPr/>
        </p:nvPicPr>
        <p:blipFill>
          <a:blip r:embed="rId10" cstate="print"/>
          <a:srcRect/>
          <a:stretch>
            <a:fillRect/>
          </a:stretch>
        </p:blipFill>
        <p:spPr bwMode="auto">
          <a:xfrm>
            <a:off x="7524768" y="1928802"/>
            <a:ext cx="2224564" cy="2065973"/>
          </a:xfrm>
          <a:prstGeom prst="rect">
            <a:avLst/>
          </a:prstGeom>
          <a:noFill/>
          <a:ln w="9525">
            <a:noFill/>
            <a:miter lim="800000"/>
            <a:headEnd/>
            <a:tailEnd/>
          </a:ln>
        </p:spPr>
      </p:pic>
      <p:pic>
        <p:nvPicPr>
          <p:cNvPr id="540680" name="Picture 8"/>
          <p:cNvPicPr>
            <a:picLocks noChangeAspect="1" noChangeArrowheads="1"/>
          </p:cNvPicPr>
          <p:nvPr/>
        </p:nvPicPr>
        <p:blipFill>
          <a:blip r:embed="rId11" cstate="print"/>
          <a:srcRect/>
          <a:stretch>
            <a:fillRect/>
          </a:stretch>
        </p:blipFill>
        <p:spPr bwMode="auto">
          <a:xfrm>
            <a:off x="7596206" y="642918"/>
            <a:ext cx="1675352" cy="1229582"/>
          </a:xfrm>
          <a:prstGeom prst="rect">
            <a:avLst/>
          </a:prstGeom>
          <a:noFill/>
          <a:ln w="9525">
            <a:noFill/>
            <a:miter lim="800000"/>
            <a:headEnd/>
            <a:tailEnd/>
          </a:ln>
        </p:spPr>
      </p:pic>
      <p:pic>
        <p:nvPicPr>
          <p:cNvPr id="540681" name="Picture 9"/>
          <p:cNvPicPr>
            <a:picLocks noChangeAspect="1" noChangeArrowheads="1"/>
          </p:cNvPicPr>
          <p:nvPr/>
        </p:nvPicPr>
        <p:blipFill>
          <a:blip r:embed="rId12" cstate="print"/>
          <a:srcRect/>
          <a:stretch>
            <a:fillRect/>
          </a:stretch>
        </p:blipFill>
        <p:spPr bwMode="auto">
          <a:xfrm>
            <a:off x="3076570" y="758328"/>
            <a:ext cx="1200150" cy="882777"/>
          </a:xfrm>
          <a:prstGeom prst="rect">
            <a:avLst/>
          </a:prstGeom>
          <a:noFill/>
          <a:ln w="9525">
            <a:noFill/>
            <a:miter lim="800000"/>
            <a:headEnd/>
            <a:tailEnd/>
          </a:ln>
        </p:spPr>
      </p:pic>
      <p:sp>
        <p:nvSpPr>
          <p:cNvPr id="18" name="TextBox 9"/>
          <p:cNvSpPr txBox="1">
            <a:spLocks noChangeArrowheads="1"/>
          </p:cNvSpPr>
          <p:nvPr/>
        </p:nvSpPr>
        <p:spPr bwMode="auto">
          <a:xfrm>
            <a:off x="238092" y="4400720"/>
            <a:ext cx="2143140" cy="1742924"/>
          </a:xfrm>
          <a:prstGeom prst="rect">
            <a:avLst/>
          </a:prstGeom>
          <a:noFill/>
          <a:ln w="9525">
            <a:noFill/>
            <a:miter lim="800000"/>
            <a:headEnd/>
            <a:tailEnd/>
          </a:ln>
        </p:spPr>
        <p:txBody>
          <a:bodyPr wrap="square" lIns="80147" tIns="40074" rIns="80147" bIns="40074">
            <a:spAutoFit/>
          </a:bodyPr>
          <a:lstStyle/>
          <a:p>
            <a:pPr marL="514350" indent="-514350"/>
            <a:r>
              <a:rPr lang="cs-CZ" sz="1200" b="1" dirty="0" smtClean="0">
                <a:solidFill>
                  <a:schemeClr val="tx2">
                    <a:lumMod val="50000"/>
                  </a:schemeClr>
                </a:solidFill>
              </a:rPr>
              <a:t>Aktuálně nejsilnější platforma</a:t>
            </a:r>
          </a:p>
          <a:p>
            <a:pPr marL="514350" indent="-514350"/>
            <a:r>
              <a:rPr lang="cs-CZ" sz="1200" b="1" dirty="0" smtClean="0">
                <a:solidFill>
                  <a:schemeClr val="tx2">
                    <a:lumMod val="50000"/>
                  </a:schemeClr>
                </a:solidFill>
              </a:rPr>
              <a:t>na trhu</a:t>
            </a:r>
          </a:p>
          <a:p>
            <a:pPr marL="514350" indent="-514350"/>
            <a:endParaRPr lang="cs-CZ" sz="1200" b="1" dirty="0" smtClean="0">
              <a:solidFill>
                <a:schemeClr val="tx2">
                  <a:lumMod val="50000"/>
                </a:schemeClr>
              </a:solidFill>
            </a:endParaRPr>
          </a:p>
          <a:p>
            <a:pPr marL="514350" indent="-514350"/>
            <a:r>
              <a:rPr lang="cs-CZ" sz="1200" b="1" dirty="0" smtClean="0">
                <a:solidFill>
                  <a:schemeClr val="tx2">
                    <a:lumMod val="50000"/>
                  </a:schemeClr>
                </a:solidFill>
              </a:rPr>
              <a:t>Podíl 48,7%</a:t>
            </a:r>
          </a:p>
          <a:p>
            <a:pPr marL="514350" indent="-514350"/>
            <a:endParaRPr lang="cs-CZ" sz="1200" b="1" dirty="0" smtClean="0">
              <a:solidFill>
                <a:schemeClr val="tx2">
                  <a:lumMod val="50000"/>
                </a:schemeClr>
              </a:solidFill>
            </a:endParaRPr>
          </a:p>
          <a:p>
            <a:pPr marL="514350" indent="-514350"/>
            <a:r>
              <a:rPr lang="cs-CZ" sz="1200" b="1" dirty="0" smtClean="0">
                <a:solidFill>
                  <a:schemeClr val="tx2">
                    <a:lumMod val="50000"/>
                  </a:schemeClr>
                </a:solidFill>
              </a:rPr>
              <a:t>Přichází nové verze operačního</a:t>
            </a:r>
          </a:p>
          <a:p>
            <a:pPr marL="514350" indent="-514350"/>
            <a:r>
              <a:rPr lang="cs-CZ" sz="1200" b="1" dirty="0" smtClean="0">
                <a:solidFill>
                  <a:schemeClr val="tx2">
                    <a:lumMod val="50000"/>
                  </a:schemeClr>
                </a:solidFill>
              </a:rPr>
              <a:t>systému </a:t>
            </a:r>
            <a:r>
              <a:rPr lang="cs-CZ" sz="1200" b="1" dirty="0" err="1" smtClean="0">
                <a:solidFill>
                  <a:schemeClr val="tx2">
                    <a:lumMod val="50000"/>
                  </a:schemeClr>
                </a:solidFill>
              </a:rPr>
              <a:t>Symbian</a:t>
            </a:r>
            <a:endParaRPr lang="cs-CZ" sz="1200" b="1" dirty="0" smtClean="0">
              <a:solidFill>
                <a:schemeClr val="tx2">
                  <a:lumMod val="50000"/>
                </a:schemeClr>
              </a:solidFill>
            </a:endParaRPr>
          </a:p>
          <a:p>
            <a:pPr marL="514350" indent="-514350"/>
            <a:endParaRPr lang="cs-CZ" sz="1200" b="1" dirty="0" smtClean="0">
              <a:solidFill>
                <a:schemeClr val="tx2">
                  <a:lumMod val="50000"/>
                </a:schemeClr>
              </a:solidFill>
            </a:endParaRPr>
          </a:p>
          <a:p>
            <a:pPr marL="514350" indent="-514350"/>
            <a:r>
              <a:rPr lang="cs-CZ" sz="1200" b="1" dirty="0" smtClean="0">
                <a:solidFill>
                  <a:schemeClr val="tx2">
                    <a:lumMod val="50000"/>
                  </a:schemeClr>
                </a:solidFill>
              </a:rPr>
              <a:t>Vlajková loď Nokia N8</a:t>
            </a:r>
            <a:endParaRPr lang="cs-CZ" sz="1200" b="1" dirty="0">
              <a:solidFill>
                <a:schemeClr val="tx2">
                  <a:lumMod val="50000"/>
                </a:schemeClr>
              </a:solidFill>
            </a:endParaRPr>
          </a:p>
        </p:txBody>
      </p:sp>
      <p:sp>
        <p:nvSpPr>
          <p:cNvPr id="22" name="TextBox 9"/>
          <p:cNvSpPr txBox="1">
            <a:spLocks noChangeArrowheads="1"/>
          </p:cNvSpPr>
          <p:nvPr/>
        </p:nvSpPr>
        <p:spPr bwMode="auto">
          <a:xfrm>
            <a:off x="2595546" y="4402207"/>
            <a:ext cx="2143140" cy="1373592"/>
          </a:xfrm>
          <a:prstGeom prst="rect">
            <a:avLst/>
          </a:prstGeom>
          <a:noFill/>
          <a:ln w="9525">
            <a:noFill/>
            <a:miter lim="800000"/>
            <a:headEnd/>
            <a:tailEnd/>
          </a:ln>
        </p:spPr>
        <p:txBody>
          <a:bodyPr wrap="square" lIns="80147" tIns="40074" rIns="80147" bIns="40074">
            <a:spAutoFit/>
          </a:bodyPr>
          <a:lstStyle/>
          <a:p>
            <a:pPr marL="514350" indent="-514350"/>
            <a:r>
              <a:rPr lang="cs-CZ" sz="1200" b="1" dirty="0" err="1" smtClean="0">
                <a:solidFill>
                  <a:schemeClr val="tx2">
                    <a:lumMod val="50000"/>
                  </a:schemeClr>
                </a:solidFill>
              </a:rPr>
              <a:t>iPhone</a:t>
            </a:r>
            <a:r>
              <a:rPr lang="cs-CZ" sz="1200" b="1" dirty="0" smtClean="0">
                <a:solidFill>
                  <a:schemeClr val="tx2">
                    <a:lumMod val="50000"/>
                  </a:schemeClr>
                </a:solidFill>
              </a:rPr>
              <a:t> - 100.000.000</a:t>
            </a:r>
          </a:p>
          <a:p>
            <a:pPr marL="514350" indent="-514350"/>
            <a:endParaRPr lang="cs-CZ" sz="1200" b="1" dirty="0" smtClean="0">
              <a:solidFill>
                <a:schemeClr val="tx2">
                  <a:lumMod val="50000"/>
                </a:schemeClr>
              </a:solidFill>
            </a:endParaRPr>
          </a:p>
          <a:p>
            <a:pPr marL="514350" indent="-514350"/>
            <a:r>
              <a:rPr lang="cs-CZ" sz="1200" b="1" dirty="0" smtClean="0">
                <a:solidFill>
                  <a:schemeClr val="tx2">
                    <a:lumMod val="50000"/>
                  </a:schemeClr>
                </a:solidFill>
              </a:rPr>
              <a:t>Apple </a:t>
            </a:r>
            <a:r>
              <a:rPr lang="cs-CZ" sz="1200" b="1" dirty="0" err="1" smtClean="0">
                <a:solidFill>
                  <a:schemeClr val="tx2">
                    <a:lumMod val="50000"/>
                  </a:schemeClr>
                </a:solidFill>
              </a:rPr>
              <a:t>store</a:t>
            </a:r>
            <a:endParaRPr lang="cs-CZ" sz="1200" b="1" dirty="0" smtClean="0">
              <a:solidFill>
                <a:schemeClr val="tx2">
                  <a:lumMod val="50000"/>
                </a:schemeClr>
              </a:solidFill>
            </a:endParaRPr>
          </a:p>
          <a:p>
            <a:pPr marL="514350" indent="-514350"/>
            <a:endParaRPr lang="cs-CZ" sz="1200" b="1" dirty="0" smtClean="0">
              <a:solidFill>
                <a:schemeClr val="tx2">
                  <a:lumMod val="50000"/>
                </a:schemeClr>
              </a:solidFill>
            </a:endParaRPr>
          </a:p>
          <a:p>
            <a:pPr marL="514350" indent="-514350"/>
            <a:r>
              <a:rPr lang="cs-CZ" sz="1200" b="1" dirty="0" smtClean="0">
                <a:solidFill>
                  <a:schemeClr val="tx2">
                    <a:lumMod val="50000"/>
                  </a:schemeClr>
                </a:solidFill>
              </a:rPr>
              <a:t>185.000 aplikací</a:t>
            </a:r>
          </a:p>
          <a:p>
            <a:pPr marL="514350" indent="-514350"/>
            <a:endParaRPr lang="cs-CZ" sz="1200" b="1" dirty="0" smtClean="0">
              <a:solidFill>
                <a:schemeClr val="tx2">
                  <a:lumMod val="50000"/>
                </a:schemeClr>
              </a:solidFill>
            </a:endParaRPr>
          </a:p>
          <a:p>
            <a:pPr marL="514350" indent="-514350"/>
            <a:r>
              <a:rPr lang="cs-CZ" sz="1200" b="1" dirty="0" smtClean="0">
                <a:solidFill>
                  <a:schemeClr val="tx2">
                    <a:lumMod val="50000"/>
                  </a:schemeClr>
                </a:solidFill>
              </a:rPr>
              <a:t>Pře 4. miliardy stažení …</a:t>
            </a:r>
            <a:endParaRPr lang="cs-CZ" sz="1200" b="1" dirty="0">
              <a:solidFill>
                <a:schemeClr val="tx2">
                  <a:lumMod val="50000"/>
                </a:schemeClr>
              </a:solidFill>
            </a:endParaRPr>
          </a:p>
        </p:txBody>
      </p:sp>
      <p:sp>
        <p:nvSpPr>
          <p:cNvPr id="23" name="TextBox 9"/>
          <p:cNvSpPr txBox="1">
            <a:spLocks noChangeArrowheads="1"/>
          </p:cNvSpPr>
          <p:nvPr/>
        </p:nvSpPr>
        <p:spPr bwMode="auto">
          <a:xfrm>
            <a:off x="5024438" y="4317140"/>
            <a:ext cx="2143140" cy="2112256"/>
          </a:xfrm>
          <a:prstGeom prst="rect">
            <a:avLst/>
          </a:prstGeom>
          <a:noFill/>
          <a:ln w="9525">
            <a:noFill/>
            <a:miter lim="800000"/>
            <a:headEnd/>
            <a:tailEnd/>
          </a:ln>
        </p:spPr>
        <p:txBody>
          <a:bodyPr wrap="square" lIns="80147" tIns="40074" rIns="80147" bIns="40074">
            <a:spAutoFit/>
          </a:bodyPr>
          <a:lstStyle/>
          <a:p>
            <a:pPr marL="514350" indent="-514350"/>
            <a:r>
              <a:rPr lang="cs-CZ" sz="1200" b="1" dirty="0" smtClean="0">
                <a:solidFill>
                  <a:schemeClr val="tx2">
                    <a:lumMod val="50000"/>
                  </a:schemeClr>
                </a:solidFill>
              </a:rPr>
              <a:t>Android Market překonal </a:t>
            </a:r>
          </a:p>
          <a:p>
            <a:pPr marL="514350" indent="-514350"/>
            <a:r>
              <a:rPr lang="cs-CZ" sz="1200" b="1" dirty="0" smtClean="0">
                <a:solidFill>
                  <a:schemeClr val="tx2">
                    <a:lumMod val="50000"/>
                  </a:schemeClr>
                </a:solidFill>
              </a:rPr>
              <a:t>50.000 aplikací</a:t>
            </a:r>
          </a:p>
          <a:p>
            <a:pPr marL="514350" indent="-514350"/>
            <a:endParaRPr lang="cs-CZ" sz="1200" b="1" dirty="0" smtClean="0">
              <a:solidFill>
                <a:schemeClr val="tx2">
                  <a:lumMod val="50000"/>
                </a:schemeClr>
              </a:solidFill>
            </a:endParaRPr>
          </a:p>
          <a:p>
            <a:pPr marL="514350" indent="-514350"/>
            <a:r>
              <a:rPr lang="cs-CZ" sz="1200" b="1" dirty="0" smtClean="0">
                <a:solidFill>
                  <a:schemeClr val="tx2">
                    <a:lumMod val="50000"/>
                  </a:schemeClr>
                </a:solidFill>
              </a:rPr>
              <a:t>Za březen 2010 přibylo 9.000</a:t>
            </a:r>
          </a:p>
          <a:p>
            <a:pPr marL="514350" indent="-514350"/>
            <a:r>
              <a:rPr lang="cs-CZ" sz="1200" b="1" dirty="0" smtClean="0">
                <a:solidFill>
                  <a:schemeClr val="tx2">
                    <a:lumMod val="50000"/>
                  </a:schemeClr>
                </a:solidFill>
              </a:rPr>
              <a:t> aplikací</a:t>
            </a:r>
          </a:p>
          <a:p>
            <a:pPr marL="514350" indent="-514350"/>
            <a:endParaRPr lang="cs-CZ" sz="1200" b="1" dirty="0" smtClean="0">
              <a:solidFill>
                <a:schemeClr val="tx2">
                  <a:lumMod val="50000"/>
                </a:schemeClr>
              </a:solidFill>
            </a:endParaRPr>
          </a:p>
          <a:p>
            <a:pPr marL="514350" indent="-514350"/>
            <a:r>
              <a:rPr lang="cs-CZ" sz="1200" b="1" dirty="0" smtClean="0">
                <a:solidFill>
                  <a:schemeClr val="tx2">
                    <a:lumMod val="50000"/>
                  </a:schemeClr>
                </a:solidFill>
              </a:rPr>
              <a:t>Přímá podpora </a:t>
            </a:r>
            <a:r>
              <a:rPr lang="cs-CZ" sz="1200" b="1" dirty="0" err="1" smtClean="0">
                <a:solidFill>
                  <a:schemeClr val="tx2">
                    <a:lumMod val="50000"/>
                  </a:schemeClr>
                </a:solidFill>
              </a:rPr>
              <a:t>Googlu</a:t>
            </a:r>
            <a:endParaRPr lang="cs-CZ" sz="1200" b="1" dirty="0" smtClean="0">
              <a:solidFill>
                <a:schemeClr val="tx2">
                  <a:lumMod val="50000"/>
                </a:schemeClr>
              </a:solidFill>
            </a:endParaRPr>
          </a:p>
          <a:p>
            <a:pPr marL="514350" indent="-514350"/>
            <a:endParaRPr lang="cs-CZ" sz="1200" b="1" dirty="0" smtClean="0">
              <a:solidFill>
                <a:schemeClr val="tx2">
                  <a:lumMod val="50000"/>
                </a:schemeClr>
              </a:solidFill>
            </a:endParaRPr>
          </a:p>
          <a:p>
            <a:pPr marL="514350" indent="-514350"/>
            <a:r>
              <a:rPr lang="cs-CZ" sz="1200" b="1" dirty="0" smtClean="0">
                <a:solidFill>
                  <a:schemeClr val="tx2">
                    <a:lumMod val="50000"/>
                  </a:schemeClr>
                </a:solidFill>
              </a:rPr>
              <a:t>Nexus </a:t>
            </a:r>
            <a:r>
              <a:rPr lang="cs-CZ" sz="1200" b="1" dirty="0" err="1" smtClean="0">
                <a:solidFill>
                  <a:schemeClr val="tx2">
                    <a:lumMod val="50000"/>
                  </a:schemeClr>
                </a:solidFill>
              </a:rPr>
              <a:t>One</a:t>
            </a:r>
            <a:endParaRPr lang="cs-CZ" sz="1200" b="1" dirty="0" smtClean="0">
              <a:solidFill>
                <a:schemeClr val="tx2">
                  <a:lumMod val="50000"/>
                </a:schemeClr>
              </a:solidFill>
            </a:endParaRPr>
          </a:p>
          <a:p>
            <a:pPr marL="514350" indent="-514350"/>
            <a:endParaRPr lang="cs-CZ" sz="1200" b="1" dirty="0" smtClean="0">
              <a:solidFill>
                <a:schemeClr val="tx2">
                  <a:lumMod val="50000"/>
                </a:schemeClr>
              </a:solidFill>
            </a:endParaRPr>
          </a:p>
          <a:p>
            <a:pPr marL="514350" indent="-514350"/>
            <a:r>
              <a:rPr lang="cs-CZ" sz="1200" b="1" dirty="0" smtClean="0">
                <a:solidFill>
                  <a:schemeClr val="tx2">
                    <a:lumMod val="50000"/>
                  </a:schemeClr>
                </a:solidFill>
              </a:rPr>
              <a:t>Otevřená platforma</a:t>
            </a:r>
            <a:endParaRPr lang="cs-CZ" sz="1200" b="1" dirty="0">
              <a:solidFill>
                <a:schemeClr val="tx2">
                  <a:lumMod val="50000"/>
                </a:schemeClr>
              </a:solidFill>
            </a:endParaRPr>
          </a:p>
        </p:txBody>
      </p:sp>
      <p:sp>
        <p:nvSpPr>
          <p:cNvPr id="24" name="TextBox 9"/>
          <p:cNvSpPr txBox="1">
            <a:spLocks noChangeArrowheads="1"/>
          </p:cNvSpPr>
          <p:nvPr/>
        </p:nvSpPr>
        <p:spPr bwMode="auto">
          <a:xfrm>
            <a:off x="7596206" y="4286256"/>
            <a:ext cx="2000264" cy="1742924"/>
          </a:xfrm>
          <a:prstGeom prst="rect">
            <a:avLst/>
          </a:prstGeom>
          <a:noFill/>
          <a:ln w="9525">
            <a:noFill/>
            <a:miter lim="800000"/>
            <a:headEnd/>
            <a:tailEnd/>
          </a:ln>
        </p:spPr>
        <p:txBody>
          <a:bodyPr wrap="square" lIns="80147" tIns="40074" rIns="80147" bIns="40074">
            <a:spAutoFit/>
          </a:bodyPr>
          <a:lstStyle/>
          <a:p>
            <a:pPr marL="514350" indent="-514350"/>
            <a:r>
              <a:rPr lang="cs-CZ" sz="1200" b="1" dirty="0" smtClean="0">
                <a:solidFill>
                  <a:schemeClr val="tx2">
                    <a:lumMod val="50000"/>
                  </a:schemeClr>
                </a:solidFill>
              </a:rPr>
              <a:t>Microsoft</a:t>
            </a:r>
          </a:p>
          <a:p>
            <a:pPr marL="514350" indent="-514350"/>
            <a:endParaRPr lang="cs-CZ" sz="1200" b="1" dirty="0" smtClean="0">
              <a:solidFill>
                <a:schemeClr val="tx2">
                  <a:lumMod val="50000"/>
                </a:schemeClr>
              </a:solidFill>
            </a:endParaRPr>
          </a:p>
          <a:p>
            <a:pPr marL="514350" indent="-514350"/>
            <a:r>
              <a:rPr lang="cs-CZ" sz="1200" b="1" dirty="0" smtClean="0">
                <a:solidFill>
                  <a:schemeClr val="tx2">
                    <a:lumMod val="50000"/>
                  </a:schemeClr>
                </a:solidFill>
              </a:rPr>
              <a:t>Windows </a:t>
            </a:r>
            <a:r>
              <a:rPr lang="cs-CZ" sz="1200" b="1" dirty="0" err="1" smtClean="0">
                <a:solidFill>
                  <a:schemeClr val="tx2">
                    <a:lumMod val="50000"/>
                  </a:schemeClr>
                </a:solidFill>
              </a:rPr>
              <a:t>Phone</a:t>
            </a:r>
            <a:r>
              <a:rPr lang="cs-CZ" sz="1200" b="1" dirty="0" smtClean="0">
                <a:solidFill>
                  <a:schemeClr val="tx2">
                    <a:lumMod val="50000"/>
                  </a:schemeClr>
                </a:solidFill>
              </a:rPr>
              <a:t> 7 </a:t>
            </a:r>
          </a:p>
          <a:p>
            <a:pPr marL="514350" indent="-514350"/>
            <a:endParaRPr lang="cs-CZ" sz="1200" b="1" dirty="0" smtClean="0">
              <a:solidFill>
                <a:schemeClr val="tx2">
                  <a:lumMod val="50000"/>
                </a:schemeClr>
              </a:solidFill>
            </a:endParaRPr>
          </a:p>
          <a:p>
            <a:pPr marL="514350" indent="-514350"/>
            <a:r>
              <a:rPr lang="cs-CZ" sz="1200" b="1" dirty="0" err="1" smtClean="0">
                <a:solidFill>
                  <a:schemeClr val="tx2">
                    <a:lumMod val="50000"/>
                  </a:schemeClr>
                </a:solidFill>
              </a:rPr>
              <a:t>MarketPlace</a:t>
            </a:r>
            <a:endParaRPr lang="cs-CZ" sz="1200" b="1" dirty="0" smtClean="0">
              <a:solidFill>
                <a:schemeClr val="tx2">
                  <a:lumMod val="50000"/>
                </a:schemeClr>
              </a:solidFill>
            </a:endParaRPr>
          </a:p>
          <a:p>
            <a:pPr marL="514350" indent="-514350"/>
            <a:endParaRPr lang="cs-CZ" sz="1200" b="1" dirty="0" smtClean="0">
              <a:solidFill>
                <a:schemeClr val="tx2">
                  <a:lumMod val="50000"/>
                </a:schemeClr>
              </a:solidFill>
            </a:endParaRPr>
          </a:p>
          <a:p>
            <a:pPr marL="514350" indent="-514350"/>
            <a:r>
              <a:rPr lang="cs-CZ" sz="1200" b="1" dirty="0" smtClean="0">
                <a:solidFill>
                  <a:schemeClr val="tx2">
                    <a:lumMod val="50000"/>
                  </a:schemeClr>
                </a:solidFill>
              </a:rPr>
              <a:t>Microsoft Kin </a:t>
            </a:r>
            <a:r>
              <a:rPr lang="cs-CZ" sz="1200" b="1" dirty="0" err="1" smtClean="0">
                <a:solidFill>
                  <a:schemeClr val="tx2">
                    <a:lumMod val="50000"/>
                  </a:schemeClr>
                </a:solidFill>
              </a:rPr>
              <a:t>One</a:t>
            </a:r>
            <a:r>
              <a:rPr lang="cs-CZ" sz="1200" b="1" dirty="0" smtClean="0">
                <a:solidFill>
                  <a:schemeClr val="tx2">
                    <a:lumMod val="50000"/>
                  </a:schemeClr>
                </a:solidFill>
              </a:rPr>
              <a:t> </a:t>
            </a:r>
            <a:r>
              <a:rPr lang="cs-CZ" sz="1200" b="1" dirty="0" err="1" smtClean="0">
                <a:solidFill>
                  <a:schemeClr val="tx2">
                    <a:lumMod val="50000"/>
                  </a:schemeClr>
                </a:solidFill>
              </a:rPr>
              <a:t>aTwo</a:t>
            </a:r>
            <a:r>
              <a:rPr lang="cs-CZ" sz="1200" b="1" dirty="0" smtClean="0">
                <a:solidFill>
                  <a:schemeClr val="tx2">
                    <a:lumMod val="50000"/>
                  </a:schemeClr>
                </a:solidFill>
              </a:rPr>
              <a:t> </a:t>
            </a:r>
          </a:p>
          <a:p>
            <a:pPr marL="514350" indent="-514350"/>
            <a:endParaRPr lang="cs-CZ" sz="1200" b="1" dirty="0" smtClean="0">
              <a:solidFill>
                <a:schemeClr val="tx2">
                  <a:lumMod val="50000"/>
                </a:schemeClr>
              </a:solidFill>
            </a:endParaRPr>
          </a:p>
          <a:p>
            <a:pPr marL="514350" indent="-514350"/>
            <a:endParaRPr lang="cs-CZ" sz="1200" b="1" dirty="0">
              <a:solidFill>
                <a:schemeClr val="tx2">
                  <a:lumMod val="50000"/>
                </a:schemeClr>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operátoři</a:t>
            </a:r>
            <a:endParaRPr lang="cs-CZ" sz="3200" dirty="0">
              <a:solidFill>
                <a:srgbClr val="FF0000"/>
              </a:solidFill>
            </a:endParaRPr>
          </a:p>
        </p:txBody>
      </p:sp>
      <p:pic>
        <p:nvPicPr>
          <p:cNvPr id="7" name="Picture 2"/>
          <p:cNvPicPr>
            <a:picLocks noChangeAspect="1" noChangeArrowheads="1"/>
          </p:cNvPicPr>
          <p:nvPr/>
        </p:nvPicPr>
        <p:blipFill>
          <a:blip r:embed="rId4" cstate="print"/>
          <a:srcRect/>
          <a:stretch>
            <a:fillRect/>
          </a:stretch>
        </p:blipFill>
        <p:spPr bwMode="auto">
          <a:xfrm>
            <a:off x="166654" y="5500702"/>
            <a:ext cx="866775" cy="700088"/>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166654" y="3429000"/>
            <a:ext cx="2428571" cy="628571"/>
          </a:xfrm>
          <a:prstGeom prst="rect">
            <a:avLst/>
          </a:prstGeom>
          <a:noFill/>
          <a:ln w="9525">
            <a:noFill/>
            <a:miter lim="800000"/>
            <a:headEnd/>
            <a:tailEnd/>
          </a:ln>
        </p:spPr>
      </p:pic>
      <p:pic>
        <p:nvPicPr>
          <p:cNvPr id="10" name="Picture 1"/>
          <p:cNvPicPr>
            <a:picLocks noChangeAspect="1" noChangeArrowheads="1"/>
          </p:cNvPicPr>
          <p:nvPr/>
        </p:nvPicPr>
        <p:blipFill>
          <a:blip r:embed="rId6" cstate="print"/>
          <a:srcRect/>
          <a:stretch>
            <a:fillRect/>
          </a:stretch>
        </p:blipFill>
        <p:spPr bwMode="auto">
          <a:xfrm>
            <a:off x="166654" y="4479099"/>
            <a:ext cx="600075" cy="600075"/>
          </a:xfrm>
          <a:prstGeom prst="rect">
            <a:avLst/>
          </a:prstGeom>
          <a:noFill/>
          <a:ln w="9525">
            <a:noFill/>
            <a:miter lim="800000"/>
            <a:headEnd/>
            <a:tailEnd/>
          </a:ln>
        </p:spPr>
      </p:pic>
      <p:sp>
        <p:nvSpPr>
          <p:cNvPr id="15" name="TextBox 9"/>
          <p:cNvSpPr txBox="1">
            <a:spLocks noChangeArrowheads="1"/>
          </p:cNvSpPr>
          <p:nvPr/>
        </p:nvSpPr>
        <p:spPr bwMode="auto">
          <a:xfrm>
            <a:off x="154782" y="928670"/>
            <a:ext cx="9513126" cy="1188926"/>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lumMod val="50000"/>
                  </a:schemeClr>
                </a:solidFill>
              </a:rPr>
              <a:t>Zásadní </a:t>
            </a:r>
            <a:r>
              <a:rPr lang="cs-CZ" sz="2400" b="1" dirty="0" smtClean="0">
                <a:solidFill>
                  <a:schemeClr val="bg1">
                    <a:lumMod val="50000"/>
                  </a:schemeClr>
                </a:solidFill>
              </a:rPr>
              <a:t>vliv</a:t>
            </a:r>
            <a:r>
              <a:rPr lang="cs-CZ" sz="2400" dirty="0" smtClean="0">
                <a:solidFill>
                  <a:schemeClr val="bg1">
                    <a:lumMod val="50000"/>
                  </a:schemeClr>
                </a:solidFill>
              </a:rPr>
              <a:t> na mobilní segment v ČR mají </a:t>
            </a:r>
            <a:r>
              <a:rPr lang="cs-CZ" sz="2400" b="1" dirty="0" smtClean="0">
                <a:solidFill>
                  <a:schemeClr val="bg1">
                    <a:lumMod val="50000"/>
                  </a:schemeClr>
                </a:solidFill>
              </a:rPr>
              <a:t>mobilní operátoři</a:t>
            </a:r>
            <a:r>
              <a:rPr lang="cs-CZ" sz="2400" dirty="0" smtClean="0">
                <a:solidFill>
                  <a:schemeClr val="bg1">
                    <a:lumMod val="50000"/>
                  </a:schemeClr>
                </a:solidFill>
              </a:rPr>
              <a:t>. Jejich přímý</a:t>
            </a:r>
          </a:p>
          <a:p>
            <a:pPr marL="514350" indent="-514350"/>
            <a:r>
              <a:rPr lang="cs-CZ" sz="2400" dirty="0" smtClean="0">
                <a:solidFill>
                  <a:schemeClr val="bg1">
                    <a:lumMod val="50000"/>
                  </a:schemeClr>
                </a:solidFill>
              </a:rPr>
              <a:t>dopad je nejenom na technologie, ale především na cenovou politiku za </a:t>
            </a:r>
          </a:p>
          <a:p>
            <a:pPr marL="514350" indent="-514350"/>
            <a:r>
              <a:rPr lang="cs-CZ" sz="2400" dirty="0" smtClean="0">
                <a:solidFill>
                  <a:schemeClr val="bg1">
                    <a:lumMod val="50000"/>
                  </a:schemeClr>
                </a:solidFill>
              </a:rPr>
              <a:t>datové tarify, včetně dostupných mobilních zařízení na trhu …</a:t>
            </a:r>
            <a:endParaRPr lang="cs-CZ" sz="2400" dirty="0">
              <a:solidFill>
                <a:schemeClr val="bg1">
                  <a:lumMod val="50000"/>
                </a:schemeClr>
              </a:solidFill>
            </a:endParaRPr>
          </a:p>
        </p:txBody>
      </p:sp>
      <p:pic>
        <p:nvPicPr>
          <p:cNvPr id="16" name="Picture 1"/>
          <p:cNvPicPr>
            <a:picLocks noChangeAspect="1" noChangeArrowheads="1"/>
          </p:cNvPicPr>
          <p:nvPr/>
        </p:nvPicPr>
        <p:blipFill>
          <a:blip r:embed="rId7" cstate="print"/>
          <a:srcRect/>
          <a:stretch>
            <a:fillRect/>
          </a:stretch>
        </p:blipFill>
        <p:spPr bwMode="auto">
          <a:xfrm>
            <a:off x="8130776" y="35978"/>
            <a:ext cx="1714794" cy="384000"/>
          </a:xfrm>
          <a:prstGeom prst="rect">
            <a:avLst/>
          </a:prstGeom>
          <a:noFill/>
          <a:ln w="9525">
            <a:noFill/>
            <a:miter lim="800000"/>
            <a:headEnd/>
            <a:tailEnd/>
          </a:ln>
        </p:spPr>
      </p:pic>
      <p:cxnSp>
        <p:nvCxnSpPr>
          <p:cNvPr id="19" name="Přímá spojovací čára 18"/>
          <p:cNvCxnSpPr/>
          <p:nvPr/>
        </p:nvCxnSpPr>
        <p:spPr>
          <a:xfrm rot="5400000">
            <a:off x="2258038" y="4429132"/>
            <a:ext cx="3857652" cy="0"/>
          </a:xfrm>
          <a:prstGeom prst="line">
            <a:avLst/>
          </a:prstGeom>
          <a:ln w="25400" cap="sq">
            <a:prstDash val="sysDot"/>
            <a:beve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rot="5400000">
            <a:off x="3881430" y="4429132"/>
            <a:ext cx="3857652" cy="0"/>
          </a:xfrm>
          <a:prstGeom prst="line">
            <a:avLst/>
          </a:prstGeom>
          <a:ln w="25400" cap="sq">
            <a:prstDash val="sysDot"/>
            <a:beve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9"/>
          <p:cNvSpPr txBox="1">
            <a:spLocks noChangeArrowheads="1"/>
          </p:cNvSpPr>
          <p:nvPr/>
        </p:nvSpPr>
        <p:spPr bwMode="auto">
          <a:xfrm>
            <a:off x="2952736" y="3541138"/>
            <a:ext cx="6858048" cy="357930"/>
          </a:xfrm>
          <a:prstGeom prst="rect">
            <a:avLst/>
          </a:prstGeom>
          <a:noFill/>
          <a:ln w="9525">
            <a:noFill/>
            <a:miter lim="800000"/>
            <a:headEnd/>
            <a:tailEnd/>
          </a:ln>
        </p:spPr>
        <p:txBody>
          <a:bodyPr wrap="square" lIns="80147" tIns="40074" rIns="80147" bIns="40074">
            <a:spAutoFit/>
          </a:bodyPr>
          <a:lstStyle/>
          <a:p>
            <a:pPr marL="514350" indent="-514350"/>
            <a:r>
              <a:rPr lang="cs-CZ" dirty="0" smtClean="0">
                <a:solidFill>
                  <a:schemeClr val="accent1">
                    <a:lumMod val="50000"/>
                  </a:schemeClr>
                </a:solidFill>
              </a:rPr>
              <a:t>5.464.000          2.660.000                31.472                 464,- Kč      </a:t>
            </a:r>
            <a:endParaRPr lang="cs-CZ" dirty="0">
              <a:solidFill>
                <a:schemeClr val="accent1">
                  <a:lumMod val="50000"/>
                </a:schemeClr>
              </a:solidFill>
            </a:endParaRPr>
          </a:p>
        </p:txBody>
      </p:sp>
      <p:cxnSp>
        <p:nvCxnSpPr>
          <p:cNvPr id="23" name="Přímá spojovací čára 22"/>
          <p:cNvCxnSpPr/>
          <p:nvPr/>
        </p:nvCxnSpPr>
        <p:spPr>
          <a:xfrm rot="5400000">
            <a:off x="5401310" y="4429132"/>
            <a:ext cx="3857652" cy="0"/>
          </a:xfrm>
          <a:prstGeom prst="line">
            <a:avLst/>
          </a:prstGeom>
          <a:ln w="25400" cap="sq">
            <a:prstDash val="sysDot"/>
            <a:beve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Přímá spojovací čára 23"/>
          <p:cNvCxnSpPr/>
          <p:nvPr/>
        </p:nvCxnSpPr>
        <p:spPr>
          <a:xfrm rot="5400000">
            <a:off x="7024702" y="4429132"/>
            <a:ext cx="3857652" cy="0"/>
          </a:xfrm>
          <a:prstGeom prst="line">
            <a:avLst/>
          </a:prstGeom>
          <a:ln w="25400" cap="sq">
            <a:prstDash val="sysDot"/>
            <a:beve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Box 9"/>
          <p:cNvSpPr txBox="1">
            <a:spLocks noChangeArrowheads="1"/>
          </p:cNvSpPr>
          <p:nvPr/>
        </p:nvSpPr>
        <p:spPr bwMode="auto">
          <a:xfrm>
            <a:off x="2952736" y="4572008"/>
            <a:ext cx="6858048" cy="357930"/>
          </a:xfrm>
          <a:prstGeom prst="rect">
            <a:avLst/>
          </a:prstGeom>
          <a:noFill/>
          <a:ln w="9525">
            <a:noFill/>
            <a:miter lim="800000"/>
            <a:headEnd/>
            <a:tailEnd/>
          </a:ln>
        </p:spPr>
        <p:txBody>
          <a:bodyPr wrap="square" lIns="80147" tIns="40074" rIns="80147" bIns="40074">
            <a:spAutoFit/>
          </a:bodyPr>
          <a:lstStyle/>
          <a:p>
            <a:pPr marL="514350" indent="-514350"/>
            <a:r>
              <a:rPr lang="cs-CZ" dirty="0" smtClean="0">
                <a:solidFill>
                  <a:schemeClr val="accent1">
                    <a:lumMod val="50000"/>
                  </a:schemeClr>
                </a:solidFill>
              </a:rPr>
              <a:t>4.945.000          2.814.000                31.021                 514,- Kč      </a:t>
            </a:r>
            <a:endParaRPr lang="cs-CZ" dirty="0">
              <a:solidFill>
                <a:schemeClr val="accent1">
                  <a:lumMod val="50000"/>
                </a:schemeClr>
              </a:solidFill>
            </a:endParaRPr>
          </a:p>
        </p:txBody>
      </p:sp>
      <p:sp>
        <p:nvSpPr>
          <p:cNvPr id="26" name="TextBox 9"/>
          <p:cNvSpPr txBox="1">
            <a:spLocks noChangeArrowheads="1"/>
          </p:cNvSpPr>
          <p:nvPr/>
        </p:nvSpPr>
        <p:spPr bwMode="auto">
          <a:xfrm>
            <a:off x="2952736" y="5642838"/>
            <a:ext cx="6858048" cy="357930"/>
          </a:xfrm>
          <a:prstGeom prst="rect">
            <a:avLst/>
          </a:prstGeom>
          <a:noFill/>
          <a:ln w="9525">
            <a:noFill/>
            <a:miter lim="800000"/>
            <a:headEnd/>
            <a:tailEnd/>
          </a:ln>
        </p:spPr>
        <p:txBody>
          <a:bodyPr wrap="square" lIns="80147" tIns="40074" rIns="80147" bIns="40074">
            <a:spAutoFit/>
          </a:bodyPr>
          <a:lstStyle/>
          <a:p>
            <a:pPr marL="514350" indent="-514350"/>
            <a:r>
              <a:rPr lang="cs-CZ" dirty="0" smtClean="0">
                <a:solidFill>
                  <a:schemeClr val="accent1">
                    <a:lumMod val="50000"/>
                  </a:schemeClr>
                </a:solidFill>
              </a:rPr>
              <a:t>3.006.000          1.566.000                18.541                 514,- Kč      </a:t>
            </a:r>
            <a:endParaRPr lang="cs-CZ" dirty="0">
              <a:solidFill>
                <a:schemeClr val="accent1">
                  <a:lumMod val="50000"/>
                </a:schemeClr>
              </a:solidFill>
            </a:endParaRPr>
          </a:p>
        </p:txBody>
      </p:sp>
      <p:sp>
        <p:nvSpPr>
          <p:cNvPr id="27" name="TextBox 9"/>
          <p:cNvSpPr txBox="1">
            <a:spLocks noChangeArrowheads="1"/>
          </p:cNvSpPr>
          <p:nvPr/>
        </p:nvSpPr>
        <p:spPr bwMode="auto">
          <a:xfrm>
            <a:off x="2738422" y="2285992"/>
            <a:ext cx="1214446" cy="634929"/>
          </a:xfrm>
          <a:prstGeom prst="rect">
            <a:avLst/>
          </a:prstGeom>
          <a:noFill/>
          <a:ln w="9525">
            <a:noFill/>
            <a:miter lim="800000"/>
            <a:headEnd/>
            <a:tailEnd/>
          </a:ln>
        </p:spPr>
        <p:txBody>
          <a:bodyPr wrap="square" lIns="80147" tIns="40074" rIns="80147" bIns="40074">
            <a:spAutoFit/>
          </a:bodyPr>
          <a:lstStyle/>
          <a:p>
            <a:pPr marL="514350" indent="-514350" algn="ctr"/>
            <a:r>
              <a:rPr lang="cs-CZ" b="1" i="1" dirty="0" smtClean="0">
                <a:solidFill>
                  <a:schemeClr val="tx2">
                    <a:lumMod val="60000"/>
                    <a:lumOff val="40000"/>
                  </a:schemeClr>
                </a:solidFill>
              </a:rPr>
              <a:t>Počet</a:t>
            </a:r>
          </a:p>
          <a:p>
            <a:pPr marL="514350" indent="-514350" algn="ctr"/>
            <a:r>
              <a:rPr lang="cs-CZ" b="1" i="1" dirty="0" smtClean="0">
                <a:solidFill>
                  <a:schemeClr val="tx2">
                    <a:lumMod val="60000"/>
                    <a:lumOff val="40000"/>
                  </a:schemeClr>
                </a:solidFill>
              </a:rPr>
              <a:t>zákazníků      </a:t>
            </a:r>
            <a:endParaRPr lang="cs-CZ" b="1" i="1" dirty="0">
              <a:solidFill>
                <a:schemeClr val="tx2">
                  <a:lumMod val="60000"/>
                  <a:lumOff val="40000"/>
                </a:schemeClr>
              </a:solidFill>
            </a:endParaRPr>
          </a:p>
        </p:txBody>
      </p:sp>
      <p:sp>
        <p:nvSpPr>
          <p:cNvPr id="28" name="TextBox 9"/>
          <p:cNvSpPr txBox="1">
            <a:spLocks noChangeArrowheads="1"/>
          </p:cNvSpPr>
          <p:nvPr/>
        </p:nvSpPr>
        <p:spPr bwMode="auto">
          <a:xfrm>
            <a:off x="4452934" y="2285992"/>
            <a:ext cx="1214446" cy="911927"/>
          </a:xfrm>
          <a:prstGeom prst="rect">
            <a:avLst/>
          </a:prstGeom>
          <a:noFill/>
          <a:ln w="9525">
            <a:noFill/>
            <a:miter lim="800000"/>
            <a:headEnd/>
            <a:tailEnd/>
          </a:ln>
        </p:spPr>
        <p:txBody>
          <a:bodyPr wrap="square" lIns="80147" tIns="40074" rIns="80147" bIns="40074">
            <a:spAutoFit/>
          </a:bodyPr>
          <a:lstStyle/>
          <a:p>
            <a:pPr marL="514350" indent="-514350" algn="ctr"/>
            <a:r>
              <a:rPr lang="cs-CZ" b="1" i="1" dirty="0" smtClean="0">
                <a:solidFill>
                  <a:schemeClr val="tx2">
                    <a:lumMod val="60000"/>
                    <a:lumOff val="40000"/>
                  </a:schemeClr>
                </a:solidFill>
              </a:rPr>
              <a:t>Počet</a:t>
            </a:r>
          </a:p>
          <a:p>
            <a:pPr marL="514350" indent="-514350" algn="ctr"/>
            <a:r>
              <a:rPr lang="cs-CZ" b="1" i="1" dirty="0" smtClean="0">
                <a:solidFill>
                  <a:schemeClr val="tx2">
                    <a:lumMod val="60000"/>
                    <a:lumOff val="40000"/>
                  </a:schemeClr>
                </a:solidFill>
              </a:rPr>
              <a:t>zákazníků</a:t>
            </a:r>
          </a:p>
          <a:p>
            <a:pPr marL="514350" indent="-514350" algn="ctr"/>
            <a:r>
              <a:rPr lang="cs-CZ" b="1" i="1" dirty="0" smtClean="0">
                <a:solidFill>
                  <a:schemeClr val="tx2">
                    <a:lumMod val="60000"/>
                    <a:lumOff val="40000"/>
                  </a:schemeClr>
                </a:solidFill>
              </a:rPr>
              <a:t>s paušály      </a:t>
            </a:r>
            <a:endParaRPr lang="cs-CZ" b="1" i="1" dirty="0">
              <a:solidFill>
                <a:schemeClr val="tx2">
                  <a:lumMod val="60000"/>
                  <a:lumOff val="40000"/>
                </a:schemeClr>
              </a:solidFill>
            </a:endParaRPr>
          </a:p>
        </p:txBody>
      </p:sp>
      <p:sp>
        <p:nvSpPr>
          <p:cNvPr id="29" name="TextBox 9"/>
          <p:cNvSpPr txBox="1">
            <a:spLocks noChangeArrowheads="1"/>
          </p:cNvSpPr>
          <p:nvPr/>
        </p:nvSpPr>
        <p:spPr bwMode="auto">
          <a:xfrm>
            <a:off x="5881694" y="2285992"/>
            <a:ext cx="1428760" cy="634929"/>
          </a:xfrm>
          <a:prstGeom prst="rect">
            <a:avLst/>
          </a:prstGeom>
          <a:noFill/>
          <a:ln w="9525">
            <a:noFill/>
            <a:miter lim="800000"/>
            <a:headEnd/>
            <a:tailEnd/>
          </a:ln>
        </p:spPr>
        <p:txBody>
          <a:bodyPr wrap="square" lIns="80147" tIns="40074" rIns="80147" bIns="40074">
            <a:spAutoFit/>
          </a:bodyPr>
          <a:lstStyle/>
          <a:p>
            <a:pPr marL="514350" indent="-514350" algn="ctr"/>
            <a:r>
              <a:rPr lang="cs-CZ" b="1" i="1" dirty="0" smtClean="0">
                <a:solidFill>
                  <a:schemeClr val="tx2">
                    <a:lumMod val="60000"/>
                    <a:lumOff val="40000"/>
                  </a:schemeClr>
                </a:solidFill>
              </a:rPr>
              <a:t>Tržby</a:t>
            </a:r>
          </a:p>
          <a:p>
            <a:pPr marL="514350" indent="-514350" algn="ctr"/>
            <a:r>
              <a:rPr lang="cs-CZ" b="1" i="1" dirty="0" smtClean="0">
                <a:solidFill>
                  <a:schemeClr val="tx2">
                    <a:lumMod val="60000"/>
                    <a:lumOff val="40000"/>
                  </a:schemeClr>
                </a:solidFill>
              </a:rPr>
              <a:t>v miliardách      </a:t>
            </a:r>
            <a:endParaRPr lang="cs-CZ" b="1" i="1" dirty="0">
              <a:solidFill>
                <a:schemeClr val="tx2">
                  <a:lumMod val="60000"/>
                  <a:lumOff val="40000"/>
                </a:schemeClr>
              </a:solidFill>
            </a:endParaRPr>
          </a:p>
        </p:txBody>
      </p:sp>
      <p:sp>
        <p:nvSpPr>
          <p:cNvPr id="30" name="TextBox 9"/>
          <p:cNvSpPr txBox="1">
            <a:spLocks noChangeArrowheads="1"/>
          </p:cNvSpPr>
          <p:nvPr/>
        </p:nvSpPr>
        <p:spPr bwMode="auto">
          <a:xfrm>
            <a:off x="7524768" y="2285992"/>
            <a:ext cx="1214446" cy="911927"/>
          </a:xfrm>
          <a:prstGeom prst="rect">
            <a:avLst/>
          </a:prstGeom>
          <a:noFill/>
          <a:ln w="9525">
            <a:noFill/>
            <a:miter lim="800000"/>
            <a:headEnd/>
            <a:tailEnd/>
          </a:ln>
        </p:spPr>
        <p:txBody>
          <a:bodyPr wrap="square" lIns="80147" tIns="40074" rIns="80147" bIns="40074">
            <a:spAutoFit/>
          </a:bodyPr>
          <a:lstStyle/>
          <a:p>
            <a:pPr marL="514350" indent="-514350" algn="ctr"/>
            <a:r>
              <a:rPr lang="cs-CZ" b="1" i="1" dirty="0" smtClean="0">
                <a:solidFill>
                  <a:schemeClr val="tx2">
                    <a:lumMod val="60000"/>
                    <a:lumOff val="40000"/>
                  </a:schemeClr>
                </a:solidFill>
              </a:rPr>
              <a:t>Průměrný</a:t>
            </a:r>
          </a:p>
          <a:p>
            <a:pPr marL="514350" indent="-514350" algn="ctr"/>
            <a:r>
              <a:rPr lang="cs-CZ" b="1" i="1" dirty="0" smtClean="0">
                <a:solidFill>
                  <a:schemeClr val="tx2">
                    <a:lumMod val="60000"/>
                    <a:lumOff val="40000"/>
                  </a:schemeClr>
                </a:solidFill>
              </a:rPr>
              <a:t>výdělek</a:t>
            </a:r>
          </a:p>
          <a:p>
            <a:pPr marL="514350" indent="-514350" algn="ctr"/>
            <a:r>
              <a:rPr lang="cs-CZ" b="1" i="1" dirty="0" smtClean="0">
                <a:solidFill>
                  <a:schemeClr val="tx2">
                    <a:lumMod val="60000"/>
                    <a:lumOff val="40000"/>
                  </a:schemeClr>
                </a:solidFill>
              </a:rPr>
              <a:t>ARPU      </a:t>
            </a:r>
            <a:endParaRPr lang="cs-CZ" b="1" i="1" dirty="0">
              <a:solidFill>
                <a:schemeClr val="tx2">
                  <a:lumMod val="60000"/>
                  <a:lumOff val="40000"/>
                </a:schemeClr>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operátoři</a:t>
            </a:r>
            <a:endParaRPr lang="cs-CZ" sz="3200" dirty="0">
              <a:solidFill>
                <a:srgbClr val="FF0000"/>
              </a:solidFill>
            </a:endParaRPr>
          </a:p>
        </p:txBody>
      </p:sp>
      <p:pic>
        <p:nvPicPr>
          <p:cNvPr id="12" name="Picture 5"/>
          <p:cNvPicPr>
            <a:picLocks noChangeAspect="1" noChangeArrowheads="1"/>
          </p:cNvPicPr>
          <p:nvPr/>
        </p:nvPicPr>
        <p:blipFill>
          <a:blip r:embed="rId4" cstate="print"/>
          <a:srcRect/>
          <a:stretch>
            <a:fillRect/>
          </a:stretch>
        </p:blipFill>
        <p:spPr bwMode="auto">
          <a:xfrm>
            <a:off x="5669713" y="3324176"/>
            <a:ext cx="1110806" cy="1488853"/>
          </a:xfrm>
          <a:prstGeom prst="rect">
            <a:avLst/>
          </a:prstGeom>
          <a:noFill/>
          <a:ln w="19050">
            <a:solidFill>
              <a:schemeClr val="bg1">
                <a:lumMod val="65000"/>
              </a:schemeClr>
            </a:solidFill>
            <a:miter lim="800000"/>
            <a:headEnd/>
            <a:tailEnd/>
          </a:ln>
          <a:effectLst/>
        </p:spPr>
      </p:pic>
      <p:pic>
        <p:nvPicPr>
          <p:cNvPr id="13" name="Picture 6"/>
          <p:cNvPicPr>
            <a:picLocks noChangeAspect="1" noChangeArrowheads="1"/>
          </p:cNvPicPr>
          <p:nvPr/>
        </p:nvPicPr>
        <p:blipFill>
          <a:blip r:embed="rId5" cstate="print"/>
          <a:srcRect/>
          <a:stretch>
            <a:fillRect/>
          </a:stretch>
        </p:blipFill>
        <p:spPr bwMode="auto">
          <a:xfrm>
            <a:off x="5667380" y="1714488"/>
            <a:ext cx="1115473" cy="1493520"/>
          </a:xfrm>
          <a:prstGeom prst="rect">
            <a:avLst/>
          </a:prstGeom>
          <a:noFill/>
          <a:ln w="9525">
            <a:solidFill>
              <a:schemeClr val="bg1">
                <a:lumMod val="75000"/>
              </a:schemeClr>
            </a:solidFill>
            <a:miter lim="800000"/>
            <a:headEnd/>
            <a:tailEnd/>
          </a:ln>
          <a:effectLst/>
        </p:spPr>
      </p:pic>
      <p:pic>
        <p:nvPicPr>
          <p:cNvPr id="14" name="Picture 7"/>
          <p:cNvPicPr>
            <a:picLocks noChangeAspect="1" noChangeArrowheads="1"/>
          </p:cNvPicPr>
          <p:nvPr/>
        </p:nvPicPr>
        <p:blipFill>
          <a:blip r:embed="rId6" cstate="print"/>
          <a:srcRect/>
          <a:stretch>
            <a:fillRect/>
          </a:stretch>
        </p:blipFill>
        <p:spPr bwMode="auto">
          <a:xfrm>
            <a:off x="5667380" y="4929198"/>
            <a:ext cx="1115473" cy="1488853"/>
          </a:xfrm>
          <a:prstGeom prst="rect">
            <a:avLst/>
          </a:prstGeom>
          <a:noFill/>
          <a:ln w="9525">
            <a:solidFill>
              <a:schemeClr val="bg1">
                <a:lumMod val="75000"/>
              </a:schemeClr>
            </a:solidFill>
            <a:miter lim="800000"/>
            <a:headEnd/>
            <a:tailEnd/>
          </a:ln>
          <a:effectLst/>
        </p:spPr>
      </p:pic>
      <p:sp>
        <p:nvSpPr>
          <p:cNvPr id="15" name="TextBox 9"/>
          <p:cNvSpPr txBox="1">
            <a:spLocks noChangeArrowheads="1"/>
          </p:cNvSpPr>
          <p:nvPr/>
        </p:nvSpPr>
        <p:spPr bwMode="auto">
          <a:xfrm>
            <a:off x="166654" y="785794"/>
            <a:ext cx="9513126" cy="819594"/>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lumMod val="50000"/>
                  </a:schemeClr>
                </a:solidFill>
              </a:rPr>
              <a:t>Mobilní </a:t>
            </a:r>
            <a:r>
              <a:rPr lang="cs-CZ" sz="2400" b="1" dirty="0" smtClean="0">
                <a:solidFill>
                  <a:schemeClr val="bg1">
                    <a:lumMod val="50000"/>
                  </a:schemeClr>
                </a:solidFill>
              </a:rPr>
              <a:t>portály operátorů </a:t>
            </a:r>
            <a:r>
              <a:rPr lang="cs-CZ" sz="2400" dirty="0" smtClean="0">
                <a:solidFill>
                  <a:schemeClr val="bg1">
                    <a:lumMod val="50000"/>
                  </a:schemeClr>
                </a:solidFill>
              </a:rPr>
              <a:t>mají </a:t>
            </a:r>
            <a:r>
              <a:rPr lang="cs-CZ" sz="2400" b="1" dirty="0" smtClean="0">
                <a:solidFill>
                  <a:schemeClr val="bg1">
                    <a:lumMod val="50000"/>
                  </a:schemeClr>
                </a:solidFill>
              </a:rPr>
              <a:t>nadstandardní</a:t>
            </a:r>
            <a:r>
              <a:rPr lang="cs-CZ" sz="2400" dirty="0" smtClean="0">
                <a:solidFill>
                  <a:schemeClr val="bg1">
                    <a:lumMod val="50000"/>
                  </a:schemeClr>
                </a:solidFill>
              </a:rPr>
              <a:t> postavení v rámci</a:t>
            </a:r>
          </a:p>
          <a:p>
            <a:pPr marL="514350" indent="-514350"/>
            <a:r>
              <a:rPr lang="cs-CZ" sz="2400" dirty="0" smtClean="0">
                <a:solidFill>
                  <a:schemeClr val="bg1">
                    <a:lumMod val="50000"/>
                  </a:schemeClr>
                </a:solidFill>
              </a:rPr>
              <a:t>mobilního segmentu díky svým možnostem …</a:t>
            </a:r>
            <a:endParaRPr lang="cs-CZ" sz="2400" dirty="0">
              <a:solidFill>
                <a:schemeClr val="bg1">
                  <a:lumMod val="50000"/>
                </a:schemeClr>
              </a:solidFill>
            </a:endParaRPr>
          </a:p>
        </p:txBody>
      </p:sp>
      <p:pic>
        <p:nvPicPr>
          <p:cNvPr id="16" name="Picture 1"/>
          <p:cNvPicPr>
            <a:picLocks noChangeAspect="1" noChangeArrowheads="1"/>
          </p:cNvPicPr>
          <p:nvPr/>
        </p:nvPicPr>
        <p:blipFill>
          <a:blip r:embed="rId7" cstate="print"/>
          <a:srcRect/>
          <a:stretch>
            <a:fillRect/>
          </a:stretch>
        </p:blipFill>
        <p:spPr bwMode="auto">
          <a:xfrm>
            <a:off x="8130776" y="35978"/>
            <a:ext cx="1714794" cy="384000"/>
          </a:xfrm>
          <a:prstGeom prst="rect">
            <a:avLst/>
          </a:prstGeom>
          <a:noFill/>
          <a:ln w="9525">
            <a:noFill/>
            <a:miter lim="800000"/>
            <a:headEnd/>
            <a:tailEnd/>
          </a:ln>
        </p:spPr>
      </p:pic>
      <p:sp>
        <p:nvSpPr>
          <p:cNvPr id="17" name="TextBox 9"/>
          <p:cNvSpPr txBox="1">
            <a:spLocks noChangeArrowheads="1"/>
          </p:cNvSpPr>
          <p:nvPr/>
        </p:nvSpPr>
        <p:spPr bwMode="auto">
          <a:xfrm>
            <a:off x="6910134" y="2623500"/>
            <a:ext cx="2714644" cy="573373"/>
          </a:xfrm>
          <a:prstGeom prst="rect">
            <a:avLst/>
          </a:prstGeom>
          <a:noFill/>
          <a:ln w="9525">
            <a:noFill/>
            <a:miter lim="800000"/>
            <a:headEnd/>
            <a:tailEnd/>
          </a:ln>
        </p:spPr>
        <p:txBody>
          <a:bodyPr wrap="square" lIns="80147" tIns="40074" rIns="80147" bIns="40074">
            <a:spAutoFit/>
          </a:bodyPr>
          <a:lstStyle/>
          <a:p>
            <a:pPr marL="514350" indent="-514350"/>
            <a:r>
              <a:rPr lang="cs-CZ" sz="3200" b="1" i="1" dirty="0" smtClean="0">
                <a:solidFill>
                  <a:schemeClr val="bg1">
                    <a:lumMod val="50000"/>
                  </a:schemeClr>
                </a:solidFill>
              </a:rPr>
              <a:t>Vodafone live!</a:t>
            </a:r>
            <a:endParaRPr lang="cs-CZ" sz="3200" b="1" i="1" dirty="0">
              <a:solidFill>
                <a:schemeClr val="bg1">
                  <a:lumMod val="50000"/>
                </a:schemeClr>
              </a:solidFill>
            </a:endParaRPr>
          </a:p>
        </p:txBody>
      </p:sp>
      <p:sp>
        <p:nvSpPr>
          <p:cNvPr id="18" name="TextBox 9"/>
          <p:cNvSpPr txBox="1">
            <a:spLocks noChangeArrowheads="1"/>
          </p:cNvSpPr>
          <p:nvPr/>
        </p:nvSpPr>
        <p:spPr bwMode="auto">
          <a:xfrm>
            <a:off x="6910134" y="4214818"/>
            <a:ext cx="2714644" cy="573373"/>
          </a:xfrm>
          <a:prstGeom prst="rect">
            <a:avLst/>
          </a:prstGeom>
          <a:noFill/>
          <a:ln w="9525">
            <a:noFill/>
            <a:miter lim="800000"/>
            <a:headEnd/>
            <a:tailEnd/>
          </a:ln>
        </p:spPr>
        <p:txBody>
          <a:bodyPr wrap="square" lIns="80147" tIns="40074" rIns="80147" bIns="40074">
            <a:spAutoFit/>
          </a:bodyPr>
          <a:lstStyle/>
          <a:p>
            <a:pPr marL="514350" indent="-514350"/>
            <a:r>
              <a:rPr lang="cs-CZ" sz="3200" b="1" i="1" dirty="0" smtClean="0">
                <a:solidFill>
                  <a:schemeClr val="bg1">
                    <a:lumMod val="50000"/>
                  </a:schemeClr>
                </a:solidFill>
              </a:rPr>
              <a:t>O2 </a:t>
            </a:r>
            <a:r>
              <a:rPr lang="cs-CZ" sz="3200" b="1" i="1" dirty="0" err="1" smtClean="0">
                <a:solidFill>
                  <a:schemeClr val="bg1">
                    <a:lumMod val="50000"/>
                  </a:schemeClr>
                </a:solidFill>
              </a:rPr>
              <a:t>active</a:t>
            </a:r>
            <a:endParaRPr lang="cs-CZ" sz="3200" b="1" i="1" dirty="0">
              <a:solidFill>
                <a:schemeClr val="bg1">
                  <a:lumMod val="50000"/>
                </a:schemeClr>
              </a:solidFill>
            </a:endParaRPr>
          </a:p>
        </p:txBody>
      </p:sp>
      <p:sp>
        <p:nvSpPr>
          <p:cNvPr id="19" name="TextBox 9"/>
          <p:cNvSpPr txBox="1">
            <a:spLocks noChangeArrowheads="1"/>
          </p:cNvSpPr>
          <p:nvPr/>
        </p:nvSpPr>
        <p:spPr bwMode="auto">
          <a:xfrm>
            <a:off x="6910134" y="5357826"/>
            <a:ext cx="2714644" cy="1065816"/>
          </a:xfrm>
          <a:prstGeom prst="rect">
            <a:avLst/>
          </a:prstGeom>
          <a:noFill/>
          <a:ln w="9525">
            <a:noFill/>
            <a:miter lim="800000"/>
            <a:headEnd/>
            <a:tailEnd/>
          </a:ln>
        </p:spPr>
        <p:txBody>
          <a:bodyPr wrap="square" lIns="80147" tIns="40074" rIns="80147" bIns="40074">
            <a:spAutoFit/>
          </a:bodyPr>
          <a:lstStyle/>
          <a:p>
            <a:pPr marL="514350" indent="-514350"/>
            <a:r>
              <a:rPr lang="cs-CZ" sz="3200" b="1" i="1" dirty="0" smtClean="0">
                <a:solidFill>
                  <a:schemeClr val="bg1">
                    <a:lumMod val="50000"/>
                  </a:schemeClr>
                </a:solidFill>
              </a:rPr>
              <a:t>Web´n´</a:t>
            </a:r>
            <a:r>
              <a:rPr lang="cs-CZ" sz="3200" b="1" i="1" dirty="0" err="1" smtClean="0">
                <a:solidFill>
                  <a:schemeClr val="bg1">
                    <a:lumMod val="50000"/>
                  </a:schemeClr>
                </a:solidFill>
              </a:rPr>
              <a:t>Walk</a:t>
            </a:r>
            <a:endParaRPr lang="cs-CZ" sz="3200" b="1" i="1" dirty="0" smtClean="0">
              <a:solidFill>
                <a:schemeClr val="bg1">
                  <a:lumMod val="50000"/>
                </a:schemeClr>
              </a:solidFill>
            </a:endParaRPr>
          </a:p>
          <a:p>
            <a:pPr marL="514350" indent="-514350"/>
            <a:r>
              <a:rPr lang="cs-CZ" sz="3200" b="1" i="1" dirty="0" smtClean="0">
                <a:solidFill>
                  <a:schemeClr val="bg1">
                    <a:lumMod val="50000"/>
                  </a:schemeClr>
                </a:solidFill>
              </a:rPr>
              <a:t>T-</a:t>
            </a:r>
            <a:r>
              <a:rPr lang="cs-CZ" sz="3200" b="1" i="1" dirty="0" err="1" smtClean="0">
                <a:solidFill>
                  <a:schemeClr val="bg1">
                    <a:lumMod val="50000"/>
                  </a:schemeClr>
                </a:solidFill>
              </a:rPr>
              <a:t>zones</a:t>
            </a:r>
            <a:endParaRPr lang="cs-CZ" sz="3200" b="1" i="1" dirty="0">
              <a:solidFill>
                <a:schemeClr val="bg1">
                  <a:lumMod val="50000"/>
                </a:schemeClr>
              </a:solidFill>
            </a:endParaRPr>
          </a:p>
        </p:txBody>
      </p:sp>
      <p:sp>
        <p:nvSpPr>
          <p:cNvPr id="21" name="TextBox 9"/>
          <p:cNvSpPr txBox="1">
            <a:spLocks noChangeArrowheads="1"/>
          </p:cNvSpPr>
          <p:nvPr/>
        </p:nvSpPr>
        <p:spPr bwMode="auto">
          <a:xfrm>
            <a:off x="881034" y="2526184"/>
            <a:ext cx="3357586" cy="450263"/>
          </a:xfrm>
          <a:prstGeom prst="rect">
            <a:avLst/>
          </a:prstGeom>
          <a:noFill/>
          <a:ln w="9525">
            <a:noFill/>
            <a:miter lim="800000"/>
            <a:headEnd/>
            <a:tailEnd/>
          </a:ln>
        </p:spPr>
        <p:txBody>
          <a:bodyPr wrap="square" lIns="80147" tIns="40074" rIns="80147" bIns="40074">
            <a:spAutoFit/>
          </a:bodyPr>
          <a:lstStyle/>
          <a:p>
            <a:pPr marL="514350" indent="-514350"/>
            <a:r>
              <a:rPr lang="cs-CZ" sz="2400" b="1" dirty="0" smtClean="0">
                <a:solidFill>
                  <a:schemeClr val="accent3">
                    <a:lumMod val="50000"/>
                  </a:schemeClr>
                </a:solidFill>
              </a:rPr>
              <a:t>Přednastavené telefony</a:t>
            </a:r>
            <a:endParaRPr lang="cs-CZ" sz="2400" b="1" dirty="0">
              <a:solidFill>
                <a:schemeClr val="accent3">
                  <a:lumMod val="50000"/>
                </a:schemeClr>
              </a:solidFill>
            </a:endParaRPr>
          </a:p>
        </p:txBody>
      </p:sp>
      <p:sp>
        <p:nvSpPr>
          <p:cNvPr id="23" name="TextBox 9"/>
          <p:cNvSpPr txBox="1">
            <a:spLocks noChangeArrowheads="1"/>
          </p:cNvSpPr>
          <p:nvPr/>
        </p:nvSpPr>
        <p:spPr bwMode="auto">
          <a:xfrm>
            <a:off x="881034" y="3169126"/>
            <a:ext cx="4572032" cy="450263"/>
          </a:xfrm>
          <a:prstGeom prst="rect">
            <a:avLst/>
          </a:prstGeom>
          <a:noFill/>
          <a:ln w="9525">
            <a:noFill/>
            <a:miter lim="800000"/>
            <a:headEnd/>
            <a:tailEnd/>
          </a:ln>
        </p:spPr>
        <p:txBody>
          <a:bodyPr wrap="square" lIns="80147" tIns="40074" rIns="80147" bIns="40074">
            <a:spAutoFit/>
          </a:bodyPr>
          <a:lstStyle/>
          <a:p>
            <a:pPr marL="514350" indent="-514350"/>
            <a:r>
              <a:rPr lang="cs-CZ" sz="2400" b="1" dirty="0" smtClean="0">
                <a:solidFill>
                  <a:schemeClr val="accent3">
                    <a:lumMod val="50000"/>
                  </a:schemeClr>
                </a:solidFill>
              </a:rPr>
              <a:t>Portál operátora jako „Internet“</a:t>
            </a:r>
            <a:endParaRPr lang="cs-CZ" sz="2400" b="1" dirty="0">
              <a:solidFill>
                <a:schemeClr val="accent3">
                  <a:lumMod val="50000"/>
                </a:schemeClr>
              </a:solidFill>
            </a:endParaRPr>
          </a:p>
        </p:txBody>
      </p:sp>
      <p:sp>
        <p:nvSpPr>
          <p:cNvPr id="25" name="TextBox 9"/>
          <p:cNvSpPr txBox="1">
            <a:spLocks noChangeArrowheads="1"/>
          </p:cNvSpPr>
          <p:nvPr/>
        </p:nvSpPr>
        <p:spPr bwMode="auto">
          <a:xfrm>
            <a:off x="881034" y="3889702"/>
            <a:ext cx="4429156" cy="450263"/>
          </a:xfrm>
          <a:prstGeom prst="rect">
            <a:avLst/>
          </a:prstGeom>
          <a:noFill/>
          <a:ln w="9525">
            <a:noFill/>
            <a:miter lim="800000"/>
            <a:headEnd/>
            <a:tailEnd/>
          </a:ln>
        </p:spPr>
        <p:txBody>
          <a:bodyPr wrap="square" lIns="80147" tIns="40074" rIns="80147" bIns="40074">
            <a:spAutoFit/>
          </a:bodyPr>
          <a:lstStyle/>
          <a:p>
            <a:pPr marL="514350" indent="-514350"/>
            <a:r>
              <a:rPr lang="cs-CZ" sz="2400" b="1" dirty="0" err="1" smtClean="0">
                <a:solidFill>
                  <a:schemeClr val="accent3">
                    <a:lumMod val="50000"/>
                  </a:schemeClr>
                </a:solidFill>
              </a:rPr>
              <a:t>Whitelisting</a:t>
            </a:r>
            <a:r>
              <a:rPr lang="cs-CZ" sz="2400" b="1" dirty="0" smtClean="0">
                <a:solidFill>
                  <a:schemeClr val="accent3">
                    <a:lumMod val="50000"/>
                  </a:schemeClr>
                </a:solidFill>
              </a:rPr>
              <a:t> portálů a reklamy</a:t>
            </a:r>
            <a:endParaRPr lang="cs-CZ" sz="2400" b="1" dirty="0">
              <a:solidFill>
                <a:schemeClr val="accent3">
                  <a:lumMod val="50000"/>
                </a:schemeClr>
              </a:solidFill>
            </a:endParaRPr>
          </a:p>
        </p:txBody>
      </p:sp>
      <p:sp>
        <p:nvSpPr>
          <p:cNvPr id="27" name="TextBox 9"/>
          <p:cNvSpPr txBox="1">
            <a:spLocks noChangeArrowheads="1"/>
          </p:cNvSpPr>
          <p:nvPr/>
        </p:nvSpPr>
        <p:spPr bwMode="auto">
          <a:xfrm>
            <a:off x="881034" y="4532644"/>
            <a:ext cx="3357586" cy="450263"/>
          </a:xfrm>
          <a:prstGeom prst="rect">
            <a:avLst/>
          </a:prstGeom>
          <a:noFill/>
          <a:ln w="9525">
            <a:noFill/>
            <a:miter lim="800000"/>
            <a:headEnd/>
            <a:tailEnd/>
          </a:ln>
        </p:spPr>
        <p:txBody>
          <a:bodyPr wrap="square" lIns="80147" tIns="40074" rIns="80147" bIns="40074">
            <a:spAutoFit/>
          </a:bodyPr>
          <a:lstStyle/>
          <a:p>
            <a:pPr marL="514350" indent="-514350"/>
            <a:r>
              <a:rPr lang="cs-CZ" sz="2400" b="1" dirty="0" smtClean="0">
                <a:solidFill>
                  <a:schemeClr val="accent3">
                    <a:lumMod val="50000"/>
                  </a:schemeClr>
                </a:solidFill>
              </a:rPr>
              <a:t>Investice do marketingu</a:t>
            </a:r>
            <a:endParaRPr lang="cs-CZ" sz="2400" b="1" dirty="0">
              <a:solidFill>
                <a:schemeClr val="accent3">
                  <a:lumMod val="50000"/>
                </a:schemeClr>
              </a:solidFill>
            </a:endParaRPr>
          </a:p>
        </p:txBody>
      </p:sp>
      <p:pic>
        <p:nvPicPr>
          <p:cNvPr id="260097" name="Picture 1"/>
          <p:cNvPicPr>
            <a:picLocks noChangeAspect="1" noChangeArrowheads="1"/>
          </p:cNvPicPr>
          <p:nvPr/>
        </p:nvPicPr>
        <p:blipFill>
          <a:blip r:embed="rId8" cstate="print"/>
          <a:srcRect/>
          <a:stretch>
            <a:fillRect/>
          </a:stretch>
        </p:blipFill>
        <p:spPr bwMode="auto">
          <a:xfrm>
            <a:off x="297658" y="2547621"/>
            <a:ext cx="428572" cy="428572"/>
          </a:xfrm>
          <a:prstGeom prst="rect">
            <a:avLst/>
          </a:prstGeom>
          <a:noFill/>
          <a:ln w="9525">
            <a:noFill/>
            <a:miter lim="800000"/>
            <a:headEnd/>
            <a:tailEnd/>
          </a:ln>
        </p:spPr>
      </p:pic>
      <p:pic>
        <p:nvPicPr>
          <p:cNvPr id="28" name="Picture 1"/>
          <p:cNvPicPr>
            <a:picLocks noChangeAspect="1" noChangeArrowheads="1"/>
          </p:cNvPicPr>
          <p:nvPr/>
        </p:nvPicPr>
        <p:blipFill>
          <a:blip r:embed="rId8" cstate="print"/>
          <a:srcRect/>
          <a:stretch>
            <a:fillRect/>
          </a:stretch>
        </p:blipFill>
        <p:spPr bwMode="auto">
          <a:xfrm>
            <a:off x="297658" y="3191127"/>
            <a:ext cx="428572" cy="428572"/>
          </a:xfrm>
          <a:prstGeom prst="rect">
            <a:avLst/>
          </a:prstGeom>
          <a:noFill/>
          <a:ln w="9525">
            <a:noFill/>
            <a:miter lim="800000"/>
            <a:headEnd/>
            <a:tailEnd/>
          </a:ln>
        </p:spPr>
      </p:pic>
      <p:pic>
        <p:nvPicPr>
          <p:cNvPr id="29" name="Picture 1"/>
          <p:cNvPicPr>
            <a:picLocks noChangeAspect="1" noChangeArrowheads="1"/>
          </p:cNvPicPr>
          <p:nvPr/>
        </p:nvPicPr>
        <p:blipFill>
          <a:blip r:embed="rId9" cstate="print"/>
          <a:srcRect/>
          <a:stretch>
            <a:fillRect/>
          </a:stretch>
        </p:blipFill>
        <p:spPr bwMode="auto">
          <a:xfrm>
            <a:off x="297658" y="3917382"/>
            <a:ext cx="428572" cy="428572"/>
          </a:xfrm>
          <a:prstGeom prst="rect">
            <a:avLst/>
          </a:prstGeom>
          <a:noFill/>
          <a:ln w="9525">
            <a:noFill/>
            <a:miter lim="800000"/>
            <a:headEnd/>
            <a:tailEnd/>
          </a:ln>
        </p:spPr>
      </p:pic>
      <p:pic>
        <p:nvPicPr>
          <p:cNvPr id="30" name="Picture 1"/>
          <p:cNvPicPr>
            <a:picLocks noChangeAspect="1" noChangeArrowheads="1"/>
          </p:cNvPicPr>
          <p:nvPr/>
        </p:nvPicPr>
        <p:blipFill>
          <a:blip r:embed="rId9" cstate="print"/>
          <a:srcRect/>
          <a:stretch>
            <a:fillRect/>
          </a:stretch>
        </p:blipFill>
        <p:spPr bwMode="auto">
          <a:xfrm>
            <a:off x="297658" y="4548449"/>
            <a:ext cx="428572" cy="428572"/>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ětiúhelník 9"/>
          <p:cNvSpPr/>
          <p:nvPr/>
        </p:nvSpPr>
        <p:spPr>
          <a:xfrm>
            <a:off x="0" y="1936442"/>
            <a:ext cx="6881826" cy="1928826"/>
          </a:xfrm>
          <a:prstGeom prst="homePlate">
            <a:avLst/>
          </a:prstGeom>
          <a:solidFill>
            <a:schemeClr val="accent1">
              <a:lumMod val="20000"/>
              <a:lumOff val="80000"/>
            </a:schemeClr>
          </a:solidFill>
          <a:ln w="412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operátoři</a:t>
            </a:r>
            <a:endParaRPr lang="cs-CZ" sz="3200" dirty="0">
              <a:solidFill>
                <a:srgbClr val="FF0000"/>
              </a:solidFill>
            </a:endParaRPr>
          </a:p>
        </p:txBody>
      </p:sp>
      <p:sp>
        <p:nvSpPr>
          <p:cNvPr id="15" name="TextBox 9"/>
          <p:cNvSpPr txBox="1">
            <a:spLocks noChangeArrowheads="1"/>
          </p:cNvSpPr>
          <p:nvPr/>
        </p:nvSpPr>
        <p:spPr bwMode="auto">
          <a:xfrm>
            <a:off x="154782" y="857232"/>
            <a:ext cx="9513126" cy="819594"/>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lumMod val="50000"/>
                  </a:schemeClr>
                </a:solidFill>
              </a:rPr>
              <a:t>Jedním z důležitých </a:t>
            </a:r>
            <a:r>
              <a:rPr lang="cs-CZ" sz="2400" b="1" dirty="0" smtClean="0">
                <a:solidFill>
                  <a:schemeClr val="bg1">
                    <a:lumMod val="50000"/>
                  </a:schemeClr>
                </a:solidFill>
              </a:rPr>
              <a:t>faktorů úspěchu </a:t>
            </a:r>
            <a:r>
              <a:rPr lang="cs-CZ" sz="2400" dirty="0" smtClean="0">
                <a:solidFill>
                  <a:schemeClr val="bg1">
                    <a:lumMod val="50000"/>
                  </a:schemeClr>
                </a:solidFill>
              </a:rPr>
              <a:t>mobilního internetu je i </a:t>
            </a:r>
            <a:r>
              <a:rPr lang="cs-CZ" sz="2400" b="1" dirty="0" smtClean="0">
                <a:solidFill>
                  <a:schemeClr val="bg1">
                    <a:lumMod val="50000"/>
                  </a:schemeClr>
                </a:solidFill>
              </a:rPr>
              <a:t>cena</a:t>
            </a:r>
          </a:p>
          <a:p>
            <a:pPr marL="514350" indent="-514350"/>
            <a:r>
              <a:rPr lang="cs-CZ" sz="2400" dirty="0" smtClean="0">
                <a:solidFill>
                  <a:schemeClr val="bg1">
                    <a:lumMod val="50000"/>
                  </a:schemeClr>
                </a:solidFill>
              </a:rPr>
              <a:t>za mobilní </a:t>
            </a:r>
            <a:r>
              <a:rPr lang="cs-CZ" sz="2400" b="1" dirty="0" smtClean="0">
                <a:solidFill>
                  <a:schemeClr val="bg1">
                    <a:lumMod val="50000"/>
                  </a:schemeClr>
                </a:solidFill>
              </a:rPr>
              <a:t>datový tarif </a:t>
            </a:r>
            <a:r>
              <a:rPr lang="cs-CZ" sz="2400" dirty="0" smtClean="0">
                <a:solidFill>
                  <a:schemeClr val="bg1">
                    <a:lumMod val="50000"/>
                  </a:schemeClr>
                </a:solidFill>
              </a:rPr>
              <a:t>…</a:t>
            </a:r>
            <a:endParaRPr lang="cs-CZ" sz="2400" dirty="0">
              <a:solidFill>
                <a:schemeClr val="bg1">
                  <a:lumMod val="50000"/>
                </a:schemeClr>
              </a:solidFill>
            </a:endParaRPr>
          </a:p>
        </p:txBody>
      </p:sp>
      <p:sp>
        <p:nvSpPr>
          <p:cNvPr id="16" name="Obdélník 15"/>
          <p:cNvSpPr/>
          <p:nvPr/>
        </p:nvSpPr>
        <p:spPr>
          <a:xfrm>
            <a:off x="523844" y="2143116"/>
            <a:ext cx="5214974" cy="1477328"/>
          </a:xfrm>
          <a:prstGeom prst="rect">
            <a:avLst/>
          </a:prstGeom>
        </p:spPr>
        <p:txBody>
          <a:bodyPr wrap="square">
            <a:spAutoFit/>
          </a:bodyPr>
          <a:lstStyle/>
          <a:p>
            <a:pPr lvl="0"/>
            <a:r>
              <a:rPr lang="cs-CZ" dirty="0" smtClean="0">
                <a:solidFill>
                  <a:schemeClr val="accent3">
                    <a:lumMod val="50000"/>
                  </a:schemeClr>
                </a:solidFill>
              </a:rPr>
              <a:t>O2 Internet v mobilu (FUP 150 MB) …            </a:t>
            </a:r>
            <a:r>
              <a:rPr lang="cs-CZ" b="1" dirty="0" smtClean="0">
                <a:solidFill>
                  <a:schemeClr val="accent3">
                    <a:lumMod val="50000"/>
                  </a:schemeClr>
                </a:solidFill>
              </a:rPr>
              <a:t>150 Kč</a:t>
            </a:r>
            <a:endParaRPr lang="cs-CZ" dirty="0" smtClean="0">
              <a:solidFill>
                <a:schemeClr val="accent3">
                  <a:lumMod val="50000"/>
                </a:schemeClr>
              </a:solidFill>
            </a:endParaRPr>
          </a:p>
          <a:p>
            <a:pPr lvl="0"/>
            <a:r>
              <a:rPr lang="cs-CZ" dirty="0" smtClean="0">
                <a:solidFill>
                  <a:schemeClr val="accent3">
                    <a:lumMod val="50000"/>
                  </a:schemeClr>
                </a:solidFill>
              </a:rPr>
              <a:t>O2 Internet v mobilu PLUS (FUP 500 MB) …   </a:t>
            </a:r>
            <a:r>
              <a:rPr lang="cs-CZ" b="1" dirty="0" smtClean="0">
                <a:solidFill>
                  <a:schemeClr val="accent3">
                    <a:lumMod val="50000"/>
                  </a:schemeClr>
                </a:solidFill>
              </a:rPr>
              <a:t>300 Kč</a:t>
            </a:r>
            <a:endParaRPr lang="cs-CZ" dirty="0" smtClean="0">
              <a:solidFill>
                <a:schemeClr val="accent3">
                  <a:lumMod val="50000"/>
                </a:schemeClr>
              </a:solidFill>
            </a:endParaRPr>
          </a:p>
          <a:p>
            <a:pPr lvl="0"/>
            <a:r>
              <a:rPr lang="cs-CZ" dirty="0" smtClean="0">
                <a:solidFill>
                  <a:schemeClr val="accent3">
                    <a:lumMod val="50000"/>
                  </a:schemeClr>
                </a:solidFill>
              </a:rPr>
              <a:t>Vodafone Internet v mobilu (FUP 100 MB) … </a:t>
            </a:r>
            <a:r>
              <a:rPr lang="cs-CZ" b="1" dirty="0" smtClean="0">
                <a:solidFill>
                  <a:schemeClr val="accent3">
                    <a:lumMod val="50000"/>
                  </a:schemeClr>
                </a:solidFill>
              </a:rPr>
              <a:t>177 Kč</a:t>
            </a:r>
            <a:endParaRPr lang="cs-CZ" dirty="0" smtClean="0">
              <a:solidFill>
                <a:schemeClr val="accent3">
                  <a:lumMod val="50000"/>
                </a:schemeClr>
              </a:solidFill>
            </a:endParaRPr>
          </a:p>
          <a:p>
            <a:pPr lvl="0"/>
            <a:r>
              <a:rPr lang="cs-CZ" dirty="0" smtClean="0">
                <a:solidFill>
                  <a:schemeClr val="accent3">
                    <a:lumMod val="50000"/>
                  </a:schemeClr>
                </a:solidFill>
              </a:rPr>
              <a:t>T-Mobile Surf </a:t>
            </a:r>
            <a:r>
              <a:rPr lang="cs-CZ" dirty="0" err="1" smtClean="0">
                <a:solidFill>
                  <a:schemeClr val="accent3">
                    <a:lumMod val="50000"/>
                  </a:schemeClr>
                </a:solidFill>
              </a:rPr>
              <a:t>and</a:t>
            </a:r>
            <a:r>
              <a:rPr lang="cs-CZ" dirty="0" smtClean="0">
                <a:solidFill>
                  <a:schemeClr val="accent3">
                    <a:lumMod val="50000"/>
                  </a:schemeClr>
                </a:solidFill>
              </a:rPr>
              <a:t> Mail + (FUP 100 MB) …      </a:t>
            </a:r>
            <a:r>
              <a:rPr lang="cs-CZ" b="1" dirty="0" smtClean="0">
                <a:solidFill>
                  <a:schemeClr val="accent3">
                    <a:lumMod val="50000"/>
                  </a:schemeClr>
                </a:solidFill>
              </a:rPr>
              <a:t>239 Kč</a:t>
            </a:r>
            <a:endParaRPr lang="cs-CZ" dirty="0" smtClean="0">
              <a:solidFill>
                <a:schemeClr val="accent3">
                  <a:lumMod val="50000"/>
                </a:schemeClr>
              </a:solidFill>
            </a:endParaRPr>
          </a:p>
          <a:p>
            <a:pPr lvl="0"/>
            <a:r>
              <a:rPr lang="cs-CZ" dirty="0" smtClean="0">
                <a:solidFill>
                  <a:schemeClr val="accent3">
                    <a:lumMod val="50000"/>
                  </a:schemeClr>
                </a:solidFill>
              </a:rPr>
              <a:t>T-Mobile Surf+ (FUP 50 MB) …                          </a:t>
            </a:r>
            <a:r>
              <a:rPr lang="cs-CZ" b="1" dirty="0" smtClean="0">
                <a:solidFill>
                  <a:schemeClr val="accent3">
                    <a:lumMod val="50000"/>
                  </a:schemeClr>
                </a:solidFill>
              </a:rPr>
              <a:t>119 Kč</a:t>
            </a:r>
            <a:endParaRPr lang="cs-CZ" dirty="0">
              <a:solidFill>
                <a:schemeClr val="accent3">
                  <a:lumMod val="50000"/>
                </a:schemeClr>
              </a:solidFill>
            </a:endParaRPr>
          </a:p>
        </p:txBody>
      </p:sp>
      <p:sp>
        <p:nvSpPr>
          <p:cNvPr id="18" name="Obdélník 17"/>
          <p:cNvSpPr/>
          <p:nvPr/>
        </p:nvSpPr>
        <p:spPr>
          <a:xfrm>
            <a:off x="1738290" y="4643446"/>
            <a:ext cx="8001056" cy="1477328"/>
          </a:xfrm>
          <a:prstGeom prst="rect">
            <a:avLst/>
          </a:prstGeom>
        </p:spPr>
        <p:txBody>
          <a:bodyPr wrap="square">
            <a:spAutoFit/>
          </a:bodyPr>
          <a:lstStyle/>
          <a:p>
            <a:r>
              <a:rPr lang="cs-CZ" dirty="0" smtClean="0"/>
              <a:t>V oblasti mobilního internetu je O2 jednoznačným tahounem na našem trhu. Ať už rozšiřujícím se pokrytím 3G sítě, kterou již pokrývá zhruba třetinu obyvatel ČR, tak nejlepšími zvýhodněními pro připojení na internet. Konkurence sice není v úplném bezvědomí, ale spánek to rozhodně  je. T-Mobile by měl svou nabídku inovovat ještě letos a Vodafone připustil, že by mohl uvažovat o zvýšení objemu dat.</a:t>
            </a:r>
            <a:endParaRPr lang="cs-CZ" dirty="0"/>
          </a:p>
        </p:txBody>
      </p:sp>
      <p:pic>
        <p:nvPicPr>
          <p:cNvPr id="12" name="Picture 4"/>
          <p:cNvPicPr>
            <a:picLocks noChangeAspect="1" noChangeArrowheads="1"/>
          </p:cNvPicPr>
          <p:nvPr/>
        </p:nvPicPr>
        <p:blipFill>
          <a:blip r:embed="rId4" cstate="print"/>
          <a:srcRect/>
          <a:stretch>
            <a:fillRect/>
          </a:stretch>
        </p:blipFill>
        <p:spPr bwMode="auto">
          <a:xfrm>
            <a:off x="7270913" y="1582245"/>
            <a:ext cx="1275588" cy="2647189"/>
          </a:xfrm>
          <a:prstGeom prst="rect">
            <a:avLst/>
          </a:prstGeom>
          <a:noFill/>
          <a:ln w="9525">
            <a:noFill/>
            <a:miter lim="800000"/>
            <a:headEnd/>
            <a:tailEnd/>
          </a:ln>
        </p:spPr>
      </p:pic>
      <p:pic>
        <p:nvPicPr>
          <p:cNvPr id="13" name="Picture 1"/>
          <p:cNvPicPr>
            <a:picLocks noChangeAspect="1" noChangeArrowheads="1"/>
          </p:cNvPicPr>
          <p:nvPr/>
        </p:nvPicPr>
        <p:blipFill>
          <a:blip r:embed="rId5"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Box 9"/>
          <p:cNvSpPr txBox="1">
            <a:spLocks noChangeArrowheads="1"/>
          </p:cNvSpPr>
          <p:nvPr/>
        </p:nvSpPr>
        <p:spPr bwMode="auto">
          <a:xfrm>
            <a:off x="214314" y="2498437"/>
            <a:ext cx="9167842" cy="1004260"/>
          </a:xfrm>
          <a:prstGeom prst="rect">
            <a:avLst/>
          </a:prstGeom>
          <a:noFill/>
          <a:ln w="9525">
            <a:noFill/>
            <a:miter lim="800000"/>
            <a:headEnd/>
            <a:tailEnd/>
          </a:ln>
        </p:spPr>
        <p:txBody>
          <a:bodyPr wrap="square" lIns="80147" tIns="40074" rIns="80147" bIns="40074">
            <a:spAutoFit/>
          </a:bodyPr>
          <a:lstStyle/>
          <a:p>
            <a:pPr marL="514350" indent="-514350"/>
            <a:r>
              <a:rPr lang="cs-CZ" sz="6000" b="1" dirty="0" smtClean="0">
                <a:solidFill>
                  <a:schemeClr val="bg1">
                    <a:lumMod val="50000"/>
                  </a:schemeClr>
                </a:solidFill>
              </a:rPr>
              <a:t>Vymezení trhu</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16" name="Picture 4" descr="http://www.streatsahead.com/Images/Target.jpg"/>
          <p:cNvPicPr>
            <a:picLocks noChangeAspect="1" noChangeArrowheads="1"/>
          </p:cNvPicPr>
          <p:nvPr/>
        </p:nvPicPr>
        <p:blipFill>
          <a:blip r:embed="rId5" cstate="print"/>
          <a:srcRect/>
          <a:stretch>
            <a:fillRect/>
          </a:stretch>
        </p:blipFill>
        <p:spPr bwMode="auto">
          <a:xfrm rot="5400000">
            <a:off x="7460444" y="3057764"/>
            <a:ext cx="2809952" cy="2112264"/>
          </a:xfrm>
          <a:prstGeom prst="rect">
            <a:avLst/>
          </a:prstGeom>
          <a:noFill/>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3809992" y="4357694"/>
            <a:ext cx="5429288" cy="1928826"/>
          </a:xfrm>
          <a:prstGeom prst="rect">
            <a:avLst/>
          </a:prstGeom>
          <a:noFill/>
          <a:ln>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operátoři</a:t>
            </a:r>
            <a:endParaRPr lang="cs-CZ" sz="3200" dirty="0">
              <a:solidFill>
                <a:srgbClr val="FF0000"/>
              </a:solidFill>
            </a:endParaRPr>
          </a:p>
        </p:txBody>
      </p:sp>
      <p:pic>
        <p:nvPicPr>
          <p:cNvPr id="7" name="Picture 2"/>
          <p:cNvPicPr>
            <a:picLocks noChangeAspect="1" noChangeArrowheads="1"/>
          </p:cNvPicPr>
          <p:nvPr/>
        </p:nvPicPr>
        <p:blipFill>
          <a:blip r:embed="rId4" cstate="print"/>
          <a:srcRect/>
          <a:stretch>
            <a:fillRect/>
          </a:stretch>
        </p:blipFill>
        <p:spPr bwMode="auto">
          <a:xfrm>
            <a:off x="828642" y="1714488"/>
            <a:ext cx="1238250" cy="1000125"/>
          </a:xfrm>
          <a:prstGeom prst="rect">
            <a:avLst/>
          </a:prstGeom>
          <a:noFill/>
          <a:ln w="9525">
            <a:noFill/>
            <a:miter lim="800000"/>
            <a:headEnd/>
            <a:tailEnd/>
          </a:ln>
        </p:spPr>
      </p:pic>
      <p:pic>
        <p:nvPicPr>
          <p:cNvPr id="13" name="Picture 6"/>
          <p:cNvPicPr>
            <a:picLocks noChangeAspect="1" noChangeArrowheads="1"/>
          </p:cNvPicPr>
          <p:nvPr/>
        </p:nvPicPr>
        <p:blipFill>
          <a:blip r:embed="rId5" cstate="print"/>
          <a:srcRect/>
          <a:stretch>
            <a:fillRect/>
          </a:stretch>
        </p:blipFill>
        <p:spPr bwMode="auto">
          <a:xfrm>
            <a:off x="309530" y="2928934"/>
            <a:ext cx="2276475" cy="3048000"/>
          </a:xfrm>
          <a:prstGeom prst="rect">
            <a:avLst/>
          </a:prstGeom>
          <a:noFill/>
          <a:ln w="9525">
            <a:solidFill>
              <a:schemeClr val="bg1">
                <a:lumMod val="75000"/>
              </a:schemeClr>
            </a:solidFill>
            <a:miter lim="800000"/>
            <a:headEnd/>
            <a:tailEnd/>
          </a:ln>
          <a:effectLst/>
        </p:spPr>
      </p:pic>
      <p:pic>
        <p:nvPicPr>
          <p:cNvPr id="388098" name="Picture 2"/>
          <p:cNvPicPr>
            <a:picLocks noChangeAspect="1" noChangeArrowheads="1"/>
          </p:cNvPicPr>
          <p:nvPr/>
        </p:nvPicPr>
        <p:blipFill>
          <a:blip r:embed="rId6" cstate="print"/>
          <a:srcRect/>
          <a:stretch>
            <a:fillRect/>
          </a:stretch>
        </p:blipFill>
        <p:spPr bwMode="auto">
          <a:xfrm>
            <a:off x="3786214" y="1928802"/>
            <a:ext cx="3810000" cy="2143125"/>
          </a:xfrm>
          <a:prstGeom prst="rect">
            <a:avLst/>
          </a:prstGeom>
          <a:noFill/>
          <a:ln w="9525">
            <a:noFill/>
            <a:miter lim="800000"/>
            <a:headEnd/>
            <a:tailEnd/>
          </a:ln>
        </p:spPr>
      </p:pic>
      <p:sp>
        <p:nvSpPr>
          <p:cNvPr id="15" name="TextBox 9"/>
          <p:cNvSpPr txBox="1">
            <a:spLocks noChangeArrowheads="1"/>
          </p:cNvSpPr>
          <p:nvPr/>
        </p:nvSpPr>
        <p:spPr bwMode="auto">
          <a:xfrm>
            <a:off x="154782" y="926801"/>
            <a:ext cx="8298680" cy="819594"/>
          </a:xfrm>
          <a:prstGeom prst="rect">
            <a:avLst/>
          </a:prstGeom>
          <a:noFill/>
          <a:ln w="9525">
            <a:noFill/>
            <a:miter lim="800000"/>
            <a:headEnd/>
            <a:tailEnd/>
          </a:ln>
        </p:spPr>
        <p:txBody>
          <a:bodyPr wrap="square" lIns="80147" tIns="40074" rIns="80147" bIns="40074">
            <a:spAutoFit/>
          </a:bodyPr>
          <a:lstStyle/>
          <a:p>
            <a:pPr marL="514350" indent="-514350"/>
            <a:r>
              <a:rPr lang="cs-CZ" sz="2400" b="1" dirty="0" smtClean="0">
                <a:solidFill>
                  <a:schemeClr val="bg1">
                    <a:lumMod val="50000"/>
                  </a:schemeClr>
                </a:solidFill>
              </a:rPr>
              <a:t>Vánoční kampaň </a:t>
            </a:r>
            <a:r>
              <a:rPr lang="cs-CZ" sz="2400" dirty="0" smtClean="0">
                <a:solidFill>
                  <a:schemeClr val="bg1">
                    <a:lumMod val="50000"/>
                  </a:schemeClr>
                </a:solidFill>
              </a:rPr>
              <a:t>Seznam.</a:t>
            </a:r>
            <a:r>
              <a:rPr lang="cs-CZ" sz="2400" dirty="0" err="1" smtClean="0">
                <a:solidFill>
                  <a:schemeClr val="bg1">
                    <a:lumMod val="50000"/>
                  </a:schemeClr>
                </a:solidFill>
              </a:rPr>
              <a:t>cz</a:t>
            </a:r>
            <a:r>
              <a:rPr lang="cs-CZ" sz="2400" dirty="0" smtClean="0">
                <a:solidFill>
                  <a:schemeClr val="bg1">
                    <a:lumMod val="50000"/>
                  </a:schemeClr>
                </a:solidFill>
              </a:rPr>
              <a:t> a Vodafone, </a:t>
            </a:r>
            <a:r>
              <a:rPr lang="cs-CZ" sz="2400" b="1" dirty="0" smtClean="0">
                <a:solidFill>
                  <a:schemeClr val="bg1">
                    <a:lumMod val="50000"/>
                  </a:schemeClr>
                </a:solidFill>
              </a:rPr>
              <a:t>mobilní internet </a:t>
            </a:r>
            <a:r>
              <a:rPr lang="cs-CZ" sz="2400" dirty="0" smtClean="0">
                <a:solidFill>
                  <a:schemeClr val="bg1">
                    <a:lumMod val="50000"/>
                  </a:schemeClr>
                </a:solidFill>
              </a:rPr>
              <a:t>na půl</a:t>
            </a:r>
          </a:p>
          <a:p>
            <a:pPr marL="514350" indent="-514350"/>
            <a:r>
              <a:rPr lang="cs-CZ" sz="2400" dirty="0" smtClean="0">
                <a:solidFill>
                  <a:schemeClr val="bg1">
                    <a:lumMod val="50000"/>
                  </a:schemeClr>
                </a:solidFill>
              </a:rPr>
              <a:t>roku </a:t>
            </a:r>
            <a:r>
              <a:rPr lang="cs-CZ" sz="2400" b="1" dirty="0" smtClean="0">
                <a:solidFill>
                  <a:schemeClr val="bg1">
                    <a:lumMod val="50000"/>
                  </a:schemeClr>
                </a:solidFill>
              </a:rPr>
              <a:t>ZDARMA</a:t>
            </a:r>
            <a:r>
              <a:rPr lang="cs-CZ" sz="2400" dirty="0" smtClean="0">
                <a:solidFill>
                  <a:schemeClr val="bg1">
                    <a:lumMod val="50000"/>
                  </a:schemeClr>
                </a:solidFill>
              </a:rPr>
              <a:t> … </a:t>
            </a:r>
            <a:r>
              <a:rPr lang="cs-CZ" sz="2400" b="1" dirty="0" smtClean="0">
                <a:solidFill>
                  <a:schemeClr val="bg1">
                    <a:lumMod val="50000"/>
                  </a:schemeClr>
                </a:solidFill>
              </a:rPr>
              <a:t>Start</a:t>
            </a:r>
            <a:r>
              <a:rPr lang="cs-CZ" sz="2400" dirty="0" smtClean="0">
                <a:solidFill>
                  <a:schemeClr val="bg1">
                    <a:lumMod val="50000"/>
                  </a:schemeClr>
                </a:solidFill>
              </a:rPr>
              <a:t> mobilního internetu </a:t>
            </a:r>
            <a:r>
              <a:rPr lang="cs-CZ" sz="2400" b="1" dirty="0" smtClean="0">
                <a:solidFill>
                  <a:schemeClr val="bg1">
                    <a:lumMod val="50000"/>
                  </a:schemeClr>
                </a:solidFill>
              </a:rPr>
              <a:t>v ČR </a:t>
            </a:r>
            <a:r>
              <a:rPr lang="cs-CZ" sz="2400" dirty="0" smtClean="0">
                <a:solidFill>
                  <a:schemeClr val="bg1">
                    <a:lumMod val="50000"/>
                  </a:schemeClr>
                </a:solidFill>
              </a:rPr>
              <a:t>…</a:t>
            </a:r>
            <a:endParaRPr lang="cs-CZ" sz="2400" dirty="0">
              <a:solidFill>
                <a:schemeClr val="bg1">
                  <a:lumMod val="50000"/>
                </a:schemeClr>
              </a:solidFill>
            </a:endParaRPr>
          </a:p>
        </p:txBody>
      </p:sp>
      <p:sp>
        <p:nvSpPr>
          <p:cNvPr id="16" name="Obdélník 15"/>
          <p:cNvSpPr/>
          <p:nvPr/>
        </p:nvSpPr>
        <p:spPr>
          <a:xfrm>
            <a:off x="4071966" y="4891643"/>
            <a:ext cx="5310190" cy="1323439"/>
          </a:xfrm>
          <a:prstGeom prst="rect">
            <a:avLst/>
          </a:prstGeom>
        </p:spPr>
        <p:txBody>
          <a:bodyPr wrap="square">
            <a:spAutoFit/>
          </a:bodyPr>
          <a:lstStyle/>
          <a:p>
            <a:r>
              <a:rPr lang="cs-CZ" sz="1600" dirty="0" smtClean="0"/>
              <a:t>Zákazníci se přestali bát využívat datové služby. Celkově si v rámci vánoční nabídky internet v mobilu na šest měsíců zdarma zaktivovalo téměř 520 tisíc zákazníků. Polovina uživatelů brouzdala po internetu tři a více dnů v týdnu …. Padla tak bariéra </a:t>
            </a:r>
            <a:r>
              <a:rPr lang="cs-CZ" sz="1600" dirty="0" err="1" smtClean="0"/>
              <a:t>WAPu</a:t>
            </a:r>
            <a:endParaRPr lang="cs-CZ" sz="1600" dirty="0"/>
          </a:p>
        </p:txBody>
      </p:sp>
      <p:pic>
        <p:nvPicPr>
          <p:cNvPr id="12" name="Picture 1"/>
          <p:cNvPicPr>
            <a:picLocks noChangeAspect="1" noChangeArrowheads="1"/>
          </p:cNvPicPr>
          <p:nvPr/>
        </p:nvPicPr>
        <p:blipFill>
          <a:blip r:embed="rId7" cstate="print"/>
          <a:srcRect/>
          <a:stretch>
            <a:fillRect/>
          </a:stretch>
        </p:blipFill>
        <p:spPr bwMode="auto">
          <a:xfrm>
            <a:off x="8130776" y="35978"/>
            <a:ext cx="1714794" cy="384000"/>
          </a:xfrm>
          <a:prstGeom prst="rect">
            <a:avLst/>
          </a:prstGeom>
          <a:noFill/>
          <a:ln w="9525">
            <a:noFill/>
            <a:miter lim="800000"/>
            <a:headEnd/>
            <a:tailEnd/>
          </a:ln>
        </p:spPr>
      </p:pic>
      <p:pic>
        <p:nvPicPr>
          <p:cNvPr id="18" name="Picture 1"/>
          <p:cNvPicPr>
            <a:picLocks noChangeAspect="1" noChangeArrowheads="1"/>
          </p:cNvPicPr>
          <p:nvPr/>
        </p:nvPicPr>
        <p:blipFill>
          <a:blip r:embed="rId8" cstate="print"/>
          <a:srcRect/>
          <a:stretch>
            <a:fillRect/>
          </a:stretch>
        </p:blipFill>
        <p:spPr bwMode="auto">
          <a:xfrm>
            <a:off x="3900480" y="4448182"/>
            <a:ext cx="428572" cy="428572"/>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operátoři - spolupráce</a:t>
            </a:r>
            <a:endParaRPr lang="cs-CZ" sz="3200" dirty="0">
              <a:solidFill>
                <a:srgbClr val="FF0000"/>
              </a:solidFill>
            </a:endParaRPr>
          </a:p>
        </p:txBody>
      </p:sp>
      <p:pic>
        <p:nvPicPr>
          <p:cNvPr id="15"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247809" name="Picture 1"/>
          <p:cNvPicPr>
            <a:picLocks noChangeAspect="1" noChangeArrowheads="1"/>
          </p:cNvPicPr>
          <p:nvPr/>
        </p:nvPicPr>
        <p:blipFill>
          <a:blip r:embed="rId5" cstate="print"/>
          <a:srcRect/>
          <a:stretch>
            <a:fillRect/>
          </a:stretch>
        </p:blipFill>
        <p:spPr bwMode="auto">
          <a:xfrm>
            <a:off x="296363" y="2409082"/>
            <a:ext cx="1915783" cy="4024800"/>
          </a:xfrm>
          <a:prstGeom prst="rect">
            <a:avLst/>
          </a:prstGeom>
          <a:noFill/>
          <a:ln w="9525">
            <a:noFill/>
            <a:miter lim="800000"/>
            <a:headEnd/>
            <a:tailEnd/>
          </a:ln>
        </p:spPr>
      </p:pic>
      <p:pic>
        <p:nvPicPr>
          <p:cNvPr id="330754" name="Picture 2"/>
          <p:cNvPicPr>
            <a:picLocks noChangeAspect="1" noChangeArrowheads="1"/>
          </p:cNvPicPr>
          <p:nvPr/>
        </p:nvPicPr>
        <p:blipFill>
          <a:blip r:embed="rId6" cstate="print"/>
          <a:srcRect/>
          <a:stretch>
            <a:fillRect/>
          </a:stretch>
        </p:blipFill>
        <p:spPr bwMode="auto">
          <a:xfrm>
            <a:off x="2750832" y="2380193"/>
            <a:ext cx="1923810" cy="4025397"/>
          </a:xfrm>
          <a:prstGeom prst="rect">
            <a:avLst/>
          </a:prstGeom>
          <a:noFill/>
          <a:ln w="9525">
            <a:noFill/>
            <a:miter lim="800000"/>
            <a:headEnd/>
            <a:tailEnd/>
          </a:ln>
        </p:spPr>
      </p:pic>
      <p:pic>
        <p:nvPicPr>
          <p:cNvPr id="330755" name="Picture 3"/>
          <p:cNvPicPr>
            <a:picLocks noChangeAspect="1" noChangeArrowheads="1"/>
          </p:cNvPicPr>
          <p:nvPr/>
        </p:nvPicPr>
        <p:blipFill>
          <a:blip r:embed="rId7" cstate="print"/>
          <a:srcRect/>
          <a:stretch>
            <a:fillRect/>
          </a:stretch>
        </p:blipFill>
        <p:spPr bwMode="auto">
          <a:xfrm>
            <a:off x="5246399" y="2357430"/>
            <a:ext cx="1923810" cy="4025397"/>
          </a:xfrm>
          <a:prstGeom prst="rect">
            <a:avLst/>
          </a:prstGeom>
          <a:noFill/>
          <a:ln w="9525">
            <a:noFill/>
            <a:miter lim="800000"/>
            <a:headEnd/>
            <a:tailEnd/>
          </a:ln>
        </p:spPr>
      </p:pic>
      <p:pic>
        <p:nvPicPr>
          <p:cNvPr id="330756" name="Picture 4"/>
          <p:cNvPicPr>
            <a:picLocks noChangeAspect="1" noChangeArrowheads="1"/>
          </p:cNvPicPr>
          <p:nvPr/>
        </p:nvPicPr>
        <p:blipFill>
          <a:blip r:embed="rId8" cstate="print"/>
          <a:srcRect/>
          <a:stretch>
            <a:fillRect/>
          </a:stretch>
        </p:blipFill>
        <p:spPr bwMode="auto">
          <a:xfrm>
            <a:off x="7672660" y="2376480"/>
            <a:ext cx="1923810" cy="4025397"/>
          </a:xfrm>
          <a:prstGeom prst="rect">
            <a:avLst/>
          </a:prstGeom>
          <a:noFill/>
          <a:ln w="9525">
            <a:noFill/>
            <a:miter lim="800000"/>
            <a:headEnd/>
            <a:tailEnd/>
          </a:ln>
        </p:spPr>
      </p:pic>
      <p:sp>
        <p:nvSpPr>
          <p:cNvPr id="12" name="TextBox 9"/>
          <p:cNvSpPr txBox="1">
            <a:spLocks noChangeArrowheads="1"/>
          </p:cNvSpPr>
          <p:nvPr/>
        </p:nvSpPr>
        <p:spPr bwMode="auto">
          <a:xfrm>
            <a:off x="154782" y="853104"/>
            <a:ext cx="9751218" cy="1004260"/>
          </a:xfrm>
          <a:prstGeom prst="rect">
            <a:avLst/>
          </a:prstGeom>
          <a:noFill/>
          <a:ln w="9525">
            <a:noFill/>
            <a:miter lim="800000"/>
            <a:headEnd/>
            <a:tailEnd/>
          </a:ln>
        </p:spPr>
        <p:txBody>
          <a:bodyPr wrap="square" lIns="80147" tIns="40074" rIns="80147" bIns="40074">
            <a:spAutoFit/>
          </a:bodyPr>
          <a:lstStyle/>
          <a:p>
            <a:pPr marL="514350" indent="-514350">
              <a:buFont typeface="Wingdings" pitchFamily="2" charset="2"/>
              <a:buChar char="ü"/>
            </a:pPr>
            <a:r>
              <a:rPr lang="cs-CZ" sz="2000" dirty="0" smtClean="0">
                <a:solidFill>
                  <a:schemeClr val="tx2">
                    <a:lumMod val="50000"/>
                  </a:schemeClr>
                </a:solidFill>
              </a:rPr>
              <a:t>Jeden společný portál pro všechny uživatele daného mobilního operátora</a:t>
            </a:r>
          </a:p>
          <a:p>
            <a:pPr marL="514350" indent="-514350">
              <a:buFont typeface="Wingdings" pitchFamily="2" charset="2"/>
              <a:buChar char="ü"/>
            </a:pPr>
            <a:endParaRPr lang="cs-CZ" sz="2000" dirty="0" smtClean="0">
              <a:solidFill>
                <a:schemeClr val="tx2">
                  <a:lumMod val="50000"/>
                </a:schemeClr>
              </a:solidFill>
            </a:endParaRPr>
          </a:p>
          <a:p>
            <a:pPr marL="514350" indent="-514350">
              <a:buFont typeface="Wingdings" pitchFamily="2" charset="2"/>
              <a:buChar char="ü"/>
            </a:pPr>
            <a:r>
              <a:rPr lang="cs-CZ" sz="2000" dirty="0" smtClean="0">
                <a:solidFill>
                  <a:schemeClr val="tx2">
                    <a:lumMod val="50000"/>
                  </a:schemeClr>
                </a:solidFill>
              </a:rPr>
              <a:t>Celkem 4 mobilní portály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operátoři</a:t>
            </a:r>
            <a:endParaRPr lang="cs-CZ" sz="3200" dirty="0">
              <a:solidFill>
                <a:srgbClr val="FF0000"/>
              </a:solidFill>
            </a:endParaRPr>
          </a:p>
        </p:txBody>
      </p:sp>
      <p:sp>
        <p:nvSpPr>
          <p:cNvPr id="15" name="TextBox 9"/>
          <p:cNvSpPr txBox="1">
            <a:spLocks noChangeArrowheads="1"/>
          </p:cNvSpPr>
          <p:nvPr/>
        </p:nvSpPr>
        <p:spPr bwMode="auto">
          <a:xfrm>
            <a:off x="154782" y="926801"/>
            <a:ext cx="8298680" cy="450263"/>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lumMod val="50000"/>
                  </a:schemeClr>
                </a:solidFill>
              </a:rPr>
              <a:t>Problém jménem </a:t>
            </a:r>
            <a:r>
              <a:rPr lang="cs-CZ" sz="2400" b="1" dirty="0" err="1" smtClean="0">
                <a:solidFill>
                  <a:schemeClr val="bg1">
                    <a:lumMod val="50000"/>
                  </a:schemeClr>
                </a:solidFill>
              </a:rPr>
              <a:t>offloading</a:t>
            </a:r>
            <a:r>
              <a:rPr lang="cs-CZ" sz="2400" dirty="0" smtClean="0">
                <a:solidFill>
                  <a:schemeClr val="bg1">
                    <a:lumMod val="50000"/>
                  </a:schemeClr>
                </a:solidFill>
              </a:rPr>
              <a:t> …</a:t>
            </a:r>
            <a:endParaRPr lang="cs-CZ" sz="2400" dirty="0">
              <a:solidFill>
                <a:schemeClr val="bg1">
                  <a:lumMod val="50000"/>
                </a:schemeClr>
              </a:solidFill>
            </a:endParaRPr>
          </a:p>
        </p:txBody>
      </p:sp>
      <p:sp>
        <p:nvSpPr>
          <p:cNvPr id="391169" name="Rectangle 1"/>
          <p:cNvSpPr>
            <a:spLocks noChangeArrowheads="1"/>
          </p:cNvSpPr>
          <p:nvPr/>
        </p:nvSpPr>
        <p:spPr bwMode="auto">
          <a:xfrm>
            <a:off x="166654" y="2143116"/>
            <a:ext cx="5643602"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Přenosy dat v mobilních sítích zažívají boom, objemy </a:t>
            </a:r>
          </a:p>
          <a:p>
            <a:pPr marL="0" marR="0" lvl="0" indent="0" algn="l" defTabSz="914400" rtl="0" eaLnBrk="1" fontAlgn="base" latinLnBrk="0" hangingPunct="1">
              <a:lnSpc>
                <a:spcPct val="100000"/>
              </a:lnSpc>
              <a:spcBef>
                <a:spcPct val="0"/>
              </a:spcBef>
              <a:spcAft>
                <a:spcPct val="0"/>
              </a:spcAft>
              <a:buClrTx/>
              <a:buSzTx/>
              <a:buFontTx/>
              <a:buNone/>
              <a:tabLst/>
            </a:pPr>
            <a:r>
              <a:rPr lang="cs-CZ" b="1" dirty="0" smtClean="0">
                <a:latin typeface="Calibri" pitchFamily="34" charset="0"/>
                <a:ea typeface="Times New Roman" pitchFamily="18" charset="0"/>
                <a:cs typeface="Times New Roman" pitchFamily="18" charset="0"/>
              </a:rPr>
              <a:t>přenesených dat</a:t>
            </a:r>
            <a:r>
              <a:rPr kumimoji="0" lang="cs-CZ"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loni narostly o úctyhodných 160 %.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Do roku 2014 by mělo být připojeno na mobilní internet na pět miliard zařízení.</a:t>
            </a:r>
            <a:endParaRPr kumimoji="0" lang="cs-CZ" b="0" i="0" u="none" strike="noStrike" cap="none" normalizeH="0" baseline="0" dirty="0" smtClean="0">
              <a:ln>
                <a:noFill/>
              </a:ln>
              <a:solidFill>
                <a:schemeClr val="tx1"/>
              </a:solidFill>
              <a:effectLst/>
              <a:latin typeface="Arial" pitchFamily="34" charset="0"/>
            </a:endParaRPr>
          </a:p>
        </p:txBody>
      </p:sp>
      <p:pic>
        <p:nvPicPr>
          <p:cNvPr id="21" name="Picture 2"/>
          <p:cNvPicPr>
            <a:picLocks noChangeAspect="1" noChangeArrowheads="1"/>
          </p:cNvPicPr>
          <p:nvPr/>
        </p:nvPicPr>
        <p:blipFill>
          <a:blip r:embed="rId4" cstate="print">
            <a:lum/>
          </a:blip>
          <a:srcRect/>
          <a:stretch>
            <a:fillRect/>
          </a:stretch>
        </p:blipFill>
        <p:spPr bwMode="auto">
          <a:xfrm>
            <a:off x="6167446" y="1089456"/>
            <a:ext cx="1729016" cy="3183492"/>
          </a:xfrm>
          <a:prstGeom prst="rect">
            <a:avLst/>
          </a:prstGeom>
          <a:noFill/>
          <a:ln w="9525">
            <a:noFill/>
            <a:miter lim="800000"/>
            <a:headEnd/>
            <a:tailEnd/>
          </a:ln>
        </p:spPr>
      </p:pic>
      <p:pic>
        <p:nvPicPr>
          <p:cNvPr id="22" name="Picture 3"/>
          <p:cNvPicPr>
            <a:picLocks noChangeAspect="1" noChangeArrowheads="1"/>
          </p:cNvPicPr>
          <p:nvPr/>
        </p:nvPicPr>
        <p:blipFill>
          <a:blip r:embed="rId5" cstate="print">
            <a:lum/>
          </a:blip>
          <a:srcRect/>
          <a:stretch>
            <a:fillRect/>
          </a:stretch>
        </p:blipFill>
        <p:spPr bwMode="auto">
          <a:xfrm>
            <a:off x="8024834" y="1089456"/>
            <a:ext cx="1728000" cy="3196800"/>
          </a:xfrm>
          <a:prstGeom prst="rect">
            <a:avLst/>
          </a:prstGeom>
          <a:noFill/>
          <a:ln w="9525">
            <a:noFill/>
            <a:miter lim="800000"/>
            <a:headEnd/>
            <a:tailEnd/>
          </a:ln>
          <a:effectLst/>
        </p:spPr>
      </p:pic>
      <p:sp>
        <p:nvSpPr>
          <p:cNvPr id="391170" name="Rectangle 2"/>
          <p:cNvSpPr>
            <a:spLocks noChangeArrowheads="1"/>
          </p:cNvSpPr>
          <p:nvPr/>
        </p:nvSpPr>
        <p:spPr bwMode="auto">
          <a:xfrm>
            <a:off x="166655" y="3971702"/>
            <a:ext cx="6000792"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400" b="0" i="0" strike="noStrike" cap="none" normalizeH="0" baseline="0" dirty="0" smtClean="0">
                <a:ln>
                  <a:noFill/>
                </a:ln>
                <a:effectLst/>
                <a:latin typeface="Calibri" pitchFamily="34" charset="0"/>
                <a:ea typeface="Times New Roman" pitchFamily="18" charset="0"/>
                <a:cs typeface="Times New Roman" pitchFamily="18" charset="0"/>
              </a:rPr>
              <a:t>Podle studie společnosti </a:t>
            </a:r>
            <a:r>
              <a:rPr kumimoji="0" lang="cs-CZ" sz="1400" b="0" i="0" strike="noStrike" cap="none" normalizeH="0" baseline="0" dirty="0" err="1" smtClean="0">
                <a:ln>
                  <a:noFill/>
                </a:ln>
                <a:effectLst/>
                <a:latin typeface="Calibri" pitchFamily="34" charset="0"/>
                <a:ea typeface="Times New Roman" pitchFamily="18" charset="0"/>
                <a:cs typeface="Times New Roman" pitchFamily="18" charset="0"/>
              </a:rPr>
              <a:t>Cisco</a:t>
            </a:r>
            <a:r>
              <a:rPr kumimoji="0" lang="cs-CZ" sz="1400" b="0" i="0" strike="noStrike" cap="none" normalizeH="0" baseline="0" dirty="0" smtClean="0">
                <a:ln>
                  <a:noFill/>
                </a:ln>
                <a:effectLst/>
                <a:latin typeface="Calibri" pitchFamily="34" charset="0"/>
                <a:ea typeface="Times New Roman" pitchFamily="18" charset="0"/>
                <a:cs typeface="Times New Roman" pitchFamily="18" charset="0"/>
              </a:rPr>
              <a:t> vzrostly loni přenosy dat v mobilních sítích o 160 procent. Poslední měsíc v roce  2009 bylo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400" b="0" i="0" strike="noStrike" cap="none" normalizeH="0" baseline="0" dirty="0" smtClean="0">
                <a:ln>
                  <a:noFill/>
                </a:ln>
                <a:effectLst/>
                <a:latin typeface="Calibri" pitchFamily="34" charset="0"/>
                <a:ea typeface="Times New Roman" pitchFamily="18" charset="0"/>
                <a:cs typeface="Times New Roman" pitchFamily="18" charset="0"/>
              </a:rPr>
              <a:t>v mobilních sítích přeneseno 90 </a:t>
            </a:r>
            <a:r>
              <a:rPr kumimoji="0" lang="cs-CZ" sz="1400" b="0" i="0" strike="noStrike" cap="none" normalizeH="0" baseline="0" dirty="0" err="1" smtClean="0">
                <a:ln>
                  <a:noFill/>
                </a:ln>
                <a:effectLst/>
                <a:latin typeface="Calibri" pitchFamily="34" charset="0"/>
                <a:ea typeface="Times New Roman" pitchFamily="18" charset="0"/>
                <a:cs typeface="Times New Roman" pitchFamily="18" charset="0"/>
              </a:rPr>
              <a:t>petabytů</a:t>
            </a:r>
            <a:r>
              <a:rPr kumimoji="0" lang="cs-CZ" sz="1400" b="0" i="0" strike="noStrike" cap="none" normalizeH="0" baseline="0" dirty="0" smtClean="0">
                <a:ln>
                  <a:noFill/>
                </a:ln>
                <a:effectLst/>
                <a:latin typeface="Calibri" pitchFamily="34" charset="0"/>
                <a:ea typeface="Times New Roman" pitchFamily="18" charset="0"/>
                <a:cs typeface="Times New Roman" pitchFamily="18" charset="0"/>
              </a:rPr>
              <a:t> dat, což představuje ekvivalent 23 milionů DVD. Podle odhadů </a:t>
            </a:r>
            <a:r>
              <a:rPr kumimoji="0" lang="cs-CZ" sz="1400" b="0" i="0" strike="noStrike" cap="none" normalizeH="0" baseline="0" dirty="0" err="1" smtClean="0">
                <a:ln>
                  <a:noFill/>
                </a:ln>
                <a:effectLst/>
                <a:latin typeface="Calibri" pitchFamily="34" charset="0"/>
                <a:ea typeface="Times New Roman" pitchFamily="18" charset="0"/>
                <a:cs typeface="Times New Roman" pitchFamily="18" charset="0"/>
              </a:rPr>
              <a:t>Cisco</a:t>
            </a:r>
            <a:r>
              <a:rPr kumimoji="0" lang="cs-CZ" sz="1400" b="0" i="0" strike="noStrike" cap="none" normalizeH="0" baseline="0" dirty="0" smtClean="0">
                <a:ln>
                  <a:noFill/>
                </a:ln>
                <a:effectLst/>
                <a:latin typeface="Calibri" pitchFamily="34" charset="0"/>
                <a:ea typeface="Times New Roman" pitchFamily="18" charset="0"/>
                <a:cs typeface="Times New Roman" pitchFamily="18" charset="0"/>
              </a:rPr>
              <a:t> porostou mezi lety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400" b="0" i="0" strike="noStrike" cap="none" normalizeH="0" baseline="0" dirty="0" smtClean="0">
                <a:ln>
                  <a:noFill/>
                </a:ln>
                <a:effectLst/>
                <a:latin typeface="Calibri" pitchFamily="34" charset="0"/>
                <a:ea typeface="Times New Roman" pitchFamily="18" charset="0"/>
                <a:cs typeface="Times New Roman" pitchFamily="18" charset="0"/>
              </a:rPr>
              <a:t>2009 až 2014 mobilní přenosy o dalších 108 procent ročně. Současně se bude zvyšovat počet uživatelů mobilního připojení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400" b="0" i="0" strike="noStrike" cap="none" normalizeH="0" baseline="0" dirty="0" smtClean="0">
                <a:ln>
                  <a:noFill/>
                </a:ln>
                <a:effectLst/>
                <a:latin typeface="Calibri" pitchFamily="34" charset="0"/>
                <a:ea typeface="Times New Roman" pitchFamily="18" charset="0"/>
                <a:cs typeface="Times New Roman" pitchFamily="18" charset="0"/>
              </a:rPr>
              <a:t>k internetu.</a:t>
            </a:r>
          </a:p>
        </p:txBody>
      </p:sp>
      <p:pic>
        <p:nvPicPr>
          <p:cNvPr id="12" name="Picture 1"/>
          <p:cNvPicPr>
            <a:picLocks noChangeAspect="1" noChangeArrowheads="1"/>
          </p:cNvPicPr>
          <p:nvPr/>
        </p:nvPicPr>
        <p:blipFill>
          <a:blip r:embed="rId6"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Box 9"/>
          <p:cNvSpPr txBox="1">
            <a:spLocks noChangeArrowheads="1"/>
          </p:cNvSpPr>
          <p:nvPr/>
        </p:nvSpPr>
        <p:spPr bwMode="auto">
          <a:xfrm>
            <a:off x="214314" y="2498437"/>
            <a:ext cx="9167842" cy="1004260"/>
          </a:xfrm>
          <a:prstGeom prst="rect">
            <a:avLst/>
          </a:prstGeom>
          <a:noFill/>
          <a:ln w="9525">
            <a:noFill/>
            <a:miter lim="800000"/>
            <a:headEnd/>
            <a:tailEnd/>
          </a:ln>
        </p:spPr>
        <p:txBody>
          <a:bodyPr wrap="square" lIns="80147" tIns="40074" rIns="80147" bIns="40074">
            <a:spAutoFit/>
          </a:bodyPr>
          <a:lstStyle/>
          <a:p>
            <a:pPr marL="514350" indent="-514350"/>
            <a:r>
              <a:rPr lang="cs-CZ" sz="6000" b="1" dirty="0" smtClean="0">
                <a:solidFill>
                  <a:schemeClr val="bg1">
                    <a:lumMod val="50000"/>
                  </a:schemeClr>
                </a:solidFill>
              </a:rPr>
              <a:t>Auditovaná data</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8" name="Krychle 7"/>
          <p:cNvSpPr/>
          <p:nvPr/>
        </p:nvSpPr>
        <p:spPr>
          <a:xfrm>
            <a:off x="7096140" y="5367794"/>
            <a:ext cx="642942" cy="6429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Krychle 8"/>
          <p:cNvSpPr/>
          <p:nvPr/>
        </p:nvSpPr>
        <p:spPr>
          <a:xfrm>
            <a:off x="7739082" y="5367794"/>
            <a:ext cx="642942" cy="6429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Krychle 11"/>
          <p:cNvSpPr/>
          <p:nvPr/>
        </p:nvSpPr>
        <p:spPr>
          <a:xfrm>
            <a:off x="8453462" y="5367794"/>
            <a:ext cx="642942" cy="6429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Krychle 12"/>
          <p:cNvSpPr/>
          <p:nvPr/>
        </p:nvSpPr>
        <p:spPr>
          <a:xfrm>
            <a:off x="7453330" y="4862744"/>
            <a:ext cx="642942" cy="6429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Krychle 13"/>
          <p:cNvSpPr/>
          <p:nvPr/>
        </p:nvSpPr>
        <p:spPr>
          <a:xfrm>
            <a:off x="8167710" y="4862744"/>
            <a:ext cx="642942" cy="6429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Krychle 14"/>
          <p:cNvSpPr/>
          <p:nvPr/>
        </p:nvSpPr>
        <p:spPr>
          <a:xfrm>
            <a:off x="7810520" y="4357694"/>
            <a:ext cx="642942" cy="6429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634984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8" name="Picture 56" descr="pruh"/>
          <p:cNvPicPr>
            <a:picLocks noChangeAspect="1" noChangeArrowheads="1"/>
          </p:cNvPicPr>
          <p:nvPr/>
        </p:nvPicPr>
        <p:blipFill>
          <a:blip r:embed="rId3" cstate="print"/>
          <a:srcRect/>
          <a:stretch>
            <a:fillRect/>
          </a:stretch>
        </p:blipFill>
        <p:spPr bwMode="auto">
          <a:xfrm>
            <a:off x="0" y="6502357"/>
            <a:ext cx="9906000" cy="355643"/>
          </a:xfrm>
          <a:prstGeom prst="rect">
            <a:avLst/>
          </a:prstGeom>
          <a:noFill/>
        </p:spPr>
      </p:pic>
      <p:sp>
        <p:nvSpPr>
          <p:cNvPr id="3129" name="Text Box 57"/>
          <p:cNvSpPr txBox="1">
            <a:spLocks noChangeArrowheads="1"/>
          </p:cNvSpPr>
          <p:nvPr/>
        </p:nvSpPr>
        <p:spPr bwMode="auto">
          <a:xfrm>
            <a:off x="147061" y="6546993"/>
            <a:ext cx="902151" cy="254067"/>
          </a:xfrm>
          <a:prstGeom prst="rect">
            <a:avLst/>
          </a:prstGeom>
          <a:noFill/>
          <a:ln w="9525">
            <a:noFill/>
            <a:miter lim="800000"/>
            <a:headEnd/>
            <a:tailEnd/>
          </a:ln>
          <a:effectLst/>
        </p:spPr>
        <p:txBody>
          <a:bodyPr wrap="none" lIns="83969" tIns="41985" rIns="83969" bIns="41985">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3130" name="Text Box 58"/>
          <p:cNvSpPr txBox="1">
            <a:spLocks noChangeArrowheads="1"/>
          </p:cNvSpPr>
          <p:nvPr/>
        </p:nvSpPr>
        <p:spPr bwMode="auto">
          <a:xfrm>
            <a:off x="7704504" y="6542673"/>
            <a:ext cx="2092671" cy="254067"/>
          </a:xfrm>
          <a:prstGeom prst="rect">
            <a:avLst/>
          </a:prstGeom>
          <a:noFill/>
          <a:ln w="9525">
            <a:noFill/>
            <a:miter lim="800000"/>
            <a:headEnd/>
            <a:tailEnd/>
          </a:ln>
          <a:effectLst/>
        </p:spPr>
        <p:txBody>
          <a:bodyPr lIns="83969" tIns="41985" rIns="83969" bIns="41985">
            <a:spAutoFit/>
          </a:bodyPr>
          <a:lstStyle/>
          <a:p>
            <a:pPr algn="r"/>
            <a:r>
              <a:rPr lang="cs-CZ" sz="1100" dirty="0">
                <a:solidFill>
                  <a:schemeClr val="bg1"/>
                </a:solidFill>
              </a:rPr>
              <a:t>… najdu tam, co neznám !</a:t>
            </a:r>
          </a:p>
        </p:txBody>
      </p:sp>
      <p:pic>
        <p:nvPicPr>
          <p:cNvPr id="7" name="Picture 4"/>
          <p:cNvPicPr>
            <a:picLocks noChangeAspect="1" noChangeArrowheads="1"/>
          </p:cNvPicPr>
          <p:nvPr/>
        </p:nvPicPr>
        <p:blipFill>
          <a:blip r:embed="rId4" cstate="print"/>
          <a:srcRect/>
          <a:stretch>
            <a:fillRect/>
          </a:stretch>
        </p:blipFill>
        <p:spPr bwMode="auto">
          <a:xfrm>
            <a:off x="171707" y="1108264"/>
            <a:ext cx="2293859" cy="846526"/>
          </a:xfrm>
          <a:prstGeom prst="rect">
            <a:avLst/>
          </a:prstGeom>
          <a:noFill/>
          <a:ln w="9525">
            <a:noFill/>
            <a:miter lim="800000"/>
            <a:headEnd/>
            <a:tailEnd/>
          </a:ln>
        </p:spPr>
      </p:pic>
      <p:sp>
        <p:nvSpPr>
          <p:cNvPr id="8" name="Text Box 18"/>
          <p:cNvSpPr txBox="1">
            <a:spLocks noChangeArrowheads="1"/>
          </p:cNvSpPr>
          <p:nvPr/>
        </p:nvSpPr>
        <p:spPr bwMode="auto">
          <a:xfrm>
            <a:off x="2509161" y="1424420"/>
            <a:ext cx="7323713" cy="531050"/>
          </a:xfrm>
          <a:prstGeom prst="rect">
            <a:avLst/>
          </a:prstGeom>
          <a:noFill/>
          <a:ln w="9525">
            <a:noFill/>
            <a:miter lim="800000"/>
            <a:headEnd/>
            <a:tailEnd/>
          </a:ln>
          <a:effectLst/>
        </p:spPr>
        <p:txBody>
          <a:bodyPr wrap="square" lIns="83955" tIns="41977" rIns="83955" bIns="41977">
            <a:spAutoFit/>
          </a:bodyPr>
          <a:lstStyle/>
          <a:p>
            <a:pPr defTabSz="914042" eaLnBrk="0" hangingPunct="0">
              <a:spcBef>
                <a:spcPct val="50000"/>
              </a:spcBef>
            </a:pPr>
            <a:r>
              <a:rPr lang="cs-CZ" sz="2900" b="1" dirty="0" smtClean="0">
                <a:solidFill>
                  <a:srgbClr val="6699FF"/>
                </a:solidFill>
              </a:rPr>
              <a:t>Duben 2009 - vznik mobilní </a:t>
            </a:r>
            <a:r>
              <a:rPr lang="cs-CZ" sz="2900" b="1" dirty="0" err="1" smtClean="0">
                <a:solidFill>
                  <a:srgbClr val="6699FF"/>
                </a:solidFill>
              </a:rPr>
              <a:t>metokomise</a:t>
            </a:r>
            <a:endParaRPr lang="cs-CZ" sz="2900" b="1" dirty="0" smtClean="0">
              <a:solidFill>
                <a:srgbClr val="6699FF"/>
              </a:solidFill>
            </a:endParaRPr>
          </a:p>
        </p:txBody>
      </p:sp>
      <p:sp>
        <p:nvSpPr>
          <p:cNvPr id="10" name="Text Box 18"/>
          <p:cNvSpPr txBox="1">
            <a:spLocks noChangeArrowheads="1"/>
          </p:cNvSpPr>
          <p:nvPr/>
        </p:nvSpPr>
        <p:spPr bwMode="auto">
          <a:xfrm>
            <a:off x="212155" y="2055763"/>
            <a:ext cx="3679783" cy="346384"/>
          </a:xfrm>
          <a:prstGeom prst="rect">
            <a:avLst/>
          </a:prstGeom>
          <a:noFill/>
          <a:ln w="9525">
            <a:noFill/>
            <a:miter lim="800000"/>
            <a:headEnd/>
            <a:tailEnd/>
          </a:ln>
          <a:effectLst/>
        </p:spPr>
        <p:txBody>
          <a:bodyPr wrap="square" lIns="83955" tIns="41977" rIns="83955" bIns="41977">
            <a:spAutoFit/>
          </a:bodyPr>
          <a:lstStyle/>
          <a:p>
            <a:pPr defTabSz="914042" eaLnBrk="0" hangingPunct="0">
              <a:spcBef>
                <a:spcPct val="50000"/>
              </a:spcBef>
            </a:pPr>
            <a:r>
              <a:rPr lang="cs-CZ" sz="1700" b="1" dirty="0" smtClean="0">
                <a:solidFill>
                  <a:srgbClr val="6699FF"/>
                </a:solidFill>
              </a:rPr>
              <a:t>Zakládající členové:</a:t>
            </a:r>
          </a:p>
        </p:txBody>
      </p:sp>
      <p:sp>
        <p:nvSpPr>
          <p:cNvPr id="11" name="Text Box 18"/>
          <p:cNvSpPr txBox="1">
            <a:spLocks noChangeArrowheads="1"/>
          </p:cNvSpPr>
          <p:nvPr/>
        </p:nvSpPr>
        <p:spPr bwMode="auto">
          <a:xfrm>
            <a:off x="2402364" y="2059497"/>
            <a:ext cx="1581149" cy="3531871"/>
          </a:xfrm>
          <a:prstGeom prst="rect">
            <a:avLst/>
          </a:prstGeom>
          <a:noFill/>
          <a:ln w="9525">
            <a:noFill/>
            <a:miter lim="800000"/>
            <a:headEnd/>
            <a:tailEnd/>
          </a:ln>
          <a:effectLst/>
        </p:spPr>
        <p:txBody>
          <a:bodyPr wrap="square" lIns="83955" tIns="41977" rIns="83955" bIns="41977">
            <a:spAutoFit/>
          </a:bodyPr>
          <a:lstStyle/>
          <a:p>
            <a:pPr defTabSz="914042" eaLnBrk="0" hangingPunct="0">
              <a:spcBef>
                <a:spcPct val="50000"/>
              </a:spcBef>
            </a:pPr>
            <a:r>
              <a:rPr lang="cs-CZ" sz="1700" dirty="0" smtClean="0"/>
              <a:t>Seznam.</a:t>
            </a:r>
            <a:r>
              <a:rPr lang="cs-CZ" sz="1700" dirty="0" err="1" smtClean="0"/>
              <a:t>cz</a:t>
            </a:r>
            <a:endParaRPr lang="cs-CZ" sz="1700" dirty="0" smtClean="0"/>
          </a:p>
          <a:p>
            <a:pPr defTabSz="914042" eaLnBrk="0" hangingPunct="0">
              <a:spcBef>
                <a:spcPct val="50000"/>
              </a:spcBef>
            </a:pPr>
            <a:r>
              <a:rPr lang="cs-CZ" sz="1700" dirty="0" smtClean="0"/>
              <a:t>Vodafone</a:t>
            </a:r>
          </a:p>
          <a:p>
            <a:pPr defTabSz="914042" eaLnBrk="0" hangingPunct="0">
              <a:spcBef>
                <a:spcPct val="50000"/>
              </a:spcBef>
            </a:pPr>
            <a:r>
              <a:rPr lang="cs-CZ" sz="1700" dirty="0" smtClean="0"/>
              <a:t>O2 </a:t>
            </a:r>
            <a:r>
              <a:rPr lang="cs-CZ" sz="1700" dirty="0" err="1" smtClean="0"/>
              <a:t>Telefónica</a:t>
            </a:r>
            <a:endParaRPr lang="cs-CZ" sz="1700" dirty="0" smtClean="0"/>
          </a:p>
          <a:p>
            <a:pPr defTabSz="914042" eaLnBrk="0" hangingPunct="0">
              <a:spcBef>
                <a:spcPct val="50000"/>
              </a:spcBef>
            </a:pPr>
            <a:r>
              <a:rPr lang="cs-CZ" sz="1700" dirty="0" smtClean="0"/>
              <a:t>T-Mobile</a:t>
            </a:r>
          </a:p>
          <a:p>
            <a:pPr defTabSz="914042" eaLnBrk="0" hangingPunct="0">
              <a:spcBef>
                <a:spcPct val="50000"/>
              </a:spcBef>
            </a:pPr>
            <a:r>
              <a:rPr lang="cs-CZ" sz="1700" dirty="0" smtClean="0"/>
              <a:t>MAFRA</a:t>
            </a:r>
          </a:p>
          <a:p>
            <a:pPr defTabSz="914042" eaLnBrk="0" hangingPunct="0">
              <a:spcBef>
                <a:spcPct val="50000"/>
              </a:spcBef>
            </a:pPr>
            <a:r>
              <a:rPr lang="cs-CZ" sz="1700" dirty="0" smtClean="0"/>
              <a:t>Centrum.</a:t>
            </a:r>
            <a:r>
              <a:rPr lang="cs-CZ" sz="1700" dirty="0" err="1" smtClean="0"/>
              <a:t>cz</a:t>
            </a:r>
            <a:endParaRPr lang="cs-CZ" sz="1700" dirty="0" smtClean="0"/>
          </a:p>
          <a:p>
            <a:pPr defTabSz="914042" eaLnBrk="0" hangingPunct="0">
              <a:spcBef>
                <a:spcPct val="50000"/>
              </a:spcBef>
            </a:pPr>
            <a:r>
              <a:rPr lang="cs-CZ" sz="1700" dirty="0" smtClean="0"/>
              <a:t>CET 21                                                     </a:t>
            </a:r>
          </a:p>
          <a:p>
            <a:pPr defTabSz="914042" eaLnBrk="0" hangingPunct="0">
              <a:spcBef>
                <a:spcPct val="50000"/>
              </a:spcBef>
            </a:pPr>
            <a:endParaRPr lang="cs-CZ" sz="1700" dirty="0" smtClean="0"/>
          </a:p>
          <a:p>
            <a:pPr defTabSz="914042" eaLnBrk="0" hangingPunct="0">
              <a:spcBef>
                <a:spcPct val="50000"/>
              </a:spcBef>
            </a:pPr>
            <a:endParaRPr lang="cs-CZ" sz="1700" dirty="0" smtClean="0"/>
          </a:p>
        </p:txBody>
      </p:sp>
      <p:sp>
        <p:nvSpPr>
          <p:cNvPr id="12" name="Text Box 18"/>
          <p:cNvSpPr txBox="1">
            <a:spLocks noChangeArrowheads="1"/>
          </p:cNvSpPr>
          <p:nvPr/>
        </p:nvSpPr>
        <p:spPr bwMode="auto">
          <a:xfrm>
            <a:off x="4245348" y="2059496"/>
            <a:ext cx="3679783" cy="346384"/>
          </a:xfrm>
          <a:prstGeom prst="rect">
            <a:avLst/>
          </a:prstGeom>
          <a:noFill/>
          <a:ln w="9525">
            <a:noFill/>
            <a:miter lim="800000"/>
            <a:headEnd/>
            <a:tailEnd/>
          </a:ln>
          <a:effectLst/>
        </p:spPr>
        <p:txBody>
          <a:bodyPr wrap="square" lIns="83955" tIns="41977" rIns="83955" bIns="41977">
            <a:spAutoFit/>
          </a:bodyPr>
          <a:lstStyle/>
          <a:p>
            <a:pPr defTabSz="914042" eaLnBrk="0" hangingPunct="0">
              <a:spcBef>
                <a:spcPct val="50000"/>
              </a:spcBef>
            </a:pPr>
            <a:r>
              <a:rPr lang="cs-CZ" sz="1700" b="1" dirty="0" smtClean="0">
                <a:solidFill>
                  <a:srgbClr val="00B050"/>
                </a:solidFill>
              </a:rPr>
              <a:t>Noví členové:</a:t>
            </a:r>
          </a:p>
        </p:txBody>
      </p:sp>
      <p:sp>
        <p:nvSpPr>
          <p:cNvPr id="13" name="Text Box 18"/>
          <p:cNvSpPr txBox="1">
            <a:spLocks noChangeArrowheads="1"/>
          </p:cNvSpPr>
          <p:nvPr/>
        </p:nvSpPr>
        <p:spPr bwMode="auto">
          <a:xfrm>
            <a:off x="5760178" y="2052022"/>
            <a:ext cx="2252636" cy="4662950"/>
          </a:xfrm>
          <a:prstGeom prst="rect">
            <a:avLst/>
          </a:prstGeom>
          <a:noFill/>
          <a:ln w="9525">
            <a:noFill/>
            <a:miter lim="800000"/>
            <a:headEnd/>
            <a:tailEnd/>
          </a:ln>
          <a:effectLst/>
        </p:spPr>
        <p:txBody>
          <a:bodyPr wrap="square" lIns="83955" tIns="41977" rIns="83955" bIns="41977">
            <a:spAutoFit/>
          </a:bodyPr>
          <a:lstStyle/>
          <a:p>
            <a:pPr defTabSz="914042" eaLnBrk="0" hangingPunct="0">
              <a:spcBef>
                <a:spcPct val="50000"/>
              </a:spcBef>
            </a:pPr>
            <a:r>
              <a:rPr lang="cs-CZ" sz="1700" dirty="0" err="1" smtClean="0"/>
              <a:t>Mediatel</a:t>
            </a:r>
            <a:endParaRPr lang="cs-CZ" sz="1700" dirty="0" smtClean="0"/>
          </a:p>
          <a:p>
            <a:pPr defTabSz="914042" eaLnBrk="0" hangingPunct="0">
              <a:spcBef>
                <a:spcPct val="50000"/>
              </a:spcBef>
            </a:pPr>
            <a:r>
              <a:rPr lang="cs-CZ" sz="1700" dirty="0" err="1" smtClean="0"/>
              <a:t>Crazy</a:t>
            </a:r>
            <a:r>
              <a:rPr lang="cs-CZ" sz="1700" dirty="0" smtClean="0"/>
              <a:t> </a:t>
            </a:r>
            <a:r>
              <a:rPr lang="cs-CZ" sz="1700" dirty="0" err="1" smtClean="0"/>
              <a:t>Tomato</a:t>
            </a:r>
            <a:endParaRPr lang="cs-CZ" sz="1700" dirty="0" smtClean="0"/>
          </a:p>
          <a:p>
            <a:pPr defTabSz="914042" eaLnBrk="0" hangingPunct="0">
              <a:spcBef>
                <a:spcPct val="50000"/>
              </a:spcBef>
            </a:pPr>
            <a:r>
              <a:rPr lang="cs-CZ" sz="1700" dirty="0" err="1" smtClean="0"/>
              <a:t>MicroMedia</a:t>
            </a:r>
            <a:endParaRPr lang="cs-CZ" sz="1700" dirty="0" smtClean="0"/>
          </a:p>
          <a:p>
            <a:pPr defTabSz="914042" eaLnBrk="0" hangingPunct="0">
              <a:spcBef>
                <a:spcPct val="50000"/>
              </a:spcBef>
            </a:pPr>
            <a:r>
              <a:rPr lang="cs-CZ" sz="1700" dirty="0" err="1" smtClean="0"/>
              <a:t>Wirenode</a:t>
            </a:r>
            <a:endParaRPr lang="cs-CZ" sz="1700" dirty="0" smtClean="0"/>
          </a:p>
          <a:p>
            <a:pPr defTabSz="914042" eaLnBrk="0" hangingPunct="0">
              <a:spcBef>
                <a:spcPct val="50000"/>
              </a:spcBef>
            </a:pPr>
            <a:r>
              <a:rPr lang="cs-CZ" sz="1700" dirty="0" smtClean="0"/>
              <a:t>Erika</a:t>
            </a:r>
          </a:p>
          <a:p>
            <a:pPr defTabSz="914042" eaLnBrk="0" hangingPunct="0">
              <a:spcBef>
                <a:spcPct val="50000"/>
              </a:spcBef>
            </a:pPr>
            <a:r>
              <a:rPr lang="cs-CZ" sz="1700" dirty="0" err="1" smtClean="0"/>
              <a:t>MobilePartnerships</a:t>
            </a:r>
            <a:endParaRPr lang="cs-CZ" sz="1700" dirty="0" smtClean="0"/>
          </a:p>
          <a:p>
            <a:pPr defTabSz="914042" eaLnBrk="0" hangingPunct="0">
              <a:spcBef>
                <a:spcPct val="50000"/>
              </a:spcBef>
            </a:pPr>
            <a:r>
              <a:rPr lang="cs-CZ" sz="1700" dirty="0" err="1" smtClean="0"/>
              <a:t>IcomVision</a:t>
            </a:r>
            <a:endParaRPr lang="cs-CZ" sz="1700" dirty="0" smtClean="0"/>
          </a:p>
          <a:p>
            <a:pPr defTabSz="914042" eaLnBrk="0" hangingPunct="0">
              <a:spcBef>
                <a:spcPct val="50000"/>
              </a:spcBef>
            </a:pPr>
            <a:r>
              <a:rPr lang="cs-CZ" sz="1700" dirty="0" err="1" smtClean="0"/>
              <a:t>Axima</a:t>
            </a:r>
            <a:r>
              <a:rPr lang="cs-CZ" sz="1700" dirty="0" smtClean="0"/>
              <a:t> Brno</a:t>
            </a:r>
          </a:p>
          <a:p>
            <a:pPr defTabSz="914042" eaLnBrk="0" hangingPunct="0">
              <a:spcBef>
                <a:spcPct val="50000"/>
              </a:spcBef>
            </a:pPr>
            <a:r>
              <a:rPr lang="cs-CZ" sz="1700" dirty="0" err="1" smtClean="0"/>
              <a:t>Phomedia</a:t>
            </a:r>
            <a:r>
              <a:rPr lang="cs-CZ" sz="1700" dirty="0" smtClean="0"/>
              <a:t>   </a:t>
            </a:r>
          </a:p>
          <a:p>
            <a:pPr defTabSz="914042" eaLnBrk="0" hangingPunct="0">
              <a:spcBef>
                <a:spcPct val="50000"/>
              </a:spcBef>
            </a:pPr>
            <a:r>
              <a:rPr lang="cs-CZ" sz="1700" dirty="0" smtClean="0"/>
              <a:t>OMD                                                  </a:t>
            </a:r>
          </a:p>
          <a:p>
            <a:pPr defTabSz="914042" eaLnBrk="0" hangingPunct="0">
              <a:spcBef>
                <a:spcPct val="50000"/>
              </a:spcBef>
            </a:pPr>
            <a:endParaRPr lang="cs-CZ" sz="1700" dirty="0" smtClean="0"/>
          </a:p>
          <a:p>
            <a:pPr defTabSz="914042" eaLnBrk="0" hangingPunct="0">
              <a:spcBef>
                <a:spcPct val="50000"/>
              </a:spcBef>
            </a:pPr>
            <a:endParaRPr lang="cs-CZ" sz="1700" dirty="0" smtClean="0"/>
          </a:p>
        </p:txBody>
      </p:sp>
      <p:sp>
        <p:nvSpPr>
          <p:cNvPr id="16" name="TextBox 9"/>
          <p:cNvSpPr txBox="1">
            <a:spLocks noChangeArrowheads="1"/>
          </p:cNvSpPr>
          <p:nvPr/>
        </p:nvSpPr>
        <p:spPr bwMode="auto">
          <a:xfrm>
            <a:off x="154782" y="140984"/>
            <a:ext cx="7298548"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Auditované měření - mobilní </a:t>
            </a:r>
            <a:r>
              <a:rPr lang="cs-CZ" sz="3200" dirty="0" err="1" smtClean="0">
                <a:solidFill>
                  <a:srgbClr val="FF0000"/>
                </a:solidFill>
              </a:rPr>
              <a:t>metokomise</a:t>
            </a:r>
            <a:endParaRPr lang="cs-CZ" sz="3200" dirty="0">
              <a:solidFill>
                <a:srgbClr val="FF0000"/>
              </a:solidFill>
            </a:endParaRPr>
          </a:p>
        </p:txBody>
      </p:sp>
      <p:pic>
        <p:nvPicPr>
          <p:cNvPr id="14" name="Picture 1"/>
          <p:cNvPicPr>
            <a:picLocks noChangeAspect="1" noChangeArrowheads="1"/>
          </p:cNvPicPr>
          <p:nvPr/>
        </p:nvPicPr>
        <p:blipFill>
          <a:blip r:embed="rId5"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2" name="TextBox 1"/>
          <p:cNvSpPr txBox="1"/>
          <p:nvPr/>
        </p:nvSpPr>
        <p:spPr>
          <a:xfrm>
            <a:off x="-4279900" y="3505200"/>
            <a:ext cx="184666" cy="369332"/>
          </a:xfrm>
          <a:prstGeom prst="rect">
            <a:avLst/>
          </a:prstGeom>
          <a:noFill/>
        </p:spPr>
        <p:txBody>
          <a:bodyPr wrap="none" rtlCol="0">
            <a:spAutoFit/>
          </a:bodyPr>
          <a:lstStyle/>
          <a:p>
            <a:endParaRPr lang="en-US" dirty="0"/>
          </a:p>
        </p:txBody>
      </p:sp>
      <p:sp>
        <p:nvSpPr>
          <p:cNvPr id="12" name="Rectangle 6"/>
          <p:cNvSpPr txBox="1">
            <a:spLocks noChangeArrowheads="1"/>
          </p:cNvSpPr>
          <p:nvPr/>
        </p:nvSpPr>
        <p:spPr>
          <a:xfrm>
            <a:off x="128464" y="1484784"/>
            <a:ext cx="9623425" cy="2448272"/>
          </a:xfrm>
          <a:prstGeom prst="rect">
            <a:avLst/>
          </a:prstGeom>
          <a:ln/>
        </p:spPr>
        <p:txBody>
          <a:bodyPr vert="horz" lIns="91440" tIns="45720" rIns="13208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charset="0"/>
              <a:buNone/>
            </a:pPr>
            <a:r>
              <a:rPr lang="en-US" i="1" dirty="0" err="1" smtClean="0"/>
              <a:t>Nové</a:t>
            </a:r>
            <a:r>
              <a:rPr lang="en-US" i="1" dirty="0" smtClean="0"/>
              <a:t> </a:t>
            </a:r>
            <a:r>
              <a:rPr lang="en-US" i="1" dirty="0" err="1" smtClean="0"/>
              <a:t>rozhodovací</a:t>
            </a:r>
            <a:r>
              <a:rPr lang="en-US" i="1" dirty="0" smtClean="0"/>
              <a:t> </a:t>
            </a:r>
            <a:r>
              <a:rPr lang="en-US" i="1" dirty="0" err="1" smtClean="0"/>
              <a:t>pravidlo</a:t>
            </a:r>
            <a:endParaRPr lang="en-US" i="1" dirty="0" smtClean="0"/>
          </a:p>
          <a:p>
            <a:pPr marL="0" indent="0">
              <a:buFont typeface="Arial" charset="0"/>
              <a:buNone/>
            </a:pPr>
            <a:endParaRPr lang="en-US" sz="2400" b="1" dirty="0" smtClean="0">
              <a:latin typeface="Consolas" charset="0"/>
              <a:sym typeface="Consolas" charset="0"/>
            </a:endParaRPr>
          </a:p>
          <a:p>
            <a:pPr marL="0" indent="0">
              <a:buFont typeface="Arial" charset="0"/>
              <a:buNone/>
            </a:pPr>
            <a:r>
              <a:rPr lang="en-US" sz="1800" b="1" dirty="0" err="1" smtClean="0">
                <a:latin typeface="Consolas" charset="0"/>
                <a:cs typeface="Consolas" charset="0"/>
                <a:sym typeface="Consolas" charset="0"/>
              </a:rPr>
              <a:t>Symb|MIDP|Mobile|SonyEricsson|HTC</a:t>
            </a:r>
            <a:r>
              <a:rPr lang="en-US" sz="1800" b="1" dirty="0" smtClean="0">
                <a:latin typeface="Consolas" charset="0"/>
                <a:cs typeface="Consolas" charset="0"/>
                <a:sym typeface="Consolas" charset="0"/>
              </a:rPr>
              <a:t>[_ -]|</a:t>
            </a:r>
            <a:r>
              <a:rPr lang="en-US" sz="1800" b="1" dirty="0" err="1" smtClean="0">
                <a:latin typeface="Consolas" charset="0"/>
                <a:cs typeface="Consolas" charset="0"/>
                <a:sym typeface="Consolas" charset="0"/>
              </a:rPr>
              <a:t>Nokia|Windows</a:t>
            </a:r>
            <a:r>
              <a:rPr lang="en-US" sz="1800" b="1" dirty="0" smtClean="0">
                <a:latin typeface="Consolas" charset="0"/>
                <a:cs typeface="Consolas" charset="0"/>
                <a:sym typeface="Consolas" charset="0"/>
              </a:rPr>
              <a:t> </a:t>
            </a:r>
            <a:r>
              <a:rPr lang="en-US" sz="1800" b="1" dirty="0" err="1" smtClean="0">
                <a:latin typeface="Consolas" charset="0"/>
                <a:cs typeface="Consolas" charset="0"/>
                <a:sym typeface="Consolas" charset="0"/>
              </a:rPr>
              <a:t>CE|SAMSUNG|Opera</a:t>
            </a:r>
            <a:r>
              <a:rPr lang="en-US" sz="1800" b="1" dirty="0" smtClean="0">
                <a:latin typeface="Consolas" charset="0"/>
                <a:cs typeface="Consolas" charset="0"/>
                <a:sym typeface="Consolas" charset="0"/>
              </a:rPr>
              <a:t> M|LG</a:t>
            </a:r>
            <a:r>
              <a:rPr lang="en-US" sz="1800" b="1" dirty="0" smtClean="0">
                <a:latin typeface="Consolas Bold" charset="0"/>
                <a:cs typeface="Consolas Bold" charset="0"/>
                <a:sym typeface="Consolas Bold" charset="0"/>
              </a:rPr>
              <a:t>[/-]</a:t>
            </a:r>
            <a:r>
              <a:rPr lang="en-US" sz="1800" b="1" dirty="0" smtClean="0">
                <a:latin typeface="Consolas" charset="0"/>
                <a:cs typeface="Consolas" charset="0"/>
                <a:sym typeface="Consolas" charset="0"/>
              </a:rPr>
              <a:t>|SEC-|SIE-|MOT-|</a:t>
            </a:r>
            <a:r>
              <a:rPr lang="en-US" sz="1800" b="1" dirty="0" err="1" smtClean="0">
                <a:latin typeface="Consolas" charset="0"/>
                <a:cs typeface="Consolas" charset="0"/>
                <a:sym typeface="Consolas" charset="0"/>
              </a:rPr>
              <a:t>iPhone|</a:t>
            </a:r>
            <a:r>
              <a:rPr lang="en-US" sz="2400" b="1" dirty="0" err="1" smtClean="0">
                <a:latin typeface="Consolas Bold" charset="0"/>
                <a:cs typeface="Consolas Bold" charset="0"/>
                <a:sym typeface="Consolas Bold" charset="0"/>
              </a:rPr>
              <a:t>iPod</a:t>
            </a:r>
            <a:r>
              <a:rPr lang="en-US" sz="1800" b="1" dirty="0" err="1" smtClean="0">
                <a:latin typeface="Consolas" charset="0"/>
                <a:cs typeface="Consolas" charset="0"/>
                <a:sym typeface="Consolas" charset="0"/>
              </a:rPr>
              <a:t>|iPad|Palm|</a:t>
            </a:r>
            <a:r>
              <a:rPr lang="en-US" sz="2400" b="1" dirty="0" err="1" smtClean="0">
                <a:latin typeface="Consolas Bold" charset="0"/>
                <a:cs typeface="Consolas Bold" charset="0"/>
                <a:sym typeface="Consolas Bold" charset="0"/>
              </a:rPr>
              <a:t>webOS|Maemo|CFNetwork|UP</a:t>
            </a:r>
            <a:r>
              <a:rPr lang="en-US" sz="2400" b="1" dirty="0" smtClean="0">
                <a:latin typeface="Consolas Bold" charset="0"/>
                <a:cs typeface="Consolas Bold" charset="0"/>
                <a:sym typeface="Consolas Bold" charset="0"/>
              </a:rPr>
              <a:t>\.|</a:t>
            </a:r>
            <a:r>
              <a:rPr lang="en-US" sz="2400" b="1" dirty="0" err="1" smtClean="0">
                <a:latin typeface="Consolas Bold" charset="0"/>
                <a:cs typeface="Consolas Bold" charset="0"/>
                <a:sym typeface="Consolas Bold" charset="0"/>
              </a:rPr>
              <a:t>Obigo|etFront</a:t>
            </a:r>
            <a:endParaRPr lang="en-US" sz="2400" b="1" dirty="0" smtClean="0">
              <a:latin typeface="Consolas Bold" charset="0"/>
              <a:ea typeface="ヒラギノ角ゴ ProN W6" charset="0"/>
              <a:cs typeface="ヒラギノ角ゴ ProN W6" charset="0"/>
              <a:sym typeface="Consolas Bold" charset="0"/>
            </a:endParaRPr>
          </a:p>
          <a:p>
            <a:pPr marL="0" indent="0">
              <a:buFont typeface="Arial" charset="0"/>
              <a:buNone/>
            </a:pPr>
            <a:endParaRPr lang="en-US" sz="2400" b="1" dirty="0" smtClean="0">
              <a:latin typeface="Consolas Bold" charset="0"/>
              <a:ea typeface="ヒラギノ角ゴ ProN W6" charset="0"/>
              <a:cs typeface="ヒラギノ角ゴ ProN W6" charset="0"/>
              <a:sym typeface="Consolas Bold" charset="0"/>
            </a:endParaRPr>
          </a:p>
        </p:txBody>
      </p:sp>
      <p:sp>
        <p:nvSpPr>
          <p:cNvPr id="9" name="TextBox 9"/>
          <p:cNvSpPr txBox="1">
            <a:spLocks noChangeArrowheads="1"/>
          </p:cNvSpPr>
          <p:nvPr/>
        </p:nvSpPr>
        <p:spPr bwMode="auto">
          <a:xfrm>
            <a:off x="154782" y="140984"/>
            <a:ext cx="7298548"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Auditované měření </a:t>
            </a:r>
            <a:r>
              <a:rPr lang="cs-CZ" sz="3200" dirty="0">
                <a:solidFill>
                  <a:srgbClr val="FF0000"/>
                </a:solidFill>
              </a:rPr>
              <a:t>-</a:t>
            </a:r>
            <a:r>
              <a:rPr lang="cs-CZ" sz="3200" dirty="0" smtClean="0">
                <a:solidFill>
                  <a:srgbClr val="FF0000"/>
                </a:solidFill>
              </a:rPr>
              <a:t> web</a:t>
            </a:r>
            <a:endParaRPr lang="cs-CZ" sz="3200" dirty="0">
              <a:solidFill>
                <a:srgbClr val="FF0000"/>
              </a:solidFill>
            </a:endParaRPr>
          </a:p>
        </p:txBody>
      </p:sp>
    </p:spTree>
    <p:extLst>
      <p:ext uri="{BB962C8B-B14F-4D97-AF65-F5344CB8AC3E}">
        <p14:creationId xmlns:p14="http://schemas.microsoft.com/office/powerpoint/2010/main" val="13788816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8" name="Picture 56" descr="pruh"/>
          <p:cNvPicPr>
            <a:picLocks noChangeAspect="1" noChangeArrowheads="1"/>
          </p:cNvPicPr>
          <p:nvPr/>
        </p:nvPicPr>
        <p:blipFill>
          <a:blip r:embed="rId3" cstate="print"/>
          <a:srcRect/>
          <a:stretch>
            <a:fillRect/>
          </a:stretch>
        </p:blipFill>
        <p:spPr bwMode="auto">
          <a:xfrm>
            <a:off x="0" y="6502357"/>
            <a:ext cx="9906000" cy="355643"/>
          </a:xfrm>
          <a:prstGeom prst="rect">
            <a:avLst/>
          </a:prstGeom>
          <a:noFill/>
        </p:spPr>
      </p:pic>
      <p:sp>
        <p:nvSpPr>
          <p:cNvPr id="3129" name="Text Box 57"/>
          <p:cNvSpPr txBox="1">
            <a:spLocks noChangeArrowheads="1"/>
          </p:cNvSpPr>
          <p:nvPr/>
        </p:nvSpPr>
        <p:spPr bwMode="auto">
          <a:xfrm>
            <a:off x="147061" y="6546993"/>
            <a:ext cx="902151" cy="254067"/>
          </a:xfrm>
          <a:prstGeom prst="rect">
            <a:avLst/>
          </a:prstGeom>
          <a:noFill/>
          <a:ln w="9525">
            <a:noFill/>
            <a:miter lim="800000"/>
            <a:headEnd/>
            <a:tailEnd/>
          </a:ln>
          <a:effectLst/>
        </p:spPr>
        <p:txBody>
          <a:bodyPr wrap="none" lIns="83969" tIns="41985" rIns="83969" bIns="41985">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3130" name="Text Box 58"/>
          <p:cNvSpPr txBox="1">
            <a:spLocks noChangeArrowheads="1"/>
          </p:cNvSpPr>
          <p:nvPr/>
        </p:nvSpPr>
        <p:spPr bwMode="auto">
          <a:xfrm>
            <a:off x="7704504" y="6542673"/>
            <a:ext cx="2092671" cy="254067"/>
          </a:xfrm>
          <a:prstGeom prst="rect">
            <a:avLst/>
          </a:prstGeom>
          <a:noFill/>
          <a:ln w="9525">
            <a:noFill/>
            <a:miter lim="800000"/>
            <a:headEnd/>
            <a:tailEnd/>
          </a:ln>
          <a:effectLst/>
        </p:spPr>
        <p:txBody>
          <a:bodyPr lIns="83969" tIns="41985" rIns="83969" bIns="41985">
            <a:spAutoFit/>
          </a:bodyPr>
          <a:lstStyle/>
          <a:p>
            <a:pPr algn="r"/>
            <a:r>
              <a:rPr lang="cs-CZ" sz="1100" dirty="0">
                <a:solidFill>
                  <a:schemeClr val="bg1"/>
                </a:solidFill>
              </a:rPr>
              <a:t>… najdu tam, co neznám !</a:t>
            </a:r>
          </a:p>
        </p:txBody>
      </p:sp>
      <p:sp>
        <p:nvSpPr>
          <p:cNvPr id="16" name="TextBox 9"/>
          <p:cNvSpPr txBox="1">
            <a:spLocks noChangeArrowheads="1"/>
          </p:cNvSpPr>
          <p:nvPr/>
        </p:nvSpPr>
        <p:spPr bwMode="auto">
          <a:xfrm>
            <a:off x="154782" y="140984"/>
            <a:ext cx="7298548"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Auditované měření - mobilní </a:t>
            </a:r>
            <a:r>
              <a:rPr lang="cs-CZ" sz="3200" dirty="0" err="1" smtClean="0">
                <a:solidFill>
                  <a:srgbClr val="FF0000"/>
                </a:solidFill>
              </a:rPr>
              <a:t>metokomise</a:t>
            </a:r>
            <a:endParaRPr lang="cs-CZ" sz="3200" dirty="0">
              <a:solidFill>
                <a:srgbClr val="FF0000"/>
              </a:solidFill>
            </a:endParaRPr>
          </a:p>
        </p:txBody>
      </p:sp>
      <p:sp>
        <p:nvSpPr>
          <p:cNvPr id="14" name="Text Box 18"/>
          <p:cNvSpPr txBox="1">
            <a:spLocks noChangeArrowheads="1"/>
          </p:cNvSpPr>
          <p:nvPr/>
        </p:nvSpPr>
        <p:spPr bwMode="auto">
          <a:xfrm>
            <a:off x="154782" y="1000108"/>
            <a:ext cx="7323713" cy="531050"/>
          </a:xfrm>
          <a:prstGeom prst="rect">
            <a:avLst/>
          </a:prstGeom>
          <a:noFill/>
          <a:ln w="9525">
            <a:noFill/>
            <a:miter lim="800000"/>
            <a:headEnd/>
            <a:tailEnd/>
          </a:ln>
          <a:effectLst/>
        </p:spPr>
        <p:txBody>
          <a:bodyPr wrap="square" lIns="83955" tIns="41977" rIns="83955" bIns="41977">
            <a:spAutoFit/>
          </a:bodyPr>
          <a:lstStyle/>
          <a:p>
            <a:pPr defTabSz="914042" eaLnBrk="0" hangingPunct="0">
              <a:spcBef>
                <a:spcPct val="50000"/>
              </a:spcBef>
            </a:pPr>
            <a:r>
              <a:rPr lang="cs-CZ" sz="2900" b="1" dirty="0" smtClean="0">
                <a:solidFill>
                  <a:schemeClr val="bg1">
                    <a:lumMod val="50000"/>
                  </a:schemeClr>
                </a:solidFill>
              </a:rPr>
              <a:t>Splněno …</a:t>
            </a:r>
          </a:p>
        </p:txBody>
      </p:sp>
      <p:sp>
        <p:nvSpPr>
          <p:cNvPr id="17" name="Text Box 18"/>
          <p:cNvSpPr txBox="1">
            <a:spLocks noChangeArrowheads="1"/>
          </p:cNvSpPr>
          <p:nvPr/>
        </p:nvSpPr>
        <p:spPr bwMode="auto">
          <a:xfrm>
            <a:off x="166654" y="4898214"/>
            <a:ext cx="7323713" cy="531050"/>
          </a:xfrm>
          <a:prstGeom prst="rect">
            <a:avLst/>
          </a:prstGeom>
          <a:noFill/>
          <a:ln w="9525">
            <a:noFill/>
            <a:miter lim="800000"/>
            <a:headEnd/>
            <a:tailEnd/>
          </a:ln>
          <a:effectLst/>
        </p:spPr>
        <p:txBody>
          <a:bodyPr wrap="square" lIns="83955" tIns="41977" rIns="83955" bIns="41977">
            <a:spAutoFit/>
          </a:bodyPr>
          <a:lstStyle/>
          <a:p>
            <a:pPr defTabSz="914042" eaLnBrk="0" hangingPunct="0">
              <a:spcBef>
                <a:spcPct val="50000"/>
              </a:spcBef>
            </a:pPr>
            <a:r>
              <a:rPr lang="cs-CZ" sz="2900" b="1" dirty="0" smtClean="0">
                <a:solidFill>
                  <a:schemeClr val="bg1">
                    <a:lumMod val="50000"/>
                  </a:schemeClr>
                </a:solidFill>
              </a:rPr>
              <a:t>Co nás čeká dále …</a:t>
            </a:r>
          </a:p>
        </p:txBody>
      </p:sp>
      <p:sp>
        <p:nvSpPr>
          <p:cNvPr id="18" name="Rectangle 1"/>
          <p:cNvSpPr>
            <a:spLocks noChangeArrowheads="1"/>
          </p:cNvSpPr>
          <p:nvPr/>
        </p:nvSpPr>
        <p:spPr bwMode="auto">
          <a:xfrm>
            <a:off x="1095348" y="2133936"/>
            <a:ext cx="7572428"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cs-CZ" b="1" dirty="0" smtClean="0">
                <a:solidFill>
                  <a:schemeClr val="tx2">
                    <a:lumMod val="50000"/>
                  </a:schemeClr>
                </a:solidFill>
                <a:ea typeface="Calibri" pitchFamily="34" charset="0"/>
                <a:cs typeface="Times New Roman" pitchFamily="18" charset="0"/>
              </a:rPr>
              <a:t>Mobilní operátoři poskytnou identifikaci pro měření RU</a:t>
            </a:r>
          </a:p>
          <a:p>
            <a:pPr marL="0" marR="0" lvl="0" indent="0" algn="l" defTabSz="914400" rtl="0" eaLnBrk="1" fontAlgn="base" latinLnBrk="0" hangingPunct="1">
              <a:lnSpc>
                <a:spcPct val="100000"/>
              </a:lnSpc>
              <a:spcBef>
                <a:spcPct val="0"/>
              </a:spcBef>
              <a:spcAft>
                <a:spcPct val="0"/>
              </a:spcAft>
              <a:buClrTx/>
              <a:buSzTx/>
              <a:buFontTx/>
              <a:buNone/>
              <a:tabLst/>
            </a:pPr>
            <a:endParaRPr lang="cs-CZ" b="1" dirty="0" smtClean="0">
              <a:solidFill>
                <a:schemeClr val="tx2">
                  <a:lumMod val="50000"/>
                </a:schemeClr>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cs-CZ" b="1" dirty="0" smtClean="0">
                <a:solidFill>
                  <a:schemeClr val="tx2">
                    <a:lumMod val="50000"/>
                  </a:schemeClr>
                </a:solidFill>
                <a:ea typeface="Calibri" pitchFamily="34" charset="0"/>
                <a:cs typeface="Times New Roman" pitchFamily="18" charset="0"/>
              </a:rPr>
              <a:t>Mobilní operátoři zveřejní kvartálně celková data za mobilní segment v ČR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b="1" i="0" u="none" strike="noStrike" cap="none" normalizeH="0" baseline="0" dirty="0" smtClean="0">
              <a:ln>
                <a:noFill/>
              </a:ln>
              <a:solidFill>
                <a:schemeClr val="tx2">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cs-CZ" b="1" dirty="0" smtClean="0">
                <a:solidFill>
                  <a:schemeClr val="tx2">
                    <a:lumMod val="50000"/>
                  </a:schemeClr>
                </a:solidFill>
                <a:ea typeface="Calibri" pitchFamily="34" charset="0"/>
                <a:cs typeface="Times New Roman" pitchFamily="18" charset="0"/>
              </a:rPr>
              <a:t>Je potvrzena dohoda mezi operátory, médii a realizátorem o podobě hlavičky pro předávání identifikace</a:t>
            </a:r>
            <a:r>
              <a:rPr kumimoji="0" lang="cs-CZ" b="1" i="0" u="none" strike="noStrike" cap="none" normalizeH="0" baseline="0" dirty="0" smtClean="0">
                <a:ln>
                  <a:noFill/>
                </a:ln>
                <a:solidFill>
                  <a:schemeClr val="tx2">
                    <a:lumMod val="50000"/>
                  </a:schemeClr>
                </a:solidFill>
                <a:effectLst/>
                <a:ea typeface="Calibri" pitchFamily="34" charset="0"/>
                <a:cs typeface="Times New Roman" pitchFamily="18" charset="0"/>
              </a:rPr>
              <a:t> uživatelů</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b="1" i="0" u="none" strike="noStrike" cap="none" normalizeH="0" baseline="0" dirty="0" smtClean="0">
              <a:ln>
                <a:noFill/>
              </a:ln>
              <a:solidFill>
                <a:schemeClr val="tx2">
                  <a:lumMod val="50000"/>
                </a:schemeClr>
              </a:solidFill>
              <a:effectLst/>
            </a:endParaRPr>
          </a:p>
        </p:txBody>
      </p:sp>
      <p:sp>
        <p:nvSpPr>
          <p:cNvPr id="11" name="Rectangle 1"/>
          <p:cNvSpPr>
            <a:spLocks noChangeArrowheads="1"/>
          </p:cNvSpPr>
          <p:nvPr/>
        </p:nvSpPr>
        <p:spPr bwMode="auto">
          <a:xfrm>
            <a:off x="1095348" y="5430252"/>
            <a:ext cx="757242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cs-CZ" b="1" dirty="0" smtClean="0">
                <a:solidFill>
                  <a:schemeClr val="tx2">
                    <a:lumMod val="50000"/>
                  </a:schemeClr>
                </a:solidFill>
                <a:ea typeface="Calibri" pitchFamily="34" charset="0"/>
                <a:cs typeface="Times New Roman" pitchFamily="18" charset="0"/>
              </a:rPr>
              <a:t>Měření přes </a:t>
            </a:r>
            <a:r>
              <a:rPr lang="cs-CZ" b="1" dirty="0" err="1" smtClean="0">
                <a:solidFill>
                  <a:schemeClr val="tx2">
                    <a:lumMod val="50000"/>
                  </a:schemeClr>
                </a:solidFill>
                <a:ea typeface="Calibri" pitchFamily="34" charset="0"/>
                <a:cs typeface="Times New Roman" pitchFamily="18" charset="0"/>
              </a:rPr>
              <a:t>Wifi</a:t>
            </a:r>
            <a:r>
              <a:rPr lang="cs-CZ" b="1" dirty="0" smtClean="0">
                <a:solidFill>
                  <a:schemeClr val="tx2">
                    <a:lumMod val="50000"/>
                  </a:schemeClr>
                </a:solidFill>
                <a:ea typeface="Calibri" pitchFamily="34" charset="0"/>
                <a:cs typeface="Times New Roman" pitchFamily="18" charset="0"/>
              </a:rPr>
              <a:t>, standardizace mobilní reklamy a formátů, příprava </a:t>
            </a:r>
            <a:r>
              <a:rPr lang="cs-CZ" b="1" dirty="0" err="1" smtClean="0">
                <a:solidFill>
                  <a:schemeClr val="tx2">
                    <a:lumMod val="50000"/>
                  </a:schemeClr>
                </a:solidFill>
                <a:ea typeface="Calibri" pitchFamily="34" charset="0"/>
                <a:cs typeface="Times New Roman" pitchFamily="18" charset="0"/>
              </a:rPr>
              <a:t>socdemo</a:t>
            </a:r>
            <a:r>
              <a:rPr lang="cs-CZ" b="1" dirty="0" smtClean="0">
                <a:solidFill>
                  <a:schemeClr val="tx2">
                    <a:lumMod val="50000"/>
                  </a:schemeClr>
                </a:solidFill>
                <a:ea typeface="Calibri" pitchFamily="34" charset="0"/>
                <a:cs typeface="Times New Roman" pitchFamily="18" charset="0"/>
              </a:rPr>
              <a:t> dat ve spolupráci s med. agenturami, měření u mobilních aplikací … </a:t>
            </a:r>
          </a:p>
        </p:txBody>
      </p:sp>
      <p:pic>
        <p:nvPicPr>
          <p:cNvPr id="12"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Box 9"/>
          <p:cNvSpPr txBox="1">
            <a:spLocks noChangeArrowheads="1"/>
          </p:cNvSpPr>
          <p:nvPr/>
        </p:nvSpPr>
        <p:spPr bwMode="auto">
          <a:xfrm>
            <a:off x="214314" y="2498437"/>
            <a:ext cx="9167842" cy="1004260"/>
          </a:xfrm>
          <a:prstGeom prst="rect">
            <a:avLst/>
          </a:prstGeom>
          <a:noFill/>
          <a:ln w="9525">
            <a:noFill/>
            <a:miter lim="800000"/>
            <a:headEnd/>
            <a:tailEnd/>
          </a:ln>
        </p:spPr>
        <p:txBody>
          <a:bodyPr wrap="square" lIns="80147" tIns="40074" rIns="80147" bIns="40074">
            <a:spAutoFit/>
          </a:bodyPr>
          <a:lstStyle/>
          <a:p>
            <a:pPr marL="514350" indent="-514350"/>
            <a:r>
              <a:rPr lang="cs-CZ" sz="6000" b="1" dirty="0" err="1" smtClean="0">
                <a:solidFill>
                  <a:schemeClr val="bg1">
                    <a:lumMod val="50000"/>
                  </a:schemeClr>
                </a:solidFill>
              </a:rPr>
              <a:t>Smobil</a:t>
            </a:r>
            <a:r>
              <a:rPr lang="cs-CZ" sz="6000" b="1" dirty="0" smtClean="0">
                <a:solidFill>
                  <a:schemeClr val="bg1">
                    <a:lumMod val="50000"/>
                  </a:schemeClr>
                </a:solidFill>
              </a:rPr>
              <a:t> - mobilní </a:t>
            </a:r>
            <a:r>
              <a:rPr lang="cs-CZ" sz="6000" b="1" dirty="0" err="1" smtClean="0">
                <a:solidFill>
                  <a:schemeClr val="bg1">
                    <a:lumMod val="50000"/>
                  </a:schemeClr>
                </a:solidFill>
              </a:rPr>
              <a:t>Seznam.cz</a:t>
            </a:r>
            <a:endParaRPr lang="cs-CZ" sz="6000" b="1" dirty="0" smtClean="0">
              <a:solidFill>
                <a:schemeClr val="bg1">
                  <a:lumMod val="50000"/>
                </a:schemeClr>
              </a:solidFill>
            </a:endParaRP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8" name="Krychle 7"/>
          <p:cNvSpPr/>
          <p:nvPr/>
        </p:nvSpPr>
        <p:spPr>
          <a:xfrm>
            <a:off x="7096140" y="5367794"/>
            <a:ext cx="642942" cy="6429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Krychle 8"/>
          <p:cNvSpPr/>
          <p:nvPr/>
        </p:nvSpPr>
        <p:spPr>
          <a:xfrm>
            <a:off x="7739082" y="5367794"/>
            <a:ext cx="642942" cy="6429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Krychle 11"/>
          <p:cNvSpPr/>
          <p:nvPr/>
        </p:nvSpPr>
        <p:spPr>
          <a:xfrm>
            <a:off x="8453462" y="5367794"/>
            <a:ext cx="642942" cy="6429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Krychle 12"/>
          <p:cNvSpPr/>
          <p:nvPr/>
        </p:nvSpPr>
        <p:spPr>
          <a:xfrm>
            <a:off x="7453330" y="4862744"/>
            <a:ext cx="642942" cy="6429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Krychle 13"/>
          <p:cNvSpPr/>
          <p:nvPr/>
        </p:nvSpPr>
        <p:spPr>
          <a:xfrm>
            <a:off x="8167710" y="4862744"/>
            <a:ext cx="642942" cy="6429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Krychle 14"/>
          <p:cNvSpPr/>
          <p:nvPr/>
        </p:nvSpPr>
        <p:spPr>
          <a:xfrm>
            <a:off x="7810520" y="4357694"/>
            <a:ext cx="642942" cy="64294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634984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chemeClr val="bg1"/>
                </a:solidFill>
              </a:rPr>
              <a:t>Mobilní web „Standard“</a:t>
            </a:r>
            <a:endParaRPr lang="cs-CZ" sz="3200" dirty="0">
              <a:solidFill>
                <a:schemeClr val="bg1"/>
              </a:solidFill>
            </a:endParaRPr>
          </a:p>
        </p:txBody>
      </p:sp>
      <p:sp>
        <p:nvSpPr>
          <p:cNvPr id="7" name="TextBox 9"/>
          <p:cNvSpPr txBox="1">
            <a:spLocks noChangeArrowheads="1"/>
          </p:cNvSpPr>
          <p:nvPr/>
        </p:nvSpPr>
        <p:spPr bwMode="auto">
          <a:xfrm>
            <a:off x="154782" y="2285992"/>
            <a:ext cx="9513126" cy="1558258"/>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solidFill>
              </a:rPr>
              <a:t>V roce </a:t>
            </a:r>
            <a:r>
              <a:rPr lang="cs-CZ" sz="2400" b="1" dirty="0" smtClean="0">
                <a:solidFill>
                  <a:schemeClr val="bg1"/>
                </a:solidFill>
              </a:rPr>
              <a:t>2013</a:t>
            </a:r>
            <a:r>
              <a:rPr lang="cs-CZ" sz="2400" dirty="0" smtClean="0">
                <a:solidFill>
                  <a:schemeClr val="bg1"/>
                </a:solidFill>
              </a:rPr>
              <a:t> by mělo být na světě </a:t>
            </a:r>
            <a:r>
              <a:rPr lang="cs-CZ" sz="2400" b="1" dirty="0" smtClean="0">
                <a:solidFill>
                  <a:schemeClr val="bg1"/>
                </a:solidFill>
              </a:rPr>
              <a:t>1.3 miliardy </a:t>
            </a:r>
            <a:r>
              <a:rPr lang="cs-CZ" sz="2400" b="1" dirty="0" err="1" smtClean="0">
                <a:solidFill>
                  <a:schemeClr val="bg1"/>
                </a:solidFill>
              </a:rPr>
              <a:t>smartphonů</a:t>
            </a:r>
            <a:r>
              <a:rPr lang="cs-CZ" sz="2400" dirty="0" smtClean="0">
                <a:solidFill>
                  <a:schemeClr val="bg1"/>
                </a:solidFill>
              </a:rPr>
              <a:t> a telefonů</a:t>
            </a:r>
          </a:p>
          <a:p>
            <a:pPr marL="514350" indent="-514350"/>
            <a:r>
              <a:rPr lang="cs-CZ" sz="2400" dirty="0" smtClean="0">
                <a:solidFill>
                  <a:schemeClr val="bg1"/>
                </a:solidFill>
              </a:rPr>
              <a:t>vybavených internetovým prohlížečem. V tomtéž roce </a:t>
            </a:r>
            <a:r>
              <a:rPr lang="cs-CZ" sz="2400" b="1" dirty="0" smtClean="0">
                <a:solidFill>
                  <a:schemeClr val="bg1"/>
                </a:solidFill>
              </a:rPr>
              <a:t>předstihnou mobilní</a:t>
            </a:r>
          </a:p>
          <a:p>
            <a:pPr marL="514350" indent="-514350"/>
            <a:r>
              <a:rPr lang="cs-CZ" sz="2400" b="1" dirty="0" smtClean="0">
                <a:solidFill>
                  <a:schemeClr val="bg1"/>
                </a:solidFill>
              </a:rPr>
              <a:t>telefony</a:t>
            </a:r>
            <a:r>
              <a:rPr lang="cs-CZ" sz="2400" dirty="0" smtClean="0">
                <a:solidFill>
                  <a:schemeClr val="bg1"/>
                </a:solidFill>
              </a:rPr>
              <a:t> počítače pro </a:t>
            </a:r>
            <a:r>
              <a:rPr lang="cs-CZ" sz="2400" b="1" dirty="0" smtClean="0">
                <a:solidFill>
                  <a:schemeClr val="bg1"/>
                </a:solidFill>
              </a:rPr>
              <a:t>přístup</a:t>
            </a:r>
            <a:r>
              <a:rPr lang="cs-CZ" sz="2400" dirty="0" smtClean="0">
                <a:solidFill>
                  <a:schemeClr val="bg1"/>
                </a:solidFill>
              </a:rPr>
              <a:t> k internetu … Jako největší problém je</a:t>
            </a:r>
          </a:p>
          <a:p>
            <a:pPr marL="514350" indent="-514350"/>
            <a:r>
              <a:rPr lang="cs-CZ" sz="2400" dirty="0" smtClean="0">
                <a:solidFill>
                  <a:schemeClr val="bg1"/>
                </a:solidFill>
              </a:rPr>
              <a:t>vnímáno to, že mnoho </a:t>
            </a:r>
            <a:r>
              <a:rPr lang="cs-CZ" sz="2400" b="1" dirty="0" smtClean="0">
                <a:solidFill>
                  <a:schemeClr val="bg1"/>
                </a:solidFill>
              </a:rPr>
              <a:t>webu není optimalizováno</a:t>
            </a:r>
            <a:r>
              <a:rPr lang="cs-CZ" sz="2400" dirty="0" smtClean="0">
                <a:solidFill>
                  <a:schemeClr val="bg1"/>
                </a:solidFill>
              </a:rPr>
              <a:t> pro mobilní web …</a:t>
            </a:r>
          </a:p>
        </p:txBody>
      </p:sp>
      <p:sp>
        <p:nvSpPr>
          <p:cNvPr id="8" name="TextBox 9"/>
          <p:cNvSpPr txBox="1">
            <a:spLocks noChangeArrowheads="1"/>
          </p:cNvSpPr>
          <p:nvPr/>
        </p:nvSpPr>
        <p:spPr bwMode="auto">
          <a:xfrm>
            <a:off x="166654" y="3930935"/>
            <a:ext cx="6584168"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solidFill>
              </a:rPr>
              <a:t>Zdroj: </a:t>
            </a:r>
            <a:r>
              <a:rPr lang="cs-CZ" sz="1400" dirty="0" smtClean="0">
                <a:solidFill>
                  <a:schemeClr val="bg1"/>
                </a:solidFill>
              </a:rPr>
              <a:t>Analytická společnost </a:t>
            </a:r>
            <a:r>
              <a:rPr lang="cs-CZ" sz="1400" dirty="0" err="1" smtClean="0">
                <a:solidFill>
                  <a:schemeClr val="bg1"/>
                </a:solidFill>
              </a:rPr>
              <a:t>Gartner</a:t>
            </a:r>
            <a:endParaRPr lang="cs-CZ" sz="1400" dirty="0">
              <a:solidFill>
                <a:schemeClr val="bg1"/>
              </a:solidFill>
            </a:endParaRPr>
          </a:p>
        </p:txBody>
      </p:sp>
      <p:sp>
        <p:nvSpPr>
          <p:cNvPr id="10" name="Obdélník 9"/>
          <p:cNvSpPr/>
          <p:nvPr/>
        </p:nvSpPr>
        <p:spPr>
          <a:xfrm>
            <a:off x="4095744" y="4786322"/>
            <a:ext cx="4953000" cy="1200329"/>
          </a:xfrm>
          <a:prstGeom prst="rect">
            <a:avLst/>
          </a:prstGeom>
        </p:spPr>
        <p:txBody>
          <a:bodyPr>
            <a:spAutoFit/>
          </a:bodyPr>
          <a:lstStyle/>
          <a:p>
            <a:r>
              <a:rPr lang="cs-CZ" sz="2400" b="1" dirty="0" smtClean="0">
                <a:solidFill>
                  <a:schemeClr val="bg1"/>
                </a:solidFill>
              </a:rPr>
              <a:t>Morgan </a:t>
            </a:r>
            <a:r>
              <a:rPr lang="cs-CZ" sz="2400" b="1" dirty="0" err="1" smtClean="0">
                <a:solidFill>
                  <a:schemeClr val="bg1"/>
                </a:solidFill>
              </a:rPr>
              <a:t>Stanley</a:t>
            </a:r>
            <a:r>
              <a:rPr lang="cs-CZ" sz="2400" b="1" dirty="0" smtClean="0">
                <a:solidFill>
                  <a:schemeClr val="bg1"/>
                </a:solidFill>
              </a:rPr>
              <a:t> </a:t>
            </a:r>
            <a:r>
              <a:rPr lang="cs-CZ" sz="2400" dirty="0" smtClean="0">
                <a:solidFill>
                  <a:schemeClr val="bg1"/>
                </a:solidFill>
              </a:rPr>
              <a:t>předpovídá, že v roce </a:t>
            </a:r>
            <a:r>
              <a:rPr lang="cs-CZ" sz="2400" b="1" dirty="0" smtClean="0">
                <a:solidFill>
                  <a:schemeClr val="bg1"/>
                </a:solidFill>
              </a:rPr>
              <a:t>2014 </a:t>
            </a:r>
            <a:r>
              <a:rPr lang="cs-CZ" sz="2400" dirty="0" smtClean="0">
                <a:solidFill>
                  <a:schemeClr val="bg1"/>
                </a:solidFill>
              </a:rPr>
              <a:t>bude mít </a:t>
            </a:r>
            <a:r>
              <a:rPr lang="cs-CZ" sz="2400" b="1" dirty="0" smtClean="0">
                <a:solidFill>
                  <a:schemeClr val="bg1"/>
                </a:solidFill>
              </a:rPr>
              <a:t>mobilní internet víc uživatelů než „desktop“</a:t>
            </a:r>
            <a:endParaRPr lang="cs-CZ" sz="2400" b="1" dirty="0">
              <a:solidFill>
                <a:schemeClr val="bg1"/>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4"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13"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web „Standard“</a:t>
            </a:r>
            <a:endParaRPr lang="cs-CZ" sz="3200" dirty="0">
              <a:solidFill>
                <a:srgbClr val="FF0000"/>
              </a:solidFill>
            </a:endParaRPr>
          </a:p>
        </p:txBody>
      </p:sp>
      <p:pic>
        <p:nvPicPr>
          <p:cNvPr id="14" name="Picture 6"/>
          <p:cNvPicPr>
            <a:picLocks noChangeAspect="1" noChangeArrowheads="1"/>
          </p:cNvPicPr>
          <p:nvPr/>
        </p:nvPicPr>
        <p:blipFill>
          <a:blip r:embed="rId5" cstate="print"/>
          <a:srcRect/>
          <a:stretch>
            <a:fillRect/>
          </a:stretch>
        </p:blipFill>
        <p:spPr bwMode="auto">
          <a:xfrm>
            <a:off x="7589629" y="3614892"/>
            <a:ext cx="992790" cy="360000"/>
          </a:xfrm>
          <a:prstGeom prst="rect">
            <a:avLst/>
          </a:prstGeom>
          <a:noFill/>
          <a:ln w="9525">
            <a:noFill/>
            <a:miter lim="800000"/>
            <a:headEnd/>
            <a:tailEnd/>
          </a:ln>
          <a:effectLst/>
        </p:spPr>
      </p:pic>
      <p:graphicFrame>
        <p:nvGraphicFramePr>
          <p:cNvPr id="15" name="Object 26"/>
          <p:cNvGraphicFramePr>
            <a:graphicFrameLocks noChangeAspect="1"/>
          </p:cNvGraphicFramePr>
          <p:nvPr/>
        </p:nvGraphicFramePr>
        <p:xfrm>
          <a:off x="5439724" y="3635745"/>
          <a:ext cx="1014412" cy="384175"/>
        </p:xfrm>
        <a:graphic>
          <a:graphicData uri="http://schemas.openxmlformats.org/presentationml/2006/ole">
            <mc:AlternateContent xmlns:mc="http://schemas.openxmlformats.org/markup-compatibility/2006">
              <mc:Choice xmlns:v="urn:schemas-microsoft-com:vml" Requires="v">
                <p:oleObj spid="_x0000_s190490" name="Image" r:id="rId6" imgW="2082540" imgH="838095" progId="">
                  <p:embed/>
                </p:oleObj>
              </mc:Choice>
              <mc:Fallback>
                <p:oleObj name="Image" r:id="rId6" imgW="2082540" imgH="838095"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9724" y="3635745"/>
                        <a:ext cx="1014412"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 name="Zaoblený obdélník 15"/>
          <p:cNvSpPr/>
          <p:nvPr/>
        </p:nvSpPr>
        <p:spPr bwMode="auto">
          <a:xfrm>
            <a:off x="46638" y="693788"/>
            <a:ext cx="2379945" cy="1002082"/>
          </a:xfrm>
          <a:prstGeom prst="round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4500" b="1" i="0" u="none" strike="noStrike" cap="none" normalizeH="0" baseline="0" smtClean="0">
              <a:ln>
                <a:noFill/>
              </a:ln>
              <a:solidFill>
                <a:srgbClr val="ED1B1B"/>
              </a:solidFill>
              <a:effectLst/>
              <a:latin typeface="Arial" charset="0"/>
            </a:endParaRPr>
          </a:p>
        </p:txBody>
      </p:sp>
      <p:sp>
        <p:nvSpPr>
          <p:cNvPr id="17" name="Zaoblený obdélník 16"/>
          <p:cNvSpPr/>
          <p:nvPr/>
        </p:nvSpPr>
        <p:spPr bwMode="auto">
          <a:xfrm>
            <a:off x="7451608" y="693788"/>
            <a:ext cx="2379945" cy="1002082"/>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4500" b="1" i="0" u="none" strike="noStrike" cap="none" normalizeH="0" baseline="0" smtClean="0">
              <a:ln>
                <a:noFill/>
              </a:ln>
              <a:solidFill>
                <a:srgbClr val="ED1B1B"/>
              </a:solidFill>
              <a:effectLst/>
              <a:latin typeface="Arial" charset="0"/>
            </a:endParaRPr>
          </a:p>
        </p:txBody>
      </p:sp>
      <p:sp>
        <p:nvSpPr>
          <p:cNvPr id="18" name="Zaoblený obdélník 17"/>
          <p:cNvSpPr/>
          <p:nvPr/>
        </p:nvSpPr>
        <p:spPr bwMode="auto">
          <a:xfrm>
            <a:off x="2514961" y="693788"/>
            <a:ext cx="2379945" cy="1002082"/>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4500" b="1" i="0" u="none" strike="noStrike" cap="none" normalizeH="0" baseline="0" smtClean="0">
              <a:ln>
                <a:noFill/>
              </a:ln>
              <a:solidFill>
                <a:srgbClr val="ED1B1B"/>
              </a:solidFill>
              <a:effectLst/>
              <a:latin typeface="Arial" charset="0"/>
            </a:endParaRPr>
          </a:p>
        </p:txBody>
      </p:sp>
      <p:sp>
        <p:nvSpPr>
          <p:cNvPr id="19" name="Zaoblený obdélník 18"/>
          <p:cNvSpPr/>
          <p:nvPr/>
        </p:nvSpPr>
        <p:spPr bwMode="auto">
          <a:xfrm>
            <a:off x="4983284" y="693788"/>
            <a:ext cx="2379945" cy="1002082"/>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4500" b="1" i="0" u="none" strike="noStrike" cap="none" normalizeH="0" baseline="0" smtClean="0">
              <a:ln>
                <a:noFill/>
              </a:ln>
              <a:solidFill>
                <a:srgbClr val="ED1B1B"/>
              </a:solidFill>
              <a:effectLst/>
              <a:latin typeface="Arial" charset="0"/>
            </a:endParaRPr>
          </a:p>
        </p:txBody>
      </p:sp>
      <p:sp>
        <p:nvSpPr>
          <p:cNvPr id="20" name="Zaoblený obdélník 19"/>
          <p:cNvSpPr/>
          <p:nvPr/>
        </p:nvSpPr>
        <p:spPr bwMode="auto">
          <a:xfrm>
            <a:off x="1163540" y="1873320"/>
            <a:ext cx="2379945" cy="1002082"/>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4500" b="1" i="0" u="none" strike="noStrike" cap="none" normalizeH="0" baseline="0" smtClean="0">
              <a:ln>
                <a:noFill/>
              </a:ln>
              <a:solidFill>
                <a:srgbClr val="ED1B1B"/>
              </a:solidFill>
              <a:effectLst/>
              <a:latin typeface="Arial" charset="0"/>
            </a:endParaRPr>
          </a:p>
        </p:txBody>
      </p:sp>
      <p:sp>
        <p:nvSpPr>
          <p:cNvPr id="21" name="Zaoblený obdélník 20"/>
          <p:cNvSpPr/>
          <p:nvPr/>
        </p:nvSpPr>
        <p:spPr bwMode="auto">
          <a:xfrm>
            <a:off x="3631863" y="1873320"/>
            <a:ext cx="2379945" cy="1002082"/>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4500" b="1" i="0" u="none" strike="noStrike" cap="none" normalizeH="0" baseline="0" smtClean="0">
              <a:ln>
                <a:noFill/>
              </a:ln>
              <a:solidFill>
                <a:srgbClr val="ED1B1B"/>
              </a:solidFill>
              <a:effectLst/>
              <a:latin typeface="Arial" charset="0"/>
            </a:endParaRPr>
          </a:p>
        </p:txBody>
      </p:sp>
      <p:sp>
        <p:nvSpPr>
          <p:cNvPr id="22" name="Zaoblený obdélník 21"/>
          <p:cNvSpPr/>
          <p:nvPr/>
        </p:nvSpPr>
        <p:spPr bwMode="auto">
          <a:xfrm>
            <a:off x="6100186" y="1873320"/>
            <a:ext cx="2379945" cy="1002082"/>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4500" b="1" i="0" u="none" strike="noStrike" cap="none" normalizeH="0" baseline="0" smtClean="0">
              <a:ln>
                <a:noFill/>
              </a:ln>
              <a:solidFill>
                <a:srgbClr val="ED1B1B"/>
              </a:solidFill>
              <a:effectLst/>
              <a:latin typeface="Arial" charset="0"/>
            </a:endParaRPr>
          </a:p>
        </p:txBody>
      </p:sp>
      <p:sp>
        <p:nvSpPr>
          <p:cNvPr id="23" name="Rectangle 2"/>
          <p:cNvSpPr txBox="1">
            <a:spLocks noChangeArrowheads="1"/>
          </p:cNvSpPr>
          <p:nvPr/>
        </p:nvSpPr>
        <p:spPr bwMode="auto">
          <a:xfrm>
            <a:off x="1505247" y="3309945"/>
            <a:ext cx="7221209" cy="1260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4400" b="1" i="0" u="none" strike="noStrike" kern="0" cap="none" spc="0" normalizeH="0" baseline="0" noProof="0" dirty="0" smtClean="0">
              <a:ln>
                <a:noFill/>
              </a:ln>
              <a:solidFill>
                <a:srgbClr val="CC0000"/>
              </a:solidFill>
              <a:effectLst/>
              <a:uLnTx/>
              <a:uFillTx/>
              <a:latin typeface="+mj-lt"/>
              <a:ea typeface="+mj-ea"/>
              <a:cs typeface="+mj-cs"/>
            </a:endParaRPr>
          </a:p>
        </p:txBody>
      </p:sp>
      <p:sp>
        <p:nvSpPr>
          <p:cNvPr id="24" name="Rectangle 2"/>
          <p:cNvSpPr txBox="1">
            <a:spLocks noChangeArrowheads="1"/>
          </p:cNvSpPr>
          <p:nvPr/>
        </p:nvSpPr>
        <p:spPr bwMode="auto">
          <a:xfrm>
            <a:off x="277697" y="522904"/>
            <a:ext cx="2399407" cy="1260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cs-CZ" sz="2400" b="1" kern="0" dirty="0" err="1" smtClean="0">
                <a:solidFill>
                  <a:schemeClr val="accent1">
                    <a:lumMod val="25000"/>
                  </a:schemeClr>
                </a:solidFill>
                <a:latin typeface="+mj-lt"/>
                <a:ea typeface="+mj-ea"/>
                <a:cs typeface="+mj-cs"/>
              </a:rPr>
              <a:t>PageBuilder</a:t>
            </a:r>
            <a:endParaRPr kumimoji="0" lang="cs-CZ" sz="2400" b="1" i="0" u="none" strike="noStrike" kern="0" cap="none" spc="0" normalizeH="0" baseline="0" noProof="0" dirty="0" smtClean="0">
              <a:ln>
                <a:noFill/>
              </a:ln>
              <a:solidFill>
                <a:schemeClr val="accent1">
                  <a:lumMod val="25000"/>
                </a:schemeClr>
              </a:solidFill>
              <a:effectLst/>
              <a:uLnTx/>
              <a:uFillTx/>
              <a:latin typeface="+mj-lt"/>
              <a:ea typeface="+mj-ea"/>
              <a:cs typeface="+mj-cs"/>
            </a:endParaRPr>
          </a:p>
        </p:txBody>
      </p:sp>
      <p:sp>
        <p:nvSpPr>
          <p:cNvPr id="25" name="Rectangle 2"/>
          <p:cNvSpPr txBox="1">
            <a:spLocks noChangeArrowheads="1"/>
          </p:cNvSpPr>
          <p:nvPr/>
        </p:nvSpPr>
        <p:spPr bwMode="auto">
          <a:xfrm>
            <a:off x="7667644" y="522904"/>
            <a:ext cx="2384794" cy="1260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cs-CZ" sz="2400" b="1" kern="0" noProof="0" dirty="0" err="1" smtClean="0">
                <a:solidFill>
                  <a:schemeClr val="accent1">
                    <a:lumMod val="25000"/>
                  </a:schemeClr>
                </a:solidFill>
                <a:latin typeface="+mj-lt"/>
                <a:ea typeface="+mj-ea"/>
                <a:cs typeface="+mj-cs"/>
              </a:rPr>
              <a:t>StatsCollector</a:t>
            </a:r>
            <a:endParaRPr kumimoji="0" lang="cs-CZ" sz="2400" b="1" i="0" u="none" strike="noStrike" kern="0" cap="none" spc="0" normalizeH="0" baseline="0" noProof="0" dirty="0" smtClean="0">
              <a:ln>
                <a:noFill/>
              </a:ln>
              <a:solidFill>
                <a:schemeClr val="accent1">
                  <a:lumMod val="25000"/>
                </a:schemeClr>
              </a:solidFill>
              <a:effectLst/>
              <a:uLnTx/>
              <a:uFillTx/>
              <a:latin typeface="+mj-lt"/>
              <a:ea typeface="+mj-ea"/>
              <a:cs typeface="+mj-cs"/>
            </a:endParaRPr>
          </a:p>
        </p:txBody>
      </p:sp>
      <p:sp>
        <p:nvSpPr>
          <p:cNvPr id="26" name="Rectangle 2"/>
          <p:cNvSpPr txBox="1">
            <a:spLocks noChangeArrowheads="1"/>
          </p:cNvSpPr>
          <p:nvPr/>
        </p:nvSpPr>
        <p:spPr bwMode="auto">
          <a:xfrm>
            <a:off x="2698079" y="522904"/>
            <a:ext cx="2540673" cy="1260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cs-CZ" sz="2400" b="1" kern="0" noProof="0" dirty="0" err="1" smtClean="0">
                <a:solidFill>
                  <a:schemeClr val="accent1">
                    <a:lumMod val="25000"/>
                  </a:schemeClr>
                </a:solidFill>
                <a:latin typeface="+mj-lt"/>
                <a:ea typeface="+mj-ea"/>
                <a:cs typeface="+mj-cs"/>
              </a:rPr>
              <a:t>MobileDetect</a:t>
            </a:r>
            <a:endParaRPr kumimoji="0" lang="cs-CZ" sz="2400" b="1" i="0" u="none" strike="noStrike" kern="0" cap="none" spc="0" normalizeH="0" baseline="0" noProof="0" dirty="0" smtClean="0">
              <a:ln>
                <a:noFill/>
              </a:ln>
              <a:solidFill>
                <a:schemeClr val="accent1">
                  <a:lumMod val="25000"/>
                </a:schemeClr>
              </a:solidFill>
              <a:effectLst/>
              <a:uLnTx/>
              <a:uFillTx/>
              <a:latin typeface="+mj-lt"/>
              <a:ea typeface="+mj-ea"/>
              <a:cs typeface="+mj-cs"/>
            </a:endParaRPr>
          </a:p>
        </p:txBody>
      </p:sp>
      <p:sp>
        <p:nvSpPr>
          <p:cNvPr id="27" name="Rectangle 2"/>
          <p:cNvSpPr txBox="1">
            <a:spLocks noChangeArrowheads="1"/>
          </p:cNvSpPr>
          <p:nvPr/>
        </p:nvSpPr>
        <p:spPr bwMode="auto">
          <a:xfrm>
            <a:off x="5245034" y="522904"/>
            <a:ext cx="2494048" cy="1260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cs-CZ" sz="2400" b="1" kern="0" noProof="0" dirty="0" err="1" smtClean="0">
                <a:solidFill>
                  <a:schemeClr val="accent1">
                    <a:lumMod val="25000"/>
                  </a:schemeClr>
                </a:solidFill>
                <a:latin typeface="+mj-lt"/>
                <a:ea typeface="+mj-ea"/>
                <a:cs typeface="+mj-cs"/>
              </a:rPr>
              <a:t>imageResizer</a:t>
            </a:r>
            <a:endParaRPr kumimoji="0" lang="cs-CZ" sz="2400" b="1" i="0" u="none" strike="noStrike" kern="0" cap="none" spc="0" normalizeH="0" baseline="0" noProof="0" dirty="0" smtClean="0">
              <a:ln>
                <a:noFill/>
              </a:ln>
              <a:solidFill>
                <a:schemeClr val="accent1">
                  <a:lumMod val="25000"/>
                </a:schemeClr>
              </a:solidFill>
              <a:effectLst/>
              <a:uLnTx/>
              <a:uFillTx/>
              <a:latin typeface="+mj-lt"/>
              <a:ea typeface="+mj-ea"/>
              <a:cs typeface="+mj-cs"/>
            </a:endParaRPr>
          </a:p>
        </p:txBody>
      </p:sp>
      <p:sp>
        <p:nvSpPr>
          <p:cNvPr id="28" name="Rectangle 2"/>
          <p:cNvSpPr txBox="1">
            <a:spLocks noChangeArrowheads="1"/>
          </p:cNvSpPr>
          <p:nvPr/>
        </p:nvSpPr>
        <p:spPr bwMode="auto">
          <a:xfrm>
            <a:off x="1545369" y="1714962"/>
            <a:ext cx="2121747" cy="1260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cs-CZ" sz="2400" b="1" kern="0" noProof="0" dirty="0" smtClean="0">
                <a:solidFill>
                  <a:schemeClr val="accent1">
                    <a:lumMod val="25000"/>
                  </a:schemeClr>
                </a:solidFill>
                <a:latin typeface="+mj-lt"/>
                <a:ea typeface="+mj-ea"/>
                <a:cs typeface="+mj-cs"/>
              </a:rPr>
              <a:t>WAP Proxy</a:t>
            </a:r>
            <a:endParaRPr kumimoji="0" lang="cs-CZ" sz="2400" b="1" i="0" u="none" strike="noStrike" kern="0" cap="none" spc="0" normalizeH="0" baseline="0" noProof="0" dirty="0" smtClean="0">
              <a:ln>
                <a:noFill/>
              </a:ln>
              <a:solidFill>
                <a:schemeClr val="accent1">
                  <a:lumMod val="25000"/>
                </a:schemeClr>
              </a:solidFill>
              <a:effectLst/>
              <a:uLnTx/>
              <a:uFillTx/>
              <a:latin typeface="+mj-lt"/>
              <a:ea typeface="+mj-ea"/>
              <a:cs typeface="+mj-cs"/>
            </a:endParaRPr>
          </a:p>
        </p:txBody>
      </p:sp>
      <p:sp>
        <p:nvSpPr>
          <p:cNvPr id="29" name="Rectangle 2"/>
          <p:cNvSpPr txBox="1">
            <a:spLocks noChangeArrowheads="1"/>
          </p:cNvSpPr>
          <p:nvPr/>
        </p:nvSpPr>
        <p:spPr bwMode="auto">
          <a:xfrm>
            <a:off x="4070990" y="1714962"/>
            <a:ext cx="2025018" cy="1260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cs-CZ" sz="2400" b="1" kern="0" dirty="0" smtClean="0">
                <a:solidFill>
                  <a:schemeClr val="accent1">
                    <a:lumMod val="25000"/>
                  </a:schemeClr>
                </a:solidFill>
                <a:latin typeface="+mj-lt"/>
                <a:ea typeface="+mj-ea"/>
                <a:cs typeface="+mj-cs"/>
              </a:rPr>
              <a:t>SMS brána</a:t>
            </a:r>
            <a:endParaRPr kumimoji="0" lang="cs-CZ" sz="2400" b="1" i="0" u="none" strike="noStrike" kern="0" cap="none" spc="0" normalizeH="0" baseline="0" noProof="0" dirty="0" smtClean="0">
              <a:ln>
                <a:noFill/>
              </a:ln>
              <a:solidFill>
                <a:schemeClr val="accent1">
                  <a:lumMod val="25000"/>
                </a:schemeClr>
              </a:solidFill>
              <a:effectLst/>
              <a:uLnTx/>
              <a:uFillTx/>
              <a:latin typeface="+mj-lt"/>
              <a:ea typeface="+mj-ea"/>
              <a:cs typeface="+mj-cs"/>
            </a:endParaRPr>
          </a:p>
        </p:txBody>
      </p:sp>
      <p:sp>
        <p:nvSpPr>
          <p:cNvPr id="30" name="Rectangle 2"/>
          <p:cNvSpPr txBox="1">
            <a:spLocks noChangeArrowheads="1"/>
          </p:cNvSpPr>
          <p:nvPr/>
        </p:nvSpPr>
        <p:spPr bwMode="auto">
          <a:xfrm>
            <a:off x="6388042" y="1714962"/>
            <a:ext cx="2494048" cy="1260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cs-CZ" sz="2400" b="1" kern="0" dirty="0" smtClean="0">
                <a:solidFill>
                  <a:schemeClr val="accent1">
                    <a:lumMod val="25000"/>
                  </a:schemeClr>
                </a:solidFill>
                <a:latin typeface="+mj-lt"/>
                <a:ea typeface="+mj-ea"/>
                <a:cs typeface="+mj-cs"/>
              </a:rPr>
              <a:t>QR generátor</a:t>
            </a:r>
            <a:endParaRPr kumimoji="0" lang="cs-CZ" sz="2400" b="1" i="0" u="none" strike="noStrike" kern="0" cap="none" spc="0" normalizeH="0" baseline="0" noProof="0" dirty="0" smtClean="0">
              <a:ln>
                <a:noFill/>
              </a:ln>
              <a:solidFill>
                <a:schemeClr val="accent1">
                  <a:lumMod val="25000"/>
                </a:schemeClr>
              </a:solidFill>
              <a:effectLst/>
              <a:uLnTx/>
              <a:uFillTx/>
              <a:latin typeface="+mj-lt"/>
              <a:ea typeface="+mj-ea"/>
              <a:cs typeface="+mj-cs"/>
            </a:endParaRPr>
          </a:p>
        </p:txBody>
      </p:sp>
      <p:sp>
        <p:nvSpPr>
          <p:cNvPr id="32" name="Šrafovaná šipka doprava 31"/>
          <p:cNvSpPr>
            <a:spLocks noChangeAspect="1"/>
          </p:cNvSpPr>
          <p:nvPr/>
        </p:nvSpPr>
        <p:spPr>
          <a:xfrm rot="5400000">
            <a:off x="4549128" y="2685470"/>
            <a:ext cx="674871" cy="1228714"/>
          </a:xfrm>
          <a:prstGeom prst="stripedRightArrow">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lstStyle/>
          <a:p>
            <a:pPr algn="ctr"/>
            <a:endParaRPr lang="cs-CZ"/>
          </a:p>
        </p:txBody>
      </p:sp>
      <p:sp>
        <p:nvSpPr>
          <p:cNvPr id="33" name="Šrafovaná šipka doprava 32"/>
          <p:cNvSpPr>
            <a:spLocks noChangeAspect="1"/>
          </p:cNvSpPr>
          <p:nvPr/>
        </p:nvSpPr>
        <p:spPr>
          <a:xfrm rot="5400000">
            <a:off x="2479202" y="2685471"/>
            <a:ext cx="674871" cy="1228714"/>
          </a:xfrm>
          <a:prstGeom prst="stripedRightArrow">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lstStyle/>
          <a:p>
            <a:pPr algn="ctr"/>
            <a:endParaRPr lang="cs-CZ"/>
          </a:p>
        </p:txBody>
      </p:sp>
      <p:sp>
        <p:nvSpPr>
          <p:cNvPr id="34" name="Šrafovaná šipka doprava 33"/>
          <p:cNvSpPr>
            <a:spLocks noChangeAspect="1"/>
          </p:cNvSpPr>
          <p:nvPr/>
        </p:nvSpPr>
        <p:spPr>
          <a:xfrm rot="5400000">
            <a:off x="6619054" y="2685470"/>
            <a:ext cx="674871" cy="1228714"/>
          </a:xfrm>
          <a:prstGeom prst="stripedRightArrow">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lstStyle/>
          <a:p>
            <a:pPr algn="ctr"/>
            <a:endParaRPr lang="cs-CZ"/>
          </a:p>
        </p:txBody>
      </p:sp>
      <p:pic>
        <p:nvPicPr>
          <p:cNvPr id="36" name="Picture 5"/>
          <p:cNvPicPr>
            <a:picLocks noChangeAspect="1" noChangeArrowheads="1"/>
          </p:cNvPicPr>
          <p:nvPr/>
        </p:nvPicPr>
        <p:blipFill>
          <a:blip r:embed="rId8" cstate="print"/>
          <a:srcRect/>
          <a:stretch>
            <a:fillRect/>
          </a:stretch>
        </p:blipFill>
        <p:spPr bwMode="auto">
          <a:xfrm>
            <a:off x="5092075" y="4019546"/>
            <a:ext cx="1813560" cy="2430780"/>
          </a:xfrm>
          <a:prstGeom prst="rect">
            <a:avLst/>
          </a:prstGeom>
          <a:noFill/>
          <a:ln w="19050">
            <a:solidFill>
              <a:schemeClr val="bg1">
                <a:lumMod val="65000"/>
              </a:schemeClr>
            </a:solidFill>
            <a:miter lim="800000"/>
            <a:headEnd/>
            <a:tailEnd/>
          </a:ln>
          <a:effectLst/>
        </p:spPr>
      </p:pic>
      <p:pic>
        <p:nvPicPr>
          <p:cNvPr id="37" name="Picture 6"/>
          <p:cNvPicPr>
            <a:picLocks noChangeAspect="1" noChangeArrowheads="1"/>
          </p:cNvPicPr>
          <p:nvPr/>
        </p:nvPicPr>
        <p:blipFill>
          <a:blip r:embed="rId9" cstate="print"/>
          <a:srcRect/>
          <a:stretch>
            <a:fillRect/>
          </a:stretch>
        </p:blipFill>
        <p:spPr bwMode="auto">
          <a:xfrm>
            <a:off x="2915182" y="4032058"/>
            <a:ext cx="1821180" cy="2438400"/>
          </a:xfrm>
          <a:prstGeom prst="rect">
            <a:avLst/>
          </a:prstGeom>
          <a:noFill/>
          <a:ln w="9525">
            <a:solidFill>
              <a:schemeClr val="bg1">
                <a:lumMod val="75000"/>
              </a:schemeClr>
            </a:solidFill>
            <a:miter lim="800000"/>
            <a:headEnd/>
            <a:tailEnd/>
          </a:ln>
          <a:effectLst/>
        </p:spPr>
      </p:pic>
      <p:pic>
        <p:nvPicPr>
          <p:cNvPr id="38" name="Picture 7"/>
          <p:cNvPicPr>
            <a:picLocks noChangeAspect="1" noChangeArrowheads="1"/>
          </p:cNvPicPr>
          <p:nvPr/>
        </p:nvPicPr>
        <p:blipFill>
          <a:blip r:embed="rId10" cstate="print"/>
          <a:srcRect/>
          <a:stretch>
            <a:fillRect/>
          </a:stretch>
        </p:blipFill>
        <p:spPr bwMode="auto">
          <a:xfrm>
            <a:off x="7225892" y="4018320"/>
            <a:ext cx="1821180" cy="2430780"/>
          </a:xfrm>
          <a:prstGeom prst="rect">
            <a:avLst/>
          </a:prstGeom>
          <a:noFill/>
          <a:ln w="9525">
            <a:solidFill>
              <a:schemeClr val="bg1">
                <a:lumMod val="75000"/>
              </a:schemeClr>
            </a:solidFill>
            <a:miter lim="800000"/>
            <a:headEnd/>
            <a:tailEnd/>
          </a:ln>
          <a:effectLst/>
        </p:spPr>
      </p:pic>
      <p:pic>
        <p:nvPicPr>
          <p:cNvPr id="39" name="Picture 21"/>
          <p:cNvPicPr>
            <a:picLocks noChangeAspect="1" noChangeArrowheads="1"/>
          </p:cNvPicPr>
          <p:nvPr/>
        </p:nvPicPr>
        <p:blipFill>
          <a:blip r:embed="rId11" cstate="print"/>
          <a:srcRect/>
          <a:stretch>
            <a:fillRect/>
          </a:stretch>
        </p:blipFill>
        <p:spPr bwMode="auto">
          <a:xfrm>
            <a:off x="2868002" y="3693657"/>
            <a:ext cx="1843498" cy="250292"/>
          </a:xfrm>
          <a:prstGeom prst="rect">
            <a:avLst/>
          </a:prstGeom>
          <a:noFill/>
          <a:ln w="9525">
            <a:noFill/>
            <a:miter lim="800000"/>
            <a:headEnd/>
            <a:tailEnd/>
          </a:ln>
          <a:effectLst/>
        </p:spPr>
      </p:pic>
      <p:pic>
        <p:nvPicPr>
          <p:cNvPr id="40" name="Picture 4"/>
          <p:cNvPicPr>
            <a:picLocks noChangeAspect="1" noChangeArrowheads="1"/>
          </p:cNvPicPr>
          <p:nvPr/>
        </p:nvPicPr>
        <p:blipFill>
          <a:blip r:embed="rId12" cstate="print"/>
          <a:srcRect/>
          <a:stretch>
            <a:fillRect/>
          </a:stretch>
        </p:blipFill>
        <p:spPr bwMode="auto">
          <a:xfrm>
            <a:off x="740698" y="4027512"/>
            <a:ext cx="1834515" cy="2446020"/>
          </a:xfrm>
          <a:prstGeom prst="rect">
            <a:avLst/>
          </a:prstGeom>
          <a:noFill/>
          <a:ln w="9525">
            <a:solidFill>
              <a:schemeClr val="bg1">
                <a:lumMod val="75000"/>
              </a:schemeClr>
            </a:solidFill>
            <a:miter lim="800000"/>
            <a:headEnd/>
            <a:tailEnd/>
          </a:ln>
        </p:spPr>
      </p:pic>
      <p:graphicFrame>
        <p:nvGraphicFramePr>
          <p:cNvPr id="41" name="Object 68"/>
          <p:cNvGraphicFramePr>
            <a:graphicFrameLocks noChangeAspect="1"/>
          </p:cNvGraphicFramePr>
          <p:nvPr/>
        </p:nvGraphicFramePr>
        <p:xfrm>
          <a:off x="1047786" y="3571876"/>
          <a:ext cx="1155700" cy="414337"/>
        </p:xfrm>
        <a:graphic>
          <a:graphicData uri="http://schemas.openxmlformats.org/presentationml/2006/ole">
            <mc:AlternateContent xmlns:mc="http://schemas.openxmlformats.org/markup-compatibility/2006">
              <mc:Choice xmlns:v="urn:schemas-microsoft-com:vml" Requires="v">
                <p:oleObj spid="_x0000_s190491" name="Image" r:id="rId13" imgW="3390476" imgH="1142454" progId="">
                  <p:embed/>
                </p:oleObj>
              </mc:Choice>
              <mc:Fallback>
                <p:oleObj name="Image" r:id="rId13" imgW="3390476" imgH="1142454" progId="">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7786" y="3571876"/>
                        <a:ext cx="1155700"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5" name="Picture 1"/>
          <p:cNvPicPr>
            <a:picLocks noChangeAspect="1" noChangeArrowheads="1"/>
          </p:cNvPicPr>
          <p:nvPr/>
        </p:nvPicPr>
        <p:blipFill>
          <a:blip r:embed="rId15"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3" cstate="print"/>
          <a:srcRect/>
          <a:stretch>
            <a:fillRect/>
          </a:stretch>
        </p:blipFill>
        <p:spPr bwMode="auto">
          <a:xfrm>
            <a:off x="4095744" y="2428868"/>
            <a:ext cx="1806222" cy="3669333"/>
          </a:xfrm>
          <a:prstGeom prst="rect">
            <a:avLst/>
          </a:prstGeom>
          <a:noFill/>
          <a:ln w="9525">
            <a:noFill/>
            <a:miter lim="800000"/>
            <a:headEnd/>
            <a:tailEnd/>
          </a:ln>
        </p:spPr>
      </p:pic>
      <p:sp>
        <p:nvSpPr>
          <p:cNvPr id="18" name="Šipka doprava 17"/>
          <p:cNvSpPr/>
          <p:nvPr/>
        </p:nvSpPr>
        <p:spPr>
          <a:xfrm rot="10800000">
            <a:off x="5595942" y="3214686"/>
            <a:ext cx="4310058" cy="2643206"/>
          </a:xfrm>
          <a:prstGeom prst="rightArrow">
            <a:avLst/>
          </a:prstGeom>
          <a:solidFill>
            <a:schemeClr val="accent6">
              <a:lumMod val="20000"/>
              <a:lumOff val="80000"/>
            </a:schemeClr>
          </a:solidFill>
          <a:ln>
            <a:solidFill>
              <a:schemeClr val="accent6">
                <a:lumMod val="50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Šipka doprava 16"/>
          <p:cNvSpPr/>
          <p:nvPr/>
        </p:nvSpPr>
        <p:spPr>
          <a:xfrm>
            <a:off x="0" y="2428868"/>
            <a:ext cx="4310058" cy="2643206"/>
          </a:xfrm>
          <a:prstGeom prst="rightArrow">
            <a:avLst/>
          </a:prstGeom>
          <a:solidFill>
            <a:schemeClr val="accent5">
              <a:lumMod val="20000"/>
              <a:lumOff val="80000"/>
            </a:schemeClr>
          </a:solidFill>
          <a:ln>
            <a:solidFill>
              <a:schemeClr val="accent5">
                <a:lumMod val="50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098" name="Picture 56" descr="pruh"/>
          <p:cNvPicPr>
            <a:picLocks noChangeAspect="1" noChangeArrowheads="1"/>
          </p:cNvPicPr>
          <p:nvPr/>
        </p:nvPicPr>
        <p:blipFill>
          <a:blip r:embed="rId4"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12"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Vymezení trhu</a:t>
            </a:r>
            <a:endParaRPr lang="cs-CZ" sz="3200" dirty="0">
              <a:solidFill>
                <a:srgbClr val="FF0000"/>
              </a:solidFill>
            </a:endParaRPr>
          </a:p>
        </p:txBody>
      </p:sp>
      <p:sp>
        <p:nvSpPr>
          <p:cNvPr id="14" name="TextBox 9"/>
          <p:cNvSpPr txBox="1">
            <a:spLocks noChangeArrowheads="1"/>
          </p:cNvSpPr>
          <p:nvPr/>
        </p:nvSpPr>
        <p:spPr bwMode="auto">
          <a:xfrm>
            <a:off x="154782" y="926801"/>
            <a:ext cx="9013060" cy="1188926"/>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lumMod val="50000"/>
                  </a:schemeClr>
                </a:solidFill>
              </a:rPr>
              <a:t>Trhem pro projekt „</a:t>
            </a:r>
            <a:r>
              <a:rPr lang="cs-CZ" sz="2400" b="1" dirty="0" err="1" smtClean="0">
                <a:solidFill>
                  <a:schemeClr val="bg1">
                    <a:lumMod val="50000"/>
                  </a:schemeClr>
                </a:solidFill>
              </a:rPr>
              <a:t>Smobil</a:t>
            </a:r>
            <a:r>
              <a:rPr lang="cs-CZ" sz="2400" dirty="0" smtClean="0">
                <a:solidFill>
                  <a:schemeClr val="bg1">
                    <a:lumMod val="50000"/>
                  </a:schemeClr>
                </a:solidFill>
              </a:rPr>
              <a:t>“ je obecně mobilní segment a český</a:t>
            </a:r>
          </a:p>
          <a:p>
            <a:pPr marL="514350" indent="-514350"/>
            <a:r>
              <a:rPr lang="cs-CZ" sz="2400" b="1" dirty="0" smtClean="0">
                <a:solidFill>
                  <a:schemeClr val="bg1">
                    <a:lumMod val="50000"/>
                  </a:schemeClr>
                </a:solidFill>
              </a:rPr>
              <a:t>mobilní internet </a:t>
            </a:r>
            <a:r>
              <a:rPr lang="cs-CZ" sz="2400" dirty="0" smtClean="0">
                <a:solidFill>
                  <a:schemeClr val="bg1">
                    <a:lumMod val="50000"/>
                  </a:schemeClr>
                </a:solidFill>
              </a:rPr>
              <a:t>(= mobilním internetem se rozumí přístup z mobilního</a:t>
            </a:r>
          </a:p>
          <a:p>
            <a:pPr marL="514350" indent="-514350"/>
            <a:r>
              <a:rPr lang="cs-CZ" sz="2400" dirty="0" smtClean="0">
                <a:solidFill>
                  <a:schemeClr val="bg1">
                    <a:lumMod val="50000"/>
                  </a:schemeClr>
                </a:solidFill>
              </a:rPr>
              <a:t>telefonu na webový či mobilní obsah)</a:t>
            </a:r>
          </a:p>
        </p:txBody>
      </p:sp>
      <p:sp>
        <p:nvSpPr>
          <p:cNvPr id="9" name="TextBox 9"/>
          <p:cNvSpPr txBox="1">
            <a:spLocks noChangeArrowheads="1"/>
          </p:cNvSpPr>
          <p:nvPr/>
        </p:nvSpPr>
        <p:spPr bwMode="auto">
          <a:xfrm>
            <a:off x="0" y="3427131"/>
            <a:ext cx="3881430" cy="573373"/>
          </a:xfrm>
          <a:prstGeom prst="rect">
            <a:avLst/>
          </a:prstGeom>
          <a:noFill/>
          <a:ln w="9525">
            <a:noFill/>
            <a:miter lim="800000"/>
            <a:headEnd/>
            <a:tailEnd/>
          </a:ln>
        </p:spPr>
        <p:txBody>
          <a:bodyPr wrap="square" lIns="80147" tIns="40074" rIns="80147" bIns="40074">
            <a:spAutoFit/>
          </a:bodyPr>
          <a:lstStyle/>
          <a:p>
            <a:pPr marL="514350" indent="-514350"/>
            <a:r>
              <a:rPr lang="cs-CZ" sz="3200" b="1" dirty="0" smtClean="0">
                <a:solidFill>
                  <a:schemeClr val="accent5">
                    <a:lumMod val="50000"/>
                  </a:schemeClr>
                </a:solidFill>
              </a:rPr>
              <a:t>  13,4 </a:t>
            </a:r>
            <a:r>
              <a:rPr lang="cs-CZ" sz="3200" b="1" dirty="0" err="1" smtClean="0">
                <a:solidFill>
                  <a:schemeClr val="accent5">
                    <a:lumMod val="50000"/>
                  </a:schemeClr>
                </a:solidFill>
              </a:rPr>
              <a:t>mio</a:t>
            </a:r>
            <a:r>
              <a:rPr lang="cs-CZ" sz="3200" b="1" dirty="0" smtClean="0">
                <a:solidFill>
                  <a:schemeClr val="accent5">
                    <a:lumMod val="50000"/>
                  </a:schemeClr>
                </a:solidFill>
              </a:rPr>
              <a:t> SIM karet</a:t>
            </a:r>
            <a:endParaRPr lang="cs-CZ" sz="3200" b="1" dirty="0">
              <a:solidFill>
                <a:schemeClr val="accent5">
                  <a:lumMod val="50000"/>
                </a:schemeClr>
              </a:solidFill>
            </a:endParaRPr>
          </a:p>
        </p:txBody>
      </p:sp>
      <p:sp>
        <p:nvSpPr>
          <p:cNvPr id="16" name="TextBox 9"/>
          <p:cNvSpPr txBox="1">
            <a:spLocks noChangeArrowheads="1"/>
          </p:cNvSpPr>
          <p:nvPr/>
        </p:nvSpPr>
        <p:spPr bwMode="auto">
          <a:xfrm>
            <a:off x="5953132" y="4214818"/>
            <a:ext cx="4143404" cy="573373"/>
          </a:xfrm>
          <a:prstGeom prst="rect">
            <a:avLst/>
          </a:prstGeom>
          <a:noFill/>
          <a:ln w="9525">
            <a:noFill/>
            <a:miter lim="800000"/>
            <a:headEnd/>
            <a:tailEnd/>
          </a:ln>
        </p:spPr>
        <p:txBody>
          <a:bodyPr wrap="square" lIns="80147" tIns="40074" rIns="80147" bIns="40074">
            <a:spAutoFit/>
          </a:bodyPr>
          <a:lstStyle/>
          <a:p>
            <a:pPr marL="514350" indent="-514350"/>
            <a:r>
              <a:rPr lang="cs-CZ" sz="3200" b="1" dirty="0" smtClean="0">
                <a:solidFill>
                  <a:schemeClr val="accent6">
                    <a:lumMod val="50000"/>
                  </a:schemeClr>
                </a:solidFill>
              </a:rPr>
              <a:t>10,5 </a:t>
            </a:r>
            <a:r>
              <a:rPr lang="cs-CZ" sz="3200" b="1" dirty="0" err="1" smtClean="0">
                <a:solidFill>
                  <a:schemeClr val="accent6">
                    <a:lumMod val="50000"/>
                  </a:schemeClr>
                </a:solidFill>
              </a:rPr>
              <a:t>mio</a:t>
            </a:r>
            <a:r>
              <a:rPr lang="cs-CZ" sz="3200" b="1" dirty="0" smtClean="0">
                <a:solidFill>
                  <a:schemeClr val="accent6">
                    <a:lumMod val="50000"/>
                  </a:schemeClr>
                </a:solidFill>
              </a:rPr>
              <a:t> obyvatelů ČR</a:t>
            </a:r>
            <a:endParaRPr lang="cs-CZ" sz="3200" b="1" dirty="0">
              <a:solidFill>
                <a:schemeClr val="accent6">
                  <a:lumMod val="50000"/>
                </a:schemeClr>
              </a:solidFill>
            </a:endParaRPr>
          </a:p>
        </p:txBody>
      </p:sp>
      <p:pic>
        <p:nvPicPr>
          <p:cNvPr id="15" name="Picture 1"/>
          <p:cNvPicPr>
            <a:picLocks noChangeAspect="1" noChangeArrowheads="1"/>
          </p:cNvPicPr>
          <p:nvPr/>
        </p:nvPicPr>
        <p:blipFill>
          <a:blip r:embed="rId5"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txBox="1">
            <a:spLocks noChangeArrowheads="1"/>
          </p:cNvSpPr>
          <p:nvPr/>
        </p:nvSpPr>
        <p:spPr bwMode="auto">
          <a:xfrm>
            <a:off x="1809728" y="1168451"/>
            <a:ext cx="7358114" cy="3189243"/>
          </a:xfrm>
          <a:prstGeom prst="rect">
            <a:avLst/>
          </a:prstGeom>
          <a:noFill/>
          <a:ln w="9525">
            <a:noFill/>
            <a:miter lim="800000"/>
            <a:headEnd/>
            <a:tailEnd/>
          </a:ln>
        </p:spPr>
        <p:txBody>
          <a:bodyPr vert="horz" wrap="square" lIns="83969" tIns="41985" rIns="114644" bIns="41985" numCol="1" anchor="t" anchorCtr="0" compatLnSpc="1">
            <a:prstTxWarp prst="textNoShape">
              <a:avLst/>
            </a:prstTxWarp>
          </a:bodyPr>
          <a:lstStyle/>
          <a:p>
            <a:pPr marL="314885" indent="-314885" defTabSz="839694" eaLnBrk="0" fontAlgn="base" hangingPunct="0">
              <a:spcBef>
                <a:spcPct val="20000"/>
              </a:spcBef>
              <a:spcAft>
                <a:spcPct val="0"/>
              </a:spcAft>
              <a:defRPr/>
            </a:pPr>
            <a:r>
              <a:rPr lang="cs-CZ" sz="2000" kern="0" dirty="0" smtClean="0">
                <a:solidFill>
                  <a:schemeClr val="tx2">
                    <a:lumMod val="50000"/>
                  </a:schemeClr>
                </a:solidFill>
              </a:rPr>
              <a:t>po</a:t>
            </a:r>
            <a:r>
              <a:rPr lang="en-US" sz="2000" kern="0" dirty="0" err="1" smtClean="0">
                <a:solidFill>
                  <a:schemeClr val="tx2">
                    <a:lumMod val="50000"/>
                  </a:schemeClr>
                </a:solidFill>
              </a:rPr>
              <a:t>známe</a:t>
            </a:r>
            <a:r>
              <a:rPr lang="en-US" sz="2000" kern="0" dirty="0" smtClean="0">
                <a:solidFill>
                  <a:schemeClr val="tx2">
                    <a:lumMod val="50000"/>
                  </a:schemeClr>
                </a:solidFill>
              </a:rPr>
              <a:t> model </a:t>
            </a:r>
            <a:r>
              <a:rPr lang="cs-CZ" sz="2000" kern="0" dirty="0" smtClean="0">
                <a:solidFill>
                  <a:schemeClr val="tx2">
                    <a:lumMod val="50000"/>
                  </a:schemeClr>
                </a:solidFill>
              </a:rPr>
              <a:t>i</a:t>
            </a:r>
            <a:r>
              <a:rPr lang="en-US" sz="2000" kern="0" dirty="0" smtClean="0">
                <a:solidFill>
                  <a:schemeClr val="tx2">
                    <a:lumMod val="50000"/>
                  </a:schemeClr>
                </a:solidFill>
              </a:rPr>
              <a:t> firmware </a:t>
            </a:r>
            <a:r>
              <a:rPr lang="cs-CZ" sz="2000" kern="0" dirty="0" smtClean="0">
                <a:solidFill>
                  <a:schemeClr val="tx2">
                    <a:lumMod val="50000"/>
                  </a:schemeClr>
                </a:solidFill>
              </a:rPr>
              <a:t>mobilního </a:t>
            </a:r>
            <a:r>
              <a:rPr lang="en-US" sz="2000" kern="0" dirty="0" err="1" smtClean="0">
                <a:solidFill>
                  <a:schemeClr val="tx2">
                    <a:lumMod val="50000"/>
                  </a:schemeClr>
                </a:solidFill>
              </a:rPr>
              <a:t>telefonu</a:t>
            </a:r>
            <a:endParaRPr lang="cs-CZ" sz="2000" kern="0" dirty="0" smtClean="0">
              <a:solidFill>
                <a:schemeClr val="tx2">
                  <a:lumMod val="50000"/>
                </a:schemeClr>
              </a:solidFill>
            </a:endParaRPr>
          </a:p>
          <a:p>
            <a:pPr marL="314885" indent="-314885" defTabSz="839694" eaLnBrk="0" fontAlgn="base" hangingPunct="0">
              <a:spcBef>
                <a:spcPct val="20000"/>
              </a:spcBef>
              <a:spcAft>
                <a:spcPct val="0"/>
              </a:spcAft>
              <a:defRPr/>
            </a:pPr>
            <a:endParaRPr lang="cs-CZ" sz="2000" kern="0" dirty="0" smtClean="0">
              <a:solidFill>
                <a:schemeClr val="tx2">
                  <a:lumMod val="50000"/>
                </a:schemeClr>
              </a:solidFill>
            </a:endParaRPr>
          </a:p>
          <a:p>
            <a:pPr marL="314885" indent="-314885" defTabSz="839694" eaLnBrk="0" fontAlgn="base" hangingPunct="0">
              <a:spcBef>
                <a:spcPct val="20000"/>
              </a:spcBef>
              <a:spcAft>
                <a:spcPct val="0"/>
              </a:spcAft>
              <a:defRPr/>
            </a:pPr>
            <a:r>
              <a:rPr lang="cs-CZ" sz="2000" i="1" kern="0" dirty="0" smtClean="0">
                <a:solidFill>
                  <a:schemeClr val="tx2">
                    <a:lumMod val="50000"/>
                  </a:schemeClr>
                </a:solidFill>
              </a:rPr>
              <a:t>rozpoznáme více jak 2400 typů telefonů a 5000 firmwarů</a:t>
            </a:r>
          </a:p>
          <a:p>
            <a:pPr marL="314885" indent="-314885" defTabSz="839694" eaLnBrk="0" fontAlgn="base" hangingPunct="0">
              <a:spcBef>
                <a:spcPct val="20000"/>
              </a:spcBef>
              <a:spcAft>
                <a:spcPct val="0"/>
              </a:spcAft>
              <a:defRPr/>
            </a:pPr>
            <a:endParaRPr lang="en-US" sz="2000" i="1" kern="0" dirty="0" smtClean="0">
              <a:solidFill>
                <a:schemeClr val="tx2">
                  <a:lumMod val="50000"/>
                </a:schemeClr>
              </a:solidFill>
            </a:endParaRPr>
          </a:p>
          <a:p>
            <a:pPr marL="314885" indent="-314885" defTabSz="839694" eaLnBrk="0" fontAlgn="base" hangingPunct="0">
              <a:spcBef>
                <a:spcPct val="20000"/>
              </a:spcBef>
              <a:spcAft>
                <a:spcPct val="0"/>
              </a:spcAft>
              <a:defRPr/>
            </a:pPr>
            <a:r>
              <a:rPr lang="cs-CZ" sz="2000" kern="0" dirty="0" smtClean="0">
                <a:solidFill>
                  <a:schemeClr val="tx2">
                    <a:lumMod val="50000"/>
                  </a:schemeClr>
                </a:solidFill>
              </a:rPr>
              <a:t>známe</a:t>
            </a:r>
            <a:r>
              <a:rPr lang="en-US" sz="2000" kern="0" dirty="0" smtClean="0">
                <a:solidFill>
                  <a:schemeClr val="tx2">
                    <a:lumMod val="50000"/>
                  </a:schemeClr>
                </a:solidFill>
              </a:rPr>
              <a:t>, co </a:t>
            </a:r>
            <a:r>
              <a:rPr lang="en-US" sz="2000" kern="0" dirty="0" err="1" smtClean="0">
                <a:solidFill>
                  <a:schemeClr val="tx2">
                    <a:lumMod val="50000"/>
                  </a:schemeClr>
                </a:solidFill>
              </a:rPr>
              <a:t>který</a:t>
            </a:r>
            <a:r>
              <a:rPr lang="en-US" sz="2000" kern="0" dirty="0" smtClean="0">
                <a:solidFill>
                  <a:schemeClr val="tx2">
                    <a:lumMod val="50000"/>
                  </a:schemeClr>
                </a:solidFill>
              </a:rPr>
              <a:t> </a:t>
            </a:r>
            <a:r>
              <a:rPr lang="cs-CZ" sz="2000" kern="0" dirty="0" smtClean="0">
                <a:solidFill>
                  <a:schemeClr val="tx2">
                    <a:lumMod val="50000"/>
                  </a:schemeClr>
                </a:solidFill>
              </a:rPr>
              <a:t>mobilní </a:t>
            </a:r>
            <a:r>
              <a:rPr lang="en-US" sz="2000" kern="0" dirty="0" err="1" smtClean="0">
                <a:solidFill>
                  <a:schemeClr val="tx2">
                    <a:lumMod val="50000"/>
                  </a:schemeClr>
                </a:solidFill>
              </a:rPr>
              <a:t>telefon</a:t>
            </a:r>
            <a:r>
              <a:rPr lang="en-US" sz="2000" kern="0" dirty="0" smtClean="0">
                <a:solidFill>
                  <a:schemeClr val="tx2">
                    <a:lumMod val="50000"/>
                  </a:schemeClr>
                </a:solidFill>
              </a:rPr>
              <a:t> </a:t>
            </a:r>
            <a:r>
              <a:rPr lang="cs-CZ" sz="2000" kern="0" dirty="0" smtClean="0">
                <a:solidFill>
                  <a:schemeClr val="tx2">
                    <a:lumMod val="50000"/>
                  </a:schemeClr>
                </a:solidFill>
              </a:rPr>
              <a:t>a</a:t>
            </a:r>
            <a:r>
              <a:rPr lang="en-US" sz="2000" kern="0" dirty="0" smtClean="0">
                <a:solidFill>
                  <a:schemeClr val="tx2">
                    <a:lumMod val="50000"/>
                  </a:schemeClr>
                </a:solidFill>
              </a:rPr>
              <a:t> </a:t>
            </a:r>
            <a:r>
              <a:rPr lang="en-US" sz="2000" kern="0" dirty="0" err="1" smtClean="0">
                <a:solidFill>
                  <a:schemeClr val="tx2">
                    <a:lumMod val="50000"/>
                  </a:schemeClr>
                </a:solidFill>
              </a:rPr>
              <a:t>prohlížeč</a:t>
            </a:r>
            <a:r>
              <a:rPr lang="en-US" sz="2000" kern="0" dirty="0" smtClean="0">
                <a:solidFill>
                  <a:schemeClr val="tx2">
                    <a:lumMod val="50000"/>
                  </a:schemeClr>
                </a:solidFill>
              </a:rPr>
              <a:t> </a:t>
            </a:r>
            <a:r>
              <a:rPr lang="en-US" sz="2000" kern="0" dirty="0" err="1" smtClean="0">
                <a:solidFill>
                  <a:schemeClr val="tx2">
                    <a:lumMod val="50000"/>
                  </a:schemeClr>
                </a:solidFill>
              </a:rPr>
              <a:t>umí</a:t>
            </a:r>
            <a:endParaRPr lang="cs-CZ" sz="2000" kern="0" dirty="0" smtClean="0">
              <a:solidFill>
                <a:schemeClr val="tx2">
                  <a:lumMod val="50000"/>
                </a:schemeClr>
              </a:solidFill>
            </a:endParaRPr>
          </a:p>
          <a:p>
            <a:pPr marL="314885" indent="-314885" defTabSz="839694" eaLnBrk="0" fontAlgn="base" hangingPunct="0">
              <a:spcBef>
                <a:spcPct val="20000"/>
              </a:spcBef>
              <a:spcAft>
                <a:spcPct val="0"/>
              </a:spcAft>
              <a:defRPr/>
            </a:pPr>
            <a:endParaRPr lang="en-US" sz="2000" kern="0" dirty="0" smtClean="0">
              <a:solidFill>
                <a:schemeClr val="tx2">
                  <a:lumMod val="50000"/>
                </a:schemeClr>
              </a:solidFill>
            </a:endParaRPr>
          </a:p>
          <a:p>
            <a:pPr marL="314885" indent="-314885" defTabSz="839694" eaLnBrk="0" fontAlgn="base" hangingPunct="0">
              <a:spcBef>
                <a:spcPct val="20000"/>
              </a:spcBef>
              <a:spcAft>
                <a:spcPct val="0"/>
              </a:spcAft>
              <a:defRPr/>
            </a:pPr>
            <a:r>
              <a:rPr lang="cs-CZ" sz="2000" kern="0" dirty="0" smtClean="0">
                <a:solidFill>
                  <a:schemeClr val="tx2">
                    <a:lumMod val="50000"/>
                  </a:schemeClr>
                </a:solidFill>
              </a:rPr>
              <a:t>o</a:t>
            </a:r>
            <a:r>
              <a:rPr lang="cs-CZ" sz="2000" kern="0" dirty="0" err="1" smtClean="0">
                <a:solidFill>
                  <a:schemeClr val="tx2">
                    <a:lumMod val="50000"/>
                  </a:schemeClr>
                </a:solidFill>
              </a:rPr>
              <a:t>nline</a:t>
            </a:r>
            <a:r>
              <a:rPr lang="cs-CZ" sz="2000" kern="0" dirty="0" smtClean="0">
                <a:solidFill>
                  <a:schemeClr val="tx2">
                    <a:lumMod val="50000"/>
                  </a:schemeClr>
                </a:solidFill>
              </a:rPr>
              <a:t> </a:t>
            </a:r>
            <a:r>
              <a:rPr lang="en-US" sz="2000" kern="0" dirty="0" err="1" smtClean="0">
                <a:solidFill>
                  <a:schemeClr val="tx2">
                    <a:lumMod val="50000"/>
                  </a:schemeClr>
                </a:solidFill>
              </a:rPr>
              <a:t>připravíme</a:t>
            </a:r>
            <a:r>
              <a:rPr lang="en-US" sz="2000" kern="0" dirty="0" smtClean="0">
                <a:solidFill>
                  <a:schemeClr val="tx2">
                    <a:lumMod val="50000"/>
                  </a:schemeClr>
                </a:solidFill>
              </a:rPr>
              <a:t> </a:t>
            </a:r>
            <a:r>
              <a:rPr lang="en-US" sz="2000" kern="0" dirty="0" err="1" smtClean="0">
                <a:solidFill>
                  <a:schemeClr val="tx2">
                    <a:lumMod val="50000"/>
                  </a:schemeClr>
                </a:solidFill>
              </a:rPr>
              <a:t>obsah</a:t>
            </a:r>
            <a:r>
              <a:rPr lang="cs-CZ" sz="2000" kern="0" dirty="0" smtClean="0">
                <a:solidFill>
                  <a:schemeClr val="tx2">
                    <a:lumMod val="50000"/>
                  </a:schemeClr>
                </a:solidFill>
              </a:rPr>
              <a:t> a grafiku</a:t>
            </a:r>
            <a:r>
              <a:rPr lang="en-US" sz="2000" kern="0" dirty="0" smtClean="0">
                <a:solidFill>
                  <a:schemeClr val="tx2">
                    <a:lumMod val="50000"/>
                  </a:schemeClr>
                </a:solidFill>
              </a:rPr>
              <a:t> </a:t>
            </a:r>
            <a:r>
              <a:rPr lang="en-US" sz="2000" kern="0" dirty="0" err="1" smtClean="0">
                <a:solidFill>
                  <a:schemeClr val="tx2">
                    <a:lumMod val="50000"/>
                  </a:schemeClr>
                </a:solidFill>
              </a:rPr>
              <a:t>podle</a:t>
            </a:r>
            <a:r>
              <a:rPr lang="en-US" sz="2000" kern="0" dirty="0" smtClean="0">
                <a:solidFill>
                  <a:schemeClr val="tx2">
                    <a:lumMod val="50000"/>
                  </a:schemeClr>
                </a:solidFill>
              </a:rPr>
              <a:t> </a:t>
            </a:r>
            <a:r>
              <a:rPr lang="cs-CZ" sz="2000" kern="0" dirty="0" smtClean="0">
                <a:solidFill>
                  <a:schemeClr val="tx2">
                    <a:lumMod val="50000"/>
                  </a:schemeClr>
                </a:solidFill>
              </a:rPr>
              <a:t>vlastnost</a:t>
            </a:r>
            <a:r>
              <a:rPr lang="en-US" sz="2000" kern="0" dirty="0" smtClean="0">
                <a:solidFill>
                  <a:schemeClr val="tx2">
                    <a:lumMod val="50000"/>
                  </a:schemeClr>
                </a:solidFill>
              </a:rPr>
              <a:t>í </a:t>
            </a:r>
            <a:r>
              <a:rPr lang="en-US" sz="2000" kern="0" dirty="0" err="1" smtClean="0">
                <a:solidFill>
                  <a:schemeClr val="tx2">
                    <a:lumMod val="50000"/>
                  </a:schemeClr>
                </a:solidFill>
              </a:rPr>
              <a:t>telefonu</a:t>
            </a:r>
            <a:endParaRPr lang="cs-CZ" sz="2000" kern="0" dirty="0" smtClean="0">
              <a:solidFill>
                <a:schemeClr val="tx2">
                  <a:lumMod val="50000"/>
                </a:schemeClr>
              </a:solidFill>
            </a:endParaRPr>
          </a:p>
          <a:p>
            <a:pPr marL="314885" indent="-314885" defTabSz="839694" eaLnBrk="0" fontAlgn="base" hangingPunct="0">
              <a:spcBef>
                <a:spcPct val="20000"/>
              </a:spcBef>
              <a:spcAft>
                <a:spcPct val="0"/>
              </a:spcAft>
              <a:defRPr/>
            </a:pPr>
            <a:endParaRPr lang="en-US" sz="2000" kern="0" dirty="0" smtClean="0">
              <a:solidFill>
                <a:schemeClr val="tx2">
                  <a:lumMod val="50000"/>
                </a:schemeClr>
              </a:solidFill>
            </a:endParaRPr>
          </a:p>
          <a:p>
            <a:pPr marL="314885" indent="-314885" defTabSz="839694" eaLnBrk="0" fontAlgn="base" hangingPunct="0">
              <a:spcBef>
                <a:spcPct val="20000"/>
              </a:spcBef>
              <a:spcAft>
                <a:spcPct val="0"/>
              </a:spcAft>
              <a:defRPr/>
            </a:pPr>
            <a:r>
              <a:rPr lang="en-US" sz="2000" kern="0" dirty="0" err="1" smtClean="0">
                <a:solidFill>
                  <a:schemeClr val="tx2">
                    <a:lumMod val="50000"/>
                  </a:schemeClr>
                </a:solidFill>
              </a:rPr>
              <a:t>složíme</a:t>
            </a:r>
            <a:r>
              <a:rPr lang="en-US" sz="2000" kern="0" dirty="0" smtClean="0">
                <a:solidFill>
                  <a:schemeClr val="tx2">
                    <a:lumMod val="50000"/>
                  </a:schemeClr>
                </a:solidFill>
              </a:rPr>
              <a:t> </a:t>
            </a:r>
            <a:r>
              <a:rPr lang="cs-CZ" sz="2000" kern="0" dirty="0" smtClean="0">
                <a:solidFill>
                  <a:schemeClr val="tx2">
                    <a:lumMod val="50000"/>
                  </a:schemeClr>
                </a:solidFill>
              </a:rPr>
              <a:t>mobilní </a:t>
            </a:r>
            <a:r>
              <a:rPr lang="en-US" sz="2000" kern="0" dirty="0" err="1" smtClean="0">
                <a:solidFill>
                  <a:schemeClr val="tx2">
                    <a:lumMod val="50000"/>
                  </a:schemeClr>
                </a:solidFill>
              </a:rPr>
              <a:t>stránku</a:t>
            </a:r>
            <a:r>
              <a:rPr lang="en-US" sz="2000" kern="0" dirty="0" smtClean="0">
                <a:solidFill>
                  <a:schemeClr val="tx2">
                    <a:lumMod val="50000"/>
                  </a:schemeClr>
                </a:solidFill>
              </a:rPr>
              <a:t> </a:t>
            </a:r>
            <a:r>
              <a:rPr lang="cs-CZ" sz="2000" kern="0" dirty="0" smtClean="0">
                <a:solidFill>
                  <a:schemeClr val="tx2">
                    <a:lumMod val="50000"/>
                  </a:schemeClr>
                </a:solidFill>
              </a:rPr>
              <a:t>dle</a:t>
            </a:r>
            <a:r>
              <a:rPr lang="en-US" sz="2000" kern="0" dirty="0" smtClean="0">
                <a:solidFill>
                  <a:schemeClr val="tx2">
                    <a:lumMod val="50000"/>
                  </a:schemeClr>
                </a:solidFill>
              </a:rPr>
              <a:t> </a:t>
            </a:r>
            <a:r>
              <a:rPr lang="en-US" sz="2000" kern="0" dirty="0" err="1" smtClean="0">
                <a:solidFill>
                  <a:schemeClr val="tx2">
                    <a:lumMod val="50000"/>
                  </a:schemeClr>
                </a:solidFill>
              </a:rPr>
              <a:t>kritérií</a:t>
            </a:r>
            <a:r>
              <a:rPr lang="cs-CZ" sz="2000" kern="0" dirty="0" smtClean="0">
                <a:solidFill>
                  <a:schemeClr val="tx2">
                    <a:lumMod val="50000"/>
                  </a:schemeClr>
                </a:solidFill>
              </a:rPr>
              <a:t> pro daný telefon</a:t>
            </a:r>
          </a:p>
          <a:p>
            <a:pPr marL="314885" indent="-314885" defTabSz="839694" eaLnBrk="0" fontAlgn="base" hangingPunct="0">
              <a:spcBef>
                <a:spcPct val="20000"/>
              </a:spcBef>
              <a:spcAft>
                <a:spcPct val="0"/>
              </a:spcAft>
              <a:defRPr/>
            </a:pPr>
            <a:endParaRPr lang="cs-CZ" sz="2000" kern="0" dirty="0" smtClean="0">
              <a:solidFill>
                <a:schemeClr val="tx2">
                  <a:lumMod val="50000"/>
                </a:schemeClr>
              </a:solidFill>
            </a:endParaRPr>
          </a:p>
          <a:p>
            <a:pPr marL="314885" indent="-314885" defTabSz="839694" eaLnBrk="0" fontAlgn="base" hangingPunct="0">
              <a:spcBef>
                <a:spcPct val="20000"/>
              </a:spcBef>
              <a:spcAft>
                <a:spcPct val="0"/>
              </a:spcAft>
              <a:defRPr/>
            </a:pPr>
            <a:r>
              <a:rPr lang="cs-CZ" sz="2000" kern="0" dirty="0" smtClean="0">
                <a:solidFill>
                  <a:schemeClr val="tx2">
                    <a:lumMod val="50000"/>
                  </a:schemeClr>
                </a:solidFill>
              </a:rPr>
              <a:t>jako jediní v ČR jsme připravovali mobilní služby pro operátory</a:t>
            </a:r>
          </a:p>
          <a:p>
            <a:pPr marL="314885" indent="-314885" defTabSz="839694" eaLnBrk="0" fontAlgn="base" hangingPunct="0">
              <a:spcBef>
                <a:spcPct val="20000"/>
              </a:spcBef>
              <a:spcAft>
                <a:spcPct val="0"/>
              </a:spcAft>
              <a:defRPr/>
            </a:pPr>
            <a:endParaRPr lang="cs-CZ" sz="2000" kern="0" dirty="0" smtClean="0">
              <a:solidFill>
                <a:schemeClr val="tx2">
                  <a:lumMod val="50000"/>
                </a:schemeClr>
              </a:solidFill>
            </a:endParaRPr>
          </a:p>
          <a:p>
            <a:pPr marL="314885" indent="-314885" defTabSz="839694" eaLnBrk="0" fontAlgn="base" hangingPunct="0">
              <a:spcBef>
                <a:spcPct val="20000"/>
              </a:spcBef>
              <a:spcAft>
                <a:spcPct val="0"/>
              </a:spcAft>
              <a:defRPr/>
            </a:pPr>
            <a:r>
              <a:rPr lang="cs-CZ" sz="2000" kern="0" dirty="0" smtClean="0">
                <a:solidFill>
                  <a:schemeClr val="tx2">
                    <a:lumMod val="50000"/>
                  </a:schemeClr>
                </a:solidFill>
              </a:rPr>
              <a:t>řešíme provoz společných portálů s operátory</a:t>
            </a:r>
          </a:p>
          <a:p>
            <a:pPr marL="314885" indent="-314885" defTabSz="839694" eaLnBrk="0" fontAlgn="base" hangingPunct="0">
              <a:spcBef>
                <a:spcPct val="20000"/>
              </a:spcBef>
              <a:spcAft>
                <a:spcPct val="0"/>
              </a:spcAft>
              <a:defRPr/>
            </a:pPr>
            <a:endParaRPr lang="cs-CZ" sz="2000" kern="0" dirty="0" smtClean="0">
              <a:solidFill>
                <a:schemeClr val="tx2">
                  <a:lumMod val="50000"/>
                </a:schemeClr>
              </a:solidFill>
            </a:endParaRPr>
          </a:p>
        </p:txBody>
      </p:sp>
      <p:pic>
        <p:nvPicPr>
          <p:cNvPr id="5" name="Picture 56" descr="pruh"/>
          <p:cNvPicPr>
            <a:picLocks noChangeAspect="1" noChangeArrowheads="1"/>
          </p:cNvPicPr>
          <p:nvPr/>
        </p:nvPicPr>
        <p:blipFill>
          <a:blip r:embed="rId2" cstate="print"/>
          <a:srcRect/>
          <a:stretch>
            <a:fillRect/>
          </a:stretch>
        </p:blipFill>
        <p:spPr bwMode="auto">
          <a:xfrm>
            <a:off x="0" y="6502358"/>
            <a:ext cx="9906000" cy="355643"/>
          </a:xfrm>
          <a:prstGeom prst="rect">
            <a:avLst/>
          </a:prstGeom>
          <a:noFill/>
          <a:ln w="9525">
            <a:noFill/>
            <a:miter lim="800000"/>
            <a:headEnd/>
            <a:tailEnd/>
          </a:ln>
        </p:spPr>
      </p:pic>
      <p:sp>
        <p:nvSpPr>
          <p:cNvPr id="6"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7"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9"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web „Standard“</a:t>
            </a:r>
            <a:endParaRPr lang="cs-CZ" sz="3200" dirty="0">
              <a:solidFill>
                <a:srgbClr val="FF0000"/>
              </a:solidFill>
            </a:endParaRPr>
          </a:p>
        </p:txBody>
      </p:sp>
      <p:pic>
        <p:nvPicPr>
          <p:cNvPr id="8" name="Picture 1"/>
          <p:cNvPicPr>
            <a:picLocks noChangeAspect="1" noChangeArrowheads="1"/>
          </p:cNvPicPr>
          <p:nvPr/>
        </p:nvPicPr>
        <p:blipFill>
          <a:blip r:embed="rId3" cstate="print"/>
          <a:srcRect/>
          <a:stretch>
            <a:fillRect/>
          </a:stretch>
        </p:blipFill>
        <p:spPr bwMode="auto">
          <a:xfrm>
            <a:off x="8130776" y="35978"/>
            <a:ext cx="1714794" cy="384000"/>
          </a:xfrm>
          <a:prstGeom prst="rect">
            <a:avLst/>
          </a:prstGeom>
          <a:noFill/>
          <a:ln w="9525">
            <a:noFill/>
            <a:miter lim="800000"/>
            <a:headEnd/>
            <a:tailEnd/>
          </a:ln>
        </p:spPr>
      </p:pic>
      <p:pic>
        <p:nvPicPr>
          <p:cNvPr id="314370" name="Picture 2"/>
          <p:cNvPicPr>
            <a:picLocks noChangeAspect="1" noChangeArrowheads="1"/>
          </p:cNvPicPr>
          <p:nvPr/>
        </p:nvPicPr>
        <p:blipFill>
          <a:blip r:embed="rId4" cstate="print"/>
          <a:srcRect/>
          <a:stretch>
            <a:fillRect/>
          </a:stretch>
        </p:blipFill>
        <p:spPr bwMode="auto">
          <a:xfrm>
            <a:off x="1452576" y="1168862"/>
            <a:ext cx="285714" cy="502857"/>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1452576" y="1883242"/>
            <a:ext cx="285714" cy="502857"/>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1452576" y="2597622"/>
            <a:ext cx="285714" cy="502857"/>
          </a:xfrm>
          <a:prstGeom prst="rect">
            <a:avLst/>
          </a:prstGeom>
          <a:noFill/>
          <a:ln w="9525">
            <a:noFill/>
            <a:miter lim="800000"/>
            <a:headEnd/>
            <a:tailEnd/>
          </a:ln>
        </p:spPr>
      </p:pic>
      <p:pic>
        <p:nvPicPr>
          <p:cNvPr id="12" name="Picture 2"/>
          <p:cNvPicPr>
            <a:picLocks noChangeAspect="1" noChangeArrowheads="1"/>
          </p:cNvPicPr>
          <p:nvPr/>
        </p:nvPicPr>
        <p:blipFill>
          <a:blip r:embed="rId4" cstate="print"/>
          <a:srcRect/>
          <a:stretch>
            <a:fillRect/>
          </a:stretch>
        </p:blipFill>
        <p:spPr bwMode="auto">
          <a:xfrm>
            <a:off x="1452576" y="3312002"/>
            <a:ext cx="285714" cy="502857"/>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1452576" y="4026382"/>
            <a:ext cx="285714" cy="502857"/>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rcRect/>
          <a:stretch>
            <a:fillRect/>
          </a:stretch>
        </p:blipFill>
        <p:spPr bwMode="auto">
          <a:xfrm>
            <a:off x="1452576" y="4740762"/>
            <a:ext cx="285714" cy="502857"/>
          </a:xfrm>
          <a:prstGeom prst="rect">
            <a:avLst/>
          </a:prstGeom>
          <a:noFill/>
          <a:ln w="9525">
            <a:noFill/>
            <a:miter lim="800000"/>
            <a:headEnd/>
            <a:tailEnd/>
          </a:ln>
        </p:spPr>
      </p:pic>
      <p:pic>
        <p:nvPicPr>
          <p:cNvPr id="15" name="Picture 2"/>
          <p:cNvPicPr>
            <a:picLocks noChangeAspect="1" noChangeArrowheads="1"/>
          </p:cNvPicPr>
          <p:nvPr/>
        </p:nvPicPr>
        <p:blipFill>
          <a:blip r:embed="rId4" cstate="print"/>
          <a:srcRect/>
          <a:stretch>
            <a:fillRect/>
          </a:stretch>
        </p:blipFill>
        <p:spPr bwMode="auto">
          <a:xfrm>
            <a:off x="1452576" y="5455142"/>
            <a:ext cx="285714" cy="50285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8" name="Picture 56" descr="pruh"/>
          <p:cNvPicPr>
            <a:picLocks noChangeAspect="1" noChangeArrowheads="1"/>
          </p:cNvPicPr>
          <p:nvPr/>
        </p:nvPicPr>
        <p:blipFill>
          <a:blip r:embed="rId3" cstate="print"/>
          <a:srcRect/>
          <a:stretch>
            <a:fillRect/>
          </a:stretch>
        </p:blipFill>
        <p:spPr bwMode="auto">
          <a:xfrm>
            <a:off x="0" y="6502357"/>
            <a:ext cx="9906000" cy="355643"/>
          </a:xfrm>
          <a:prstGeom prst="rect">
            <a:avLst/>
          </a:prstGeom>
          <a:noFill/>
        </p:spPr>
      </p:pic>
      <p:sp>
        <p:nvSpPr>
          <p:cNvPr id="3129" name="Text Box 57"/>
          <p:cNvSpPr txBox="1">
            <a:spLocks noChangeArrowheads="1"/>
          </p:cNvSpPr>
          <p:nvPr/>
        </p:nvSpPr>
        <p:spPr bwMode="auto">
          <a:xfrm>
            <a:off x="147061" y="6546993"/>
            <a:ext cx="902151" cy="254067"/>
          </a:xfrm>
          <a:prstGeom prst="rect">
            <a:avLst/>
          </a:prstGeom>
          <a:noFill/>
          <a:ln w="9525">
            <a:noFill/>
            <a:miter lim="800000"/>
            <a:headEnd/>
            <a:tailEnd/>
          </a:ln>
          <a:effectLst/>
        </p:spPr>
        <p:txBody>
          <a:bodyPr wrap="none" lIns="83969" tIns="41985" rIns="83969" bIns="41985">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3130" name="Text Box 58"/>
          <p:cNvSpPr txBox="1">
            <a:spLocks noChangeArrowheads="1"/>
          </p:cNvSpPr>
          <p:nvPr/>
        </p:nvSpPr>
        <p:spPr bwMode="auto">
          <a:xfrm>
            <a:off x="7704504" y="6542673"/>
            <a:ext cx="2092671" cy="254067"/>
          </a:xfrm>
          <a:prstGeom prst="rect">
            <a:avLst/>
          </a:prstGeom>
          <a:noFill/>
          <a:ln w="9525">
            <a:noFill/>
            <a:miter lim="800000"/>
            <a:headEnd/>
            <a:tailEnd/>
          </a:ln>
          <a:effectLst/>
        </p:spPr>
        <p:txBody>
          <a:bodyPr lIns="83969" tIns="41985" rIns="83969" bIns="41985">
            <a:spAutoFit/>
          </a:bodyPr>
          <a:lstStyle/>
          <a:p>
            <a:pPr algn="r"/>
            <a:r>
              <a:rPr lang="cs-CZ" sz="1100" dirty="0">
                <a:solidFill>
                  <a:schemeClr val="bg1"/>
                </a:solidFill>
              </a:rPr>
              <a:t>… najdu tam, co neznám !</a:t>
            </a:r>
          </a:p>
        </p:txBody>
      </p:sp>
      <p:pic>
        <p:nvPicPr>
          <p:cNvPr id="7" name="Picture 18" descr="http://photos-b.ak.fbcdn.net/hphotos-ak-snc1/hs183.snc1/6096_114528952484_113665272484_2251374_1979497_n.jpg"/>
          <p:cNvPicPr>
            <a:picLocks noChangeAspect="1" noChangeArrowheads="1"/>
          </p:cNvPicPr>
          <p:nvPr/>
        </p:nvPicPr>
        <p:blipFill>
          <a:blip r:embed="rId4" cstate="print"/>
          <a:srcRect/>
          <a:stretch>
            <a:fillRect/>
          </a:stretch>
        </p:blipFill>
        <p:spPr bwMode="auto">
          <a:xfrm>
            <a:off x="7791113" y="987324"/>
            <a:ext cx="2736744" cy="3572676"/>
          </a:xfrm>
          <a:prstGeom prst="rect">
            <a:avLst/>
          </a:prstGeom>
          <a:noFill/>
        </p:spPr>
      </p:pic>
      <p:pic>
        <p:nvPicPr>
          <p:cNvPr id="8" name="Picture 4" descr="http://photos-g.ak.fbcdn.net/hphotos-ak-snc1/hs163.snc1/6096_113704547484_113665272484_2241970_6727639_n.jpg"/>
          <p:cNvPicPr>
            <a:picLocks noChangeAspect="1" noChangeArrowheads="1"/>
          </p:cNvPicPr>
          <p:nvPr/>
        </p:nvPicPr>
        <p:blipFill>
          <a:blip r:embed="rId5" cstate="print"/>
          <a:srcRect/>
          <a:stretch>
            <a:fillRect/>
          </a:stretch>
        </p:blipFill>
        <p:spPr bwMode="auto">
          <a:xfrm>
            <a:off x="0" y="992470"/>
            <a:ext cx="2500870" cy="3264754"/>
          </a:xfrm>
          <a:prstGeom prst="rect">
            <a:avLst/>
          </a:prstGeom>
          <a:noFill/>
        </p:spPr>
      </p:pic>
      <p:pic>
        <p:nvPicPr>
          <p:cNvPr id="9" name="Picture 6" descr="http://photos-a.ak.fbcdn.net/hphotos-ak-snc1/hs163.snc1/6096_113704552484_113665272484_2241971_6770577_n.jpg"/>
          <p:cNvPicPr>
            <a:picLocks noChangeAspect="1" noChangeArrowheads="1"/>
          </p:cNvPicPr>
          <p:nvPr/>
        </p:nvPicPr>
        <p:blipFill>
          <a:blip r:embed="rId6" cstate="print"/>
          <a:srcRect/>
          <a:stretch>
            <a:fillRect/>
          </a:stretch>
        </p:blipFill>
        <p:spPr bwMode="auto">
          <a:xfrm>
            <a:off x="5431420" y="987324"/>
            <a:ext cx="2716576" cy="3546348"/>
          </a:xfrm>
          <a:prstGeom prst="rect">
            <a:avLst/>
          </a:prstGeom>
          <a:noFill/>
        </p:spPr>
      </p:pic>
      <p:pic>
        <p:nvPicPr>
          <p:cNvPr id="10" name="Picture 8" descr="http://photos-c.ak.fbcdn.net/hphotos-ak-snc1/hs163.snc1/6096_113704557484_113665272484_2241972_3473114_n.jpg"/>
          <p:cNvPicPr>
            <a:picLocks noChangeAspect="1" noChangeArrowheads="1"/>
          </p:cNvPicPr>
          <p:nvPr/>
        </p:nvPicPr>
        <p:blipFill>
          <a:blip r:embed="rId7" cstate="print"/>
          <a:srcRect/>
          <a:stretch>
            <a:fillRect/>
          </a:stretch>
        </p:blipFill>
        <p:spPr bwMode="auto">
          <a:xfrm>
            <a:off x="2483644" y="987324"/>
            <a:ext cx="3361962" cy="4388866"/>
          </a:xfrm>
          <a:prstGeom prst="rect">
            <a:avLst/>
          </a:prstGeom>
          <a:noFill/>
        </p:spPr>
      </p:pic>
      <p:pic>
        <p:nvPicPr>
          <p:cNvPr id="11" name="Picture 14" descr="http://photos-g.ak.fbcdn.net/hphotos-ak-snc1/hs163.snc1/6096_113712027484_113665272484_2242057_376589_n.jpg"/>
          <p:cNvPicPr>
            <a:picLocks noChangeAspect="1" noChangeArrowheads="1"/>
          </p:cNvPicPr>
          <p:nvPr/>
        </p:nvPicPr>
        <p:blipFill>
          <a:blip r:embed="rId8" cstate="print"/>
          <a:srcRect/>
          <a:stretch>
            <a:fillRect/>
          </a:stretch>
        </p:blipFill>
        <p:spPr bwMode="auto">
          <a:xfrm>
            <a:off x="4607881" y="4272648"/>
            <a:ext cx="1980433" cy="2585352"/>
          </a:xfrm>
          <a:prstGeom prst="rect">
            <a:avLst/>
          </a:prstGeom>
          <a:noFill/>
        </p:spPr>
      </p:pic>
      <p:pic>
        <p:nvPicPr>
          <p:cNvPr id="12" name="Picture 16" descr="http://photos-h.ak.fbcdn.net/hphotos-ak-snc1/hs183.snc1/6096_113712032484_113665272484_2242058_1305696_n.jpg"/>
          <p:cNvPicPr>
            <a:picLocks noChangeAspect="1" noChangeArrowheads="1"/>
          </p:cNvPicPr>
          <p:nvPr/>
        </p:nvPicPr>
        <p:blipFill>
          <a:blip r:embed="rId9" cstate="print"/>
          <a:srcRect/>
          <a:stretch>
            <a:fillRect/>
          </a:stretch>
        </p:blipFill>
        <p:spPr bwMode="auto">
          <a:xfrm>
            <a:off x="-437400" y="4075389"/>
            <a:ext cx="2131538" cy="2782611"/>
          </a:xfrm>
          <a:prstGeom prst="rect">
            <a:avLst/>
          </a:prstGeom>
          <a:noFill/>
        </p:spPr>
      </p:pic>
      <p:pic>
        <p:nvPicPr>
          <p:cNvPr id="13" name="Picture 10" descr="http://photos-c.ak.fbcdn.net/hphotos-ak-snc1/hs163.snc1/6096_113712017484_113665272484_2242055_3946879_n.jpg"/>
          <p:cNvPicPr>
            <a:picLocks noChangeAspect="1" noChangeArrowheads="1"/>
          </p:cNvPicPr>
          <p:nvPr/>
        </p:nvPicPr>
        <p:blipFill>
          <a:blip r:embed="rId10" cstate="print"/>
          <a:srcRect/>
          <a:stretch>
            <a:fillRect/>
          </a:stretch>
        </p:blipFill>
        <p:spPr bwMode="auto">
          <a:xfrm>
            <a:off x="1196652" y="4046591"/>
            <a:ext cx="2016831" cy="2632867"/>
          </a:xfrm>
          <a:prstGeom prst="rect">
            <a:avLst/>
          </a:prstGeom>
          <a:noFill/>
        </p:spPr>
      </p:pic>
      <p:pic>
        <p:nvPicPr>
          <p:cNvPr id="14" name="Picture 20" descr="http://photos-h.ak.fbcdn.net/hphotos-ak-snc1/hs183.snc1/6096_114528957484_113665272484_2251375_7868954_n.jpg"/>
          <p:cNvPicPr>
            <a:picLocks noChangeAspect="1" noChangeArrowheads="1"/>
          </p:cNvPicPr>
          <p:nvPr/>
        </p:nvPicPr>
        <p:blipFill>
          <a:blip r:embed="rId11" cstate="print"/>
          <a:srcRect/>
          <a:stretch>
            <a:fillRect/>
          </a:stretch>
        </p:blipFill>
        <p:spPr bwMode="auto">
          <a:xfrm>
            <a:off x="6140828" y="4449544"/>
            <a:ext cx="2801713" cy="2057338"/>
          </a:xfrm>
          <a:prstGeom prst="rect">
            <a:avLst/>
          </a:prstGeom>
          <a:noFill/>
        </p:spPr>
      </p:pic>
      <p:pic>
        <p:nvPicPr>
          <p:cNvPr id="15" name="Picture 12" descr="http://photos-a.ak.fbcdn.net/hphotos-ak-snc1/hs163.snc1/6096_113712022484_113665272484_2242056_3827521_n.jpg"/>
          <p:cNvPicPr>
            <a:picLocks noChangeAspect="1" noChangeArrowheads="1"/>
          </p:cNvPicPr>
          <p:nvPr/>
        </p:nvPicPr>
        <p:blipFill>
          <a:blip r:embed="rId12" cstate="print"/>
          <a:srcRect/>
          <a:stretch>
            <a:fillRect/>
          </a:stretch>
        </p:blipFill>
        <p:spPr bwMode="auto">
          <a:xfrm>
            <a:off x="8113805" y="3580698"/>
            <a:ext cx="2252706" cy="2940789"/>
          </a:xfrm>
          <a:prstGeom prst="rect">
            <a:avLst/>
          </a:prstGeom>
          <a:noFill/>
        </p:spPr>
      </p:pic>
      <p:pic>
        <p:nvPicPr>
          <p:cNvPr id="16" name="Picture 22" descr="http://photos-g.ak.fbcdn.net/hphotos-ak-snc1/hs163.snc1/6096_114556407484_113665272484_2251688_5532831_n.jpg"/>
          <p:cNvPicPr>
            <a:picLocks noChangeAspect="1" noChangeArrowheads="1"/>
          </p:cNvPicPr>
          <p:nvPr/>
        </p:nvPicPr>
        <p:blipFill>
          <a:blip r:embed="rId13" cstate="print"/>
          <a:srcRect l="18721" r="19447"/>
          <a:stretch>
            <a:fillRect/>
          </a:stretch>
        </p:blipFill>
        <p:spPr bwMode="auto">
          <a:xfrm>
            <a:off x="2944573" y="4291572"/>
            <a:ext cx="1667247" cy="3520020"/>
          </a:xfrm>
          <a:prstGeom prst="rect">
            <a:avLst/>
          </a:prstGeom>
          <a:noFill/>
        </p:spPr>
      </p:pic>
      <p:sp>
        <p:nvSpPr>
          <p:cNvPr id="18"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web „Standard“</a:t>
            </a:r>
            <a:endParaRPr lang="cs-CZ" sz="3200" dirty="0">
              <a:solidFill>
                <a:srgbClr val="FF0000"/>
              </a:solidFill>
            </a:endParaRPr>
          </a:p>
        </p:txBody>
      </p:sp>
      <p:pic>
        <p:nvPicPr>
          <p:cNvPr id="19" name="Picture 1"/>
          <p:cNvPicPr>
            <a:picLocks noChangeAspect="1" noChangeArrowheads="1"/>
          </p:cNvPicPr>
          <p:nvPr/>
        </p:nvPicPr>
        <p:blipFill>
          <a:blip r:embed="rId14"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web „Standard“</a:t>
            </a:r>
            <a:endParaRPr lang="cs-CZ" sz="3200" dirty="0">
              <a:solidFill>
                <a:srgbClr val="FF0000"/>
              </a:solidFill>
            </a:endParaRPr>
          </a:p>
        </p:txBody>
      </p:sp>
      <p:sp>
        <p:nvSpPr>
          <p:cNvPr id="30" name="TextBox 9"/>
          <p:cNvSpPr txBox="1">
            <a:spLocks noChangeArrowheads="1"/>
          </p:cNvSpPr>
          <p:nvPr/>
        </p:nvSpPr>
        <p:spPr bwMode="auto">
          <a:xfrm>
            <a:off x="273880" y="3071810"/>
            <a:ext cx="9751218" cy="3158696"/>
          </a:xfrm>
          <a:prstGeom prst="rect">
            <a:avLst/>
          </a:prstGeom>
          <a:noFill/>
          <a:ln w="9525">
            <a:noFill/>
            <a:miter lim="800000"/>
            <a:headEnd/>
            <a:tailEnd/>
          </a:ln>
        </p:spPr>
        <p:txBody>
          <a:bodyPr wrap="square" lIns="80147" tIns="40074" rIns="80147" bIns="40074">
            <a:spAutoFit/>
          </a:bodyPr>
          <a:lstStyle/>
          <a:p>
            <a:pPr marL="514350" indent="-514350">
              <a:buFont typeface="Wingdings" pitchFamily="2" charset="2"/>
              <a:buChar char="ü"/>
            </a:pPr>
            <a:r>
              <a:rPr lang="cs-CZ" sz="2000" dirty="0" smtClean="0">
                <a:solidFill>
                  <a:schemeClr val="tx2">
                    <a:lumMod val="50000"/>
                  </a:schemeClr>
                </a:solidFill>
              </a:rPr>
              <a:t>23 mobilních služeb </a:t>
            </a:r>
          </a:p>
          <a:p>
            <a:pPr marL="514350" indent="-514350">
              <a:buFont typeface="Wingdings" pitchFamily="2" charset="2"/>
              <a:buChar char="ü"/>
            </a:pPr>
            <a:r>
              <a:rPr lang="cs-CZ" sz="2000" dirty="0" smtClean="0">
                <a:solidFill>
                  <a:schemeClr val="tx2">
                    <a:lumMod val="50000"/>
                  </a:schemeClr>
                </a:solidFill>
              </a:rPr>
              <a:t>4 mobilní komponenty</a:t>
            </a:r>
          </a:p>
          <a:p>
            <a:pPr marL="514350" indent="-514350">
              <a:buFont typeface="Wingdings" pitchFamily="2" charset="2"/>
              <a:buChar char="ü"/>
            </a:pPr>
            <a:r>
              <a:rPr lang="cs-CZ" sz="2000" dirty="0" err="1" smtClean="0">
                <a:solidFill>
                  <a:schemeClr val="tx2">
                    <a:lumMod val="50000"/>
                  </a:schemeClr>
                </a:solidFill>
              </a:rPr>
              <a:t>WAPProxy</a:t>
            </a:r>
            <a:endParaRPr lang="cs-CZ" sz="2000" dirty="0" smtClean="0">
              <a:solidFill>
                <a:schemeClr val="tx2">
                  <a:lumMod val="50000"/>
                </a:schemeClr>
              </a:solidFill>
            </a:endParaRPr>
          </a:p>
          <a:p>
            <a:pPr marL="514350" indent="-514350">
              <a:buFont typeface="Wingdings" pitchFamily="2" charset="2"/>
              <a:buChar char="ü"/>
            </a:pPr>
            <a:r>
              <a:rPr lang="cs-CZ" sz="2000" dirty="0" smtClean="0">
                <a:solidFill>
                  <a:schemeClr val="tx2">
                    <a:lumMod val="50000"/>
                  </a:schemeClr>
                </a:solidFill>
              </a:rPr>
              <a:t>QR generátor</a:t>
            </a:r>
          </a:p>
          <a:p>
            <a:pPr marL="514350" indent="-514350">
              <a:buFont typeface="Wingdings" pitchFamily="2" charset="2"/>
              <a:buChar char="ü"/>
            </a:pPr>
            <a:r>
              <a:rPr lang="cs-CZ" sz="2000" dirty="0" smtClean="0">
                <a:solidFill>
                  <a:schemeClr val="tx2">
                    <a:lumMod val="50000"/>
                  </a:schemeClr>
                </a:solidFill>
              </a:rPr>
              <a:t>start mobilního internetu v ČR, vánoční kampaň s Vodafone</a:t>
            </a:r>
          </a:p>
          <a:p>
            <a:pPr marL="514350" indent="-514350">
              <a:buFont typeface="Wingdings" pitchFamily="2" charset="2"/>
              <a:buChar char="ü"/>
            </a:pPr>
            <a:r>
              <a:rPr lang="cs-CZ" sz="2000" dirty="0" smtClean="0">
                <a:solidFill>
                  <a:schemeClr val="tx2">
                    <a:lumMod val="50000"/>
                  </a:schemeClr>
                </a:solidFill>
              </a:rPr>
              <a:t>mobilní </a:t>
            </a:r>
            <a:r>
              <a:rPr lang="cs-CZ" sz="2000" dirty="0" err="1" smtClean="0">
                <a:solidFill>
                  <a:schemeClr val="tx2">
                    <a:lumMod val="50000"/>
                  </a:schemeClr>
                </a:solidFill>
              </a:rPr>
              <a:t>styleguide</a:t>
            </a:r>
            <a:r>
              <a:rPr lang="cs-CZ" sz="2000" dirty="0" smtClean="0">
                <a:solidFill>
                  <a:schemeClr val="tx2">
                    <a:lumMod val="50000"/>
                  </a:schemeClr>
                </a:solidFill>
              </a:rPr>
              <a:t> Seznamu jako standard mobilních služeb</a:t>
            </a:r>
          </a:p>
          <a:p>
            <a:pPr marL="514350" indent="-514350">
              <a:buFont typeface="Wingdings" pitchFamily="2" charset="2"/>
              <a:buChar char="ü"/>
            </a:pPr>
            <a:r>
              <a:rPr lang="cs-CZ" sz="2000" dirty="0" smtClean="0">
                <a:solidFill>
                  <a:schemeClr val="tx2">
                    <a:lumMod val="50000"/>
                  </a:schemeClr>
                </a:solidFill>
              </a:rPr>
              <a:t>naše mobilní služby dostupné na všech portálech operátorů</a:t>
            </a:r>
          </a:p>
          <a:p>
            <a:pPr marL="514350" indent="-514350">
              <a:buFont typeface="Wingdings" pitchFamily="2" charset="2"/>
              <a:buChar char="ü"/>
            </a:pPr>
            <a:r>
              <a:rPr lang="cs-CZ" sz="2000" dirty="0" smtClean="0">
                <a:solidFill>
                  <a:schemeClr val="tx2">
                    <a:lumMod val="50000"/>
                  </a:schemeClr>
                </a:solidFill>
              </a:rPr>
              <a:t>mobilní </a:t>
            </a:r>
            <a:r>
              <a:rPr lang="cs-CZ" sz="2000" dirty="0" err="1" smtClean="0">
                <a:solidFill>
                  <a:schemeClr val="tx2">
                    <a:lumMod val="50000"/>
                  </a:schemeClr>
                </a:solidFill>
              </a:rPr>
              <a:t>Search</a:t>
            </a:r>
            <a:r>
              <a:rPr lang="cs-CZ" sz="2000" dirty="0" smtClean="0">
                <a:solidFill>
                  <a:schemeClr val="tx2">
                    <a:lumMod val="50000"/>
                  </a:schemeClr>
                </a:solidFill>
              </a:rPr>
              <a:t> implementujeme u všech tří operátorů</a:t>
            </a:r>
          </a:p>
          <a:p>
            <a:pPr marL="514350" indent="-514350">
              <a:buFont typeface="Wingdings" pitchFamily="2" charset="2"/>
              <a:buChar char="ü"/>
            </a:pPr>
            <a:r>
              <a:rPr lang="cs-CZ" sz="2000" dirty="0" smtClean="0">
                <a:solidFill>
                  <a:schemeClr val="tx2">
                    <a:lumMod val="50000"/>
                  </a:schemeClr>
                </a:solidFill>
              </a:rPr>
              <a:t>neseme na trh standardizaci mobilní reklamy</a:t>
            </a:r>
          </a:p>
          <a:p>
            <a:pPr marL="514350" indent="-514350">
              <a:buFont typeface="Wingdings" pitchFamily="2" charset="2"/>
              <a:buChar char="ü"/>
            </a:pPr>
            <a:r>
              <a:rPr lang="cs-CZ" sz="2000" dirty="0" smtClean="0">
                <a:solidFill>
                  <a:schemeClr val="tx2">
                    <a:lumMod val="50000"/>
                  </a:schemeClr>
                </a:solidFill>
              </a:rPr>
              <a:t>aktivně se podílíme na přípravě auditovaného měření </a:t>
            </a:r>
          </a:p>
        </p:txBody>
      </p:sp>
      <p:pic>
        <p:nvPicPr>
          <p:cNvPr id="31"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graphicFrame>
        <p:nvGraphicFramePr>
          <p:cNvPr id="19" name="Diagram 18"/>
          <p:cNvGraphicFramePr/>
          <p:nvPr/>
        </p:nvGraphicFramePr>
        <p:xfrm>
          <a:off x="523844" y="214290"/>
          <a:ext cx="8286808" cy="25003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Obdélník 9"/>
          <p:cNvSpPr/>
          <p:nvPr/>
        </p:nvSpPr>
        <p:spPr>
          <a:xfrm>
            <a:off x="1663226" y="2151414"/>
            <a:ext cx="1571636" cy="646331"/>
          </a:xfrm>
          <a:prstGeom prst="rect">
            <a:avLst/>
          </a:prstGeom>
        </p:spPr>
        <p:txBody>
          <a:bodyPr wrap="square">
            <a:spAutoFit/>
          </a:bodyPr>
          <a:lstStyle/>
          <a:p>
            <a:r>
              <a:rPr lang="cs-CZ" sz="1200" b="1" i="1" dirty="0" smtClean="0">
                <a:solidFill>
                  <a:schemeClr val="accent3">
                    <a:lumMod val="75000"/>
                  </a:schemeClr>
                </a:solidFill>
                <a:latin typeface="+mn-lt"/>
              </a:rPr>
              <a:t>Seznam na mobil se</a:t>
            </a:r>
          </a:p>
          <a:p>
            <a:r>
              <a:rPr lang="cs-CZ" sz="1200" b="1" i="1" dirty="0" smtClean="0">
                <a:solidFill>
                  <a:schemeClr val="accent3">
                    <a:lumMod val="75000"/>
                  </a:schemeClr>
                </a:solidFill>
                <a:latin typeface="+mn-lt"/>
              </a:rPr>
              <a:t>stal vítězem soutěže</a:t>
            </a:r>
          </a:p>
          <a:p>
            <a:r>
              <a:rPr lang="cs-CZ" sz="1200" b="1" i="1" dirty="0" smtClean="0">
                <a:solidFill>
                  <a:schemeClr val="accent3">
                    <a:lumMod val="75000"/>
                  </a:schemeClr>
                </a:solidFill>
                <a:latin typeface="+mn-lt"/>
              </a:rPr>
              <a:t>CCA 2008</a:t>
            </a:r>
            <a:endParaRPr lang="cs-CZ" sz="1200" b="1" i="1" dirty="0">
              <a:solidFill>
                <a:schemeClr val="accent3">
                  <a:lumMod val="75000"/>
                </a:schemeClr>
              </a:solidFill>
              <a:latin typeface="+mn-lt"/>
            </a:endParaRPr>
          </a:p>
        </p:txBody>
      </p:sp>
      <p:pic>
        <p:nvPicPr>
          <p:cNvPr id="11" name="Picture 2"/>
          <p:cNvPicPr>
            <a:picLocks noChangeAspect="1" noChangeArrowheads="1"/>
          </p:cNvPicPr>
          <p:nvPr/>
        </p:nvPicPr>
        <p:blipFill>
          <a:blip r:embed="rId10" cstate="print"/>
          <a:srcRect/>
          <a:stretch>
            <a:fillRect/>
          </a:stretch>
        </p:blipFill>
        <p:spPr bwMode="auto">
          <a:xfrm>
            <a:off x="483672" y="2151414"/>
            <a:ext cx="1118330" cy="685610"/>
          </a:xfrm>
          <a:prstGeom prst="rect">
            <a:avLst/>
          </a:prstGeom>
          <a:noFill/>
          <a:ln w="9525">
            <a:noFill/>
            <a:miter lim="800000"/>
            <a:headEnd/>
            <a:tailEnd/>
          </a:ln>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Smobil v číslech</a:t>
            </a:r>
            <a:endParaRPr lang="cs-CZ" sz="3200" dirty="0">
              <a:solidFill>
                <a:srgbClr val="FF0000"/>
              </a:solidFill>
            </a:endParaRPr>
          </a:p>
        </p:txBody>
      </p:sp>
      <p:pic>
        <p:nvPicPr>
          <p:cNvPr id="351233" name="Picture 1"/>
          <p:cNvPicPr>
            <a:picLocks noChangeAspect="1" noChangeArrowheads="1"/>
          </p:cNvPicPr>
          <p:nvPr/>
        </p:nvPicPr>
        <p:blipFill>
          <a:blip r:embed="rId4" cstate="print"/>
          <a:srcRect/>
          <a:stretch>
            <a:fillRect/>
          </a:stretch>
        </p:blipFill>
        <p:spPr bwMode="auto">
          <a:xfrm>
            <a:off x="380968" y="785794"/>
            <a:ext cx="8923429" cy="5569397"/>
          </a:xfrm>
          <a:prstGeom prst="rect">
            <a:avLst/>
          </a:prstGeom>
          <a:noFill/>
          <a:ln w="9525">
            <a:solidFill>
              <a:schemeClr val="accent1">
                <a:lumMod val="75000"/>
              </a:schemeClr>
            </a:solidFill>
            <a:miter lim="800000"/>
            <a:headEnd/>
            <a:tailEnd/>
          </a:ln>
        </p:spPr>
      </p:pic>
      <p:pic>
        <p:nvPicPr>
          <p:cNvPr id="8" name="Picture 1"/>
          <p:cNvPicPr>
            <a:picLocks noChangeAspect="1" noChangeArrowheads="1"/>
          </p:cNvPicPr>
          <p:nvPr/>
        </p:nvPicPr>
        <p:blipFill>
          <a:blip r:embed="rId5" cstate="print"/>
          <a:srcRect/>
          <a:stretch>
            <a:fillRect/>
          </a:stretch>
        </p:blipFill>
        <p:spPr bwMode="auto">
          <a:xfrm>
            <a:off x="8130776" y="35978"/>
            <a:ext cx="1714794" cy="384000"/>
          </a:xfrm>
          <a:prstGeom prst="rect">
            <a:avLst/>
          </a:prstGeom>
          <a:noFill/>
          <a:ln w="9525">
            <a:noFill/>
            <a:miter lim="800000"/>
            <a:headEnd/>
            <a:tailEnd/>
          </a:ln>
        </p:spPr>
      </p:pic>
    </p:spTree>
    <p:extLst>
      <p:ext uri="{BB962C8B-B14F-4D97-AF65-F5344CB8AC3E}">
        <p14:creationId xmlns:p14="http://schemas.microsoft.com/office/powerpoint/2010/main" val="5712283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Smobil v číslech</a:t>
            </a:r>
            <a:endParaRPr lang="cs-CZ" sz="3200" dirty="0">
              <a:solidFill>
                <a:srgbClr val="FF0000"/>
              </a:solidFill>
            </a:endParaRPr>
          </a:p>
        </p:txBody>
      </p:sp>
      <p:pic>
        <p:nvPicPr>
          <p:cNvPr id="278530" name="Picture 2"/>
          <p:cNvPicPr>
            <a:picLocks noChangeAspect="1" noChangeArrowheads="1"/>
          </p:cNvPicPr>
          <p:nvPr/>
        </p:nvPicPr>
        <p:blipFill>
          <a:blip r:embed="rId4" cstate="print"/>
          <a:srcRect/>
          <a:stretch>
            <a:fillRect/>
          </a:stretch>
        </p:blipFill>
        <p:spPr bwMode="auto">
          <a:xfrm>
            <a:off x="4166317" y="2071678"/>
            <a:ext cx="5739683" cy="3911112"/>
          </a:xfrm>
          <a:prstGeom prst="rect">
            <a:avLst/>
          </a:prstGeom>
          <a:noFill/>
          <a:ln w="9525">
            <a:noFill/>
            <a:miter lim="800000"/>
            <a:headEnd/>
            <a:tailEnd/>
          </a:ln>
        </p:spPr>
      </p:pic>
      <p:graphicFrame>
        <p:nvGraphicFramePr>
          <p:cNvPr id="18" name="Tabulka 17"/>
          <p:cNvGraphicFramePr>
            <a:graphicFrameLocks noGrp="1"/>
          </p:cNvGraphicFramePr>
          <p:nvPr/>
        </p:nvGraphicFramePr>
        <p:xfrm>
          <a:off x="452407" y="1071543"/>
          <a:ext cx="3357585" cy="4143407"/>
        </p:xfrm>
        <a:graphic>
          <a:graphicData uri="http://schemas.openxmlformats.org/drawingml/2006/table">
            <a:tbl>
              <a:tblPr/>
              <a:tblGrid>
                <a:gridCol w="1017450"/>
                <a:gridCol w="1133730"/>
                <a:gridCol w="1206405"/>
              </a:tblGrid>
              <a:tr h="338237">
                <a:tc>
                  <a:txBody>
                    <a:bodyPr/>
                    <a:lstStyle/>
                    <a:p>
                      <a:pPr algn="l" fontAlgn="ctr"/>
                      <a:r>
                        <a:rPr lang="cs-CZ" sz="1600" b="1" i="0" u="none" strike="noStrike" dirty="0">
                          <a:solidFill>
                            <a:srgbClr val="000000"/>
                          </a:solidFill>
                          <a:latin typeface="Calibri"/>
                        </a:rPr>
                        <a:t>Datum</a:t>
                      </a:r>
                    </a:p>
                  </a:txBody>
                  <a:tcPr marL="9525" marR="9525" marT="9525" marB="0" anchor="ctr">
                    <a:lnL>
                      <a:noFill/>
                    </a:lnL>
                    <a:lnR>
                      <a:noFill/>
                    </a:lnR>
                    <a:lnT>
                      <a:noFill/>
                    </a:lnT>
                    <a:lnB>
                      <a:noFill/>
                    </a:lnB>
                    <a:solidFill>
                      <a:srgbClr val="D8D8D8"/>
                    </a:solidFill>
                  </a:tcPr>
                </a:tc>
                <a:tc>
                  <a:txBody>
                    <a:bodyPr/>
                    <a:lstStyle/>
                    <a:p>
                      <a:pPr algn="l" fontAlgn="ctr"/>
                      <a:r>
                        <a:rPr lang="cs-CZ" sz="1600" b="1" i="0" u="none" strike="noStrike">
                          <a:solidFill>
                            <a:srgbClr val="000000"/>
                          </a:solidFill>
                          <a:latin typeface="Calibri"/>
                        </a:rPr>
                        <a:t>Zobrazení</a:t>
                      </a:r>
                    </a:p>
                  </a:txBody>
                  <a:tcPr marL="9525" marR="9525" marT="9525" marB="0" anchor="ctr">
                    <a:lnL>
                      <a:noFill/>
                    </a:lnL>
                    <a:lnR>
                      <a:noFill/>
                    </a:lnR>
                    <a:lnT>
                      <a:noFill/>
                    </a:lnT>
                    <a:lnB>
                      <a:noFill/>
                    </a:lnB>
                    <a:solidFill>
                      <a:srgbClr val="D8D8D8"/>
                    </a:solidFill>
                  </a:tcPr>
                </a:tc>
                <a:tc>
                  <a:txBody>
                    <a:bodyPr/>
                    <a:lstStyle/>
                    <a:p>
                      <a:pPr algn="l" fontAlgn="ctr"/>
                      <a:r>
                        <a:rPr lang="cs-CZ" sz="1600" b="1" i="0" u="none" strike="noStrike" dirty="0">
                          <a:solidFill>
                            <a:srgbClr val="000000"/>
                          </a:solidFill>
                          <a:latin typeface="Calibri"/>
                        </a:rPr>
                        <a:t>Návštěvy</a:t>
                      </a:r>
                    </a:p>
                  </a:txBody>
                  <a:tcPr marL="9525" marR="9525" marT="9525" marB="0" anchor="ctr">
                    <a:lnL>
                      <a:noFill/>
                    </a:lnL>
                    <a:lnR>
                      <a:noFill/>
                    </a:lnR>
                    <a:lnT>
                      <a:noFill/>
                    </a:lnT>
                    <a:lnB>
                      <a:noFill/>
                    </a:lnB>
                    <a:solidFill>
                      <a:srgbClr val="D8D8D8"/>
                    </a:solidFill>
                  </a:tcPr>
                </a:tc>
              </a:tr>
              <a:tr h="253678">
                <a:tc>
                  <a:txBody>
                    <a:bodyPr/>
                    <a:lstStyle/>
                    <a:p>
                      <a:pPr algn="l" fontAlgn="b"/>
                      <a:r>
                        <a:rPr lang="cs-CZ" sz="1100" b="0" i="0" u="none" strike="noStrike">
                          <a:solidFill>
                            <a:srgbClr val="000000"/>
                          </a:solidFill>
                          <a:latin typeface="Calibri"/>
                        </a:rPr>
                        <a:t>Leden 2009</a:t>
                      </a:r>
                    </a:p>
                  </a:txBody>
                  <a:tcPr marL="9525" marR="9525" marT="9525" marB="0" anchor="b">
                    <a:lnL>
                      <a:noFill/>
                    </a:lnL>
                    <a:lnR>
                      <a:noFill/>
                    </a:lnR>
                    <a:lnT>
                      <a:noFill/>
                    </a:lnT>
                    <a:lnB>
                      <a:noFill/>
                    </a:lnB>
                    <a:solidFill>
                      <a:srgbClr val="DBE5F1"/>
                    </a:solidFill>
                  </a:tcPr>
                </a:tc>
                <a:tc>
                  <a:txBody>
                    <a:bodyPr/>
                    <a:lstStyle/>
                    <a:p>
                      <a:pPr algn="l" fontAlgn="b"/>
                      <a:r>
                        <a:rPr lang="cs-CZ" sz="1200" b="1" i="0" u="none" strike="noStrike" dirty="0">
                          <a:solidFill>
                            <a:srgbClr val="000000"/>
                          </a:solidFill>
                          <a:latin typeface="Calibri"/>
                        </a:rPr>
                        <a:t>37 501 479</a:t>
                      </a:r>
                    </a:p>
                  </a:txBody>
                  <a:tcPr marL="9525" marR="9525" marT="9525" marB="0" anchor="b">
                    <a:lnL>
                      <a:noFill/>
                    </a:lnL>
                    <a:lnR>
                      <a:noFill/>
                    </a:lnR>
                    <a:lnT>
                      <a:noFill/>
                    </a:lnT>
                    <a:lnB>
                      <a:noFill/>
                    </a:lnB>
                    <a:solidFill>
                      <a:srgbClr val="DBE5F1"/>
                    </a:solidFill>
                  </a:tcPr>
                </a:tc>
                <a:tc>
                  <a:txBody>
                    <a:bodyPr/>
                    <a:lstStyle/>
                    <a:p>
                      <a:pPr algn="l" fontAlgn="b"/>
                      <a:r>
                        <a:rPr lang="cs-CZ" sz="1200" b="0" i="0" u="none" strike="noStrike" dirty="0">
                          <a:solidFill>
                            <a:srgbClr val="000000"/>
                          </a:solidFill>
                          <a:latin typeface="Calibri"/>
                        </a:rPr>
                        <a:t>9 896 236</a:t>
                      </a:r>
                    </a:p>
                  </a:txBody>
                  <a:tcPr marL="9525" marR="9525" marT="9525" marB="0" anchor="b">
                    <a:lnL>
                      <a:noFill/>
                    </a:lnL>
                    <a:lnR>
                      <a:noFill/>
                    </a:lnR>
                    <a:lnT>
                      <a:noFill/>
                    </a:lnT>
                    <a:lnB>
                      <a:noFill/>
                    </a:lnB>
                    <a:solidFill>
                      <a:srgbClr val="DBE5F1"/>
                    </a:solidFill>
                  </a:tcPr>
                </a:tc>
              </a:tr>
              <a:tr h="253678">
                <a:tc>
                  <a:txBody>
                    <a:bodyPr/>
                    <a:lstStyle/>
                    <a:p>
                      <a:pPr algn="l" fontAlgn="b"/>
                      <a:r>
                        <a:rPr lang="cs-CZ" sz="1100" b="0" i="0" u="none" strike="noStrike">
                          <a:solidFill>
                            <a:srgbClr val="000000"/>
                          </a:solidFill>
                          <a:latin typeface="Calibri"/>
                        </a:rPr>
                        <a:t>Únor 2009</a:t>
                      </a:r>
                    </a:p>
                  </a:txBody>
                  <a:tcPr marL="9525" marR="9525" marT="9525" marB="0" anchor="b">
                    <a:lnL>
                      <a:noFill/>
                    </a:lnL>
                    <a:lnR>
                      <a:noFill/>
                    </a:lnR>
                    <a:lnT>
                      <a:noFill/>
                    </a:lnT>
                    <a:lnB>
                      <a:noFill/>
                    </a:lnB>
                    <a:solidFill>
                      <a:srgbClr val="FFFFFF"/>
                    </a:solidFill>
                  </a:tcPr>
                </a:tc>
                <a:tc>
                  <a:txBody>
                    <a:bodyPr/>
                    <a:lstStyle/>
                    <a:p>
                      <a:pPr algn="l" fontAlgn="b"/>
                      <a:r>
                        <a:rPr lang="cs-CZ" sz="1200" b="1" i="0" u="none" strike="noStrike" dirty="0">
                          <a:solidFill>
                            <a:srgbClr val="000000"/>
                          </a:solidFill>
                          <a:latin typeface="Calibri"/>
                        </a:rPr>
                        <a:t>41 878 179</a:t>
                      </a:r>
                    </a:p>
                  </a:txBody>
                  <a:tcPr marL="9525" marR="9525" marT="9525" marB="0" anchor="b">
                    <a:lnL>
                      <a:noFill/>
                    </a:lnL>
                    <a:lnR>
                      <a:noFill/>
                    </a:lnR>
                    <a:lnT>
                      <a:noFill/>
                    </a:lnT>
                    <a:lnB>
                      <a:noFill/>
                    </a:lnB>
                    <a:solidFill>
                      <a:srgbClr val="FFFFFF"/>
                    </a:solidFill>
                  </a:tcPr>
                </a:tc>
                <a:tc>
                  <a:txBody>
                    <a:bodyPr/>
                    <a:lstStyle/>
                    <a:p>
                      <a:pPr algn="l" fontAlgn="b"/>
                      <a:r>
                        <a:rPr lang="cs-CZ" sz="1200" b="0" i="0" u="none" strike="noStrike" dirty="0">
                          <a:solidFill>
                            <a:srgbClr val="000000"/>
                          </a:solidFill>
                          <a:latin typeface="Calibri"/>
                        </a:rPr>
                        <a:t>10 590 222</a:t>
                      </a:r>
                    </a:p>
                  </a:txBody>
                  <a:tcPr marL="9525" marR="9525" marT="9525" marB="0" anchor="b">
                    <a:lnL>
                      <a:noFill/>
                    </a:lnL>
                    <a:lnR>
                      <a:noFill/>
                    </a:lnR>
                    <a:lnT>
                      <a:noFill/>
                    </a:lnT>
                    <a:lnB>
                      <a:noFill/>
                    </a:lnB>
                    <a:solidFill>
                      <a:srgbClr val="FFFFFF"/>
                    </a:solidFill>
                  </a:tcPr>
                </a:tc>
              </a:tr>
              <a:tr h="253678">
                <a:tc>
                  <a:txBody>
                    <a:bodyPr/>
                    <a:lstStyle/>
                    <a:p>
                      <a:pPr algn="l" fontAlgn="b"/>
                      <a:r>
                        <a:rPr lang="cs-CZ" sz="1100" b="0" i="0" u="none" strike="noStrike">
                          <a:solidFill>
                            <a:srgbClr val="000000"/>
                          </a:solidFill>
                          <a:latin typeface="Calibri"/>
                        </a:rPr>
                        <a:t>Březen 2009</a:t>
                      </a:r>
                    </a:p>
                  </a:txBody>
                  <a:tcPr marL="9525" marR="9525" marT="9525" marB="0" anchor="b">
                    <a:lnL>
                      <a:noFill/>
                    </a:lnL>
                    <a:lnR>
                      <a:noFill/>
                    </a:lnR>
                    <a:lnT>
                      <a:noFill/>
                    </a:lnT>
                    <a:lnB>
                      <a:noFill/>
                    </a:lnB>
                    <a:solidFill>
                      <a:srgbClr val="DBE5F1"/>
                    </a:solidFill>
                  </a:tcPr>
                </a:tc>
                <a:tc>
                  <a:txBody>
                    <a:bodyPr/>
                    <a:lstStyle/>
                    <a:p>
                      <a:pPr algn="l" fontAlgn="b"/>
                      <a:r>
                        <a:rPr lang="cs-CZ" sz="1200" b="1" i="0" u="none" strike="noStrike" dirty="0">
                          <a:solidFill>
                            <a:srgbClr val="000000"/>
                          </a:solidFill>
                          <a:latin typeface="Calibri"/>
                        </a:rPr>
                        <a:t>51 457 128</a:t>
                      </a:r>
                    </a:p>
                  </a:txBody>
                  <a:tcPr marL="9525" marR="9525" marT="9525" marB="0" anchor="b">
                    <a:lnL>
                      <a:noFill/>
                    </a:lnL>
                    <a:lnR>
                      <a:noFill/>
                    </a:lnR>
                    <a:lnT>
                      <a:noFill/>
                    </a:lnT>
                    <a:lnB>
                      <a:noFill/>
                    </a:lnB>
                    <a:solidFill>
                      <a:srgbClr val="DBE5F1"/>
                    </a:solidFill>
                  </a:tcPr>
                </a:tc>
                <a:tc>
                  <a:txBody>
                    <a:bodyPr/>
                    <a:lstStyle/>
                    <a:p>
                      <a:pPr algn="l" fontAlgn="b"/>
                      <a:r>
                        <a:rPr lang="cs-CZ" sz="1200" b="0" i="0" u="none" strike="noStrike" dirty="0">
                          <a:solidFill>
                            <a:srgbClr val="000000"/>
                          </a:solidFill>
                          <a:latin typeface="Calibri"/>
                        </a:rPr>
                        <a:t>11 769 284</a:t>
                      </a:r>
                    </a:p>
                  </a:txBody>
                  <a:tcPr marL="9525" marR="9525" marT="9525" marB="0" anchor="b">
                    <a:lnL>
                      <a:noFill/>
                    </a:lnL>
                    <a:lnR>
                      <a:noFill/>
                    </a:lnR>
                    <a:lnT>
                      <a:noFill/>
                    </a:lnT>
                    <a:lnB>
                      <a:noFill/>
                    </a:lnB>
                    <a:solidFill>
                      <a:srgbClr val="DBE5F1"/>
                    </a:solidFill>
                  </a:tcPr>
                </a:tc>
              </a:tr>
              <a:tr h="253678">
                <a:tc>
                  <a:txBody>
                    <a:bodyPr/>
                    <a:lstStyle/>
                    <a:p>
                      <a:pPr algn="l" fontAlgn="b"/>
                      <a:r>
                        <a:rPr lang="cs-CZ" sz="1100" b="0" i="0" u="none" strike="noStrike">
                          <a:solidFill>
                            <a:srgbClr val="000000"/>
                          </a:solidFill>
                          <a:latin typeface="Calibri"/>
                        </a:rPr>
                        <a:t>Duben 2009</a:t>
                      </a:r>
                    </a:p>
                  </a:txBody>
                  <a:tcPr marL="9525" marR="9525" marT="9525" marB="0" anchor="b">
                    <a:lnL>
                      <a:noFill/>
                    </a:lnL>
                    <a:lnR>
                      <a:noFill/>
                    </a:lnR>
                    <a:lnT>
                      <a:noFill/>
                    </a:lnT>
                    <a:lnB>
                      <a:noFill/>
                    </a:lnB>
                    <a:solidFill>
                      <a:srgbClr val="FFFFFF"/>
                    </a:solidFill>
                  </a:tcPr>
                </a:tc>
                <a:tc>
                  <a:txBody>
                    <a:bodyPr/>
                    <a:lstStyle/>
                    <a:p>
                      <a:pPr algn="l" fontAlgn="b"/>
                      <a:r>
                        <a:rPr lang="cs-CZ" sz="1200" b="1" i="0" u="none" strike="noStrike" dirty="0">
                          <a:solidFill>
                            <a:srgbClr val="000000"/>
                          </a:solidFill>
                          <a:latin typeface="Calibri"/>
                        </a:rPr>
                        <a:t>47 199 935</a:t>
                      </a:r>
                    </a:p>
                  </a:txBody>
                  <a:tcPr marL="9525" marR="9525" marT="9525" marB="0" anchor="b">
                    <a:lnL>
                      <a:noFill/>
                    </a:lnL>
                    <a:lnR>
                      <a:noFill/>
                    </a:lnR>
                    <a:lnT>
                      <a:noFill/>
                    </a:lnT>
                    <a:lnB>
                      <a:noFill/>
                    </a:lnB>
                    <a:solidFill>
                      <a:srgbClr val="FFFFFF"/>
                    </a:solidFill>
                  </a:tcPr>
                </a:tc>
                <a:tc>
                  <a:txBody>
                    <a:bodyPr/>
                    <a:lstStyle/>
                    <a:p>
                      <a:pPr algn="l" fontAlgn="b"/>
                      <a:r>
                        <a:rPr lang="cs-CZ" sz="1200" b="0" i="0" u="none" strike="noStrike" dirty="0">
                          <a:solidFill>
                            <a:srgbClr val="000000"/>
                          </a:solidFill>
                          <a:latin typeface="Calibri"/>
                        </a:rPr>
                        <a:t>12 041 147</a:t>
                      </a:r>
                    </a:p>
                  </a:txBody>
                  <a:tcPr marL="9525" marR="9525" marT="9525" marB="0" anchor="b">
                    <a:lnL>
                      <a:noFill/>
                    </a:lnL>
                    <a:lnR>
                      <a:noFill/>
                    </a:lnR>
                    <a:lnT>
                      <a:noFill/>
                    </a:lnT>
                    <a:lnB>
                      <a:noFill/>
                    </a:lnB>
                    <a:solidFill>
                      <a:srgbClr val="FFFFFF"/>
                    </a:solidFill>
                  </a:tcPr>
                </a:tc>
              </a:tr>
              <a:tr h="253678">
                <a:tc>
                  <a:txBody>
                    <a:bodyPr/>
                    <a:lstStyle/>
                    <a:p>
                      <a:pPr algn="l" fontAlgn="b"/>
                      <a:r>
                        <a:rPr lang="cs-CZ" sz="1100" b="0" i="0" u="none" strike="noStrike">
                          <a:solidFill>
                            <a:srgbClr val="000000"/>
                          </a:solidFill>
                          <a:latin typeface="Calibri"/>
                        </a:rPr>
                        <a:t>Květen 2009</a:t>
                      </a:r>
                    </a:p>
                  </a:txBody>
                  <a:tcPr marL="9525" marR="9525" marT="9525" marB="0" anchor="b">
                    <a:lnL>
                      <a:noFill/>
                    </a:lnL>
                    <a:lnR>
                      <a:noFill/>
                    </a:lnR>
                    <a:lnT>
                      <a:noFill/>
                    </a:lnT>
                    <a:lnB>
                      <a:noFill/>
                    </a:lnB>
                    <a:solidFill>
                      <a:srgbClr val="DBE5F1"/>
                    </a:solidFill>
                  </a:tcPr>
                </a:tc>
                <a:tc>
                  <a:txBody>
                    <a:bodyPr/>
                    <a:lstStyle/>
                    <a:p>
                      <a:pPr algn="l" fontAlgn="b"/>
                      <a:r>
                        <a:rPr lang="cs-CZ" sz="1200" b="1" i="0" u="none" strike="noStrike" dirty="0">
                          <a:solidFill>
                            <a:srgbClr val="000000"/>
                          </a:solidFill>
                          <a:latin typeface="Calibri"/>
                        </a:rPr>
                        <a:t>48 021 252</a:t>
                      </a:r>
                    </a:p>
                  </a:txBody>
                  <a:tcPr marL="9525" marR="9525" marT="9525" marB="0" anchor="b">
                    <a:lnL>
                      <a:noFill/>
                    </a:lnL>
                    <a:lnR>
                      <a:noFill/>
                    </a:lnR>
                    <a:lnT>
                      <a:noFill/>
                    </a:lnT>
                    <a:lnB>
                      <a:noFill/>
                    </a:lnB>
                    <a:solidFill>
                      <a:srgbClr val="DBE5F1"/>
                    </a:solidFill>
                  </a:tcPr>
                </a:tc>
                <a:tc>
                  <a:txBody>
                    <a:bodyPr/>
                    <a:lstStyle/>
                    <a:p>
                      <a:pPr algn="l" fontAlgn="b"/>
                      <a:r>
                        <a:rPr lang="cs-CZ" sz="1200" b="0" i="0" u="none" strike="noStrike" dirty="0">
                          <a:solidFill>
                            <a:srgbClr val="000000"/>
                          </a:solidFill>
                          <a:latin typeface="Calibri"/>
                        </a:rPr>
                        <a:t>12 117 371</a:t>
                      </a:r>
                    </a:p>
                  </a:txBody>
                  <a:tcPr marL="9525" marR="9525" marT="9525" marB="0" anchor="b">
                    <a:lnL>
                      <a:noFill/>
                    </a:lnL>
                    <a:lnR>
                      <a:noFill/>
                    </a:lnR>
                    <a:lnT>
                      <a:noFill/>
                    </a:lnT>
                    <a:lnB>
                      <a:noFill/>
                    </a:lnB>
                    <a:solidFill>
                      <a:srgbClr val="DBE5F1"/>
                    </a:solidFill>
                  </a:tcPr>
                </a:tc>
              </a:tr>
              <a:tr h="253678">
                <a:tc>
                  <a:txBody>
                    <a:bodyPr/>
                    <a:lstStyle/>
                    <a:p>
                      <a:pPr algn="l" fontAlgn="b"/>
                      <a:r>
                        <a:rPr lang="cs-CZ" sz="1100" b="0" i="0" u="none" strike="noStrike">
                          <a:solidFill>
                            <a:srgbClr val="000000"/>
                          </a:solidFill>
                          <a:latin typeface="Calibri"/>
                        </a:rPr>
                        <a:t>Červen 2009</a:t>
                      </a:r>
                    </a:p>
                  </a:txBody>
                  <a:tcPr marL="9525" marR="9525" marT="9525" marB="0" anchor="b">
                    <a:lnL>
                      <a:noFill/>
                    </a:lnL>
                    <a:lnR>
                      <a:noFill/>
                    </a:lnR>
                    <a:lnT>
                      <a:noFill/>
                    </a:lnT>
                    <a:lnB>
                      <a:noFill/>
                    </a:lnB>
                    <a:solidFill>
                      <a:srgbClr val="FFFFFF"/>
                    </a:solidFill>
                  </a:tcPr>
                </a:tc>
                <a:tc>
                  <a:txBody>
                    <a:bodyPr/>
                    <a:lstStyle/>
                    <a:p>
                      <a:pPr algn="l" fontAlgn="b"/>
                      <a:r>
                        <a:rPr lang="cs-CZ" sz="1200" b="1" i="0" u="none" strike="noStrike" dirty="0">
                          <a:solidFill>
                            <a:srgbClr val="000000"/>
                          </a:solidFill>
                          <a:latin typeface="Calibri"/>
                        </a:rPr>
                        <a:t>46 657 238</a:t>
                      </a:r>
                    </a:p>
                  </a:txBody>
                  <a:tcPr marL="9525" marR="9525" marT="9525" marB="0" anchor="b">
                    <a:lnL>
                      <a:noFill/>
                    </a:lnL>
                    <a:lnR>
                      <a:noFill/>
                    </a:lnR>
                    <a:lnT>
                      <a:noFill/>
                    </a:lnT>
                    <a:lnB>
                      <a:noFill/>
                    </a:lnB>
                    <a:solidFill>
                      <a:srgbClr val="FFFFFF"/>
                    </a:solidFill>
                  </a:tcPr>
                </a:tc>
                <a:tc>
                  <a:txBody>
                    <a:bodyPr/>
                    <a:lstStyle/>
                    <a:p>
                      <a:pPr algn="l" fontAlgn="b"/>
                      <a:r>
                        <a:rPr lang="cs-CZ" sz="1200" b="0" i="0" u="none" strike="noStrike" dirty="0">
                          <a:solidFill>
                            <a:srgbClr val="000000"/>
                          </a:solidFill>
                          <a:latin typeface="Calibri"/>
                        </a:rPr>
                        <a:t>11 878 727</a:t>
                      </a:r>
                    </a:p>
                  </a:txBody>
                  <a:tcPr marL="9525" marR="9525" marT="9525" marB="0" anchor="b">
                    <a:lnL>
                      <a:noFill/>
                    </a:lnL>
                    <a:lnR>
                      <a:noFill/>
                    </a:lnR>
                    <a:lnT>
                      <a:noFill/>
                    </a:lnT>
                    <a:lnB>
                      <a:noFill/>
                    </a:lnB>
                    <a:solidFill>
                      <a:srgbClr val="FFFFFF"/>
                    </a:solidFill>
                  </a:tcPr>
                </a:tc>
              </a:tr>
              <a:tr h="253678">
                <a:tc>
                  <a:txBody>
                    <a:bodyPr/>
                    <a:lstStyle/>
                    <a:p>
                      <a:pPr algn="l" fontAlgn="b"/>
                      <a:r>
                        <a:rPr lang="cs-CZ" sz="1100" b="0" i="0" u="none" strike="noStrike">
                          <a:solidFill>
                            <a:srgbClr val="000000"/>
                          </a:solidFill>
                          <a:latin typeface="Calibri"/>
                        </a:rPr>
                        <a:t>Červenec 2009</a:t>
                      </a:r>
                    </a:p>
                  </a:txBody>
                  <a:tcPr marL="9525" marR="9525" marT="9525" marB="0" anchor="b">
                    <a:lnL>
                      <a:noFill/>
                    </a:lnL>
                    <a:lnR>
                      <a:noFill/>
                    </a:lnR>
                    <a:lnT>
                      <a:noFill/>
                    </a:lnT>
                    <a:lnB>
                      <a:noFill/>
                    </a:lnB>
                    <a:solidFill>
                      <a:srgbClr val="DBE5F1"/>
                    </a:solidFill>
                  </a:tcPr>
                </a:tc>
                <a:tc>
                  <a:txBody>
                    <a:bodyPr/>
                    <a:lstStyle/>
                    <a:p>
                      <a:pPr algn="l" fontAlgn="b"/>
                      <a:r>
                        <a:rPr lang="cs-CZ" sz="1200" b="1" i="0" u="none" strike="noStrike" dirty="0">
                          <a:solidFill>
                            <a:srgbClr val="000000"/>
                          </a:solidFill>
                          <a:latin typeface="Calibri"/>
                        </a:rPr>
                        <a:t>46 477 919</a:t>
                      </a:r>
                    </a:p>
                  </a:txBody>
                  <a:tcPr marL="9525" marR="9525" marT="9525" marB="0" anchor="b">
                    <a:lnL>
                      <a:noFill/>
                    </a:lnL>
                    <a:lnR>
                      <a:noFill/>
                    </a:lnR>
                    <a:lnT>
                      <a:noFill/>
                    </a:lnT>
                    <a:lnB>
                      <a:noFill/>
                    </a:lnB>
                    <a:solidFill>
                      <a:srgbClr val="DBE5F1"/>
                    </a:solidFill>
                  </a:tcPr>
                </a:tc>
                <a:tc>
                  <a:txBody>
                    <a:bodyPr/>
                    <a:lstStyle/>
                    <a:p>
                      <a:pPr algn="l" fontAlgn="b"/>
                      <a:r>
                        <a:rPr lang="cs-CZ" sz="1200" b="0" i="0" u="none" strike="noStrike" dirty="0">
                          <a:solidFill>
                            <a:srgbClr val="000000"/>
                          </a:solidFill>
                          <a:latin typeface="Calibri"/>
                        </a:rPr>
                        <a:t>11 731 966</a:t>
                      </a:r>
                    </a:p>
                  </a:txBody>
                  <a:tcPr marL="9525" marR="9525" marT="9525" marB="0" anchor="b">
                    <a:lnL>
                      <a:noFill/>
                    </a:lnL>
                    <a:lnR>
                      <a:noFill/>
                    </a:lnR>
                    <a:lnT>
                      <a:noFill/>
                    </a:lnT>
                    <a:lnB>
                      <a:noFill/>
                    </a:lnB>
                    <a:solidFill>
                      <a:srgbClr val="DBE5F1"/>
                    </a:solidFill>
                  </a:tcPr>
                </a:tc>
              </a:tr>
              <a:tr h="253678">
                <a:tc>
                  <a:txBody>
                    <a:bodyPr/>
                    <a:lstStyle/>
                    <a:p>
                      <a:pPr algn="l" fontAlgn="b"/>
                      <a:r>
                        <a:rPr lang="cs-CZ" sz="1100" b="0" i="0" u="none" strike="noStrike">
                          <a:solidFill>
                            <a:srgbClr val="000000"/>
                          </a:solidFill>
                          <a:latin typeface="Calibri"/>
                        </a:rPr>
                        <a:t>Srpen 2009</a:t>
                      </a:r>
                    </a:p>
                  </a:txBody>
                  <a:tcPr marL="9525" marR="9525" marT="9525" marB="0" anchor="b">
                    <a:lnL>
                      <a:noFill/>
                    </a:lnL>
                    <a:lnR>
                      <a:noFill/>
                    </a:lnR>
                    <a:lnT>
                      <a:noFill/>
                    </a:lnT>
                    <a:lnB>
                      <a:noFill/>
                    </a:lnB>
                    <a:solidFill>
                      <a:srgbClr val="FFFFFF"/>
                    </a:solidFill>
                  </a:tcPr>
                </a:tc>
                <a:tc>
                  <a:txBody>
                    <a:bodyPr/>
                    <a:lstStyle/>
                    <a:p>
                      <a:pPr algn="l" fontAlgn="b"/>
                      <a:r>
                        <a:rPr lang="cs-CZ" sz="1200" b="1" i="0" u="none" strike="noStrike" dirty="0">
                          <a:solidFill>
                            <a:srgbClr val="000000"/>
                          </a:solidFill>
                          <a:latin typeface="Calibri"/>
                        </a:rPr>
                        <a:t>45 712 295</a:t>
                      </a:r>
                    </a:p>
                  </a:txBody>
                  <a:tcPr marL="9525" marR="9525" marT="9525" marB="0" anchor="b">
                    <a:lnL>
                      <a:noFill/>
                    </a:lnL>
                    <a:lnR>
                      <a:noFill/>
                    </a:lnR>
                    <a:lnT>
                      <a:noFill/>
                    </a:lnT>
                    <a:lnB>
                      <a:noFill/>
                    </a:lnB>
                    <a:solidFill>
                      <a:srgbClr val="FFFFFF"/>
                    </a:solidFill>
                  </a:tcPr>
                </a:tc>
                <a:tc>
                  <a:txBody>
                    <a:bodyPr/>
                    <a:lstStyle/>
                    <a:p>
                      <a:pPr algn="l" fontAlgn="b"/>
                      <a:r>
                        <a:rPr lang="cs-CZ" sz="1200" b="0" i="0" u="none" strike="noStrike" dirty="0">
                          <a:solidFill>
                            <a:srgbClr val="000000"/>
                          </a:solidFill>
                          <a:latin typeface="Calibri"/>
                        </a:rPr>
                        <a:t>11 154 174</a:t>
                      </a:r>
                    </a:p>
                  </a:txBody>
                  <a:tcPr marL="9525" marR="9525" marT="9525" marB="0" anchor="b">
                    <a:lnL>
                      <a:noFill/>
                    </a:lnL>
                    <a:lnR>
                      <a:noFill/>
                    </a:lnR>
                    <a:lnT>
                      <a:noFill/>
                    </a:lnT>
                    <a:lnB>
                      <a:noFill/>
                    </a:lnB>
                    <a:solidFill>
                      <a:srgbClr val="FFFFFF"/>
                    </a:solidFill>
                  </a:tcPr>
                </a:tc>
              </a:tr>
              <a:tr h="253678">
                <a:tc>
                  <a:txBody>
                    <a:bodyPr/>
                    <a:lstStyle/>
                    <a:p>
                      <a:pPr algn="l" fontAlgn="b"/>
                      <a:r>
                        <a:rPr lang="cs-CZ" sz="1100" b="0" i="0" u="none" strike="noStrike">
                          <a:solidFill>
                            <a:srgbClr val="000000"/>
                          </a:solidFill>
                          <a:latin typeface="Calibri"/>
                        </a:rPr>
                        <a:t>Září 2009</a:t>
                      </a:r>
                    </a:p>
                  </a:txBody>
                  <a:tcPr marL="9525" marR="9525" marT="9525" marB="0" anchor="b">
                    <a:lnL>
                      <a:noFill/>
                    </a:lnL>
                    <a:lnR>
                      <a:noFill/>
                    </a:lnR>
                    <a:lnT>
                      <a:noFill/>
                    </a:lnT>
                    <a:lnB>
                      <a:noFill/>
                    </a:lnB>
                    <a:solidFill>
                      <a:srgbClr val="DBE5F1"/>
                    </a:solidFill>
                  </a:tcPr>
                </a:tc>
                <a:tc>
                  <a:txBody>
                    <a:bodyPr/>
                    <a:lstStyle/>
                    <a:p>
                      <a:pPr algn="l" fontAlgn="b"/>
                      <a:r>
                        <a:rPr lang="cs-CZ" sz="1200" b="1" i="0" u="none" strike="noStrike" dirty="0">
                          <a:solidFill>
                            <a:srgbClr val="000000"/>
                          </a:solidFill>
                          <a:latin typeface="Calibri"/>
                        </a:rPr>
                        <a:t>43 338 217</a:t>
                      </a:r>
                    </a:p>
                  </a:txBody>
                  <a:tcPr marL="9525" marR="9525" marT="9525" marB="0" anchor="b">
                    <a:lnL>
                      <a:noFill/>
                    </a:lnL>
                    <a:lnR>
                      <a:noFill/>
                    </a:lnR>
                    <a:lnT>
                      <a:noFill/>
                    </a:lnT>
                    <a:lnB>
                      <a:noFill/>
                    </a:lnB>
                    <a:solidFill>
                      <a:srgbClr val="DBE5F1"/>
                    </a:solidFill>
                  </a:tcPr>
                </a:tc>
                <a:tc>
                  <a:txBody>
                    <a:bodyPr/>
                    <a:lstStyle/>
                    <a:p>
                      <a:pPr algn="l" fontAlgn="b"/>
                      <a:r>
                        <a:rPr lang="cs-CZ" sz="1200" b="0" i="0" u="none" strike="noStrike" dirty="0">
                          <a:solidFill>
                            <a:srgbClr val="000000"/>
                          </a:solidFill>
                          <a:latin typeface="Calibri"/>
                        </a:rPr>
                        <a:t>10 789 340</a:t>
                      </a:r>
                    </a:p>
                  </a:txBody>
                  <a:tcPr marL="9525" marR="9525" marT="9525" marB="0" anchor="b">
                    <a:lnL>
                      <a:noFill/>
                    </a:lnL>
                    <a:lnR>
                      <a:noFill/>
                    </a:lnR>
                    <a:lnT>
                      <a:noFill/>
                    </a:lnT>
                    <a:lnB>
                      <a:noFill/>
                    </a:lnB>
                    <a:solidFill>
                      <a:srgbClr val="DBE5F1"/>
                    </a:solidFill>
                  </a:tcPr>
                </a:tc>
              </a:tr>
              <a:tr h="253678">
                <a:tc>
                  <a:txBody>
                    <a:bodyPr/>
                    <a:lstStyle/>
                    <a:p>
                      <a:pPr algn="l" fontAlgn="b"/>
                      <a:r>
                        <a:rPr lang="cs-CZ" sz="1100" b="0" i="0" u="none" strike="noStrike">
                          <a:solidFill>
                            <a:srgbClr val="000000"/>
                          </a:solidFill>
                          <a:latin typeface="Calibri"/>
                        </a:rPr>
                        <a:t>Říjen 2009</a:t>
                      </a:r>
                    </a:p>
                  </a:txBody>
                  <a:tcPr marL="9525" marR="9525" marT="9525" marB="0" anchor="b">
                    <a:lnL>
                      <a:noFill/>
                    </a:lnL>
                    <a:lnR>
                      <a:noFill/>
                    </a:lnR>
                    <a:lnT>
                      <a:noFill/>
                    </a:lnT>
                    <a:lnB>
                      <a:noFill/>
                    </a:lnB>
                    <a:solidFill>
                      <a:srgbClr val="FFFFFF"/>
                    </a:solidFill>
                  </a:tcPr>
                </a:tc>
                <a:tc>
                  <a:txBody>
                    <a:bodyPr/>
                    <a:lstStyle/>
                    <a:p>
                      <a:pPr algn="l" fontAlgn="b"/>
                      <a:r>
                        <a:rPr lang="cs-CZ" sz="1200" b="1" i="0" u="none" strike="noStrike" dirty="0">
                          <a:solidFill>
                            <a:srgbClr val="000000"/>
                          </a:solidFill>
                          <a:latin typeface="Calibri"/>
                        </a:rPr>
                        <a:t>47 552 916</a:t>
                      </a:r>
                    </a:p>
                  </a:txBody>
                  <a:tcPr marL="9525" marR="9525" marT="9525" marB="0" anchor="b">
                    <a:lnL>
                      <a:noFill/>
                    </a:lnL>
                    <a:lnR>
                      <a:noFill/>
                    </a:lnR>
                    <a:lnT>
                      <a:noFill/>
                    </a:lnT>
                    <a:lnB>
                      <a:noFill/>
                    </a:lnB>
                    <a:solidFill>
                      <a:srgbClr val="FFFFFF"/>
                    </a:solidFill>
                  </a:tcPr>
                </a:tc>
                <a:tc>
                  <a:txBody>
                    <a:bodyPr/>
                    <a:lstStyle/>
                    <a:p>
                      <a:pPr algn="l" fontAlgn="b"/>
                      <a:r>
                        <a:rPr lang="cs-CZ" sz="1200" b="0" i="0" u="none" strike="noStrike" dirty="0">
                          <a:solidFill>
                            <a:srgbClr val="000000"/>
                          </a:solidFill>
                          <a:latin typeface="Calibri"/>
                        </a:rPr>
                        <a:t>11 474 924</a:t>
                      </a:r>
                    </a:p>
                  </a:txBody>
                  <a:tcPr marL="9525" marR="9525" marT="9525" marB="0" anchor="b">
                    <a:lnL>
                      <a:noFill/>
                    </a:lnL>
                    <a:lnR>
                      <a:noFill/>
                    </a:lnR>
                    <a:lnT>
                      <a:noFill/>
                    </a:lnT>
                    <a:lnB>
                      <a:noFill/>
                    </a:lnB>
                    <a:solidFill>
                      <a:srgbClr val="FFFFFF"/>
                    </a:solidFill>
                  </a:tcPr>
                </a:tc>
              </a:tr>
              <a:tr h="253678">
                <a:tc>
                  <a:txBody>
                    <a:bodyPr/>
                    <a:lstStyle/>
                    <a:p>
                      <a:pPr algn="l" fontAlgn="b"/>
                      <a:r>
                        <a:rPr lang="cs-CZ" sz="1100" b="0" i="0" u="none" strike="noStrike">
                          <a:solidFill>
                            <a:srgbClr val="000000"/>
                          </a:solidFill>
                          <a:latin typeface="Calibri"/>
                        </a:rPr>
                        <a:t>Listopad 2009</a:t>
                      </a:r>
                    </a:p>
                  </a:txBody>
                  <a:tcPr marL="9525" marR="9525" marT="9525" marB="0" anchor="b">
                    <a:lnL>
                      <a:noFill/>
                    </a:lnL>
                    <a:lnR>
                      <a:noFill/>
                    </a:lnR>
                    <a:lnT>
                      <a:noFill/>
                    </a:lnT>
                    <a:lnB>
                      <a:noFill/>
                    </a:lnB>
                    <a:solidFill>
                      <a:srgbClr val="DBE5F1"/>
                    </a:solidFill>
                  </a:tcPr>
                </a:tc>
                <a:tc>
                  <a:txBody>
                    <a:bodyPr/>
                    <a:lstStyle/>
                    <a:p>
                      <a:pPr algn="l" fontAlgn="b"/>
                      <a:r>
                        <a:rPr lang="cs-CZ" sz="1200" b="1" i="0" u="none" strike="noStrike" dirty="0">
                          <a:solidFill>
                            <a:srgbClr val="000000"/>
                          </a:solidFill>
                          <a:latin typeface="Calibri"/>
                        </a:rPr>
                        <a:t>53 100 900</a:t>
                      </a:r>
                    </a:p>
                  </a:txBody>
                  <a:tcPr marL="9525" marR="9525" marT="9525" marB="0" anchor="b">
                    <a:lnL>
                      <a:noFill/>
                    </a:lnL>
                    <a:lnR>
                      <a:noFill/>
                    </a:lnR>
                    <a:lnT>
                      <a:noFill/>
                    </a:lnT>
                    <a:lnB>
                      <a:noFill/>
                    </a:lnB>
                    <a:solidFill>
                      <a:srgbClr val="DBE5F1"/>
                    </a:solidFill>
                  </a:tcPr>
                </a:tc>
                <a:tc>
                  <a:txBody>
                    <a:bodyPr/>
                    <a:lstStyle/>
                    <a:p>
                      <a:pPr algn="l" fontAlgn="b"/>
                      <a:r>
                        <a:rPr lang="cs-CZ" sz="1200" b="0" i="0" u="none" strike="noStrike" dirty="0">
                          <a:solidFill>
                            <a:srgbClr val="000000"/>
                          </a:solidFill>
                          <a:latin typeface="Calibri"/>
                        </a:rPr>
                        <a:t>11 222 432</a:t>
                      </a:r>
                    </a:p>
                  </a:txBody>
                  <a:tcPr marL="9525" marR="9525" marT="9525" marB="0" anchor="b">
                    <a:lnL>
                      <a:noFill/>
                    </a:lnL>
                    <a:lnR>
                      <a:noFill/>
                    </a:lnR>
                    <a:lnT>
                      <a:noFill/>
                    </a:lnT>
                    <a:lnB>
                      <a:noFill/>
                    </a:lnB>
                    <a:solidFill>
                      <a:srgbClr val="DBE5F1"/>
                    </a:solidFill>
                  </a:tcPr>
                </a:tc>
              </a:tr>
              <a:tr h="253678">
                <a:tc>
                  <a:txBody>
                    <a:bodyPr/>
                    <a:lstStyle/>
                    <a:p>
                      <a:pPr algn="l" fontAlgn="b"/>
                      <a:r>
                        <a:rPr lang="cs-CZ" sz="1100" b="0" i="0" u="none" strike="noStrike">
                          <a:solidFill>
                            <a:srgbClr val="000000"/>
                          </a:solidFill>
                          <a:latin typeface="Calibri"/>
                        </a:rPr>
                        <a:t>Prosinec 2009</a:t>
                      </a:r>
                    </a:p>
                  </a:txBody>
                  <a:tcPr marL="9525" marR="9525" marT="9525" marB="0" anchor="b">
                    <a:lnL>
                      <a:noFill/>
                    </a:lnL>
                    <a:lnR>
                      <a:noFill/>
                    </a:lnR>
                    <a:lnT>
                      <a:noFill/>
                    </a:lnT>
                    <a:lnB>
                      <a:noFill/>
                    </a:lnB>
                    <a:solidFill>
                      <a:srgbClr val="FFFFFF"/>
                    </a:solidFill>
                  </a:tcPr>
                </a:tc>
                <a:tc>
                  <a:txBody>
                    <a:bodyPr/>
                    <a:lstStyle/>
                    <a:p>
                      <a:pPr algn="l" fontAlgn="b"/>
                      <a:r>
                        <a:rPr lang="cs-CZ" sz="1200" b="1" i="0" u="none" strike="noStrike" dirty="0">
                          <a:solidFill>
                            <a:srgbClr val="000000"/>
                          </a:solidFill>
                          <a:latin typeface="Calibri"/>
                        </a:rPr>
                        <a:t>59 148 005</a:t>
                      </a:r>
                    </a:p>
                  </a:txBody>
                  <a:tcPr marL="9525" marR="9525" marT="9525" marB="0" anchor="b">
                    <a:lnL>
                      <a:noFill/>
                    </a:lnL>
                    <a:lnR>
                      <a:noFill/>
                    </a:lnR>
                    <a:lnT>
                      <a:noFill/>
                    </a:lnT>
                    <a:lnB>
                      <a:noFill/>
                    </a:lnB>
                    <a:solidFill>
                      <a:srgbClr val="FFFFFF"/>
                    </a:solidFill>
                  </a:tcPr>
                </a:tc>
                <a:tc>
                  <a:txBody>
                    <a:bodyPr/>
                    <a:lstStyle/>
                    <a:p>
                      <a:pPr algn="l" fontAlgn="b"/>
                      <a:r>
                        <a:rPr lang="cs-CZ" sz="1200" b="0" i="0" u="none" strike="noStrike" dirty="0">
                          <a:solidFill>
                            <a:srgbClr val="000000"/>
                          </a:solidFill>
                          <a:latin typeface="Calibri"/>
                        </a:rPr>
                        <a:t>13 567 801</a:t>
                      </a:r>
                    </a:p>
                  </a:txBody>
                  <a:tcPr marL="9525" marR="9525" marT="9525" marB="0" anchor="b">
                    <a:lnL>
                      <a:noFill/>
                    </a:lnL>
                    <a:lnR>
                      <a:noFill/>
                    </a:lnR>
                    <a:lnT>
                      <a:noFill/>
                    </a:lnT>
                    <a:lnB>
                      <a:noFill/>
                    </a:lnB>
                    <a:solidFill>
                      <a:srgbClr val="FFFFFF"/>
                    </a:solidFill>
                  </a:tcPr>
                </a:tc>
              </a:tr>
              <a:tr h="253678">
                <a:tc>
                  <a:txBody>
                    <a:bodyPr/>
                    <a:lstStyle/>
                    <a:p>
                      <a:pPr algn="l" fontAlgn="b"/>
                      <a:r>
                        <a:rPr lang="cs-CZ" sz="1100" b="0" i="0" u="none" strike="noStrike">
                          <a:solidFill>
                            <a:srgbClr val="000000"/>
                          </a:solidFill>
                          <a:latin typeface="Calibri"/>
                        </a:rPr>
                        <a:t>Leden 2010</a:t>
                      </a:r>
                    </a:p>
                  </a:txBody>
                  <a:tcPr marL="9525" marR="9525" marT="9525" marB="0" anchor="b">
                    <a:lnL>
                      <a:noFill/>
                    </a:lnL>
                    <a:lnR>
                      <a:noFill/>
                    </a:lnR>
                    <a:lnT>
                      <a:noFill/>
                    </a:lnT>
                    <a:lnB>
                      <a:noFill/>
                    </a:lnB>
                    <a:solidFill>
                      <a:srgbClr val="DBE5F1"/>
                    </a:solidFill>
                  </a:tcPr>
                </a:tc>
                <a:tc>
                  <a:txBody>
                    <a:bodyPr/>
                    <a:lstStyle/>
                    <a:p>
                      <a:pPr algn="l" fontAlgn="b"/>
                      <a:r>
                        <a:rPr lang="cs-CZ" sz="1200" b="1" i="0" u="none" strike="noStrike" dirty="0">
                          <a:solidFill>
                            <a:srgbClr val="000000"/>
                          </a:solidFill>
                          <a:latin typeface="Calibri"/>
                        </a:rPr>
                        <a:t>65 845 964</a:t>
                      </a:r>
                    </a:p>
                  </a:txBody>
                  <a:tcPr marL="9525" marR="9525" marT="9525" marB="0" anchor="b">
                    <a:lnL>
                      <a:noFill/>
                    </a:lnL>
                    <a:lnR>
                      <a:noFill/>
                    </a:lnR>
                    <a:lnT>
                      <a:noFill/>
                    </a:lnT>
                    <a:lnB>
                      <a:noFill/>
                    </a:lnB>
                    <a:solidFill>
                      <a:srgbClr val="DBE5F1"/>
                    </a:solidFill>
                  </a:tcPr>
                </a:tc>
                <a:tc>
                  <a:txBody>
                    <a:bodyPr/>
                    <a:lstStyle/>
                    <a:p>
                      <a:pPr algn="l" fontAlgn="b"/>
                      <a:r>
                        <a:rPr lang="cs-CZ" sz="1200" b="0" i="0" u="none" strike="noStrike" dirty="0">
                          <a:solidFill>
                            <a:srgbClr val="000000"/>
                          </a:solidFill>
                          <a:latin typeface="Calibri"/>
                        </a:rPr>
                        <a:t>13 054 623</a:t>
                      </a:r>
                    </a:p>
                  </a:txBody>
                  <a:tcPr marL="9525" marR="9525" marT="9525" marB="0" anchor="b">
                    <a:lnL>
                      <a:noFill/>
                    </a:lnL>
                    <a:lnR>
                      <a:noFill/>
                    </a:lnR>
                    <a:lnT>
                      <a:noFill/>
                    </a:lnT>
                    <a:lnB>
                      <a:noFill/>
                    </a:lnB>
                    <a:solidFill>
                      <a:srgbClr val="DBE5F1"/>
                    </a:solidFill>
                  </a:tcPr>
                </a:tc>
              </a:tr>
              <a:tr h="253678">
                <a:tc>
                  <a:txBody>
                    <a:bodyPr/>
                    <a:lstStyle/>
                    <a:p>
                      <a:pPr algn="l" fontAlgn="b"/>
                      <a:r>
                        <a:rPr lang="cs-CZ" sz="1100" b="0" i="0" u="none" strike="noStrike">
                          <a:solidFill>
                            <a:srgbClr val="000000"/>
                          </a:solidFill>
                          <a:latin typeface="Calibri"/>
                        </a:rPr>
                        <a:t>Únor 2010</a:t>
                      </a:r>
                    </a:p>
                  </a:txBody>
                  <a:tcPr marL="9525" marR="9525" marT="9525" marB="0" anchor="b">
                    <a:lnL>
                      <a:noFill/>
                    </a:lnL>
                    <a:lnR>
                      <a:noFill/>
                    </a:lnR>
                    <a:lnT>
                      <a:noFill/>
                    </a:lnT>
                    <a:lnB>
                      <a:noFill/>
                    </a:lnB>
                    <a:solidFill>
                      <a:srgbClr val="FFFFFF"/>
                    </a:solidFill>
                  </a:tcPr>
                </a:tc>
                <a:tc>
                  <a:txBody>
                    <a:bodyPr/>
                    <a:lstStyle/>
                    <a:p>
                      <a:pPr algn="l" fontAlgn="b"/>
                      <a:r>
                        <a:rPr lang="cs-CZ" sz="1200" b="1" i="0" u="none" strike="noStrike" dirty="0">
                          <a:solidFill>
                            <a:srgbClr val="000000"/>
                          </a:solidFill>
                          <a:latin typeface="Calibri"/>
                        </a:rPr>
                        <a:t>64 473 954</a:t>
                      </a:r>
                    </a:p>
                  </a:txBody>
                  <a:tcPr marL="9525" marR="9525" marT="9525" marB="0" anchor="b">
                    <a:lnL>
                      <a:noFill/>
                    </a:lnL>
                    <a:lnR>
                      <a:noFill/>
                    </a:lnR>
                    <a:lnT>
                      <a:noFill/>
                    </a:lnT>
                    <a:lnB>
                      <a:noFill/>
                    </a:lnB>
                    <a:solidFill>
                      <a:srgbClr val="FFFFFF"/>
                    </a:solidFill>
                  </a:tcPr>
                </a:tc>
                <a:tc>
                  <a:txBody>
                    <a:bodyPr/>
                    <a:lstStyle/>
                    <a:p>
                      <a:pPr algn="l" fontAlgn="b"/>
                      <a:r>
                        <a:rPr lang="cs-CZ" sz="1200" b="0" i="0" u="none" strike="noStrike" dirty="0">
                          <a:solidFill>
                            <a:srgbClr val="000000"/>
                          </a:solidFill>
                          <a:latin typeface="Calibri"/>
                        </a:rPr>
                        <a:t>11 964 822</a:t>
                      </a:r>
                    </a:p>
                  </a:txBody>
                  <a:tcPr marL="9525" marR="9525" marT="9525" marB="0" anchor="b">
                    <a:lnL>
                      <a:noFill/>
                    </a:lnL>
                    <a:lnR>
                      <a:noFill/>
                    </a:lnR>
                    <a:lnT>
                      <a:noFill/>
                    </a:lnT>
                    <a:lnB>
                      <a:noFill/>
                    </a:lnB>
                    <a:solidFill>
                      <a:srgbClr val="FFFFFF"/>
                    </a:solidFill>
                  </a:tcPr>
                </a:tc>
              </a:tr>
              <a:tr h="253678">
                <a:tc>
                  <a:txBody>
                    <a:bodyPr/>
                    <a:lstStyle/>
                    <a:p>
                      <a:pPr algn="l" fontAlgn="b"/>
                      <a:r>
                        <a:rPr lang="cs-CZ" sz="1100" b="0" i="0" u="none" strike="noStrike">
                          <a:solidFill>
                            <a:srgbClr val="000000"/>
                          </a:solidFill>
                          <a:latin typeface="Calibri"/>
                        </a:rPr>
                        <a:t>Březen 2010</a:t>
                      </a:r>
                    </a:p>
                  </a:txBody>
                  <a:tcPr marL="9525" marR="9525" marT="9525" marB="0" anchor="b">
                    <a:lnL>
                      <a:noFill/>
                    </a:lnL>
                    <a:lnR>
                      <a:noFill/>
                    </a:lnR>
                    <a:lnT>
                      <a:noFill/>
                    </a:lnT>
                    <a:lnB>
                      <a:noFill/>
                    </a:lnB>
                    <a:solidFill>
                      <a:srgbClr val="DBE5F1"/>
                    </a:solidFill>
                  </a:tcPr>
                </a:tc>
                <a:tc>
                  <a:txBody>
                    <a:bodyPr/>
                    <a:lstStyle/>
                    <a:p>
                      <a:pPr algn="l" fontAlgn="b"/>
                      <a:r>
                        <a:rPr lang="cs-CZ" sz="1200" b="1" i="0" u="none" strike="noStrike" dirty="0">
                          <a:solidFill>
                            <a:srgbClr val="000000"/>
                          </a:solidFill>
                          <a:latin typeface="Calibri"/>
                        </a:rPr>
                        <a:t>68 350 760</a:t>
                      </a:r>
                    </a:p>
                  </a:txBody>
                  <a:tcPr marL="9525" marR="9525" marT="9525" marB="0" anchor="b">
                    <a:lnL>
                      <a:noFill/>
                    </a:lnL>
                    <a:lnR>
                      <a:noFill/>
                    </a:lnR>
                    <a:lnT>
                      <a:noFill/>
                    </a:lnT>
                    <a:lnB>
                      <a:noFill/>
                    </a:lnB>
                    <a:solidFill>
                      <a:srgbClr val="DBE5F1"/>
                    </a:solidFill>
                  </a:tcPr>
                </a:tc>
                <a:tc>
                  <a:txBody>
                    <a:bodyPr/>
                    <a:lstStyle/>
                    <a:p>
                      <a:pPr algn="l" fontAlgn="b"/>
                      <a:r>
                        <a:rPr lang="cs-CZ" sz="1200" b="0" i="0" u="none" strike="noStrike" dirty="0">
                          <a:solidFill>
                            <a:srgbClr val="000000"/>
                          </a:solidFill>
                          <a:latin typeface="Calibri"/>
                        </a:rPr>
                        <a:t>12 510 763</a:t>
                      </a:r>
                    </a:p>
                  </a:txBody>
                  <a:tcPr marL="9525" marR="9525" marT="9525" marB="0" anchor="b">
                    <a:lnL>
                      <a:noFill/>
                    </a:lnL>
                    <a:lnR>
                      <a:noFill/>
                    </a:lnR>
                    <a:lnT>
                      <a:noFill/>
                    </a:lnT>
                    <a:lnB>
                      <a:noFill/>
                    </a:lnB>
                    <a:solidFill>
                      <a:srgbClr val="DBE5F1"/>
                    </a:solidFill>
                  </a:tcPr>
                </a:tc>
              </a:tr>
            </a:tbl>
          </a:graphicData>
        </a:graphic>
      </p:graphicFrame>
      <p:sp>
        <p:nvSpPr>
          <p:cNvPr id="10" name="TextBox 9"/>
          <p:cNvSpPr txBox="1">
            <a:spLocks noChangeArrowheads="1"/>
          </p:cNvSpPr>
          <p:nvPr/>
        </p:nvSpPr>
        <p:spPr bwMode="auto">
          <a:xfrm>
            <a:off x="4238620" y="1071543"/>
            <a:ext cx="5214974" cy="819594"/>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lumMod val="50000"/>
                  </a:schemeClr>
                </a:solidFill>
              </a:rPr>
              <a:t>Vývoj </a:t>
            </a:r>
            <a:r>
              <a:rPr lang="cs-CZ" sz="2400" b="1" dirty="0" smtClean="0">
                <a:solidFill>
                  <a:schemeClr val="bg1">
                    <a:lumMod val="50000"/>
                  </a:schemeClr>
                </a:solidFill>
              </a:rPr>
              <a:t>zobrazení</a:t>
            </a:r>
            <a:r>
              <a:rPr lang="cs-CZ" sz="2400" dirty="0" smtClean="0">
                <a:solidFill>
                  <a:schemeClr val="bg1">
                    <a:lumMod val="50000"/>
                  </a:schemeClr>
                </a:solidFill>
              </a:rPr>
              <a:t> a </a:t>
            </a:r>
            <a:r>
              <a:rPr lang="cs-CZ" sz="2400" b="1" dirty="0" smtClean="0">
                <a:solidFill>
                  <a:schemeClr val="bg1">
                    <a:lumMod val="50000"/>
                  </a:schemeClr>
                </a:solidFill>
              </a:rPr>
              <a:t>návštěv</a:t>
            </a:r>
            <a:r>
              <a:rPr lang="cs-CZ" sz="2400" dirty="0" smtClean="0">
                <a:solidFill>
                  <a:schemeClr val="bg1">
                    <a:lumMod val="50000"/>
                  </a:schemeClr>
                </a:solidFill>
              </a:rPr>
              <a:t> uživatelů</a:t>
            </a:r>
          </a:p>
          <a:p>
            <a:pPr marL="514350" indent="-514350"/>
            <a:r>
              <a:rPr lang="cs-CZ" sz="2400" dirty="0" smtClean="0">
                <a:solidFill>
                  <a:schemeClr val="bg1">
                    <a:lumMod val="50000"/>
                  </a:schemeClr>
                </a:solidFill>
              </a:rPr>
              <a:t>na </a:t>
            </a:r>
            <a:r>
              <a:rPr lang="cs-CZ" sz="2400" b="1" dirty="0" smtClean="0">
                <a:solidFill>
                  <a:schemeClr val="bg1">
                    <a:lumMod val="50000"/>
                  </a:schemeClr>
                </a:solidFill>
              </a:rPr>
              <a:t>m.seznam.</a:t>
            </a:r>
            <a:r>
              <a:rPr lang="cs-CZ" sz="2400" b="1" dirty="0" err="1" smtClean="0">
                <a:solidFill>
                  <a:schemeClr val="bg1">
                    <a:lumMod val="50000"/>
                  </a:schemeClr>
                </a:solidFill>
              </a:rPr>
              <a:t>cz</a:t>
            </a:r>
            <a:r>
              <a:rPr lang="cs-CZ" sz="2400" dirty="0" smtClean="0">
                <a:solidFill>
                  <a:schemeClr val="bg1">
                    <a:lumMod val="50000"/>
                  </a:schemeClr>
                </a:solidFill>
              </a:rPr>
              <a:t> a souvisejících službách</a:t>
            </a:r>
            <a:endParaRPr lang="cs-CZ" sz="2400" b="1" dirty="0">
              <a:solidFill>
                <a:schemeClr val="bg1">
                  <a:lumMod val="50000"/>
                </a:schemeClr>
              </a:solidFill>
            </a:endParaRPr>
          </a:p>
        </p:txBody>
      </p:sp>
      <p:sp>
        <p:nvSpPr>
          <p:cNvPr id="12" name="TextBox 9"/>
          <p:cNvSpPr txBox="1">
            <a:spLocks noChangeArrowheads="1"/>
          </p:cNvSpPr>
          <p:nvPr/>
        </p:nvSpPr>
        <p:spPr bwMode="auto">
          <a:xfrm>
            <a:off x="6667512" y="6072206"/>
            <a:ext cx="3071834"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50000"/>
                  </a:schemeClr>
                </a:solidFill>
              </a:rPr>
              <a:t>Zdroj: </a:t>
            </a:r>
            <a:r>
              <a:rPr lang="cs-CZ" sz="1400" dirty="0" smtClean="0">
                <a:solidFill>
                  <a:schemeClr val="bg1">
                    <a:lumMod val="50000"/>
                  </a:schemeClr>
                </a:solidFill>
              </a:rPr>
              <a:t>Interní statistiky</a:t>
            </a:r>
            <a:endParaRPr lang="cs-CZ" sz="1400" dirty="0">
              <a:solidFill>
                <a:schemeClr val="bg1">
                  <a:lumMod val="50000"/>
                </a:schemeClr>
              </a:solidFill>
            </a:endParaRPr>
          </a:p>
        </p:txBody>
      </p:sp>
      <p:pic>
        <p:nvPicPr>
          <p:cNvPr id="13" name="Picture 1"/>
          <p:cNvPicPr>
            <a:picLocks noChangeAspect="1" noChangeArrowheads="1"/>
          </p:cNvPicPr>
          <p:nvPr/>
        </p:nvPicPr>
        <p:blipFill>
          <a:blip r:embed="rId5" cstate="print"/>
          <a:srcRect/>
          <a:stretch>
            <a:fillRect/>
          </a:stretch>
        </p:blipFill>
        <p:spPr bwMode="auto">
          <a:xfrm>
            <a:off x="8130776" y="35978"/>
            <a:ext cx="1714794" cy="384000"/>
          </a:xfrm>
          <a:prstGeom prst="rect">
            <a:avLst/>
          </a:prstGeom>
          <a:noFill/>
          <a:ln w="9525">
            <a:noFill/>
            <a:miter lim="800000"/>
            <a:headEnd/>
            <a:tailEnd/>
          </a:ln>
        </p:spPr>
      </p:pic>
      <p:pic>
        <p:nvPicPr>
          <p:cNvPr id="223233" name="Picture 1"/>
          <p:cNvPicPr>
            <a:picLocks noChangeAspect="1" noChangeArrowheads="1"/>
          </p:cNvPicPr>
          <p:nvPr/>
        </p:nvPicPr>
        <p:blipFill>
          <a:blip r:embed="rId6" cstate="print"/>
          <a:srcRect/>
          <a:stretch>
            <a:fillRect/>
          </a:stretch>
        </p:blipFill>
        <p:spPr bwMode="auto">
          <a:xfrm>
            <a:off x="8596338" y="4214818"/>
            <a:ext cx="665397" cy="568889"/>
          </a:xfrm>
          <a:prstGeom prst="rect">
            <a:avLst/>
          </a:prstGeom>
          <a:noFill/>
          <a:ln w="9525">
            <a:noFill/>
            <a:miter lim="800000"/>
            <a:headEnd/>
            <a:tailEnd/>
          </a:ln>
        </p:spPr>
      </p:pic>
      <p:pic>
        <p:nvPicPr>
          <p:cNvPr id="223234" name="Picture 2"/>
          <p:cNvPicPr>
            <a:picLocks noChangeAspect="1" noChangeArrowheads="1"/>
          </p:cNvPicPr>
          <p:nvPr/>
        </p:nvPicPr>
        <p:blipFill>
          <a:blip r:embed="rId7" cstate="print"/>
          <a:srcRect/>
          <a:stretch>
            <a:fillRect/>
          </a:stretch>
        </p:blipFill>
        <p:spPr bwMode="auto">
          <a:xfrm>
            <a:off x="8596338" y="2285992"/>
            <a:ext cx="426667" cy="794667"/>
          </a:xfrm>
          <a:prstGeom prst="rect">
            <a:avLst/>
          </a:prstGeom>
          <a:noFill/>
          <a:ln w="9525">
            <a:noFill/>
            <a:miter lim="800000"/>
            <a:headEnd/>
            <a:tailEnd/>
          </a:ln>
        </p:spPr>
      </p:pic>
    </p:spTree>
    <p:extLst>
      <p:ext uri="{BB962C8B-B14F-4D97-AF65-F5344CB8AC3E}">
        <p14:creationId xmlns:p14="http://schemas.microsoft.com/office/powerpoint/2010/main" val="13679961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délník 22"/>
          <p:cNvSpPr/>
          <p:nvPr/>
        </p:nvSpPr>
        <p:spPr>
          <a:xfrm>
            <a:off x="0" y="1714488"/>
            <a:ext cx="9906000" cy="3286148"/>
          </a:xfrm>
          <a:prstGeom prst="rect">
            <a:avLst/>
          </a:prstGeom>
          <a:gradFill>
            <a:gsLst>
              <a:gs pos="0">
                <a:schemeClr val="accent1">
                  <a:tint val="66000"/>
                  <a:satMod val="160000"/>
                </a:schemeClr>
              </a:gs>
              <a:gs pos="50000">
                <a:schemeClr val="accent1">
                  <a:tint val="44500"/>
                  <a:satMod val="160000"/>
                  <a:alpha val="87000"/>
                </a:schemeClr>
              </a:gs>
              <a:gs pos="100000">
                <a:schemeClr val="accent1">
                  <a:tint val="23500"/>
                  <a:satMod val="160000"/>
                </a:schemeClr>
              </a:gs>
            </a:gsLst>
            <a:lin ang="5400000" scaled="0"/>
          </a:gra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7" name="Picture 1"/>
          <p:cNvPicPr>
            <a:picLocks noChangeAspect="1" noChangeArrowheads="1"/>
          </p:cNvPicPr>
          <p:nvPr/>
        </p:nvPicPr>
        <p:blipFill>
          <a:blip r:embed="rId3" cstate="print">
            <a:duotone>
              <a:schemeClr val="accent1">
                <a:shade val="45000"/>
                <a:satMod val="135000"/>
              </a:schemeClr>
              <a:prstClr val="white"/>
            </a:duotone>
            <a:lum bright="1000"/>
          </a:blip>
          <a:srcRect/>
          <a:stretch>
            <a:fillRect/>
          </a:stretch>
        </p:blipFill>
        <p:spPr bwMode="auto">
          <a:xfrm>
            <a:off x="2762235" y="3890966"/>
            <a:ext cx="665397" cy="568889"/>
          </a:xfrm>
          <a:prstGeom prst="rect">
            <a:avLst/>
          </a:prstGeom>
          <a:noFill/>
          <a:ln w="9525">
            <a:solidFill>
              <a:schemeClr val="accent1">
                <a:shade val="50000"/>
              </a:schemeClr>
            </a:solidFill>
            <a:miter lim="800000"/>
            <a:headEnd/>
            <a:tailEnd/>
          </a:ln>
        </p:spPr>
      </p:pic>
      <p:pic>
        <p:nvPicPr>
          <p:cNvPr id="272387" name="Picture 3"/>
          <p:cNvPicPr>
            <a:picLocks noChangeAspect="1" noChangeArrowheads="1"/>
          </p:cNvPicPr>
          <p:nvPr/>
        </p:nvPicPr>
        <p:blipFill>
          <a:blip r:embed="rId4" cstate="print"/>
          <a:srcRect/>
          <a:stretch>
            <a:fillRect/>
          </a:stretch>
        </p:blipFill>
        <p:spPr bwMode="auto">
          <a:xfrm>
            <a:off x="3801796" y="999518"/>
            <a:ext cx="2313738" cy="4581948"/>
          </a:xfrm>
          <a:prstGeom prst="rect">
            <a:avLst/>
          </a:prstGeom>
          <a:noFill/>
          <a:ln w="9525">
            <a:noFill/>
            <a:miter lim="800000"/>
            <a:headEnd/>
            <a:tailEnd/>
          </a:ln>
        </p:spPr>
      </p:pic>
      <p:sp>
        <p:nvSpPr>
          <p:cNvPr id="3090" name="Text Box 18"/>
          <p:cNvSpPr txBox="1">
            <a:spLocks noChangeArrowheads="1"/>
          </p:cNvSpPr>
          <p:nvPr/>
        </p:nvSpPr>
        <p:spPr bwMode="auto">
          <a:xfrm>
            <a:off x="112943" y="1"/>
            <a:ext cx="7348617" cy="530371"/>
          </a:xfrm>
          <a:prstGeom prst="rect">
            <a:avLst/>
          </a:prstGeom>
          <a:noFill/>
          <a:ln w="9525">
            <a:noFill/>
            <a:miter lim="800000"/>
            <a:headEnd/>
            <a:tailEnd/>
          </a:ln>
          <a:effectLst/>
        </p:spPr>
        <p:txBody>
          <a:bodyPr lIns="83955" tIns="41977" rIns="83955" bIns="41977">
            <a:spAutoFit/>
          </a:bodyPr>
          <a:lstStyle/>
          <a:p>
            <a:pPr defTabSz="914042" eaLnBrk="0" hangingPunct="0">
              <a:spcBef>
                <a:spcPct val="50000"/>
              </a:spcBef>
            </a:pPr>
            <a:r>
              <a:rPr lang="cs-CZ" sz="2900" dirty="0" smtClean="0">
                <a:solidFill>
                  <a:srgbClr val="FF0000"/>
                </a:solidFill>
                <a:latin typeface="Calibri" pitchFamily="34" charset="0"/>
              </a:rPr>
              <a:t>Vývoj PV a návštěvnosti - mobilní web</a:t>
            </a:r>
          </a:p>
        </p:txBody>
      </p:sp>
      <p:pic>
        <p:nvPicPr>
          <p:cNvPr id="3128" name="Picture 56" descr="pruh"/>
          <p:cNvPicPr>
            <a:picLocks noChangeAspect="1" noChangeArrowheads="1"/>
          </p:cNvPicPr>
          <p:nvPr/>
        </p:nvPicPr>
        <p:blipFill>
          <a:blip r:embed="rId5" cstate="print"/>
          <a:srcRect/>
          <a:stretch>
            <a:fillRect/>
          </a:stretch>
        </p:blipFill>
        <p:spPr bwMode="auto">
          <a:xfrm>
            <a:off x="0" y="6502357"/>
            <a:ext cx="9906000" cy="355643"/>
          </a:xfrm>
          <a:prstGeom prst="rect">
            <a:avLst/>
          </a:prstGeom>
          <a:noFill/>
        </p:spPr>
      </p:pic>
      <p:sp>
        <p:nvSpPr>
          <p:cNvPr id="3129" name="Text Box 57"/>
          <p:cNvSpPr txBox="1">
            <a:spLocks noChangeArrowheads="1"/>
          </p:cNvSpPr>
          <p:nvPr/>
        </p:nvSpPr>
        <p:spPr bwMode="auto">
          <a:xfrm>
            <a:off x="147061" y="6546993"/>
            <a:ext cx="902151" cy="254067"/>
          </a:xfrm>
          <a:prstGeom prst="rect">
            <a:avLst/>
          </a:prstGeom>
          <a:noFill/>
          <a:ln w="9525">
            <a:noFill/>
            <a:miter lim="800000"/>
            <a:headEnd/>
            <a:tailEnd/>
          </a:ln>
          <a:effectLst/>
        </p:spPr>
        <p:txBody>
          <a:bodyPr wrap="none" lIns="83969" tIns="41985" rIns="83969" bIns="41985">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3130" name="Text Box 58"/>
          <p:cNvSpPr txBox="1">
            <a:spLocks noChangeArrowheads="1"/>
          </p:cNvSpPr>
          <p:nvPr/>
        </p:nvSpPr>
        <p:spPr bwMode="auto">
          <a:xfrm>
            <a:off x="7704504" y="6542673"/>
            <a:ext cx="2092671" cy="254067"/>
          </a:xfrm>
          <a:prstGeom prst="rect">
            <a:avLst/>
          </a:prstGeom>
          <a:noFill/>
          <a:ln w="9525">
            <a:noFill/>
            <a:miter lim="800000"/>
            <a:headEnd/>
            <a:tailEnd/>
          </a:ln>
          <a:effectLst/>
        </p:spPr>
        <p:txBody>
          <a:bodyPr lIns="83969" tIns="41985" rIns="83969" bIns="41985">
            <a:spAutoFit/>
          </a:bodyPr>
          <a:lstStyle/>
          <a:p>
            <a:pPr algn="r"/>
            <a:r>
              <a:rPr lang="cs-CZ" sz="1100" dirty="0">
                <a:solidFill>
                  <a:schemeClr val="bg1"/>
                </a:solidFill>
              </a:rPr>
              <a:t>… najdu tam, co neznám !</a:t>
            </a:r>
          </a:p>
        </p:txBody>
      </p:sp>
      <p:sp>
        <p:nvSpPr>
          <p:cNvPr id="9" name="Rectangle 2"/>
          <p:cNvSpPr txBox="1">
            <a:spLocks noChangeArrowheads="1"/>
          </p:cNvSpPr>
          <p:nvPr/>
        </p:nvSpPr>
        <p:spPr bwMode="auto">
          <a:xfrm>
            <a:off x="380968" y="1516202"/>
            <a:ext cx="2629918" cy="1143240"/>
          </a:xfrm>
          <a:prstGeom prst="rect">
            <a:avLst/>
          </a:prstGeom>
          <a:noFill/>
          <a:ln w="9525">
            <a:noFill/>
            <a:miter lim="800000"/>
            <a:headEnd/>
            <a:tailEnd/>
          </a:ln>
        </p:spPr>
        <p:txBody>
          <a:bodyPr vert="horz" wrap="square" lIns="83969" tIns="41985" rIns="83969" bIns="41985" numCol="1" anchor="ctr" anchorCtr="0" compatLnSpc="1">
            <a:prstTxWarp prst="textNoShape">
              <a:avLst/>
            </a:prstTxWarp>
          </a:bodyPr>
          <a:lstStyle/>
          <a:p>
            <a:pPr defTabSz="839694" fontAlgn="base">
              <a:spcBef>
                <a:spcPct val="0"/>
              </a:spcBef>
              <a:spcAft>
                <a:spcPct val="0"/>
              </a:spcAft>
              <a:defRPr/>
            </a:pPr>
            <a:r>
              <a:rPr lang="cs-CZ" sz="4000" b="1" kern="0" dirty="0" smtClean="0">
                <a:solidFill>
                  <a:schemeClr val="accent1">
                    <a:lumMod val="75000"/>
                  </a:schemeClr>
                </a:solidFill>
                <a:latin typeface="+mj-lt"/>
                <a:ea typeface="+mj-ea"/>
                <a:cs typeface="+mj-cs"/>
              </a:rPr>
              <a:t>Srpen 2008</a:t>
            </a:r>
          </a:p>
        </p:txBody>
      </p:sp>
      <p:sp>
        <p:nvSpPr>
          <p:cNvPr id="10" name="Rectangle 2"/>
          <p:cNvSpPr txBox="1">
            <a:spLocks noChangeArrowheads="1"/>
          </p:cNvSpPr>
          <p:nvPr/>
        </p:nvSpPr>
        <p:spPr bwMode="auto">
          <a:xfrm>
            <a:off x="6513370" y="1495374"/>
            <a:ext cx="2940224" cy="1143240"/>
          </a:xfrm>
          <a:prstGeom prst="rect">
            <a:avLst/>
          </a:prstGeom>
          <a:noFill/>
          <a:ln w="9525">
            <a:noFill/>
            <a:miter lim="800000"/>
            <a:headEnd/>
            <a:tailEnd/>
          </a:ln>
        </p:spPr>
        <p:txBody>
          <a:bodyPr vert="horz" wrap="square" lIns="83969" tIns="41985" rIns="83969" bIns="41985" numCol="1" anchor="ctr" anchorCtr="0" compatLnSpc="1">
            <a:prstTxWarp prst="textNoShape">
              <a:avLst/>
            </a:prstTxWarp>
          </a:bodyPr>
          <a:lstStyle/>
          <a:p>
            <a:pPr defTabSz="839694" fontAlgn="base">
              <a:spcBef>
                <a:spcPct val="0"/>
              </a:spcBef>
              <a:spcAft>
                <a:spcPct val="0"/>
              </a:spcAft>
              <a:defRPr/>
            </a:pPr>
            <a:r>
              <a:rPr lang="cs-CZ" sz="4000" b="1" kern="0" dirty="0" smtClean="0">
                <a:solidFill>
                  <a:schemeClr val="accent3">
                    <a:lumMod val="50000"/>
                  </a:schemeClr>
                </a:solidFill>
                <a:latin typeface="+mj-lt"/>
                <a:ea typeface="+mj-ea"/>
                <a:cs typeface="+mj-cs"/>
              </a:rPr>
              <a:t>Říjen</a:t>
            </a:r>
            <a:r>
              <a:rPr lang="cs-CZ" sz="4000" kern="0" dirty="0" smtClean="0">
                <a:solidFill>
                  <a:schemeClr val="accent3">
                    <a:lumMod val="50000"/>
                  </a:schemeClr>
                </a:solidFill>
                <a:latin typeface="+mj-lt"/>
                <a:ea typeface="+mj-ea"/>
                <a:cs typeface="+mj-cs"/>
              </a:rPr>
              <a:t> </a:t>
            </a:r>
            <a:r>
              <a:rPr lang="cs-CZ" sz="4000" b="1" kern="0" dirty="0" smtClean="0">
                <a:solidFill>
                  <a:schemeClr val="accent3">
                    <a:lumMod val="50000"/>
                  </a:schemeClr>
                </a:solidFill>
                <a:latin typeface="+mj-lt"/>
                <a:ea typeface="+mj-ea"/>
                <a:cs typeface="+mj-cs"/>
              </a:rPr>
              <a:t>2010</a:t>
            </a:r>
          </a:p>
        </p:txBody>
      </p:sp>
      <p:sp>
        <p:nvSpPr>
          <p:cNvPr id="12" name="Rectangle 2"/>
          <p:cNvSpPr txBox="1">
            <a:spLocks noChangeArrowheads="1"/>
          </p:cNvSpPr>
          <p:nvPr/>
        </p:nvSpPr>
        <p:spPr bwMode="auto">
          <a:xfrm>
            <a:off x="144424" y="3481654"/>
            <a:ext cx="3348285" cy="1143240"/>
          </a:xfrm>
          <a:prstGeom prst="rect">
            <a:avLst/>
          </a:prstGeom>
          <a:noFill/>
          <a:ln w="9525">
            <a:noFill/>
            <a:miter lim="800000"/>
            <a:headEnd/>
            <a:tailEnd/>
          </a:ln>
        </p:spPr>
        <p:txBody>
          <a:bodyPr vert="horz" wrap="square" lIns="83969" tIns="41985" rIns="83969" bIns="41985" numCol="1" anchor="ctr" anchorCtr="0" compatLnSpc="1">
            <a:prstTxWarp prst="textNoShape">
              <a:avLst/>
            </a:prstTxWarp>
          </a:bodyPr>
          <a:lstStyle/>
          <a:p>
            <a:pPr defTabSz="839694" fontAlgn="base">
              <a:spcBef>
                <a:spcPct val="0"/>
              </a:spcBef>
              <a:spcAft>
                <a:spcPct val="0"/>
              </a:spcAft>
              <a:defRPr/>
            </a:pPr>
            <a:r>
              <a:rPr lang="cs-CZ" sz="2600" b="1" kern="0" dirty="0" smtClean="0">
                <a:solidFill>
                  <a:schemeClr val="accent1">
                    <a:lumMod val="75000"/>
                  </a:schemeClr>
                </a:solidFill>
                <a:latin typeface="+mj-lt"/>
                <a:ea typeface="+mj-ea"/>
                <a:cs typeface="+mj-cs"/>
              </a:rPr>
              <a:t>3 342 325 PV</a:t>
            </a:r>
          </a:p>
          <a:p>
            <a:pPr defTabSz="839694" fontAlgn="base">
              <a:spcBef>
                <a:spcPct val="0"/>
              </a:spcBef>
              <a:spcAft>
                <a:spcPct val="0"/>
              </a:spcAft>
              <a:defRPr/>
            </a:pPr>
            <a:endParaRPr lang="cs-CZ" sz="2600" b="1" kern="0" dirty="0" smtClean="0">
              <a:solidFill>
                <a:schemeClr val="accent1">
                  <a:lumMod val="75000"/>
                </a:schemeClr>
              </a:solidFill>
              <a:latin typeface="+mj-lt"/>
              <a:ea typeface="+mj-ea"/>
              <a:cs typeface="+mj-cs"/>
            </a:endParaRPr>
          </a:p>
          <a:p>
            <a:pPr defTabSz="839694" fontAlgn="base">
              <a:spcBef>
                <a:spcPct val="0"/>
              </a:spcBef>
              <a:spcAft>
                <a:spcPct val="0"/>
              </a:spcAft>
              <a:defRPr/>
            </a:pPr>
            <a:r>
              <a:rPr lang="cs-CZ" sz="2600" b="1" kern="0" dirty="0" smtClean="0">
                <a:solidFill>
                  <a:schemeClr val="accent1">
                    <a:lumMod val="75000"/>
                  </a:schemeClr>
                </a:solidFill>
                <a:latin typeface="+mj-lt"/>
                <a:ea typeface="+mj-ea"/>
                <a:cs typeface="+mj-cs"/>
              </a:rPr>
              <a:t>   355 653 Návštěv</a:t>
            </a:r>
          </a:p>
        </p:txBody>
      </p:sp>
      <p:sp>
        <p:nvSpPr>
          <p:cNvPr id="13" name="Rectangle 2"/>
          <p:cNvSpPr txBox="1">
            <a:spLocks noChangeArrowheads="1"/>
          </p:cNvSpPr>
          <p:nvPr/>
        </p:nvSpPr>
        <p:spPr bwMode="auto">
          <a:xfrm>
            <a:off x="6648224" y="3483547"/>
            <a:ext cx="3348285" cy="1143240"/>
          </a:xfrm>
          <a:prstGeom prst="rect">
            <a:avLst/>
          </a:prstGeom>
          <a:noFill/>
          <a:ln w="9525">
            <a:noFill/>
            <a:miter lim="800000"/>
            <a:headEnd/>
            <a:tailEnd/>
          </a:ln>
        </p:spPr>
        <p:txBody>
          <a:bodyPr vert="horz" wrap="square" lIns="83969" tIns="41985" rIns="83969" bIns="41985" numCol="1" anchor="ctr" anchorCtr="0" compatLnSpc="1">
            <a:prstTxWarp prst="textNoShape">
              <a:avLst/>
            </a:prstTxWarp>
          </a:bodyPr>
          <a:lstStyle/>
          <a:p>
            <a:pPr defTabSz="839694" fontAlgn="base">
              <a:spcBef>
                <a:spcPct val="0"/>
              </a:spcBef>
              <a:spcAft>
                <a:spcPct val="0"/>
              </a:spcAft>
              <a:defRPr/>
            </a:pPr>
            <a:r>
              <a:rPr lang="cs-CZ" sz="2600" b="1" kern="0" dirty="0" smtClean="0">
                <a:solidFill>
                  <a:schemeClr val="accent3">
                    <a:lumMod val="50000"/>
                  </a:schemeClr>
                </a:solidFill>
                <a:latin typeface="+mj-lt"/>
                <a:ea typeface="+mj-ea"/>
                <a:cs typeface="+mj-cs"/>
              </a:rPr>
              <a:t>85</a:t>
            </a:r>
            <a:r>
              <a:rPr lang="cs-CZ" sz="2600" b="1" kern="0" dirty="0" smtClean="0">
                <a:solidFill>
                  <a:schemeClr val="accent3">
                    <a:lumMod val="50000"/>
                  </a:schemeClr>
                </a:solidFill>
                <a:latin typeface="+mj-lt"/>
                <a:ea typeface="+mj-ea"/>
                <a:cs typeface="+mj-cs"/>
              </a:rPr>
              <a:t> 974 774 </a:t>
            </a:r>
            <a:r>
              <a:rPr lang="cs-CZ" sz="2600" b="1" kern="0" dirty="0" smtClean="0">
                <a:solidFill>
                  <a:schemeClr val="accent3">
                    <a:lumMod val="50000"/>
                  </a:schemeClr>
                </a:solidFill>
                <a:latin typeface="+mj-lt"/>
                <a:ea typeface="+mj-ea"/>
                <a:cs typeface="+mj-cs"/>
              </a:rPr>
              <a:t>PV</a:t>
            </a:r>
          </a:p>
          <a:p>
            <a:pPr defTabSz="839694" fontAlgn="base">
              <a:spcBef>
                <a:spcPct val="0"/>
              </a:spcBef>
              <a:spcAft>
                <a:spcPct val="0"/>
              </a:spcAft>
              <a:defRPr/>
            </a:pPr>
            <a:endParaRPr lang="cs-CZ" sz="2600" b="1" kern="0" dirty="0" smtClean="0">
              <a:solidFill>
                <a:schemeClr val="accent3">
                  <a:lumMod val="50000"/>
                </a:schemeClr>
              </a:solidFill>
              <a:latin typeface="+mj-lt"/>
              <a:ea typeface="+mj-ea"/>
              <a:cs typeface="+mj-cs"/>
            </a:endParaRPr>
          </a:p>
          <a:p>
            <a:pPr defTabSz="839694" fontAlgn="base">
              <a:spcBef>
                <a:spcPct val="0"/>
              </a:spcBef>
              <a:spcAft>
                <a:spcPct val="0"/>
              </a:spcAft>
              <a:defRPr/>
            </a:pPr>
            <a:r>
              <a:rPr lang="cs-CZ" sz="2600" b="1" kern="0" dirty="0" smtClean="0">
                <a:solidFill>
                  <a:schemeClr val="accent3">
                    <a:lumMod val="50000"/>
                  </a:schemeClr>
                </a:solidFill>
                <a:latin typeface="+mj-lt"/>
                <a:ea typeface="+mj-ea"/>
                <a:cs typeface="+mj-cs"/>
              </a:rPr>
              <a:t>14 908 751  </a:t>
            </a:r>
            <a:r>
              <a:rPr lang="cs-CZ" sz="2600" b="1" kern="0" dirty="0" smtClean="0">
                <a:solidFill>
                  <a:schemeClr val="accent3">
                    <a:lumMod val="50000"/>
                  </a:schemeClr>
                </a:solidFill>
                <a:latin typeface="+mj-lt"/>
                <a:ea typeface="+mj-ea"/>
                <a:cs typeface="+mj-cs"/>
              </a:rPr>
              <a:t>Návštěv</a:t>
            </a:r>
          </a:p>
        </p:txBody>
      </p:sp>
      <p:sp>
        <p:nvSpPr>
          <p:cNvPr id="14" name="Šipka doprava 13"/>
          <p:cNvSpPr/>
          <p:nvPr/>
        </p:nvSpPr>
        <p:spPr bwMode="auto">
          <a:xfrm>
            <a:off x="3524240" y="2978353"/>
            <a:ext cx="3071834" cy="1022151"/>
          </a:xfrm>
          <a:prstGeom prst="rightArrow">
            <a:avLst/>
          </a:prstGeom>
          <a:solidFill>
            <a:srgbClr val="FFC9C9"/>
          </a:solidFill>
          <a:ln w="22225" cap="flat" cmpd="sng" algn="ctr">
            <a:solidFill>
              <a:srgbClr val="C00000"/>
            </a:solidFill>
            <a:prstDash val="solid"/>
            <a:round/>
            <a:headEnd type="none" w="med" len="med"/>
            <a:tailEnd type="none" w="med" len="med"/>
          </a:ln>
          <a:effectLst/>
        </p:spPr>
        <p:txBody>
          <a:bodyPr vert="horz" wrap="square" lIns="83969" tIns="41985" rIns="83969" bIns="41985" numCol="1" rtlCol="0" anchor="t" anchorCtr="0" compatLnSpc="1">
            <a:prstTxWarp prst="textNoShape">
              <a:avLst/>
            </a:prstTxWarp>
          </a:bodyPr>
          <a:lstStyle/>
          <a:p>
            <a:pPr defTabSz="839694" fontAlgn="base">
              <a:spcBef>
                <a:spcPct val="0"/>
              </a:spcBef>
              <a:spcAft>
                <a:spcPct val="0"/>
              </a:spcAft>
            </a:pPr>
            <a:endParaRPr lang="cs-CZ" sz="4100" b="1" dirty="0" smtClean="0">
              <a:solidFill>
                <a:srgbClr val="ED1B1B"/>
              </a:solidFill>
              <a:latin typeface="Arial" charset="0"/>
            </a:endParaRPr>
          </a:p>
        </p:txBody>
      </p:sp>
      <p:pic>
        <p:nvPicPr>
          <p:cNvPr id="18" name="Picture 1"/>
          <p:cNvPicPr>
            <a:picLocks noChangeAspect="1" noChangeArrowheads="1"/>
          </p:cNvPicPr>
          <p:nvPr/>
        </p:nvPicPr>
        <p:blipFill>
          <a:blip r:embed="rId6" cstate="print"/>
          <a:srcRect/>
          <a:stretch>
            <a:fillRect/>
          </a:stretch>
        </p:blipFill>
        <p:spPr bwMode="auto">
          <a:xfrm>
            <a:off x="8130776" y="35978"/>
            <a:ext cx="1714794" cy="384000"/>
          </a:xfrm>
          <a:prstGeom prst="rect">
            <a:avLst/>
          </a:prstGeom>
          <a:noFill/>
          <a:ln w="9525">
            <a:noFill/>
            <a:miter lim="800000"/>
            <a:headEnd/>
            <a:tailEnd/>
          </a:ln>
        </p:spPr>
      </p:pic>
      <p:sp>
        <p:nvSpPr>
          <p:cNvPr id="19" name="TextBox 9"/>
          <p:cNvSpPr txBox="1">
            <a:spLocks noChangeArrowheads="1"/>
          </p:cNvSpPr>
          <p:nvPr/>
        </p:nvSpPr>
        <p:spPr bwMode="auto">
          <a:xfrm>
            <a:off x="8048612" y="5143512"/>
            <a:ext cx="1857388"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50000"/>
                  </a:schemeClr>
                </a:solidFill>
              </a:rPr>
              <a:t>Zdroj: </a:t>
            </a:r>
            <a:r>
              <a:rPr lang="cs-CZ" sz="1400" dirty="0" smtClean="0">
                <a:solidFill>
                  <a:schemeClr val="bg1">
                    <a:lumMod val="50000"/>
                  </a:schemeClr>
                </a:solidFill>
              </a:rPr>
              <a:t>Interní statistiky</a:t>
            </a:r>
            <a:endParaRPr lang="cs-CZ" sz="1400" dirty="0">
              <a:solidFill>
                <a:schemeClr val="bg1">
                  <a:lumMod val="50000"/>
                </a:schemeClr>
              </a:solidFill>
            </a:endParaRPr>
          </a:p>
        </p:txBody>
      </p:sp>
      <p:pic>
        <p:nvPicPr>
          <p:cNvPr id="20" name="Picture 2"/>
          <p:cNvPicPr>
            <a:picLocks noChangeAspect="1" noChangeArrowheads="1"/>
          </p:cNvPicPr>
          <p:nvPr/>
        </p:nvPicPr>
        <p:blipFill>
          <a:blip r:embed="rId7" cstate="print"/>
          <a:srcRect/>
          <a:stretch>
            <a:fillRect/>
          </a:stretch>
        </p:blipFill>
        <p:spPr bwMode="auto">
          <a:xfrm rot="1199722">
            <a:off x="2066812" y="3255580"/>
            <a:ext cx="355345" cy="658940"/>
          </a:xfrm>
          <a:prstGeom prst="rect">
            <a:avLst/>
          </a:prstGeom>
          <a:noFill/>
          <a:ln w="9525">
            <a:noFill/>
            <a:miter lim="800000"/>
            <a:headEnd/>
            <a:tailEnd/>
          </a:ln>
        </p:spPr>
      </p:pic>
      <p:pic>
        <p:nvPicPr>
          <p:cNvPr id="22" name="Picture 2"/>
          <p:cNvPicPr>
            <a:picLocks noChangeAspect="1" noChangeArrowheads="1"/>
          </p:cNvPicPr>
          <p:nvPr/>
        </p:nvPicPr>
        <p:blipFill>
          <a:blip r:embed="rId7" cstate="print"/>
          <a:srcRect/>
          <a:stretch>
            <a:fillRect/>
          </a:stretch>
        </p:blipFill>
        <p:spPr bwMode="auto">
          <a:xfrm rot="1199722">
            <a:off x="8769727" y="3041266"/>
            <a:ext cx="355345" cy="658940"/>
          </a:xfrm>
          <a:prstGeom prst="rect">
            <a:avLst/>
          </a:prstGeom>
          <a:noFill/>
          <a:ln w="9525">
            <a:noFill/>
            <a:miter lim="800000"/>
            <a:headEnd/>
            <a:tailEnd/>
          </a:ln>
        </p:spPr>
      </p:pic>
      <p:pic>
        <p:nvPicPr>
          <p:cNvPr id="24" name="Picture 1"/>
          <p:cNvPicPr>
            <a:picLocks noChangeAspect="1" noChangeArrowheads="1"/>
          </p:cNvPicPr>
          <p:nvPr/>
        </p:nvPicPr>
        <p:blipFill>
          <a:blip r:embed="rId3" cstate="print">
            <a:duotone>
              <a:schemeClr val="accent1">
                <a:shade val="45000"/>
                <a:satMod val="135000"/>
              </a:schemeClr>
              <a:prstClr val="white"/>
            </a:duotone>
            <a:lum bright="1000"/>
          </a:blip>
          <a:srcRect/>
          <a:stretch>
            <a:fillRect/>
          </a:stretch>
        </p:blipFill>
        <p:spPr bwMode="auto">
          <a:xfrm>
            <a:off x="9096404" y="3714752"/>
            <a:ext cx="665397" cy="568889"/>
          </a:xfrm>
          <a:prstGeom prst="rect">
            <a:avLst/>
          </a:prstGeom>
          <a:noFill/>
          <a:ln w="9525">
            <a:solidFill>
              <a:schemeClr val="accent1">
                <a:shade val="50000"/>
              </a:schemeClr>
            </a:solidFill>
            <a:miter lim="800000"/>
            <a:headEnd/>
            <a:tailEnd/>
          </a:ln>
        </p:spPr>
      </p:pic>
    </p:spTree>
    <p:extLst>
      <p:ext uri="{BB962C8B-B14F-4D97-AF65-F5344CB8AC3E}">
        <p14:creationId xmlns:p14="http://schemas.microsoft.com/office/powerpoint/2010/main" val="8320112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web „</a:t>
            </a:r>
            <a:r>
              <a:rPr lang="cs-CZ" sz="3200" dirty="0" err="1" smtClean="0">
                <a:solidFill>
                  <a:srgbClr val="FF0000"/>
                </a:solidFill>
              </a:rPr>
              <a:t>Touch</a:t>
            </a:r>
            <a:r>
              <a:rPr lang="cs-CZ" sz="3200" dirty="0" smtClean="0">
                <a:solidFill>
                  <a:srgbClr val="FF0000"/>
                </a:solidFill>
              </a:rPr>
              <a:t>“</a:t>
            </a:r>
            <a:endParaRPr lang="cs-CZ" sz="3200" dirty="0">
              <a:solidFill>
                <a:srgbClr val="FF0000"/>
              </a:solidFill>
            </a:endParaRPr>
          </a:p>
        </p:txBody>
      </p:sp>
      <p:sp>
        <p:nvSpPr>
          <p:cNvPr id="516118" name="Rectangle 22"/>
          <p:cNvSpPr>
            <a:spLocks noChangeArrowheads="1"/>
          </p:cNvSpPr>
          <p:nvPr/>
        </p:nvSpPr>
        <p:spPr bwMode="auto">
          <a:xfrm>
            <a:off x="154782" y="1661118"/>
            <a:ext cx="9643987" cy="415498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Velký displej telefonu</a:t>
            </a:r>
            <a:endParaRPr kumimoji="0" lang="cs-CZ" sz="2400" b="1" i="0" u="none" strike="noStrike" cap="none" normalizeH="0" baseline="0" dirty="0" smtClean="0">
              <a:ln>
                <a:noFill/>
              </a:ln>
              <a:solidFill>
                <a:schemeClr val="tx2">
                  <a:lumMod val="5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Dotykové ovládání</a:t>
            </a:r>
            <a:endParaRPr kumimoji="0" lang="cs-CZ" sz="2400" b="1" i="0" u="none" strike="noStrike" cap="none" normalizeH="0" baseline="0" dirty="0" smtClean="0">
              <a:ln>
                <a:noFill/>
              </a:ln>
              <a:solidFill>
                <a:schemeClr val="tx2">
                  <a:lumMod val="5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GPS</a:t>
            </a:r>
            <a:endParaRPr kumimoji="0" lang="cs-CZ" sz="2400" b="1" i="0" u="none" strike="noStrike" cap="none" normalizeH="0" baseline="0" dirty="0" smtClean="0">
              <a:ln>
                <a:noFill/>
              </a:ln>
              <a:solidFill>
                <a:schemeClr val="tx2">
                  <a:lumMod val="5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err="1" smtClean="0">
                <a:ln>
                  <a:noFill/>
                </a:ln>
                <a:solidFill>
                  <a:schemeClr val="tx2">
                    <a:lumMod val="50000"/>
                  </a:schemeClr>
                </a:solidFill>
                <a:effectLst/>
                <a:latin typeface="Calibri" pitchFamily="34" charset="0"/>
                <a:ea typeface="Times New Roman" pitchFamily="18" charset="0"/>
                <a:cs typeface="Times New Roman" pitchFamily="18" charset="0"/>
              </a:rPr>
              <a:t>Wi</a:t>
            </a:r>
            <a:r>
              <a:rPr kumimoji="0" lang="cs-CZ" sz="2400" b="1"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a:t>
            </a:r>
            <a:r>
              <a:rPr kumimoji="0" lang="cs-CZ" sz="2400" b="1" i="0" u="none" strike="noStrike" cap="none" normalizeH="0" baseline="0" dirty="0" err="1" smtClean="0">
                <a:ln>
                  <a:noFill/>
                </a:ln>
                <a:solidFill>
                  <a:schemeClr val="tx2">
                    <a:lumMod val="50000"/>
                  </a:schemeClr>
                </a:solidFill>
                <a:effectLst/>
                <a:latin typeface="Calibri" pitchFamily="34" charset="0"/>
                <a:ea typeface="Times New Roman" pitchFamily="18" charset="0"/>
                <a:cs typeface="Times New Roman" pitchFamily="18" charset="0"/>
              </a:rPr>
              <a:t>Fi</a:t>
            </a:r>
            <a:endParaRPr kumimoji="0" lang="cs-CZ" sz="2400" b="1" i="0" u="none" strike="noStrike" cap="none" normalizeH="0" baseline="0" dirty="0" smtClean="0">
              <a:ln>
                <a:noFill/>
              </a:ln>
              <a:solidFill>
                <a:schemeClr val="tx2">
                  <a:lumMod val="5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cs-CZ" sz="2400" b="1"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3G (rychlá data)</a:t>
            </a:r>
          </a:p>
          <a:p>
            <a:pPr marL="0" marR="0" lvl="0" indent="0" algn="l" defTabSz="914400" rtl="0" eaLnBrk="0" fontAlgn="base" latinLnBrk="0" hangingPunct="0">
              <a:lnSpc>
                <a:spcPct val="100000"/>
              </a:lnSpc>
              <a:spcBef>
                <a:spcPct val="0"/>
              </a:spcBef>
              <a:spcAft>
                <a:spcPct val="0"/>
              </a:spcAft>
              <a:buClrTx/>
              <a:buSzTx/>
              <a:tabLst/>
            </a:pPr>
            <a:endParaRPr lang="cs-CZ" sz="2400" dirty="0" smtClean="0">
              <a:solidFill>
                <a:schemeClr val="tx2">
                  <a:lumMod val="50000"/>
                </a:schemeClr>
              </a:solidFill>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endParaRPr kumimoji="0" lang="cs-CZ" sz="2400" b="0"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cs-CZ" sz="2400" b="0" i="0" u="none" strike="noStrike" cap="none" normalizeH="0" baseline="0" dirty="0" smtClean="0">
              <a:ln>
                <a:noFill/>
              </a:ln>
              <a:solidFill>
                <a:schemeClr val="tx2">
                  <a:lumMod val="50000"/>
                </a:schemeClr>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2400" b="0"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Všechny toto nové parametry mobilních telefonů umožňují mobilním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2400" b="0"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službám zcela jiný přístup k uživateli. Nové telefony jsou připraveny</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2400" b="0"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postupně </a:t>
            </a:r>
            <a:r>
              <a:rPr kumimoji="0" lang="cs-CZ" sz="2400" b="0" i="0" u="none" strike="noStrike" cap="none" normalizeH="0" baseline="0" dirty="0" err="1" smtClean="0">
                <a:ln>
                  <a:noFill/>
                </a:ln>
                <a:solidFill>
                  <a:schemeClr val="tx2">
                    <a:lumMod val="50000"/>
                  </a:schemeClr>
                </a:solidFill>
                <a:effectLst/>
                <a:latin typeface="Calibri" pitchFamily="34" charset="0"/>
                <a:ea typeface="Times New Roman" pitchFamily="18" charset="0"/>
                <a:cs typeface="Times New Roman" pitchFamily="18" charset="0"/>
              </a:rPr>
              <a:t>donačítat</a:t>
            </a:r>
            <a:r>
              <a:rPr kumimoji="0" lang="cs-CZ" sz="2400" b="0"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 obsah dle akce uživatele, propagovat svou polohu apod.</a:t>
            </a:r>
            <a:endParaRPr kumimoji="0" lang="cs-CZ" sz="2400" b="0" i="0" u="none" strike="noStrike" cap="none" normalizeH="0" baseline="0" dirty="0" smtClean="0">
              <a:ln>
                <a:noFill/>
              </a:ln>
              <a:solidFill>
                <a:schemeClr val="tx2">
                  <a:lumMod val="50000"/>
                </a:schemeClr>
              </a:solidFill>
              <a:effectLst/>
              <a:latin typeface="Arial" pitchFamily="34" charset="0"/>
            </a:endParaRPr>
          </a:p>
        </p:txBody>
      </p:sp>
      <p:pic>
        <p:nvPicPr>
          <p:cNvPr id="8"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10" name="TextBox 9"/>
          <p:cNvSpPr txBox="1">
            <a:spLocks noChangeArrowheads="1"/>
          </p:cNvSpPr>
          <p:nvPr/>
        </p:nvSpPr>
        <p:spPr bwMode="auto">
          <a:xfrm>
            <a:off x="154782" y="785794"/>
            <a:ext cx="7584300" cy="450263"/>
          </a:xfrm>
          <a:prstGeom prst="rect">
            <a:avLst/>
          </a:prstGeom>
          <a:noFill/>
          <a:ln w="9525">
            <a:noFill/>
            <a:miter lim="800000"/>
            <a:headEnd/>
            <a:tailEnd/>
          </a:ln>
        </p:spPr>
        <p:txBody>
          <a:bodyPr wrap="square" lIns="80147" tIns="40074" rIns="80147" bIns="40074">
            <a:spAutoFit/>
          </a:bodyPr>
          <a:lstStyle/>
          <a:p>
            <a:pPr marL="514350" indent="-514350"/>
            <a:r>
              <a:rPr lang="cs-CZ" sz="2400" b="1" dirty="0" smtClean="0">
                <a:solidFill>
                  <a:schemeClr val="bg1">
                    <a:lumMod val="50000"/>
                  </a:schemeClr>
                </a:solidFill>
              </a:rPr>
              <a:t>Budoucnost</a:t>
            </a:r>
            <a:r>
              <a:rPr lang="cs-CZ" sz="2400" dirty="0" smtClean="0">
                <a:solidFill>
                  <a:schemeClr val="bg1">
                    <a:lumMod val="50000"/>
                  </a:schemeClr>
                </a:solidFill>
              </a:rPr>
              <a:t> mobilního webu …</a:t>
            </a:r>
            <a:endParaRPr lang="cs-CZ" sz="2400" b="1" dirty="0">
              <a:solidFill>
                <a:schemeClr val="bg1">
                  <a:lumMod val="50000"/>
                </a:schemeClr>
              </a:solidFill>
            </a:endParaRPr>
          </a:p>
        </p:txBody>
      </p:sp>
      <p:pic>
        <p:nvPicPr>
          <p:cNvPr id="11" name="Picture 4"/>
          <p:cNvPicPr>
            <a:picLocks noChangeAspect="1" noChangeArrowheads="1"/>
          </p:cNvPicPr>
          <p:nvPr/>
        </p:nvPicPr>
        <p:blipFill>
          <a:blip r:embed="rId5" cstate="print"/>
          <a:srcRect/>
          <a:stretch>
            <a:fillRect/>
          </a:stretch>
        </p:blipFill>
        <p:spPr bwMode="auto">
          <a:xfrm>
            <a:off x="5381628" y="714356"/>
            <a:ext cx="1873016" cy="3879366"/>
          </a:xfrm>
          <a:prstGeom prst="rect">
            <a:avLst/>
          </a:prstGeom>
          <a:noFill/>
          <a:ln w="9525">
            <a:noFill/>
            <a:miter lim="800000"/>
            <a:headEnd/>
            <a:tailEnd/>
          </a:ln>
        </p:spPr>
      </p:pic>
    </p:spTree>
    <p:extLst>
      <p:ext uri="{BB962C8B-B14F-4D97-AF65-F5344CB8AC3E}">
        <p14:creationId xmlns:p14="http://schemas.microsoft.com/office/powerpoint/2010/main" val="25984121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web „</a:t>
            </a:r>
            <a:r>
              <a:rPr lang="cs-CZ" sz="3200" dirty="0" err="1" smtClean="0">
                <a:solidFill>
                  <a:srgbClr val="FF0000"/>
                </a:solidFill>
              </a:rPr>
              <a:t>Touch</a:t>
            </a:r>
            <a:r>
              <a:rPr lang="cs-CZ" sz="3200" dirty="0" smtClean="0">
                <a:solidFill>
                  <a:srgbClr val="FF0000"/>
                </a:solidFill>
              </a:rPr>
              <a:t>“</a:t>
            </a:r>
            <a:endParaRPr lang="cs-CZ" sz="3200" dirty="0">
              <a:solidFill>
                <a:srgbClr val="FF0000"/>
              </a:solidFill>
            </a:endParaRPr>
          </a:p>
        </p:txBody>
      </p:sp>
      <p:pic>
        <p:nvPicPr>
          <p:cNvPr id="516110" name="Picture 14"/>
          <p:cNvPicPr>
            <a:picLocks noChangeAspect="1" noChangeArrowheads="1"/>
          </p:cNvPicPr>
          <p:nvPr/>
        </p:nvPicPr>
        <p:blipFill>
          <a:blip r:embed="rId4" cstate="print"/>
          <a:srcRect/>
          <a:stretch>
            <a:fillRect/>
          </a:stretch>
        </p:blipFill>
        <p:spPr bwMode="auto">
          <a:xfrm>
            <a:off x="1738290" y="1500174"/>
            <a:ext cx="2499360" cy="3733800"/>
          </a:xfrm>
          <a:prstGeom prst="rect">
            <a:avLst/>
          </a:prstGeom>
          <a:noFill/>
          <a:ln w="9525">
            <a:solidFill>
              <a:schemeClr val="accent1"/>
            </a:solidFill>
            <a:miter lim="800000"/>
            <a:headEnd/>
            <a:tailEnd/>
          </a:ln>
        </p:spPr>
      </p:pic>
      <p:pic>
        <p:nvPicPr>
          <p:cNvPr id="516111" name="Picture 15"/>
          <p:cNvPicPr>
            <a:picLocks noChangeAspect="1" noChangeArrowheads="1"/>
          </p:cNvPicPr>
          <p:nvPr/>
        </p:nvPicPr>
        <p:blipFill>
          <a:blip r:embed="rId5" cstate="print"/>
          <a:srcRect b="31956"/>
          <a:stretch>
            <a:fillRect/>
          </a:stretch>
        </p:blipFill>
        <p:spPr bwMode="auto">
          <a:xfrm>
            <a:off x="4823750" y="1529080"/>
            <a:ext cx="2878931" cy="3676780"/>
          </a:xfrm>
          <a:prstGeom prst="rect">
            <a:avLst/>
          </a:prstGeom>
          <a:noFill/>
          <a:ln w="9525">
            <a:solidFill>
              <a:schemeClr val="accent1"/>
            </a:solidFill>
            <a:miter lim="800000"/>
            <a:headEnd/>
            <a:tailEnd/>
          </a:ln>
        </p:spPr>
      </p:pic>
      <p:sp>
        <p:nvSpPr>
          <p:cNvPr id="516112" name="Rectangle 16"/>
          <p:cNvSpPr>
            <a:spLocks noChangeArrowheads="1"/>
          </p:cNvSpPr>
          <p:nvPr/>
        </p:nvSpPr>
        <p:spPr bwMode="auto">
          <a:xfrm>
            <a:off x="7739082" y="4500570"/>
            <a:ext cx="738187" cy="696912"/>
          </a:xfrm>
          <a:prstGeom prst="rect">
            <a:avLst/>
          </a:prstGeom>
          <a:solidFill>
            <a:srgbClr val="243F60">
              <a:alpha val="80000"/>
            </a:srgbClr>
          </a:solidFill>
          <a:ln w="38100">
            <a:solidFill>
              <a:srgbClr val="1F497D"/>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cs-CZ" sz="1100" b="1" i="0" u="none" strike="noStrike" cap="none" normalizeH="0" baseline="0" smtClean="0">
                <a:ln>
                  <a:noFill/>
                </a:ln>
                <a:solidFill>
                  <a:srgbClr val="FFFFFF"/>
                </a:solidFill>
                <a:effectLst/>
                <a:latin typeface="Calibri" pitchFamily="34" charset="0"/>
              </a:rPr>
              <a:t>Mobilní web</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ndParaRPr>
          </a:p>
        </p:txBody>
      </p:sp>
      <p:sp>
        <p:nvSpPr>
          <p:cNvPr id="516113" name="Rectangle 17"/>
          <p:cNvSpPr>
            <a:spLocks noChangeArrowheads="1"/>
          </p:cNvSpPr>
          <p:nvPr/>
        </p:nvSpPr>
        <p:spPr bwMode="auto">
          <a:xfrm>
            <a:off x="1000102" y="4519625"/>
            <a:ext cx="738188" cy="695325"/>
          </a:xfrm>
          <a:prstGeom prst="rect">
            <a:avLst/>
          </a:prstGeom>
          <a:solidFill>
            <a:srgbClr val="243F60">
              <a:alpha val="80000"/>
            </a:srgbClr>
          </a:solidFill>
          <a:ln w="38100">
            <a:solidFill>
              <a:srgbClr val="1F497D"/>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cs-CZ" sz="1100" b="1" i="0" u="none" strike="noStrike" cap="none" normalizeH="0" baseline="0" dirty="0" smtClean="0">
                <a:ln>
                  <a:noFill/>
                </a:ln>
                <a:solidFill>
                  <a:srgbClr val="FFFFFF"/>
                </a:solidFill>
                <a:effectLst/>
                <a:latin typeface="Calibri" pitchFamily="34" charset="0"/>
              </a:rPr>
              <a:t>Mobilní aplikace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ndParaRPr>
          </a:p>
        </p:txBody>
      </p:sp>
      <p:cxnSp>
        <p:nvCxnSpPr>
          <p:cNvPr id="516114" name="AutoShape 18"/>
          <p:cNvCxnSpPr>
            <a:cxnSpLocks noChangeShapeType="1"/>
          </p:cNvCxnSpPr>
          <p:nvPr/>
        </p:nvCxnSpPr>
        <p:spPr bwMode="auto">
          <a:xfrm rot="10800000">
            <a:off x="2524108" y="2143116"/>
            <a:ext cx="2382846" cy="160338"/>
          </a:xfrm>
          <a:prstGeom prst="straightConnector1">
            <a:avLst/>
          </a:prstGeom>
          <a:noFill/>
          <a:ln w="28575">
            <a:solidFill>
              <a:srgbClr val="FF0000"/>
            </a:solidFill>
            <a:round/>
            <a:headEnd type="triangle" w="med" len="med"/>
            <a:tailEnd type="triangle" w="med" len="med"/>
          </a:ln>
        </p:spPr>
      </p:cxnSp>
      <p:cxnSp>
        <p:nvCxnSpPr>
          <p:cNvPr id="516115" name="AutoShape 19"/>
          <p:cNvCxnSpPr>
            <a:cxnSpLocks noChangeShapeType="1"/>
          </p:cNvCxnSpPr>
          <p:nvPr/>
        </p:nvCxnSpPr>
        <p:spPr bwMode="auto">
          <a:xfrm rot="10800000">
            <a:off x="2238356" y="1857364"/>
            <a:ext cx="2557472" cy="119064"/>
          </a:xfrm>
          <a:prstGeom prst="straightConnector1">
            <a:avLst/>
          </a:prstGeom>
          <a:noFill/>
          <a:ln w="28575">
            <a:solidFill>
              <a:srgbClr val="FF0000"/>
            </a:solidFill>
            <a:round/>
            <a:headEnd type="triangle" w="med" len="med"/>
            <a:tailEnd type="triangle" w="med" len="med"/>
          </a:ln>
        </p:spPr>
      </p:cxnSp>
      <p:cxnSp>
        <p:nvCxnSpPr>
          <p:cNvPr id="516116" name="AutoShape 20"/>
          <p:cNvCxnSpPr>
            <a:cxnSpLocks noChangeShapeType="1"/>
          </p:cNvCxnSpPr>
          <p:nvPr/>
        </p:nvCxnSpPr>
        <p:spPr bwMode="auto">
          <a:xfrm rot="10800000" flipV="1">
            <a:off x="2595546" y="3286124"/>
            <a:ext cx="2527308" cy="571504"/>
          </a:xfrm>
          <a:prstGeom prst="straightConnector1">
            <a:avLst/>
          </a:prstGeom>
          <a:noFill/>
          <a:ln w="28575">
            <a:solidFill>
              <a:srgbClr val="FF0000"/>
            </a:solidFill>
            <a:round/>
            <a:headEnd type="triangle" w="med" len="med"/>
            <a:tailEnd type="triangle" w="med" len="med"/>
          </a:ln>
        </p:spPr>
      </p:cxnSp>
      <p:sp>
        <p:nvSpPr>
          <p:cNvPr id="516117" name="Rectangle 21"/>
          <p:cNvSpPr>
            <a:spLocks noChangeArrowheads="1"/>
          </p:cNvSpPr>
          <p:nvPr/>
        </p:nvSpPr>
        <p:spPr bwMode="auto">
          <a:xfrm>
            <a:off x="2261237" y="5529247"/>
            <a:ext cx="5383526"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0" i="1" u="none" strike="noStrike" cap="none" normalizeH="0" baseline="0" dirty="0" smtClean="0">
                <a:ln>
                  <a:noFill/>
                </a:ln>
                <a:solidFill>
                  <a:schemeClr val="tx1"/>
                </a:solidFill>
                <a:effectLst/>
                <a:ea typeface="Calibri" pitchFamily="34" charset="0"/>
                <a:cs typeface="Times New Roman" pitchFamily="18" charset="0"/>
              </a:rPr>
              <a:t>Porovnání rozdílu mobilní aplikace vs. mobilní web</a:t>
            </a:r>
            <a:endParaRPr kumimoji="0" lang="cs-CZ" sz="2000" b="0" i="0" u="none" strike="noStrike" cap="none" normalizeH="0" baseline="0" dirty="0" smtClean="0">
              <a:ln>
                <a:noFill/>
              </a:ln>
              <a:solidFill>
                <a:schemeClr val="tx1"/>
              </a:solidFill>
              <a:effectLst/>
            </a:endParaRPr>
          </a:p>
        </p:txBody>
      </p:sp>
      <p:pic>
        <p:nvPicPr>
          <p:cNvPr id="15" name="Picture 1"/>
          <p:cNvPicPr>
            <a:picLocks noChangeAspect="1" noChangeArrowheads="1"/>
          </p:cNvPicPr>
          <p:nvPr/>
        </p:nvPicPr>
        <p:blipFill>
          <a:blip r:embed="rId6" cstate="print"/>
          <a:srcRect/>
          <a:stretch>
            <a:fillRect/>
          </a:stretch>
        </p:blipFill>
        <p:spPr bwMode="auto">
          <a:xfrm>
            <a:off x="8130776" y="35978"/>
            <a:ext cx="1714794" cy="384000"/>
          </a:xfrm>
          <a:prstGeom prst="rect">
            <a:avLst/>
          </a:prstGeom>
          <a:noFill/>
          <a:ln w="9525">
            <a:noFill/>
            <a:miter lim="800000"/>
            <a:headEnd/>
            <a:tailEnd/>
          </a:ln>
        </p:spPr>
      </p:pic>
    </p:spTree>
    <p:extLst>
      <p:ext uri="{BB962C8B-B14F-4D97-AF65-F5344CB8AC3E}">
        <p14:creationId xmlns:p14="http://schemas.microsoft.com/office/powerpoint/2010/main" val="33555784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Box 9"/>
          <p:cNvSpPr txBox="1">
            <a:spLocks noChangeArrowheads="1"/>
          </p:cNvSpPr>
          <p:nvPr/>
        </p:nvSpPr>
        <p:spPr bwMode="auto">
          <a:xfrm>
            <a:off x="214314" y="2498437"/>
            <a:ext cx="9167842" cy="1004260"/>
          </a:xfrm>
          <a:prstGeom prst="rect">
            <a:avLst/>
          </a:prstGeom>
          <a:noFill/>
          <a:ln w="9525">
            <a:noFill/>
            <a:miter lim="800000"/>
            <a:headEnd/>
            <a:tailEnd/>
          </a:ln>
        </p:spPr>
        <p:txBody>
          <a:bodyPr wrap="square" lIns="80147" tIns="40074" rIns="80147" bIns="40074">
            <a:spAutoFit/>
          </a:bodyPr>
          <a:lstStyle/>
          <a:p>
            <a:pPr marL="514350" indent="-514350"/>
            <a:r>
              <a:rPr lang="cs-CZ" sz="6000" b="1" dirty="0" smtClean="0">
                <a:solidFill>
                  <a:schemeClr val="bg1">
                    <a:lumMod val="50000"/>
                  </a:schemeClr>
                </a:solidFill>
              </a:rPr>
              <a:t>Mobilní LBS aplikace</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6753200" y="3068960"/>
            <a:ext cx="2628900" cy="3098800"/>
          </a:xfrm>
          <a:prstGeom prst="rect">
            <a:avLst/>
          </a:prstGeom>
        </p:spPr>
      </p:pic>
    </p:spTree>
    <p:extLst>
      <p:ext uri="{BB962C8B-B14F-4D97-AF65-F5344CB8AC3E}">
        <p14:creationId xmlns:p14="http://schemas.microsoft.com/office/powerpoint/2010/main" val="31925858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LBS mobilní aplikace</a:t>
            </a:r>
            <a:endParaRPr lang="cs-CZ" sz="3200" dirty="0">
              <a:solidFill>
                <a:srgbClr val="FF0000"/>
              </a:solidFill>
            </a:endParaRPr>
          </a:p>
        </p:txBody>
      </p:sp>
      <p:sp>
        <p:nvSpPr>
          <p:cNvPr id="525313" name="Rectangle 1"/>
          <p:cNvSpPr>
            <a:spLocks noChangeArrowheads="1"/>
          </p:cNvSpPr>
          <p:nvPr/>
        </p:nvSpPr>
        <p:spPr bwMode="auto">
          <a:xfrm>
            <a:off x="185704" y="2257750"/>
            <a:ext cx="9595897"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cs-CZ" sz="2000" dirty="0" smtClean="0">
                <a:solidFill>
                  <a:schemeClr val="tx2">
                    <a:lumMod val="50000"/>
                  </a:schemeClr>
                </a:solidFill>
                <a:latin typeface="Arial" pitchFamily="34" charset="0"/>
                <a:ea typeface="Calibri" pitchFamily="34" charset="0"/>
                <a:cs typeface="Times New Roman" pitchFamily="18" charset="0"/>
              </a:rPr>
              <a:t>A</a:t>
            </a:r>
            <a:r>
              <a:rPr kumimoji="0" lang="cs-CZ" sz="2000" b="0" i="0" u="none" strike="noStrike" cap="none" normalizeH="0" baseline="0" dirty="0" smtClean="0">
                <a:ln>
                  <a:noFill/>
                </a:ln>
                <a:solidFill>
                  <a:schemeClr val="tx2">
                    <a:lumMod val="50000"/>
                  </a:schemeClr>
                </a:solidFill>
                <a:effectLst/>
                <a:latin typeface="Arial" pitchFamily="34" charset="0"/>
                <a:ea typeface="Calibri" pitchFamily="34" charset="0"/>
                <a:cs typeface="Times New Roman" pitchFamily="18" charset="0"/>
              </a:rPr>
              <a:t>nalytická společnost </a:t>
            </a:r>
            <a:r>
              <a:rPr kumimoji="0" lang="cs-CZ" sz="2000" b="1" i="0" u="none" strike="noStrike" cap="none" normalizeH="0" baseline="0" dirty="0" err="1" smtClean="0">
                <a:ln>
                  <a:noFill/>
                </a:ln>
                <a:solidFill>
                  <a:schemeClr val="tx2">
                    <a:lumMod val="50000"/>
                  </a:schemeClr>
                </a:solidFill>
                <a:effectLst/>
                <a:latin typeface="Arial" pitchFamily="34" charset="0"/>
                <a:ea typeface="Calibri" pitchFamily="34" charset="0"/>
                <a:cs typeface="Times New Roman" pitchFamily="18" charset="0"/>
              </a:rPr>
              <a:t>Gartner</a:t>
            </a:r>
            <a:r>
              <a:rPr kumimoji="0" lang="cs-CZ" sz="2000" b="0" i="0" u="none" strike="noStrike" cap="none" normalizeH="0" baseline="0" dirty="0" smtClean="0">
                <a:ln>
                  <a:noFill/>
                </a:ln>
                <a:solidFill>
                  <a:schemeClr val="tx2">
                    <a:lumMod val="50000"/>
                  </a:schemeClr>
                </a:solidFill>
                <a:effectLst/>
                <a:latin typeface="Arial" pitchFamily="34" charset="0"/>
                <a:ea typeface="Calibri" pitchFamily="34" charset="0"/>
                <a:cs typeface="Times New Roman" pitchFamily="18" charset="0"/>
              </a:rPr>
              <a:t> během následujících 3 let očekává obrovský </a:t>
            </a:r>
          </a:p>
          <a:p>
            <a:pPr marL="0" marR="0" lvl="0" indent="0" defTabSz="914400" rtl="0" eaLnBrk="0" fontAlgn="base" latinLnBrk="0" hangingPunct="0">
              <a:lnSpc>
                <a:spcPct val="100000"/>
              </a:lnSpc>
              <a:spcBef>
                <a:spcPct val="0"/>
              </a:spcBef>
              <a:spcAft>
                <a:spcPct val="0"/>
              </a:spcAft>
              <a:buClrTx/>
              <a:buSzTx/>
              <a:buFontTx/>
              <a:buNone/>
              <a:tabLst/>
            </a:pPr>
            <a:r>
              <a:rPr kumimoji="0" lang="cs-CZ" sz="2000" b="0" i="0" u="none" strike="noStrike" cap="none" normalizeH="0" baseline="0" dirty="0" smtClean="0">
                <a:ln>
                  <a:noFill/>
                </a:ln>
                <a:solidFill>
                  <a:schemeClr val="tx2">
                    <a:lumMod val="50000"/>
                  </a:schemeClr>
                </a:solidFill>
                <a:effectLst/>
                <a:latin typeface="Arial" pitchFamily="34" charset="0"/>
                <a:ea typeface="Calibri" pitchFamily="34" charset="0"/>
                <a:cs typeface="Times New Roman" pitchFamily="18" charset="0"/>
              </a:rPr>
              <a:t>rozvoj těchto mobilních služeb. Předpoklad je, že ze stávajících </a:t>
            </a:r>
            <a:r>
              <a:rPr kumimoji="0" lang="cs-CZ" sz="2000" b="1" i="0" u="none" strike="noStrike" cap="none" normalizeH="0" baseline="0" dirty="0" smtClean="0">
                <a:ln>
                  <a:noFill/>
                </a:ln>
                <a:solidFill>
                  <a:schemeClr val="tx2">
                    <a:lumMod val="50000"/>
                  </a:schemeClr>
                </a:solidFill>
                <a:effectLst/>
                <a:latin typeface="Arial" pitchFamily="34" charset="0"/>
                <a:ea typeface="Calibri" pitchFamily="34" charset="0"/>
                <a:cs typeface="Times New Roman" pitchFamily="18" charset="0"/>
              </a:rPr>
              <a:t>96 milionů </a:t>
            </a:r>
            <a:r>
              <a:rPr kumimoji="0" lang="cs-CZ" sz="2000" b="0" i="0" u="none" strike="noStrike" cap="none" normalizeH="0" baseline="0" dirty="0" smtClean="0">
                <a:ln>
                  <a:noFill/>
                </a:ln>
                <a:solidFill>
                  <a:schemeClr val="tx2">
                    <a:lumMod val="50000"/>
                  </a:schemeClr>
                </a:solidFill>
                <a:effectLst/>
                <a:latin typeface="Arial" pitchFamily="34" charset="0"/>
                <a:ea typeface="Calibri" pitchFamily="34" charset="0"/>
                <a:cs typeface="Times New Roman" pitchFamily="18" charset="0"/>
              </a:rPr>
              <a:t>vzroste</a:t>
            </a:r>
          </a:p>
          <a:p>
            <a:pPr marL="0" marR="0" lvl="0" indent="0" defTabSz="914400" rtl="0" eaLnBrk="0" fontAlgn="base" latinLnBrk="0" hangingPunct="0">
              <a:lnSpc>
                <a:spcPct val="100000"/>
              </a:lnSpc>
              <a:spcBef>
                <a:spcPct val="0"/>
              </a:spcBef>
              <a:spcAft>
                <a:spcPct val="0"/>
              </a:spcAft>
              <a:buClrTx/>
              <a:buSzTx/>
              <a:buFontTx/>
              <a:buNone/>
              <a:tabLst/>
            </a:pPr>
            <a:r>
              <a:rPr kumimoji="0" lang="cs-CZ" sz="2000" b="0" i="0" u="none" strike="noStrike" cap="none" normalizeH="0" baseline="0" dirty="0" smtClean="0">
                <a:ln>
                  <a:noFill/>
                </a:ln>
                <a:solidFill>
                  <a:schemeClr val="tx2">
                    <a:lumMod val="50000"/>
                  </a:schemeClr>
                </a:solidFill>
                <a:effectLst/>
                <a:latin typeface="Arial" pitchFamily="34" charset="0"/>
                <a:ea typeface="Calibri" pitchFamily="34" charset="0"/>
                <a:cs typeface="Times New Roman" pitchFamily="18" charset="0"/>
              </a:rPr>
              <a:t>počet uživatelů v roce 2012 na </a:t>
            </a:r>
            <a:r>
              <a:rPr kumimoji="0" lang="cs-CZ" sz="2000" b="1" i="0" u="none" strike="noStrike" cap="none" normalizeH="0" baseline="0" dirty="0" smtClean="0">
                <a:ln>
                  <a:noFill/>
                </a:ln>
                <a:solidFill>
                  <a:schemeClr val="tx2">
                    <a:lumMod val="50000"/>
                  </a:schemeClr>
                </a:solidFill>
                <a:effectLst/>
                <a:latin typeface="Arial" pitchFamily="34" charset="0"/>
                <a:ea typeface="Calibri" pitchFamily="34" charset="0"/>
                <a:cs typeface="Times New Roman" pitchFamily="18" charset="0"/>
              </a:rPr>
              <a:t>526 milionů uživatelů</a:t>
            </a:r>
            <a:r>
              <a:rPr kumimoji="0" lang="cs-CZ" sz="2000" b="1" i="0" u="none" strike="noStrike" cap="none" normalizeH="0" dirty="0" smtClean="0">
                <a:ln>
                  <a:noFill/>
                </a:ln>
                <a:solidFill>
                  <a:schemeClr val="tx2">
                    <a:lumMod val="50000"/>
                  </a:schemeClr>
                </a:solidFill>
                <a:effectLst/>
                <a:latin typeface="Arial" pitchFamily="34" charset="0"/>
                <a:ea typeface="Calibri" pitchFamily="34" charset="0"/>
                <a:cs typeface="Times New Roman" pitchFamily="18" charset="0"/>
              </a:rPr>
              <a:t> </a:t>
            </a:r>
            <a:r>
              <a:rPr kumimoji="0" lang="cs-CZ" sz="2000" b="0" i="0" u="none" strike="noStrike" cap="none" normalizeH="0" dirty="0" smtClean="0">
                <a:ln>
                  <a:noFill/>
                </a:ln>
                <a:solidFill>
                  <a:schemeClr val="tx2">
                    <a:lumMod val="50000"/>
                  </a:schemeClr>
                </a:solidFill>
                <a:effectLst/>
                <a:latin typeface="Arial" pitchFamily="34" charset="0"/>
                <a:ea typeface="Calibri" pitchFamily="34" charset="0"/>
                <a:cs typeface="Times New Roman" pitchFamily="18" charset="0"/>
              </a:rPr>
              <a:t>…</a:t>
            </a:r>
            <a:endParaRPr kumimoji="0" lang="cs-CZ" sz="2000" b="0" i="0" u="none" strike="noStrike" cap="none" normalizeH="0" baseline="0" dirty="0" smtClean="0">
              <a:ln>
                <a:noFill/>
              </a:ln>
              <a:solidFill>
                <a:schemeClr val="tx2">
                  <a:lumMod val="50000"/>
                </a:schemeClr>
              </a:solidFill>
              <a:effectLst/>
              <a:latin typeface="Arial" pitchFamily="34" charset="0"/>
              <a:ea typeface="Calibri" pitchFamily="34" charset="0"/>
              <a:cs typeface="Times New Roman" pitchFamily="18" charset="0"/>
            </a:endParaRPr>
          </a:p>
        </p:txBody>
      </p:sp>
      <p:pic>
        <p:nvPicPr>
          <p:cNvPr id="13"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14" name="TextBox 9"/>
          <p:cNvSpPr txBox="1">
            <a:spLocks noChangeArrowheads="1"/>
          </p:cNvSpPr>
          <p:nvPr/>
        </p:nvSpPr>
        <p:spPr bwMode="auto">
          <a:xfrm>
            <a:off x="154782" y="857232"/>
            <a:ext cx="9513126" cy="450263"/>
          </a:xfrm>
          <a:prstGeom prst="rect">
            <a:avLst/>
          </a:prstGeom>
          <a:noFill/>
          <a:ln w="9525">
            <a:noFill/>
            <a:miter lim="800000"/>
            <a:headEnd/>
            <a:tailEnd/>
          </a:ln>
        </p:spPr>
        <p:txBody>
          <a:bodyPr wrap="square" lIns="80147" tIns="40074" rIns="80147" bIns="40074">
            <a:spAutoFit/>
          </a:bodyPr>
          <a:lstStyle/>
          <a:p>
            <a:r>
              <a:rPr lang="cs-CZ" sz="2400" b="1" dirty="0" err="1" smtClean="0">
                <a:solidFill>
                  <a:schemeClr val="bg1">
                    <a:lumMod val="50000"/>
                  </a:schemeClr>
                </a:solidFill>
              </a:rPr>
              <a:t>Location</a:t>
            </a:r>
            <a:r>
              <a:rPr lang="cs-CZ" sz="2400" b="1" dirty="0" smtClean="0">
                <a:solidFill>
                  <a:schemeClr val="bg1">
                    <a:lumMod val="50000"/>
                  </a:schemeClr>
                </a:solidFill>
              </a:rPr>
              <a:t>-</a:t>
            </a:r>
            <a:r>
              <a:rPr lang="cs-CZ" sz="2400" b="1" dirty="0" err="1" smtClean="0">
                <a:solidFill>
                  <a:schemeClr val="bg1">
                    <a:lumMod val="50000"/>
                  </a:schemeClr>
                </a:solidFill>
              </a:rPr>
              <a:t>based</a:t>
            </a:r>
            <a:r>
              <a:rPr lang="cs-CZ" sz="2400" b="1" dirty="0" smtClean="0">
                <a:solidFill>
                  <a:schemeClr val="bg1">
                    <a:lumMod val="50000"/>
                  </a:schemeClr>
                </a:solidFill>
              </a:rPr>
              <a:t> </a:t>
            </a:r>
            <a:r>
              <a:rPr lang="cs-CZ" sz="2400" b="1" dirty="0" err="1" smtClean="0">
                <a:solidFill>
                  <a:schemeClr val="bg1">
                    <a:lumMod val="50000"/>
                  </a:schemeClr>
                </a:solidFill>
              </a:rPr>
              <a:t>services</a:t>
            </a:r>
            <a:r>
              <a:rPr lang="cs-CZ" sz="2400" b="1" dirty="0" smtClean="0">
                <a:solidFill>
                  <a:schemeClr val="bg1">
                    <a:lumMod val="50000"/>
                  </a:schemeClr>
                </a:solidFill>
              </a:rPr>
              <a:t> </a:t>
            </a:r>
            <a:endParaRPr lang="cs-CZ" sz="2400" dirty="0">
              <a:solidFill>
                <a:schemeClr val="bg1">
                  <a:lumMod val="50000"/>
                </a:schemeClr>
              </a:solidFill>
            </a:endParaRPr>
          </a:p>
        </p:txBody>
      </p:sp>
      <p:sp>
        <p:nvSpPr>
          <p:cNvPr id="15" name="TextBox 9"/>
          <p:cNvSpPr txBox="1">
            <a:spLocks noChangeArrowheads="1"/>
          </p:cNvSpPr>
          <p:nvPr/>
        </p:nvSpPr>
        <p:spPr bwMode="auto">
          <a:xfrm>
            <a:off x="233330" y="3418378"/>
            <a:ext cx="4505356"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65000"/>
                  </a:schemeClr>
                </a:solidFill>
              </a:rPr>
              <a:t>Zdroj: </a:t>
            </a:r>
            <a:r>
              <a:rPr lang="cs-CZ" sz="1400" dirty="0" smtClean="0">
                <a:solidFill>
                  <a:schemeClr val="bg1">
                    <a:lumMod val="65000"/>
                  </a:schemeClr>
                </a:solidFill>
              </a:rPr>
              <a:t>analytická společnost </a:t>
            </a:r>
            <a:r>
              <a:rPr lang="cs-CZ" sz="1400" dirty="0" err="1" smtClean="0">
                <a:solidFill>
                  <a:schemeClr val="bg1">
                    <a:lumMod val="65000"/>
                  </a:schemeClr>
                </a:solidFill>
              </a:rPr>
              <a:t>Gartner</a:t>
            </a:r>
            <a:endParaRPr lang="cs-CZ" sz="1400" dirty="0">
              <a:solidFill>
                <a:schemeClr val="bg1">
                  <a:lumMod val="65000"/>
                </a:schemeClr>
              </a:solidFill>
            </a:endParaRPr>
          </a:p>
        </p:txBody>
      </p:sp>
      <p:pic>
        <p:nvPicPr>
          <p:cNvPr id="333826" name="Picture 2"/>
          <p:cNvPicPr>
            <a:picLocks noChangeAspect="1" noChangeArrowheads="1"/>
          </p:cNvPicPr>
          <p:nvPr/>
        </p:nvPicPr>
        <p:blipFill>
          <a:blip r:embed="rId5" cstate="print"/>
          <a:srcRect/>
          <a:stretch>
            <a:fillRect/>
          </a:stretch>
        </p:blipFill>
        <p:spPr bwMode="auto">
          <a:xfrm>
            <a:off x="6310322" y="3833832"/>
            <a:ext cx="2390775" cy="238125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8"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Vymezení trhu</a:t>
            </a:r>
            <a:endParaRPr lang="cs-CZ" sz="3200" dirty="0">
              <a:solidFill>
                <a:srgbClr val="FF0000"/>
              </a:solidFill>
            </a:endParaRPr>
          </a:p>
        </p:txBody>
      </p:sp>
      <p:sp>
        <p:nvSpPr>
          <p:cNvPr id="13" name="TextBox 9"/>
          <p:cNvSpPr txBox="1">
            <a:spLocks noChangeArrowheads="1"/>
          </p:cNvSpPr>
          <p:nvPr/>
        </p:nvSpPr>
        <p:spPr bwMode="auto">
          <a:xfrm>
            <a:off x="154782" y="926801"/>
            <a:ext cx="6584168" cy="450263"/>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lumMod val="50000"/>
                  </a:schemeClr>
                </a:solidFill>
              </a:rPr>
              <a:t>První </a:t>
            </a:r>
            <a:r>
              <a:rPr lang="cs-CZ" sz="2400" b="1" dirty="0" smtClean="0">
                <a:solidFill>
                  <a:schemeClr val="bg1">
                    <a:lumMod val="50000"/>
                  </a:schemeClr>
                </a:solidFill>
              </a:rPr>
              <a:t>mobilní telefony </a:t>
            </a:r>
            <a:r>
              <a:rPr lang="cs-CZ" sz="2400" dirty="0" smtClean="0">
                <a:solidFill>
                  <a:schemeClr val="bg1">
                    <a:lumMod val="50000"/>
                  </a:schemeClr>
                </a:solidFill>
              </a:rPr>
              <a:t>se v ČR objevily v roce </a:t>
            </a:r>
            <a:r>
              <a:rPr lang="cs-CZ" sz="2400" b="1" dirty="0" smtClean="0">
                <a:solidFill>
                  <a:schemeClr val="bg1">
                    <a:lumMod val="50000"/>
                  </a:schemeClr>
                </a:solidFill>
              </a:rPr>
              <a:t>1996</a:t>
            </a:r>
            <a:endParaRPr lang="cs-CZ" sz="2400" b="1" dirty="0">
              <a:solidFill>
                <a:schemeClr val="bg1">
                  <a:lumMod val="50000"/>
                </a:schemeClr>
              </a:solidFill>
            </a:endParaRPr>
          </a:p>
        </p:txBody>
      </p:sp>
      <p:sp>
        <p:nvSpPr>
          <p:cNvPr id="14" name="TextBox 9"/>
          <p:cNvSpPr txBox="1">
            <a:spLocks noChangeArrowheads="1"/>
          </p:cNvSpPr>
          <p:nvPr/>
        </p:nvSpPr>
        <p:spPr bwMode="auto">
          <a:xfrm>
            <a:off x="1595414" y="2013618"/>
            <a:ext cx="5357850" cy="1558258"/>
          </a:xfrm>
          <a:prstGeom prst="rect">
            <a:avLst/>
          </a:prstGeom>
          <a:noFill/>
          <a:ln w="9525">
            <a:noFill/>
            <a:miter lim="800000"/>
            <a:headEnd/>
            <a:tailEnd/>
          </a:ln>
        </p:spPr>
        <p:txBody>
          <a:bodyPr wrap="square" lIns="80147" tIns="40074" rIns="80147" bIns="40074">
            <a:spAutoFit/>
          </a:bodyPr>
          <a:lstStyle/>
          <a:p>
            <a:pPr marL="514350" indent="-514350"/>
            <a:r>
              <a:rPr lang="cs-CZ" sz="9600" b="1" dirty="0" smtClean="0">
                <a:solidFill>
                  <a:srgbClr val="FF0000"/>
                </a:solidFill>
              </a:rPr>
              <a:t>9 000 </a:t>
            </a:r>
            <a:r>
              <a:rPr lang="cs-CZ" sz="9600" b="1" dirty="0" err="1" smtClean="0">
                <a:solidFill>
                  <a:srgbClr val="FF0000"/>
                </a:solidFill>
              </a:rPr>
              <a:t>000</a:t>
            </a:r>
            <a:endParaRPr lang="cs-CZ" sz="9600" b="1" dirty="0">
              <a:solidFill>
                <a:srgbClr val="FF0000"/>
              </a:solidFill>
            </a:endParaRPr>
          </a:p>
        </p:txBody>
      </p:sp>
      <p:sp>
        <p:nvSpPr>
          <p:cNvPr id="15" name="TextBox 9"/>
          <p:cNvSpPr txBox="1">
            <a:spLocks noChangeArrowheads="1"/>
          </p:cNvSpPr>
          <p:nvPr/>
        </p:nvSpPr>
        <p:spPr bwMode="auto">
          <a:xfrm>
            <a:off x="1595414" y="1785926"/>
            <a:ext cx="1357322" cy="450263"/>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t>více než</a:t>
            </a:r>
            <a:endParaRPr lang="cs-CZ" sz="2400" dirty="0"/>
          </a:p>
        </p:txBody>
      </p:sp>
      <p:sp>
        <p:nvSpPr>
          <p:cNvPr id="16" name="TextBox 9"/>
          <p:cNvSpPr txBox="1">
            <a:spLocks noChangeArrowheads="1"/>
          </p:cNvSpPr>
          <p:nvPr/>
        </p:nvSpPr>
        <p:spPr bwMode="auto">
          <a:xfrm>
            <a:off x="154782" y="3621679"/>
            <a:ext cx="9751218" cy="1188926"/>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t>Za 14 let tak v současné době vlastní mobilní telefon 90% populace</a:t>
            </a:r>
          </a:p>
          <a:p>
            <a:pPr marL="514350" indent="-514350"/>
            <a:r>
              <a:rPr lang="cs-CZ" sz="2400" dirty="0" smtClean="0"/>
              <a:t>v České republice. Nejvyšší penetrace je ve věkové skupině 16 až 55</a:t>
            </a:r>
          </a:p>
          <a:p>
            <a:pPr marL="514350" indent="-514350"/>
            <a:r>
              <a:rPr lang="cs-CZ" sz="2400" dirty="0" smtClean="0"/>
              <a:t>let, kdy mobilní telefon vlastní prakticky všichni.</a:t>
            </a:r>
            <a:endParaRPr lang="cs-CZ" sz="2400" dirty="0"/>
          </a:p>
        </p:txBody>
      </p:sp>
      <p:sp>
        <p:nvSpPr>
          <p:cNvPr id="17" name="TextBox 9"/>
          <p:cNvSpPr txBox="1">
            <a:spLocks noChangeArrowheads="1"/>
          </p:cNvSpPr>
          <p:nvPr/>
        </p:nvSpPr>
        <p:spPr bwMode="auto">
          <a:xfrm>
            <a:off x="166654" y="4857760"/>
            <a:ext cx="6584168"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50000"/>
                  </a:schemeClr>
                </a:solidFill>
              </a:rPr>
              <a:t>Zdroj: </a:t>
            </a:r>
            <a:r>
              <a:rPr lang="cs-CZ" sz="1400" dirty="0" smtClean="0">
                <a:solidFill>
                  <a:schemeClr val="bg1">
                    <a:lumMod val="50000"/>
                  </a:schemeClr>
                </a:solidFill>
              </a:rPr>
              <a:t>Český statistický úřad</a:t>
            </a:r>
            <a:endParaRPr lang="cs-CZ" sz="1400" dirty="0">
              <a:solidFill>
                <a:schemeClr val="bg1">
                  <a:lumMod val="50000"/>
                </a:schemeClr>
              </a:solidFill>
            </a:endParaRPr>
          </a:p>
        </p:txBody>
      </p:sp>
      <p:pic>
        <p:nvPicPr>
          <p:cNvPr id="18"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LBS mobilní aplikace</a:t>
            </a:r>
            <a:endParaRPr lang="cs-CZ" sz="3200" dirty="0">
              <a:solidFill>
                <a:srgbClr val="FF0000"/>
              </a:solidFill>
            </a:endParaRPr>
          </a:p>
        </p:txBody>
      </p:sp>
      <p:sp>
        <p:nvSpPr>
          <p:cNvPr id="13" name="TextBox 9"/>
          <p:cNvSpPr txBox="1">
            <a:spLocks noChangeArrowheads="1"/>
          </p:cNvSpPr>
          <p:nvPr/>
        </p:nvSpPr>
        <p:spPr bwMode="auto">
          <a:xfrm>
            <a:off x="154782" y="857232"/>
            <a:ext cx="9513126" cy="819594"/>
          </a:xfrm>
          <a:prstGeom prst="rect">
            <a:avLst/>
          </a:prstGeom>
          <a:noFill/>
          <a:ln w="9525">
            <a:noFill/>
            <a:miter lim="800000"/>
            <a:headEnd/>
            <a:tailEnd/>
          </a:ln>
        </p:spPr>
        <p:txBody>
          <a:bodyPr wrap="square" lIns="80147" tIns="40074" rIns="80147" bIns="40074">
            <a:spAutoFit/>
          </a:bodyPr>
          <a:lstStyle/>
          <a:p>
            <a:r>
              <a:rPr lang="cs-CZ" sz="2400" dirty="0" smtClean="0">
                <a:solidFill>
                  <a:schemeClr val="bg1">
                    <a:lumMod val="50000"/>
                  </a:schemeClr>
                </a:solidFill>
              </a:rPr>
              <a:t>Průzkum - využití </a:t>
            </a:r>
            <a:r>
              <a:rPr lang="cs-CZ" sz="2400" b="1" dirty="0" smtClean="0">
                <a:solidFill>
                  <a:schemeClr val="bg1">
                    <a:lumMod val="50000"/>
                  </a:schemeClr>
                </a:solidFill>
              </a:rPr>
              <a:t>mapových aplikací </a:t>
            </a:r>
            <a:r>
              <a:rPr lang="cs-CZ" sz="2400" dirty="0" smtClean="0">
                <a:solidFill>
                  <a:schemeClr val="bg1">
                    <a:lumMod val="50000"/>
                  </a:schemeClr>
                </a:solidFill>
              </a:rPr>
              <a:t>v mobilech vzrostlo meziročně</a:t>
            </a:r>
          </a:p>
          <a:p>
            <a:r>
              <a:rPr lang="cs-CZ" sz="2400" dirty="0" smtClean="0">
                <a:solidFill>
                  <a:schemeClr val="bg1">
                    <a:lumMod val="50000"/>
                  </a:schemeClr>
                </a:solidFill>
              </a:rPr>
              <a:t>o </a:t>
            </a:r>
            <a:r>
              <a:rPr lang="cs-CZ" sz="2400" b="1" dirty="0" smtClean="0">
                <a:solidFill>
                  <a:schemeClr val="bg1">
                    <a:lumMod val="50000"/>
                  </a:schemeClr>
                </a:solidFill>
              </a:rPr>
              <a:t>68 % </a:t>
            </a:r>
            <a:r>
              <a:rPr lang="cs-CZ" sz="2400" dirty="0" smtClean="0">
                <a:solidFill>
                  <a:schemeClr val="bg1">
                    <a:lumMod val="50000"/>
                  </a:schemeClr>
                </a:solidFill>
              </a:rPr>
              <a:t>…</a:t>
            </a:r>
            <a:endParaRPr lang="cs-CZ" sz="2400" dirty="0">
              <a:solidFill>
                <a:schemeClr val="bg1">
                  <a:lumMod val="50000"/>
                </a:schemeClr>
              </a:solidFill>
            </a:endParaRPr>
          </a:p>
        </p:txBody>
      </p:sp>
      <p:sp>
        <p:nvSpPr>
          <p:cNvPr id="14" name="TextBox 9"/>
          <p:cNvSpPr txBox="1">
            <a:spLocks noChangeArrowheads="1"/>
          </p:cNvSpPr>
          <p:nvPr/>
        </p:nvSpPr>
        <p:spPr bwMode="auto">
          <a:xfrm>
            <a:off x="166654" y="5847270"/>
            <a:ext cx="1785950"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50000"/>
                  </a:schemeClr>
                </a:solidFill>
              </a:rPr>
              <a:t>Zdroj:</a:t>
            </a:r>
            <a:r>
              <a:rPr lang="cs-CZ" sz="1400" dirty="0" smtClean="0">
                <a:solidFill>
                  <a:schemeClr val="bg1">
                    <a:lumMod val="50000"/>
                  </a:schemeClr>
                </a:solidFill>
              </a:rPr>
              <a:t> </a:t>
            </a:r>
            <a:r>
              <a:rPr lang="cs-CZ" sz="1400" dirty="0" err="1" smtClean="0">
                <a:solidFill>
                  <a:schemeClr val="bg1">
                    <a:lumMod val="50000"/>
                  </a:schemeClr>
                </a:solidFill>
              </a:rPr>
              <a:t>comScore</a:t>
            </a:r>
            <a:endParaRPr lang="cs-CZ" sz="1400" dirty="0">
              <a:solidFill>
                <a:schemeClr val="bg1">
                  <a:lumMod val="50000"/>
                </a:schemeClr>
              </a:solidFill>
            </a:endParaRPr>
          </a:p>
        </p:txBody>
      </p:sp>
      <p:sp>
        <p:nvSpPr>
          <p:cNvPr id="15" name="Obdélník 14"/>
          <p:cNvSpPr/>
          <p:nvPr/>
        </p:nvSpPr>
        <p:spPr>
          <a:xfrm>
            <a:off x="166654" y="1785926"/>
            <a:ext cx="7191408" cy="923330"/>
          </a:xfrm>
          <a:prstGeom prst="rect">
            <a:avLst/>
          </a:prstGeom>
        </p:spPr>
        <p:txBody>
          <a:bodyPr wrap="square">
            <a:spAutoFit/>
          </a:bodyPr>
          <a:lstStyle/>
          <a:p>
            <a:r>
              <a:rPr lang="cs-CZ" dirty="0" smtClean="0"/>
              <a:t>Průzkum se týkal jen států tzv. EU5 (Velká Británie, Německo, Španělsko, Francie a Itálie), meziroční nárůst byl vypočten z tříměsíčního průměru na přelomu let 2008/2009 a 2009/2010</a:t>
            </a:r>
            <a:endParaRPr lang="cs-CZ" dirty="0"/>
          </a:p>
        </p:txBody>
      </p:sp>
      <p:sp>
        <p:nvSpPr>
          <p:cNvPr id="392193" name="Rectangle 1"/>
          <p:cNvSpPr>
            <a:spLocks noChangeArrowheads="1"/>
          </p:cNvSpPr>
          <p:nvPr/>
        </p:nvSpPr>
        <p:spPr bwMode="auto">
          <a:xfrm>
            <a:off x="166654" y="4586124"/>
            <a:ext cx="842968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dirty="0" smtClean="0">
                <a:ln>
                  <a:noFill/>
                </a:ln>
                <a:solidFill>
                  <a:schemeClr val="tx1"/>
                </a:solidFill>
                <a:effectLst/>
              </a:rPr>
              <a:t>Meziroční nárůst činí v průměru u těchto států velmi zajímavých 68 %, v absolutních číslech se pak počet uživatelů zvýšil ze zhruba 12,5 na 21 milionů uživatelů v těchto zemích. Nárůst přitom není zcela stejný ve všech státech. Zatímco ve Velké Británií činil nárůst dokonce 86 %, v Itálii to bylo „jen“ 53 %. </a:t>
            </a:r>
          </a:p>
        </p:txBody>
      </p:sp>
      <p:pic>
        <p:nvPicPr>
          <p:cNvPr id="1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533505" name="Picture 1"/>
          <p:cNvPicPr>
            <a:picLocks noChangeAspect="1" noChangeArrowheads="1"/>
          </p:cNvPicPr>
          <p:nvPr/>
        </p:nvPicPr>
        <p:blipFill>
          <a:blip r:embed="rId5" cstate="print"/>
          <a:srcRect/>
          <a:stretch>
            <a:fillRect/>
          </a:stretch>
        </p:blipFill>
        <p:spPr bwMode="auto">
          <a:xfrm>
            <a:off x="3809992" y="2500306"/>
            <a:ext cx="4791112" cy="1928889"/>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LBS mobilní aplikace</a:t>
            </a:r>
            <a:endParaRPr lang="cs-CZ" sz="3200" dirty="0">
              <a:solidFill>
                <a:srgbClr val="FF0000"/>
              </a:solidFill>
            </a:endParaRPr>
          </a:p>
        </p:txBody>
      </p:sp>
      <p:sp>
        <p:nvSpPr>
          <p:cNvPr id="13" name="TextBox 9"/>
          <p:cNvSpPr txBox="1">
            <a:spLocks noChangeArrowheads="1"/>
          </p:cNvSpPr>
          <p:nvPr/>
        </p:nvSpPr>
        <p:spPr bwMode="auto">
          <a:xfrm>
            <a:off x="154782" y="857232"/>
            <a:ext cx="9513126" cy="450263"/>
          </a:xfrm>
          <a:prstGeom prst="rect">
            <a:avLst/>
          </a:prstGeom>
          <a:noFill/>
          <a:ln w="9525">
            <a:noFill/>
            <a:miter lim="800000"/>
            <a:headEnd/>
            <a:tailEnd/>
          </a:ln>
        </p:spPr>
        <p:txBody>
          <a:bodyPr wrap="square" lIns="80147" tIns="40074" rIns="80147" bIns="40074">
            <a:spAutoFit/>
          </a:bodyPr>
          <a:lstStyle/>
          <a:p>
            <a:r>
              <a:rPr lang="cs-CZ" sz="2400" dirty="0" smtClean="0">
                <a:solidFill>
                  <a:schemeClr val="bg1">
                    <a:lumMod val="50000"/>
                  </a:schemeClr>
                </a:solidFill>
              </a:rPr>
              <a:t>Naše řešení pro </a:t>
            </a:r>
            <a:r>
              <a:rPr lang="cs-CZ" sz="2400" b="1" dirty="0" smtClean="0">
                <a:solidFill>
                  <a:schemeClr val="bg1">
                    <a:lumMod val="50000"/>
                  </a:schemeClr>
                </a:solidFill>
              </a:rPr>
              <a:t>LBS</a:t>
            </a:r>
            <a:r>
              <a:rPr lang="cs-CZ" sz="2400" dirty="0" smtClean="0">
                <a:solidFill>
                  <a:schemeClr val="bg1">
                    <a:lumMod val="50000"/>
                  </a:schemeClr>
                </a:solidFill>
              </a:rPr>
              <a:t>…</a:t>
            </a:r>
            <a:endParaRPr lang="cs-CZ" sz="2400" dirty="0">
              <a:solidFill>
                <a:schemeClr val="bg1">
                  <a:lumMod val="50000"/>
                </a:schemeClr>
              </a:solidFill>
            </a:endParaRPr>
          </a:p>
        </p:txBody>
      </p:sp>
      <p:pic>
        <p:nvPicPr>
          <p:cNvPr id="1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16" name="TextBox 9"/>
          <p:cNvSpPr txBox="1">
            <a:spLocks noChangeArrowheads="1"/>
          </p:cNvSpPr>
          <p:nvPr/>
        </p:nvSpPr>
        <p:spPr bwMode="auto">
          <a:xfrm>
            <a:off x="166654" y="1643050"/>
            <a:ext cx="7572428" cy="4882245"/>
          </a:xfrm>
          <a:prstGeom prst="rect">
            <a:avLst/>
          </a:prstGeom>
          <a:noFill/>
          <a:ln w="9525">
            <a:noFill/>
            <a:miter lim="800000"/>
            <a:headEnd/>
            <a:tailEnd/>
          </a:ln>
        </p:spPr>
        <p:txBody>
          <a:bodyPr wrap="square" lIns="80147" tIns="40074" rIns="80147" bIns="40074">
            <a:spAutoFit/>
          </a:bodyPr>
          <a:lstStyle/>
          <a:p>
            <a:pPr marL="514350" indent="-514350">
              <a:buFont typeface="Wingdings" pitchFamily="2" charset="2"/>
              <a:buChar char="ü"/>
            </a:pPr>
            <a:r>
              <a:rPr lang="cs-CZ" sz="2400" dirty="0" smtClean="0">
                <a:solidFill>
                  <a:schemeClr val="tx2">
                    <a:lumMod val="50000"/>
                  </a:schemeClr>
                </a:solidFill>
              </a:rPr>
              <a:t>Mapové podklady</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Turistická mapa</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Firmy.cz a databáze</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Lokalizované zpravodajství</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Doprava, </a:t>
            </a:r>
            <a:r>
              <a:rPr lang="cs-CZ" sz="2400" dirty="0" err="1" smtClean="0">
                <a:solidFill>
                  <a:schemeClr val="tx2">
                    <a:lumMod val="50000"/>
                  </a:schemeClr>
                </a:solidFill>
              </a:rPr>
              <a:t>Fotomapy</a:t>
            </a:r>
            <a:r>
              <a:rPr lang="cs-CZ" sz="2400" dirty="0" smtClean="0">
                <a:solidFill>
                  <a:schemeClr val="tx2">
                    <a:lumMod val="50000"/>
                  </a:schemeClr>
                </a:solidFill>
              </a:rPr>
              <a:t>, </a:t>
            </a:r>
            <a:r>
              <a:rPr lang="cs-CZ" sz="2400" dirty="0" err="1" smtClean="0">
                <a:solidFill>
                  <a:schemeClr val="tx2">
                    <a:lumMod val="50000"/>
                  </a:schemeClr>
                </a:solidFill>
              </a:rPr>
              <a:t>Geocaching</a:t>
            </a:r>
            <a:r>
              <a:rPr lang="cs-CZ" sz="2400" dirty="0" smtClean="0">
                <a:solidFill>
                  <a:schemeClr val="tx2">
                    <a:lumMod val="50000"/>
                  </a:schemeClr>
                </a:solidFill>
              </a:rPr>
              <a:t> atd.</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Navigace autem, pěšky, na kole </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Sběr dat</a:t>
            </a:r>
          </a:p>
        </p:txBody>
      </p:sp>
      <p:pic>
        <p:nvPicPr>
          <p:cNvPr id="2" name="Picture 1"/>
          <p:cNvPicPr>
            <a:picLocks noChangeAspect="1"/>
          </p:cNvPicPr>
          <p:nvPr/>
        </p:nvPicPr>
        <p:blipFill>
          <a:blip r:embed="rId5"/>
          <a:stretch>
            <a:fillRect/>
          </a:stretch>
        </p:blipFill>
        <p:spPr>
          <a:xfrm>
            <a:off x="6033120" y="836712"/>
            <a:ext cx="3657600" cy="54864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LBS mobilní aplikace - iPhone</a:t>
            </a:r>
            <a:endParaRPr lang="cs-CZ" sz="3200" dirty="0">
              <a:solidFill>
                <a:srgbClr val="FF0000"/>
              </a:solidFill>
            </a:endParaRPr>
          </a:p>
        </p:txBody>
      </p:sp>
      <p:pic>
        <p:nvPicPr>
          <p:cNvPr id="1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3" name="Picture 2"/>
          <p:cNvPicPr>
            <a:picLocks noChangeAspect="1"/>
          </p:cNvPicPr>
          <p:nvPr/>
        </p:nvPicPr>
        <p:blipFill>
          <a:blip r:embed="rId5"/>
          <a:stretch>
            <a:fillRect/>
          </a:stretch>
        </p:blipFill>
        <p:spPr>
          <a:xfrm>
            <a:off x="1064568" y="836712"/>
            <a:ext cx="3657600" cy="5486400"/>
          </a:xfrm>
          <a:prstGeom prst="rect">
            <a:avLst/>
          </a:prstGeom>
        </p:spPr>
      </p:pic>
      <p:pic>
        <p:nvPicPr>
          <p:cNvPr id="4" name="Picture 3"/>
          <p:cNvPicPr>
            <a:picLocks noChangeAspect="1"/>
          </p:cNvPicPr>
          <p:nvPr/>
        </p:nvPicPr>
        <p:blipFill>
          <a:blip r:embed="rId6"/>
          <a:stretch>
            <a:fillRect/>
          </a:stretch>
        </p:blipFill>
        <p:spPr>
          <a:xfrm>
            <a:off x="4953000" y="836712"/>
            <a:ext cx="3657600" cy="5486400"/>
          </a:xfrm>
          <a:prstGeom prst="rect">
            <a:avLst/>
          </a:prstGeom>
        </p:spPr>
      </p:pic>
    </p:spTree>
    <p:extLst>
      <p:ext uri="{BB962C8B-B14F-4D97-AF65-F5344CB8AC3E}">
        <p14:creationId xmlns:p14="http://schemas.microsoft.com/office/powerpoint/2010/main" val="26552511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LBS mobilní aplikace - iPhone</a:t>
            </a:r>
            <a:endParaRPr lang="cs-CZ" sz="3200" dirty="0">
              <a:solidFill>
                <a:srgbClr val="FF0000"/>
              </a:solidFill>
            </a:endParaRPr>
          </a:p>
        </p:txBody>
      </p:sp>
      <p:pic>
        <p:nvPicPr>
          <p:cNvPr id="1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992560" y="764704"/>
            <a:ext cx="3657600" cy="5486400"/>
          </a:xfrm>
          <a:prstGeom prst="rect">
            <a:avLst/>
          </a:prstGeom>
        </p:spPr>
      </p:pic>
      <p:pic>
        <p:nvPicPr>
          <p:cNvPr id="5" name="Picture 4"/>
          <p:cNvPicPr>
            <a:picLocks noChangeAspect="1"/>
          </p:cNvPicPr>
          <p:nvPr/>
        </p:nvPicPr>
        <p:blipFill>
          <a:blip r:embed="rId6"/>
          <a:stretch>
            <a:fillRect/>
          </a:stretch>
        </p:blipFill>
        <p:spPr>
          <a:xfrm>
            <a:off x="5025008" y="764704"/>
            <a:ext cx="3657600" cy="5486400"/>
          </a:xfrm>
          <a:prstGeom prst="rect">
            <a:avLst/>
          </a:prstGeom>
        </p:spPr>
      </p:pic>
    </p:spTree>
    <p:extLst>
      <p:ext uri="{BB962C8B-B14F-4D97-AF65-F5344CB8AC3E}">
        <p14:creationId xmlns:p14="http://schemas.microsoft.com/office/powerpoint/2010/main" val="39136737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7534522"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LBS mobilní aplikace - </a:t>
            </a:r>
            <a:r>
              <a:rPr lang="cs-CZ" sz="3200" dirty="0" err="1" smtClean="0">
                <a:solidFill>
                  <a:srgbClr val="FF0000"/>
                </a:solidFill>
              </a:rPr>
              <a:t>Symbian</a:t>
            </a:r>
            <a:r>
              <a:rPr lang="cs-CZ" sz="3200" dirty="0" smtClean="0">
                <a:solidFill>
                  <a:srgbClr val="FF0000"/>
                </a:solidFill>
              </a:rPr>
              <a:t> </a:t>
            </a:r>
            <a:r>
              <a:rPr lang="cs-CZ" sz="3200" dirty="0" err="1" smtClean="0">
                <a:solidFill>
                  <a:srgbClr val="FF0000"/>
                </a:solidFill>
              </a:rPr>
              <a:t>Touch</a:t>
            </a:r>
            <a:endParaRPr lang="cs-CZ" sz="3200" dirty="0">
              <a:solidFill>
                <a:srgbClr val="FF0000"/>
              </a:solidFill>
            </a:endParaRPr>
          </a:p>
        </p:txBody>
      </p:sp>
      <p:pic>
        <p:nvPicPr>
          <p:cNvPr id="1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322201" y="1673959"/>
            <a:ext cx="2078182" cy="3694545"/>
          </a:xfrm>
          <a:prstGeom prst="rect">
            <a:avLst/>
          </a:prstGeom>
          <a:noFill/>
          <a:ln w="9525">
            <a:noFill/>
            <a:miter lim="800000"/>
            <a:headEnd/>
            <a:tailEnd/>
          </a:ln>
        </p:spPr>
      </p:pic>
      <p:pic>
        <p:nvPicPr>
          <p:cNvPr id="11" name="Picture 3"/>
          <p:cNvPicPr>
            <a:picLocks noChangeAspect="1" noChangeArrowheads="1"/>
          </p:cNvPicPr>
          <p:nvPr/>
        </p:nvPicPr>
        <p:blipFill>
          <a:blip r:embed="rId6" cstate="print"/>
          <a:srcRect/>
          <a:stretch>
            <a:fillRect/>
          </a:stretch>
        </p:blipFill>
        <p:spPr bwMode="auto">
          <a:xfrm>
            <a:off x="2698901" y="1668129"/>
            <a:ext cx="2078182" cy="3694545"/>
          </a:xfrm>
          <a:prstGeom prst="rect">
            <a:avLst/>
          </a:prstGeom>
          <a:noFill/>
          <a:ln w="9525">
            <a:noFill/>
            <a:miter lim="800000"/>
            <a:headEnd/>
            <a:tailEnd/>
          </a:ln>
        </p:spPr>
      </p:pic>
      <p:pic>
        <p:nvPicPr>
          <p:cNvPr id="12" name="Picture 4"/>
          <p:cNvPicPr>
            <a:picLocks noChangeAspect="1" noChangeArrowheads="1"/>
          </p:cNvPicPr>
          <p:nvPr/>
        </p:nvPicPr>
        <p:blipFill>
          <a:blip r:embed="rId7" cstate="print"/>
          <a:srcRect/>
          <a:stretch>
            <a:fillRect/>
          </a:stretch>
        </p:blipFill>
        <p:spPr bwMode="auto">
          <a:xfrm>
            <a:off x="7595445" y="1668128"/>
            <a:ext cx="2078182" cy="3694545"/>
          </a:xfrm>
          <a:prstGeom prst="rect">
            <a:avLst/>
          </a:prstGeom>
          <a:noFill/>
          <a:ln w="9525">
            <a:noFill/>
            <a:miter lim="800000"/>
            <a:headEnd/>
            <a:tailEnd/>
          </a:ln>
        </p:spPr>
      </p:pic>
      <p:pic>
        <p:nvPicPr>
          <p:cNvPr id="13" name="Picture 5"/>
          <p:cNvPicPr>
            <a:picLocks noChangeAspect="1" noChangeArrowheads="1"/>
          </p:cNvPicPr>
          <p:nvPr/>
        </p:nvPicPr>
        <p:blipFill>
          <a:blip r:embed="rId8" cstate="print"/>
          <a:srcRect/>
          <a:stretch>
            <a:fillRect/>
          </a:stretch>
        </p:blipFill>
        <p:spPr bwMode="auto">
          <a:xfrm>
            <a:off x="5147173" y="1662517"/>
            <a:ext cx="2078182" cy="3694545"/>
          </a:xfrm>
          <a:prstGeom prst="rect">
            <a:avLst/>
          </a:prstGeom>
          <a:noFill/>
          <a:ln w="9525">
            <a:noFill/>
            <a:miter lim="800000"/>
            <a:headEnd/>
            <a:tailEnd/>
          </a:ln>
        </p:spPr>
      </p:pic>
    </p:spTree>
    <p:extLst>
      <p:ext uri="{BB962C8B-B14F-4D97-AF65-F5344CB8AC3E}">
        <p14:creationId xmlns:p14="http://schemas.microsoft.com/office/powerpoint/2010/main" val="38736093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Sběr dat</a:t>
            </a:r>
            <a:endParaRPr lang="cs-CZ" sz="3200" dirty="0">
              <a:solidFill>
                <a:srgbClr val="FF0000"/>
              </a:solidFill>
            </a:endParaRPr>
          </a:p>
        </p:txBody>
      </p:sp>
      <p:sp>
        <p:nvSpPr>
          <p:cNvPr id="13" name="TextBox 9"/>
          <p:cNvSpPr txBox="1">
            <a:spLocks noChangeArrowheads="1"/>
          </p:cNvSpPr>
          <p:nvPr/>
        </p:nvSpPr>
        <p:spPr bwMode="auto">
          <a:xfrm>
            <a:off x="154782" y="857232"/>
            <a:ext cx="9513126" cy="450263"/>
          </a:xfrm>
          <a:prstGeom prst="rect">
            <a:avLst/>
          </a:prstGeom>
          <a:noFill/>
          <a:ln w="9525">
            <a:noFill/>
            <a:miter lim="800000"/>
            <a:headEnd/>
            <a:tailEnd/>
          </a:ln>
        </p:spPr>
        <p:txBody>
          <a:bodyPr wrap="square" lIns="80147" tIns="40074" rIns="80147" bIns="40074">
            <a:spAutoFit/>
          </a:bodyPr>
          <a:lstStyle/>
          <a:p>
            <a:r>
              <a:rPr lang="cs-CZ" sz="2400" b="1" dirty="0" smtClean="0">
                <a:solidFill>
                  <a:schemeClr val="bg1">
                    <a:lumMod val="50000"/>
                  </a:schemeClr>
                </a:solidFill>
              </a:rPr>
              <a:t>Aplikace pro sběr dat</a:t>
            </a:r>
            <a:endParaRPr lang="cs-CZ" sz="2400" dirty="0">
              <a:solidFill>
                <a:schemeClr val="bg1">
                  <a:lumMod val="50000"/>
                </a:schemeClr>
              </a:solidFill>
            </a:endParaRPr>
          </a:p>
        </p:txBody>
      </p:sp>
      <p:pic>
        <p:nvPicPr>
          <p:cNvPr id="1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551938" name="Picture 2"/>
          <p:cNvPicPr>
            <a:picLocks noChangeAspect="1" noChangeArrowheads="1"/>
          </p:cNvPicPr>
          <p:nvPr/>
        </p:nvPicPr>
        <p:blipFill>
          <a:blip r:embed="rId5" cstate="print"/>
          <a:srcRect/>
          <a:stretch>
            <a:fillRect/>
          </a:stretch>
        </p:blipFill>
        <p:spPr bwMode="auto">
          <a:xfrm>
            <a:off x="95216" y="1677368"/>
            <a:ext cx="9623489" cy="4037648"/>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Sběr dat</a:t>
            </a:r>
            <a:endParaRPr lang="cs-CZ" sz="3200" dirty="0">
              <a:solidFill>
                <a:srgbClr val="FF0000"/>
              </a:solidFill>
            </a:endParaRPr>
          </a:p>
        </p:txBody>
      </p:sp>
      <p:sp>
        <p:nvSpPr>
          <p:cNvPr id="13" name="TextBox 9"/>
          <p:cNvSpPr txBox="1">
            <a:spLocks noChangeArrowheads="1"/>
          </p:cNvSpPr>
          <p:nvPr/>
        </p:nvSpPr>
        <p:spPr bwMode="auto">
          <a:xfrm>
            <a:off x="154782" y="857232"/>
            <a:ext cx="9513126" cy="450263"/>
          </a:xfrm>
          <a:prstGeom prst="rect">
            <a:avLst/>
          </a:prstGeom>
          <a:noFill/>
          <a:ln w="9525">
            <a:noFill/>
            <a:miter lim="800000"/>
            <a:headEnd/>
            <a:tailEnd/>
          </a:ln>
        </p:spPr>
        <p:txBody>
          <a:bodyPr wrap="square" lIns="80147" tIns="40074" rIns="80147" bIns="40074">
            <a:spAutoFit/>
          </a:bodyPr>
          <a:lstStyle/>
          <a:p>
            <a:r>
              <a:rPr lang="cs-CZ" sz="2400" b="1" dirty="0" smtClean="0">
                <a:solidFill>
                  <a:schemeClr val="bg1">
                    <a:lumMod val="50000"/>
                  </a:schemeClr>
                </a:solidFill>
              </a:rPr>
              <a:t>Výstup na mapě </a:t>
            </a:r>
            <a:endParaRPr lang="cs-CZ" sz="2400" dirty="0">
              <a:solidFill>
                <a:schemeClr val="bg1">
                  <a:lumMod val="50000"/>
                </a:schemeClr>
              </a:solidFill>
            </a:endParaRPr>
          </a:p>
        </p:txBody>
      </p:sp>
      <p:pic>
        <p:nvPicPr>
          <p:cNvPr id="1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552962" name="Picture 2"/>
          <p:cNvPicPr>
            <a:picLocks noChangeAspect="1" noChangeArrowheads="1"/>
          </p:cNvPicPr>
          <p:nvPr/>
        </p:nvPicPr>
        <p:blipFill>
          <a:blip r:embed="rId5" cstate="print"/>
          <a:srcRect/>
          <a:stretch>
            <a:fillRect/>
          </a:stretch>
        </p:blipFill>
        <p:spPr bwMode="auto">
          <a:xfrm>
            <a:off x="238092" y="3143248"/>
            <a:ext cx="4250413" cy="3210159"/>
          </a:xfrm>
          <a:prstGeom prst="rect">
            <a:avLst/>
          </a:prstGeom>
          <a:noFill/>
          <a:ln w="9525">
            <a:noFill/>
            <a:miter lim="800000"/>
            <a:headEnd/>
            <a:tailEnd/>
          </a:ln>
        </p:spPr>
      </p:pic>
      <p:pic>
        <p:nvPicPr>
          <p:cNvPr id="552963" name="Picture 3"/>
          <p:cNvPicPr>
            <a:picLocks noChangeAspect="1" noChangeArrowheads="1"/>
          </p:cNvPicPr>
          <p:nvPr/>
        </p:nvPicPr>
        <p:blipFill>
          <a:blip r:embed="rId6" cstate="print"/>
          <a:srcRect/>
          <a:stretch>
            <a:fillRect/>
          </a:stretch>
        </p:blipFill>
        <p:spPr bwMode="auto">
          <a:xfrm>
            <a:off x="4820409" y="2652707"/>
            <a:ext cx="5057016" cy="3812064"/>
          </a:xfrm>
          <a:prstGeom prst="rect">
            <a:avLst/>
          </a:prstGeom>
          <a:noFill/>
          <a:ln w="9525">
            <a:noFill/>
            <a:miter lim="800000"/>
            <a:headEnd/>
            <a:tailEnd/>
          </a:ln>
        </p:spPr>
      </p:pic>
      <p:pic>
        <p:nvPicPr>
          <p:cNvPr id="552964" name="Picture 4"/>
          <p:cNvPicPr>
            <a:picLocks noChangeAspect="1" noChangeArrowheads="1"/>
          </p:cNvPicPr>
          <p:nvPr/>
        </p:nvPicPr>
        <p:blipFill>
          <a:blip r:embed="rId7" cstate="print"/>
          <a:srcRect/>
          <a:stretch>
            <a:fillRect/>
          </a:stretch>
        </p:blipFill>
        <p:spPr bwMode="auto">
          <a:xfrm>
            <a:off x="3381364" y="214290"/>
            <a:ext cx="3086100" cy="31115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6" descr="pruh"/>
          <p:cNvPicPr>
            <a:picLocks noChangeAspect="1" noChangeArrowheads="1"/>
          </p:cNvPicPr>
          <p:nvPr/>
        </p:nvPicPr>
        <p:blipFill>
          <a:blip r:embed="rId2" cstate="print"/>
          <a:srcRect/>
          <a:stretch>
            <a:fillRect/>
          </a:stretch>
        </p:blipFill>
        <p:spPr bwMode="auto">
          <a:xfrm>
            <a:off x="0" y="6502358"/>
            <a:ext cx="9906000" cy="355643"/>
          </a:xfrm>
          <a:prstGeom prst="rect">
            <a:avLst/>
          </a:prstGeom>
          <a:noFill/>
          <a:ln w="9525">
            <a:noFill/>
            <a:miter lim="800000"/>
            <a:headEnd/>
            <a:tailEnd/>
          </a:ln>
        </p:spPr>
      </p:pic>
      <p:sp>
        <p:nvSpPr>
          <p:cNvPr id="1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13"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err="1" smtClean="0">
                <a:solidFill>
                  <a:srgbClr val="FF0000"/>
                </a:solidFill>
              </a:rPr>
              <a:t>iPhone</a:t>
            </a:r>
            <a:r>
              <a:rPr lang="cs-CZ" sz="3200" dirty="0" smtClean="0">
                <a:solidFill>
                  <a:srgbClr val="FF0000"/>
                </a:solidFill>
              </a:rPr>
              <a:t> TV program</a:t>
            </a:r>
            <a:endParaRPr lang="cs-CZ" sz="3200" dirty="0">
              <a:solidFill>
                <a:srgbClr val="FF0000"/>
              </a:solidFill>
            </a:endParaRPr>
          </a:p>
        </p:txBody>
      </p:sp>
      <p:pic>
        <p:nvPicPr>
          <p:cNvPr id="14" name="Picture 1"/>
          <p:cNvPicPr>
            <a:picLocks noChangeAspect="1" noChangeArrowheads="1"/>
          </p:cNvPicPr>
          <p:nvPr/>
        </p:nvPicPr>
        <p:blipFill>
          <a:blip r:embed="rId3" cstate="print"/>
          <a:srcRect/>
          <a:stretch>
            <a:fillRect/>
          </a:stretch>
        </p:blipFill>
        <p:spPr bwMode="auto">
          <a:xfrm>
            <a:off x="8130776" y="35978"/>
            <a:ext cx="1714794" cy="384000"/>
          </a:xfrm>
          <a:prstGeom prst="rect">
            <a:avLst/>
          </a:prstGeom>
          <a:noFill/>
          <a:ln w="9525">
            <a:noFill/>
            <a:miter lim="800000"/>
            <a:headEnd/>
            <a:tailEnd/>
          </a:ln>
        </p:spPr>
      </p:pic>
      <p:pic>
        <p:nvPicPr>
          <p:cNvPr id="316419" name="Picture 3"/>
          <p:cNvPicPr>
            <a:picLocks noChangeAspect="1" noChangeArrowheads="1"/>
          </p:cNvPicPr>
          <p:nvPr/>
        </p:nvPicPr>
        <p:blipFill>
          <a:blip r:embed="rId4" cstate="print"/>
          <a:srcRect/>
          <a:stretch>
            <a:fillRect/>
          </a:stretch>
        </p:blipFill>
        <p:spPr bwMode="auto">
          <a:xfrm>
            <a:off x="3507703" y="2054738"/>
            <a:ext cx="2349206" cy="3843302"/>
          </a:xfrm>
          <a:prstGeom prst="rect">
            <a:avLst/>
          </a:prstGeom>
          <a:noFill/>
          <a:ln w="9525">
            <a:noFill/>
            <a:miter lim="800000"/>
            <a:headEnd/>
            <a:tailEnd/>
          </a:ln>
        </p:spPr>
      </p:pic>
      <p:pic>
        <p:nvPicPr>
          <p:cNvPr id="316420" name="Picture 4"/>
          <p:cNvPicPr>
            <a:picLocks noChangeAspect="1" noChangeArrowheads="1"/>
          </p:cNvPicPr>
          <p:nvPr/>
        </p:nvPicPr>
        <p:blipFill>
          <a:blip r:embed="rId5" cstate="print"/>
          <a:srcRect/>
          <a:stretch>
            <a:fillRect/>
          </a:stretch>
        </p:blipFill>
        <p:spPr bwMode="auto">
          <a:xfrm>
            <a:off x="6237735" y="2076631"/>
            <a:ext cx="2358603" cy="3852699"/>
          </a:xfrm>
          <a:prstGeom prst="rect">
            <a:avLst/>
          </a:prstGeom>
          <a:noFill/>
          <a:ln w="9525">
            <a:noFill/>
            <a:miter lim="800000"/>
            <a:headEnd/>
            <a:tailEnd/>
          </a:ln>
        </p:spPr>
      </p:pic>
      <p:pic>
        <p:nvPicPr>
          <p:cNvPr id="330754" name="Picture 2"/>
          <p:cNvPicPr>
            <a:picLocks noChangeAspect="1" noChangeArrowheads="1"/>
          </p:cNvPicPr>
          <p:nvPr/>
        </p:nvPicPr>
        <p:blipFill>
          <a:blip r:embed="rId6" cstate="print"/>
          <a:srcRect/>
          <a:stretch>
            <a:fillRect/>
          </a:stretch>
        </p:blipFill>
        <p:spPr bwMode="auto">
          <a:xfrm>
            <a:off x="1000098" y="2102448"/>
            <a:ext cx="2099048" cy="384342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3" name="Picture 3"/>
          <p:cNvPicPr>
            <a:picLocks noChangeAspect="1" noChangeArrowheads="1"/>
          </p:cNvPicPr>
          <p:nvPr/>
        </p:nvPicPr>
        <p:blipFill>
          <a:blip r:embed="rId2" cstate="print"/>
          <a:srcRect/>
          <a:stretch>
            <a:fillRect/>
          </a:stretch>
        </p:blipFill>
        <p:spPr bwMode="auto">
          <a:xfrm>
            <a:off x="4095744" y="785794"/>
            <a:ext cx="5461334" cy="1848889"/>
          </a:xfrm>
          <a:prstGeom prst="rect">
            <a:avLst/>
          </a:prstGeom>
          <a:noFill/>
          <a:ln w="9525">
            <a:noFill/>
            <a:miter lim="800000"/>
            <a:headEnd/>
            <a:tailEnd/>
          </a:ln>
        </p:spPr>
      </p:pic>
      <p:pic>
        <p:nvPicPr>
          <p:cNvPr id="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9"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12"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err="1" smtClean="0">
                <a:solidFill>
                  <a:srgbClr val="FF0000"/>
                </a:solidFill>
              </a:rPr>
              <a:t>Smobil</a:t>
            </a:r>
            <a:r>
              <a:rPr lang="cs-CZ" sz="3200" dirty="0" smtClean="0">
                <a:solidFill>
                  <a:srgbClr val="FF0000"/>
                </a:solidFill>
              </a:rPr>
              <a:t> Menu </a:t>
            </a:r>
            <a:endParaRPr lang="cs-CZ" sz="3200" dirty="0">
              <a:solidFill>
                <a:srgbClr val="FF0000"/>
              </a:solidFill>
            </a:endParaRPr>
          </a:p>
        </p:txBody>
      </p:sp>
      <p:pic>
        <p:nvPicPr>
          <p:cNvPr id="13"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11" name="Picture 2"/>
          <p:cNvPicPr>
            <a:picLocks noChangeAspect="1" noChangeArrowheads="1"/>
          </p:cNvPicPr>
          <p:nvPr/>
        </p:nvPicPr>
        <p:blipFill>
          <a:blip r:embed="rId5" cstate="print">
            <a:lum/>
          </a:blip>
          <a:srcRect/>
          <a:stretch>
            <a:fillRect/>
          </a:stretch>
        </p:blipFill>
        <p:spPr bwMode="auto">
          <a:xfrm>
            <a:off x="7645667" y="2786057"/>
            <a:ext cx="1879365" cy="3460318"/>
          </a:xfrm>
          <a:prstGeom prst="rect">
            <a:avLst/>
          </a:prstGeom>
          <a:noFill/>
          <a:ln w="9525">
            <a:noFill/>
            <a:miter lim="800000"/>
            <a:headEnd/>
            <a:tailEnd/>
          </a:ln>
        </p:spPr>
      </p:pic>
      <p:pic>
        <p:nvPicPr>
          <p:cNvPr id="315394" name="Picture 2"/>
          <p:cNvPicPr>
            <a:picLocks noChangeAspect="1" noChangeArrowheads="1"/>
          </p:cNvPicPr>
          <p:nvPr/>
        </p:nvPicPr>
        <p:blipFill>
          <a:blip r:embed="rId6" cstate="print"/>
          <a:srcRect/>
          <a:stretch>
            <a:fillRect/>
          </a:stretch>
        </p:blipFill>
        <p:spPr bwMode="auto">
          <a:xfrm>
            <a:off x="5645403" y="2786057"/>
            <a:ext cx="1882286" cy="3435429"/>
          </a:xfrm>
          <a:prstGeom prst="rect">
            <a:avLst/>
          </a:prstGeom>
          <a:noFill/>
          <a:ln w="9525">
            <a:noFill/>
            <a:miter lim="800000"/>
            <a:headEnd/>
            <a:tailEnd/>
          </a:ln>
        </p:spPr>
      </p:pic>
      <p:pic>
        <p:nvPicPr>
          <p:cNvPr id="14" name="Picture 1"/>
          <p:cNvPicPr>
            <a:picLocks noChangeAspect="1" noChangeArrowheads="1"/>
          </p:cNvPicPr>
          <p:nvPr/>
        </p:nvPicPr>
        <p:blipFill>
          <a:blip r:embed="rId7" cstate="print"/>
          <a:srcRect/>
          <a:stretch>
            <a:fillRect/>
          </a:stretch>
        </p:blipFill>
        <p:spPr bwMode="auto">
          <a:xfrm>
            <a:off x="4238620" y="2786058"/>
            <a:ext cx="962244" cy="720000"/>
          </a:xfrm>
          <a:prstGeom prst="rect">
            <a:avLst/>
          </a:prstGeom>
          <a:noFill/>
          <a:ln w="9525">
            <a:noFill/>
            <a:miter lim="800000"/>
            <a:headEnd/>
            <a:tailEnd/>
          </a:ln>
        </p:spPr>
      </p:pic>
      <p:sp>
        <p:nvSpPr>
          <p:cNvPr id="16" name="TextBox 9"/>
          <p:cNvSpPr txBox="1">
            <a:spLocks noChangeArrowheads="1"/>
          </p:cNvSpPr>
          <p:nvPr/>
        </p:nvSpPr>
        <p:spPr bwMode="auto">
          <a:xfrm>
            <a:off x="166654" y="2071501"/>
            <a:ext cx="7572428" cy="3035586"/>
          </a:xfrm>
          <a:prstGeom prst="rect">
            <a:avLst/>
          </a:prstGeom>
          <a:noFill/>
          <a:ln w="9525">
            <a:noFill/>
            <a:miter lim="800000"/>
            <a:headEnd/>
            <a:tailEnd/>
          </a:ln>
        </p:spPr>
        <p:txBody>
          <a:bodyPr wrap="square" lIns="80147" tIns="40074" rIns="80147" bIns="40074">
            <a:spAutoFit/>
          </a:bodyPr>
          <a:lstStyle/>
          <a:p>
            <a:pPr marL="514350" indent="-514350">
              <a:buFont typeface="Wingdings" pitchFamily="2" charset="2"/>
              <a:buChar char="ü"/>
            </a:pPr>
            <a:r>
              <a:rPr lang="cs-CZ" sz="2400" dirty="0" smtClean="0">
                <a:solidFill>
                  <a:schemeClr val="tx2">
                    <a:lumMod val="50000"/>
                  </a:schemeClr>
                </a:solidFill>
              </a:rPr>
              <a:t>Distribuce aplikace</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Dostupnost na </a:t>
            </a:r>
            <a:r>
              <a:rPr lang="cs-CZ" sz="2400" dirty="0" err="1" smtClean="0">
                <a:solidFill>
                  <a:schemeClr val="tx2">
                    <a:lumMod val="50000"/>
                  </a:schemeClr>
                </a:solidFill>
              </a:rPr>
              <a:t>Ovi</a:t>
            </a:r>
            <a:r>
              <a:rPr lang="cs-CZ" sz="2400" dirty="0" smtClean="0">
                <a:solidFill>
                  <a:schemeClr val="tx2">
                    <a:lumMod val="50000"/>
                  </a:schemeClr>
                </a:solidFill>
              </a:rPr>
              <a:t> </a:t>
            </a:r>
            <a:r>
              <a:rPr lang="cs-CZ" sz="2400" dirty="0" err="1" smtClean="0">
                <a:solidFill>
                  <a:schemeClr val="tx2">
                    <a:lumMod val="50000"/>
                  </a:schemeClr>
                </a:solidFill>
              </a:rPr>
              <a:t>Store</a:t>
            </a:r>
            <a:endParaRPr lang="cs-CZ" sz="2400" dirty="0" smtClean="0">
              <a:solidFill>
                <a:schemeClr val="tx2">
                  <a:lumMod val="50000"/>
                </a:schemeClr>
              </a:solidFill>
            </a:endParaRP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Identifikace stažení a přístupů</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endParaRPr lang="cs-CZ" sz="2400" dirty="0" smtClean="0">
              <a:solidFill>
                <a:schemeClr val="tx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6" descr="pruh"/>
          <p:cNvPicPr>
            <a:picLocks noChangeAspect="1" noChangeArrowheads="1"/>
          </p:cNvPicPr>
          <p:nvPr/>
        </p:nvPicPr>
        <p:blipFill>
          <a:blip r:embed="rId2" cstate="print"/>
          <a:srcRect/>
          <a:stretch>
            <a:fillRect/>
          </a:stretch>
        </p:blipFill>
        <p:spPr bwMode="auto">
          <a:xfrm>
            <a:off x="0" y="6502358"/>
            <a:ext cx="9906000" cy="355643"/>
          </a:xfrm>
          <a:prstGeom prst="rect">
            <a:avLst/>
          </a:prstGeom>
          <a:noFill/>
          <a:ln w="9525">
            <a:noFill/>
            <a:miter lim="800000"/>
            <a:headEnd/>
            <a:tailEnd/>
          </a:ln>
        </p:spPr>
      </p:pic>
      <p:sp>
        <p:nvSpPr>
          <p:cNvPr id="9"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12"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err="1" smtClean="0">
                <a:solidFill>
                  <a:srgbClr val="FF0000"/>
                </a:solidFill>
              </a:rPr>
              <a:t>Augmented</a:t>
            </a:r>
            <a:r>
              <a:rPr lang="cs-CZ" sz="3200" dirty="0" smtClean="0">
                <a:solidFill>
                  <a:srgbClr val="FF0000"/>
                </a:solidFill>
              </a:rPr>
              <a:t> reality</a:t>
            </a:r>
            <a:endParaRPr lang="cs-CZ" sz="3200" dirty="0">
              <a:solidFill>
                <a:srgbClr val="FF0000"/>
              </a:solidFill>
            </a:endParaRPr>
          </a:p>
        </p:txBody>
      </p:sp>
      <p:pic>
        <p:nvPicPr>
          <p:cNvPr id="13" name="Picture 1"/>
          <p:cNvPicPr>
            <a:picLocks noChangeAspect="1" noChangeArrowheads="1"/>
          </p:cNvPicPr>
          <p:nvPr/>
        </p:nvPicPr>
        <p:blipFill>
          <a:blip r:embed="rId3" cstate="print"/>
          <a:srcRect/>
          <a:stretch>
            <a:fillRect/>
          </a:stretch>
        </p:blipFill>
        <p:spPr bwMode="auto">
          <a:xfrm>
            <a:off x="8130776" y="35978"/>
            <a:ext cx="1714794" cy="384000"/>
          </a:xfrm>
          <a:prstGeom prst="rect">
            <a:avLst/>
          </a:prstGeom>
          <a:noFill/>
          <a:ln w="9525">
            <a:noFill/>
            <a:miter lim="800000"/>
            <a:headEnd/>
            <a:tailEnd/>
          </a:ln>
        </p:spPr>
      </p:pic>
      <p:pic>
        <p:nvPicPr>
          <p:cNvPr id="329730" name="Picture 2"/>
          <p:cNvPicPr>
            <a:picLocks noChangeAspect="1" noChangeArrowheads="1"/>
          </p:cNvPicPr>
          <p:nvPr/>
        </p:nvPicPr>
        <p:blipFill>
          <a:blip r:embed="rId4" cstate="print"/>
          <a:srcRect/>
          <a:stretch>
            <a:fillRect/>
          </a:stretch>
        </p:blipFill>
        <p:spPr bwMode="auto">
          <a:xfrm>
            <a:off x="7139021" y="1290659"/>
            <a:ext cx="2657475" cy="5181600"/>
          </a:xfrm>
          <a:prstGeom prst="rect">
            <a:avLst/>
          </a:prstGeom>
          <a:noFill/>
          <a:ln w="9525">
            <a:noFill/>
            <a:miter lim="800000"/>
            <a:headEnd/>
            <a:tailEnd/>
          </a:ln>
        </p:spPr>
      </p:pic>
      <p:sp>
        <p:nvSpPr>
          <p:cNvPr id="14" name="TextBox 9"/>
          <p:cNvSpPr txBox="1">
            <a:spLocks noChangeArrowheads="1"/>
          </p:cNvSpPr>
          <p:nvPr/>
        </p:nvSpPr>
        <p:spPr bwMode="auto">
          <a:xfrm>
            <a:off x="95216" y="1428559"/>
            <a:ext cx="7572428" cy="2666254"/>
          </a:xfrm>
          <a:prstGeom prst="rect">
            <a:avLst/>
          </a:prstGeom>
          <a:noFill/>
          <a:ln w="9525">
            <a:noFill/>
            <a:miter lim="800000"/>
            <a:headEnd/>
            <a:tailEnd/>
          </a:ln>
        </p:spPr>
        <p:txBody>
          <a:bodyPr wrap="square" lIns="80147" tIns="40074" rIns="80147" bIns="40074">
            <a:spAutoFit/>
          </a:bodyPr>
          <a:lstStyle/>
          <a:p>
            <a:pPr marL="514350" indent="-514350">
              <a:buFont typeface="Wingdings" pitchFamily="2" charset="2"/>
              <a:buChar char="ü"/>
            </a:pPr>
            <a:r>
              <a:rPr lang="cs-CZ" sz="2400" dirty="0" smtClean="0">
                <a:solidFill>
                  <a:schemeClr val="tx2">
                    <a:lumMod val="50000"/>
                  </a:schemeClr>
                </a:solidFill>
              </a:rPr>
              <a:t>Podpora pro naše LBS aplikace</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Uživatelsky velice atraktivní</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Dostupné pro platformy </a:t>
            </a:r>
            <a:r>
              <a:rPr lang="cs-CZ" sz="2400" dirty="0" err="1" smtClean="0">
                <a:solidFill>
                  <a:schemeClr val="tx2">
                    <a:lumMod val="50000"/>
                  </a:schemeClr>
                </a:solidFill>
              </a:rPr>
              <a:t>iPhone</a:t>
            </a:r>
            <a:r>
              <a:rPr lang="cs-CZ" sz="2400" dirty="0" smtClean="0">
                <a:solidFill>
                  <a:schemeClr val="tx2">
                    <a:lumMod val="50000"/>
                  </a:schemeClr>
                </a:solidFill>
              </a:rPr>
              <a:t>, Android a </a:t>
            </a:r>
            <a:r>
              <a:rPr lang="cs-CZ" sz="2400" dirty="0" err="1" smtClean="0">
                <a:solidFill>
                  <a:schemeClr val="tx2">
                    <a:lumMod val="50000"/>
                  </a:schemeClr>
                </a:solidFill>
              </a:rPr>
              <a:t>Symbian</a:t>
            </a:r>
            <a:endParaRPr lang="cs-CZ" sz="2400" dirty="0" smtClean="0">
              <a:solidFill>
                <a:schemeClr val="tx2">
                  <a:lumMod val="50000"/>
                </a:schemeClr>
              </a:solidFill>
            </a:endParaRPr>
          </a:p>
          <a:p>
            <a:endParaRPr lang="cs-CZ" sz="2400" dirty="0" smtClean="0">
              <a:solidFill>
                <a:schemeClr val="tx2">
                  <a:lumMod val="50000"/>
                </a:schemeClr>
              </a:solidFill>
            </a:endParaRPr>
          </a:p>
          <a:p>
            <a:pPr marL="514350" indent="-514350">
              <a:buFont typeface="Wingdings" pitchFamily="2" charset="2"/>
              <a:buChar char="ü"/>
            </a:pPr>
            <a:endParaRPr lang="cs-CZ" sz="2400" dirty="0" smtClean="0">
              <a:solidFill>
                <a:schemeClr val="tx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p:cNvSpPr/>
          <p:nvPr/>
        </p:nvSpPr>
        <p:spPr>
          <a:xfrm>
            <a:off x="0" y="2000240"/>
            <a:ext cx="9906000" cy="321471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12"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Vymezení trhu</a:t>
            </a:r>
            <a:endParaRPr lang="cs-CZ" sz="3200" dirty="0">
              <a:solidFill>
                <a:srgbClr val="FF0000"/>
              </a:solidFill>
            </a:endParaRPr>
          </a:p>
        </p:txBody>
      </p:sp>
      <p:sp>
        <p:nvSpPr>
          <p:cNvPr id="14" name="TextBox 9"/>
          <p:cNvSpPr txBox="1">
            <a:spLocks noChangeArrowheads="1"/>
          </p:cNvSpPr>
          <p:nvPr/>
        </p:nvSpPr>
        <p:spPr bwMode="auto">
          <a:xfrm>
            <a:off x="154782" y="926801"/>
            <a:ext cx="8298680" cy="819594"/>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lumMod val="50000"/>
                  </a:schemeClr>
                </a:solidFill>
              </a:rPr>
              <a:t>Vizuální zobrazení nárůstu </a:t>
            </a:r>
            <a:r>
              <a:rPr lang="cs-CZ" sz="2400" b="1" dirty="0" smtClean="0">
                <a:solidFill>
                  <a:schemeClr val="bg1">
                    <a:lumMod val="50000"/>
                  </a:schemeClr>
                </a:solidFill>
              </a:rPr>
              <a:t>penetrace mobilních zařízení </a:t>
            </a:r>
            <a:r>
              <a:rPr lang="cs-CZ" sz="2400" dirty="0" smtClean="0">
                <a:solidFill>
                  <a:schemeClr val="bg1">
                    <a:lumMod val="50000"/>
                  </a:schemeClr>
                </a:solidFill>
              </a:rPr>
              <a:t>od roku</a:t>
            </a:r>
          </a:p>
          <a:p>
            <a:pPr marL="514350" indent="-514350"/>
            <a:r>
              <a:rPr lang="cs-CZ" sz="2400" b="1" dirty="0" smtClean="0">
                <a:solidFill>
                  <a:schemeClr val="bg1">
                    <a:lumMod val="50000"/>
                  </a:schemeClr>
                </a:solidFill>
              </a:rPr>
              <a:t>2003</a:t>
            </a:r>
            <a:r>
              <a:rPr lang="cs-CZ" sz="2400" dirty="0" smtClean="0">
                <a:solidFill>
                  <a:schemeClr val="bg1">
                    <a:lumMod val="50000"/>
                  </a:schemeClr>
                </a:solidFill>
              </a:rPr>
              <a:t> do roku </a:t>
            </a:r>
            <a:r>
              <a:rPr lang="cs-CZ" sz="2400" b="1" dirty="0" smtClean="0">
                <a:solidFill>
                  <a:schemeClr val="bg1">
                    <a:lumMod val="50000"/>
                  </a:schemeClr>
                </a:solidFill>
              </a:rPr>
              <a:t>2009</a:t>
            </a:r>
            <a:endParaRPr lang="cs-CZ" sz="2400" b="1" dirty="0">
              <a:solidFill>
                <a:schemeClr val="bg1">
                  <a:lumMod val="50000"/>
                </a:schemeClr>
              </a:solidFill>
            </a:endParaRPr>
          </a:p>
        </p:txBody>
      </p:sp>
      <p:sp>
        <p:nvSpPr>
          <p:cNvPr id="8" name="TextBox 9"/>
          <p:cNvSpPr txBox="1">
            <a:spLocks noChangeArrowheads="1"/>
          </p:cNvSpPr>
          <p:nvPr/>
        </p:nvSpPr>
        <p:spPr bwMode="auto">
          <a:xfrm>
            <a:off x="166654" y="2050043"/>
            <a:ext cx="8298680" cy="450263"/>
          </a:xfrm>
          <a:prstGeom prst="rect">
            <a:avLst/>
          </a:prstGeom>
          <a:noFill/>
          <a:ln w="9525">
            <a:noFill/>
            <a:miter lim="800000"/>
            <a:headEnd/>
            <a:tailEnd/>
          </a:ln>
        </p:spPr>
        <p:txBody>
          <a:bodyPr wrap="square" lIns="80147" tIns="40074" rIns="80147" bIns="40074">
            <a:spAutoFit/>
          </a:bodyPr>
          <a:lstStyle/>
          <a:p>
            <a:pPr marL="514350" indent="-514350"/>
            <a:r>
              <a:rPr lang="cs-CZ" sz="2400" b="1" dirty="0" smtClean="0"/>
              <a:t>Věková skupina              2003         2009       Nárůst</a:t>
            </a:r>
            <a:endParaRPr lang="cs-CZ" sz="2400" b="1" dirty="0"/>
          </a:p>
        </p:txBody>
      </p:sp>
      <p:sp>
        <p:nvSpPr>
          <p:cNvPr id="9" name="TextBox 9"/>
          <p:cNvSpPr txBox="1">
            <a:spLocks noChangeArrowheads="1"/>
          </p:cNvSpPr>
          <p:nvPr/>
        </p:nvSpPr>
        <p:spPr bwMode="auto">
          <a:xfrm>
            <a:off x="166654" y="2786058"/>
            <a:ext cx="8298680" cy="2296922"/>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tx1">
                    <a:lumMod val="75000"/>
                    <a:lumOff val="25000"/>
                  </a:schemeClr>
                </a:solidFill>
              </a:rPr>
              <a:t>16 – 24                              85%           98%        + 13%</a:t>
            </a:r>
          </a:p>
          <a:p>
            <a:pPr marL="514350" indent="-514350"/>
            <a:r>
              <a:rPr lang="cs-CZ" sz="2400" dirty="0" smtClean="0">
                <a:solidFill>
                  <a:schemeClr val="tx1">
                    <a:lumMod val="75000"/>
                    <a:lumOff val="25000"/>
                  </a:schemeClr>
                </a:solidFill>
              </a:rPr>
              <a:t>25 – 34                              86%           99%        + 13%</a:t>
            </a:r>
          </a:p>
          <a:p>
            <a:pPr marL="514350" indent="-514350"/>
            <a:r>
              <a:rPr lang="cs-CZ" sz="2400" dirty="0" smtClean="0">
                <a:solidFill>
                  <a:schemeClr val="tx1">
                    <a:lumMod val="75000"/>
                    <a:lumOff val="25000"/>
                  </a:schemeClr>
                </a:solidFill>
              </a:rPr>
              <a:t>35 – 44                              81%           99%        + 18%</a:t>
            </a:r>
          </a:p>
          <a:p>
            <a:pPr marL="514350" indent="-514350"/>
            <a:r>
              <a:rPr lang="cs-CZ" sz="2400" dirty="0" smtClean="0">
                <a:solidFill>
                  <a:schemeClr val="tx1">
                    <a:lumMod val="75000"/>
                    <a:lumOff val="25000"/>
                  </a:schemeClr>
                </a:solidFill>
              </a:rPr>
              <a:t>45 – 54                              67%           97%        + 30%        </a:t>
            </a:r>
          </a:p>
          <a:p>
            <a:pPr marL="514350" indent="-514350"/>
            <a:r>
              <a:rPr lang="cs-CZ" sz="2400" dirty="0" smtClean="0">
                <a:solidFill>
                  <a:schemeClr val="tx1">
                    <a:lumMod val="75000"/>
                    <a:lumOff val="25000"/>
                  </a:schemeClr>
                </a:solidFill>
              </a:rPr>
              <a:t>55 – 64                              49%           91%        + 42%</a:t>
            </a:r>
          </a:p>
          <a:p>
            <a:pPr marL="514350" indent="-514350"/>
            <a:r>
              <a:rPr lang="cs-CZ" sz="2400" dirty="0" smtClean="0">
                <a:solidFill>
                  <a:schemeClr val="tx1">
                    <a:lumMod val="75000"/>
                    <a:lumOff val="25000"/>
                  </a:schemeClr>
                </a:solidFill>
              </a:rPr>
              <a:t>   65+                                 22%           63%         + 41%</a:t>
            </a:r>
            <a:endParaRPr lang="cs-CZ" sz="2400" dirty="0">
              <a:solidFill>
                <a:schemeClr val="tx1">
                  <a:lumMod val="75000"/>
                  <a:lumOff val="25000"/>
                </a:schemeClr>
              </a:solidFill>
            </a:endParaRPr>
          </a:p>
        </p:txBody>
      </p:sp>
      <p:sp>
        <p:nvSpPr>
          <p:cNvPr id="15" name="Obdélník 14"/>
          <p:cNvSpPr/>
          <p:nvPr/>
        </p:nvSpPr>
        <p:spPr>
          <a:xfrm>
            <a:off x="6524636" y="4786322"/>
            <a:ext cx="2844000" cy="14287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6524636" y="4414846"/>
            <a:ext cx="2880000" cy="14287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6524636" y="4043368"/>
            <a:ext cx="2304000" cy="14287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6524636" y="3671890"/>
            <a:ext cx="1260000" cy="14287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6524636" y="3300412"/>
            <a:ext cx="1008000" cy="14287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6524636" y="2928934"/>
            <a:ext cx="1008000" cy="14287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Box 9"/>
          <p:cNvSpPr txBox="1">
            <a:spLocks noChangeArrowheads="1"/>
          </p:cNvSpPr>
          <p:nvPr/>
        </p:nvSpPr>
        <p:spPr bwMode="auto">
          <a:xfrm>
            <a:off x="166654" y="5418642"/>
            <a:ext cx="6584168"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50000"/>
                  </a:schemeClr>
                </a:solidFill>
              </a:rPr>
              <a:t>Zdroj:</a:t>
            </a:r>
            <a:r>
              <a:rPr lang="cs-CZ" sz="1400" dirty="0" smtClean="0">
                <a:solidFill>
                  <a:schemeClr val="bg1">
                    <a:lumMod val="50000"/>
                  </a:schemeClr>
                </a:solidFill>
              </a:rPr>
              <a:t> Český statistický úřad</a:t>
            </a:r>
            <a:endParaRPr lang="cs-CZ" sz="1400" dirty="0">
              <a:solidFill>
                <a:schemeClr val="bg1">
                  <a:lumMod val="50000"/>
                </a:schemeClr>
              </a:solidFill>
            </a:endParaRPr>
          </a:p>
        </p:txBody>
      </p:sp>
      <p:pic>
        <p:nvPicPr>
          <p:cNvPr id="22"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1" name="Picture 3"/>
          <p:cNvPicPr>
            <a:picLocks noChangeAspect="1" noChangeArrowheads="1"/>
          </p:cNvPicPr>
          <p:nvPr/>
        </p:nvPicPr>
        <p:blipFill>
          <a:blip r:embed="rId2" cstate="print"/>
          <a:srcRect/>
          <a:stretch>
            <a:fillRect/>
          </a:stretch>
        </p:blipFill>
        <p:spPr bwMode="auto">
          <a:xfrm>
            <a:off x="5499100" y="730247"/>
            <a:ext cx="4406900" cy="2341563"/>
          </a:xfrm>
          <a:prstGeom prst="rect">
            <a:avLst/>
          </a:prstGeom>
          <a:noFill/>
          <a:ln w="9525">
            <a:noFill/>
            <a:miter lim="800000"/>
            <a:headEnd/>
            <a:tailEnd/>
          </a:ln>
        </p:spPr>
      </p:pic>
      <p:pic>
        <p:nvPicPr>
          <p:cNvPr id="11"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12"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3"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15"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video</a:t>
            </a:r>
            <a:endParaRPr lang="cs-CZ" sz="3200" dirty="0">
              <a:solidFill>
                <a:srgbClr val="FF0000"/>
              </a:solidFill>
            </a:endParaRPr>
          </a:p>
        </p:txBody>
      </p:sp>
      <p:pic>
        <p:nvPicPr>
          <p:cNvPr id="10"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317442" name="Picture 2"/>
          <p:cNvPicPr>
            <a:picLocks noChangeAspect="1" noChangeArrowheads="1"/>
          </p:cNvPicPr>
          <p:nvPr/>
        </p:nvPicPr>
        <p:blipFill>
          <a:blip r:embed="rId5" cstate="print"/>
          <a:srcRect/>
          <a:stretch>
            <a:fillRect/>
          </a:stretch>
        </p:blipFill>
        <p:spPr bwMode="auto">
          <a:xfrm>
            <a:off x="4524372" y="2918349"/>
            <a:ext cx="1800000" cy="3571429"/>
          </a:xfrm>
          <a:prstGeom prst="rect">
            <a:avLst/>
          </a:prstGeom>
          <a:noFill/>
          <a:ln w="9525">
            <a:noFill/>
            <a:miter lim="800000"/>
            <a:headEnd/>
            <a:tailEnd/>
          </a:ln>
        </p:spPr>
      </p:pic>
      <p:pic>
        <p:nvPicPr>
          <p:cNvPr id="317443" name="Picture 3"/>
          <p:cNvPicPr>
            <a:picLocks noChangeAspect="1" noChangeArrowheads="1"/>
          </p:cNvPicPr>
          <p:nvPr/>
        </p:nvPicPr>
        <p:blipFill>
          <a:blip r:embed="rId6" cstate="print"/>
          <a:srcRect/>
          <a:stretch>
            <a:fillRect/>
          </a:stretch>
        </p:blipFill>
        <p:spPr bwMode="auto">
          <a:xfrm>
            <a:off x="6431328" y="2900725"/>
            <a:ext cx="1805715" cy="3582857"/>
          </a:xfrm>
          <a:prstGeom prst="rect">
            <a:avLst/>
          </a:prstGeom>
          <a:noFill/>
          <a:ln w="9525">
            <a:noFill/>
            <a:miter lim="800000"/>
            <a:headEnd/>
            <a:tailEnd/>
          </a:ln>
        </p:spPr>
      </p:pic>
      <p:sp>
        <p:nvSpPr>
          <p:cNvPr id="16" name="TextBox 9"/>
          <p:cNvSpPr txBox="1">
            <a:spLocks noChangeArrowheads="1"/>
          </p:cNvSpPr>
          <p:nvPr/>
        </p:nvSpPr>
        <p:spPr bwMode="auto">
          <a:xfrm>
            <a:off x="95216" y="1571612"/>
            <a:ext cx="5286412" cy="2666254"/>
          </a:xfrm>
          <a:prstGeom prst="rect">
            <a:avLst/>
          </a:prstGeom>
          <a:noFill/>
          <a:ln w="9525">
            <a:noFill/>
            <a:miter lim="800000"/>
            <a:headEnd/>
            <a:tailEnd/>
          </a:ln>
        </p:spPr>
        <p:txBody>
          <a:bodyPr wrap="square" lIns="80147" tIns="40074" rIns="80147" bIns="40074">
            <a:spAutoFit/>
          </a:bodyPr>
          <a:lstStyle/>
          <a:p>
            <a:pPr marL="514350" indent="-514350">
              <a:buFont typeface="Wingdings" pitchFamily="2" charset="2"/>
              <a:buChar char="ü"/>
            </a:pPr>
            <a:r>
              <a:rPr lang="cs-CZ" sz="2400" dirty="0" smtClean="0">
                <a:solidFill>
                  <a:schemeClr val="tx2">
                    <a:lumMod val="50000"/>
                  </a:schemeClr>
                </a:solidFill>
              </a:rPr>
              <a:t>první testy s mobilním videem </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fotbalové přenosy, zpravodajství</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rychlost mobilních sítí</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rozvoj na přelomu 2011/2012</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8"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QR kódy a Seznam čtečka …</a:t>
            </a:r>
            <a:endParaRPr lang="cs-CZ" sz="3200" dirty="0">
              <a:solidFill>
                <a:srgbClr val="FF0000"/>
              </a:solidFill>
            </a:endParaRPr>
          </a:p>
        </p:txBody>
      </p:sp>
      <p:pic>
        <p:nvPicPr>
          <p:cNvPr id="10" name="Picture 4" descr="http://www.smobil.cz/img/qr_code/gallery/6.jpg"/>
          <p:cNvPicPr>
            <a:picLocks noChangeAspect="1" noChangeArrowheads="1"/>
          </p:cNvPicPr>
          <p:nvPr/>
        </p:nvPicPr>
        <p:blipFill>
          <a:blip r:embed="rId5" cstate="print"/>
          <a:srcRect/>
          <a:stretch>
            <a:fillRect/>
          </a:stretch>
        </p:blipFill>
        <p:spPr bwMode="auto">
          <a:xfrm>
            <a:off x="6738950" y="4360687"/>
            <a:ext cx="2982293" cy="1980000"/>
          </a:xfrm>
          <a:prstGeom prst="rect">
            <a:avLst/>
          </a:prstGeom>
          <a:noFill/>
          <a:ln w="9525">
            <a:noFill/>
            <a:miter lim="800000"/>
            <a:headEnd/>
            <a:tailEnd/>
          </a:ln>
        </p:spPr>
      </p:pic>
      <p:pic>
        <p:nvPicPr>
          <p:cNvPr id="11" name="Picture 6" descr="http://www.smobil.cz/img/qr_code/gallery/11.jpg"/>
          <p:cNvPicPr>
            <a:picLocks noChangeAspect="1" noChangeArrowheads="1"/>
          </p:cNvPicPr>
          <p:nvPr/>
        </p:nvPicPr>
        <p:blipFill>
          <a:blip r:embed="rId6" cstate="print"/>
          <a:srcRect/>
          <a:stretch>
            <a:fillRect/>
          </a:stretch>
        </p:blipFill>
        <p:spPr bwMode="auto">
          <a:xfrm>
            <a:off x="2359997" y="4360687"/>
            <a:ext cx="2640000" cy="1980000"/>
          </a:xfrm>
          <a:prstGeom prst="rect">
            <a:avLst/>
          </a:prstGeom>
          <a:noFill/>
          <a:ln w="9525">
            <a:noFill/>
            <a:miter lim="800000"/>
            <a:headEnd/>
            <a:tailEnd/>
          </a:ln>
        </p:spPr>
      </p:pic>
      <p:pic>
        <p:nvPicPr>
          <p:cNvPr id="12" name="Picture 8" descr="http://www.smobil.cz/img/qr_code/gallery/30.jpg"/>
          <p:cNvPicPr>
            <a:picLocks noChangeAspect="1" noChangeArrowheads="1"/>
          </p:cNvPicPr>
          <p:nvPr/>
        </p:nvPicPr>
        <p:blipFill>
          <a:blip r:embed="rId7" cstate="print"/>
          <a:srcRect/>
          <a:stretch>
            <a:fillRect/>
          </a:stretch>
        </p:blipFill>
        <p:spPr bwMode="auto">
          <a:xfrm>
            <a:off x="5212346" y="4360687"/>
            <a:ext cx="1314254" cy="1980000"/>
          </a:xfrm>
          <a:prstGeom prst="rect">
            <a:avLst/>
          </a:prstGeom>
          <a:noFill/>
          <a:ln w="9525">
            <a:noFill/>
            <a:miter lim="800000"/>
            <a:headEnd/>
            <a:tailEnd/>
          </a:ln>
        </p:spPr>
      </p:pic>
      <p:pic>
        <p:nvPicPr>
          <p:cNvPr id="13" name="Picture 7" descr="http://www.smobil.cz/img/qr_code/QRseznamBig.png"/>
          <p:cNvPicPr>
            <a:picLocks noChangeAspect="1" noChangeArrowheads="1"/>
          </p:cNvPicPr>
          <p:nvPr/>
        </p:nvPicPr>
        <p:blipFill>
          <a:blip r:embed="rId8" cstate="print"/>
          <a:srcRect/>
          <a:stretch>
            <a:fillRect/>
          </a:stretch>
        </p:blipFill>
        <p:spPr bwMode="auto">
          <a:xfrm>
            <a:off x="166654" y="4360687"/>
            <a:ext cx="1980994" cy="1980000"/>
          </a:xfrm>
          <a:prstGeom prst="rect">
            <a:avLst/>
          </a:prstGeom>
          <a:noFill/>
          <a:ln w="9525">
            <a:noFill/>
            <a:miter lim="800000"/>
            <a:headEnd/>
            <a:tailEnd/>
          </a:ln>
        </p:spPr>
      </p:pic>
      <p:sp>
        <p:nvSpPr>
          <p:cNvPr id="14" name="TextBox 8"/>
          <p:cNvSpPr txBox="1">
            <a:spLocks noChangeArrowheads="1"/>
          </p:cNvSpPr>
          <p:nvPr/>
        </p:nvSpPr>
        <p:spPr bwMode="auto">
          <a:xfrm>
            <a:off x="1378106" y="1004457"/>
            <a:ext cx="7003917" cy="3774249"/>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tx2">
                    <a:lumMod val="50000"/>
                  </a:schemeClr>
                </a:solidFill>
              </a:rPr>
              <a:t>První kampaň s využitím QR kódů v ČR</a:t>
            </a:r>
          </a:p>
          <a:p>
            <a:pPr marL="514350" indent="-514350"/>
            <a:endParaRPr lang="cs-CZ" sz="2400" dirty="0" smtClean="0">
              <a:solidFill>
                <a:schemeClr val="tx2">
                  <a:lumMod val="50000"/>
                </a:schemeClr>
              </a:solidFill>
            </a:endParaRPr>
          </a:p>
          <a:p>
            <a:pPr marL="514350" indent="-514350"/>
            <a:r>
              <a:rPr lang="cs-CZ" sz="2400" dirty="0" smtClean="0">
                <a:solidFill>
                  <a:schemeClr val="tx2">
                    <a:lumMod val="50000"/>
                  </a:schemeClr>
                </a:solidFill>
              </a:rPr>
              <a:t>Snadná a rychlá cesta k mobilnímu internetu</a:t>
            </a:r>
          </a:p>
          <a:p>
            <a:pPr marL="514350" indent="-514350"/>
            <a:endParaRPr lang="cs-CZ" sz="2400" dirty="0" smtClean="0">
              <a:solidFill>
                <a:schemeClr val="tx2">
                  <a:lumMod val="50000"/>
                </a:schemeClr>
              </a:solidFill>
            </a:endParaRPr>
          </a:p>
          <a:p>
            <a:pPr marL="514350" indent="-514350"/>
            <a:r>
              <a:rPr lang="cs-CZ" sz="2400" dirty="0" err="1" smtClean="0">
                <a:solidFill>
                  <a:schemeClr val="tx2">
                    <a:lumMod val="50000"/>
                  </a:schemeClr>
                </a:solidFill>
              </a:rPr>
              <a:t>Interaktivita</a:t>
            </a:r>
            <a:endParaRPr lang="cs-CZ" sz="2400" dirty="0" smtClean="0">
              <a:solidFill>
                <a:schemeClr val="tx2">
                  <a:lumMod val="50000"/>
                </a:schemeClr>
              </a:solidFill>
            </a:endParaRPr>
          </a:p>
          <a:p>
            <a:pPr marL="514350" indent="-514350"/>
            <a:endParaRPr lang="cs-CZ" sz="2400" dirty="0" smtClean="0">
              <a:solidFill>
                <a:schemeClr val="tx2">
                  <a:lumMod val="50000"/>
                </a:schemeClr>
              </a:solidFill>
            </a:endParaRPr>
          </a:p>
          <a:p>
            <a:pPr marL="514350" indent="-514350"/>
            <a:r>
              <a:rPr lang="cs-CZ" sz="2400" dirty="0" smtClean="0">
                <a:solidFill>
                  <a:schemeClr val="tx2">
                    <a:lumMod val="50000"/>
                  </a:schemeClr>
                </a:solidFill>
              </a:rPr>
              <a:t>Atraktivní prvek mobilního marketingu</a:t>
            </a:r>
          </a:p>
          <a:p>
            <a:pPr marL="514350" indent="-514350">
              <a:buFont typeface="+mj-lt"/>
              <a:buAutoNum type="arabicPeriod"/>
            </a:pPr>
            <a:endParaRPr lang="cs-CZ" sz="2400" dirty="0" smtClean="0">
              <a:solidFill>
                <a:schemeClr val="tx2">
                  <a:lumMod val="50000"/>
                </a:schemeClr>
              </a:solidFill>
            </a:endParaRPr>
          </a:p>
          <a:p>
            <a:pPr marL="514350" indent="-514350">
              <a:buFont typeface="+mj-lt"/>
              <a:buAutoNum type="arabicPeriod"/>
            </a:pPr>
            <a:endParaRPr lang="cs-CZ" sz="2400" dirty="0" smtClean="0">
              <a:solidFill>
                <a:schemeClr val="tx2">
                  <a:lumMod val="50000"/>
                </a:schemeClr>
              </a:solidFill>
            </a:endParaRPr>
          </a:p>
          <a:p>
            <a:pPr marL="514350" indent="-514350"/>
            <a:endParaRPr lang="cs-CZ" sz="2400" dirty="0" smtClean="0">
              <a:solidFill>
                <a:schemeClr val="tx2">
                  <a:lumMod val="50000"/>
                </a:schemeClr>
              </a:solidFill>
            </a:endParaRPr>
          </a:p>
        </p:txBody>
      </p:sp>
      <p:pic>
        <p:nvPicPr>
          <p:cNvPr id="325635" name="Picture 3"/>
          <p:cNvPicPr>
            <a:picLocks noChangeAspect="1" noChangeArrowheads="1"/>
          </p:cNvPicPr>
          <p:nvPr/>
        </p:nvPicPr>
        <p:blipFill>
          <a:blip r:embed="rId9" cstate="print"/>
          <a:srcRect/>
          <a:stretch>
            <a:fillRect/>
          </a:stretch>
        </p:blipFill>
        <p:spPr bwMode="auto">
          <a:xfrm>
            <a:off x="666720" y="1000108"/>
            <a:ext cx="544762" cy="521905"/>
          </a:xfrm>
          <a:prstGeom prst="rect">
            <a:avLst/>
          </a:prstGeom>
          <a:noFill/>
          <a:ln w="9525">
            <a:noFill/>
            <a:miter lim="800000"/>
            <a:headEnd/>
            <a:tailEnd/>
          </a:ln>
        </p:spPr>
      </p:pic>
      <p:pic>
        <p:nvPicPr>
          <p:cNvPr id="15" name="Picture 3"/>
          <p:cNvPicPr>
            <a:picLocks noChangeAspect="1" noChangeArrowheads="1"/>
          </p:cNvPicPr>
          <p:nvPr/>
        </p:nvPicPr>
        <p:blipFill>
          <a:blip r:embed="rId9" cstate="print"/>
          <a:srcRect/>
          <a:stretch>
            <a:fillRect/>
          </a:stretch>
        </p:blipFill>
        <p:spPr bwMode="auto">
          <a:xfrm>
            <a:off x="666720" y="1714488"/>
            <a:ext cx="544762" cy="521905"/>
          </a:xfrm>
          <a:prstGeom prst="rect">
            <a:avLst/>
          </a:prstGeom>
          <a:noFill/>
          <a:ln w="9525">
            <a:noFill/>
            <a:miter lim="800000"/>
            <a:headEnd/>
            <a:tailEnd/>
          </a:ln>
        </p:spPr>
      </p:pic>
      <p:pic>
        <p:nvPicPr>
          <p:cNvPr id="16" name="Picture 3"/>
          <p:cNvPicPr>
            <a:picLocks noChangeAspect="1" noChangeArrowheads="1"/>
          </p:cNvPicPr>
          <p:nvPr/>
        </p:nvPicPr>
        <p:blipFill>
          <a:blip r:embed="rId9" cstate="print"/>
          <a:srcRect/>
          <a:stretch>
            <a:fillRect/>
          </a:stretch>
        </p:blipFill>
        <p:spPr bwMode="auto">
          <a:xfrm>
            <a:off x="666720" y="2428868"/>
            <a:ext cx="544762" cy="521905"/>
          </a:xfrm>
          <a:prstGeom prst="rect">
            <a:avLst/>
          </a:prstGeom>
          <a:noFill/>
          <a:ln w="9525">
            <a:noFill/>
            <a:miter lim="800000"/>
            <a:headEnd/>
            <a:tailEnd/>
          </a:ln>
        </p:spPr>
      </p:pic>
      <p:pic>
        <p:nvPicPr>
          <p:cNvPr id="17" name="Picture 3"/>
          <p:cNvPicPr>
            <a:picLocks noChangeAspect="1" noChangeArrowheads="1"/>
          </p:cNvPicPr>
          <p:nvPr/>
        </p:nvPicPr>
        <p:blipFill>
          <a:blip r:embed="rId9" cstate="print"/>
          <a:srcRect/>
          <a:stretch>
            <a:fillRect/>
          </a:stretch>
        </p:blipFill>
        <p:spPr bwMode="auto">
          <a:xfrm>
            <a:off x="716892" y="3203480"/>
            <a:ext cx="544762" cy="521905"/>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8"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QR kódy a Seznam čtečka …</a:t>
            </a:r>
            <a:endParaRPr lang="cs-CZ" sz="3200" dirty="0">
              <a:solidFill>
                <a:srgbClr val="FF0000"/>
              </a:solidFill>
            </a:endParaRPr>
          </a:p>
        </p:txBody>
      </p:sp>
      <p:pic>
        <p:nvPicPr>
          <p:cNvPr id="10" name="Picture 2"/>
          <p:cNvPicPr>
            <a:picLocks noChangeAspect="1" noChangeArrowheads="1"/>
          </p:cNvPicPr>
          <p:nvPr/>
        </p:nvPicPr>
        <p:blipFill>
          <a:blip r:embed="rId5" cstate="print"/>
          <a:srcRect/>
          <a:stretch>
            <a:fillRect/>
          </a:stretch>
        </p:blipFill>
        <p:spPr bwMode="auto">
          <a:xfrm>
            <a:off x="241313" y="857232"/>
            <a:ext cx="6640513" cy="4486275"/>
          </a:xfrm>
          <a:prstGeom prst="rect">
            <a:avLst/>
          </a:prstGeom>
          <a:noFill/>
          <a:ln w="9525">
            <a:noFill/>
            <a:miter lim="800000"/>
            <a:headEnd/>
            <a:tailEnd/>
          </a:ln>
        </p:spPr>
      </p:pic>
      <p:pic>
        <p:nvPicPr>
          <p:cNvPr id="317442" name="Picture 2"/>
          <p:cNvPicPr>
            <a:picLocks noChangeAspect="1" noChangeArrowheads="1"/>
          </p:cNvPicPr>
          <p:nvPr/>
        </p:nvPicPr>
        <p:blipFill>
          <a:blip r:embed="rId6" cstate="print"/>
          <a:srcRect/>
          <a:stretch>
            <a:fillRect/>
          </a:stretch>
        </p:blipFill>
        <p:spPr bwMode="auto">
          <a:xfrm>
            <a:off x="1952604" y="2271881"/>
            <a:ext cx="2072381" cy="4228953"/>
          </a:xfrm>
          <a:prstGeom prst="rect">
            <a:avLst/>
          </a:prstGeom>
          <a:noFill/>
          <a:ln w="9525">
            <a:noFill/>
            <a:miter lim="800000"/>
            <a:headEnd/>
            <a:tailEnd/>
          </a:ln>
        </p:spPr>
      </p:pic>
      <p:pic>
        <p:nvPicPr>
          <p:cNvPr id="324610" name="Picture 2"/>
          <p:cNvPicPr>
            <a:picLocks noChangeAspect="1" noChangeArrowheads="1"/>
          </p:cNvPicPr>
          <p:nvPr/>
        </p:nvPicPr>
        <p:blipFill>
          <a:blip r:embed="rId7" cstate="print"/>
          <a:srcRect/>
          <a:stretch>
            <a:fillRect/>
          </a:stretch>
        </p:blipFill>
        <p:spPr bwMode="auto">
          <a:xfrm>
            <a:off x="4708951" y="3203999"/>
            <a:ext cx="3244445" cy="3225397"/>
          </a:xfrm>
          <a:prstGeom prst="rect">
            <a:avLst/>
          </a:prstGeom>
          <a:noFill/>
          <a:ln w="9525">
            <a:noFill/>
            <a:miter lim="800000"/>
            <a:headEnd/>
            <a:tailEnd/>
          </a:ln>
        </p:spPr>
      </p:pic>
      <p:pic>
        <p:nvPicPr>
          <p:cNvPr id="324611" name="Picture 3"/>
          <p:cNvPicPr>
            <a:picLocks noChangeAspect="1" noChangeArrowheads="1"/>
          </p:cNvPicPr>
          <p:nvPr/>
        </p:nvPicPr>
        <p:blipFill>
          <a:blip r:embed="rId8" cstate="print"/>
          <a:srcRect/>
          <a:stretch>
            <a:fillRect/>
          </a:stretch>
        </p:blipFill>
        <p:spPr bwMode="auto">
          <a:xfrm>
            <a:off x="7381892" y="907404"/>
            <a:ext cx="2097778" cy="2862222"/>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8"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err="1" smtClean="0">
                <a:solidFill>
                  <a:srgbClr val="FF0000"/>
                </a:solidFill>
              </a:rPr>
              <a:t>Seznam.cz</a:t>
            </a:r>
            <a:r>
              <a:rPr lang="cs-CZ" sz="3200" dirty="0" smtClean="0">
                <a:solidFill>
                  <a:srgbClr val="FF0000"/>
                </a:solidFill>
              </a:rPr>
              <a:t> QR </a:t>
            </a:r>
            <a:r>
              <a:rPr lang="cs-CZ" sz="3200" dirty="0" smtClean="0">
                <a:solidFill>
                  <a:srgbClr val="FF0000"/>
                </a:solidFill>
              </a:rPr>
              <a:t>čtečka …</a:t>
            </a:r>
            <a:endParaRPr lang="cs-CZ" sz="3200" dirty="0">
              <a:solidFill>
                <a:srgbClr val="FF0000"/>
              </a:solidFill>
            </a:endParaRPr>
          </a:p>
        </p:txBody>
      </p:sp>
      <p:pic>
        <p:nvPicPr>
          <p:cNvPr id="318466" name="Picture 2"/>
          <p:cNvPicPr>
            <a:picLocks noChangeAspect="1" noChangeArrowheads="1"/>
          </p:cNvPicPr>
          <p:nvPr/>
        </p:nvPicPr>
        <p:blipFill>
          <a:blip r:embed="rId5" cstate="print"/>
          <a:srcRect/>
          <a:stretch>
            <a:fillRect/>
          </a:stretch>
        </p:blipFill>
        <p:spPr bwMode="auto">
          <a:xfrm>
            <a:off x="3524240" y="1110992"/>
            <a:ext cx="2641270" cy="5389842"/>
          </a:xfrm>
          <a:prstGeom prst="rect">
            <a:avLst/>
          </a:prstGeom>
          <a:noFill/>
          <a:ln w="9525">
            <a:noFill/>
            <a:miter lim="800000"/>
            <a:headEnd/>
            <a:tailEnd/>
          </a:ln>
        </p:spPr>
      </p:pic>
      <p:pic>
        <p:nvPicPr>
          <p:cNvPr id="318467" name="Picture 3"/>
          <p:cNvPicPr>
            <a:picLocks noChangeAspect="1" noChangeArrowheads="1"/>
          </p:cNvPicPr>
          <p:nvPr/>
        </p:nvPicPr>
        <p:blipFill>
          <a:blip r:embed="rId6" cstate="print"/>
          <a:srcRect/>
          <a:stretch>
            <a:fillRect/>
          </a:stretch>
        </p:blipFill>
        <p:spPr bwMode="auto">
          <a:xfrm>
            <a:off x="6885069" y="976044"/>
            <a:ext cx="2925715" cy="5310476"/>
          </a:xfrm>
          <a:prstGeom prst="rect">
            <a:avLst/>
          </a:prstGeom>
          <a:noFill/>
          <a:ln w="9525">
            <a:noFill/>
            <a:miter lim="800000"/>
            <a:headEnd/>
            <a:tailEnd/>
          </a:ln>
        </p:spPr>
      </p:pic>
      <p:pic>
        <p:nvPicPr>
          <p:cNvPr id="318468" name="Picture 4"/>
          <p:cNvPicPr>
            <a:picLocks noChangeAspect="1" noChangeArrowheads="1"/>
          </p:cNvPicPr>
          <p:nvPr/>
        </p:nvPicPr>
        <p:blipFill>
          <a:blip r:embed="rId7" cstate="print"/>
          <a:srcRect/>
          <a:stretch>
            <a:fillRect/>
          </a:stretch>
        </p:blipFill>
        <p:spPr bwMode="auto">
          <a:xfrm rot="20295849">
            <a:off x="266993" y="2415964"/>
            <a:ext cx="2362200" cy="609600"/>
          </a:xfrm>
          <a:prstGeom prst="rect">
            <a:avLst/>
          </a:prstGeom>
          <a:noFill/>
          <a:ln w="9525">
            <a:noFill/>
            <a:miter lim="800000"/>
            <a:headEnd/>
            <a:tailEnd/>
          </a:ln>
        </p:spPr>
      </p:pic>
      <p:pic>
        <p:nvPicPr>
          <p:cNvPr id="318469" name="Picture 5"/>
          <p:cNvPicPr>
            <a:picLocks noChangeAspect="1" noChangeArrowheads="1"/>
          </p:cNvPicPr>
          <p:nvPr/>
        </p:nvPicPr>
        <p:blipFill>
          <a:blip r:embed="rId8" cstate="print"/>
          <a:srcRect/>
          <a:stretch>
            <a:fillRect/>
          </a:stretch>
        </p:blipFill>
        <p:spPr bwMode="auto">
          <a:xfrm rot="20429451">
            <a:off x="595282" y="3714752"/>
            <a:ext cx="2371725" cy="89535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12" name="TextBox 9"/>
          <p:cNvSpPr txBox="1">
            <a:spLocks noChangeArrowheads="1"/>
          </p:cNvSpPr>
          <p:nvPr/>
        </p:nvSpPr>
        <p:spPr bwMode="auto">
          <a:xfrm>
            <a:off x="291388" y="976449"/>
            <a:ext cx="3725508" cy="1804479"/>
          </a:xfrm>
          <a:prstGeom prst="rect">
            <a:avLst/>
          </a:prstGeom>
          <a:noFill/>
          <a:ln w="9525">
            <a:noFill/>
            <a:miter lim="800000"/>
            <a:headEnd/>
            <a:tailEnd/>
          </a:ln>
        </p:spPr>
        <p:txBody>
          <a:bodyPr wrap="square" lIns="80147" tIns="40074" rIns="80147" bIns="40074">
            <a:spAutoFit/>
          </a:bodyPr>
          <a:lstStyle/>
          <a:p>
            <a:pPr marL="514350" indent="-514350"/>
            <a:endParaRPr lang="cs-CZ" sz="1400" b="1" dirty="0" smtClean="0">
              <a:solidFill>
                <a:schemeClr val="tx2">
                  <a:lumMod val="50000"/>
                </a:schemeClr>
              </a:solidFill>
            </a:endParaRPr>
          </a:p>
          <a:p>
            <a:pPr marL="514350" indent="-514350">
              <a:buFont typeface="Wingdings" pitchFamily="2" charset="2"/>
              <a:buChar char="ü"/>
            </a:pPr>
            <a:endParaRPr lang="cs-CZ" sz="1400" b="1" dirty="0" smtClean="0">
              <a:solidFill>
                <a:schemeClr val="tx2">
                  <a:lumMod val="50000"/>
                </a:schemeClr>
              </a:solidFill>
            </a:endParaRPr>
          </a:p>
          <a:p>
            <a:pPr marL="514350" indent="-514350">
              <a:buFont typeface="Wingdings" pitchFamily="2" charset="2"/>
              <a:buChar char="ü"/>
            </a:pPr>
            <a:r>
              <a:rPr lang="cs-CZ" sz="1400" b="1" dirty="0" smtClean="0">
                <a:solidFill>
                  <a:schemeClr val="tx2">
                    <a:lumMod val="50000"/>
                  </a:schemeClr>
                </a:solidFill>
              </a:rPr>
              <a:t>Osloveno 7643</a:t>
            </a:r>
          </a:p>
          <a:p>
            <a:pPr marL="514350" indent="-514350">
              <a:buFont typeface="Wingdings" pitchFamily="2" charset="2"/>
              <a:buChar char="ü"/>
            </a:pPr>
            <a:endParaRPr lang="cs-CZ" sz="1400" b="1" dirty="0" smtClean="0">
              <a:solidFill>
                <a:schemeClr val="tx2">
                  <a:lumMod val="50000"/>
                </a:schemeClr>
              </a:solidFill>
            </a:endParaRPr>
          </a:p>
          <a:p>
            <a:pPr marL="514350" indent="-514350">
              <a:buFont typeface="Wingdings" pitchFamily="2" charset="2"/>
              <a:buChar char="ü"/>
            </a:pPr>
            <a:r>
              <a:rPr lang="cs-CZ" sz="1400" b="1" dirty="0" smtClean="0">
                <a:solidFill>
                  <a:schemeClr val="tx2">
                    <a:lumMod val="50000"/>
                  </a:schemeClr>
                </a:solidFill>
              </a:rPr>
              <a:t>Přijato 1844</a:t>
            </a:r>
          </a:p>
          <a:p>
            <a:pPr marL="514350" indent="-514350">
              <a:buFont typeface="Wingdings" pitchFamily="2" charset="2"/>
              <a:buChar char="ü"/>
            </a:pPr>
            <a:endParaRPr lang="cs-CZ" sz="1400" b="1" dirty="0" smtClean="0">
              <a:solidFill>
                <a:schemeClr val="tx2">
                  <a:lumMod val="50000"/>
                </a:schemeClr>
              </a:solidFill>
            </a:endParaRPr>
          </a:p>
          <a:p>
            <a:pPr marL="514350" indent="-514350">
              <a:buFont typeface="Wingdings" pitchFamily="2" charset="2"/>
              <a:buChar char="ü"/>
            </a:pPr>
            <a:r>
              <a:rPr lang="cs-CZ" sz="1400" b="1" dirty="0" smtClean="0">
                <a:solidFill>
                  <a:schemeClr val="tx2">
                    <a:lumMod val="50000"/>
                  </a:schemeClr>
                </a:solidFill>
              </a:rPr>
              <a:t>Odmítnuto 623</a:t>
            </a:r>
          </a:p>
          <a:p>
            <a:pPr marL="514350" indent="-514350">
              <a:buFont typeface="Wingdings" pitchFamily="2" charset="2"/>
              <a:buChar char="ü"/>
            </a:pPr>
            <a:endParaRPr lang="cs-CZ" sz="1400" b="1" dirty="0" smtClean="0">
              <a:solidFill>
                <a:schemeClr val="tx2">
                  <a:lumMod val="50000"/>
                </a:schemeClr>
              </a:solidFill>
            </a:endParaRPr>
          </a:p>
        </p:txBody>
      </p:sp>
      <p:sp>
        <p:nvSpPr>
          <p:cNvPr id="13" name="TextBox 9"/>
          <p:cNvSpPr txBox="1">
            <a:spLocks noChangeArrowheads="1"/>
          </p:cNvSpPr>
          <p:nvPr/>
        </p:nvSpPr>
        <p:spPr bwMode="auto">
          <a:xfrm>
            <a:off x="296416" y="836712"/>
            <a:ext cx="2856384" cy="450263"/>
          </a:xfrm>
          <a:prstGeom prst="rect">
            <a:avLst/>
          </a:prstGeom>
          <a:noFill/>
          <a:ln w="9525">
            <a:noFill/>
            <a:miter lim="800000"/>
            <a:headEnd/>
            <a:tailEnd/>
          </a:ln>
        </p:spPr>
        <p:txBody>
          <a:bodyPr wrap="square" lIns="80147" tIns="40074" rIns="80147" bIns="40074">
            <a:spAutoFit/>
          </a:bodyPr>
          <a:lstStyle/>
          <a:p>
            <a:pPr marL="514350" indent="-514350"/>
            <a:r>
              <a:rPr lang="cs-CZ" sz="2400" b="1" dirty="0" smtClean="0">
                <a:solidFill>
                  <a:schemeClr val="accent3">
                    <a:lumMod val="75000"/>
                  </a:schemeClr>
                </a:solidFill>
              </a:rPr>
              <a:t>Statistika </a:t>
            </a:r>
            <a:r>
              <a:rPr lang="cs-CZ" sz="2400" b="1" dirty="0" err="1" smtClean="0">
                <a:solidFill>
                  <a:schemeClr val="accent3">
                    <a:lumMod val="75000"/>
                  </a:schemeClr>
                </a:solidFill>
              </a:rPr>
              <a:t>bluetooth</a:t>
            </a:r>
            <a:r>
              <a:rPr lang="cs-CZ" sz="2400" b="1" dirty="0" smtClean="0">
                <a:solidFill>
                  <a:schemeClr val="accent3">
                    <a:lumMod val="75000"/>
                  </a:schemeClr>
                </a:solidFill>
              </a:rPr>
              <a:t>:</a:t>
            </a:r>
          </a:p>
        </p:txBody>
      </p:sp>
      <p:pic>
        <p:nvPicPr>
          <p:cNvPr id="2" name="Picture 2"/>
          <p:cNvPicPr>
            <a:picLocks noChangeAspect="1" noChangeArrowheads="1"/>
          </p:cNvPicPr>
          <p:nvPr/>
        </p:nvPicPr>
        <p:blipFill>
          <a:blip r:embed="rId5" cstate="print"/>
          <a:srcRect/>
          <a:stretch>
            <a:fillRect/>
          </a:stretch>
        </p:blipFill>
        <p:spPr bwMode="auto">
          <a:xfrm>
            <a:off x="4235812" y="0"/>
            <a:ext cx="3165460" cy="685800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7617296" y="764704"/>
            <a:ext cx="2099048" cy="5551619"/>
          </a:xfrm>
          <a:prstGeom prst="rect">
            <a:avLst/>
          </a:prstGeom>
          <a:noFill/>
          <a:ln w="9525">
            <a:noFill/>
            <a:miter lim="800000"/>
            <a:headEnd/>
            <a:tailEnd/>
          </a:ln>
        </p:spPr>
      </p:pic>
      <p:sp>
        <p:nvSpPr>
          <p:cNvPr id="14" name="TextBox 9"/>
          <p:cNvSpPr txBox="1">
            <a:spLocks noChangeArrowheads="1"/>
          </p:cNvSpPr>
          <p:nvPr/>
        </p:nvSpPr>
        <p:spPr bwMode="auto">
          <a:xfrm>
            <a:off x="283112" y="2852936"/>
            <a:ext cx="3445751" cy="450263"/>
          </a:xfrm>
          <a:prstGeom prst="rect">
            <a:avLst/>
          </a:prstGeom>
          <a:noFill/>
          <a:ln w="9525">
            <a:noFill/>
            <a:miter lim="800000"/>
            <a:headEnd/>
            <a:tailEnd/>
          </a:ln>
        </p:spPr>
        <p:txBody>
          <a:bodyPr wrap="square" lIns="80147" tIns="40074" rIns="80147" bIns="40074">
            <a:spAutoFit/>
          </a:bodyPr>
          <a:lstStyle/>
          <a:p>
            <a:pPr marL="514350" indent="-514350"/>
            <a:r>
              <a:rPr lang="cs-CZ" sz="2400" b="1" dirty="0" smtClean="0">
                <a:solidFill>
                  <a:schemeClr val="accent3">
                    <a:lumMod val="75000"/>
                  </a:schemeClr>
                </a:solidFill>
              </a:rPr>
              <a:t>Statistika m.seznam.cz:</a:t>
            </a:r>
          </a:p>
        </p:txBody>
      </p:sp>
      <p:sp>
        <p:nvSpPr>
          <p:cNvPr id="15" name="TextBox 9"/>
          <p:cNvSpPr txBox="1">
            <a:spLocks noChangeArrowheads="1"/>
          </p:cNvSpPr>
          <p:nvPr/>
        </p:nvSpPr>
        <p:spPr bwMode="auto">
          <a:xfrm>
            <a:off x="291388" y="3068960"/>
            <a:ext cx="3725508" cy="727261"/>
          </a:xfrm>
          <a:prstGeom prst="rect">
            <a:avLst/>
          </a:prstGeom>
          <a:noFill/>
          <a:ln w="9525">
            <a:noFill/>
            <a:miter lim="800000"/>
            <a:headEnd/>
            <a:tailEnd/>
          </a:ln>
        </p:spPr>
        <p:txBody>
          <a:bodyPr wrap="square" lIns="80147" tIns="40074" rIns="80147" bIns="40074">
            <a:spAutoFit/>
          </a:bodyPr>
          <a:lstStyle/>
          <a:p>
            <a:pPr marL="514350" indent="-514350"/>
            <a:endParaRPr lang="cs-CZ" sz="1400" b="1" dirty="0" smtClean="0">
              <a:solidFill>
                <a:schemeClr val="tx2">
                  <a:lumMod val="50000"/>
                </a:schemeClr>
              </a:solidFill>
            </a:endParaRPr>
          </a:p>
          <a:p>
            <a:pPr marL="514350" indent="-514350">
              <a:buFont typeface="Wingdings" pitchFamily="2" charset="2"/>
              <a:buChar char="ü"/>
            </a:pPr>
            <a:endParaRPr lang="cs-CZ" sz="1400" b="1" dirty="0" smtClean="0">
              <a:solidFill>
                <a:schemeClr val="tx2">
                  <a:lumMod val="50000"/>
                </a:schemeClr>
              </a:solidFill>
            </a:endParaRPr>
          </a:p>
          <a:p>
            <a:pPr marL="514350" indent="-514350">
              <a:buFont typeface="Wingdings" pitchFamily="2" charset="2"/>
              <a:buChar char="ü"/>
            </a:pPr>
            <a:r>
              <a:rPr lang="cs-CZ" sz="1400" b="1" dirty="0" smtClean="0">
                <a:solidFill>
                  <a:schemeClr val="tx2">
                    <a:lumMod val="50000"/>
                  </a:schemeClr>
                </a:solidFill>
              </a:rPr>
              <a:t>Staženo 4457</a:t>
            </a:r>
          </a:p>
        </p:txBody>
      </p:sp>
      <p:sp>
        <p:nvSpPr>
          <p:cNvPr id="19" name="TextBox 9"/>
          <p:cNvSpPr txBox="1">
            <a:spLocks noChangeArrowheads="1"/>
          </p:cNvSpPr>
          <p:nvPr/>
        </p:nvSpPr>
        <p:spPr bwMode="auto">
          <a:xfrm>
            <a:off x="272480" y="4130865"/>
            <a:ext cx="3445751" cy="450263"/>
          </a:xfrm>
          <a:prstGeom prst="rect">
            <a:avLst/>
          </a:prstGeom>
          <a:noFill/>
          <a:ln w="9525">
            <a:noFill/>
            <a:miter lim="800000"/>
            <a:headEnd/>
            <a:tailEnd/>
          </a:ln>
        </p:spPr>
        <p:txBody>
          <a:bodyPr wrap="square" lIns="80147" tIns="40074" rIns="80147" bIns="40074">
            <a:spAutoFit/>
          </a:bodyPr>
          <a:lstStyle/>
          <a:p>
            <a:pPr marL="514350" indent="-514350"/>
            <a:r>
              <a:rPr lang="cs-CZ" sz="2400" b="1" dirty="0" smtClean="0">
                <a:solidFill>
                  <a:srgbClr val="FF0000"/>
                </a:solidFill>
              </a:rPr>
              <a:t>Celkem  6 301 čteček</a:t>
            </a:r>
          </a:p>
        </p:txBody>
      </p:sp>
      <p:sp>
        <p:nvSpPr>
          <p:cNvPr id="17"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err="1" smtClean="0">
                <a:solidFill>
                  <a:srgbClr val="FF0000"/>
                </a:solidFill>
              </a:rPr>
              <a:t>PilsnerFest</a:t>
            </a:r>
            <a:r>
              <a:rPr lang="cs-CZ" sz="3200" dirty="0" smtClean="0">
                <a:solidFill>
                  <a:srgbClr val="FF0000"/>
                </a:solidFill>
              </a:rPr>
              <a:t> 2010</a:t>
            </a:r>
            <a:endParaRPr lang="cs-CZ" sz="3200" dirty="0">
              <a:solidFill>
                <a:srgbClr val="FF0000"/>
              </a:solidFill>
            </a:endParaRPr>
          </a:p>
        </p:txBody>
      </p:sp>
    </p:spTree>
    <p:extLst>
      <p:ext uri="{BB962C8B-B14F-4D97-AF65-F5344CB8AC3E}">
        <p14:creationId xmlns:p14="http://schemas.microsoft.com/office/powerpoint/2010/main" val="18263232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272480" y="781961"/>
            <a:ext cx="4016883" cy="5599367"/>
          </a:xfrm>
          <a:prstGeom prst="rect">
            <a:avLst/>
          </a:prstGeom>
          <a:noFill/>
          <a:ln w="9525">
            <a:solidFill>
              <a:schemeClr val="accent1"/>
            </a:solidFill>
            <a:miter lim="800000"/>
            <a:headEnd/>
            <a:tailEnd/>
          </a:ln>
        </p:spPr>
      </p:pic>
      <p:pic>
        <p:nvPicPr>
          <p:cNvPr id="2051" name="Picture 3"/>
          <p:cNvPicPr>
            <a:picLocks noChangeAspect="1" noChangeArrowheads="1"/>
          </p:cNvPicPr>
          <p:nvPr/>
        </p:nvPicPr>
        <p:blipFill>
          <a:blip r:embed="rId6" cstate="print"/>
          <a:srcRect/>
          <a:stretch>
            <a:fillRect/>
          </a:stretch>
        </p:blipFill>
        <p:spPr bwMode="auto">
          <a:xfrm>
            <a:off x="4376936" y="3573016"/>
            <a:ext cx="4400550" cy="2807970"/>
          </a:xfrm>
          <a:prstGeom prst="rect">
            <a:avLst/>
          </a:prstGeom>
          <a:noFill/>
          <a:ln w="9525">
            <a:solidFill>
              <a:schemeClr val="accent1"/>
            </a:solidFill>
            <a:miter lim="800000"/>
            <a:headEnd/>
            <a:tailEnd/>
          </a:ln>
        </p:spPr>
      </p:pic>
      <p:pic>
        <p:nvPicPr>
          <p:cNvPr id="6145" name="Picture 1" descr="\\central\Smobil\Jirka Z\Pilsnerfest\Pilsnerfest\IMAG0060.jpg"/>
          <p:cNvPicPr>
            <a:picLocks noChangeAspect="1" noChangeArrowheads="1"/>
          </p:cNvPicPr>
          <p:nvPr/>
        </p:nvPicPr>
        <p:blipFill>
          <a:blip r:embed="rId7" cstate="print"/>
          <a:srcRect/>
          <a:stretch>
            <a:fillRect/>
          </a:stretch>
        </p:blipFill>
        <p:spPr bwMode="auto">
          <a:xfrm>
            <a:off x="4417045" y="804813"/>
            <a:ext cx="3840480" cy="2560320"/>
          </a:xfrm>
          <a:prstGeom prst="rect">
            <a:avLst/>
          </a:prstGeom>
          <a:noFill/>
          <a:ln>
            <a:solidFill>
              <a:schemeClr val="accent1"/>
            </a:solidFill>
          </a:ln>
        </p:spPr>
      </p:pic>
      <p:sp>
        <p:nvSpPr>
          <p:cNvPr id="10"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err="1" smtClean="0">
                <a:solidFill>
                  <a:srgbClr val="FF0000"/>
                </a:solidFill>
              </a:rPr>
              <a:t>PilsnerFest</a:t>
            </a:r>
            <a:r>
              <a:rPr lang="cs-CZ" sz="3200" dirty="0" smtClean="0">
                <a:solidFill>
                  <a:srgbClr val="FF0000"/>
                </a:solidFill>
              </a:rPr>
              <a:t> 2010</a:t>
            </a:r>
            <a:endParaRPr lang="cs-CZ" sz="3200" dirty="0">
              <a:solidFill>
                <a:srgbClr val="FF0000"/>
              </a:solidFill>
            </a:endParaRPr>
          </a:p>
        </p:txBody>
      </p:sp>
    </p:spTree>
    <p:extLst>
      <p:ext uri="{BB962C8B-B14F-4D97-AF65-F5344CB8AC3E}">
        <p14:creationId xmlns:p14="http://schemas.microsoft.com/office/powerpoint/2010/main" val="28634109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10"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err="1" smtClean="0">
                <a:solidFill>
                  <a:srgbClr val="FF0000"/>
                </a:solidFill>
              </a:rPr>
              <a:t>Zboží.cz</a:t>
            </a:r>
            <a:r>
              <a:rPr lang="cs-CZ" sz="3200" dirty="0" smtClean="0">
                <a:solidFill>
                  <a:srgbClr val="FF0000"/>
                </a:solidFill>
              </a:rPr>
              <a:t> a QR čtečka ...</a:t>
            </a:r>
            <a:endParaRPr lang="cs-CZ" sz="3200" dirty="0">
              <a:solidFill>
                <a:srgbClr val="FF0000"/>
              </a:solidFill>
            </a:endParaRPr>
          </a:p>
        </p:txBody>
      </p:sp>
      <p:pic>
        <p:nvPicPr>
          <p:cNvPr id="2" name="Picture 1"/>
          <p:cNvPicPr>
            <a:picLocks noChangeAspect="1"/>
          </p:cNvPicPr>
          <p:nvPr/>
        </p:nvPicPr>
        <p:blipFill>
          <a:blip r:embed="rId5"/>
          <a:stretch>
            <a:fillRect/>
          </a:stretch>
        </p:blipFill>
        <p:spPr>
          <a:xfrm>
            <a:off x="1417960" y="1340768"/>
            <a:ext cx="3175000" cy="2108200"/>
          </a:xfrm>
          <a:prstGeom prst="rect">
            <a:avLst/>
          </a:prstGeom>
        </p:spPr>
      </p:pic>
      <p:pic>
        <p:nvPicPr>
          <p:cNvPr id="3" name="Picture 2"/>
          <p:cNvPicPr>
            <a:picLocks noChangeAspect="1"/>
          </p:cNvPicPr>
          <p:nvPr/>
        </p:nvPicPr>
        <p:blipFill>
          <a:blip r:embed="rId6"/>
          <a:stretch>
            <a:fillRect/>
          </a:stretch>
        </p:blipFill>
        <p:spPr>
          <a:xfrm>
            <a:off x="5018360" y="1340768"/>
            <a:ext cx="3175000" cy="2108200"/>
          </a:xfrm>
          <a:prstGeom prst="rect">
            <a:avLst/>
          </a:prstGeom>
        </p:spPr>
      </p:pic>
      <p:pic>
        <p:nvPicPr>
          <p:cNvPr id="4" name="Picture 3"/>
          <p:cNvPicPr>
            <a:picLocks noChangeAspect="1"/>
          </p:cNvPicPr>
          <p:nvPr/>
        </p:nvPicPr>
        <p:blipFill>
          <a:blip r:embed="rId7"/>
          <a:stretch>
            <a:fillRect/>
          </a:stretch>
        </p:blipFill>
        <p:spPr>
          <a:xfrm>
            <a:off x="1417960" y="3861048"/>
            <a:ext cx="3175000" cy="2108200"/>
          </a:xfrm>
          <a:prstGeom prst="rect">
            <a:avLst/>
          </a:prstGeom>
        </p:spPr>
      </p:pic>
      <p:pic>
        <p:nvPicPr>
          <p:cNvPr id="5" name="Picture 4"/>
          <p:cNvPicPr>
            <a:picLocks noChangeAspect="1"/>
          </p:cNvPicPr>
          <p:nvPr/>
        </p:nvPicPr>
        <p:blipFill>
          <a:blip r:embed="rId8"/>
          <a:stretch>
            <a:fillRect/>
          </a:stretch>
        </p:blipFill>
        <p:spPr>
          <a:xfrm>
            <a:off x="5018360" y="3861048"/>
            <a:ext cx="3175000" cy="2108200"/>
          </a:xfrm>
          <a:prstGeom prst="rect">
            <a:avLst/>
          </a:prstGeom>
        </p:spPr>
      </p:pic>
    </p:spTree>
    <p:extLst>
      <p:ext uri="{BB962C8B-B14F-4D97-AF65-F5344CB8AC3E}">
        <p14:creationId xmlns:p14="http://schemas.microsoft.com/office/powerpoint/2010/main" val="29168311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12" name="Picture 11"/>
          <p:cNvPicPr>
            <a:picLocks noChangeAspect="1"/>
          </p:cNvPicPr>
          <p:nvPr/>
        </p:nvPicPr>
        <p:blipFill>
          <a:blip r:embed="rId5"/>
          <a:stretch>
            <a:fillRect/>
          </a:stretch>
        </p:blipFill>
        <p:spPr>
          <a:xfrm>
            <a:off x="1568624" y="836712"/>
            <a:ext cx="7658100" cy="5577840"/>
          </a:xfrm>
          <a:prstGeom prst="rect">
            <a:avLst/>
          </a:prstGeom>
        </p:spPr>
      </p:pic>
      <p:sp>
        <p:nvSpPr>
          <p:cNvPr id="9"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Lovecká sez</a:t>
            </a:r>
            <a:r>
              <a:rPr lang="cs-CZ" sz="3200" dirty="0" smtClean="0">
                <a:solidFill>
                  <a:srgbClr val="FF0000"/>
                </a:solidFill>
              </a:rPr>
              <a:t>óna</a:t>
            </a:r>
            <a:endParaRPr lang="cs-CZ" sz="3200" dirty="0">
              <a:solidFill>
                <a:srgbClr val="FF0000"/>
              </a:solidFill>
            </a:endParaRPr>
          </a:p>
        </p:txBody>
      </p:sp>
    </p:spTree>
    <p:extLst>
      <p:ext uri="{BB962C8B-B14F-4D97-AF65-F5344CB8AC3E}">
        <p14:creationId xmlns:p14="http://schemas.microsoft.com/office/powerpoint/2010/main" val="25958739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err="1" smtClean="0">
                <a:solidFill>
                  <a:srgbClr val="FF0000"/>
                </a:solidFill>
              </a:rPr>
              <a:t>SiteBuilder</a:t>
            </a:r>
            <a:r>
              <a:rPr lang="cs-CZ" sz="3200" dirty="0" smtClean="0">
                <a:solidFill>
                  <a:srgbClr val="FF0000"/>
                </a:solidFill>
              </a:rPr>
              <a:t> - </a:t>
            </a:r>
            <a:r>
              <a:rPr lang="cs-CZ" sz="3200" dirty="0" err="1" smtClean="0">
                <a:solidFill>
                  <a:srgbClr val="FF0000"/>
                </a:solidFill>
              </a:rPr>
              <a:t>Mobík</a:t>
            </a:r>
            <a:endParaRPr lang="cs-CZ" sz="3200" dirty="0">
              <a:solidFill>
                <a:srgbClr val="FF0000"/>
              </a:solidFill>
            </a:endParaRPr>
          </a:p>
        </p:txBody>
      </p:sp>
      <p:pic>
        <p:nvPicPr>
          <p:cNvPr id="382979" name="Picture 3"/>
          <p:cNvPicPr>
            <a:picLocks noChangeAspect="1" noChangeArrowheads="1"/>
          </p:cNvPicPr>
          <p:nvPr/>
        </p:nvPicPr>
        <p:blipFill>
          <a:blip r:embed="rId4" cstate="print"/>
          <a:srcRect/>
          <a:stretch>
            <a:fillRect/>
          </a:stretch>
        </p:blipFill>
        <p:spPr bwMode="auto">
          <a:xfrm>
            <a:off x="4381496" y="1714488"/>
            <a:ext cx="5343492" cy="4591746"/>
          </a:xfrm>
          <a:prstGeom prst="rect">
            <a:avLst/>
          </a:prstGeom>
          <a:noFill/>
          <a:ln w="9525">
            <a:noFill/>
            <a:miter lim="800000"/>
            <a:headEnd/>
            <a:tailEnd/>
          </a:ln>
        </p:spPr>
      </p:pic>
      <p:pic>
        <p:nvPicPr>
          <p:cNvPr id="10" name="Picture 3" descr="C:\Documents and Settings\ivan.mikula\Plocha\CSOB 1.png"/>
          <p:cNvPicPr>
            <a:picLocks noChangeAspect="1" noChangeArrowheads="1"/>
          </p:cNvPicPr>
          <p:nvPr/>
        </p:nvPicPr>
        <p:blipFill>
          <a:blip r:embed="rId5" cstate="print"/>
          <a:srcRect/>
          <a:stretch>
            <a:fillRect/>
          </a:stretch>
        </p:blipFill>
        <p:spPr bwMode="auto">
          <a:xfrm>
            <a:off x="2309794" y="1785926"/>
            <a:ext cx="1371429" cy="4462857"/>
          </a:xfrm>
          <a:prstGeom prst="rect">
            <a:avLst/>
          </a:prstGeom>
          <a:noFill/>
          <a:ln>
            <a:solidFill>
              <a:schemeClr val="bg1">
                <a:lumMod val="75000"/>
              </a:schemeClr>
            </a:solidFill>
          </a:ln>
        </p:spPr>
      </p:pic>
      <p:pic>
        <p:nvPicPr>
          <p:cNvPr id="12" name="Picture 2"/>
          <p:cNvPicPr>
            <a:picLocks noChangeAspect="1" noChangeArrowheads="1"/>
          </p:cNvPicPr>
          <p:nvPr/>
        </p:nvPicPr>
        <p:blipFill>
          <a:blip r:embed="rId6" cstate="print"/>
          <a:srcRect/>
          <a:stretch>
            <a:fillRect/>
          </a:stretch>
        </p:blipFill>
        <p:spPr bwMode="auto">
          <a:xfrm>
            <a:off x="523844" y="2978598"/>
            <a:ext cx="1368000" cy="3270185"/>
          </a:xfrm>
          <a:prstGeom prst="rect">
            <a:avLst/>
          </a:prstGeom>
          <a:noFill/>
          <a:ln w="9525">
            <a:solidFill>
              <a:schemeClr val="bg1">
                <a:lumMod val="65000"/>
              </a:schemeClr>
            </a:solidFill>
            <a:miter lim="800000"/>
            <a:headEnd/>
            <a:tailEnd/>
          </a:ln>
          <a:effectLst/>
        </p:spPr>
      </p:pic>
      <p:sp>
        <p:nvSpPr>
          <p:cNvPr id="13" name="TextBox 9"/>
          <p:cNvSpPr txBox="1">
            <a:spLocks noChangeArrowheads="1"/>
          </p:cNvSpPr>
          <p:nvPr/>
        </p:nvSpPr>
        <p:spPr bwMode="auto">
          <a:xfrm>
            <a:off x="154782" y="926801"/>
            <a:ext cx="6584168" cy="450263"/>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lumMod val="50000"/>
                  </a:schemeClr>
                </a:solidFill>
              </a:rPr>
              <a:t>Snadno a rychle k mobilnímu webu - </a:t>
            </a:r>
            <a:r>
              <a:rPr lang="cs-CZ" sz="2400" b="1" dirty="0" err="1" smtClean="0">
                <a:solidFill>
                  <a:schemeClr val="bg1">
                    <a:lumMod val="50000"/>
                  </a:schemeClr>
                </a:solidFill>
              </a:rPr>
              <a:t>SiteBuilder</a:t>
            </a:r>
            <a:endParaRPr lang="cs-CZ" sz="2400" b="1" dirty="0">
              <a:solidFill>
                <a:schemeClr val="bg1">
                  <a:lumMod val="50000"/>
                </a:schemeClr>
              </a:solidFill>
            </a:endParaRPr>
          </a:p>
        </p:txBody>
      </p:sp>
      <p:pic>
        <p:nvPicPr>
          <p:cNvPr id="386050" name="Picture 2"/>
          <p:cNvPicPr>
            <a:picLocks noChangeAspect="1" noChangeArrowheads="1"/>
          </p:cNvPicPr>
          <p:nvPr/>
        </p:nvPicPr>
        <p:blipFill>
          <a:blip r:embed="rId7" cstate="print"/>
          <a:srcRect/>
          <a:stretch>
            <a:fillRect/>
          </a:stretch>
        </p:blipFill>
        <p:spPr bwMode="auto">
          <a:xfrm>
            <a:off x="6738950" y="704181"/>
            <a:ext cx="2508980" cy="2367629"/>
          </a:xfrm>
          <a:prstGeom prst="rect">
            <a:avLst/>
          </a:prstGeom>
          <a:noFill/>
          <a:ln w="9525">
            <a:solidFill>
              <a:schemeClr val="accent1">
                <a:lumMod val="75000"/>
              </a:schemeClr>
            </a:solidFill>
            <a:miter lim="800000"/>
            <a:headEnd/>
            <a:tailEnd/>
          </a:ln>
        </p:spPr>
      </p:pic>
      <p:pic>
        <p:nvPicPr>
          <p:cNvPr id="14" name="Picture 1"/>
          <p:cNvPicPr>
            <a:picLocks noChangeAspect="1" noChangeArrowheads="1"/>
          </p:cNvPicPr>
          <p:nvPr/>
        </p:nvPicPr>
        <p:blipFill>
          <a:blip r:embed="rId8"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Šipka ohnutá nahoru 18"/>
          <p:cNvSpPr/>
          <p:nvPr/>
        </p:nvSpPr>
        <p:spPr>
          <a:xfrm rot="5400000">
            <a:off x="2095480" y="3214686"/>
            <a:ext cx="1285884" cy="2000264"/>
          </a:xfrm>
          <a:prstGeom prst="bentUpArrow">
            <a:avLst>
              <a:gd name="adj1" fmla="val 25000"/>
              <a:gd name="adj2" fmla="val 25000"/>
              <a:gd name="adj3" fmla="val 25000"/>
            </a:avLst>
          </a:prstGeom>
          <a:solidFill>
            <a:schemeClr val="accent1">
              <a:alpha val="23000"/>
            </a:schemeClr>
          </a:solidFill>
          <a:ln>
            <a:solidFill>
              <a:schemeClr val="accent1">
                <a:shade val="50000"/>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err="1" smtClean="0">
                <a:solidFill>
                  <a:srgbClr val="FF0000"/>
                </a:solidFill>
              </a:rPr>
              <a:t>SiteBuilder</a:t>
            </a:r>
            <a:endParaRPr lang="cs-CZ" sz="3200" dirty="0">
              <a:solidFill>
                <a:srgbClr val="FF0000"/>
              </a:solidFill>
            </a:endParaRPr>
          </a:p>
        </p:txBody>
      </p:sp>
      <p:sp>
        <p:nvSpPr>
          <p:cNvPr id="13" name="TextBox 9"/>
          <p:cNvSpPr txBox="1">
            <a:spLocks noChangeArrowheads="1"/>
          </p:cNvSpPr>
          <p:nvPr/>
        </p:nvSpPr>
        <p:spPr bwMode="auto">
          <a:xfrm>
            <a:off x="154782" y="926801"/>
            <a:ext cx="8655870" cy="450263"/>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lumMod val="50000"/>
                  </a:schemeClr>
                </a:solidFill>
              </a:rPr>
              <a:t>… </a:t>
            </a:r>
            <a:r>
              <a:rPr lang="cs-CZ" sz="2400" b="1" dirty="0" smtClean="0">
                <a:solidFill>
                  <a:schemeClr val="bg1">
                    <a:lumMod val="50000"/>
                  </a:schemeClr>
                </a:solidFill>
              </a:rPr>
              <a:t>snadný</a:t>
            </a:r>
            <a:r>
              <a:rPr lang="cs-CZ" sz="2400" dirty="0" smtClean="0">
                <a:solidFill>
                  <a:schemeClr val="bg1">
                    <a:lumMod val="50000"/>
                  </a:schemeClr>
                </a:solidFill>
              </a:rPr>
              <a:t> a </a:t>
            </a:r>
            <a:r>
              <a:rPr lang="cs-CZ" sz="2400" b="1" dirty="0" smtClean="0">
                <a:solidFill>
                  <a:schemeClr val="bg1">
                    <a:lumMod val="50000"/>
                  </a:schemeClr>
                </a:solidFill>
              </a:rPr>
              <a:t>efektivní</a:t>
            </a:r>
            <a:r>
              <a:rPr lang="cs-CZ" sz="2400" dirty="0" smtClean="0">
                <a:solidFill>
                  <a:schemeClr val="bg1">
                    <a:lumMod val="50000"/>
                  </a:schemeClr>
                </a:solidFill>
              </a:rPr>
              <a:t> nástroj pro mediální a kreativní  agentury</a:t>
            </a:r>
            <a:endParaRPr lang="cs-CZ" sz="2400" b="1" dirty="0">
              <a:solidFill>
                <a:schemeClr val="bg1">
                  <a:lumMod val="50000"/>
                </a:schemeClr>
              </a:solidFill>
            </a:endParaRPr>
          </a:p>
        </p:txBody>
      </p:sp>
      <p:pic>
        <p:nvPicPr>
          <p:cNvPr id="14"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315394" name="Picture 2"/>
          <p:cNvPicPr>
            <a:picLocks noChangeAspect="1" noChangeArrowheads="1"/>
          </p:cNvPicPr>
          <p:nvPr/>
        </p:nvPicPr>
        <p:blipFill>
          <a:blip r:embed="rId5" cstate="print"/>
          <a:srcRect/>
          <a:stretch>
            <a:fillRect/>
          </a:stretch>
        </p:blipFill>
        <p:spPr bwMode="auto">
          <a:xfrm>
            <a:off x="4400657" y="1643050"/>
            <a:ext cx="1676190" cy="2163810"/>
          </a:xfrm>
          <a:prstGeom prst="rect">
            <a:avLst/>
          </a:prstGeom>
          <a:noFill/>
          <a:ln w="9525">
            <a:noFill/>
            <a:miter lim="800000"/>
            <a:headEnd/>
            <a:tailEnd/>
          </a:ln>
        </p:spPr>
      </p:pic>
      <p:pic>
        <p:nvPicPr>
          <p:cNvPr id="315395" name="Picture 3"/>
          <p:cNvPicPr>
            <a:picLocks noChangeAspect="1" noChangeArrowheads="1"/>
          </p:cNvPicPr>
          <p:nvPr/>
        </p:nvPicPr>
        <p:blipFill>
          <a:blip r:embed="rId6" cstate="print"/>
          <a:srcRect/>
          <a:stretch>
            <a:fillRect/>
          </a:stretch>
        </p:blipFill>
        <p:spPr bwMode="auto">
          <a:xfrm>
            <a:off x="6208244" y="1643050"/>
            <a:ext cx="1666032" cy="2163810"/>
          </a:xfrm>
          <a:prstGeom prst="rect">
            <a:avLst/>
          </a:prstGeom>
          <a:noFill/>
          <a:ln w="9525">
            <a:noFill/>
            <a:miter lim="800000"/>
            <a:headEnd/>
            <a:tailEnd/>
          </a:ln>
        </p:spPr>
      </p:pic>
      <p:pic>
        <p:nvPicPr>
          <p:cNvPr id="315396" name="Picture 4"/>
          <p:cNvPicPr>
            <a:picLocks noChangeAspect="1" noChangeArrowheads="1"/>
          </p:cNvPicPr>
          <p:nvPr/>
        </p:nvPicPr>
        <p:blipFill>
          <a:blip r:embed="rId7" cstate="print"/>
          <a:srcRect/>
          <a:stretch>
            <a:fillRect/>
          </a:stretch>
        </p:blipFill>
        <p:spPr bwMode="auto">
          <a:xfrm>
            <a:off x="8024834" y="1643050"/>
            <a:ext cx="1671111" cy="2163810"/>
          </a:xfrm>
          <a:prstGeom prst="rect">
            <a:avLst/>
          </a:prstGeom>
          <a:noFill/>
          <a:ln w="9525">
            <a:noFill/>
            <a:miter lim="800000"/>
            <a:headEnd/>
            <a:tailEnd/>
          </a:ln>
        </p:spPr>
      </p:pic>
      <p:pic>
        <p:nvPicPr>
          <p:cNvPr id="315397" name="Picture 5"/>
          <p:cNvPicPr>
            <a:picLocks noChangeAspect="1" noChangeArrowheads="1"/>
          </p:cNvPicPr>
          <p:nvPr/>
        </p:nvPicPr>
        <p:blipFill>
          <a:blip r:embed="rId8" cstate="print"/>
          <a:srcRect/>
          <a:stretch>
            <a:fillRect/>
          </a:stretch>
        </p:blipFill>
        <p:spPr bwMode="auto">
          <a:xfrm>
            <a:off x="4405736" y="3929066"/>
            <a:ext cx="1666032" cy="2168889"/>
          </a:xfrm>
          <a:prstGeom prst="rect">
            <a:avLst/>
          </a:prstGeom>
          <a:noFill/>
          <a:ln w="9525">
            <a:noFill/>
            <a:miter lim="800000"/>
            <a:headEnd/>
            <a:tailEnd/>
          </a:ln>
        </p:spPr>
      </p:pic>
      <p:pic>
        <p:nvPicPr>
          <p:cNvPr id="315398" name="Picture 6"/>
          <p:cNvPicPr>
            <a:picLocks noChangeAspect="1" noChangeArrowheads="1"/>
          </p:cNvPicPr>
          <p:nvPr/>
        </p:nvPicPr>
        <p:blipFill>
          <a:blip r:embed="rId9" cstate="print"/>
          <a:srcRect/>
          <a:stretch>
            <a:fillRect/>
          </a:stretch>
        </p:blipFill>
        <p:spPr bwMode="auto">
          <a:xfrm>
            <a:off x="6210206" y="3929066"/>
            <a:ext cx="1676190" cy="2163810"/>
          </a:xfrm>
          <a:prstGeom prst="rect">
            <a:avLst/>
          </a:prstGeom>
          <a:noFill/>
          <a:ln w="9525">
            <a:noFill/>
            <a:miter lim="800000"/>
            <a:headEnd/>
            <a:tailEnd/>
          </a:ln>
        </p:spPr>
      </p:pic>
      <p:pic>
        <p:nvPicPr>
          <p:cNvPr id="315399" name="Picture 7"/>
          <p:cNvPicPr>
            <a:picLocks noChangeAspect="1" noChangeArrowheads="1"/>
          </p:cNvPicPr>
          <p:nvPr/>
        </p:nvPicPr>
        <p:blipFill>
          <a:blip r:embed="rId10" cstate="print"/>
          <a:srcRect/>
          <a:stretch>
            <a:fillRect/>
          </a:stretch>
        </p:blipFill>
        <p:spPr bwMode="auto">
          <a:xfrm>
            <a:off x="8024834" y="3929066"/>
            <a:ext cx="1676190" cy="2163810"/>
          </a:xfrm>
          <a:prstGeom prst="rect">
            <a:avLst/>
          </a:prstGeom>
          <a:noFill/>
          <a:ln w="9525">
            <a:noFill/>
            <a:miter lim="800000"/>
            <a:headEnd/>
            <a:tailEnd/>
          </a:ln>
        </p:spPr>
      </p:pic>
      <p:pic>
        <p:nvPicPr>
          <p:cNvPr id="315400" name="Picture 8"/>
          <p:cNvPicPr>
            <a:picLocks noChangeAspect="1" noChangeArrowheads="1"/>
          </p:cNvPicPr>
          <p:nvPr/>
        </p:nvPicPr>
        <p:blipFill>
          <a:blip r:embed="rId11" cstate="print"/>
          <a:srcRect/>
          <a:stretch>
            <a:fillRect/>
          </a:stretch>
        </p:blipFill>
        <p:spPr bwMode="auto">
          <a:xfrm>
            <a:off x="145460" y="1394232"/>
            <a:ext cx="2705100" cy="2387600"/>
          </a:xfrm>
          <a:prstGeom prst="rect">
            <a:avLst/>
          </a:prstGeom>
          <a:noFill/>
          <a:ln w="9525">
            <a:noFill/>
            <a:miter lim="800000"/>
            <a:headEnd/>
            <a:tailEnd/>
          </a:ln>
        </p:spPr>
      </p:pic>
      <p:pic>
        <p:nvPicPr>
          <p:cNvPr id="315401" name="Picture 9"/>
          <p:cNvPicPr>
            <a:picLocks noChangeAspect="1" noChangeArrowheads="1"/>
          </p:cNvPicPr>
          <p:nvPr/>
        </p:nvPicPr>
        <p:blipFill>
          <a:blip r:embed="rId12" cstate="print"/>
          <a:srcRect/>
          <a:stretch>
            <a:fillRect/>
          </a:stretch>
        </p:blipFill>
        <p:spPr bwMode="auto">
          <a:xfrm>
            <a:off x="952472" y="5089540"/>
            <a:ext cx="1231900" cy="482600"/>
          </a:xfrm>
          <a:prstGeom prst="rect">
            <a:avLst/>
          </a:prstGeom>
          <a:noFill/>
          <a:ln w="9525">
            <a:noFill/>
            <a:miter lim="800000"/>
            <a:headEnd/>
            <a:tailEnd/>
          </a:ln>
        </p:spPr>
      </p:pic>
      <p:pic>
        <p:nvPicPr>
          <p:cNvPr id="315402" name="Picture 10"/>
          <p:cNvPicPr>
            <a:picLocks noChangeAspect="1" noChangeArrowheads="1"/>
          </p:cNvPicPr>
          <p:nvPr/>
        </p:nvPicPr>
        <p:blipFill>
          <a:blip r:embed="rId13" cstate="print"/>
          <a:srcRect/>
          <a:stretch>
            <a:fillRect/>
          </a:stretch>
        </p:blipFill>
        <p:spPr bwMode="auto">
          <a:xfrm>
            <a:off x="2872672" y="3252316"/>
            <a:ext cx="495300" cy="1079500"/>
          </a:xfrm>
          <a:prstGeom prst="rect">
            <a:avLst/>
          </a:prstGeom>
          <a:noFill/>
          <a:ln w="9525">
            <a:noFill/>
            <a:miter lim="800000"/>
            <a:headEnd/>
            <a:tailEnd/>
          </a:ln>
        </p:spPr>
      </p:pic>
      <p:pic>
        <p:nvPicPr>
          <p:cNvPr id="315403" name="Picture 11"/>
          <p:cNvPicPr>
            <a:picLocks noChangeAspect="1" noChangeArrowheads="1"/>
          </p:cNvPicPr>
          <p:nvPr/>
        </p:nvPicPr>
        <p:blipFill>
          <a:blip r:embed="rId14" cstate="print"/>
          <a:srcRect/>
          <a:stretch>
            <a:fillRect/>
          </a:stretch>
        </p:blipFill>
        <p:spPr bwMode="auto">
          <a:xfrm>
            <a:off x="1844232" y="4777696"/>
            <a:ext cx="1480635" cy="195556"/>
          </a:xfrm>
          <a:prstGeom prst="rect">
            <a:avLst/>
          </a:prstGeom>
          <a:noFill/>
          <a:ln w="9525">
            <a:noFill/>
            <a:miter lim="800000"/>
            <a:headEnd/>
            <a:tailEnd/>
          </a:ln>
        </p:spPr>
      </p:pic>
      <p:pic>
        <p:nvPicPr>
          <p:cNvPr id="315404" name="Picture 12"/>
          <p:cNvPicPr>
            <a:picLocks noChangeAspect="1" noChangeArrowheads="1"/>
          </p:cNvPicPr>
          <p:nvPr/>
        </p:nvPicPr>
        <p:blipFill>
          <a:blip r:embed="rId15" cstate="print"/>
          <a:srcRect/>
          <a:stretch>
            <a:fillRect/>
          </a:stretch>
        </p:blipFill>
        <p:spPr bwMode="auto">
          <a:xfrm>
            <a:off x="2590790" y="5214950"/>
            <a:ext cx="933450" cy="933450"/>
          </a:xfrm>
          <a:prstGeom prst="rect">
            <a:avLst/>
          </a:prstGeom>
          <a:noFill/>
          <a:ln w="9525">
            <a:noFill/>
            <a:miter lim="800000"/>
            <a:headEnd/>
            <a:tailEnd/>
          </a:ln>
        </p:spPr>
      </p:pic>
      <p:pic>
        <p:nvPicPr>
          <p:cNvPr id="315405" name="Picture 13"/>
          <p:cNvPicPr>
            <a:picLocks noChangeAspect="1" noChangeArrowheads="1"/>
          </p:cNvPicPr>
          <p:nvPr/>
        </p:nvPicPr>
        <p:blipFill>
          <a:blip r:embed="rId16" cstate="print"/>
          <a:srcRect/>
          <a:stretch>
            <a:fillRect/>
          </a:stretch>
        </p:blipFill>
        <p:spPr bwMode="auto">
          <a:xfrm>
            <a:off x="380968" y="4429132"/>
            <a:ext cx="1245714" cy="405714"/>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4"/>
          <p:cNvSpPr/>
          <p:nvPr/>
        </p:nvSpPr>
        <p:spPr>
          <a:xfrm>
            <a:off x="0" y="3929066"/>
            <a:ext cx="4524372" cy="10715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0" y="2071678"/>
            <a:ext cx="4167182" cy="10715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12"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Vymezení trhu</a:t>
            </a:r>
            <a:endParaRPr lang="cs-CZ" sz="3200" dirty="0">
              <a:solidFill>
                <a:srgbClr val="FF0000"/>
              </a:solidFill>
            </a:endParaRPr>
          </a:p>
        </p:txBody>
      </p:sp>
      <p:sp>
        <p:nvSpPr>
          <p:cNvPr id="14" name="TextBox 9"/>
          <p:cNvSpPr txBox="1">
            <a:spLocks noChangeArrowheads="1"/>
          </p:cNvSpPr>
          <p:nvPr/>
        </p:nvSpPr>
        <p:spPr bwMode="auto">
          <a:xfrm>
            <a:off x="154782" y="926801"/>
            <a:ext cx="8298680" cy="819594"/>
          </a:xfrm>
          <a:prstGeom prst="rect">
            <a:avLst/>
          </a:prstGeom>
          <a:noFill/>
          <a:ln w="9525">
            <a:noFill/>
            <a:miter lim="800000"/>
            <a:headEnd/>
            <a:tailEnd/>
          </a:ln>
        </p:spPr>
        <p:txBody>
          <a:bodyPr wrap="square" lIns="80147" tIns="40074" rIns="80147" bIns="40074">
            <a:spAutoFit/>
          </a:bodyPr>
          <a:lstStyle/>
          <a:p>
            <a:pPr marL="514350" indent="-514350"/>
            <a:r>
              <a:rPr lang="cs-CZ" sz="2400" b="1" dirty="0" smtClean="0">
                <a:solidFill>
                  <a:schemeClr val="bg1">
                    <a:lumMod val="50000"/>
                  </a:schemeClr>
                </a:solidFill>
              </a:rPr>
              <a:t>Mobilní telefony </a:t>
            </a:r>
            <a:r>
              <a:rPr lang="cs-CZ" sz="2400" dirty="0" smtClean="0">
                <a:solidFill>
                  <a:schemeClr val="bg1">
                    <a:lumMod val="50000"/>
                  </a:schemeClr>
                </a:solidFill>
              </a:rPr>
              <a:t>se tak v průběhu několika málo let staly</a:t>
            </a:r>
          </a:p>
          <a:p>
            <a:pPr marL="514350" indent="-514350"/>
            <a:r>
              <a:rPr lang="cs-CZ" sz="2400" b="1" dirty="0" smtClean="0">
                <a:solidFill>
                  <a:schemeClr val="bg1">
                    <a:lumMod val="50000"/>
                  </a:schemeClr>
                </a:solidFill>
              </a:rPr>
              <a:t>nedílnou součástí </a:t>
            </a:r>
            <a:r>
              <a:rPr lang="cs-CZ" sz="2400" dirty="0" smtClean="0">
                <a:solidFill>
                  <a:schemeClr val="bg1">
                    <a:lumMod val="50000"/>
                  </a:schemeClr>
                </a:solidFill>
              </a:rPr>
              <a:t>de facto </a:t>
            </a:r>
            <a:r>
              <a:rPr lang="cs-CZ" sz="2400" b="1" dirty="0" smtClean="0">
                <a:solidFill>
                  <a:schemeClr val="bg1">
                    <a:lumMod val="50000"/>
                  </a:schemeClr>
                </a:solidFill>
              </a:rPr>
              <a:t>každého z nás </a:t>
            </a:r>
            <a:r>
              <a:rPr lang="cs-CZ" sz="2400" dirty="0" smtClean="0">
                <a:solidFill>
                  <a:schemeClr val="bg1">
                    <a:lumMod val="50000"/>
                  </a:schemeClr>
                </a:solidFill>
              </a:rPr>
              <a:t>…</a:t>
            </a:r>
            <a:endParaRPr lang="cs-CZ" sz="2400" dirty="0">
              <a:solidFill>
                <a:schemeClr val="bg1">
                  <a:lumMod val="50000"/>
                </a:schemeClr>
              </a:solidFill>
            </a:endParaRPr>
          </a:p>
        </p:txBody>
      </p:sp>
      <p:sp>
        <p:nvSpPr>
          <p:cNvPr id="8" name="TextBox 9"/>
          <p:cNvSpPr txBox="1">
            <a:spLocks noChangeArrowheads="1"/>
          </p:cNvSpPr>
          <p:nvPr/>
        </p:nvSpPr>
        <p:spPr bwMode="auto">
          <a:xfrm>
            <a:off x="1595414" y="1942180"/>
            <a:ext cx="2214578" cy="1312037"/>
          </a:xfrm>
          <a:prstGeom prst="rect">
            <a:avLst/>
          </a:prstGeom>
          <a:noFill/>
          <a:ln w="9525">
            <a:noFill/>
            <a:miter lim="800000"/>
            <a:headEnd/>
            <a:tailEnd/>
          </a:ln>
        </p:spPr>
        <p:txBody>
          <a:bodyPr wrap="square" lIns="80147" tIns="40074" rIns="80147" bIns="40074">
            <a:spAutoFit/>
          </a:bodyPr>
          <a:lstStyle/>
          <a:p>
            <a:pPr marL="514350" indent="-514350"/>
            <a:r>
              <a:rPr lang="cs-CZ" sz="8000" b="1" dirty="0" smtClean="0">
                <a:solidFill>
                  <a:schemeClr val="bg1"/>
                </a:solidFill>
              </a:rPr>
              <a:t>91 %</a:t>
            </a:r>
            <a:endParaRPr lang="cs-CZ" sz="8000" b="1" dirty="0">
              <a:solidFill>
                <a:schemeClr val="bg1"/>
              </a:solidFill>
            </a:endParaRPr>
          </a:p>
        </p:txBody>
      </p:sp>
      <p:sp>
        <p:nvSpPr>
          <p:cNvPr id="9" name="TextBox 9"/>
          <p:cNvSpPr txBox="1">
            <a:spLocks noChangeArrowheads="1"/>
          </p:cNvSpPr>
          <p:nvPr/>
        </p:nvSpPr>
        <p:spPr bwMode="auto">
          <a:xfrm>
            <a:off x="1595414" y="3831475"/>
            <a:ext cx="2214578" cy="1312037"/>
          </a:xfrm>
          <a:prstGeom prst="rect">
            <a:avLst/>
          </a:prstGeom>
          <a:noFill/>
          <a:ln w="9525">
            <a:noFill/>
            <a:miter lim="800000"/>
            <a:headEnd/>
            <a:tailEnd/>
          </a:ln>
        </p:spPr>
        <p:txBody>
          <a:bodyPr wrap="square" lIns="80147" tIns="40074" rIns="80147" bIns="40074">
            <a:spAutoFit/>
          </a:bodyPr>
          <a:lstStyle/>
          <a:p>
            <a:pPr marL="514350" indent="-514350"/>
            <a:r>
              <a:rPr lang="cs-CZ" sz="8000" b="1" dirty="0" smtClean="0">
                <a:solidFill>
                  <a:schemeClr val="bg1"/>
                </a:solidFill>
              </a:rPr>
              <a:t>92 %</a:t>
            </a:r>
            <a:endParaRPr lang="cs-CZ" sz="8000" b="1" dirty="0">
              <a:solidFill>
                <a:schemeClr val="bg1"/>
              </a:solidFill>
            </a:endParaRPr>
          </a:p>
        </p:txBody>
      </p:sp>
      <p:sp>
        <p:nvSpPr>
          <p:cNvPr id="16" name="TextBox 9"/>
          <p:cNvSpPr txBox="1">
            <a:spLocks noChangeArrowheads="1"/>
          </p:cNvSpPr>
          <p:nvPr/>
        </p:nvSpPr>
        <p:spPr bwMode="auto">
          <a:xfrm>
            <a:off x="5381628" y="2143116"/>
            <a:ext cx="4524372" cy="1065816"/>
          </a:xfrm>
          <a:prstGeom prst="rect">
            <a:avLst/>
          </a:prstGeom>
          <a:noFill/>
          <a:ln w="9525">
            <a:noFill/>
            <a:miter lim="800000"/>
            <a:headEnd/>
            <a:tailEnd/>
          </a:ln>
        </p:spPr>
        <p:txBody>
          <a:bodyPr wrap="square" lIns="80147" tIns="40074" rIns="80147" bIns="40074">
            <a:spAutoFit/>
          </a:bodyPr>
          <a:lstStyle/>
          <a:p>
            <a:pPr marL="514350" indent="-514350"/>
            <a:r>
              <a:rPr lang="cs-CZ" sz="1600" dirty="0" smtClean="0"/>
              <a:t>91 % uživatelů má svůj mobilní telefon do jednoho</a:t>
            </a:r>
          </a:p>
          <a:p>
            <a:pPr marL="514350" indent="-514350"/>
            <a:r>
              <a:rPr lang="cs-CZ" sz="1600" dirty="0" smtClean="0"/>
              <a:t>metru u sebe přes celý den. Uživatel může tak </a:t>
            </a:r>
          </a:p>
          <a:p>
            <a:pPr marL="514350" indent="-514350"/>
            <a:r>
              <a:rPr lang="cs-CZ" sz="1600" dirty="0" smtClean="0"/>
              <a:t>kdykoli během dne reagovat na základě kreativního</a:t>
            </a:r>
          </a:p>
          <a:p>
            <a:pPr marL="514350" indent="-514350"/>
            <a:r>
              <a:rPr lang="cs-CZ" sz="1600" dirty="0" smtClean="0"/>
              <a:t>impulsu.</a:t>
            </a:r>
            <a:endParaRPr lang="cs-CZ" sz="1600" dirty="0"/>
          </a:p>
        </p:txBody>
      </p:sp>
      <p:sp>
        <p:nvSpPr>
          <p:cNvPr id="17" name="TextBox 9"/>
          <p:cNvSpPr txBox="1">
            <a:spLocks noChangeArrowheads="1"/>
          </p:cNvSpPr>
          <p:nvPr/>
        </p:nvSpPr>
        <p:spPr bwMode="auto">
          <a:xfrm>
            <a:off x="5381628" y="3934820"/>
            <a:ext cx="4524372" cy="819594"/>
          </a:xfrm>
          <a:prstGeom prst="rect">
            <a:avLst/>
          </a:prstGeom>
          <a:noFill/>
          <a:ln w="9525">
            <a:noFill/>
            <a:miter lim="800000"/>
            <a:headEnd/>
            <a:tailEnd/>
          </a:ln>
        </p:spPr>
        <p:txBody>
          <a:bodyPr wrap="square" lIns="80147" tIns="40074" rIns="80147" bIns="40074">
            <a:spAutoFit/>
          </a:bodyPr>
          <a:lstStyle/>
          <a:p>
            <a:pPr marL="514350" indent="-514350"/>
            <a:r>
              <a:rPr lang="cs-CZ" sz="1600" dirty="0" smtClean="0"/>
              <a:t>92 % majitelů mobilních telefonů nedokáže prožít</a:t>
            </a:r>
          </a:p>
          <a:p>
            <a:pPr marL="514350" indent="-514350"/>
            <a:r>
              <a:rPr lang="cs-CZ" sz="1600" dirty="0" smtClean="0"/>
              <a:t>svůj klasický den bez možnosti použít mobilní</a:t>
            </a:r>
          </a:p>
          <a:p>
            <a:pPr marL="514350" indent="-514350"/>
            <a:r>
              <a:rPr lang="cs-CZ" sz="1600" dirty="0" smtClean="0"/>
              <a:t>telefon.</a:t>
            </a:r>
            <a:endParaRPr lang="cs-CZ" sz="1600" dirty="0"/>
          </a:p>
        </p:txBody>
      </p:sp>
      <p:sp>
        <p:nvSpPr>
          <p:cNvPr id="18" name="TextBox 9"/>
          <p:cNvSpPr txBox="1">
            <a:spLocks noChangeArrowheads="1"/>
          </p:cNvSpPr>
          <p:nvPr/>
        </p:nvSpPr>
        <p:spPr bwMode="auto">
          <a:xfrm>
            <a:off x="166654" y="5918708"/>
            <a:ext cx="6584168"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50000"/>
                  </a:schemeClr>
                </a:solidFill>
              </a:rPr>
              <a:t>Zdroj:</a:t>
            </a:r>
            <a:r>
              <a:rPr lang="cs-CZ" sz="1400" dirty="0" smtClean="0">
                <a:solidFill>
                  <a:schemeClr val="bg1">
                    <a:lumMod val="50000"/>
                  </a:schemeClr>
                </a:solidFill>
              </a:rPr>
              <a:t> </a:t>
            </a:r>
            <a:r>
              <a:rPr lang="cs-CZ" sz="1400" dirty="0" err="1" smtClean="0">
                <a:solidFill>
                  <a:schemeClr val="bg1">
                    <a:lumMod val="50000"/>
                  </a:schemeClr>
                </a:solidFill>
              </a:rPr>
              <a:t>Tomi</a:t>
            </a:r>
            <a:r>
              <a:rPr lang="cs-CZ" sz="1400" dirty="0" smtClean="0">
                <a:solidFill>
                  <a:schemeClr val="bg1">
                    <a:lumMod val="50000"/>
                  </a:schemeClr>
                </a:solidFill>
              </a:rPr>
              <a:t> </a:t>
            </a:r>
            <a:r>
              <a:rPr lang="cs-CZ" sz="1400" dirty="0" err="1" smtClean="0">
                <a:solidFill>
                  <a:schemeClr val="bg1">
                    <a:lumMod val="50000"/>
                  </a:schemeClr>
                </a:solidFill>
              </a:rPr>
              <a:t>Ahonen</a:t>
            </a:r>
            <a:r>
              <a:rPr lang="cs-CZ" sz="1400" dirty="0" smtClean="0">
                <a:solidFill>
                  <a:schemeClr val="bg1">
                    <a:lumMod val="50000"/>
                  </a:schemeClr>
                </a:solidFill>
              </a:rPr>
              <a:t> </a:t>
            </a:r>
            <a:r>
              <a:rPr lang="cs-CZ" sz="1400" dirty="0" err="1" smtClean="0">
                <a:solidFill>
                  <a:schemeClr val="bg1">
                    <a:lumMod val="50000"/>
                  </a:schemeClr>
                </a:solidFill>
              </a:rPr>
              <a:t>Consulting</a:t>
            </a:r>
            <a:r>
              <a:rPr lang="cs-CZ" sz="1400" dirty="0" smtClean="0">
                <a:solidFill>
                  <a:schemeClr val="bg1">
                    <a:lumMod val="50000"/>
                  </a:schemeClr>
                </a:solidFill>
              </a:rPr>
              <a:t> a </a:t>
            </a:r>
            <a:r>
              <a:rPr lang="cs-CZ" sz="1400" dirty="0" err="1" smtClean="0">
                <a:solidFill>
                  <a:schemeClr val="bg1">
                    <a:lumMod val="50000"/>
                  </a:schemeClr>
                </a:solidFill>
              </a:rPr>
              <a:t>The</a:t>
            </a:r>
            <a:r>
              <a:rPr lang="cs-CZ" sz="1400" dirty="0" smtClean="0">
                <a:solidFill>
                  <a:schemeClr val="bg1">
                    <a:lumMod val="50000"/>
                  </a:schemeClr>
                </a:solidFill>
              </a:rPr>
              <a:t> Mobile </a:t>
            </a:r>
            <a:r>
              <a:rPr lang="cs-CZ" sz="1400" dirty="0" err="1" smtClean="0">
                <a:solidFill>
                  <a:schemeClr val="bg1">
                    <a:lumMod val="50000"/>
                  </a:schemeClr>
                </a:solidFill>
              </a:rPr>
              <a:t>Life</a:t>
            </a:r>
            <a:endParaRPr lang="cs-CZ" sz="1400" dirty="0">
              <a:solidFill>
                <a:schemeClr val="bg1">
                  <a:lumMod val="50000"/>
                </a:schemeClr>
              </a:solidFill>
            </a:endParaRPr>
          </a:p>
        </p:txBody>
      </p:sp>
      <p:pic>
        <p:nvPicPr>
          <p:cNvPr id="19"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6" descr="pruh"/>
          <p:cNvPicPr>
            <a:picLocks noChangeAspect="1" noChangeArrowheads="1"/>
          </p:cNvPicPr>
          <p:nvPr/>
        </p:nvPicPr>
        <p:blipFill>
          <a:blip r:embed="rId2" cstate="print"/>
          <a:srcRect/>
          <a:stretch>
            <a:fillRect/>
          </a:stretch>
        </p:blipFill>
        <p:spPr bwMode="auto">
          <a:xfrm>
            <a:off x="0" y="6502358"/>
            <a:ext cx="9906000" cy="355643"/>
          </a:xfrm>
          <a:prstGeom prst="rect">
            <a:avLst/>
          </a:prstGeom>
          <a:noFill/>
          <a:ln w="9525">
            <a:noFill/>
            <a:miter lim="800000"/>
            <a:headEnd/>
            <a:tailEnd/>
          </a:ln>
        </p:spPr>
      </p:pic>
      <p:sp>
        <p:nvSpPr>
          <p:cNvPr id="12"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3"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15"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Nový web </a:t>
            </a:r>
            <a:r>
              <a:rPr lang="cs-CZ" sz="3200" dirty="0" err="1" smtClean="0">
                <a:solidFill>
                  <a:srgbClr val="FF0000"/>
                </a:solidFill>
              </a:rPr>
              <a:t>Smobil</a:t>
            </a:r>
            <a:endParaRPr lang="cs-CZ" sz="3200" dirty="0">
              <a:solidFill>
                <a:srgbClr val="FF0000"/>
              </a:solidFill>
            </a:endParaRPr>
          </a:p>
        </p:txBody>
      </p:sp>
      <p:pic>
        <p:nvPicPr>
          <p:cNvPr id="10" name="Picture 1"/>
          <p:cNvPicPr>
            <a:picLocks noChangeAspect="1" noChangeArrowheads="1"/>
          </p:cNvPicPr>
          <p:nvPr/>
        </p:nvPicPr>
        <p:blipFill>
          <a:blip r:embed="rId3" cstate="print"/>
          <a:srcRect/>
          <a:stretch>
            <a:fillRect/>
          </a:stretch>
        </p:blipFill>
        <p:spPr bwMode="auto">
          <a:xfrm>
            <a:off x="8130776" y="35978"/>
            <a:ext cx="1714794" cy="384000"/>
          </a:xfrm>
          <a:prstGeom prst="rect">
            <a:avLst/>
          </a:prstGeom>
          <a:noFill/>
          <a:ln w="9525">
            <a:noFill/>
            <a:miter lim="800000"/>
            <a:headEnd/>
            <a:tailEnd/>
          </a:ln>
        </p:spPr>
      </p:pic>
      <p:pic>
        <p:nvPicPr>
          <p:cNvPr id="316418" name="Picture 2"/>
          <p:cNvPicPr>
            <a:picLocks noChangeAspect="1" noChangeArrowheads="1"/>
          </p:cNvPicPr>
          <p:nvPr/>
        </p:nvPicPr>
        <p:blipFill>
          <a:blip r:embed="rId4" cstate="print"/>
          <a:srcRect/>
          <a:stretch>
            <a:fillRect/>
          </a:stretch>
        </p:blipFill>
        <p:spPr bwMode="auto">
          <a:xfrm>
            <a:off x="4171031" y="559329"/>
            <a:ext cx="5639753" cy="5870067"/>
          </a:xfrm>
          <a:prstGeom prst="rect">
            <a:avLst/>
          </a:prstGeom>
          <a:noFill/>
          <a:ln w="9525">
            <a:noFill/>
            <a:miter lim="800000"/>
            <a:headEnd/>
            <a:tailEnd/>
          </a:ln>
        </p:spPr>
      </p:pic>
      <p:cxnSp>
        <p:nvCxnSpPr>
          <p:cNvPr id="8" name="Přímá spojovací čára 7"/>
          <p:cNvCxnSpPr/>
          <p:nvPr/>
        </p:nvCxnSpPr>
        <p:spPr>
          <a:xfrm rot="5400000">
            <a:off x="1228302" y="3488929"/>
            <a:ext cx="5879350" cy="1589"/>
          </a:xfrm>
          <a:prstGeom prst="line">
            <a:avLst/>
          </a:prstGeom>
          <a:ln w="19050">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9"/>
          <p:cNvSpPr txBox="1">
            <a:spLocks noChangeArrowheads="1"/>
          </p:cNvSpPr>
          <p:nvPr/>
        </p:nvSpPr>
        <p:spPr bwMode="auto">
          <a:xfrm>
            <a:off x="154782" y="926801"/>
            <a:ext cx="8655870" cy="819594"/>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lumMod val="50000"/>
                  </a:schemeClr>
                </a:solidFill>
              </a:rPr>
              <a:t>Prostor pro </a:t>
            </a:r>
            <a:r>
              <a:rPr lang="cs-CZ" sz="2400" b="1" dirty="0" smtClean="0">
                <a:solidFill>
                  <a:schemeClr val="bg1">
                    <a:lumMod val="50000"/>
                  </a:schemeClr>
                </a:solidFill>
              </a:rPr>
              <a:t>komunikaci</a:t>
            </a:r>
            <a:r>
              <a:rPr lang="cs-CZ" sz="2400" dirty="0" smtClean="0">
                <a:solidFill>
                  <a:schemeClr val="bg1">
                    <a:lumMod val="50000"/>
                  </a:schemeClr>
                </a:solidFill>
              </a:rPr>
              <a:t> našich</a:t>
            </a:r>
          </a:p>
          <a:p>
            <a:pPr marL="514350" indent="-514350"/>
            <a:r>
              <a:rPr lang="cs-CZ" sz="2400" dirty="0" smtClean="0">
                <a:solidFill>
                  <a:schemeClr val="bg1">
                    <a:lumMod val="50000"/>
                  </a:schemeClr>
                </a:solidFill>
              </a:rPr>
              <a:t>mobilních služeb a aplikací …</a:t>
            </a:r>
            <a:endParaRPr lang="cs-CZ" sz="2400" dirty="0">
              <a:solidFill>
                <a:schemeClr val="bg1">
                  <a:lumMod val="50000"/>
                </a:schemeClr>
              </a:solidFill>
            </a:endParaRPr>
          </a:p>
        </p:txBody>
      </p:sp>
      <p:sp>
        <p:nvSpPr>
          <p:cNvPr id="14" name="TextBox 9"/>
          <p:cNvSpPr txBox="1">
            <a:spLocks noChangeArrowheads="1"/>
          </p:cNvSpPr>
          <p:nvPr/>
        </p:nvSpPr>
        <p:spPr bwMode="auto">
          <a:xfrm>
            <a:off x="95216" y="2024346"/>
            <a:ext cx="3869524" cy="2296922"/>
          </a:xfrm>
          <a:prstGeom prst="rect">
            <a:avLst/>
          </a:prstGeom>
          <a:noFill/>
          <a:ln w="9525">
            <a:noFill/>
            <a:miter lim="800000"/>
            <a:headEnd/>
            <a:tailEnd/>
          </a:ln>
        </p:spPr>
        <p:txBody>
          <a:bodyPr wrap="square" lIns="80147" tIns="40074" rIns="80147" bIns="40074">
            <a:spAutoFit/>
          </a:bodyPr>
          <a:lstStyle/>
          <a:p>
            <a:pPr marL="514350" indent="-514350">
              <a:buFont typeface="Wingdings" pitchFamily="2" charset="2"/>
              <a:buChar char="ü"/>
            </a:pPr>
            <a:r>
              <a:rPr lang="cs-CZ" sz="2400" dirty="0" smtClean="0">
                <a:solidFill>
                  <a:schemeClr val="tx2">
                    <a:lumMod val="50000"/>
                  </a:schemeClr>
                </a:solidFill>
              </a:rPr>
              <a:t>Nový design stránek</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Podpora distribuce služeb</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Informace o projektech</a:t>
            </a:r>
          </a:p>
          <a:p>
            <a:pPr marL="514350" indent="-514350">
              <a:buFont typeface="Wingdings" pitchFamily="2" charset="2"/>
              <a:buChar char="ü"/>
            </a:pPr>
            <a:endParaRPr lang="cs-CZ" sz="2400" dirty="0" smtClean="0">
              <a:solidFill>
                <a:schemeClr val="tx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Co je naším cílem …</a:t>
            </a:r>
            <a:endParaRPr lang="cs-CZ" sz="3200" dirty="0">
              <a:solidFill>
                <a:srgbClr val="FF0000"/>
              </a:solidFill>
            </a:endParaRPr>
          </a:p>
        </p:txBody>
      </p:sp>
      <p:pic>
        <p:nvPicPr>
          <p:cNvPr id="10"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8" name="TextBox 9"/>
          <p:cNvSpPr txBox="1">
            <a:spLocks noChangeArrowheads="1"/>
          </p:cNvSpPr>
          <p:nvPr/>
        </p:nvSpPr>
        <p:spPr bwMode="auto">
          <a:xfrm>
            <a:off x="952472" y="1120895"/>
            <a:ext cx="8572560" cy="758039"/>
          </a:xfrm>
          <a:prstGeom prst="rect">
            <a:avLst/>
          </a:prstGeom>
          <a:noFill/>
          <a:ln w="9525">
            <a:noFill/>
            <a:miter lim="800000"/>
            <a:headEnd/>
            <a:tailEnd/>
          </a:ln>
        </p:spPr>
        <p:txBody>
          <a:bodyPr wrap="square" lIns="80147" tIns="40074" rIns="80147" bIns="40074">
            <a:spAutoFit/>
          </a:bodyPr>
          <a:lstStyle/>
          <a:p>
            <a:pPr marL="514350" indent="-514350"/>
            <a:r>
              <a:rPr lang="cs-CZ" sz="4400" b="1" dirty="0" smtClean="0">
                <a:solidFill>
                  <a:schemeClr val="bg1">
                    <a:lumMod val="50000"/>
                  </a:schemeClr>
                </a:solidFill>
              </a:rPr>
              <a:t>Mobilní web Standard a </a:t>
            </a:r>
            <a:r>
              <a:rPr lang="cs-CZ" sz="4400" b="1" dirty="0" err="1" smtClean="0">
                <a:solidFill>
                  <a:schemeClr val="bg1">
                    <a:lumMod val="50000"/>
                  </a:schemeClr>
                </a:solidFill>
              </a:rPr>
              <a:t>Touch</a:t>
            </a:r>
            <a:endParaRPr lang="cs-CZ" sz="4400" b="1" dirty="0" smtClean="0">
              <a:solidFill>
                <a:schemeClr val="bg1">
                  <a:lumMod val="50000"/>
                </a:schemeClr>
              </a:solidFill>
            </a:endParaRPr>
          </a:p>
        </p:txBody>
      </p:sp>
      <p:sp>
        <p:nvSpPr>
          <p:cNvPr id="11" name="TextBox 9"/>
          <p:cNvSpPr txBox="1">
            <a:spLocks noChangeArrowheads="1"/>
          </p:cNvSpPr>
          <p:nvPr/>
        </p:nvSpPr>
        <p:spPr bwMode="auto">
          <a:xfrm>
            <a:off x="952472" y="2025839"/>
            <a:ext cx="8953528" cy="758039"/>
          </a:xfrm>
          <a:prstGeom prst="rect">
            <a:avLst/>
          </a:prstGeom>
          <a:noFill/>
          <a:ln w="9525">
            <a:noFill/>
            <a:miter lim="800000"/>
            <a:headEnd/>
            <a:tailEnd/>
          </a:ln>
        </p:spPr>
        <p:txBody>
          <a:bodyPr wrap="square" lIns="80147" tIns="40074" rIns="80147" bIns="40074">
            <a:spAutoFit/>
          </a:bodyPr>
          <a:lstStyle/>
          <a:p>
            <a:pPr marL="514350" indent="-514350"/>
            <a:r>
              <a:rPr lang="cs-CZ" sz="4400" b="1" dirty="0" smtClean="0">
                <a:solidFill>
                  <a:schemeClr val="bg1">
                    <a:lumMod val="50000"/>
                  </a:schemeClr>
                </a:solidFill>
              </a:rPr>
              <a:t>Mobilní aplikace pro Top platformy</a:t>
            </a:r>
          </a:p>
        </p:txBody>
      </p:sp>
      <p:sp>
        <p:nvSpPr>
          <p:cNvPr id="12" name="TextBox 9"/>
          <p:cNvSpPr txBox="1">
            <a:spLocks noChangeArrowheads="1"/>
          </p:cNvSpPr>
          <p:nvPr/>
        </p:nvSpPr>
        <p:spPr bwMode="auto">
          <a:xfrm>
            <a:off x="952472" y="2928934"/>
            <a:ext cx="8953528" cy="758039"/>
          </a:xfrm>
          <a:prstGeom prst="rect">
            <a:avLst/>
          </a:prstGeom>
          <a:noFill/>
          <a:ln w="9525">
            <a:noFill/>
            <a:miter lim="800000"/>
            <a:headEnd/>
            <a:tailEnd/>
          </a:ln>
        </p:spPr>
        <p:txBody>
          <a:bodyPr wrap="square" lIns="80147" tIns="40074" rIns="80147" bIns="40074">
            <a:spAutoFit/>
          </a:bodyPr>
          <a:lstStyle/>
          <a:p>
            <a:pPr marL="514350" indent="-514350"/>
            <a:r>
              <a:rPr lang="cs-CZ" sz="4400" b="1" dirty="0" smtClean="0">
                <a:solidFill>
                  <a:schemeClr val="bg1">
                    <a:lumMod val="50000"/>
                  </a:schemeClr>
                </a:solidFill>
              </a:rPr>
              <a:t>Znalost uživatele</a:t>
            </a:r>
          </a:p>
        </p:txBody>
      </p:sp>
      <p:sp>
        <p:nvSpPr>
          <p:cNvPr id="13" name="TextBox 9"/>
          <p:cNvSpPr txBox="1">
            <a:spLocks noChangeArrowheads="1"/>
          </p:cNvSpPr>
          <p:nvPr/>
        </p:nvSpPr>
        <p:spPr bwMode="auto">
          <a:xfrm>
            <a:off x="952472" y="3813969"/>
            <a:ext cx="8953528" cy="758039"/>
          </a:xfrm>
          <a:prstGeom prst="rect">
            <a:avLst/>
          </a:prstGeom>
          <a:noFill/>
          <a:ln w="9525">
            <a:noFill/>
            <a:miter lim="800000"/>
            <a:headEnd/>
            <a:tailEnd/>
          </a:ln>
        </p:spPr>
        <p:txBody>
          <a:bodyPr wrap="square" lIns="80147" tIns="40074" rIns="80147" bIns="40074">
            <a:spAutoFit/>
          </a:bodyPr>
          <a:lstStyle/>
          <a:p>
            <a:pPr marL="514350" indent="-514350"/>
            <a:r>
              <a:rPr lang="cs-CZ" sz="4400" b="1" dirty="0" smtClean="0">
                <a:solidFill>
                  <a:schemeClr val="bg1">
                    <a:lumMod val="50000"/>
                  </a:schemeClr>
                </a:solidFill>
              </a:rPr>
              <a:t>Personalizované služby </a:t>
            </a:r>
          </a:p>
        </p:txBody>
      </p:sp>
      <p:sp>
        <p:nvSpPr>
          <p:cNvPr id="14" name="TextBox 9"/>
          <p:cNvSpPr txBox="1">
            <a:spLocks noChangeArrowheads="1"/>
          </p:cNvSpPr>
          <p:nvPr/>
        </p:nvSpPr>
        <p:spPr bwMode="auto">
          <a:xfrm>
            <a:off x="952472" y="4671225"/>
            <a:ext cx="8953528" cy="758039"/>
          </a:xfrm>
          <a:prstGeom prst="rect">
            <a:avLst/>
          </a:prstGeom>
          <a:noFill/>
          <a:ln w="9525">
            <a:noFill/>
            <a:miter lim="800000"/>
            <a:headEnd/>
            <a:tailEnd/>
          </a:ln>
        </p:spPr>
        <p:txBody>
          <a:bodyPr wrap="square" lIns="80147" tIns="40074" rIns="80147" bIns="40074">
            <a:spAutoFit/>
          </a:bodyPr>
          <a:lstStyle/>
          <a:p>
            <a:pPr marL="514350" indent="-514350"/>
            <a:r>
              <a:rPr lang="cs-CZ" sz="4400" b="1" dirty="0" smtClean="0">
                <a:solidFill>
                  <a:schemeClr val="bg1">
                    <a:lumMod val="50000"/>
                  </a:schemeClr>
                </a:solidFill>
              </a:rPr>
              <a:t>Cílená mobilní reklama </a:t>
            </a:r>
          </a:p>
        </p:txBody>
      </p:sp>
      <p:sp>
        <p:nvSpPr>
          <p:cNvPr id="15" name="TextBox 9"/>
          <p:cNvSpPr txBox="1">
            <a:spLocks noChangeArrowheads="1"/>
          </p:cNvSpPr>
          <p:nvPr/>
        </p:nvSpPr>
        <p:spPr bwMode="auto">
          <a:xfrm>
            <a:off x="952472" y="5599919"/>
            <a:ext cx="8953528" cy="758039"/>
          </a:xfrm>
          <a:prstGeom prst="rect">
            <a:avLst/>
          </a:prstGeom>
          <a:noFill/>
          <a:ln w="9525">
            <a:noFill/>
            <a:miter lim="800000"/>
            <a:headEnd/>
            <a:tailEnd/>
          </a:ln>
        </p:spPr>
        <p:txBody>
          <a:bodyPr wrap="square" lIns="80147" tIns="40074" rIns="80147" bIns="40074">
            <a:spAutoFit/>
          </a:bodyPr>
          <a:lstStyle/>
          <a:p>
            <a:pPr marL="514350" indent="-514350"/>
            <a:r>
              <a:rPr lang="cs-CZ" sz="4400" b="1" dirty="0" smtClean="0">
                <a:solidFill>
                  <a:schemeClr val="bg1">
                    <a:lumMod val="50000"/>
                  </a:schemeClr>
                </a:solidFill>
              </a:rPr>
              <a:t>Vlastní </a:t>
            </a:r>
            <a:r>
              <a:rPr lang="cs-CZ" sz="4400" b="1" dirty="0" err="1" smtClean="0">
                <a:solidFill>
                  <a:schemeClr val="bg1">
                    <a:lumMod val="50000"/>
                  </a:schemeClr>
                </a:solidFill>
              </a:rPr>
              <a:t>mobílní</a:t>
            </a:r>
            <a:r>
              <a:rPr lang="cs-CZ" sz="4400" b="1" dirty="0" smtClean="0">
                <a:solidFill>
                  <a:schemeClr val="bg1">
                    <a:lumMod val="50000"/>
                  </a:schemeClr>
                </a:solidFill>
              </a:rPr>
              <a:t> platforma </a:t>
            </a:r>
          </a:p>
        </p:txBody>
      </p:sp>
      <p:pic>
        <p:nvPicPr>
          <p:cNvPr id="332802" name="Picture 2"/>
          <p:cNvPicPr>
            <a:picLocks noChangeAspect="1" noChangeArrowheads="1"/>
          </p:cNvPicPr>
          <p:nvPr/>
        </p:nvPicPr>
        <p:blipFill>
          <a:blip r:embed="rId5" cstate="print"/>
          <a:srcRect/>
          <a:stretch>
            <a:fillRect/>
          </a:stretch>
        </p:blipFill>
        <p:spPr bwMode="auto">
          <a:xfrm>
            <a:off x="468715" y="1285860"/>
            <a:ext cx="402794" cy="402794"/>
          </a:xfrm>
          <a:prstGeom prst="rect">
            <a:avLst/>
          </a:prstGeom>
          <a:noFill/>
          <a:ln w="9525">
            <a:noFill/>
            <a:miter lim="800000"/>
            <a:headEnd/>
            <a:tailEnd/>
          </a:ln>
        </p:spPr>
      </p:pic>
      <p:pic>
        <p:nvPicPr>
          <p:cNvPr id="16" name="Picture 2"/>
          <p:cNvPicPr>
            <a:picLocks noChangeAspect="1" noChangeArrowheads="1"/>
          </p:cNvPicPr>
          <p:nvPr/>
        </p:nvPicPr>
        <p:blipFill>
          <a:blip r:embed="rId5" cstate="print"/>
          <a:srcRect/>
          <a:stretch>
            <a:fillRect/>
          </a:stretch>
        </p:blipFill>
        <p:spPr bwMode="auto">
          <a:xfrm>
            <a:off x="468715" y="2185979"/>
            <a:ext cx="402794" cy="402794"/>
          </a:xfrm>
          <a:prstGeom prst="rect">
            <a:avLst/>
          </a:prstGeom>
          <a:noFill/>
          <a:ln w="9525">
            <a:noFill/>
            <a:miter lim="800000"/>
            <a:headEnd/>
            <a:tailEnd/>
          </a:ln>
        </p:spPr>
      </p:pic>
      <p:pic>
        <p:nvPicPr>
          <p:cNvPr id="17" name="Picture 2"/>
          <p:cNvPicPr>
            <a:picLocks noChangeAspect="1" noChangeArrowheads="1"/>
          </p:cNvPicPr>
          <p:nvPr/>
        </p:nvPicPr>
        <p:blipFill>
          <a:blip r:embed="rId5" cstate="print"/>
          <a:srcRect/>
          <a:stretch>
            <a:fillRect/>
          </a:stretch>
        </p:blipFill>
        <p:spPr bwMode="auto">
          <a:xfrm>
            <a:off x="468715" y="3086098"/>
            <a:ext cx="402794" cy="402794"/>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468715" y="3986217"/>
            <a:ext cx="402794" cy="402794"/>
          </a:xfrm>
          <a:prstGeom prst="rect">
            <a:avLst/>
          </a:prstGeom>
          <a:noFill/>
          <a:ln w="9525">
            <a:noFill/>
            <a:miter lim="800000"/>
            <a:headEnd/>
            <a:tailEnd/>
          </a:ln>
        </p:spPr>
      </p:pic>
      <p:pic>
        <p:nvPicPr>
          <p:cNvPr id="19" name="Picture 2"/>
          <p:cNvPicPr>
            <a:picLocks noChangeAspect="1" noChangeArrowheads="1"/>
          </p:cNvPicPr>
          <p:nvPr/>
        </p:nvPicPr>
        <p:blipFill>
          <a:blip r:embed="rId5" cstate="print"/>
          <a:srcRect/>
          <a:stretch>
            <a:fillRect/>
          </a:stretch>
        </p:blipFill>
        <p:spPr bwMode="auto">
          <a:xfrm>
            <a:off x="468715" y="4886336"/>
            <a:ext cx="402794" cy="402794"/>
          </a:xfrm>
          <a:prstGeom prst="rect">
            <a:avLst/>
          </a:prstGeom>
          <a:noFill/>
          <a:ln w="9525">
            <a:noFill/>
            <a:miter lim="800000"/>
            <a:headEnd/>
            <a:tailEnd/>
          </a:ln>
        </p:spPr>
      </p:pic>
      <p:pic>
        <p:nvPicPr>
          <p:cNvPr id="20" name="Picture 2"/>
          <p:cNvPicPr>
            <a:picLocks noChangeAspect="1" noChangeArrowheads="1"/>
          </p:cNvPicPr>
          <p:nvPr/>
        </p:nvPicPr>
        <p:blipFill>
          <a:blip r:embed="rId5" cstate="print"/>
          <a:srcRect/>
          <a:stretch>
            <a:fillRect/>
          </a:stretch>
        </p:blipFill>
        <p:spPr bwMode="auto">
          <a:xfrm>
            <a:off x="468715" y="5786454"/>
            <a:ext cx="402794" cy="402794"/>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délník 34"/>
          <p:cNvSpPr/>
          <p:nvPr/>
        </p:nvSpPr>
        <p:spPr>
          <a:xfrm>
            <a:off x="0" y="2214554"/>
            <a:ext cx="9906000" cy="4000528"/>
          </a:xfrm>
          <a:prstGeom prst="rect">
            <a:avLst/>
          </a:prstGeom>
          <a:solidFill>
            <a:srgbClr val="EFEBE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17442" name="Picture 2"/>
          <p:cNvPicPr>
            <a:picLocks noChangeAspect="1" noChangeArrowheads="1"/>
          </p:cNvPicPr>
          <p:nvPr/>
        </p:nvPicPr>
        <p:blipFill>
          <a:blip r:embed="rId3" cstate="print"/>
          <a:srcRect/>
          <a:stretch>
            <a:fillRect/>
          </a:stretch>
        </p:blipFill>
        <p:spPr bwMode="auto">
          <a:xfrm>
            <a:off x="3870374" y="2786058"/>
            <a:ext cx="1916572" cy="2664381"/>
          </a:xfrm>
          <a:prstGeom prst="rect">
            <a:avLst/>
          </a:prstGeom>
          <a:noFill/>
          <a:ln w="9525">
            <a:noFill/>
            <a:miter lim="800000"/>
            <a:headEnd/>
            <a:tailEnd/>
          </a:ln>
        </p:spPr>
      </p:pic>
      <p:sp>
        <p:nvSpPr>
          <p:cNvPr id="34" name="Pětiúhelník 33"/>
          <p:cNvSpPr/>
          <p:nvPr/>
        </p:nvSpPr>
        <p:spPr>
          <a:xfrm rot="10800000">
            <a:off x="5810257" y="5560223"/>
            <a:ext cx="3857652" cy="428628"/>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Pětiúhelník 31"/>
          <p:cNvSpPr/>
          <p:nvPr/>
        </p:nvSpPr>
        <p:spPr>
          <a:xfrm rot="10800000">
            <a:off x="5810257" y="4024305"/>
            <a:ext cx="3857652" cy="428628"/>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6080596" y="4060025"/>
            <a:ext cx="1985480" cy="369332"/>
          </a:xfrm>
          <a:prstGeom prst="rect">
            <a:avLst/>
          </a:prstGeom>
        </p:spPr>
        <p:txBody>
          <a:bodyPr wrap="none">
            <a:spAutoFit/>
          </a:bodyPr>
          <a:lstStyle/>
          <a:p>
            <a:r>
              <a:rPr lang="cs-CZ" b="1" dirty="0" smtClean="0">
                <a:solidFill>
                  <a:schemeClr val="bg1"/>
                </a:solidFill>
              </a:rPr>
              <a:t>8. Mobilní reklama</a:t>
            </a:r>
            <a:endParaRPr lang="cs-CZ" b="1" dirty="0">
              <a:solidFill>
                <a:schemeClr val="bg1"/>
              </a:solidFill>
            </a:endParaRPr>
          </a:p>
        </p:txBody>
      </p:sp>
      <p:sp>
        <p:nvSpPr>
          <p:cNvPr id="30" name="Pětiúhelník 29"/>
          <p:cNvSpPr/>
          <p:nvPr/>
        </p:nvSpPr>
        <p:spPr>
          <a:xfrm rot="10800000">
            <a:off x="5810257" y="2488389"/>
            <a:ext cx="3857652" cy="428628"/>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Pětiúhelník 28"/>
          <p:cNvSpPr/>
          <p:nvPr/>
        </p:nvSpPr>
        <p:spPr>
          <a:xfrm>
            <a:off x="166654" y="5572140"/>
            <a:ext cx="3857652" cy="428628"/>
          </a:xfrm>
          <a:prstGeom prst="homePlat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Pětiúhelník 27"/>
          <p:cNvSpPr/>
          <p:nvPr/>
        </p:nvSpPr>
        <p:spPr>
          <a:xfrm>
            <a:off x="166654" y="4802555"/>
            <a:ext cx="3857652" cy="428628"/>
          </a:xfrm>
          <a:prstGeom prst="homePlat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Pětiúhelník 24"/>
          <p:cNvSpPr/>
          <p:nvPr/>
        </p:nvSpPr>
        <p:spPr>
          <a:xfrm>
            <a:off x="166654" y="2488389"/>
            <a:ext cx="3857652" cy="428628"/>
          </a:xfrm>
          <a:prstGeom prst="homePlat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098" name="Picture 56" descr="pruh"/>
          <p:cNvPicPr>
            <a:picLocks noChangeAspect="1" noChangeArrowheads="1"/>
          </p:cNvPicPr>
          <p:nvPr/>
        </p:nvPicPr>
        <p:blipFill>
          <a:blip r:embed="rId4"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Jak ve světě …</a:t>
            </a:r>
            <a:endParaRPr lang="cs-CZ" sz="3200" dirty="0">
              <a:solidFill>
                <a:srgbClr val="FF0000"/>
              </a:solidFill>
            </a:endParaRPr>
          </a:p>
        </p:txBody>
      </p:sp>
      <p:sp>
        <p:nvSpPr>
          <p:cNvPr id="10" name="Obdélník 9"/>
          <p:cNvSpPr/>
          <p:nvPr/>
        </p:nvSpPr>
        <p:spPr>
          <a:xfrm>
            <a:off x="238092" y="928670"/>
            <a:ext cx="9429816" cy="1200329"/>
          </a:xfrm>
          <a:prstGeom prst="rect">
            <a:avLst/>
          </a:prstGeom>
        </p:spPr>
        <p:txBody>
          <a:bodyPr wrap="square">
            <a:spAutoFit/>
          </a:bodyPr>
          <a:lstStyle/>
          <a:p>
            <a:r>
              <a:rPr lang="cs-CZ" sz="2400" dirty="0" smtClean="0">
                <a:solidFill>
                  <a:schemeClr val="bg1">
                    <a:lumMod val="50000"/>
                  </a:schemeClr>
                </a:solidFill>
              </a:rPr>
              <a:t>Analytická společnost </a:t>
            </a:r>
            <a:r>
              <a:rPr lang="cs-CZ" sz="2400" dirty="0" err="1" smtClean="0">
                <a:solidFill>
                  <a:schemeClr val="bg1">
                    <a:lumMod val="50000"/>
                  </a:schemeClr>
                </a:solidFill>
              </a:rPr>
              <a:t>Gartner</a:t>
            </a:r>
            <a:r>
              <a:rPr lang="cs-CZ" sz="2400" dirty="0" smtClean="0">
                <a:solidFill>
                  <a:schemeClr val="bg1">
                    <a:lumMod val="50000"/>
                  </a:schemeClr>
                </a:solidFill>
              </a:rPr>
              <a:t> identifikovala </a:t>
            </a:r>
            <a:r>
              <a:rPr lang="cs-CZ" sz="2400" b="1" dirty="0" smtClean="0">
                <a:solidFill>
                  <a:schemeClr val="bg1">
                    <a:lumMod val="50000"/>
                  </a:schemeClr>
                </a:solidFill>
              </a:rPr>
              <a:t>10 nejdůležitějších aplikací a služeb</a:t>
            </a:r>
            <a:r>
              <a:rPr lang="cs-CZ" sz="2400" dirty="0" smtClean="0">
                <a:solidFill>
                  <a:schemeClr val="bg1">
                    <a:lumMod val="50000"/>
                  </a:schemeClr>
                </a:solidFill>
              </a:rPr>
              <a:t> pro mobilní telefony, které budou do roku </a:t>
            </a:r>
            <a:r>
              <a:rPr lang="cs-CZ" sz="2400" b="1" dirty="0" smtClean="0">
                <a:solidFill>
                  <a:schemeClr val="bg1">
                    <a:lumMod val="50000"/>
                  </a:schemeClr>
                </a:solidFill>
              </a:rPr>
              <a:t>2012</a:t>
            </a:r>
            <a:r>
              <a:rPr lang="cs-CZ" sz="2400" dirty="0" smtClean="0">
                <a:solidFill>
                  <a:schemeClr val="bg1">
                    <a:lumMod val="50000"/>
                  </a:schemeClr>
                </a:solidFill>
              </a:rPr>
              <a:t> rozhodovat o </a:t>
            </a:r>
            <a:r>
              <a:rPr lang="cs-CZ" sz="2400" b="1" dirty="0" smtClean="0">
                <a:solidFill>
                  <a:schemeClr val="bg1">
                    <a:lumMod val="50000"/>
                  </a:schemeClr>
                </a:solidFill>
              </a:rPr>
              <a:t>úspěchu</a:t>
            </a:r>
            <a:r>
              <a:rPr lang="cs-CZ" sz="2400" dirty="0" smtClean="0">
                <a:solidFill>
                  <a:schemeClr val="bg1">
                    <a:lumMod val="50000"/>
                  </a:schemeClr>
                </a:solidFill>
              </a:rPr>
              <a:t> …</a:t>
            </a:r>
            <a:endParaRPr lang="cs-CZ" sz="2400" dirty="0">
              <a:solidFill>
                <a:schemeClr val="bg1">
                  <a:lumMod val="50000"/>
                </a:schemeClr>
              </a:solidFill>
            </a:endParaRPr>
          </a:p>
        </p:txBody>
      </p:sp>
      <p:sp>
        <p:nvSpPr>
          <p:cNvPr id="14" name="Obdélník 13"/>
          <p:cNvSpPr/>
          <p:nvPr/>
        </p:nvSpPr>
        <p:spPr>
          <a:xfrm>
            <a:off x="268783" y="2502125"/>
            <a:ext cx="4500594" cy="369332"/>
          </a:xfrm>
          <a:prstGeom prst="rect">
            <a:avLst/>
          </a:prstGeom>
        </p:spPr>
        <p:txBody>
          <a:bodyPr wrap="square">
            <a:spAutoFit/>
          </a:bodyPr>
          <a:lstStyle/>
          <a:p>
            <a:r>
              <a:rPr lang="cs-CZ" b="1" dirty="0" smtClean="0">
                <a:solidFill>
                  <a:schemeClr val="bg1"/>
                </a:solidFill>
              </a:rPr>
              <a:t>1. Jednoduché převody peněz - SMS</a:t>
            </a:r>
            <a:endParaRPr lang="cs-CZ" b="1" dirty="0">
              <a:solidFill>
                <a:schemeClr val="bg1"/>
              </a:solidFill>
            </a:endParaRPr>
          </a:p>
        </p:txBody>
      </p:sp>
      <p:sp>
        <p:nvSpPr>
          <p:cNvPr id="17" name="Obdélník 16"/>
          <p:cNvSpPr/>
          <p:nvPr/>
        </p:nvSpPr>
        <p:spPr>
          <a:xfrm>
            <a:off x="268783" y="4833844"/>
            <a:ext cx="2737352" cy="369332"/>
          </a:xfrm>
          <a:prstGeom prst="rect">
            <a:avLst/>
          </a:prstGeom>
        </p:spPr>
        <p:txBody>
          <a:bodyPr wrap="none">
            <a:spAutoFit/>
          </a:bodyPr>
          <a:lstStyle/>
          <a:p>
            <a:r>
              <a:rPr lang="cs-CZ" b="1" dirty="0" smtClean="0">
                <a:solidFill>
                  <a:schemeClr val="bg1"/>
                </a:solidFill>
              </a:rPr>
              <a:t>4. Mobilní prohlížení webu</a:t>
            </a:r>
            <a:endParaRPr lang="cs-CZ" b="1" dirty="0">
              <a:solidFill>
                <a:schemeClr val="bg1"/>
              </a:solidFill>
            </a:endParaRPr>
          </a:p>
        </p:txBody>
      </p:sp>
      <p:sp>
        <p:nvSpPr>
          <p:cNvPr id="18" name="Obdélník 17"/>
          <p:cNvSpPr/>
          <p:nvPr/>
        </p:nvSpPr>
        <p:spPr>
          <a:xfrm>
            <a:off x="268783" y="5607821"/>
            <a:ext cx="2886881" cy="369332"/>
          </a:xfrm>
          <a:prstGeom prst="rect">
            <a:avLst/>
          </a:prstGeom>
        </p:spPr>
        <p:txBody>
          <a:bodyPr wrap="none">
            <a:spAutoFit/>
          </a:bodyPr>
          <a:lstStyle/>
          <a:p>
            <a:r>
              <a:rPr lang="cs-CZ" b="1" dirty="0" smtClean="0">
                <a:solidFill>
                  <a:schemeClr val="bg1"/>
                </a:solidFill>
              </a:rPr>
              <a:t>5. Mobilní monitoring zdraví</a:t>
            </a:r>
            <a:endParaRPr lang="cs-CZ" b="1" dirty="0">
              <a:solidFill>
                <a:schemeClr val="bg1"/>
              </a:solidFill>
            </a:endParaRPr>
          </a:p>
        </p:txBody>
      </p:sp>
      <p:sp>
        <p:nvSpPr>
          <p:cNvPr id="19" name="Obdélník 18"/>
          <p:cNvSpPr/>
          <p:nvPr/>
        </p:nvSpPr>
        <p:spPr>
          <a:xfrm>
            <a:off x="6080596" y="2488389"/>
            <a:ext cx="1811586" cy="369332"/>
          </a:xfrm>
          <a:prstGeom prst="rect">
            <a:avLst/>
          </a:prstGeom>
        </p:spPr>
        <p:txBody>
          <a:bodyPr wrap="none">
            <a:spAutoFit/>
          </a:bodyPr>
          <a:lstStyle/>
          <a:p>
            <a:r>
              <a:rPr lang="cs-CZ" b="1" dirty="0" smtClean="0">
                <a:solidFill>
                  <a:schemeClr val="bg1"/>
                </a:solidFill>
              </a:rPr>
              <a:t>6. Mobilní platby</a:t>
            </a:r>
            <a:endParaRPr lang="cs-CZ" b="1" dirty="0">
              <a:solidFill>
                <a:schemeClr val="bg1"/>
              </a:solidFill>
            </a:endParaRPr>
          </a:p>
        </p:txBody>
      </p:sp>
      <p:sp>
        <p:nvSpPr>
          <p:cNvPr id="23" name="Obdélník 22"/>
          <p:cNvSpPr/>
          <p:nvPr/>
        </p:nvSpPr>
        <p:spPr>
          <a:xfrm>
            <a:off x="6080596" y="5560223"/>
            <a:ext cx="1933543" cy="369332"/>
          </a:xfrm>
          <a:prstGeom prst="rect">
            <a:avLst/>
          </a:prstGeom>
        </p:spPr>
        <p:txBody>
          <a:bodyPr wrap="none">
            <a:spAutoFit/>
          </a:bodyPr>
          <a:lstStyle/>
          <a:p>
            <a:r>
              <a:rPr lang="cs-CZ" b="1" dirty="0" smtClean="0">
                <a:solidFill>
                  <a:schemeClr val="bg1"/>
                </a:solidFill>
              </a:rPr>
              <a:t>10. Mobilní hudba</a:t>
            </a:r>
            <a:endParaRPr lang="cs-CZ" b="1" dirty="0">
              <a:solidFill>
                <a:schemeClr val="bg1"/>
              </a:solidFill>
            </a:endParaRPr>
          </a:p>
        </p:txBody>
      </p:sp>
      <p:pic>
        <p:nvPicPr>
          <p:cNvPr id="24" name="Picture 1"/>
          <p:cNvPicPr>
            <a:picLocks noChangeAspect="1" noChangeArrowheads="1"/>
          </p:cNvPicPr>
          <p:nvPr/>
        </p:nvPicPr>
        <p:blipFill>
          <a:blip r:embed="rId5" cstate="print"/>
          <a:srcRect/>
          <a:stretch>
            <a:fillRect/>
          </a:stretch>
        </p:blipFill>
        <p:spPr bwMode="auto">
          <a:xfrm>
            <a:off x="8130776" y="35978"/>
            <a:ext cx="1714794" cy="384000"/>
          </a:xfrm>
          <a:prstGeom prst="rect">
            <a:avLst/>
          </a:prstGeom>
          <a:noFill/>
          <a:ln w="9525">
            <a:noFill/>
            <a:miter lim="800000"/>
            <a:headEnd/>
            <a:tailEnd/>
          </a:ln>
        </p:spPr>
      </p:pic>
      <p:sp>
        <p:nvSpPr>
          <p:cNvPr id="26" name="Pětiúhelník 25"/>
          <p:cNvSpPr/>
          <p:nvPr/>
        </p:nvSpPr>
        <p:spPr>
          <a:xfrm>
            <a:off x="166654" y="3263385"/>
            <a:ext cx="3857652" cy="428628"/>
          </a:xfrm>
          <a:prstGeom prst="homePlat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Pětiúhelník 26"/>
          <p:cNvSpPr/>
          <p:nvPr/>
        </p:nvSpPr>
        <p:spPr>
          <a:xfrm>
            <a:off x="166654" y="4043792"/>
            <a:ext cx="3857652" cy="428628"/>
          </a:xfrm>
          <a:prstGeom prst="homePlat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p:cNvSpPr/>
          <p:nvPr/>
        </p:nvSpPr>
        <p:spPr>
          <a:xfrm>
            <a:off x="268783" y="3291459"/>
            <a:ext cx="3684085" cy="369332"/>
          </a:xfrm>
          <a:prstGeom prst="rect">
            <a:avLst/>
          </a:prstGeom>
        </p:spPr>
        <p:txBody>
          <a:bodyPr wrap="none">
            <a:spAutoFit/>
          </a:bodyPr>
          <a:lstStyle/>
          <a:p>
            <a:r>
              <a:rPr lang="pl-PL" b="1" dirty="0" smtClean="0">
                <a:solidFill>
                  <a:schemeClr val="bg1"/>
                </a:solidFill>
              </a:rPr>
              <a:t>2. Služby založené na znalosti polohy</a:t>
            </a:r>
            <a:endParaRPr lang="cs-CZ" b="1" dirty="0">
              <a:solidFill>
                <a:schemeClr val="bg1"/>
              </a:solidFill>
            </a:endParaRPr>
          </a:p>
        </p:txBody>
      </p:sp>
      <p:sp>
        <p:nvSpPr>
          <p:cNvPr id="16" name="Obdélník 15"/>
          <p:cNvSpPr/>
          <p:nvPr/>
        </p:nvSpPr>
        <p:spPr>
          <a:xfrm>
            <a:off x="268783" y="4060025"/>
            <a:ext cx="2356543" cy="369332"/>
          </a:xfrm>
          <a:prstGeom prst="rect">
            <a:avLst/>
          </a:prstGeom>
        </p:spPr>
        <p:txBody>
          <a:bodyPr wrap="none">
            <a:spAutoFit/>
          </a:bodyPr>
          <a:lstStyle/>
          <a:p>
            <a:r>
              <a:rPr lang="cs-CZ" b="1" dirty="0" smtClean="0">
                <a:solidFill>
                  <a:schemeClr val="bg1"/>
                </a:solidFill>
              </a:rPr>
              <a:t>3. Mobilní vyhledávání</a:t>
            </a:r>
            <a:endParaRPr lang="cs-CZ" b="1" dirty="0">
              <a:solidFill>
                <a:schemeClr val="bg1"/>
              </a:solidFill>
            </a:endParaRPr>
          </a:p>
        </p:txBody>
      </p:sp>
      <p:sp>
        <p:nvSpPr>
          <p:cNvPr id="31" name="Pětiúhelník 30"/>
          <p:cNvSpPr/>
          <p:nvPr/>
        </p:nvSpPr>
        <p:spPr>
          <a:xfrm rot="10800000">
            <a:off x="5810257" y="3256347"/>
            <a:ext cx="3857652" cy="428628"/>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Pětiúhelník 32"/>
          <p:cNvSpPr/>
          <p:nvPr/>
        </p:nvSpPr>
        <p:spPr>
          <a:xfrm rot="10800000">
            <a:off x="5810257" y="4792263"/>
            <a:ext cx="3857652" cy="428628"/>
          </a:xfrm>
          <a:prstGeom prst="homePlat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6080596" y="3274207"/>
            <a:ext cx="3730188" cy="369332"/>
          </a:xfrm>
          <a:prstGeom prst="rect">
            <a:avLst/>
          </a:prstGeom>
        </p:spPr>
        <p:txBody>
          <a:bodyPr wrap="none">
            <a:spAutoFit/>
          </a:bodyPr>
          <a:lstStyle/>
          <a:p>
            <a:r>
              <a:rPr lang="pl-PL" b="1" dirty="0" smtClean="0">
                <a:solidFill>
                  <a:schemeClr val="bg1"/>
                </a:solidFill>
              </a:rPr>
              <a:t>7. Komunikace na krátkou vzdálenost</a:t>
            </a:r>
            <a:endParaRPr lang="cs-CZ" b="1" dirty="0">
              <a:solidFill>
                <a:schemeClr val="bg1"/>
              </a:solidFill>
            </a:endParaRPr>
          </a:p>
        </p:txBody>
      </p:sp>
      <p:sp>
        <p:nvSpPr>
          <p:cNvPr id="22" name="Obdélník 21"/>
          <p:cNvSpPr/>
          <p:nvPr/>
        </p:nvSpPr>
        <p:spPr>
          <a:xfrm>
            <a:off x="6080596" y="4845843"/>
            <a:ext cx="2797048" cy="369332"/>
          </a:xfrm>
          <a:prstGeom prst="rect">
            <a:avLst/>
          </a:prstGeom>
        </p:spPr>
        <p:txBody>
          <a:bodyPr wrap="none">
            <a:spAutoFit/>
          </a:bodyPr>
          <a:lstStyle/>
          <a:p>
            <a:r>
              <a:rPr lang="cs-CZ" b="1" dirty="0" smtClean="0">
                <a:solidFill>
                  <a:schemeClr val="bg1"/>
                </a:solidFill>
              </a:rPr>
              <a:t>9. Mobilní </a:t>
            </a:r>
            <a:r>
              <a:rPr lang="cs-CZ" b="1" dirty="0" err="1" smtClean="0">
                <a:solidFill>
                  <a:schemeClr val="bg1"/>
                </a:solidFill>
              </a:rPr>
              <a:t>instat</a:t>
            </a:r>
            <a:r>
              <a:rPr lang="cs-CZ" b="1" dirty="0" smtClean="0">
                <a:solidFill>
                  <a:schemeClr val="bg1"/>
                </a:solidFill>
              </a:rPr>
              <a:t> </a:t>
            </a:r>
            <a:r>
              <a:rPr lang="cs-CZ" b="1" dirty="0" err="1" smtClean="0">
                <a:solidFill>
                  <a:schemeClr val="bg1"/>
                </a:solidFill>
              </a:rPr>
              <a:t>messaging</a:t>
            </a:r>
            <a:endParaRPr lang="cs-CZ" b="1" dirty="0">
              <a:solidFill>
                <a:schemeClr val="bg1"/>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Box 9"/>
          <p:cNvSpPr txBox="1">
            <a:spLocks noChangeArrowheads="1"/>
          </p:cNvSpPr>
          <p:nvPr/>
        </p:nvSpPr>
        <p:spPr bwMode="auto">
          <a:xfrm>
            <a:off x="214314" y="2498437"/>
            <a:ext cx="9167842" cy="1004260"/>
          </a:xfrm>
          <a:prstGeom prst="rect">
            <a:avLst/>
          </a:prstGeom>
          <a:noFill/>
          <a:ln w="9525">
            <a:noFill/>
            <a:miter lim="800000"/>
            <a:headEnd/>
            <a:tailEnd/>
          </a:ln>
        </p:spPr>
        <p:txBody>
          <a:bodyPr wrap="square" lIns="80147" tIns="40074" rIns="80147" bIns="40074">
            <a:spAutoFit/>
          </a:bodyPr>
          <a:lstStyle/>
          <a:p>
            <a:pPr marL="514350" indent="-514350"/>
            <a:r>
              <a:rPr lang="cs-CZ" sz="6000" b="1" dirty="0" smtClean="0">
                <a:solidFill>
                  <a:schemeClr val="bg1">
                    <a:lumMod val="50000"/>
                  </a:schemeClr>
                </a:solidFill>
              </a:rPr>
              <a:t>Mobilní marketing</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17" name="Picture 2"/>
          <p:cNvPicPr>
            <a:picLocks noChangeAspect="1" noChangeArrowheads="1"/>
          </p:cNvPicPr>
          <p:nvPr/>
        </p:nvPicPr>
        <p:blipFill>
          <a:blip r:embed="rId5" cstate="print"/>
          <a:srcRect/>
          <a:stretch>
            <a:fillRect/>
          </a:stretch>
        </p:blipFill>
        <p:spPr bwMode="auto">
          <a:xfrm>
            <a:off x="6400353" y="3140968"/>
            <a:ext cx="3305175" cy="329565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13"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marketing</a:t>
            </a:r>
            <a:endParaRPr lang="cs-CZ" sz="3200" dirty="0">
              <a:solidFill>
                <a:srgbClr val="FF0000"/>
              </a:solidFill>
            </a:endParaRPr>
          </a:p>
        </p:txBody>
      </p:sp>
      <p:sp>
        <p:nvSpPr>
          <p:cNvPr id="22" name="TextBox 9"/>
          <p:cNvSpPr txBox="1">
            <a:spLocks noChangeArrowheads="1"/>
          </p:cNvSpPr>
          <p:nvPr/>
        </p:nvSpPr>
        <p:spPr bwMode="auto">
          <a:xfrm>
            <a:off x="95216" y="1071547"/>
            <a:ext cx="9441688" cy="6113351"/>
          </a:xfrm>
          <a:prstGeom prst="rect">
            <a:avLst/>
          </a:prstGeom>
          <a:noFill/>
          <a:ln w="9525">
            <a:noFill/>
            <a:miter lim="800000"/>
            <a:headEnd/>
            <a:tailEnd/>
          </a:ln>
        </p:spPr>
        <p:txBody>
          <a:bodyPr wrap="square" lIns="80147" tIns="40074" rIns="80147" bIns="40074">
            <a:spAutoFit/>
          </a:bodyPr>
          <a:lstStyle/>
          <a:p>
            <a:pPr marL="514350" indent="-514350">
              <a:buFont typeface="Wingdings" pitchFamily="2" charset="2"/>
              <a:buChar char="Ø"/>
            </a:pPr>
            <a:r>
              <a:rPr lang="cs-CZ" sz="2800" b="1" dirty="0" smtClean="0">
                <a:solidFill>
                  <a:schemeClr val="tx2">
                    <a:lumMod val="75000"/>
                  </a:schemeClr>
                </a:solidFill>
              </a:rPr>
              <a:t>Schopnost zasáhnout</a:t>
            </a:r>
          </a:p>
          <a:p>
            <a:pPr marL="514350" indent="-514350"/>
            <a:r>
              <a:rPr lang="cs-CZ" sz="2400" dirty="0" smtClean="0"/>
              <a:t>	… mobilní telefon vlastní dnes prakticky každý, má ho pořád u sebe</a:t>
            </a:r>
          </a:p>
          <a:p>
            <a:pPr marL="514350" indent="-514350"/>
            <a:endParaRPr lang="cs-CZ" sz="2400" dirty="0" smtClean="0"/>
          </a:p>
          <a:p>
            <a:pPr marL="514350" indent="-514350">
              <a:buFont typeface="Wingdings" pitchFamily="2" charset="2"/>
              <a:buChar char="Ø"/>
            </a:pPr>
            <a:r>
              <a:rPr lang="cs-CZ" sz="2800" b="1" dirty="0" smtClean="0">
                <a:solidFill>
                  <a:schemeClr val="accent6">
                    <a:lumMod val="50000"/>
                  </a:schemeClr>
                </a:solidFill>
              </a:rPr>
              <a:t>Cílená reklama</a:t>
            </a:r>
          </a:p>
          <a:p>
            <a:pPr marL="514350" indent="-514350"/>
            <a:r>
              <a:rPr lang="cs-CZ" sz="2400" dirty="0" smtClean="0"/>
              <a:t>	… znalost uživatele, jeho chování a potřeb</a:t>
            </a:r>
          </a:p>
          <a:p>
            <a:pPr marL="514350" indent="-514350"/>
            <a:endParaRPr lang="cs-CZ" sz="2400" dirty="0" smtClean="0"/>
          </a:p>
          <a:p>
            <a:pPr marL="514350" indent="-514350">
              <a:buFont typeface="Wingdings" pitchFamily="2" charset="2"/>
              <a:buChar char="Ø"/>
            </a:pPr>
            <a:r>
              <a:rPr lang="cs-CZ" sz="2800" b="1" dirty="0" smtClean="0">
                <a:solidFill>
                  <a:schemeClr val="accent6">
                    <a:lumMod val="50000"/>
                  </a:schemeClr>
                </a:solidFill>
              </a:rPr>
              <a:t>Relevance</a:t>
            </a:r>
          </a:p>
          <a:p>
            <a:pPr marL="514350" indent="-514350"/>
            <a:r>
              <a:rPr lang="cs-CZ" sz="2400" dirty="0" smtClean="0"/>
              <a:t>	… schopnost dodat sdělení relevantní potřebám uživatele</a:t>
            </a:r>
          </a:p>
          <a:p>
            <a:pPr marL="514350" indent="-514350"/>
            <a:endParaRPr lang="cs-CZ" sz="2400" dirty="0" smtClean="0"/>
          </a:p>
          <a:p>
            <a:pPr marL="514350" indent="-514350">
              <a:buFont typeface="Wingdings" pitchFamily="2" charset="2"/>
              <a:buChar char="Ø"/>
            </a:pPr>
            <a:r>
              <a:rPr lang="cs-CZ" sz="2800" b="1" dirty="0" smtClean="0">
                <a:solidFill>
                  <a:schemeClr val="accent6">
                    <a:lumMod val="50000"/>
                  </a:schemeClr>
                </a:solidFill>
              </a:rPr>
              <a:t>Interakce</a:t>
            </a:r>
          </a:p>
          <a:p>
            <a:pPr marL="514350" indent="-514350"/>
            <a:r>
              <a:rPr lang="cs-CZ" sz="2400" dirty="0" smtClean="0"/>
              <a:t>	… mobilní telefon je nástroj umožňující okamžitě zareagovat na </a:t>
            </a:r>
          </a:p>
          <a:p>
            <a:pPr marL="514350" indent="-514350"/>
            <a:r>
              <a:rPr lang="cs-CZ" sz="2400" dirty="0" smtClean="0"/>
              <a:t>	nabídku</a:t>
            </a:r>
          </a:p>
          <a:p>
            <a:pPr marL="514350" indent="-514350"/>
            <a:endParaRPr lang="cs-CZ" sz="2800" b="1" dirty="0" smtClean="0">
              <a:solidFill>
                <a:schemeClr val="accent6">
                  <a:lumMod val="50000"/>
                </a:schemeClr>
              </a:solidFill>
            </a:endParaRPr>
          </a:p>
          <a:p>
            <a:pPr marL="1257300" lvl="3">
              <a:defRPr/>
            </a:pPr>
            <a:endParaRPr lang="cs-CZ" sz="2800" b="1" dirty="0" smtClean="0">
              <a:solidFill>
                <a:schemeClr val="tx2">
                  <a:lumMod val="95000"/>
                  <a:lumOff val="5000"/>
                </a:schemeClr>
              </a:solidFill>
            </a:endParaRPr>
          </a:p>
          <a:p>
            <a:pPr marL="514350" indent="-514350"/>
            <a:endParaRPr lang="cs-CZ" sz="3200" dirty="0" smtClean="0">
              <a:solidFill>
                <a:srgbClr val="FF0000"/>
              </a:solidFill>
            </a:endParaRPr>
          </a:p>
        </p:txBody>
      </p:sp>
      <p:pic>
        <p:nvPicPr>
          <p:cNvPr id="8"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Box 9"/>
          <p:cNvSpPr txBox="1">
            <a:spLocks noChangeArrowheads="1"/>
          </p:cNvSpPr>
          <p:nvPr/>
        </p:nvSpPr>
        <p:spPr bwMode="auto">
          <a:xfrm>
            <a:off x="452406" y="785794"/>
            <a:ext cx="5774572" cy="8021566"/>
          </a:xfrm>
          <a:prstGeom prst="rect">
            <a:avLst/>
          </a:prstGeom>
          <a:noFill/>
          <a:ln w="9525">
            <a:noFill/>
            <a:miter lim="800000"/>
            <a:headEnd/>
            <a:tailEnd/>
          </a:ln>
        </p:spPr>
        <p:txBody>
          <a:bodyPr wrap="square" lIns="80147" tIns="40074" rIns="80147" bIns="40074">
            <a:spAutoFit/>
          </a:bodyPr>
          <a:lstStyle/>
          <a:p>
            <a:pPr marL="514350" indent="-514350"/>
            <a:endParaRPr lang="cs-CZ" sz="3200" b="1" dirty="0" smtClean="0">
              <a:solidFill>
                <a:srgbClr val="FF0000"/>
              </a:solidFill>
            </a:endParaRPr>
          </a:p>
          <a:p>
            <a:pPr lvl="0"/>
            <a:r>
              <a:rPr lang="cs-CZ" sz="2400" b="1" dirty="0" smtClean="0"/>
              <a:t>Aktivní přístup - </a:t>
            </a:r>
            <a:r>
              <a:rPr lang="cs-CZ" sz="2400" dirty="0" smtClean="0"/>
              <a:t> uživatel má aktuální potřebu, kterou řeší prostřednictvím mobilního telefonu, protože zrovna nemá přístup ke klasickému webu nebo je pro něj využití mobilu v danou chvíli jednoduší. Otázka hledání na mobilním webu nebo v aplikaci, je již jen otázkou komfortu a rozšířených možností hledání. </a:t>
            </a:r>
          </a:p>
          <a:p>
            <a:pPr lvl="0"/>
            <a:endParaRPr lang="cs-CZ" sz="2400" dirty="0" smtClean="0"/>
          </a:p>
          <a:p>
            <a:pPr lvl="0"/>
            <a:r>
              <a:rPr lang="cs-CZ" sz="2400" dirty="0" smtClean="0"/>
              <a:t>// </a:t>
            </a:r>
            <a:r>
              <a:rPr lang="cs-CZ" sz="2400" i="1" dirty="0" smtClean="0"/>
              <a:t>Příklad</a:t>
            </a:r>
            <a:r>
              <a:rPr lang="cs-CZ" sz="2400" b="1" dirty="0" smtClean="0"/>
              <a:t>:</a:t>
            </a:r>
            <a:r>
              <a:rPr lang="cs-CZ" sz="2400" dirty="0" smtClean="0"/>
              <a:t> Uživatel v mobilu zadá vyhledat „restaurace“ a bude osloven nabídkou restaurací v okolí. Stejně tak může platit pro autoservis, možnosti dopravy a další služby.</a:t>
            </a:r>
          </a:p>
          <a:p>
            <a:pPr marL="504000">
              <a:defRPr/>
            </a:pPr>
            <a:endParaRPr lang="cs-CZ" sz="2800" b="1" dirty="0" smtClean="0"/>
          </a:p>
          <a:p>
            <a:pPr marL="514350" indent="-514350">
              <a:buFont typeface="Wingdings" pitchFamily="2" charset="2"/>
              <a:buChar char="Ø"/>
            </a:pPr>
            <a:endParaRPr lang="cs-CZ" sz="2800" b="1" dirty="0" smtClean="0"/>
          </a:p>
          <a:p>
            <a:pPr marL="514350" indent="-514350">
              <a:buFont typeface="Wingdings" pitchFamily="2" charset="2"/>
              <a:buChar char="Ø"/>
            </a:pPr>
            <a:endParaRPr lang="cs-CZ" sz="2800" b="1" dirty="0" smtClean="0"/>
          </a:p>
          <a:p>
            <a:pPr marL="1257300" lvl="3">
              <a:defRPr/>
            </a:pPr>
            <a:endParaRPr lang="cs-CZ" sz="2800" b="1" dirty="0" smtClean="0">
              <a:solidFill>
                <a:schemeClr val="tx2">
                  <a:lumMod val="95000"/>
                  <a:lumOff val="5000"/>
                </a:schemeClr>
              </a:solidFill>
            </a:endParaRPr>
          </a:p>
          <a:p>
            <a:pPr marL="1257300" lvl="3">
              <a:buFont typeface="Wingdings" pitchFamily="2" charset="2"/>
              <a:buChar char="Ø"/>
              <a:defRPr/>
            </a:pPr>
            <a:endParaRPr lang="cs-CZ" sz="2800" b="1" dirty="0" smtClean="0">
              <a:solidFill>
                <a:schemeClr val="tx2">
                  <a:lumMod val="95000"/>
                  <a:lumOff val="5000"/>
                </a:schemeClr>
              </a:solidFill>
            </a:endParaRPr>
          </a:p>
          <a:p>
            <a:pPr marL="514350" indent="-514350"/>
            <a:endParaRPr lang="cs-CZ" sz="3200" dirty="0" smtClean="0">
              <a:solidFill>
                <a:srgbClr val="FF0000"/>
              </a:solidFill>
            </a:endParaRP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m.seznam.cz</a:t>
            </a:r>
            <a:endParaRPr lang="cs-CZ" sz="1100" dirty="0">
              <a:solidFill>
                <a:schemeClr val="bg1"/>
              </a:solidFill>
            </a:endParaRPr>
          </a:p>
        </p:txBody>
      </p:sp>
      <p:pic>
        <p:nvPicPr>
          <p:cNvPr id="12"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56324" name="Picture 4"/>
          <p:cNvPicPr>
            <a:picLocks noChangeAspect="1" noChangeArrowheads="1"/>
          </p:cNvPicPr>
          <p:nvPr/>
        </p:nvPicPr>
        <p:blipFill>
          <a:blip r:embed="rId5" cstate="print"/>
          <a:srcRect/>
          <a:stretch>
            <a:fillRect/>
          </a:stretch>
        </p:blipFill>
        <p:spPr bwMode="auto">
          <a:xfrm>
            <a:off x="6167446" y="1142984"/>
            <a:ext cx="3416637" cy="4872035"/>
          </a:xfrm>
          <a:prstGeom prst="rect">
            <a:avLst/>
          </a:prstGeom>
          <a:noFill/>
          <a:ln w="9525">
            <a:noFill/>
            <a:miter lim="800000"/>
            <a:headEnd/>
            <a:tailEnd/>
          </a:ln>
        </p:spPr>
      </p:pic>
      <p:sp>
        <p:nvSpPr>
          <p:cNvPr id="11"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marketing</a:t>
            </a:r>
            <a:endParaRPr lang="cs-CZ" sz="3200" dirty="0">
              <a:solidFill>
                <a:srgbClr val="FF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Box 9"/>
          <p:cNvSpPr txBox="1">
            <a:spLocks noChangeArrowheads="1"/>
          </p:cNvSpPr>
          <p:nvPr/>
        </p:nvSpPr>
        <p:spPr bwMode="auto">
          <a:xfrm>
            <a:off x="464312" y="857232"/>
            <a:ext cx="5560258" cy="6081444"/>
          </a:xfrm>
          <a:prstGeom prst="rect">
            <a:avLst/>
          </a:prstGeom>
          <a:noFill/>
          <a:ln w="9525">
            <a:noFill/>
            <a:miter lim="800000"/>
            <a:headEnd/>
            <a:tailEnd/>
          </a:ln>
        </p:spPr>
        <p:txBody>
          <a:bodyPr wrap="square" lIns="80147" tIns="40074" rIns="80147" bIns="40074">
            <a:spAutoFit/>
          </a:bodyPr>
          <a:lstStyle/>
          <a:p>
            <a:pPr marL="514350" indent="-514350"/>
            <a:endParaRPr lang="cs-CZ" sz="3200" b="1" dirty="0" smtClean="0">
              <a:solidFill>
                <a:srgbClr val="FF0000"/>
              </a:solidFill>
            </a:endParaRPr>
          </a:p>
          <a:p>
            <a:pPr lvl="0"/>
            <a:r>
              <a:rPr lang="cs-CZ" sz="2400" b="1" dirty="0" smtClean="0"/>
              <a:t>Pasivní přístup - </a:t>
            </a:r>
            <a:r>
              <a:rPr lang="cs-CZ" sz="2400" dirty="0" smtClean="0"/>
              <a:t>uživatel využívá službu nebo aplikaci, kde je konzumentem obsahu. </a:t>
            </a:r>
          </a:p>
          <a:p>
            <a:pPr lvl="0"/>
            <a:endParaRPr lang="cs-CZ" sz="2400" dirty="0" smtClean="0"/>
          </a:p>
          <a:p>
            <a:r>
              <a:rPr lang="cs-CZ" sz="2400" dirty="0" smtClean="0"/>
              <a:t>// </a:t>
            </a:r>
            <a:r>
              <a:rPr lang="cs-CZ" sz="2400" i="1" dirty="0" smtClean="0"/>
              <a:t>Příklad1</a:t>
            </a:r>
            <a:r>
              <a:rPr lang="cs-CZ" sz="2400" b="1" dirty="0" smtClean="0"/>
              <a:t>: </a:t>
            </a:r>
            <a:r>
              <a:rPr lang="cs-CZ" sz="2400" dirty="0" smtClean="0"/>
              <a:t> Uživatel cestou do práce v MHD čte články na Novinkách, Sport, případně může procházet inzeráty, profily na službách lidé, </a:t>
            </a:r>
            <a:r>
              <a:rPr lang="cs-CZ" sz="2400" dirty="0" err="1" smtClean="0"/>
              <a:t>sauto</a:t>
            </a:r>
            <a:r>
              <a:rPr lang="cs-CZ" sz="2400" dirty="0" smtClean="0"/>
              <a:t>, </a:t>
            </a:r>
            <a:r>
              <a:rPr lang="cs-CZ" sz="2400" dirty="0" err="1" smtClean="0"/>
              <a:t>sreality</a:t>
            </a:r>
            <a:r>
              <a:rPr lang="cs-CZ" sz="2400" dirty="0" smtClean="0"/>
              <a:t>, číst maily atd.</a:t>
            </a:r>
          </a:p>
          <a:p>
            <a:endParaRPr lang="cs-CZ" sz="2400" dirty="0" smtClean="0"/>
          </a:p>
          <a:p>
            <a:r>
              <a:rPr lang="cs-CZ" sz="2400" dirty="0" smtClean="0"/>
              <a:t>// </a:t>
            </a:r>
            <a:r>
              <a:rPr lang="cs-CZ" sz="2400" i="1" dirty="0" smtClean="0"/>
              <a:t>Příklad2</a:t>
            </a:r>
            <a:r>
              <a:rPr lang="cs-CZ" sz="2400" b="1" dirty="0" smtClean="0"/>
              <a:t>: </a:t>
            </a:r>
            <a:r>
              <a:rPr lang="cs-CZ" sz="2400" dirty="0" smtClean="0"/>
              <a:t> Uživatel využívá navigace nebo mapy, na základě lokalizace je oslovován nabídkami (slevové kupóny a akce v okolí, lokalizované bannery)</a:t>
            </a:r>
          </a:p>
          <a:p>
            <a:pPr marL="514350" indent="-514350"/>
            <a:endParaRPr lang="cs-CZ" sz="3200" dirty="0" smtClean="0">
              <a:solidFill>
                <a:srgbClr val="FF0000"/>
              </a:solidFill>
            </a:endParaRP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8"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marketing</a:t>
            </a:r>
            <a:endParaRPr lang="cs-CZ" sz="3200" dirty="0">
              <a:solidFill>
                <a:srgbClr val="FF0000"/>
              </a:solidFill>
            </a:endParaRPr>
          </a:p>
        </p:txBody>
      </p:sp>
      <p:pic>
        <p:nvPicPr>
          <p:cNvPr id="12"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54273" name="Picture 1"/>
          <p:cNvPicPr>
            <a:picLocks noChangeAspect="1" noChangeArrowheads="1"/>
          </p:cNvPicPr>
          <p:nvPr/>
        </p:nvPicPr>
        <p:blipFill>
          <a:blip r:embed="rId5" cstate="print"/>
          <a:srcRect/>
          <a:stretch>
            <a:fillRect/>
          </a:stretch>
        </p:blipFill>
        <p:spPr bwMode="auto">
          <a:xfrm>
            <a:off x="6238875" y="2714620"/>
            <a:ext cx="3667125" cy="375285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7" name="TextBox 6"/>
          <p:cNvSpPr txBox="1">
            <a:spLocks noChangeArrowheads="1"/>
          </p:cNvSpPr>
          <p:nvPr/>
        </p:nvSpPr>
        <p:spPr bwMode="auto">
          <a:xfrm>
            <a:off x="309530" y="1285860"/>
            <a:ext cx="9441688" cy="2850920"/>
          </a:xfrm>
          <a:prstGeom prst="rect">
            <a:avLst/>
          </a:prstGeom>
          <a:noFill/>
          <a:ln w="9525">
            <a:noFill/>
            <a:miter lim="800000"/>
            <a:headEnd/>
            <a:tailEnd/>
          </a:ln>
        </p:spPr>
        <p:txBody>
          <a:bodyPr wrap="square" lIns="80147" tIns="40074" rIns="80147" bIns="40074">
            <a:spAutoFit/>
          </a:bodyPr>
          <a:lstStyle/>
          <a:p>
            <a:r>
              <a:rPr lang="cs-CZ" sz="2400" b="1" u="sng" dirty="0" smtClean="0"/>
              <a:t>Silné stránky: </a:t>
            </a:r>
            <a:endParaRPr lang="cs-CZ" sz="2400" dirty="0" smtClean="0"/>
          </a:p>
          <a:p>
            <a:pPr marL="36000" lvl="0" indent="-360000">
              <a:buBlip>
                <a:blip r:embed="rId4"/>
              </a:buBlip>
            </a:pPr>
            <a:r>
              <a:rPr lang="cs-CZ" sz="2200" dirty="0" smtClean="0"/>
              <a:t>Znalost produktu.</a:t>
            </a:r>
          </a:p>
          <a:p>
            <a:pPr marL="36000" lvl="0" indent="-360000">
              <a:buBlip>
                <a:blip r:embed="rId4"/>
              </a:buBlip>
            </a:pPr>
            <a:r>
              <a:rPr lang="cs-CZ" sz="2200" dirty="0" smtClean="0"/>
              <a:t>Lokalizace.</a:t>
            </a:r>
          </a:p>
          <a:p>
            <a:pPr marL="36000" lvl="0" indent="-360000">
              <a:buBlip>
                <a:blip r:embed="rId4"/>
              </a:buBlip>
            </a:pPr>
            <a:r>
              <a:rPr lang="cs-CZ" sz="2200" dirty="0" smtClean="0"/>
              <a:t>Návaznost  a uchopitelnost. </a:t>
            </a:r>
          </a:p>
          <a:p>
            <a:pPr marL="36000" lvl="0" indent="-360000">
              <a:buBlip>
                <a:blip r:embed="rId4"/>
              </a:buBlip>
            </a:pPr>
            <a:r>
              <a:rPr lang="cs-CZ" sz="2200" dirty="0" smtClean="0"/>
              <a:t>Velký potenciál růstu. </a:t>
            </a:r>
          </a:p>
          <a:p>
            <a:pPr marL="36000" lvl="0" indent="-360000">
              <a:buBlip>
                <a:blip r:embed="rId4"/>
              </a:buBlip>
            </a:pPr>
            <a:r>
              <a:rPr lang="cs-CZ" sz="2200" dirty="0" smtClean="0"/>
              <a:t>Nezávislost na operátorech.</a:t>
            </a:r>
          </a:p>
          <a:p>
            <a:pPr marL="36000" lvl="0" indent="-360000">
              <a:buBlip>
                <a:blip r:embed="rId4"/>
              </a:buBlip>
            </a:pPr>
            <a:r>
              <a:rPr lang="cs-CZ" sz="2200" dirty="0" smtClean="0"/>
              <a:t>Silný prodejní tým</a:t>
            </a:r>
          </a:p>
          <a:p>
            <a:r>
              <a:rPr lang="cs-CZ" sz="2400" dirty="0" smtClean="0"/>
              <a:t> </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9"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Firmy.</a:t>
            </a:r>
            <a:r>
              <a:rPr lang="cs-CZ" sz="3200" dirty="0" err="1" smtClean="0">
                <a:solidFill>
                  <a:srgbClr val="FF0000"/>
                </a:solidFill>
              </a:rPr>
              <a:t>cz</a:t>
            </a:r>
            <a:r>
              <a:rPr lang="cs-CZ" sz="3200" dirty="0" smtClean="0">
                <a:solidFill>
                  <a:srgbClr val="FF0000"/>
                </a:solidFill>
              </a:rPr>
              <a:t> a LBS aplikace</a:t>
            </a:r>
            <a:endParaRPr lang="cs-CZ" sz="3200" dirty="0">
              <a:solidFill>
                <a:srgbClr val="FF0000"/>
              </a:solidFill>
            </a:endParaRPr>
          </a:p>
        </p:txBody>
      </p:sp>
      <p:pic>
        <p:nvPicPr>
          <p:cNvPr id="8" name="Picture 2"/>
          <p:cNvPicPr>
            <a:picLocks noChangeAspect="1" noChangeArrowheads="1"/>
          </p:cNvPicPr>
          <p:nvPr/>
        </p:nvPicPr>
        <p:blipFill>
          <a:blip r:embed="rId5" cstate="print"/>
          <a:srcRect/>
          <a:stretch>
            <a:fillRect/>
          </a:stretch>
        </p:blipFill>
        <p:spPr bwMode="auto">
          <a:xfrm>
            <a:off x="4881562" y="785794"/>
            <a:ext cx="1729317" cy="5038722"/>
          </a:xfrm>
          <a:prstGeom prst="rect">
            <a:avLst/>
          </a:prstGeom>
          <a:noFill/>
          <a:ln w="9525">
            <a:solidFill>
              <a:schemeClr val="tx1"/>
            </a:solidFill>
            <a:miter lim="800000"/>
            <a:headEnd/>
            <a:tailEnd/>
          </a:ln>
        </p:spPr>
      </p:pic>
      <p:pic>
        <p:nvPicPr>
          <p:cNvPr id="10" name="Picture 2"/>
          <p:cNvPicPr>
            <a:picLocks noChangeAspect="1" noChangeArrowheads="1"/>
          </p:cNvPicPr>
          <p:nvPr/>
        </p:nvPicPr>
        <p:blipFill>
          <a:blip r:embed="rId6" cstate="print"/>
          <a:srcRect/>
          <a:stretch>
            <a:fillRect/>
          </a:stretch>
        </p:blipFill>
        <p:spPr bwMode="auto">
          <a:xfrm>
            <a:off x="7667644" y="857232"/>
            <a:ext cx="1440000" cy="2560000"/>
          </a:xfrm>
          <a:prstGeom prst="rect">
            <a:avLst/>
          </a:prstGeom>
          <a:noFill/>
          <a:ln w="9525">
            <a:solidFill>
              <a:schemeClr val="tx1"/>
            </a:solidFill>
            <a:miter lim="800000"/>
            <a:headEnd/>
            <a:tailEnd/>
          </a:ln>
        </p:spPr>
      </p:pic>
      <p:pic>
        <p:nvPicPr>
          <p:cNvPr id="13" name="Picture 3"/>
          <p:cNvPicPr>
            <a:picLocks noChangeAspect="1" noChangeArrowheads="1"/>
          </p:cNvPicPr>
          <p:nvPr/>
        </p:nvPicPr>
        <p:blipFill>
          <a:blip r:embed="rId7" cstate="print"/>
          <a:srcRect/>
          <a:stretch>
            <a:fillRect/>
          </a:stretch>
        </p:blipFill>
        <p:spPr bwMode="auto">
          <a:xfrm>
            <a:off x="5881694" y="1857364"/>
            <a:ext cx="1217072" cy="4262432"/>
          </a:xfrm>
          <a:prstGeom prst="rect">
            <a:avLst/>
          </a:prstGeom>
          <a:noFill/>
          <a:ln w="9525">
            <a:solidFill>
              <a:schemeClr val="tx1"/>
            </a:solidFill>
            <a:miter lim="800000"/>
            <a:headEnd/>
            <a:tailEnd/>
          </a:ln>
        </p:spPr>
      </p:pic>
      <p:pic>
        <p:nvPicPr>
          <p:cNvPr id="14" name="Picture 4"/>
          <p:cNvPicPr>
            <a:picLocks noChangeAspect="1" noChangeArrowheads="1"/>
          </p:cNvPicPr>
          <p:nvPr/>
        </p:nvPicPr>
        <p:blipFill>
          <a:blip r:embed="rId8" cstate="print"/>
          <a:srcRect/>
          <a:stretch>
            <a:fillRect/>
          </a:stretch>
        </p:blipFill>
        <p:spPr bwMode="auto">
          <a:xfrm>
            <a:off x="7667644" y="3571876"/>
            <a:ext cx="1440000" cy="2560000"/>
          </a:xfrm>
          <a:prstGeom prst="rect">
            <a:avLst/>
          </a:prstGeom>
          <a:noFill/>
          <a:ln w="9525">
            <a:noFill/>
            <a:miter lim="800000"/>
            <a:headEnd/>
            <a:tailEnd/>
          </a:ln>
        </p:spPr>
      </p:pic>
      <p:pic>
        <p:nvPicPr>
          <p:cNvPr id="15" name="Picture 1"/>
          <p:cNvPicPr>
            <a:picLocks noChangeAspect="1" noChangeArrowheads="1"/>
          </p:cNvPicPr>
          <p:nvPr/>
        </p:nvPicPr>
        <p:blipFill>
          <a:blip r:embed="rId9"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5" name="Picture 3"/>
          <p:cNvPicPr>
            <a:picLocks noChangeAspect="1" noChangeArrowheads="1"/>
          </p:cNvPicPr>
          <p:nvPr/>
        </p:nvPicPr>
        <p:blipFill>
          <a:blip r:embed="rId3" cstate="print"/>
          <a:srcRect/>
          <a:stretch>
            <a:fillRect/>
          </a:stretch>
        </p:blipFill>
        <p:spPr bwMode="auto">
          <a:xfrm>
            <a:off x="2809860" y="1000108"/>
            <a:ext cx="1485478" cy="3205153"/>
          </a:xfrm>
          <a:prstGeom prst="rect">
            <a:avLst/>
          </a:prstGeom>
          <a:noFill/>
          <a:ln w="9525">
            <a:solidFill>
              <a:schemeClr val="tx1"/>
            </a:solidFill>
            <a:miter lim="800000"/>
            <a:headEnd/>
            <a:tailEnd/>
          </a:ln>
        </p:spPr>
      </p:pic>
      <p:pic>
        <p:nvPicPr>
          <p:cNvPr id="4098" name="Picture 56" descr="pruh"/>
          <p:cNvPicPr>
            <a:picLocks noChangeAspect="1" noChangeArrowheads="1"/>
          </p:cNvPicPr>
          <p:nvPr/>
        </p:nvPicPr>
        <p:blipFill>
          <a:blip r:embed="rId4"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14" name="TextBox 9"/>
          <p:cNvSpPr txBox="1">
            <a:spLocks noChangeArrowheads="1"/>
          </p:cNvSpPr>
          <p:nvPr/>
        </p:nvSpPr>
        <p:spPr bwMode="auto">
          <a:xfrm>
            <a:off x="154782" y="140984"/>
            <a:ext cx="7798614"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Display reklama v mobilu funguje</a:t>
            </a:r>
            <a:endParaRPr lang="cs-CZ" sz="3200" dirty="0">
              <a:solidFill>
                <a:srgbClr val="FF0000"/>
              </a:solidFill>
            </a:endParaRPr>
          </a:p>
        </p:txBody>
      </p:sp>
      <p:sp>
        <p:nvSpPr>
          <p:cNvPr id="19" name="Elipsa 18"/>
          <p:cNvSpPr>
            <a:spLocks noChangeArrowheads="1"/>
          </p:cNvSpPr>
          <p:nvPr/>
        </p:nvSpPr>
        <p:spPr bwMode="auto">
          <a:xfrm>
            <a:off x="2524108" y="1428736"/>
            <a:ext cx="2081212" cy="617537"/>
          </a:xfrm>
          <a:prstGeom prst="ellipse">
            <a:avLst/>
          </a:prstGeom>
          <a:noFill/>
          <a:ln w="28575" algn="ctr">
            <a:solidFill>
              <a:srgbClr val="C00000"/>
            </a:solidFill>
            <a:round/>
            <a:headEnd/>
            <a:tailEnd/>
          </a:ln>
        </p:spPr>
        <p:txBody>
          <a:bodyPr/>
          <a:lstStyle/>
          <a:p>
            <a:endParaRPr lang="cs-CZ"/>
          </a:p>
        </p:txBody>
      </p:sp>
      <p:pic>
        <p:nvPicPr>
          <p:cNvPr id="22" name="Picture 1"/>
          <p:cNvPicPr>
            <a:picLocks noChangeAspect="1" noChangeArrowheads="1"/>
          </p:cNvPicPr>
          <p:nvPr/>
        </p:nvPicPr>
        <p:blipFill>
          <a:blip r:embed="rId5" cstate="print"/>
          <a:srcRect/>
          <a:stretch>
            <a:fillRect/>
          </a:stretch>
        </p:blipFill>
        <p:spPr bwMode="auto">
          <a:xfrm>
            <a:off x="8130776" y="35978"/>
            <a:ext cx="1714794" cy="384000"/>
          </a:xfrm>
          <a:prstGeom prst="rect">
            <a:avLst/>
          </a:prstGeom>
          <a:noFill/>
          <a:ln w="9525">
            <a:noFill/>
            <a:miter lim="800000"/>
            <a:headEnd/>
            <a:tailEnd/>
          </a:ln>
        </p:spPr>
      </p:pic>
      <p:graphicFrame>
        <p:nvGraphicFramePr>
          <p:cNvPr id="23" name="Tabulka 22"/>
          <p:cNvGraphicFramePr>
            <a:graphicFrameLocks noGrp="1"/>
          </p:cNvGraphicFramePr>
          <p:nvPr/>
        </p:nvGraphicFramePr>
        <p:xfrm>
          <a:off x="380968" y="4500570"/>
          <a:ext cx="9072625" cy="1785535"/>
        </p:xfrm>
        <a:graphic>
          <a:graphicData uri="http://schemas.openxmlformats.org/drawingml/2006/table">
            <a:tbl>
              <a:tblPr/>
              <a:tblGrid>
                <a:gridCol w="1585271"/>
                <a:gridCol w="1975491"/>
                <a:gridCol w="938967"/>
                <a:gridCol w="585331"/>
                <a:gridCol w="573136"/>
                <a:gridCol w="771224"/>
                <a:gridCol w="1428760"/>
                <a:gridCol w="1214445"/>
              </a:tblGrid>
              <a:tr h="162490">
                <a:tc>
                  <a:txBody>
                    <a:bodyPr/>
                    <a:lstStyle/>
                    <a:p>
                      <a:pPr algn="ctr" fontAlgn="b"/>
                      <a:r>
                        <a:rPr lang="cs-CZ" sz="1400" b="1" i="0" u="none" strike="noStrike" dirty="0">
                          <a:solidFill>
                            <a:srgbClr val="000000"/>
                          </a:solidFill>
                          <a:latin typeface="Calibri"/>
                        </a:rPr>
                        <a:t>Reklama  </a:t>
                      </a:r>
                    </a:p>
                  </a:txBody>
                  <a:tcPr marL="6657" marR="6657" marT="665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b"/>
                      <a:r>
                        <a:rPr lang="cs-CZ" sz="1400" b="1" i="0" u="none" strike="noStrike">
                          <a:solidFill>
                            <a:srgbClr val="000000"/>
                          </a:solidFill>
                          <a:latin typeface="Calibri"/>
                        </a:rPr>
                        <a:t>Trváni  </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b"/>
                      <a:r>
                        <a:rPr lang="cs-CZ" sz="1400" b="1" i="0" u="none" strike="noStrike">
                          <a:solidFill>
                            <a:srgbClr val="000000"/>
                          </a:solidFill>
                          <a:latin typeface="Calibri"/>
                        </a:rPr>
                        <a:t>Zobrazení  </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b"/>
                      <a:r>
                        <a:rPr lang="cs-CZ" sz="1400" b="1" i="0" u="none" strike="noStrike">
                          <a:solidFill>
                            <a:srgbClr val="000000"/>
                          </a:solidFill>
                          <a:latin typeface="Calibri"/>
                        </a:rPr>
                        <a:t>Kliknutí  </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b"/>
                      <a:r>
                        <a:rPr lang="cs-CZ" sz="1400" b="1" i="0" u="none" strike="noStrike">
                          <a:solidFill>
                            <a:srgbClr val="000000"/>
                          </a:solidFill>
                          <a:latin typeface="Calibri"/>
                        </a:rPr>
                        <a:t>CTR  </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b"/>
                      <a:r>
                        <a:rPr lang="cs-CZ" sz="1400" b="1" i="0" u="none" strike="noStrike" dirty="0">
                          <a:solidFill>
                            <a:srgbClr val="000000"/>
                          </a:solidFill>
                          <a:latin typeface="Calibri"/>
                        </a:rPr>
                        <a:t>Konverzi</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b"/>
                      <a:r>
                        <a:rPr lang="cs-CZ" sz="1400" b="1" i="0" u="none" strike="noStrike" dirty="0">
                          <a:solidFill>
                            <a:srgbClr val="000000"/>
                          </a:solidFill>
                          <a:latin typeface="Calibri"/>
                        </a:rPr>
                        <a:t>Cena kampaně</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fontAlgn="b"/>
                      <a:r>
                        <a:rPr lang="cs-CZ" sz="1400" b="1" i="0" u="none" strike="noStrike" dirty="0">
                          <a:solidFill>
                            <a:srgbClr val="000000"/>
                          </a:solidFill>
                          <a:latin typeface="Calibri"/>
                        </a:rPr>
                        <a:t>Cena konverze</a:t>
                      </a:r>
                    </a:p>
                  </a:txBody>
                  <a:tcPr marL="6657" marR="6657" marT="665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208611">
                <a:tc gridSpan="8">
                  <a:txBody>
                    <a:bodyPr/>
                    <a:lstStyle/>
                    <a:p>
                      <a:pPr algn="l" fontAlgn="b"/>
                      <a:r>
                        <a:rPr lang="cs-CZ" sz="1400" b="0" i="0" u="none" strike="noStrike">
                          <a:solidFill>
                            <a:srgbClr val="000000"/>
                          </a:solidFill>
                          <a:latin typeface="Calibri"/>
                        </a:rPr>
                        <a:t>Web</a:t>
                      </a:r>
                    </a:p>
                  </a:txBody>
                  <a:tcPr marL="6657" marR="6657" marT="665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274346">
                <a:tc>
                  <a:txBody>
                    <a:bodyPr/>
                    <a:lstStyle/>
                    <a:p>
                      <a:pPr algn="ctr" fontAlgn="b"/>
                      <a:r>
                        <a:rPr lang="cs-CZ" sz="1400" b="0" i="0" u="none" strike="noStrike" dirty="0" err="1">
                          <a:solidFill>
                            <a:srgbClr val="000000"/>
                          </a:solidFill>
                          <a:latin typeface="Calibri"/>
                        </a:rPr>
                        <a:t>Homepage</a:t>
                      </a:r>
                      <a:r>
                        <a:rPr lang="cs-CZ" sz="1400" b="0" i="0" u="none" strike="noStrike" dirty="0">
                          <a:solidFill>
                            <a:srgbClr val="000000"/>
                          </a:solidFill>
                          <a:latin typeface="Calibri"/>
                        </a:rPr>
                        <a:t> </a:t>
                      </a:r>
                      <a:r>
                        <a:rPr lang="cs-CZ" sz="1400" b="0" i="0" u="none" strike="noStrike" dirty="0" smtClean="0">
                          <a:solidFill>
                            <a:srgbClr val="000000"/>
                          </a:solidFill>
                          <a:latin typeface="Calibri"/>
                        </a:rPr>
                        <a:t>418x120 </a:t>
                      </a:r>
                      <a:endParaRPr lang="cs-CZ" sz="1400" b="0" i="0" u="none" strike="noStrike" dirty="0">
                        <a:solidFill>
                          <a:srgbClr val="000000"/>
                        </a:solidFill>
                        <a:latin typeface="Calibri"/>
                      </a:endParaRPr>
                    </a:p>
                  </a:txBody>
                  <a:tcPr marL="6657" marR="6657" marT="665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dirty="0">
                          <a:solidFill>
                            <a:srgbClr val="000000"/>
                          </a:solidFill>
                          <a:latin typeface="Calibri"/>
                        </a:rPr>
                        <a:t>01.05.2010 - </a:t>
                      </a:r>
                      <a:r>
                        <a:rPr lang="cs-CZ" sz="1400" b="0" i="0" u="none" strike="noStrike" dirty="0" smtClean="0">
                          <a:solidFill>
                            <a:srgbClr val="000000"/>
                          </a:solidFill>
                          <a:latin typeface="Calibri"/>
                        </a:rPr>
                        <a:t>07.05.2010 </a:t>
                      </a:r>
                      <a:endParaRPr lang="cs-CZ" sz="1400" b="0" i="0" u="none" strike="noStrike" dirty="0">
                        <a:solidFill>
                          <a:srgbClr val="000000"/>
                        </a:solidFill>
                        <a:latin typeface="Calibri"/>
                      </a:endParaRP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dirty="0">
                          <a:solidFill>
                            <a:srgbClr val="000000"/>
                          </a:solidFill>
                          <a:latin typeface="Calibri"/>
                        </a:rPr>
                        <a:t>2220935</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dirty="0">
                          <a:solidFill>
                            <a:srgbClr val="000000"/>
                          </a:solidFill>
                          <a:latin typeface="Calibri"/>
                        </a:rPr>
                        <a:t>7453</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dirty="0">
                          <a:solidFill>
                            <a:srgbClr val="000000"/>
                          </a:solidFill>
                          <a:latin typeface="Calibri"/>
                        </a:rPr>
                        <a:t>0.34%</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dirty="0">
                          <a:solidFill>
                            <a:srgbClr val="000000"/>
                          </a:solidFill>
                          <a:latin typeface="Calibri"/>
                        </a:rPr>
                        <a:t>105</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dirty="0" smtClean="0">
                          <a:solidFill>
                            <a:srgbClr val="000000"/>
                          </a:solidFill>
                          <a:latin typeface="Calibri"/>
                        </a:rPr>
                        <a:t> 222 </a:t>
                      </a:r>
                      <a:r>
                        <a:rPr lang="cs-CZ" sz="1400" b="0" i="0" u="none" strike="noStrike" dirty="0">
                          <a:solidFill>
                            <a:srgbClr val="000000"/>
                          </a:solidFill>
                          <a:latin typeface="Calibri"/>
                        </a:rPr>
                        <a:t>093,50 Kč </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1" i="0" u="none" strike="noStrike" dirty="0">
                          <a:solidFill>
                            <a:srgbClr val="000000"/>
                          </a:solidFill>
                          <a:latin typeface="Calibri"/>
                        </a:rPr>
                        <a:t>                   </a:t>
                      </a:r>
                      <a:r>
                        <a:rPr lang="cs-CZ" sz="1400" b="1" i="0" u="none" strike="noStrike" dirty="0" smtClean="0">
                          <a:solidFill>
                            <a:srgbClr val="000000"/>
                          </a:solidFill>
                          <a:latin typeface="Calibri"/>
                        </a:rPr>
                        <a:t>2115,18 </a:t>
                      </a:r>
                      <a:r>
                        <a:rPr lang="cs-CZ" sz="1400" b="1" i="0" u="none" strike="noStrike" dirty="0">
                          <a:solidFill>
                            <a:srgbClr val="000000"/>
                          </a:solidFill>
                          <a:latin typeface="Calibri"/>
                        </a:rPr>
                        <a:t>Kč </a:t>
                      </a:r>
                    </a:p>
                  </a:txBody>
                  <a:tcPr marL="6657" marR="6657" marT="665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753">
                <a:tc gridSpan="8">
                  <a:txBody>
                    <a:bodyPr/>
                    <a:lstStyle/>
                    <a:p>
                      <a:pPr algn="ctr" fontAlgn="b"/>
                      <a:r>
                        <a:rPr lang="cs-CZ" sz="1400" b="0" i="0" u="none" strike="noStrike">
                          <a:solidFill>
                            <a:srgbClr val="000000"/>
                          </a:solidFill>
                          <a:latin typeface="Calibri"/>
                        </a:rPr>
                        <a:t> </a:t>
                      </a:r>
                    </a:p>
                  </a:txBody>
                  <a:tcPr marL="6657" marR="6657" marT="665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54753">
                <a:tc gridSpan="8">
                  <a:txBody>
                    <a:bodyPr/>
                    <a:lstStyle/>
                    <a:p>
                      <a:pPr algn="l" fontAlgn="b"/>
                      <a:r>
                        <a:rPr lang="cs-CZ" sz="1400" b="0" i="0" u="none" strike="noStrike">
                          <a:solidFill>
                            <a:srgbClr val="000000"/>
                          </a:solidFill>
                          <a:latin typeface="Calibri"/>
                        </a:rPr>
                        <a:t>Mobil</a:t>
                      </a:r>
                    </a:p>
                  </a:txBody>
                  <a:tcPr marL="6657" marR="6657" marT="665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90560">
                <a:tc>
                  <a:txBody>
                    <a:bodyPr/>
                    <a:lstStyle/>
                    <a:p>
                      <a:pPr algn="l" fontAlgn="b"/>
                      <a:r>
                        <a:rPr lang="cs-CZ" sz="1400" b="0" i="0" u="none" strike="noStrike" dirty="0">
                          <a:solidFill>
                            <a:srgbClr val="000000"/>
                          </a:solidFill>
                          <a:latin typeface="Calibri"/>
                        </a:rPr>
                        <a:t>Mobilní </a:t>
                      </a:r>
                      <a:r>
                        <a:rPr lang="cs-CZ" sz="1400" b="0" i="0" u="none" strike="noStrike" dirty="0" smtClean="0">
                          <a:solidFill>
                            <a:srgbClr val="000000"/>
                          </a:solidFill>
                          <a:latin typeface="Calibri"/>
                        </a:rPr>
                        <a:t>Sponzor</a:t>
                      </a:r>
                      <a:endParaRPr lang="cs-CZ" sz="1400" b="0" i="0" u="none" strike="noStrike" dirty="0">
                        <a:solidFill>
                          <a:srgbClr val="000000"/>
                        </a:solidFill>
                        <a:latin typeface="Calibri"/>
                      </a:endParaRP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latin typeface="Calibri"/>
                        </a:rPr>
                        <a:t> 07.05.2010 - 16.05.2010  </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latin typeface="Calibri"/>
                        </a:rPr>
                        <a:t>266831</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latin typeface="Calibri"/>
                        </a:rPr>
                        <a:t>1453</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400" b="0" i="0" u="none" strike="noStrike">
                          <a:solidFill>
                            <a:srgbClr val="000000"/>
                          </a:solidFill>
                          <a:latin typeface="Calibri"/>
                        </a:rPr>
                        <a:t> 0.54%   </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b"/>
                      <a:r>
                        <a:rPr lang="cs-CZ" sz="1400" b="0" i="0" u="none" strike="noStrike" dirty="0" smtClean="0">
                          <a:solidFill>
                            <a:srgbClr val="000000"/>
                          </a:solidFill>
                          <a:latin typeface="Calibri"/>
                        </a:rPr>
                        <a:t>280(330)</a:t>
                      </a:r>
                      <a:endParaRPr lang="cs-CZ" sz="1400" b="0" i="0" u="none" strike="noStrike" dirty="0">
                        <a:solidFill>
                          <a:srgbClr val="000000"/>
                        </a:solidFill>
                        <a:latin typeface="Calibri"/>
                      </a:endParaRP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cs-CZ" sz="1400" b="0" i="0" u="none" strike="noStrike" dirty="0" smtClean="0">
                          <a:solidFill>
                            <a:srgbClr val="000000"/>
                          </a:solidFill>
                          <a:latin typeface="Calibri"/>
                        </a:rPr>
                        <a:t>53 </a:t>
                      </a:r>
                      <a:r>
                        <a:rPr lang="cs-CZ" sz="1400" b="0" i="0" u="none" strike="noStrike" dirty="0">
                          <a:solidFill>
                            <a:srgbClr val="000000"/>
                          </a:solidFill>
                          <a:latin typeface="Calibri"/>
                        </a:rPr>
                        <a:t>366,20 Kč </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b"/>
                      <a:r>
                        <a:rPr lang="cs-CZ" sz="1400" b="1" i="0" u="none" strike="noStrike" dirty="0">
                          <a:solidFill>
                            <a:srgbClr val="000000"/>
                          </a:solidFill>
                          <a:latin typeface="Calibri"/>
                        </a:rPr>
                        <a:t>                             366,36 Kč </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rowSpan="2">
                  <a:txBody>
                    <a:bodyPr/>
                    <a:lstStyle/>
                    <a:p>
                      <a:pPr algn="l" fontAlgn="b"/>
                      <a:r>
                        <a:rPr lang="cs-CZ" sz="1400" b="0" i="0" u="none" strike="noStrike" dirty="0">
                          <a:solidFill>
                            <a:srgbClr val="000000"/>
                          </a:solidFill>
                          <a:latin typeface="Calibri"/>
                        </a:rPr>
                        <a:t>Mobilní </a:t>
                      </a:r>
                      <a:r>
                        <a:rPr lang="cs-CZ" sz="1400" b="0" i="0" u="none" strike="noStrike" dirty="0" smtClean="0">
                          <a:solidFill>
                            <a:srgbClr val="000000"/>
                          </a:solidFill>
                          <a:latin typeface="Calibri"/>
                        </a:rPr>
                        <a:t>KO </a:t>
                      </a:r>
                      <a:endParaRPr lang="cs-CZ" sz="1400" b="0" i="0" u="none" strike="noStrike" dirty="0">
                        <a:solidFill>
                          <a:srgbClr val="000000"/>
                        </a:solidFill>
                        <a:latin typeface="Calibri"/>
                      </a:endParaRP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cs-CZ" sz="1400" b="0" i="0" u="none" strike="noStrike">
                          <a:solidFill>
                            <a:srgbClr val="000000"/>
                          </a:solidFill>
                          <a:latin typeface="Calibri"/>
                        </a:rPr>
                        <a:t>07.05.2010 - 16.05.2010 </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cs-CZ" sz="1400" b="0" i="0" u="none" strike="noStrike">
                          <a:solidFill>
                            <a:srgbClr val="000000"/>
                          </a:solidFill>
                          <a:latin typeface="Calibri"/>
                        </a:rPr>
                        <a:t>615169</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cs-CZ" sz="1400" b="0" i="0" u="none" strike="noStrike">
                          <a:solidFill>
                            <a:srgbClr val="000000"/>
                          </a:solidFill>
                          <a:latin typeface="Calibri"/>
                        </a:rPr>
                        <a:t>3486</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cs-CZ" sz="1400" b="0" i="0" u="none" strike="noStrike">
                          <a:solidFill>
                            <a:srgbClr val="000000"/>
                          </a:solidFill>
                          <a:latin typeface="Calibri"/>
                        </a:rPr>
                        <a:t>0.57% </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cs-CZ"/>
                    </a:p>
                  </a:txBody>
                  <a:tcPr/>
                </a:tc>
                <a:tc vMerge="1">
                  <a:txBody>
                    <a:bodyPr/>
                    <a:lstStyle/>
                    <a:p>
                      <a:endParaRPr lang="cs-CZ"/>
                    </a:p>
                  </a:txBody>
                  <a:tcPr/>
                </a:tc>
                <a:tc vMerge="1">
                  <a:txBody>
                    <a:bodyPr/>
                    <a:lstStyle/>
                    <a:p>
                      <a:endParaRPr lang="cs-CZ"/>
                    </a:p>
                  </a:txBody>
                  <a:tcPr/>
                </a:tc>
              </a:tr>
              <a:tr h="182257">
                <a:tc vMerge="1">
                  <a:txBody>
                    <a:bodyPr/>
                    <a:lstStyle/>
                    <a:p>
                      <a:pPr algn="l" fontAlgn="b"/>
                      <a:endParaRPr lang="cs-CZ" sz="800" b="0" i="0" u="none" strike="noStrike">
                        <a:solidFill>
                          <a:srgbClr val="000000"/>
                        </a:solidFill>
                        <a:latin typeface="Calibri"/>
                      </a:endParaRP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cs-CZ" sz="800" b="0" i="0" u="none" strike="noStrike">
                        <a:solidFill>
                          <a:srgbClr val="000000"/>
                        </a:solidFill>
                        <a:latin typeface="Calibri"/>
                      </a:endParaRP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cs-CZ" sz="800" b="0" i="0" u="none" strike="noStrike">
                        <a:solidFill>
                          <a:srgbClr val="000000"/>
                        </a:solidFill>
                        <a:latin typeface="Calibri"/>
                      </a:endParaRP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cs-CZ" sz="800" b="0" i="0" u="none" strike="noStrike">
                        <a:solidFill>
                          <a:srgbClr val="000000"/>
                        </a:solidFill>
                        <a:latin typeface="Calibri"/>
                      </a:endParaRP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cs-CZ" sz="800" b="0" i="0" u="none" strike="noStrike">
                        <a:solidFill>
                          <a:srgbClr val="000000"/>
                        </a:solidFill>
                        <a:latin typeface="Calibri"/>
                      </a:endParaRP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ctr" fontAlgn="b"/>
                      <a:r>
                        <a:rPr lang="cs-CZ" sz="1400" b="0" i="0" u="none" strike="noStrike" dirty="0" smtClean="0">
                          <a:solidFill>
                            <a:srgbClr val="000000"/>
                          </a:solidFill>
                          <a:latin typeface="Calibri"/>
                        </a:rPr>
                        <a:t>49 </a:t>
                      </a:r>
                      <a:r>
                        <a:rPr lang="cs-CZ" sz="1400" b="0" i="0" u="none" strike="noStrike" dirty="0">
                          <a:solidFill>
                            <a:srgbClr val="000000"/>
                          </a:solidFill>
                          <a:latin typeface="Calibri"/>
                        </a:rPr>
                        <a:t>213,52 Kč </a:t>
                      </a:r>
                    </a:p>
                  </a:txBody>
                  <a:tcPr marL="6657" marR="6657" marT="66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cs-CZ"/>
                    </a:p>
                  </a:txBody>
                  <a:tcPr/>
                </a:tc>
              </a:tr>
            </a:tbl>
          </a:graphicData>
        </a:graphic>
      </p:graphicFrame>
      <p:pic>
        <p:nvPicPr>
          <p:cNvPr id="330756" name="Picture 4"/>
          <p:cNvPicPr>
            <a:picLocks noChangeAspect="1" noChangeArrowheads="1"/>
          </p:cNvPicPr>
          <p:nvPr/>
        </p:nvPicPr>
        <p:blipFill>
          <a:blip r:embed="rId6" cstate="print"/>
          <a:srcRect/>
          <a:stretch>
            <a:fillRect/>
          </a:stretch>
        </p:blipFill>
        <p:spPr bwMode="auto">
          <a:xfrm>
            <a:off x="5953132" y="785794"/>
            <a:ext cx="3581390" cy="2093683"/>
          </a:xfrm>
          <a:prstGeom prst="rect">
            <a:avLst/>
          </a:prstGeom>
          <a:noFill/>
          <a:ln w="9525">
            <a:solidFill>
              <a:schemeClr val="tx1"/>
            </a:solidFill>
            <a:miter lim="800000"/>
            <a:headEnd/>
            <a:tailEnd/>
          </a:ln>
        </p:spPr>
      </p:pic>
      <p:sp>
        <p:nvSpPr>
          <p:cNvPr id="21" name="Elipsa 18"/>
          <p:cNvSpPr>
            <a:spLocks noChangeArrowheads="1"/>
          </p:cNvSpPr>
          <p:nvPr/>
        </p:nvSpPr>
        <p:spPr bwMode="auto">
          <a:xfrm>
            <a:off x="7524768" y="1857364"/>
            <a:ext cx="2081212" cy="617537"/>
          </a:xfrm>
          <a:prstGeom prst="ellipse">
            <a:avLst/>
          </a:prstGeom>
          <a:noFill/>
          <a:ln w="28575" algn="ctr">
            <a:solidFill>
              <a:srgbClr val="C00000"/>
            </a:solidFill>
            <a:round/>
            <a:headEnd/>
            <a:tailEnd/>
          </a:ln>
        </p:spPr>
        <p:txBody>
          <a:bodyPr/>
          <a:lstStyle/>
          <a:p>
            <a:endParaRPr lang="cs-CZ"/>
          </a:p>
        </p:txBody>
      </p:sp>
      <p:pic>
        <p:nvPicPr>
          <p:cNvPr id="330757" name="Picture 5"/>
          <p:cNvPicPr>
            <a:picLocks noChangeAspect="1" noChangeArrowheads="1"/>
          </p:cNvPicPr>
          <p:nvPr/>
        </p:nvPicPr>
        <p:blipFill>
          <a:blip r:embed="rId7" cstate="print"/>
          <a:srcRect/>
          <a:stretch>
            <a:fillRect/>
          </a:stretch>
        </p:blipFill>
        <p:spPr bwMode="auto">
          <a:xfrm>
            <a:off x="5095876" y="1500174"/>
            <a:ext cx="2128844" cy="1610713"/>
          </a:xfrm>
          <a:prstGeom prst="rect">
            <a:avLst/>
          </a:prstGeom>
          <a:noFill/>
          <a:ln w="9525">
            <a:noFill/>
            <a:miter lim="800000"/>
            <a:headEnd/>
            <a:tailEnd/>
          </a:ln>
        </p:spPr>
      </p:pic>
      <p:pic>
        <p:nvPicPr>
          <p:cNvPr id="330758" name="Picture 6"/>
          <p:cNvPicPr>
            <a:picLocks noChangeAspect="1" noChangeArrowheads="1"/>
          </p:cNvPicPr>
          <p:nvPr/>
        </p:nvPicPr>
        <p:blipFill>
          <a:blip r:embed="rId8" cstate="print"/>
          <a:srcRect/>
          <a:stretch>
            <a:fillRect/>
          </a:stretch>
        </p:blipFill>
        <p:spPr bwMode="auto">
          <a:xfrm>
            <a:off x="6024570" y="2357430"/>
            <a:ext cx="1600200" cy="1981200"/>
          </a:xfrm>
          <a:prstGeom prst="rect">
            <a:avLst/>
          </a:prstGeom>
          <a:noFill/>
          <a:ln w="9525">
            <a:noFill/>
            <a:miter lim="800000"/>
            <a:headEnd/>
            <a:tailEnd/>
          </a:ln>
        </p:spPr>
      </p:pic>
      <p:pic>
        <p:nvPicPr>
          <p:cNvPr id="330760" name="Picture 8"/>
          <p:cNvPicPr>
            <a:picLocks noChangeAspect="1" noChangeArrowheads="1"/>
          </p:cNvPicPr>
          <p:nvPr/>
        </p:nvPicPr>
        <p:blipFill>
          <a:blip r:embed="rId9" cstate="print"/>
          <a:srcRect/>
          <a:stretch>
            <a:fillRect/>
          </a:stretch>
        </p:blipFill>
        <p:spPr bwMode="auto">
          <a:xfrm>
            <a:off x="380968" y="1071546"/>
            <a:ext cx="1129904" cy="3128964"/>
          </a:xfrm>
          <a:prstGeom prst="rect">
            <a:avLst/>
          </a:prstGeom>
          <a:noFill/>
          <a:ln w="9525">
            <a:noFill/>
            <a:miter lim="800000"/>
            <a:headEnd/>
            <a:tailEnd/>
          </a:ln>
        </p:spPr>
      </p:pic>
      <p:pic>
        <p:nvPicPr>
          <p:cNvPr id="330761" name="Picture 9"/>
          <p:cNvPicPr>
            <a:picLocks noChangeAspect="1" noChangeArrowheads="1"/>
          </p:cNvPicPr>
          <p:nvPr/>
        </p:nvPicPr>
        <p:blipFill>
          <a:blip r:embed="rId10" cstate="print"/>
          <a:srcRect/>
          <a:stretch>
            <a:fillRect/>
          </a:stretch>
        </p:blipFill>
        <p:spPr bwMode="auto">
          <a:xfrm>
            <a:off x="1595414" y="1643050"/>
            <a:ext cx="1136711" cy="2552701"/>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7870052"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Mobilní kupóny jako součást aplikací</a:t>
            </a:r>
            <a:endParaRPr lang="cs-CZ" sz="3200" dirty="0">
              <a:solidFill>
                <a:srgbClr val="FF0000"/>
              </a:solidFill>
            </a:endParaRPr>
          </a:p>
        </p:txBody>
      </p:sp>
      <p:pic>
        <p:nvPicPr>
          <p:cNvPr id="14"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pic>
        <p:nvPicPr>
          <p:cNvPr id="332802" name="Picture 2"/>
          <p:cNvPicPr>
            <a:picLocks noChangeAspect="1" noChangeArrowheads="1"/>
          </p:cNvPicPr>
          <p:nvPr/>
        </p:nvPicPr>
        <p:blipFill>
          <a:blip r:embed="rId5" cstate="print"/>
          <a:srcRect/>
          <a:stretch>
            <a:fillRect/>
          </a:stretch>
        </p:blipFill>
        <p:spPr bwMode="auto">
          <a:xfrm>
            <a:off x="6215071" y="2886071"/>
            <a:ext cx="3638096" cy="3568254"/>
          </a:xfrm>
          <a:prstGeom prst="rect">
            <a:avLst/>
          </a:prstGeom>
          <a:noFill/>
          <a:ln w="9525">
            <a:noFill/>
            <a:miter lim="800000"/>
            <a:headEnd/>
            <a:tailEnd/>
          </a:ln>
        </p:spPr>
      </p:pic>
      <p:pic>
        <p:nvPicPr>
          <p:cNvPr id="507905" name="Picture 1"/>
          <p:cNvPicPr>
            <a:picLocks noChangeAspect="1" noChangeArrowheads="1"/>
          </p:cNvPicPr>
          <p:nvPr/>
        </p:nvPicPr>
        <p:blipFill>
          <a:blip r:embed="rId6" cstate="print"/>
          <a:srcRect/>
          <a:stretch>
            <a:fillRect/>
          </a:stretch>
        </p:blipFill>
        <p:spPr bwMode="auto">
          <a:xfrm>
            <a:off x="238092" y="3097332"/>
            <a:ext cx="4266667" cy="3332064"/>
          </a:xfrm>
          <a:prstGeom prst="rect">
            <a:avLst/>
          </a:prstGeom>
          <a:noFill/>
          <a:ln w="9525">
            <a:noFill/>
            <a:miter lim="800000"/>
            <a:headEnd/>
            <a:tailEnd/>
          </a:ln>
        </p:spPr>
      </p:pic>
      <p:sp>
        <p:nvSpPr>
          <p:cNvPr id="10" name="TextBox 9"/>
          <p:cNvSpPr txBox="1">
            <a:spLocks noChangeArrowheads="1"/>
          </p:cNvSpPr>
          <p:nvPr/>
        </p:nvSpPr>
        <p:spPr bwMode="auto">
          <a:xfrm>
            <a:off x="238092" y="858468"/>
            <a:ext cx="8643998" cy="1558258"/>
          </a:xfrm>
          <a:prstGeom prst="rect">
            <a:avLst/>
          </a:prstGeom>
          <a:noFill/>
          <a:ln w="9525">
            <a:noFill/>
            <a:miter lim="800000"/>
            <a:headEnd/>
            <a:tailEnd/>
          </a:ln>
        </p:spPr>
        <p:txBody>
          <a:bodyPr wrap="square" lIns="80147" tIns="40074" rIns="80147" bIns="40074">
            <a:spAutoFit/>
          </a:bodyPr>
          <a:lstStyle/>
          <a:p>
            <a:pPr marL="514350" indent="-514350">
              <a:buFont typeface="Wingdings" pitchFamily="2" charset="2"/>
              <a:buChar char="ü"/>
            </a:pPr>
            <a:r>
              <a:rPr lang="cs-CZ" sz="2400" dirty="0" smtClean="0">
                <a:solidFill>
                  <a:schemeClr val="tx2">
                    <a:lumMod val="50000"/>
                  </a:schemeClr>
                </a:solidFill>
              </a:rPr>
              <a:t>Obliba slev u zákazníků</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Úspora nákladů - tisk, distribuce</a:t>
            </a:r>
          </a:p>
          <a:p>
            <a:endParaRPr lang="cs-CZ" sz="2400" dirty="0" smtClean="0">
              <a:solidFill>
                <a:schemeClr val="tx2">
                  <a:lumMod val="50000"/>
                </a:schemeClr>
              </a:solidFill>
            </a:endParaRPr>
          </a:p>
        </p:txBody>
      </p:sp>
    </p:spTree>
    <p:extLst>
      <p:ext uri="{BB962C8B-B14F-4D97-AF65-F5344CB8AC3E}">
        <p14:creationId xmlns:p14="http://schemas.microsoft.com/office/powerpoint/2010/main" val="19393522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álný popisek 16"/>
          <p:cNvSpPr/>
          <p:nvPr/>
        </p:nvSpPr>
        <p:spPr>
          <a:xfrm>
            <a:off x="5048216" y="1571612"/>
            <a:ext cx="4857784" cy="3429024"/>
          </a:xfrm>
          <a:prstGeom prst="wedgeEllipseCallout">
            <a:avLst>
              <a:gd name="adj1" fmla="val -99529"/>
              <a:gd name="adj2" fmla="val 2563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12"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Vymezení trhu</a:t>
            </a:r>
            <a:endParaRPr lang="cs-CZ" sz="3200" dirty="0">
              <a:solidFill>
                <a:srgbClr val="FF0000"/>
              </a:solidFill>
            </a:endParaRPr>
          </a:p>
        </p:txBody>
      </p:sp>
      <p:sp>
        <p:nvSpPr>
          <p:cNvPr id="14" name="TextBox 9"/>
          <p:cNvSpPr txBox="1">
            <a:spLocks noChangeArrowheads="1"/>
          </p:cNvSpPr>
          <p:nvPr/>
        </p:nvSpPr>
        <p:spPr bwMode="auto">
          <a:xfrm>
            <a:off x="154782" y="926801"/>
            <a:ext cx="8298680" cy="450263"/>
          </a:xfrm>
          <a:prstGeom prst="rect">
            <a:avLst/>
          </a:prstGeom>
          <a:noFill/>
          <a:ln w="9525">
            <a:noFill/>
            <a:miter lim="800000"/>
            <a:headEnd/>
            <a:tailEnd/>
          </a:ln>
        </p:spPr>
        <p:txBody>
          <a:bodyPr wrap="square" lIns="80147" tIns="40074" rIns="80147" bIns="40074">
            <a:spAutoFit/>
          </a:bodyPr>
          <a:lstStyle/>
          <a:p>
            <a:pPr marL="514350" indent="-514350"/>
            <a:r>
              <a:rPr lang="cs-CZ" sz="2400" b="1" dirty="0" smtClean="0">
                <a:solidFill>
                  <a:schemeClr val="bg1">
                    <a:lumMod val="50000"/>
                  </a:schemeClr>
                </a:solidFill>
              </a:rPr>
              <a:t>Toni </a:t>
            </a:r>
            <a:r>
              <a:rPr lang="cs-CZ" sz="2400" b="1" dirty="0" err="1" smtClean="0">
                <a:solidFill>
                  <a:schemeClr val="bg1">
                    <a:lumMod val="50000"/>
                  </a:schemeClr>
                </a:solidFill>
              </a:rPr>
              <a:t>Ahonen</a:t>
            </a:r>
            <a:r>
              <a:rPr lang="cs-CZ" sz="2400" b="1" dirty="0" smtClean="0">
                <a:solidFill>
                  <a:schemeClr val="bg1">
                    <a:lumMod val="50000"/>
                  </a:schemeClr>
                </a:solidFill>
              </a:rPr>
              <a:t> - mobilní telefon </a:t>
            </a:r>
            <a:r>
              <a:rPr lang="cs-CZ" sz="2400" dirty="0" smtClean="0">
                <a:solidFill>
                  <a:schemeClr val="bg1">
                    <a:lumMod val="50000"/>
                  </a:schemeClr>
                </a:solidFill>
              </a:rPr>
              <a:t>je</a:t>
            </a:r>
            <a:r>
              <a:rPr lang="cs-CZ" sz="2400" b="1" dirty="0" smtClean="0">
                <a:solidFill>
                  <a:schemeClr val="bg1">
                    <a:lumMod val="50000"/>
                  </a:schemeClr>
                </a:solidFill>
              </a:rPr>
              <a:t> sedmé masmédium </a:t>
            </a:r>
            <a:r>
              <a:rPr lang="cs-CZ" sz="2400" dirty="0" smtClean="0">
                <a:solidFill>
                  <a:schemeClr val="bg1">
                    <a:lumMod val="50000"/>
                  </a:schemeClr>
                </a:solidFill>
              </a:rPr>
              <a:t>…</a:t>
            </a:r>
            <a:endParaRPr lang="cs-CZ" sz="2400" dirty="0">
              <a:solidFill>
                <a:schemeClr val="bg1">
                  <a:lumMod val="50000"/>
                </a:schemeClr>
              </a:solidFill>
            </a:endParaRPr>
          </a:p>
        </p:txBody>
      </p:sp>
      <p:sp>
        <p:nvSpPr>
          <p:cNvPr id="18" name="TextBox 9"/>
          <p:cNvSpPr txBox="1">
            <a:spLocks noChangeArrowheads="1"/>
          </p:cNvSpPr>
          <p:nvPr/>
        </p:nvSpPr>
        <p:spPr bwMode="auto">
          <a:xfrm>
            <a:off x="166654" y="5918708"/>
            <a:ext cx="6584168"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50000"/>
                  </a:schemeClr>
                </a:solidFill>
              </a:rPr>
              <a:t>Zdroj: </a:t>
            </a:r>
            <a:r>
              <a:rPr lang="cs-CZ" sz="1400" dirty="0" err="1" smtClean="0">
                <a:solidFill>
                  <a:schemeClr val="bg1">
                    <a:lumMod val="50000"/>
                  </a:schemeClr>
                </a:solidFill>
              </a:rPr>
              <a:t>Tomi</a:t>
            </a:r>
            <a:r>
              <a:rPr lang="cs-CZ" sz="1400" dirty="0" smtClean="0">
                <a:solidFill>
                  <a:schemeClr val="bg1">
                    <a:lumMod val="50000"/>
                  </a:schemeClr>
                </a:solidFill>
              </a:rPr>
              <a:t> </a:t>
            </a:r>
            <a:r>
              <a:rPr lang="cs-CZ" sz="1400" dirty="0" err="1" smtClean="0">
                <a:solidFill>
                  <a:schemeClr val="bg1">
                    <a:lumMod val="50000"/>
                  </a:schemeClr>
                </a:solidFill>
              </a:rPr>
              <a:t>Ahonen</a:t>
            </a:r>
            <a:r>
              <a:rPr lang="cs-CZ" sz="1400" dirty="0" smtClean="0">
                <a:solidFill>
                  <a:schemeClr val="bg1">
                    <a:lumMod val="50000"/>
                  </a:schemeClr>
                </a:solidFill>
              </a:rPr>
              <a:t>, konference BIF</a:t>
            </a:r>
            <a:endParaRPr lang="cs-CZ" sz="1400" dirty="0">
              <a:solidFill>
                <a:schemeClr val="bg1">
                  <a:lumMod val="50000"/>
                </a:schemeClr>
              </a:solidFill>
            </a:endParaRPr>
          </a:p>
        </p:txBody>
      </p:sp>
      <p:sp>
        <p:nvSpPr>
          <p:cNvPr id="19" name="Obdélník 18"/>
          <p:cNvSpPr/>
          <p:nvPr/>
        </p:nvSpPr>
        <p:spPr>
          <a:xfrm>
            <a:off x="380968" y="1785926"/>
            <a:ext cx="4548202" cy="2585323"/>
          </a:xfrm>
          <a:prstGeom prst="rect">
            <a:avLst/>
          </a:prstGeom>
        </p:spPr>
        <p:txBody>
          <a:bodyPr wrap="square">
            <a:spAutoFit/>
          </a:bodyPr>
          <a:lstStyle/>
          <a:p>
            <a:r>
              <a:rPr lang="pl-PL" b="1" dirty="0" smtClean="0">
                <a:solidFill>
                  <a:schemeClr val="accent5">
                    <a:lumMod val="50000"/>
                  </a:schemeClr>
                </a:solidFill>
              </a:rPr>
              <a:t>Přehled masmédií:</a:t>
            </a:r>
          </a:p>
          <a:p>
            <a:endParaRPr lang="pl-PL" b="1" dirty="0" smtClean="0">
              <a:solidFill>
                <a:schemeClr val="accent5">
                  <a:lumMod val="50000"/>
                </a:schemeClr>
              </a:solidFill>
            </a:endParaRPr>
          </a:p>
          <a:p>
            <a:r>
              <a:rPr lang="pl-PL" dirty="0" smtClean="0">
                <a:solidFill>
                  <a:schemeClr val="accent5">
                    <a:lumMod val="50000"/>
                  </a:schemeClr>
                </a:solidFill>
              </a:rPr>
              <a:t>1. tisk, od roku 1500</a:t>
            </a:r>
            <a:br>
              <a:rPr lang="pl-PL" dirty="0" smtClean="0">
                <a:solidFill>
                  <a:schemeClr val="accent5">
                    <a:lumMod val="50000"/>
                  </a:schemeClr>
                </a:solidFill>
              </a:rPr>
            </a:br>
            <a:r>
              <a:rPr lang="pl-PL" dirty="0" smtClean="0">
                <a:solidFill>
                  <a:schemeClr val="accent5">
                    <a:lumMod val="50000"/>
                  </a:schemeClr>
                </a:solidFill>
              </a:rPr>
              <a:t>2. Nahrávky od roku 1890, hudba, hry, filmy</a:t>
            </a:r>
            <a:br>
              <a:rPr lang="pl-PL" dirty="0" smtClean="0">
                <a:solidFill>
                  <a:schemeClr val="accent5">
                    <a:lumMod val="50000"/>
                  </a:schemeClr>
                </a:solidFill>
              </a:rPr>
            </a:br>
            <a:r>
              <a:rPr lang="pl-PL" dirty="0" smtClean="0">
                <a:solidFill>
                  <a:schemeClr val="accent5">
                    <a:lumMod val="50000"/>
                  </a:schemeClr>
                </a:solidFill>
              </a:rPr>
              <a:t>3. Kino – od roku 1910</a:t>
            </a:r>
            <a:br>
              <a:rPr lang="pl-PL" dirty="0" smtClean="0">
                <a:solidFill>
                  <a:schemeClr val="accent5">
                    <a:lumMod val="50000"/>
                  </a:schemeClr>
                </a:solidFill>
              </a:rPr>
            </a:br>
            <a:r>
              <a:rPr lang="pl-PL" dirty="0" smtClean="0">
                <a:solidFill>
                  <a:schemeClr val="accent5">
                    <a:lumMod val="50000"/>
                  </a:schemeClr>
                </a:solidFill>
              </a:rPr>
              <a:t>4. Rádio od 1920</a:t>
            </a:r>
            <a:br>
              <a:rPr lang="pl-PL" dirty="0" smtClean="0">
                <a:solidFill>
                  <a:schemeClr val="accent5">
                    <a:lumMod val="50000"/>
                  </a:schemeClr>
                </a:solidFill>
              </a:rPr>
            </a:br>
            <a:r>
              <a:rPr lang="pl-PL" dirty="0" smtClean="0">
                <a:solidFill>
                  <a:schemeClr val="accent5">
                    <a:lumMod val="50000"/>
                  </a:schemeClr>
                </a:solidFill>
              </a:rPr>
              <a:t>5. Televize od 1950, dnes dominuje</a:t>
            </a:r>
            <a:br>
              <a:rPr lang="pl-PL" dirty="0" smtClean="0">
                <a:solidFill>
                  <a:schemeClr val="accent5">
                    <a:lumMod val="50000"/>
                  </a:schemeClr>
                </a:solidFill>
              </a:rPr>
            </a:br>
            <a:r>
              <a:rPr lang="pl-PL" dirty="0" smtClean="0">
                <a:solidFill>
                  <a:schemeClr val="accent5">
                    <a:lumMod val="50000"/>
                  </a:schemeClr>
                </a:solidFill>
              </a:rPr>
              <a:t>6. Internet od roku 1995</a:t>
            </a:r>
            <a:br>
              <a:rPr lang="pl-PL" dirty="0" smtClean="0">
                <a:solidFill>
                  <a:schemeClr val="accent5">
                    <a:lumMod val="50000"/>
                  </a:schemeClr>
                </a:solidFill>
              </a:rPr>
            </a:br>
            <a:r>
              <a:rPr lang="pl-PL" b="1" dirty="0" smtClean="0">
                <a:solidFill>
                  <a:schemeClr val="accent5">
                    <a:lumMod val="50000"/>
                  </a:schemeClr>
                </a:solidFill>
              </a:rPr>
              <a:t>7. Mobil od roku 2000</a:t>
            </a:r>
            <a:endParaRPr lang="pl-PL" b="1" dirty="0">
              <a:solidFill>
                <a:schemeClr val="accent5">
                  <a:lumMod val="50000"/>
                </a:schemeClr>
              </a:solidFill>
            </a:endParaRPr>
          </a:p>
        </p:txBody>
      </p:sp>
      <p:sp>
        <p:nvSpPr>
          <p:cNvPr id="20" name="Obdélník 19"/>
          <p:cNvSpPr/>
          <p:nvPr/>
        </p:nvSpPr>
        <p:spPr>
          <a:xfrm>
            <a:off x="6310322" y="1857364"/>
            <a:ext cx="2474267" cy="338554"/>
          </a:xfrm>
          <a:prstGeom prst="rect">
            <a:avLst/>
          </a:prstGeom>
        </p:spPr>
        <p:txBody>
          <a:bodyPr wrap="none">
            <a:spAutoFit/>
          </a:bodyPr>
          <a:lstStyle/>
          <a:p>
            <a:r>
              <a:rPr lang="cs-CZ" sz="1600" b="1" dirty="0" smtClean="0">
                <a:solidFill>
                  <a:schemeClr val="accent4">
                    <a:lumMod val="60000"/>
                    <a:lumOff val="40000"/>
                  </a:schemeClr>
                </a:solidFill>
              </a:rPr>
              <a:t>Mobil je neustále v dosahu</a:t>
            </a:r>
            <a:endParaRPr lang="cs-CZ" sz="1600" b="1" dirty="0">
              <a:solidFill>
                <a:schemeClr val="accent4">
                  <a:lumMod val="60000"/>
                  <a:lumOff val="40000"/>
                </a:schemeClr>
              </a:solidFill>
            </a:endParaRPr>
          </a:p>
        </p:txBody>
      </p:sp>
      <p:sp>
        <p:nvSpPr>
          <p:cNvPr id="21" name="Obdélník 20"/>
          <p:cNvSpPr/>
          <p:nvPr/>
        </p:nvSpPr>
        <p:spPr>
          <a:xfrm>
            <a:off x="7239016" y="3143248"/>
            <a:ext cx="2380523" cy="276999"/>
          </a:xfrm>
          <a:prstGeom prst="rect">
            <a:avLst/>
          </a:prstGeom>
        </p:spPr>
        <p:txBody>
          <a:bodyPr wrap="none">
            <a:spAutoFit/>
          </a:bodyPr>
          <a:lstStyle/>
          <a:p>
            <a:r>
              <a:rPr lang="cs-CZ" sz="1200" b="1" dirty="0" smtClean="0">
                <a:solidFill>
                  <a:srgbClr val="FF0000"/>
                </a:solidFill>
              </a:rPr>
              <a:t>Mobil je první osobní masmédium</a:t>
            </a:r>
            <a:endParaRPr lang="cs-CZ" sz="1200" b="1" dirty="0">
              <a:solidFill>
                <a:srgbClr val="FF0000"/>
              </a:solidFill>
            </a:endParaRPr>
          </a:p>
        </p:txBody>
      </p:sp>
      <p:sp>
        <p:nvSpPr>
          <p:cNvPr id="22" name="Obdélník 21"/>
          <p:cNvSpPr/>
          <p:nvPr/>
        </p:nvSpPr>
        <p:spPr>
          <a:xfrm>
            <a:off x="7596206" y="2357430"/>
            <a:ext cx="1418978" cy="253916"/>
          </a:xfrm>
          <a:prstGeom prst="rect">
            <a:avLst/>
          </a:prstGeom>
        </p:spPr>
        <p:txBody>
          <a:bodyPr wrap="none">
            <a:spAutoFit/>
          </a:bodyPr>
          <a:lstStyle/>
          <a:p>
            <a:r>
              <a:rPr lang="cs-CZ" sz="1050" b="1" dirty="0" smtClean="0">
                <a:solidFill>
                  <a:schemeClr val="bg2">
                    <a:lumMod val="50000"/>
                  </a:schemeClr>
                </a:solidFill>
              </a:rPr>
              <a:t>Mobil je stále zapnutý</a:t>
            </a:r>
            <a:endParaRPr lang="cs-CZ" sz="1050" b="1" dirty="0">
              <a:solidFill>
                <a:schemeClr val="bg2">
                  <a:lumMod val="50000"/>
                </a:schemeClr>
              </a:solidFill>
            </a:endParaRPr>
          </a:p>
        </p:txBody>
      </p:sp>
      <p:sp>
        <p:nvSpPr>
          <p:cNvPr id="23" name="Obdélník 22"/>
          <p:cNvSpPr/>
          <p:nvPr/>
        </p:nvSpPr>
        <p:spPr>
          <a:xfrm>
            <a:off x="5667380" y="2764033"/>
            <a:ext cx="2524153" cy="307777"/>
          </a:xfrm>
          <a:prstGeom prst="rect">
            <a:avLst/>
          </a:prstGeom>
        </p:spPr>
        <p:txBody>
          <a:bodyPr wrap="none">
            <a:spAutoFit/>
          </a:bodyPr>
          <a:lstStyle/>
          <a:p>
            <a:r>
              <a:rPr lang="cs-CZ" sz="1400" b="1" dirty="0" smtClean="0">
                <a:solidFill>
                  <a:schemeClr val="accent5">
                    <a:lumMod val="50000"/>
                  </a:schemeClr>
                </a:solidFill>
              </a:rPr>
              <a:t>Mobil je návykový jako cigareta</a:t>
            </a:r>
            <a:endParaRPr lang="cs-CZ" sz="1400" b="1" dirty="0">
              <a:solidFill>
                <a:schemeClr val="accent5">
                  <a:lumMod val="50000"/>
                </a:schemeClr>
              </a:solidFill>
            </a:endParaRPr>
          </a:p>
        </p:txBody>
      </p:sp>
      <p:sp>
        <p:nvSpPr>
          <p:cNvPr id="24" name="Obdélník 23"/>
          <p:cNvSpPr/>
          <p:nvPr/>
        </p:nvSpPr>
        <p:spPr>
          <a:xfrm>
            <a:off x="4595810" y="3524580"/>
            <a:ext cx="2832827" cy="261610"/>
          </a:xfrm>
          <a:prstGeom prst="rect">
            <a:avLst/>
          </a:prstGeom>
        </p:spPr>
        <p:txBody>
          <a:bodyPr wrap="none">
            <a:spAutoFit/>
          </a:bodyPr>
          <a:lstStyle/>
          <a:p>
            <a:r>
              <a:rPr lang="cs-CZ" sz="1100" b="1" dirty="0" smtClean="0">
                <a:solidFill>
                  <a:schemeClr val="accent6">
                    <a:lumMod val="50000"/>
                  </a:schemeClr>
                </a:solidFill>
              </a:rPr>
              <a:t>Mobil má integrovaný platební mechanismus</a:t>
            </a:r>
            <a:endParaRPr lang="cs-CZ" sz="1100" b="1" dirty="0">
              <a:solidFill>
                <a:schemeClr val="accent6">
                  <a:lumMod val="50000"/>
                </a:schemeClr>
              </a:solidFill>
            </a:endParaRPr>
          </a:p>
        </p:txBody>
      </p:sp>
      <p:sp>
        <p:nvSpPr>
          <p:cNvPr id="25" name="Obdélník 24"/>
          <p:cNvSpPr/>
          <p:nvPr/>
        </p:nvSpPr>
        <p:spPr>
          <a:xfrm>
            <a:off x="5524504" y="3916924"/>
            <a:ext cx="3715954" cy="369332"/>
          </a:xfrm>
          <a:prstGeom prst="rect">
            <a:avLst/>
          </a:prstGeom>
        </p:spPr>
        <p:txBody>
          <a:bodyPr wrap="none">
            <a:spAutoFit/>
          </a:bodyPr>
          <a:lstStyle/>
          <a:p>
            <a:r>
              <a:rPr lang="cs-CZ" b="1" dirty="0" smtClean="0">
                <a:solidFill>
                  <a:srgbClr val="00B0F0"/>
                </a:solidFill>
              </a:rPr>
              <a:t>Mobil měří návštěvnost velmi přesně</a:t>
            </a:r>
            <a:endParaRPr lang="cs-CZ" b="1" dirty="0">
              <a:solidFill>
                <a:srgbClr val="00B0F0"/>
              </a:solidFill>
            </a:endParaRPr>
          </a:p>
        </p:txBody>
      </p:sp>
      <p:sp>
        <p:nvSpPr>
          <p:cNvPr id="26" name="Obdélník 25"/>
          <p:cNvSpPr/>
          <p:nvPr/>
        </p:nvSpPr>
        <p:spPr>
          <a:xfrm>
            <a:off x="6205091" y="4429132"/>
            <a:ext cx="2819875" cy="276999"/>
          </a:xfrm>
          <a:prstGeom prst="rect">
            <a:avLst/>
          </a:prstGeom>
        </p:spPr>
        <p:txBody>
          <a:bodyPr wrap="none">
            <a:spAutoFit/>
          </a:bodyPr>
          <a:lstStyle/>
          <a:p>
            <a:r>
              <a:rPr lang="cs-CZ" sz="1200" b="1" dirty="0" smtClean="0">
                <a:solidFill>
                  <a:srgbClr val="7030A0"/>
                </a:solidFill>
              </a:rPr>
              <a:t>Pouze mobil umí zachytit sociální kontext</a:t>
            </a:r>
            <a:endParaRPr lang="cs-CZ" sz="1200" b="1" dirty="0">
              <a:solidFill>
                <a:srgbClr val="7030A0"/>
              </a:solidFill>
            </a:endParaRPr>
          </a:p>
        </p:txBody>
      </p:sp>
      <p:pic>
        <p:nvPicPr>
          <p:cNvPr id="2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7" name="Picture 1"/>
          <p:cNvPicPr>
            <a:picLocks noChangeAspect="1" noChangeArrowheads="1"/>
          </p:cNvPicPr>
          <p:nvPr/>
        </p:nvPicPr>
        <p:blipFill>
          <a:blip r:embed="rId4" cstate="print"/>
          <a:srcRect/>
          <a:stretch>
            <a:fillRect/>
          </a:stretch>
        </p:blipFill>
        <p:spPr bwMode="auto">
          <a:xfrm>
            <a:off x="8130776" y="35978"/>
            <a:ext cx="1714794" cy="384000"/>
          </a:xfrm>
          <a:prstGeom prst="rect">
            <a:avLst/>
          </a:prstGeom>
          <a:noFill/>
          <a:ln w="9525">
            <a:noFill/>
            <a:miter lim="800000"/>
            <a:headEnd/>
            <a:tailEnd/>
          </a:ln>
        </p:spPr>
      </p:pic>
      <p:sp>
        <p:nvSpPr>
          <p:cNvPr id="8"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err="1" smtClean="0">
                <a:solidFill>
                  <a:srgbClr val="FF0000"/>
                </a:solidFill>
              </a:rPr>
              <a:t>Direct</a:t>
            </a:r>
            <a:r>
              <a:rPr lang="cs-CZ" sz="3200" dirty="0" smtClean="0">
                <a:solidFill>
                  <a:srgbClr val="FF0000"/>
                </a:solidFill>
              </a:rPr>
              <a:t> SMS …</a:t>
            </a:r>
            <a:endParaRPr lang="cs-CZ" sz="3200" dirty="0">
              <a:solidFill>
                <a:srgbClr val="FF0000"/>
              </a:solidFill>
            </a:endParaRPr>
          </a:p>
        </p:txBody>
      </p:sp>
      <p:pic>
        <p:nvPicPr>
          <p:cNvPr id="331780" name="Picture 4"/>
          <p:cNvPicPr>
            <a:picLocks noChangeAspect="1" noChangeArrowheads="1"/>
          </p:cNvPicPr>
          <p:nvPr/>
        </p:nvPicPr>
        <p:blipFill>
          <a:blip r:embed="rId5" cstate="print"/>
          <a:srcRect/>
          <a:stretch>
            <a:fillRect/>
          </a:stretch>
        </p:blipFill>
        <p:spPr bwMode="auto">
          <a:xfrm>
            <a:off x="3800872" y="476672"/>
            <a:ext cx="4791075" cy="5838825"/>
          </a:xfrm>
          <a:prstGeom prst="rect">
            <a:avLst/>
          </a:prstGeom>
          <a:noFill/>
          <a:ln w="9525">
            <a:noFill/>
            <a:miter lim="800000"/>
            <a:headEnd/>
            <a:tailEnd/>
          </a:ln>
        </p:spPr>
      </p:pic>
      <p:sp>
        <p:nvSpPr>
          <p:cNvPr id="12" name="TextBox 9"/>
          <p:cNvSpPr txBox="1">
            <a:spLocks noChangeArrowheads="1"/>
          </p:cNvSpPr>
          <p:nvPr/>
        </p:nvSpPr>
        <p:spPr bwMode="auto">
          <a:xfrm>
            <a:off x="154782" y="1142984"/>
            <a:ext cx="3869524" cy="2666254"/>
          </a:xfrm>
          <a:prstGeom prst="rect">
            <a:avLst/>
          </a:prstGeom>
          <a:noFill/>
          <a:ln w="9525">
            <a:noFill/>
            <a:miter lim="800000"/>
            <a:headEnd/>
            <a:tailEnd/>
          </a:ln>
        </p:spPr>
        <p:txBody>
          <a:bodyPr wrap="square" lIns="80147" tIns="40074" rIns="80147" bIns="40074">
            <a:spAutoFit/>
          </a:bodyPr>
          <a:lstStyle/>
          <a:p>
            <a:pPr marL="514350" indent="-514350">
              <a:buFont typeface="Wingdings" pitchFamily="2" charset="2"/>
              <a:buChar char="ü"/>
            </a:pPr>
            <a:r>
              <a:rPr lang="cs-CZ" sz="2400" dirty="0" smtClean="0">
                <a:solidFill>
                  <a:schemeClr val="tx2">
                    <a:lumMod val="50000"/>
                  </a:schemeClr>
                </a:solidFill>
              </a:rPr>
              <a:t>Obchodní produkt</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Cílení</a:t>
            </a:r>
          </a:p>
          <a:p>
            <a:pPr marL="514350" indent="-514350">
              <a:buFont typeface="Wingdings" pitchFamily="2" charset="2"/>
              <a:buChar char="ü"/>
            </a:pPr>
            <a:endParaRPr lang="cs-CZ" sz="2400" dirty="0" smtClean="0">
              <a:solidFill>
                <a:schemeClr val="tx2">
                  <a:lumMod val="50000"/>
                </a:schemeClr>
              </a:solidFill>
            </a:endParaRPr>
          </a:p>
          <a:p>
            <a:pPr marL="514350" indent="-514350">
              <a:buFont typeface="Wingdings" pitchFamily="2" charset="2"/>
              <a:buChar char="ü"/>
            </a:pPr>
            <a:r>
              <a:rPr lang="cs-CZ" sz="2400" dirty="0" smtClean="0">
                <a:solidFill>
                  <a:schemeClr val="tx2">
                    <a:lumMod val="50000"/>
                  </a:schemeClr>
                </a:solidFill>
              </a:rPr>
              <a:t>Lokalizace</a:t>
            </a:r>
          </a:p>
          <a:p>
            <a:endParaRPr lang="cs-CZ" sz="2400" dirty="0" smtClean="0">
              <a:solidFill>
                <a:schemeClr val="tx2">
                  <a:lumMod val="50000"/>
                </a:schemeClr>
              </a:solidFill>
            </a:endParaRPr>
          </a:p>
          <a:p>
            <a:pPr marL="514350" indent="-514350"/>
            <a:endParaRPr lang="cs-CZ" sz="2400" dirty="0" smtClean="0">
              <a:solidFill>
                <a:schemeClr val="tx2">
                  <a:lumMod val="50000"/>
                </a:schemeClr>
              </a:solidFill>
            </a:endParaRPr>
          </a:p>
        </p:txBody>
      </p:sp>
    </p:spTree>
    <p:extLst>
      <p:ext uri="{BB962C8B-B14F-4D97-AF65-F5344CB8AC3E}">
        <p14:creationId xmlns:p14="http://schemas.microsoft.com/office/powerpoint/2010/main" val="30222897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Box 9"/>
          <p:cNvSpPr txBox="1">
            <a:spLocks noChangeArrowheads="1"/>
          </p:cNvSpPr>
          <p:nvPr/>
        </p:nvSpPr>
        <p:spPr bwMode="auto">
          <a:xfrm>
            <a:off x="3134589" y="3284984"/>
            <a:ext cx="6771411" cy="758039"/>
          </a:xfrm>
          <a:prstGeom prst="rect">
            <a:avLst/>
          </a:prstGeom>
          <a:noFill/>
          <a:ln w="9525">
            <a:noFill/>
            <a:miter lim="800000"/>
            <a:headEnd/>
            <a:tailEnd/>
          </a:ln>
        </p:spPr>
        <p:txBody>
          <a:bodyPr wrap="square" lIns="80147" tIns="40074" rIns="80147" bIns="40074">
            <a:spAutoFit/>
          </a:bodyPr>
          <a:lstStyle/>
          <a:p>
            <a:pPr marL="514350" indent="-514350" algn="ctr"/>
            <a:r>
              <a:rPr lang="cs-CZ" sz="4400" b="1" dirty="0" smtClean="0">
                <a:solidFill>
                  <a:srgbClr val="FF0000"/>
                </a:solidFill>
              </a:rPr>
              <a:t>Děkuji za pozornost</a:t>
            </a:r>
            <a:endParaRPr lang="cs-CZ" sz="6000" b="1" dirty="0" smtClean="0">
              <a:solidFill>
                <a:srgbClr val="FF0000"/>
              </a:solidFill>
            </a:endParaRPr>
          </a:p>
        </p:txBody>
      </p:sp>
      <p:sp>
        <p:nvSpPr>
          <p:cNvPr id="21"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pic>
        <p:nvPicPr>
          <p:cNvPr id="22" name="Picture 1"/>
          <p:cNvPicPr>
            <a:picLocks noChangeAspect="1" noChangeArrowheads="1"/>
          </p:cNvPicPr>
          <p:nvPr/>
        </p:nvPicPr>
        <p:blipFill>
          <a:blip r:embed="rId4" cstate="print"/>
          <a:srcRect/>
          <a:stretch>
            <a:fillRect/>
          </a:stretch>
        </p:blipFill>
        <p:spPr bwMode="auto">
          <a:xfrm>
            <a:off x="1712640" y="1484784"/>
            <a:ext cx="5144381" cy="1152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10"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12"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Vymezení trhu</a:t>
            </a:r>
            <a:endParaRPr lang="cs-CZ" sz="3200" dirty="0">
              <a:solidFill>
                <a:srgbClr val="FF0000"/>
              </a:solidFill>
            </a:endParaRPr>
          </a:p>
        </p:txBody>
      </p:sp>
      <p:sp>
        <p:nvSpPr>
          <p:cNvPr id="14" name="TextBox 9"/>
          <p:cNvSpPr txBox="1">
            <a:spLocks noChangeArrowheads="1"/>
          </p:cNvSpPr>
          <p:nvPr/>
        </p:nvSpPr>
        <p:spPr bwMode="auto">
          <a:xfrm>
            <a:off x="154782" y="926801"/>
            <a:ext cx="8298680" cy="450263"/>
          </a:xfrm>
          <a:prstGeom prst="rect">
            <a:avLst/>
          </a:prstGeom>
          <a:noFill/>
          <a:ln w="9525">
            <a:noFill/>
            <a:miter lim="800000"/>
            <a:headEnd/>
            <a:tailEnd/>
          </a:ln>
        </p:spPr>
        <p:txBody>
          <a:bodyPr wrap="square" lIns="80147" tIns="40074" rIns="80147" bIns="40074">
            <a:spAutoFit/>
          </a:bodyPr>
          <a:lstStyle/>
          <a:p>
            <a:pPr marL="514350" indent="-514350"/>
            <a:r>
              <a:rPr lang="cs-CZ" sz="2400" b="1" dirty="0" smtClean="0">
                <a:solidFill>
                  <a:schemeClr val="bg1">
                    <a:lumMod val="50000"/>
                  </a:schemeClr>
                </a:solidFill>
              </a:rPr>
              <a:t>Penetrace</a:t>
            </a:r>
            <a:r>
              <a:rPr lang="cs-CZ" sz="2400" dirty="0" smtClean="0">
                <a:solidFill>
                  <a:schemeClr val="bg1">
                    <a:lumMod val="50000"/>
                  </a:schemeClr>
                </a:solidFill>
              </a:rPr>
              <a:t> uživatelů s aktivovaným mobilním internetem v ČR</a:t>
            </a:r>
          </a:p>
        </p:txBody>
      </p:sp>
      <p:sp>
        <p:nvSpPr>
          <p:cNvPr id="8" name="TextBox 9"/>
          <p:cNvSpPr txBox="1">
            <a:spLocks noChangeArrowheads="1"/>
          </p:cNvSpPr>
          <p:nvPr/>
        </p:nvSpPr>
        <p:spPr bwMode="auto">
          <a:xfrm>
            <a:off x="1208584" y="2348880"/>
            <a:ext cx="7230058" cy="1927590"/>
          </a:xfrm>
          <a:prstGeom prst="rect">
            <a:avLst/>
          </a:prstGeom>
          <a:noFill/>
          <a:ln w="9525">
            <a:noFill/>
            <a:miter lim="800000"/>
            <a:headEnd/>
            <a:tailEnd/>
          </a:ln>
        </p:spPr>
        <p:txBody>
          <a:bodyPr wrap="square" lIns="80147" tIns="40074" rIns="80147" bIns="40074">
            <a:spAutoFit/>
          </a:bodyPr>
          <a:lstStyle/>
          <a:p>
            <a:pPr marL="514350" indent="-514350" algn="ctr"/>
            <a:r>
              <a:rPr lang="cs-CZ" sz="12000" b="1" dirty="0">
                <a:solidFill>
                  <a:srgbClr val="FF0000"/>
                </a:solidFill>
              </a:rPr>
              <a:t>2</a:t>
            </a:r>
            <a:r>
              <a:rPr lang="cs-CZ" sz="12000" b="1" dirty="0" smtClean="0">
                <a:solidFill>
                  <a:srgbClr val="FF0000"/>
                </a:solidFill>
              </a:rPr>
              <a:t> </a:t>
            </a:r>
            <a:r>
              <a:rPr lang="cs-CZ" sz="12000" b="1" dirty="0">
                <a:solidFill>
                  <a:srgbClr val="FF0000"/>
                </a:solidFill>
              </a:rPr>
              <a:t>5</a:t>
            </a:r>
            <a:r>
              <a:rPr lang="cs-CZ" sz="12000" b="1" dirty="0" smtClean="0">
                <a:solidFill>
                  <a:srgbClr val="FF0000"/>
                </a:solidFill>
              </a:rPr>
              <a:t>00 000</a:t>
            </a:r>
            <a:endParaRPr lang="cs-CZ" sz="12000" b="1" dirty="0">
              <a:solidFill>
                <a:srgbClr val="FF0000"/>
              </a:solidFill>
            </a:endParaRPr>
          </a:p>
        </p:txBody>
      </p:sp>
      <p:sp>
        <p:nvSpPr>
          <p:cNvPr id="15" name="Obdélník 14"/>
          <p:cNvSpPr/>
          <p:nvPr/>
        </p:nvSpPr>
        <p:spPr>
          <a:xfrm>
            <a:off x="2381232" y="5429264"/>
            <a:ext cx="6286544" cy="646331"/>
          </a:xfrm>
          <a:prstGeom prst="rect">
            <a:avLst/>
          </a:prstGeom>
        </p:spPr>
        <p:txBody>
          <a:bodyPr wrap="square">
            <a:spAutoFit/>
          </a:bodyPr>
          <a:lstStyle/>
          <a:p>
            <a:r>
              <a:rPr lang="cs-CZ" b="1" dirty="0" smtClean="0">
                <a:solidFill>
                  <a:schemeClr val="accent1">
                    <a:lumMod val="75000"/>
                  </a:schemeClr>
                </a:solidFill>
              </a:rPr>
              <a:t>Američané tráví téměř 3 hodiny denně na mobilním internetu  </a:t>
            </a:r>
            <a:r>
              <a:rPr lang="cs-CZ" b="1" dirty="0" err="1" smtClean="0">
                <a:solidFill>
                  <a:schemeClr val="accent1">
                    <a:lumMod val="75000"/>
                  </a:schemeClr>
                </a:solidFill>
              </a:rPr>
              <a:t>Ruder</a:t>
            </a:r>
            <a:r>
              <a:rPr lang="cs-CZ" b="1" dirty="0" smtClean="0">
                <a:solidFill>
                  <a:schemeClr val="accent1">
                    <a:lumMod val="75000"/>
                  </a:schemeClr>
                </a:solidFill>
              </a:rPr>
              <a:t> </a:t>
            </a:r>
            <a:r>
              <a:rPr lang="cs-CZ" b="1" dirty="0" err="1" smtClean="0">
                <a:solidFill>
                  <a:schemeClr val="accent1">
                    <a:lumMod val="75000"/>
                  </a:schemeClr>
                </a:solidFill>
              </a:rPr>
              <a:t>Finn</a:t>
            </a:r>
            <a:r>
              <a:rPr lang="cs-CZ" b="1" dirty="0" smtClean="0">
                <a:solidFill>
                  <a:schemeClr val="accent1">
                    <a:lumMod val="75000"/>
                  </a:schemeClr>
                </a:solidFill>
              </a:rPr>
              <a:t> </a:t>
            </a:r>
            <a:endParaRPr lang="cs-CZ" b="1" dirty="0">
              <a:solidFill>
                <a:schemeClr val="accent1">
                  <a:lumMod val="75000"/>
                </a:schemeClr>
              </a:solidFill>
            </a:endParaRPr>
          </a:p>
        </p:txBody>
      </p:sp>
      <p:pic>
        <p:nvPicPr>
          <p:cNvPr id="16" name="Obrázek 15" descr="http://www.marketingcharts.com/wp/wp-content/uploads/2010/02/ruder-finn-for-charts.jpg"/>
          <p:cNvPicPr/>
          <p:nvPr/>
        </p:nvPicPr>
        <p:blipFill>
          <a:blip r:embed="rId4" cstate="print"/>
          <a:srcRect/>
          <a:stretch>
            <a:fillRect/>
          </a:stretch>
        </p:blipFill>
        <p:spPr bwMode="auto">
          <a:xfrm>
            <a:off x="881034" y="5429264"/>
            <a:ext cx="1428750" cy="571500"/>
          </a:xfrm>
          <a:prstGeom prst="rect">
            <a:avLst/>
          </a:prstGeom>
          <a:noFill/>
          <a:ln w="9525">
            <a:noFill/>
            <a:miter lim="800000"/>
            <a:headEnd/>
            <a:tailEnd/>
          </a:ln>
        </p:spPr>
      </p:pic>
      <p:pic>
        <p:nvPicPr>
          <p:cNvPr id="17" name="Picture 1"/>
          <p:cNvPicPr>
            <a:picLocks noChangeAspect="1" noChangeArrowheads="1"/>
          </p:cNvPicPr>
          <p:nvPr/>
        </p:nvPicPr>
        <p:blipFill>
          <a:blip r:embed="rId5"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6" descr="pruh"/>
          <p:cNvPicPr>
            <a:picLocks noChangeAspect="1" noChangeArrowheads="1"/>
          </p:cNvPicPr>
          <p:nvPr/>
        </p:nvPicPr>
        <p:blipFill>
          <a:blip r:embed="rId3" cstate="print"/>
          <a:srcRect/>
          <a:stretch>
            <a:fillRect/>
          </a:stretch>
        </p:blipFill>
        <p:spPr bwMode="auto">
          <a:xfrm>
            <a:off x="0" y="6502358"/>
            <a:ext cx="9906000" cy="355643"/>
          </a:xfrm>
          <a:prstGeom prst="rect">
            <a:avLst/>
          </a:prstGeom>
          <a:noFill/>
          <a:ln w="9525">
            <a:noFill/>
            <a:miter lim="800000"/>
            <a:headEnd/>
            <a:tailEnd/>
          </a:ln>
        </p:spPr>
      </p:pic>
      <p:sp>
        <p:nvSpPr>
          <p:cNvPr id="4100" name="Text Box 58"/>
          <p:cNvSpPr txBox="1">
            <a:spLocks noChangeArrowheads="1"/>
          </p:cNvSpPr>
          <p:nvPr/>
        </p:nvSpPr>
        <p:spPr bwMode="auto">
          <a:xfrm>
            <a:off x="7704504" y="6555633"/>
            <a:ext cx="2092672" cy="249093"/>
          </a:xfrm>
          <a:prstGeom prst="rect">
            <a:avLst/>
          </a:prstGeom>
          <a:noFill/>
          <a:ln w="9525">
            <a:noFill/>
            <a:miter lim="800000"/>
            <a:headEnd/>
            <a:tailEnd/>
          </a:ln>
        </p:spPr>
        <p:txBody>
          <a:bodyPr lIns="80147" tIns="40074" rIns="80147" bIns="40074">
            <a:spAutoFit/>
          </a:bodyPr>
          <a:lstStyle/>
          <a:p>
            <a:pPr algn="r"/>
            <a:r>
              <a:rPr lang="cs-CZ" sz="1100" dirty="0">
                <a:solidFill>
                  <a:schemeClr val="bg1"/>
                </a:solidFill>
              </a:rPr>
              <a:t>… najdu tam, co neznám !</a:t>
            </a:r>
          </a:p>
        </p:txBody>
      </p:sp>
      <p:sp>
        <p:nvSpPr>
          <p:cNvPr id="9" name="Text Box 57"/>
          <p:cNvSpPr txBox="1">
            <a:spLocks noChangeArrowheads="1"/>
          </p:cNvSpPr>
          <p:nvPr/>
        </p:nvSpPr>
        <p:spPr bwMode="auto">
          <a:xfrm>
            <a:off x="147061" y="6546993"/>
            <a:ext cx="894432" cy="250208"/>
          </a:xfrm>
          <a:prstGeom prst="rect">
            <a:avLst/>
          </a:prstGeom>
          <a:noFill/>
          <a:ln w="9525">
            <a:noFill/>
            <a:miter lim="800000"/>
            <a:headEnd/>
            <a:tailEnd/>
          </a:ln>
        </p:spPr>
        <p:txBody>
          <a:bodyPr wrap="none" lIns="80147" tIns="40074" rIns="80147" bIns="40074">
            <a:spAutoFit/>
          </a:bodyPr>
          <a:lstStyle/>
          <a:p>
            <a:r>
              <a:rPr lang="cs-CZ" sz="1100" dirty="0" smtClean="0">
                <a:solidFill>
                  <a:schemeClr val="bg1"/>
                </a:solidFill>
              </a:rPr>
              <a:t>m.seznam.</a:t>
            </a:r>
            <a:r>
              <a:rPr lang="cs-CZ" sz="1100" dirty="0" err="1" smtClean="0">
                <a:solidFill>
                  <a:schemeClr val="bg1"/>
                </a:solidFill>
              </a:rPr>
              <a:t>cz</a:t>
            </a:r>
            <a:endParaRPr lang="cs-CZ" sz="1100" dirty="0">
              <a:solidFill>
                <a:schemeClr val="bg1"/>
              </a:solidFill>
            </a:endParaRPr>
          </a:p>
        </p:txBody>
      </p:sp>
      <p:sp>
        <p:nvSpPr>
          <p:cNvPr id="6" name="TextBox 9"/>
          <p:cNvSpPr txBox="1">
            <a:spLocks noChangeArrowheads="1"/>
          </p:cNvSpPr>
          <p:nvPr/>
        </p:nvSpPr>
        <p:spPr bwMode="auto">
          <a:xfrm>
            <a:off x="154782" y="140984"/>
            <a:ext cx="5941226" cy="573373"/>
          </a:xfrm>
          <a:prstGeom prst="rect">
            <a:avLst/>
          </a:prstGeom>
          <a:noFill/>
          <a:ln w="9525">
            <a:noFill/>
            <a:miter lim="800000"/>
            <a:headEnd/>
            <a:tailEnd/>
          </a:ln>
        </p:spPr>
        <p:txBody>
          <a:bodyPr wrap="square" lIns="80147" tIns="40074" rIns="80147" bIns="40074">
            <a:spAutoFit/>
          </a:bodyPr>
          <a:lstStyle/>
          <a:p>
            <a:pPr marL="514350" indent="-514350"/>
            <a:r>
              <a:rPr lang="cs-CZ" sz="3200" dirty="0" smtClean="0">
                <a:solidFill>
                  <a:srgbClr val="FF0000"/>
                </a:solidFill>
              </a:rPr>
              <a:t>Výrobci mobilních zařízení</a:t>
            </a:r>
            <a:endParaRPr lang="cs-CZ" sz="3200" dirty="0">
              <a:solidFill>
                <a:srgbClr val="FF0000"/>
              </a:solidFill>
            </a:endParaRPr>
          </a:p>
        </p:txBody>
      </p:sp>
      <p:pic>
        <p:nvPicPr>
          <p:cNvPr id="60418" name="Picture 2"/>
          <p:cNvPicPr>
            <a:picLocks noChangeAspect="1" noChangeArrowheads="1"/>
          </p:cNvPicPr>
          <p:nvPr/>
        </p:nvPicPr>
        <p:blipFill>
          <a:blip r:embed="rId4" cstate="print"/>
          <a:srcRect/>
          <a:stretch>
            <a:fillRect/>
          </a:stretch>
        </p:blipFill>
        <p:spPr bwMode="auto">
          <a:xfrm>
            <a:off x="4566317" y="2420866"/>
            <a:ext cx="5339683" cy="3536508"/>
          </a:xfrm>
          <a:prstGeom prst="rect">
            <a:avLst/>
          </a:prstGeom>
          <a:noFill/>
          <a:ln w="9525">
            <a:noFill/>
            <a:miter lim="800000"/>
            <a:headEnd/>
            <a:tailEnd/>
          </a:ln>
        </p:spPr>
      </p:pic>
      <p:sp>
        <p:nvSpPr>
          <p:cNvPr id="8" name="TextBox 9"/>
          <p:cNvSpPr txBox="1">
            <a:spLocks noChangeArrowheads="1"/>
          </p:cNvSpPr>
          <p:nvPr/>
        </p:nvSpPr>
        <p:spPr bwMode="auto">
          <a:xfrm>
            <a:off x="154782" y="926801"/>
            <a:ext cx="9513126" cy="819594"/>
          </a:xfrm>
          <a:prstGeom prst="rect">
            <a:avLst/>
          </a:prstGeom>
          <a:noFill/>
          <a:ln w="9525">
            <a:noFill/>
            <a:miter lim="800000"/>
            <a:headEnd/>
            <a:tailEnd/>
          </a:ln>
        </p:spPr>
        <p:txBody>
          <a:bodyPr wrap="square" lIns="80147" tIns="40074" rIns="80147" bIns="40074">
            <a:spAutoFit/>
          </a:bodyPr>
          <a:lstStyle/>
          <a:p>
            <a:pPr marL="514350" indent="-514350"/>
            <a:r>
              <a:rPr lang="cs-CZ" sz="2400" dirty="0" smtClean="0">
                <a:solidFill>
                  <a:schemeClr val="bg1">
                    <a:lumMod val="50000"/>
                  </a:schemeClr>
                </a:solidFill>
              </a:rPr>
              <a:t>V roce </a:t>
            </a:r>
            <a:r>
              <a:rPr lang="cs-CZ" sz="2400" b="1" dirty="0" smtClean="0">
                <a:solidFill>
                  <a:schemeClr val="bg1">
                    <a:lumMod val="50000"/>
                  </a:schemeClr>
                </a:solidFill>
              </a:rPr>
              <a:t>2009</a:t>
            </a:r>
            <a:r>
              <a:rPr lang="cs-CZ" sz="2400" dirty="0" smtClean="0">
                <a:solidFill>
                  <a:schemeClr val="bg1">
                    <a:lumMod val="50000"/>
                  </a:schemeClr>
                </a:solidFill>
              </a:rPr>
              <a:t> se i v době „</a:t>
            </a:r>
            <a:r>
              <a:rPr lang="cs-CZ" sz="2400" b="1" dirty="0" smtClean="0">
                <a:solidFill>
                  <a:schemeClr val="bg1">
                    <a:lumMod val="50000"/>
                  </a:schemeClr>
                </a:solidFill>
              </a:rPr>
              <a:t>krize</a:t>
            </a:r>
            <a:r>
              <a:rPr lang="cs-CZ" sz="2400" dirty="0" smtClean="0">
                <a:solidFill>
                  <a:schemeClr val="bg1">
                    <a:lumMod val="50000"/>
                  </a:schemeClr>
                </a:solidFill>
              </a:rPr>
              <a:t>“ prodalo stejně mobilů jako v roce 2008 a to</a:t>
            </a:r>
          </a:p>
          <a:p>
            <a:pPr marL="514350" indent="-514350"/>
            <a:r>
              <a:rPr lang="cs-CZ" sz="2400" dirty="0" smtClean="0">
                <a:solidFill>
                  <a:schemeClr val="bg1">
                    <a:lumMod val="50000"/>
                  </a:schemeClr>
                </a:solidFill>
              </a:rPr>
              <a:t>přes </a:t>
            </a:r>
            <a:r>
              <a:rPr lang="cs-CZ" sz="2400" b="1" dirty="0" smtClean="0">
                <a:solidFill>
                  <a:schemeClr val="bg1">
                    <a:lumMod val="50000"/>
                  </a:schemeClr>
                </a:solidFill>
              </a:rPr>
              <a:t>jednu miliardu a sto milionů mobilních telefonů</a:t>
            </a:r>
            <a:r>
              <a:rPr lang="cs-CZ" sz="2400" dirty="0" smtClean="0">
                <a:solidFill>
                  <a:schemeClr val="bg1">
                    <a:lumMod val="50000"/>
                  </a:schemeClr>
                </a:solidFill>
              </a:rPr>
              <a:t>!</a:t>
            </a:r>
            <a:endParaRPr lang="cs-CZ" sz="2400" dirty="0">
              <a:solidFill>
                <a:schemeClr val="bg1">
                  <a:lumMod val="50000"/>
                </a:schemeClr>
              </a:solidFill>
            </a:endParaRPr>
          </a:p>
        </p:txBody>
      </p:sp>
      <p:pic>
        <p:nvPicPr>
          <p:cNvPr id="60419" name="Picture 3"/>
          <p:cNvPicPr>
            <a:picLocks noChangeAspect="1" noChangeArrowheads="1"/>
          </p:cNvPicPr>
          <p:nvPr/>
        </p:nvPicPr>
        <p:blipFill>
          <a:blip r:embed="rId5" cstate="print"/>
          <a:srcRect/>
          <a:stretch>
            <a:fillRect/>
          </a:stretch>
        </p:blipFill>
        <p:spPr bwMode="auto">
          <a:xfrm>
            <a:off x="95217" y="1928802"/>
            <a:ext cx="4434413" cy="4028572"/>
          </a:xfrm>
          <a:prstGeom prst="rect">
            <a:avLst/>
          </a:prstGeom>
          <a:noFill/>
          <a:ln w="9525">
            <a:noFill/>
            <a:miter lim="800000"/>
            <a:headEnd/>
            <a:tailEnd/>
          </a:ln>
        </p:spPr>
      </p:pic>
      <p:sp>
        <p:nvSpPr>
          <p:cNvPr id="10" name="TextBox 9"/>
          <p:cNvSpPr txBox="1">
            <a:spLocks noChangeArrowheads="1"/>
          </p:cNvSpPr>
          <p:nvPr/>
        </p:nvSpPr>
        <p:spPr bwMode="auto">
          <a:xfrm>
            <a:off x="166654" y="5990146"/>
            <a:ext cx="6584168" cy="296374"/>
          </a:xfrm>
          <a:prstGeom prst="rect">
            <a:avLst/>
          </a:prstGeom>
          <a:noFill/>
          <a:ln w="9525">
            <a:noFill/>
            <a:miter lim="800000"/>
            <a:headEnd/>
            <a:tailEnd/>
          </a:ln>
        </p:spPr>
        <p:txBody>
          <a:bodyPr wrap="square" lIns="80147" tIns="40074" rIns="80147" bIns="40074">
            <a:spAutoFit/>
          </a:bodyPr>
          <a:lstStyle/>
          <a:p>
            <a:pPr marL="514350" indent="-514350"/>
            <a:r>
              <a:rPr lang="cs-CZ" sz="1400" b="1" dirty="0" smtClean="0">
                <a:solidFill>
                  <a:schemeClr val="bg1">
                    <a:lumMod val="50000"/>
                  </a:schemeClr>
                </a:solidFill>
              </a:rPr>
              <a:t>Zdroj: </a:t>
            </a:r>
            <a:r>
              <a:rPr lang="cs-CZ" sz="1400" dirty="0" err="1" smtClean="0">
                <a:solidFill>
                  <a:schemeClr val="bg1">
                    <a:lumMod val="50000"/>
                  </a:schemeClr>
                </a:solidFill>
              </a:rPr>
              <a:t>Strategy</a:t>
            </a:r>
            <a:r>
              <a:rPr lang="cs-CZ" sz="1400" dirty="0" smtClean="0">
                <a:solidFill>
                  <a:schemeClr val="bg1">
                    <a:lumMod val="50000"/>
                  </a:schemeClr>
                </a:solidFill>
              </a:rPr>
              <a:t> </a:t>
            </a:r>
            <a:r>
              <a:rPr lang="cs-CZ" sz="1400" dirty="0" err="1" smtClean="0">
                <a:solidFill>
                  <a:schemeClr val="bg1">
                    <a:lumMod val="50000"/>
                  </a:schemeClr>
                </a:solidFill>
              </a:rPr>
              <a:t>Analytics</a:t>
            </a:r>
            <a:endParaRPr lang="cs-CZ" sz="1400" dirty="0">
              <a:solidFill>
                <a:schemeClr val="bg1">
                  <a:lumMod val="50000"/>
                </a:schemeClr>
              </a:solidFill>
            </a:endParaRPr>
          </a:p>
        </p:txBody>
      </p:sp>
      <p:pic>
        <p:nvPicPr>
          <p:cNvPr id="12" name="Picture 1"/>
          <p:cNvPicPr>
            <a:picLocks noChangeAspect="1" noChangeArrowheads="1"/>
          </p:cNvPicPr>
          <p:nvPr/>
        </p:nvPicPr>
        <p:blipFill>
          <a:blip r:embed="rId6" cstate="print"/>
          <a:srcRect/>
          <a:stretch>
            <a:fillRect/>
          </a:stretch>
        </p:blipFill>
        <p:spPr bwMode="auto">
          <a:xfrm>
            <a:off x="8130776" y="35978"/>
            <a:ext cx="1714794" cy="38400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7612</TotalTime>
  <Words>3058</Words>
  <Application>Microsoft Macintosh PowerPoint</Application>
  <PresentationFormat>A4 Paper (210x297 mm)</PresentationFormat>
  <Paragraphs>739</Paragraphs>
  <Slides>71</Slides>
  <Notes>65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3" baseType="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lukaspulda</dc:creator>
  <cp:lastModifiedBy>IM</cp:lastModifiedBy>
  <cp:revision>717</cp:revision>
  <dcterms:created xsi:type="dcterms:W3CDTF">2010-04-11T19:52:21Z</dcterms:created>
  <dcterms:modified xsi:type="dcterms:W3CDTF">2010-11-18T09:58:31Z</dcterms:modified>
</cp:coreProperties>
</file>