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8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56A7-4BDA-4B3A-ADF3-114286D1A6EC}" type="datetimeFigureOut">
              <a:rPr lang="cs-CZ" smtClean="0"/>
              <a:pPr/>
              <a:t>14.12.2011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B01E4FA-E0D6-491A-AF6C-5BD17BDE8A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56A7-4BDA-4B3A-ADF3-114286D1A6EC}" type="datetimeFigureOut">
              <a:rPr lang="cs-CZ" smtClean="0"/>
              <a:pPr/>
              <a:t>14.12.2011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E4FA-E0D6-491A-AF6C-5BD17BDE8A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56A7-4BDA-4B3A-ADF3-114286D1A6EC}" type="datetimeFigureOut">
              <a:rPr lang="cs-CZ" smtClean="0"/>
              <a:pPr/>
              <a:t>14.12.2011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E4FA-E0D6-491A-AF6C-5BD17BDE8A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56A7-4BDA-4B3A-ADF3-114286D1A6EC}" type="datetimeFigureOut">
              <a:rPr lang="cs-CZ" smtClean="0"/>
              <a:pPr/>
              <a:t>14.12.2011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E4FA-E0D6-491A-AF6C-5BD17BDE8A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56A7-4BDA-4B3A-ADF3-114286D1A6EC}" type="datetimeFigureOut">
              <a:rPr lang="cs-CZ" smtClean="0"/>
              <a:pPr/>
              <a:t>14.12.2011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B01E4FA-E0D6-491A-AF6C-5BD17BDE8A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56A7-4BDA-4B3A-ADF3-114286D1A6EC}" type="datetimeFigureOut">
              <a:rPr lang="cs-CZ" smtClean="0"/>
              <a:pPr/>
              <a:t>14.12.2011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E4FA-E0D6-491A-AF6C-5BD17BDE8A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56A7-4BDA-4B3A-ADF3-114286D1A6EC}" type="datetimeFigureOut">
              <a:rPr lang="cs-CZ" smtClean="0"/>
              <a:pPr/>
              <a:t>14.12.2011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E4FA-E0D6-491A-AF6C-5BD17BDE8A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56A7-4BDA-4B3A-ADF3-114286D1A6EC}" type="datetimeFigureOut">
              <a:rPr lang="cs-CZ" smtClean="0"/>
              <a:pPr/>
              <a:t>14.12.2011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E4FA-E0D6-491A-AF6C-5BD17BDE8A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56A7-4BDA-4B3A-ADF3-114286D1A6EC}" type="datetimeFigureOut">
              <a:rPr lang="cs-CZ" smtClean="0"/>
              <a:pPr/>
              <a:t>14.12.2011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E4FA-E0D6-491A-AF6C-5BD17BDE8A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56A7-4BDA-4B3A-ADF3-114286D1A6EC}" type="datetimeFigureOut">
              <a:rPr lang="cs-CZ" smtClean="0"/>
              <a:pPr/>
              <a:t>14.12.2011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E4FA-E0D6-491A-AF6C-5BD17BDE8A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56A7-4BDA-4B3A-ADF3-114286D1A6EC}" type="datetimeFigureOut">
              <a:rPr lang="cs-CZ" smtClean="0"/>
              <a:pPr/>
              <a:t>14.12.2011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B01E4FA-E0D6-491A-AF6C-5BD17BDE8A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D1256A7-4BDA-4B3A-ADF3-114286D1A6EC}" type="datetimeFigureOut">
              <a:rPr lang="cs-CZ" smtClean="0"/>
              <a:pPr/>
              <a:t>14.12.2011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B01E4FA-E0D6-491A-AF6C-5BD17BDE8A4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Written</a:t>
            </a:r>
            <a:r>
              <a:rPr lang="cs-CZ" dirty="0" smtClean="0"/>
              <a:t> by Gill </a:t>
            </a:r>
            <a:r>
              <a:rPr lang="cs-CZ" dirty="0" err="1" smtClean="0"/>
              <a:t>Philip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Compiled</a:t>
            </a:r>
            <a:r>
              <a:rPr lang="cs-CZ" dirty="0" smtClean="0"/>
              <a:t> by </a:t>
            </a:r>
            <a:r>
              <a:rPr lang="cs-CZ" dirty="0" smtClean="0"/>
              <a:t>Michal Petrov, 2011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Metaphorical</a:t>
            </a:r>
            <a:r>
              <a:rPr lang="cs-CZ" dirty="0" smtClean="0"/>
              <a:t> </a:t>
            </a:r>
            <a:r>
              <a:rPr lang="cs-CZ" dirty="0" err="1" smtClean="0"/>
              <a:t>keyness</a:t>
            </a:r>
            <a:r>
              <a:rPr lang="cs-CZ" dirty="0" smtClean="0"/>
              <a:t> in </a:t>
            </a:r>
            <a:r>
              <a:rPr lang="cs-CZ" dirty="0" err="1" smtClean="0"/>
              <a:t>specialized</a:t>
            </a:r>
            <a:r>
              <a:rPr lang="cs-CZ" dirty="0" smtClean="0"/>
              <a:t> </a:t>
            </a:r>
            <a:r>
              <a:rPr lang="cs-CZ" dirty="0" err="1" smtClean="0"/>
              <a:t>corpora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Metaphors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corpora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(</a:t>
            </a:r>
            <a:r>
              <a:rPr lang="cs-CZ" dirty="0" err="1" smtClean="0"/>
              <a:t>LFCWs</a:t>
            </a:r>
            <a:r>
              <a:rPr lang="cs-CZ" dirty="0" smtClean="0"/>
              <a:t>)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provide</a:t>
            </a:r>
            <a:r>
              <a:rPr lang="cs-CZ" dirty="0" smtClean="0"/>
              <a:t> a </a:t>
            </a:r>
            <a:r>
              <a:rPr lang="cs-CZ" dirty="0" err="1" smtClean="0"/>
              <a:t>source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metaphorically</a:t>
            </a:r>
            <a:r>
              <a:rPr lang="cs-CZ" dirty="0" smtClean="0"/>
              <a:t>-</a:t>
            </a:r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lexis</a:t>
            </a:r>
            <a:endParaRPr lang="cs-CZ" dirty="0" smtClean="0"/>
          </a:p>
          <a:p>
            <a:pPr lvl="1"/>
            <a:r>
              <a:rPr lang="cs-CZ" dirty="0" err="1" smtClean="0"/>
              <a:t>LFCWs</a:t>
            </a:r>
            <a:r>
              <a:rPr lang="cs-CZ" dirty="0" smtClean="0"/>
              <a:t> </a:t>
            </a:r>
            <a:r>
              <a:rPr lang="cs-CZ" dirty="0" err="1" smtClean="0"/>
              <a:t>make</a:t>
            </a:r>
            <a:r>
              <a:rPr lang="cs-CZ" dirty="0" smtClean="0"/>
              <a:t> </a:t>
            </a:r>
            <a:r>
              <a:rPr lang="cs-CZ" dirty="0" err="1" smtClean="0"/>
              <a:t>up</a:t>
            </a:r>
            <a:r>
              <a:rPr lang="cs-CZ" dirty="0" smtClean="0"/>
              <a:t> a </a:t>
            </a:r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 smtClean="0"/>
              <a:t>portion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list</a:t>
            </a:r>
          </a:p>
          <a:p>
            <a:pPr lvl="1"/>
            <a:r>
              <a:rPr lang="cs-CZ" dirty="0" smtClean="0"/>
              <a:t>Not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-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lexis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metaphorical</a:t>
            </a:r>
            <a:endParaRPr lang="cs-CZ" dirty="0"/>
          </a:p>
        </p:txBody>
      </p:sp>
      <p:pic>
        <p:nvPicPr>
          <p:cNvPr id="6" name="Obrázek 5" descr="lowfreq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3284984"/>
            <a:ext cx="4536504" cy="265643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Metaphors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corpora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Analysis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Manual</a:t>
            </a:r>
            <a:r>
              <a:rPr lang="cs-CZ" dirty="0" smtClean="0"/>
              <a:t> </a:t>
            </a:r>
            <a:r>
              <a:rPr lang="cs-CZ" dirty="0" err="1" smtClean="0"/>
              <a:t>lemmatization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top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</a:t>
            </a:r>
            <a:r>
              <a:rPr lang="cs-CZ" dirty="0" err="1" smtClean="0"/>
              <a:t>frequency</a:t>
            </a:r>
            <a:r>
              <a:rPr lang="cs-CZ" dirty="0" smtClean="0"/>
              <a:t> list → </a:t>
            </a:r>
            <a:r>
              <a:rPr lang="cs-CZ" dirty="0" err="1" smtClean="0"/>
              <a:t>elimination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-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inflected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(</a:t>
            </a:r>
            <a:r>
              <a:rPr lang="cs-CZ" dirty="0" err="1" smtClean="0"/>
              <a:t>up</a:t>
            </a:r>
            <a:r>
              <a:rPr lang="cs-CZ" dirty="0" smtClean="0"/>
              <a:t> to 500 </a:t>
            </a:r>
            <a:r>
              <a:rPr lang="cs-CZ" dirty="0" err="1" smtClean="0"/>
              <a:t>types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Sorting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rest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broadly</a:t>
            </a:r>
            <a:r>
              <a:rPr lang="cs-CZ" dirty="0" smtClean="0"/>
              <a:t>-</a:t>
            </a:r>
            <a:r>
              <a:rPr lang="cs-CZ" dirty="0" err="1" smtClean="0"/>
              <a:t>defined</a:t>
            </a:r>
            <a:r>
              <a:rPr lang="cs-CZ" dirty="0" smtClean="0"/>
              <a:t> </a:t>
            </a:r>
            <a:r>
              <a:rPr lang="cs-CZ" dirty="0" err="1" smtClean="0"/>
              <a:t>semantic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 (</a:t>
            </a:r>
            <a:r>
              <a:rPr lang="cs-CZ" dirty="0" err="1" smtClean="0"/>
              <a:t>five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more </a:t>
            </a:r>
            <a:r>
              <a:rPr lang="cs-CZ" dirty="0" err="1" smtClean="0"/>
              <a:t>lemmas</a:t>
            </a:r>
            <a:r>
              <a:rPr lang="cs-CZ" dirty="0" smtClean="0"/>
              <a:t>, </a:t>
            </a:r>
            <a:r>
              <a:rPr lang="cs-CZ" dirty="0" err="1" smtClean="0"/>
              <a:t>initial</a:t>
            </a:r>
            <a:r>
              <a:rPr lang="cs-CZ" dirty="0" smtClean="0"/>
              <a:t> </a:t>
            </a:r>
            <a:r>
              <a:rPr lang="cs-CZ" dirty="0" err="1" smtClean="0"/>
              <a:t>cut</a:t>
            </a:r>
            <a:r>
              <a:rPr lang="cs-CZ" dirty="0" smtClean="0"/>
              <a:t>-</a:t>
            </a:r>
            <a:r>
              <a:rPr lang="cs-CZ" dirty="0" err="1" smtClean="0"/>
              <a:t>off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3 </a:t>
            </a:r>
            <a:r>
              <a:rPr lang="cs-CZ" dirty="0" err="1" smtClean="0"/>
              <a:t>occurences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Lemmas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not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grouped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considered</a:t>
            </a:r>
            <a:r>
              <a:rPr lang="cs-CZ" dirty="0" smtClean="0"/>
              <a:t> </a:t>
            </a:r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candidates</a:t>
            </a:r>
            <a:endParaRPr lang="cs-CZ" dirty="0" smtClean="0"/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higher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candidate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more </a:t>
            </a:r>
            <a:r>
              <a:rPr lang="cs-CZ" dirty="0" err="1" smtClean="0"/>
              <a:t>consistent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patterning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corpus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Metaphors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corpora</a:t>
            </a:r>
            <a:endParaRPr lang="cs-CZ" dirty="0"/>
          </a:p>
        </p:txBody>
      </p:sp>
      <p:pic>
        <p:nvPicPr>
          <p:cNvPr id="4" name="Zástupný symbol pro obsah 3" descr="penetrazione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611887"/>
            <a:ext cx="7772400" cy="424382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yielded</a:t>
            </a:r>
            <a:r>
              <a:rPr lang="cs-CZ" dirty="0" smtClean="0"/>
              <a:t> a </a:t>
            </a:r>
            <a:r>
              <a:rPr lang="cs-CZ" dirty="0" err="1" smtClean="0"/>
              <a:t>large</a:t>
            </a:r>
            <a:r>
              <a:rPr lang="cs-CZ" dirty="0" smtClean="0"/>
              <a:t> set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violence</a:t>
            </a:r>
            <a:endParaRPr lang="cs-CZ" dirty="0" smtClean="0"/>
          </a:p>
          <a:p>
            <a:pPr lvl="1"/>
            <a:r>
              <a:rPr lang="cs-CZ" dirty="0" err="1" smtClean="0"/>
              <a:t>Hunting</a:t>
            </a:r>
            <a:r>
              <a:rPr lang="cs-CZ" dirty="0" smtClean="0"/>
              <a:t>, risk, </a:t>
            </a:r>
            <a:r>
              <a:rPr lang="cs-CZ" dirty="0" err="1" smtClean="0"/>
              <a:t>submission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suffering</a:t>
            </a:r>
            <a:r>
              <a:rPr lang="cs-CZ" dirty="0" smtClean="0"/>
              <a:t>, </a:t>
            </a:r>
            <a:r>
              <a:rPr lang="cs-CZ" dirty="0" err="1" smtClean="0"/>
              <a:t>health</a:t>
            </a:r>
            <a:r>
              <a:rPr lang="cs-CZ" dirty="0" smtClean="0"/>
              <a:t>, </a:t>
            </a:r>
            <a:r>
              <a:rPr lang="cs-CZ" dirty="0" err="1" smtClean="0"/>
              <a:t>birth</a:t>
            </a:r>
            <a:r>
              <a:rPr lang="cs-CZ" dirty="0" smtClean="0"/>
              <a:t>, </a:t>
            </a:r>
            <a:r>
              <a:rPr lang="cs-CZ" dirty="0" err="1" smtClean="0"/>
              <a:t>death</a:t>
            </a:r>
            <a:r>
              <a:rPr lang="cs-CZ" dirty="0" smtClean="0"/>
              <a:t>, </a:t>
            </a:r>
            <a:r>
              <a:rPr lang="cs-CZ" dirty="0" err="1" smtClean="0"/>
              <a:t>emotion</a:t>
            </a:r>
            <a:endParaRPr lang="cs-CZ" dirty="0" smtClean="0"/>
          </a:p>
          <a:p>
            <a:r>
              <a:rPr lang="cs-CZ" dirty="0" smtClean="0"/>
              <a:t>These </a:t>
            </a:r>
            <a:r>
              <a:rPr lang="cs-CZ" dirty="0" err="1" smtClean="0"/>
              <a:t>areas</a:t>
            </a:r>
            <a:r>
              <a:rPr lang="cs-CZ" dirty="0" smtClean="0"/>
              <a:t> do not </a:t>
            </a:r>
            <a:r>
              <a:rPr lang="cs-CZ" dirty="0" err="1" smtClean="0"/>
              <a:t>become</a:t>
            </a:r>
            <a:r>
              <a:rPr lang="cs-CZ" dirty="0" smtClean="0"/>
              <a:t> </a:t>
            </a:r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r>
              <a:rPr lang="cs-CZ" dirty="0" smtClean="0"/>
              <a:t> </a:t>
            </a:r>
            <a:r>
              <a:rPr lang="cs-CZ" dirty="0" err="1" smtClean="0"/>
              <a:t>until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target</a:t>
            </a:r>
            <a:r>
              <a:rPr lang="cs-CZ" dirty="0" smtClean="0"/>
              <a:t> </a:t>
            </a:r>
            <a:r>
              <a:rPr lang="cs-CZ" dirty="0" err="1" smtClean="0"/>
              <a:t>domains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ascertained</a:t>
            </a:r>
            <a:endParaRPr lang="cs-CZ" dirty="0" smtClean="0"/>
          </a:p>
          <a:p>
            <a:r>
              <a:rPr lang="cs-CZ" dirty="0" smtClean="0"/>
              <a:t>Business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→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endParaRPr 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metaphors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frequent</a:t>
            </a:r>
            <a:r>
              <a:rPr lang="cs-CZ" dirty="0" smtClean="0"/>
              <a:t> in </a:t>
            </a:r>
            <a:r>
              <a:rPr lang="cs-CZ" dirty="0" err="1" smtClean="0"/>
              <a:t>this</a:t>
            </a:r>
            <a:r>
              <a:rPr lang="cs-CZ" dirty="0" smtClean="0"/>
              <a:t> corpus </a:t>
            </a:r>
            <a:r>
              <a:rPr lang="cs-CZ" dirty="0" err="1" smtClean="0"/>
              <a:t>and</a:t>
            </a:r>
            <a:r>
              <a:rPr lang="cs-CZ" dirty="0" smtClean="0"/>
              <a:t> a </a:t>
            </a:r>
            <a:r>
              <a:rPr lang="cs-CZ" dirty="0" err="1" smtClean="0"/>
              <a:t>theme</a:t>
            </a:r>
            <a:r>
              <a:rPr lang="cs-CZ" dirty="0" smtClean="0"/>
              <a:t> </a:t>
            </a:r>
            <a:r>
              <a:rPr lang="cs-CZ" dirty="0" err="1" smtClean="0"/>
              <a:t>common</a:t>
            </a:r>
            <a:r>
              <a:rPr lang="cs-CZ" dirty="0" smtClean="0"/>
              <a:t> to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discourse</a:t>
            </a:r>
            <a:endParaRPr lang="cs-CZ" dirty="0" smtClean="0"/>
          </a:p>
          <a:p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given</a:t>
            </a:r>
            <a:r>
              <a:rPr lang="cs-CZ" dirty="0" smtClean="0"/>
              <a:t> corpus </a:t>
            </a:r>
            <a:r>
              <a:rPr lang="cs-CZ" dirty="0" err="1" smtClean="0"/>
              <a:t>those</a:t>
            </a:r>
            <a:r>
              <a:rPr lang="cs-CZ" dirty="0" smtClean="0"/>
              <a:t> </a:t>
            </a:r>
            <a:r>
              <a:rPr lang="cs-CZ" dirty="0" err="1" smtClean="0"/>
              <a:t>metaphors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linked</a:t>
            </a:r>
            <a:r>
              <a:rPr lang="cs-CZ" dirty="0" smtClean="0"/>
              <a:t> to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partuclar</a:t>
            </a:r>
            <a:r>
              <a:rPr lang="cs-CZ" dirty="0" smtClean="0"/>
              <a:t> reference to China </a:t>
            </a:r>
            <a:r>
              <a:rPr lang="cs-CZ" dirty="0" err="1" smtClean="0"/>
              <a:t>and</a:t>
            </a:r>
            <a:r>
              <a:rPr lang="cs-CZ" dirty="0" smtClean="0"/>
              <a:t> India</a:t>
            </a:r>
          </a:p>
          <a:p>
            <a:pPr lvl="1"/>
            <a:r>
              <a:rPr lang="cs-CZ" dirty="0" err="1" smtClean="0"/>
              <a:t>battaglia</a:t>
            </a:r>
            <a:r>
              <a:rPr lang="cs-CZ" dirty="0" smtClean="0"/>
              <a:t> (</a:t>
            </a:r>
            <a:r>
              <a:rPr lang="cs-CZ" dirty="0" err="1" smtClean="0"/>
              <a:t>struggle</a:t>
            </a:r>
            <a:r>
              <a:rPr lang="cs-CZ" dirty="0" smtClean="0"/>
              <a:t>) – Italy</a:t>
            </a:r>
          </a:p>
          <a:p>
            <a:pPr lvl="1"/>
            <a:r>
              <a:rPr lang="cs-CZ" dirty="0" err="1" smtClean="0"/>
              <a:t>lotta</a:t>
            </a:r>
            <a:r>
              <a:rPr lang="cs-CZ" dirty="0" smtClean="0"/>
              <a:t> (</a:t>
            </a:r>
            <a:r>
              <a:rPr lang="cs-CZ" dirty="0" err="1" smtClean="0"/>
              <a:t>fight</a:t>
            </a:r>
            <a:r>
              <a:rPr lang="cs-CZ" dirty="0" smtClean="0"/>
              <a:t>) – </a:t>
            </a:r>
            <a:r>
              <a:rPr lang="cs-CZ" dirty="0" err="1" smtClean="0"/>
              <a:t>Made</a:t>
            </a:r>
            <a:r>
              <a:rPr lang="cs-CZ" dirty="0" smtClean="0"/>
              <a:t> in Italy</a:t>
            </a:r>
          </a:p>
          <a:p>
            <a:pPr lvl="1"/>
            <a:r>
              <a:rPr lang="cs-CZ" dirty="0" err="1" smtClean="0"/>
              <a:t>penetrazione</a:t>
            </a:r>
            <a:r>
              <a:rPr lang="cs-CZ" dirty="0" smtClean="0"/>
              <a:t> – </a:t>
            </a:r>
            <a:r>
              <a:rPr lang="cs-CZ" dirty="0" err="1" smtClean="0"/>
              <a:t>Italian</a:t>
            </a:r>
            <a:r>
              <a:rPr lang="cs-CZ" dirty="0" smtClean="0"/>
              <a:t> </a:t>
            </a:r>
            <a:r>
              <a:rPr lang="cs-CZ" dirty="0" err="1" smtClean="0"/>
              <a:t>expansion</a:t>
            </a:r>
            <a:endParaRPr lang="cs-CZ" dirty="0" smtClean="0"/>
          </a:p>
          <a:p>
            <a:pPr lvl="1"/>
            <a:r>
              <a:rPr lang="cs-CZ" dirty="0" err="1" smtClean="0"/>
              <a:t>Invasione</a:t>
            </a:r>
            <a:r>
              <a:rPr lang="cs-CZ" dirty="0" smtClean="0"/>
              <a:t> – </a:t>
            </a:r>
            <a:r>
              <a:rPr lang="cs-CZ" dirty="0" err="1" smtClean="0"/>
              <a:t>expansion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China </a:t>
            </a:r>
            <a:r>
              <a:rPr lang="cs-CZ" dirty="0" err="1" smtClean="0"/>
              <a:t>and</a:t>
            </a:r>
            <a:r>
              <a:rPr lang="cs-CZ" dirty="0" smtClean="0"/>
              <a:t> India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metaphors</a:t>
            </a:r>
            <a:r>
              <a:rPr lang="cs-CZ" dirty="0" smtClean="0"/>
              <a:t> are not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frequent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interact</a:t>
            </a:r>
            <a:r>
              <a:rPr lang="cs-CZ" dirty="0" smtClean="0"/>
              <a:t> in </a:t>
            </a:r>
            <a:r>
              <a:rPr lang="cs-CZ" dirty="0" err="1" smtClean="0"/>
              <a:t>significant</a:t>
            </a:r>
            <a:r>
              <a:rPr lang="cs-CZ" dirty="0" smtClean="0"/>
              <a:t> </a:t>
            </a:r>
            <a:r>
              <a:rPr lang="cs-CZ" dirty="0" err="1" smtClean="0"/>
              <a:t>ways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Downward</a:t>
            </a:r>
            <a:r>
              <a:rPr lang="cs-CZ" dirty="0" smtClean="0"/>
              <a:t> </a:t>
            </a:r>
            <a:r>
              <a:rPr lang="cs-CZ" dirty="0" err="1" smtClean="0"/>
              <a:t>collocation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significant</a:t>
            </a:r>
            <a:r>
              <a:rPr lang="cs-CZ" dirty="0" smtClean="0"/>
              <a:t>.</a:t>
            </a:r>
          </a:p>
          <a:p>
            <a:r>
              <a:rPr lang="cs-CZ" dirty="0" smtClean="0"/>
              <a:t>"</a:t>
            </a:r>
            <a:r>
              <a:rPr lang="cs-CZ" dirty="0" err="1" smtClean="0"/>
              <a:t>the</a:t>
            </a:r>
            <a:r>
              <a:rPr lang="cs-CZ" dirty="0" smtClean="0"/>
              <a:t> use </a:t>
            </a:r>
            <a:r>
              <a:rPr lang="cs-CZ" dirty="0" err="1" smtClean="0"/>
              <a:t>and</a:t>
            </a:r>
            <a:r>
              <a:rPr lang="cs-CZ" dirty="0" smtClean="0"/>
              <a:t> re-use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metaphors</a:t>
            </a:r>
            <a:r>
              <a:rPr lang="cs-CZ" dirty="0" smtClean="0"/>
              <a:t> </a:t>
            </a:r>
            <a:r>
              <a:rPr lang="cs-CZ" dirty="0" err="1" smtClean="0"/>
              <a:t>leads</a:t>
            </a:r>
            <a:r>
              <a:rPr lang="cs-CZ" dirty="0" smtClean="0"/>
              <a:t> to </a:t>
            </a:r>
            <a:r>
              <a:rPr lang="cs-CZ" dirty="0" err="1" smtClean="0"/>
              <a:t>conventional</a:t>
            </a:r>
            <a:r>
              <a:rPr lang="cs-CZ" dirty="0" err="1" smtClean="0"/>
              <a:t>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attitudinal</a:t>
            </a:r>
            <a:r>
              <a:rPr lang="cs-CZ" dirty="0" smtClean="0"/>
              <a:t> </a:t>
            </a:r>
            <a:r>
              <a:rPr lang="cs-CZ" dirty="0" err="1" smtClean="0"/>
              <a:t>judgement</a:t>
            </a:r>
            <a:r>
              <a:rPr lang="cs-CZ" dirty="0" smtClean="0"/>
              <a:t> </a:t>
            </a:r>
            <a:r>
              <a:rPr lang="cs-CZ" dirty="0" err="1" smtClean="0"/>
              <a:t>towards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"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endParaRPr lang="cs-CZ" dirty="0"/>
          </a:p>
        </p:txBody>
      </p:sp>
      <p:pic>
        <p:nvPicPr>
          <p:cNvPr id="4" name="Zástupný symbol pro obsah 3" descr="emergence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838268" y="1447800"/>
            <a:ext cx="5924663" cy="45720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Keyness</a:t>
            </a:r>
            <a:r>
              <a:rPr lang="cs-CZ" dirty="0" smtClean="0"/>
              <a:t> </a:t>
            </a:r>
            <a:r>
              <a:rPr lang="cs-CZ" dirty="0" err="1" smtClean="0"/>
              <a:t>represented</a:t>
            </a:r>
            <a:r>
              <a:rPr lang="cs-CZ" dirty="0" smtClean="0"/>
              <a:t> by </a:t>
            </a:r>
            <a:r>
              <a:rPr lang="cs-CZ" dirty="0" err="1" smtClean="0"/>
              <a:t>statistically</a:t>
            </a:r>
            <a:r>
              <a:rPr lang="cs-CZ" dirty="0" smtClean="0"/>
              <a:t>-</a:t>
            </a:r>
            <a:r>
              <a:rPr lang="cs-CZ" dirty="0" err="1" smtClean="0"/>
              <a:t>generated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overt</a:t>
            </a:r>
            <a:r>
              <a:rPr lang="cs-CZ" dirty="0" smtClean="0"/>
              <a:t> </a:t>
            </a:r>
            <a:r>
              <a:rPr lang="cs-CZ" dirty="0" err="1" smtClean="0"/>
              <a:t>while</a:t>
            </a:r>
            <a:r>
              <a:rPr lang="cs-CZ" dirty="0" smtClean="0"/>
              <a:t> </a:t>
            </a:r>
            <a:r>
              <a:rPr lang="cs-CZ" dirty="0" err="1" smtClean="0"/>
              <a:t>keyness</a:t>
            </a:r>
            <a:r>
              <a:rPr lang="cs-CZ" dirty="0" smtClean="0"/>
              <a:t> </a:t>
            </a:r>
            <a:r>
              <a:rPr lang="cs-CZ" dirty="0" err="1" smtClean="0"/>
              <a:t>represented</a:t>
            </a:r>
            <a:r>
              <a:rPr lang="cs-CZ" dirty="0" smtClean="0"/>
              <a:t> by </a:t>
            </a:r>
            <a:r>
              <a:rPr lang="cs-CZ" dirty="0" err="1" smtClean="0"/>
              <a:t>metaphors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hidden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view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err="1" smtClean="0"/>
              <a:t>Overt</a:t>
            </a:r>
            <a:r>
              <a:rPr lang="cs-CZ" dirty="0" smtClean="0"/>
              <a:t> </a:t>
            </a:r>
            <a:r>
              <a:rPr lang="cs-CZ" dirty="0" err="1" smtClean="0"/>
              <a:t>keyness</a:t>
            </a:r>
            <a:r>
              <a:rPr lang="cs-CZ" dirty="0" smtClean="0"/>
              <a:t> </a:t>
            </a:r>
            <a:r>
              <a:rPr lang="cs-CZ" dirty="0" err="1" smtClean="0"/>
              <a:t>tells</a:t>
            </a:r>
            <a:r>
              <a:rPr lang="cs-CZ" dirty="0" smtClean="0"/>
              <a:t> </a:t>
            </a:r>
            <a:r>
              <a:rPr lang="cs-CZ" dirty="0" err="1" smtClean="0"/>
              <a:t>us</a:t>
            </a:r>
            <a:r>
              <a:rPr lang="cs-CZ" dirty="0" smtClean="0"/>
              <a:t> </a:t>
            </a:r>
            <a:r>
              <a:rPr lang="cs-CZ" i="1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covert</a:t>
            </a:r>
            <a:r>
              <a:rPr lang="cs-CZ" dirty="0" smtClean="0"/>
              <a:t> </a:t>
            </a:r>
            <a:r>
              <a:rPr lang="cs-CZ" dirty="0" err="1" smtClean="0"/>
              <a:t>keyness</a:t>
            </a:r>
            <a:r>
              <a:rPr lang="cs-CZ" dirty="0" smtClean="0"/>
              <a:t> </a:t>
            </a:r>
            <a:r>
              <a:rPr lang="cs-CZ" dirty="0" err="1" smtClean="0"/>
              <a:t>tells</a:t>
            </a:r>
            <a:r>
              <a:rPr lang="cs-CZ" dirty="0" smtClean="0"/>
              <a:t> </a:t>
            </a:r>
            <a:r>
              <a:rPr lang="cs-CZ" dirty="0" err="1" smtClean="0"/>
              <a:t>us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reasons</a:t>
            </a:r>
            <a:r>
              <a:rPr lang="cs-CZ" dirty="0" smtClean="0"/>
              <a:t> </a:t>
            </a:r>
            <a:r>
              <a:rPr lang="cs-CZ" i="1" dirty="0" err="1" smtClean="0"/>
              <a:t>why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list </a:t>
            </a:r>
            <a:r>
              <a:rPr lang="cs-CZ" dirty="0" err="1" smtClean="0"/>
              <a:t>indicates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China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not </a:t>
            </a:r>
            <a:r>
              <a:rPr lang="cs-CZ" dirty="0" err="1" smtClean="0"/>
              <a:t>provide</a:t>
            </a:r>
            <a:r>
              <a:rPr lang="cs-CZ" dirty="0" smtClean="0"/>
              <a:t> </a:t>
            </a:r>
            <a:r>
              <a:rPr lang="cs-CZ" dirty="0" err="1" smtClean="0"/>
              <a:t>reasons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prominence.</a:t>
            </a:r>
          </a:p>
          <a:p>
            <a:r>
              <a:rPr lang="cs-CZ" dirty="0" err="1" smtClean="0"/>
              <a:t>Examining</a:t>
            </a:r>
            <a:r>
              <a:rPr lang="cs-CZ" dirty="0" smtClean="0"/>
              <a:t> </a:t>
            </a:r>
            <a:r>
              <a:rPr lang="cs-CZ" dirty="0" err="1" smtClean="0"/>
              <a:t>metaphorical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dirty="0" smtClean="0"/>
              <a:t> </a:t>
            </a:r>
            <a:r>
              <a:rPr lang="cs-CZ" dirty="0" err="1" smtClean="0"/>
              <a:t>reveals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aspects</a:t>
            </a:r>
            <a:r>
              <a:rPr lang="cs-CZ" dirty="0" smtClean="0"/>
              <a:t>: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 err="1" smtClean="0"/>
              <a:t>Chinese</a:t>
            </a:r>
            <a:r>
              <a:rPr lang="cs-CZ" dirty="0" smtClean="0"/>
              <a:t> </a:t>
            </a:r>
            <a:r>
              <a:rPr lang="cs-CZ" dirty="0" err="1" smtClean="0"/>
              <a:t>exports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Chinese</a:t>
            </a:r>
            <a:r>
              <a:rPr lang="cs-CZ" dirty="0" smtClean="0"/>
              <a:t> </a:t>
            </a:r>
            <a:r>
              <a:rPr lang="cs-CZ" dirty="0" err="1" smtClean="0"/>
              <a:t>economical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are </a:t>
            </a:r>
            <a:r>
              <a:rPr lang="cs-CZ" dirty="0" err="1" smtClean="0"/>
              <a:t>perceived</a:t>
            </a:r>
            <a:r>
              <a:rPr lang="cs-CZ" dirty="0" smtClean="0"/>
              <a:t> as a </a:t>
            </a:r>
            <a:r>
              <a:rPr lang="cs-CZ" dirty="0" err="1" smtClean="0"/>
              <a:t>threat</a:t>
            </a:r>
            <a:endParaRPr lang="cs-CZ" dirty="0" smtClean="0"/>
          </a:p>
          <a:p>
            <a:pPr marL="777240" lvl="1" indent="-457200">
              <a:buFont typeface="+mj-lt"/>
              <a:buAutoNum type="arabicPeriod"/>
            </a:pPr>
            <a:r>
              <a:rPr lang="cs-CZ" dirty="0" smtClean="0"/>
              <a:t>China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mentioned</a:t>
            </a:r>
            <a:r>
              <a:rPr lang="cs-CZ" dirty="0" smtClean="0"/>
              <a:t> </a:t>
            </a:r>
            <a:r>
              <a:rPr lang="cs-CZ" dirty="0" err="1" smtClean="0"/>
              <a:t>frequently</a:t>
            </a:r>
            <a:r>
              <a:rPr lang="cs-CZ" dirty="0" smtClean="0"/>
              <a:t> </a:t>
            </a: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threat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poses</a:t>
            </a:r>
            <a:endParaRPr 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Metaphors</a:t>
            </a:r>
            <a:r>
              <a:rPr lang="cs-CZ" dirty="0" smtClean="0"/>
              <a:t> play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evaluative</a:t>
            </a:r>
            <a:r>
              <a:rPr lang="cs-CZ" dirty="0" smtClean="0"/>
              <a:t> role</a:t>
            </a:r>
          </a:p>
          <a:p>
            <a:r>
              <a:rPr lang="cs-CZ" dirty="0" err="1" smtClean="0"/>
              <a:t>But</a:t>
            </a:r>
            <a:r>
              <a:rPr lang="cs-CZ" dirty="0" smtClean="0"/>
              <a:t> (!)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source</a:t>
            </a:r>
            <a:r>
              <a:rPr lang="cs-CZ" dirty="0" smtClean="0"/>
              <a:t>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lexical</a:t>
            </a:r>
            <a:r>
              <a:rPr lang="cs-CZ" dirty="0" smtClean="0"/>
              <a:t> </a:t>
            </a:r>
            <a:r>
              <a:rPr lang="cs-CZ" dirty="0" err="1" smtClean="0"/>
              <a:t>items</a:t>
            </a:r>
            <a:r>
              <a:rPr lang="cs-CZ" dirty="0" smtClean="0"/>
              <a:t> are not </a:t>
            </a:r>
            <a:r>
              <a:rPr lang="cs-CZ" dirty="0" err="1" smtClean="0"/>
              <a:t>interchangeable</a:t>
            </a:r>
            <a:r>
              <a:rPr lang="cs-CZ" smtClean="0"/>
              <a:t>.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Introduction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textual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Metaphors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corpora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Conclusion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…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tell </a:t>
            </a:r>
            <a:r>
              <a:rPr lang="cs-CZ" dirty="0" err="1" smtClean="0"/>
              <a:t>us</a:t>
            </a:r>
            <a:r>
              <a:rPr lang="cs-CZ" dirty="0" smtClean="0"/>
              <a:t> </a:t>
            </a:r>
            <a:r>
              <a:rPr lang="cs-CZ" i="1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do not tell </a:t>
            </a:r>
            <a:r>
              <a:rPr lang="cs-CZ" dirty="0" err="1" smtClean="0"/>
              <a:t>us</a:t>
            </a:r>
            <a:r>
              <a:rPr lang="cs-CZ" dirty="0" smtClean="0"/>
              <a:t> </a:t>
            </a:r>
            <a:r>
              <a:rPr lang="cs-CZ" i="1" dirty="0" err="1" smtClean="0"/>
              <a:t>why</a:t>
            </a:r>
            <a:r>
              <a:rPr lang="cs-CZ" dirty="0" smtClean="0"/>
              <a:t>.</a:t>
            </a:r>
          </a:p>
          <a:p>
            <a:pPr algn="ctr">
              <a:buNone/>
            </a:pPr>
            <a:endParaRPr lang="cs-CZ" dirty="0" smtClean="0"/>
          </a:p>
          <a:p>
            <a:r>
              <a:rPr lang="cs-CZ" dirty="0" err="1" smtClean="0"/>
              <a:t>Flection</a:t>
            </a:r>
            <a:r>
              <a:rPr lang="cs-CZ" dirty="0" smtClean="0"/>
              <a:t> in </a:t>
            </a:r>
            <a:r>
              <a:rPr lang="cs-CZ" dirty="0" err="1" smtClean="0"/>
              <a:t>languages</a:t>
            </a:r>
            <a:r>
              <a:rPr lang="cs-CZ" dirty="0" smtClean="0"/>
              <a:t> (</a:t>
            </a:r>
            <a:r>
              <a:rPr lang="cs-CZ" dirty="0" err="1" smtClean="0"/>
              <a:t>difference</a:t>
            </a:r>
            <a:r>
              <a:rPr lang="cs-CZ" dirty="0" smtClean="0"/>
              <a:t> in </a:t>
            </a:r>
            <a:r>
              <a:rPr lang="cs-CZ" dirty="0" err="1" smtClean="0"/>
              <a:t>frequency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Groupings</a:t>
            </a:r>
            <a:r>
              <a:rPr lang="cs-CZ" dirty="0" smtClean="0"/>
              <a:t> in </a:t>
            </a:r>
            <a:r>
              <a:rPr lang="cs-CZ" dirty="0" err="1" smtClean="0"/>
              <a:t>low</a:t>
            </a:r>
            <a:r>
              <a:rPr lang="cs-CZ" dirty="0" smtClean="0"/>
              <a:t>-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vocabulary</a:t>
            </a:r>
            <a:r>
              <a:rPr lang="cs-CZ" dirty="0" smtClean="0"/>
              <a:t> </a:t>
            </a:r>
            <a:r>
              <a:rPr lang="cs-CZ" dirty="0" err="1" smtClean="0"/>
              <a:t>suggest</a:t>
            </a:r>
            <a:r>
              <a:rPr lang="cs-CZ" dirty="0" smtClean="0"/>
              <a:t> </a:t>
            </a:r>
            <a:r>
              <a:rPr lang="cs-CZ" dirty="0" err="1" smtClean="0"/>
              <a:t>metaphorical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Metaphors</a:t>
            </a:r>
            <a:r>
              <a:rPr lang="cs-CZ" dirty="0" smtClean="0"/>
              <a:t> express "</a:t>
            </a:r>
            <a:r>
              <a:rPr lang="cs-CZ" dirty="0" err="1" smtClean="0"/>
              <a:t>affect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attitude</a:t>
            </a:r>
            <a:r>
              <a:rPr lang="cs-CZ" dirty="0" smtClean="0"/>
              <a:t> </a:t>
            </a:r>
            <a:r>
              <a:rPr lang="cs-CZ" dirty="0" err="1" smtClean="0"/>
              <a:t>along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ideational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" → </a:t>
            </a:r>
            <a:r>
              <a:rPr lang="cs-CZ" dirty="0" err="1" smtClean="0"/>
              <a:t>evaluation</a:t>
            </a:r>
            <a:endParaRPr lang="cs-CZ" dirty="0" smtClean="0"/>
          </a:p>
          <a:p>
            <a:r>
              <a:rPr lang="cs-CZ" dirty="0" err="1" smtClean="0"/>
              <a:t>Delexical</a:t>
            </a:r>
            <a:r>
              <a:rPr lang="cs-CZ" dirty="0" smtClean="0"/>
              <a:t> </a:t>
            </a:r>
            <a:r>
              <a:rPr lang="cs-CZ" dirty="0" err="1" smtClean="0"/>
              <a:t>metaphors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textual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theme</a:t>
            </a:r>
            <a:endParaRPr lang="cs-CZ" dirty="0"/>
          </a:p>
        </p:txBody>
      </p:sp>
      <p:pic>
        <p:nvPicPr>
          <p:cNvPr id="4" name="Obrázek 3" descr="tradeiswa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204864"/>
            <a:ext cx="5900819" cy="33794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textual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conventional</a:t>
            </a:r>
            <a:r>
              <a:rPr lang="cs-CZ" dirty="0" smtClean="0"/>
              <a:t> </a:t>
            </a:r>
            <a:r>
              <a:rPr lang="cs-CZ" dirty="0" err="1" smtClean="0"/>
              <a:t>metaphors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Most </a:t>
            </a:r>
            <a:r>
              <a:rPr lang="cs-CZ" dirty="0" err="1" smtClean="0"/>
              <a:t>metaphors</a:t>
            </a:r>
            <a:r>
              <a:rPr lang="cs-CZ" dirty="0" smtClean="0"/>
              <a:t> are </a:t>
            </a:r>
            <a:r>
              <a:rPr lang="cs-CZ" dirty="0" err="1" smtClean="0"/>
              <a:t>naturalized</a:t>
            </a:r>
            <a:r>
              <a:rPr lang="cs-CZ" dirty="0" smtClean="0"/>
              <a:t> </a:t>
            </a:r>
            <a:r>
              <a:rPr lang="cs-CZ" dirty="0" err="1" smtClean="0"/>
              <a:t>lexical</a:t>
            </a:r>
            <a:r>
              <a:rPr lang="cs-CZ" dirty="0" smtClean="0"/>
              <a:t> </a:t>
            </a:r>
            <a:r>
              <a:rPr lang="cs-CZ" dirty="0" err="1" smtClean="0"/>
              <a:t>items</a:t>
            </a:r>
            <a:r>
              <a:rPr lang="cs-CZ" dirty="0" smtClean="0"/>
              <a:t>, </a:t>
            </a:r>
            <a:r>
              <a:rPr lang="cs-CZ" dirty="0" err="1" smtClean="0"/>
              <a:t>forming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conventinal</a:t>
            </a:r>
            <a:r>
              <a:rPr lang="cs-CZ" dirty="0" smtClean="0"/>
              <a:t> </a:t>
            </a:r>
            <a:r>
              <a:rPr lang="cs-CZ" dirty="0" err="1" smtClean="0"/>
              <a:t>vocabulary</a:t>
            </a:r>
            <a:r>
              <a:rPr lang="cs-CZ" dirty="0" smtClean="0"/>
              <a:t>. As such </a:t>
            </a:r>
            <a:r>
              <a:rPr lang="cs-CZ" dirty="0" err="1" smtClean="0"/>
              <a:t>they</a:t>
            </a:r>
            <a:r>
              <a:rPr lang="cs-CZ" dirty="0" smtClean="0"/>
              <a:t> are </a:t>
            </a:r>
            <a:r>
              <a:rPr lang="cs-CZ" dirty="0" err="1" smtClean="0"/>
              <a:t>virtually</a:t>
            </a:r>
            <a:r>
              <a:rPr lang="cs-CZ" dirty="0" smtClean="0"/>
              <a:t> </a:t>
            </a:r>
            <a:r>
              <a:rPr lang="cs-CZ" dirty="0" err="1" smtClean="0"/>
              <a:t>invisible</a:t>
            </a:r>
            <a:r>
              <a:rPr lang="cs-CZ" dirty="0" smtClean="0"/>
              <a:t> </a:t>
            </a:r>
            <a:r>
              <a:rPr lang="cs-CZ" dirty="0" err="1" smtClean="0"/>
              <a:t>yet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presence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perceived</a:t>
            </a:r>
            <a:r>
              <a:rPr lang="cs-CZ" dirty="0" smtClean="0"/>
              <a:t> </a:t>
            </a:r>
            <a:r>
              <a:rPr lang="cs-CZ" dirty="0" err="1" smtClean="0"/>
              <a:t>subliminaly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Instances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r>
              <a:rPr lang="cs-CZ" dirty="0" smtClean="0"/>
              <a:t> </a:t>
            </a:r>
            <a:r>
              <a:rPr lang="cs-CZ" dirty="0" err="1" smtClean="0"/>
              <a:t>rise</a:t>
            </a:r>
            <a:r>
              <a:rPr lang="cs-CZ" dirty="0" smtClean="0"/>
              <a:t> in </a:t>
            </a:r>
            <a:r>
              <a:rPr lang="cs-CZ" dirty="0" err="1" smtClean="0"/>
              <a:t>importance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subsequent</a:t>
            </a:r>
            <a:r>
              <a:rPr lang="cs-CZ" dirty="0" smtClean="0"/>
              <a:t> </a:t>
            </a:r>
            <a:r>
              <a:rPr lang="cs-CZ" dirty="0" err="1" smtClean="0"/>
              <a:t>reappearence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discourse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Metaphors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corpora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Instances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across</a:t>
            </a:r>
            <a:r>
              <a:rPr lang="cs-CZ" dirty="0" smtClean="0"/>
              <a:t> many </a:t>
            </a:r>
            <a:r>
              <a:rPr lang="cs-CZ" dirty="0" err="1" smtClean="0"/>
              <a:t>texts</a:t>
            </a:r>
            <a:endParaRPr lang="cs-CZ" dirty="0" smtClean="0"/>
          </a:p>
          <a:p>
            <a:pPr lvl="1"/>
            <a:r>
              <a:rPr lang="cs-CZ" dirty="0" err="1" smtClean="0"/>
              <a:t>identification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problematic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-</a:t>
            </a:r>
            <a:r>
              <a:rPr lang="cs-CZ" dirty="0" err="1" smtClean="0"/>
              <a:t>consuming</a:t>
            </a:r>
            <a:endParaRPr lang="cs-CZ" dirty="0" smtClean="0"/>
          </a:p>
          <a:p>
            <a:pPr lvl="1"/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corpora</a:t>
            </a:r>
            <a:r>
              <a:rPr lang="cs-CZ" dirty="0" smtClean="0"/>
              <a:t> are not </a:t>
            </a:r>
            <a:r>
              <a:rPr lang="cs-CZ" dirty="0" err="1" smtClean="0"/>
              <a:t>successful</a:t>
            </a:r>
            <a:r>
              <a:rPr lang="cs-CZ" dirty="0" smtClean="0"/>
              <a:t> – </a:t>
            </a:r>
            <a:r>
              <a:rPr lang="cs-CZ" dirty="0" err="1" smtClean="0"/>
              <a:t>machines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look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not </a:t>
            </a:r>
            <a:r>
              <a:rPr lang="cs-CZ" dirty="0" err="1" smtClean="0"/>
              <a:t>meaning</a:t>
            </a:r>
            <a:endParaRPr lang="cs-CZ" dirty="0" smtClean="0"/>
          </a:p>
          <a:p>
            <a:r>
              <a:rPr lang="cs-CZ" dirty="0" err="1" smtClean="0"/>
              <a:t>Usual</a:t>
            </a:r>
            <a:r>
              <a:rPr lang="cs-CZ" dirty="0" smtClean="0"/>
              <a:t> </a:t>
            </a:r>
            <a:r>
              <a:rPr lang="cs-CZ" dirty="0" err="1" smtClean="0"/>
              <a:t>solution</a:t>
            </a:r>
            <a:r>
              <a:rPr lang="cs-CZ" dirty="0" smtClean="0"/>
              <a:t>: </a:t>
            </a:r>
            <a:r>
              <a:rPr lang="cs-CZ" dirty="0" err="1" smtClean="0"/>
              <a:t>partial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r>
              <a:rPr lang="cs-CZ" dirty="0" smtClean="0"/>
              <a:t> </a:t>
            </a:r>
            <a:r>
              <a:rPr lang="cs-CZ" dirty="0" err="1" smtClean="0"/>
              <a:t>searching</a:t>
            </a:r>
            <a:endParaRPr lang="cs-CZ" dirty="0" smtClean="0"/>
          </a:p>
          <a:p>
            <a:r>
              <a:rPr lang="cs-CZ" dirty="0" err="1" smtClean="0"/>
              <a:t>Goal</a:t>
            </a:r>
            <a:r>
              <a:rPr lang="cs-CZ" dirty="0" smtClean="0"/>
              <a:t>: </a:t>
            </a:r>
            <a:r>
              <a:rPr lang="cs-CZ" dirty="0" err="1" smtClean="0"/>
              <a:t>identifying</a:t>
            </a:r>
            <a:r>
              <a:rPr lang="cs-CZ" dirty="0" smtClean="0"/>
              <a:t> </a:t>
            </a:r>
            <a:r>
              <a:rPr lang="cs-CZ" dirty="0" err="1" smtClean="0"/>
              <a:t>potential</a:t>
            </a:r>
            <a:r>
              <a:rPr lang="cs-CZ" dirty="0" smtClean="0"/>
              <a:t> </a:t>
            </a:r>
            <a:r>
              <a:rPr lang="cs-CZ" dirty="0" err="1" smtClean="0"/>
              <a:t>metaphorical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r>
              <a:rPr lang="cs-CZ" dirty="0" smtClean="0"/>
              <a:t> </a:t>
            </a:r>
            <a:r>
              <a:rPr lang="cs-CZ" dirty="0" err="1" smtClean="0"/>
              <a:t>instead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locating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metaphores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Metaphors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corpora</a:t>
            </a:r>
            <a:endParaRPr lang="cs-CZ" dirty="0"/>
          </a:p>
        </p:txBody>
      </p:sp>
      <p:pic>
        <p:nvPicPr>
          <p:cNvPr id="4" name="Zástupný symbol pro obsah 3" descr="corpora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556792"/>
            <a:ext cx="7542858" cy="3606349"/>
          </a:xfrm>
        </p:spPr>
      </p:pic>
      <p:sp>
        <p:nvSpPr>
          <p:cNvPr id="6" name="TextovéPole 5"/>
          <p:cNvSpPr txBox="1"/>
          <p:nvPr/>
        </p:nvSpPr>
        <p:spPr>
          <a:xfrm>
            <a:off x="899592" y="5373216"/>
            <a:ext cx="7416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Emma Bonino, </a:t>
            </a:r>
            <a:r>
              <a:rPr lang="cs-CZ" sz="2000" dirty="0" err="1" smtClean="0"/>
              <a:t>Minister</a:t>
            </a:r>
            <a:r>
              <a:rPr lang="cs-CZ" sz="2000" dirty="0" smtClean="0"/>
              <a:t> 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International</a:t>
            </a:r>
            <a:r>
              <a:rPr lang="cs-CZ" sz="2000" dirty="0" smtClean="0"/>
              <a:t> </a:t>
            </a:r>
            <a:r>
              <a:rPr lang="cs-CZ" sz="2000" dirty="0" err="1" smtClean="0"/>
              <a:t>Trade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Commerce</a:t>
            </a:r>
            <a:r>
              <a:rPr lang="cs-CZ" sz="2000" dirty="0" smtClean="0"/>
              <a:t>, </a:t>
            </a:r>
            <a:r>
              <a:rPr lang="cs-CZ" sz="2000" dirty="0" err="1" smtClean="0"/>
              <a:t>Minister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European</a:t>
            </a:r>
            <a:r>
              <a:rPr lang="cs-CZ" sz="2000" dirty="0" smtClean="0"/>
              <a:t> </a:t>
            </a:r>
            <a:r>
              <a:rPr lang="cs-CZ" sz="2000" dirty="0" err="1" smtClean="0"/>
              <a:t>Policy</a:t>
            </a:r>
            <a:r>
              <a:rPr lang="cs-CZ" sz="2000" dirty="0" smtClean="0"/>
              <a:t> (June 2006 – May 2007)</a:t>
            </a:r>
          </a:p>
          <a:p>
            <a:pPr algn="ctr"/>
            <a:r>
              <a:rPr lang="cs-CZ" sz="2000" dirty="0" smtClean="0"/>
              <a:t>140,000 </a:t>
            </a:r>
            <a:r>
              <a:rPr lang="cs-CZ" sz="2000" dirty="0" err="1" smtClean="0"/>
              <a:t>words</a:t>
            </a:r>
            <a:r>
              <a:rPr lang="cs-CZ" sz="2000" dirty="0" smtClean="0"/>
              <a:t>; </a:t>
            </a:r>
            <a:r>
              <a:rPr lang="cs-CZ" sz="2000" dirty="0" err="1" smtClean="0"/>
              <a:t>Italian</a:t>
            </a: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Metaphors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corpora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WordSmith</a:t>
            </a:r>
            <a:r>
              <a:rPr lang="cs-CZ" dirty="0" smtClean="0"/>
              <a:t> </a:t>
            </a:r>
            <a:r>
              <a:rPr lang="cs-CZ" dirty="0" err="1" smtClean="0"/>
              <a:t>Tools</a:t>
            </a:r>
            <a:r>
              <a:rPr lang="cs-CZ" dirty="0" smtClean="0"/>
              <a:t> v4</a:t>
            </a:r>
          </a:p>
          <a:p>
            <a:endParaRPr lang="cs-CZ" dirty="0" smtClean="0"/>
          </a:p>
          <a:p>
            <a:r>
              <a:rPr lang="cs-CZ" dirty="0" err="1" smtClean="0"/>
              <a:t>Metaphor</a:t>
            </a:r>
            <a:r>
              <a:rPr lang="cs-CZ" dirty="0" smtClean="0"/>
              <a:t> </a:t>
            </a:r>
            <a:r>
              <a:rPr lang="cs-CZ" dirty="0" err="1" smtClean="0"/>
              <a:t>requires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presence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contextually</a:t>
            </a:r>
            <a:r>
              <a:rPr lang="cs-CZ" dirty="0" smtClean="0"/>
              <a:t> </a:t>
            </a:r>
            <a:r>
              <a:rPr lang="cs-CZ" dirty="0" err="1" smtClean="0"/>
              <a:t>incongruous</a:t>
            </a:r>
            <a:r>
              <a:rPr lang="cs-CZ" dirty="0" smtClean="0"/>
              <a:t> </a:t>
            </a:r>
            <a:r>
              <a:rPr lang="cs-CZ" dirty="0" err="1" smtClean="0"/>
              <a:t>lexis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lexis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not </a:t>
            </a:r>
            <a:r>
              <a:rPr lang="cs-CZ" dirty="0" err="1" smtClean="0"/>
              <a:t>occur</a:t>
            </a:r>
            <a:r>
              <a:rPr lang="cs-CZ" dirty="0" smtClean="0"/>
              <a:t> </a:t>
            </a:r>
            <a:r>
              <a:rPr lang="cs-CZ" dirty="0" err="1" smtClean="0"/>
              <a:t>near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top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word</a:t>
            </a:r>
            <a:r>
              <a:rPr lang="cs-CZ" dirty="0" smtClean="0"/>
              <a:t>-</a:t>
            </a:r>
            <a:r>
              <a:rPr lang="cs-CZ" dirty="0" err="1" smtClean="0"/>
              <a:t>frequency</a:t>
            </a:r>
            <a:r>
              <a:rPr lang="cs-CZ" dirty="0" smtClean="0"/>
              <a:t> list nor </a:t>
            </a:r>
            <a:r>
              <a:rPr lang="cs-CZ" dirty="0" err="1" smtClean="0"/>
              <a:t>amongst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statistically</a:t>
            </a:r>
            <a:r>
              <a:rPr lang="cs-CZ" dirty="0" smtClean="0"/>
              <a:t>-</a:t>
            </a:r>
            <a:r>
              <a:rPr lang="cs-CZ" dirty="0" err="1" smtClean="0"/>
              <a:t>generated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Metaphors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corpora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Data:</a:t>
            </a:r>
          </a:p>
          <a:p>
            <a:pPr lvl="1"/>
            <a:r>
              <a:rPr lang="cs-CZ" dirty="0" smtClean="0"/>
              <a:t>Word </a:t>
            </a:r>
            <a:r>
              <a:rPr lang="cs-CZ" dirty="0" err="1" smtClean="0"/>
              <a:t>frequency</a:t>
            </a:r>
            <a:r>
              <a:rPr lang="cs-CZ" dirty="0" smtClean="0"/>
              <a:t> list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ComInt</a:t>
            </a:r>
            <a:r>
              <a:rPr lang="cs-CZ" dirty="0" smtClean="0"/>
              <a:t> corpus</a:t>
            </a:r>
          </a:p>
          <a:p>
            <a:pPr lvl="1"/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list </a:t>
            </a: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entire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corpus (430,000 </a:t>
            </a:r>
            <a:r>
              <a:rPr lang="cs-CZ" dirty="0" err="1" smtClean="0"/>
              <a:t>words</a:t>
            </a:r>
            <a:r>
              <a:rPr lang="cs-CZ" dirty="0" smtClean="0"/>
              <a:t>) </a:t>
            </a:r>
          </a:p>
          <a:p>
            <a:pPr lvl="2"/>
            <a:r>
              <a:rPr lang="cs-CZ" dirty="0" err="1" smtClean="0"/>
              <a:t>elimination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"</a:t>
            </a:r>
            <a:r>
              <a:rPr lang="cs-CZ" dirty="0" err="1" smtClean="0"/>
              <a:t>minister</a:t>
            </a:r>
            <a:r>
              <a:rPr lang="cs-CZ" dirty="0" smtClean="0"/>
              <a:t>" </a:t>
            </a:r>
            <a:r>
              <a:rPr lang="cs-CZ" dirty="0" err="1" smtClean="0"/>
              <a:t>or</a:t>
            </a:r>
            <a:r>
              <a:rPr lang="cs-CZ" dirty="0" smtClean="0"/>
              <a:t> "</a:t>
            </a:r>
            <a:r>
              <a:rPr lang="cs-CZ" dirty="0" err="1" smtClean="0"/>
              <a:t>government</a:t>
            </a:r>
            <a:r>
              <a:rPr lang="cs-CZ" dirty="0" smtClean="0"/>
              <a:t>" </a:t>
            </a:r>
            <a:r>
              <a:rPr lang="cs-CZ" dirty="0" err="1" smtClean="0"/>
              <a:t>that</a:t>
            </a:r>
            <a:r>
              <a:rPr lang="cs-CZ" dirty="0" smtClean="0"/>
              <a:t> are </a:t>
            </a:r>
            <a:r>
              <a:rPr lang="cs-CZ" dirty="0" err="1" smtClean="0"/>
              <a:t>common</a:t>
            </a:r>
            <a:r>
              <a:rPr lang="cs-CZ" dirty="0" smtClean="0"/>
              <a:t> in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 smtClean="0"/>
          </a:p>
          <a:p>
            <a:r>
              <a:rPr lang="cs-CZ" dirty="0" err="1" smtClean="0"/>
              <a:t>Identified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Markets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sectors</a:t>
            </a:r>
            <a:r>
              <a:rPr lang="cs-CZ" dirty="0" smtClean="0"/>
              <a:t>, business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economy</a:t>
            </a:r>
            <a:r>
              <a:rPr lang="cs-CZ" dirty="0" smtClean="0"/>
              <a:t>, import </a:t>
            </a:r>
            <a:r>
              <a:rPr lang="cs-CZ" dirty="0" err="1" smtClean="0"/>
              <a:t>and</a:t>
            </a:r>
            <a:r>
              <a:rPr lang="cs-CZ" dirty="0" smtClean="0"/>
              <a:t> export </a:t>
            </a:r>
            <a:r>
              <a:rPr lang="cs-CZ" dirty="0" smtClean="0">
                <a:latin typeface="Calibri"/>
              </a:rPr>
              <a:t>…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Technický">
      <a:dk1>
        <a:sysClr val="windowText" lastClr="2F2F2F"/>
      </a:dk1>
      <a:lt1>
        <a:sysClr val="window" lastClr="AAAAAA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238</TotalTime>
  <Words>697</Words>
  <Application>Microsoft Office PowerPoint</Application>
  <PresentationFormat>Předvádění na obrazovce (4:3)</PresentationFormat>
  <Paragraphs>87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Jmění</vt:lpstr>
      <vt:lpstr>Metaphorical keyness in specialized corpora</vt:lpstr>
      <vt:lpstr>Contents</vt:lpstr>
      <vt:lpstr>Introduction</vt:lpstr>
      <vt:lpstr>Metaphor and textual meaning</vt:lpstr>
      <vt:lpstr>Metaphor and textual meaning</vt:lpstr>
      <vt:lpstr>Metaphors and corpora</vt:lpstr>
      <vt:lpstr>Metaphors and corpora</vt:lpstr>
      <vt:lpstr>Metaphors and corpora</vt:lpstr>
      <vt:lpstr>Metaphors and corpora</vt:lpstr>
      <vt:lpstr>Metaphors and corpora</vt:lpstr>
      <vt:lpstr>Metaphors and corpora</vt:lpstr>
      <vt:lpstr>Metaphors and corpora</vt:lpstr>
      <vt:lpstr>Metaphor themes and key metaphor themes</vt:lpstr>
      <vt:lpstr>Metaphor themes and key metaphor themes</vt:lpstr>
      <vt:lpstr>Metaphor themes and key metaphor themes</vt:lpstr>
      <vt:lpstr>Metaphor themes and key metaphor themes</vt:lpstr>
      <vt:lpstr>Conclusion</vt:lpstr>
      <vt:lpstr>Conclusion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Metaphorical keyness in specialized corpora</dc:title>
  <dc:creator>Makhiel</dc:creator>
  <cp:lastModifiedBy>Makhiel</cp:lastModifiedBy>
  <cp:revision>43</cp:revision>
  <dcterms:created xsi:type="dcterms:W3CDTF">2011-12-12T15:50:40Z</dcterms:created>
  <dcterms:modified xsi:type="dcterms:W3CDTF">2011-12-14T12:06:48Z</dcterms:modified>
</cp:coreProperties>
</file>