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64" r:id="rId7"/>
    <p:sldId id="273" r:id="rId8"/>
    <p:sldId id="270" r:id="rId9"/>
    <p:sldId id="271" r:id="rId10"/>
    <p:sldId id="272" r:id="rId11"/>
    <p:sldId id="265" r:id="rId12"/>
    <p:sldId id="266" r:id="rId13"/>
    <p:sldId id="267" r:id="rId14"/>
    <p:sldId id="268" r:id="rId15"/>
    <p:sldId id="269" r:id="rId16"/>
    <p:sldId id="274" r:id="rId17"/>
    <p:sldId id="261" r:id="rId18"/>
    <p:sldId id="25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89" d="100"/>
          <a:sy n="89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1B58C-3043-4CD6-85A7-670763482746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712C0-CBC4-4D53-88AC-4AC8EF6D0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lwd0E3-G3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lwd0E3-G3s" TargetMode="External"/><Relationship Id="rId2" Type="http://schemas.openxmlformats.org/officeDocument/2006/relationships/hyperlink" Target="http://www.prenatalnipece.cz/proc-miminka-placou-pristroj-to-pozna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usslap.zcu.cz/cs/rozpoznavani-emoc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060432" cy="2088232"/>
          </a:xfrm>
        </p:spPr>
        <p:txBody>
          <a:bodyPr>
            <a:normAutofit/>
          </a:bodyPr>
          <a:lstStyle/>
          <a:p>
            <a:r>
              <a:rPr lang="cs-CZ" sz="8000" dirty="0" smtClean="0">
                <a:latin typeface="Berlin Sans FB Demi" pitchFamily="34" charset="0"/>
              </a:rPr>
              <a:t>Emoce a stres</a:t>
            </a:r>
            <a:endParaRPr lang="cs-CZ" sz="8000" dirty="0">
              <a:latin typeface="Berlin Sans FB Dem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9857184" cy="766936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Tereza Marková, Eva Koláčková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07704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Humanitární aplikace informatiky</a:t>
            </a:r>
            <a:endParaRPr lang="cs-CZ" dirty="0"/>
          </a:p>
        </p:txBody>
      </p:sp>
      <p:pic>
        <p:nvPicPr>
          <p:cNvPr id="5" name="Picture 6" descr="C:\Program Files (x86)\Microsoft Office\MEDIA\OFFICE12\Lines\BD14882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42900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Senzor pro měření galvanického napětí kůže</a:t>
            </a:r>
            <a:endParaRPr lang="cs-CZ" b="1" dirty="0"/>
          </a:p>
        </p:txBody>
      </p:sp>
      <p:pic>
        <p:nvPicPr>
          <p:cNvPr id="4" name="Picture 4" descr="GSR sho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63881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latin typeface="Berlin Sans FB Demi" pitchFamily="34" charset="0"/>
              </a:rPr>
              <a:t>E-metr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detektor </a:t>
            </a:r>
            <a:r>
              <a:rPr lang="cs-CZ" dirty="0" smtClean="0"/>
              <a:t>lži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měří velikost mentálního </a:t>
            </a:r>
            <a:r>
              <a:rPr lang="cs-CZ" dirty="0" smtClean="0"/>
              <a:t>náboje</a:t>
            </a:r>
          </a:p>
          <a:p>
            <a:r>
              <a:rPr lang="cs-CZ" dirty="0" smtClean="0"/>
              <a:t>nepřesný</a:t>
            </a:r>
            <a:endParaRPr lang="cs-CZ" dirty="0"/>
          </a:p>
        </p:txBody>
      </p:sp>
      <p:pic>
        <p:nvPicPr>
          <p:cNvPr id="4" name="Obrázek 3" descr="emetr-II-1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636912"/>
            <a:ext cx="2736304" cy="3459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err="1" smtClean="0">
                <a:latin typeface="Berlin Sans FB Demi" pitchFamily="34" charset="0"/>
              </a:rPr>
              <a:t>Why</a:t>
            </a:r>
            <a:r>
              <a:rPr lang="cs-CZ" sz="6600" dirty="0" smtClean="0">
                <a:latin typeface="Berlin Sans FB Demi" pitchFamily="34" charset="0"/>
              </a:rPr>
              <a:t> </a:t>
            </a:r>
            <a:r>
              <a:rPr lang="cs-CZ" sz="6600" dirty="0" err="1" smtClean="0">
                <a:latin typeface="Berlin Sans FB Demi" pitchFamily="34" charset="0"/>
              </a:rPr>
              <a:t>Cry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lang="cs-CZ" dirty="0" smtClean="0"/>
              <a:t>r</a:t>
            </a:r>
            <a:r>
              <a:rPr lang="cs-CZ" dirty="0" smtClean="0"/>
              <a:t>ozpoznání 5 příčin dětského pláče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why-c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420888"/>
            <a:ext cx="5688632" cy="3792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4900" b="1" dirty="0" smtClean="0">
                <a:latin typeface="Berlin Sans FB Demi" pitchFamily="34" charset="0"/>
              </a:rPr>
              <a:t>Rozpoznávání emocí z výrazu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cs-CZ" dirty="0"/>
          </a:p>
        </p:txBody>
      </p:sp>
      <p:pic>
        <p:nvPicPr>
          <p:cNvPr id="4" name="Zástupný symbol pro obsah 3" descr="emoti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77072"/>
            <a:ext cx="8233074" cy="2320230"/>
          </a:xfrm>
        </p:spPr>
      </p:pic>
      <p:sp>
        <p:nvSpPr>
          <p:cNvPr id="5" name="TextovéPole 4"/>
          <p:cNvSpPr txBox="1"/>
          <p:nvPr/>
        </p:nvSpPr>
        <p:spPr>
          <a:xfrm>
            <a:off x="539552" y="1556792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/>
              <a:t> používání </a:t>
            </a:r>
            <a:r>
              <a:rPr lang="cs-CZ" sz="3200" dirty="0" smtClean="0"/>
              <a:t>mimo mluveného slova i výraz </a:t>
            </a:r>
            <a:r>
              <a:rPr lang="cs-CZ" sz="3200" dirty="0" smtClean="0"/>
              <a:t>tváře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/>
              <a:t> výraz </a:t>
            </a:r>
            <a:r>
              <a:rPr lang="cs-CZ" sz="3200" dirty="0" smtClean="0"/>
              <a:t>v obličeji </a:t>
            </a:r>
            <a:r>
              <a:rPr lang="cs-CZ" sz="3200" dirty="0" smtClean="0"/>
              <a:t>je významnější </a:t>
            </a:r>
            <a:r>
              <a:rPr lang="cs-CZ" sz="3200" dirty="0" smtClean="0"/>
              <a:t>než informace obsažená v promluvě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Berlin Sans FB Demi" pitchFamily="34" charset="0"/>
              </a:rPr>
              <a:t>Rozpoznávání emocí z výrazu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cs-CZ" dirty="0"/>
          </a:p>
        </p:txBody>
      </p:sp>
      <p:pic>
        <p:nvPicPr>
          <p:cNvPr id="4" name="Obrázek 3" descr="sche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276872"/>
            <a:ext cx="7630831" cy="2102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cs-CZ" b="1" dirty="0" smtClean="0"/>
              <a:t>Jak naučit počítače lidským citům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429000"/>
            <a:ext cx="8579296" cy="67667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?v=olwd0E3-G3s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Berlin Sans FB Demi" pitchFamily="34" charset="0"/>
              </a:rPr>
              <a:t>Využití </a:t>
            </a:r>
            <a:r>
              <a:rPr lang="cs-CZ" sz="4800" dirty="0" err="1" smtClean="0">
                <a:latin typeface="Berlin Sans FB Demi" pitchFamily="34" charset="0"/>
              </a:rPr>
              <a:t>affective</a:t>
            </a:r>
            <a:r>
              <a:rPr lang="cs-CZ" sz="4800" dirty="0" smtClean="0">
                <a:latin typeface="Berlin Sans FB Demi" pitchFamily="34" charset="0"/>
              </a:rPr>
              <a:t> </a:t>
            </a:r>
            <a:r>
              <a:rPr lang="cs-CZ" sz="4800" dirty="0" err="1" smtClean="0">
                <a:latin typeface="Berlin Sans FB Demi" pitchFamily="34" charset="0"/>
              </a:rPr>
              <a:t>computing</a:t>
            </a:r>
            <a:endParaRPr lang="cs-CZ" sz="4800" dirty="0">
              <a:latin typeface="Berlin Sans FB Dem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Psychologická </a:t>
            </a:r>
            <a:r>
              <a:rPr lang="cs-CZ" dirty="0" smtClean="0"/>
              <a:t>zařízení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Robotické </a:t>
            </a:r>
            <a:r>
              <a:rPr lang="cs-CZ" dirty="0" smtClean="0"/>
              <a:t>systémy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Digitální </a:t>
            </a:r>
            <a:r>
              <a:rPr lang="cs-CZ" dirty="0" smtClean="0"/>
              <a:t>mazlíčci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Sociální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Emoční „</a:t>
            </a:r>
            <a:r>
              <a:rPr lang="cs-CZ" dirty="0" smtClean="0"/>
              <a:t>zrcadla“</a:t>
            </a:r>
          </a:p>
          <a:p>
            <a:pPr>
              <a:defRPr/>
            </a:pPr>
            <a:r>
              <a:rPr lang="cs-CZ" dirty="0" smtClean="0"/>
              <a:t>Automatický </a:t>
            </a:r>
            <a:r>
              <a:rPr lang="cs-CZ" dirty="0" smtClean="0"/>
              <a:t>výběr </a:t>
            </a:r>
            <a:r>
              <a:rPr lang="cs-CZ" dirty="0" smtClean="0"/>
              <a:t>hudby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hospudka.net/wp-content/uploads/2010/04/emoce-chucka-norri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73453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cs-CZ" sz="6600" dirty="0" smtClean="0">
                <a:latin typeface="Berlin Sans FB Demi" pitchFamily="34" charset="0"/>
              </a:rPr>
              <a:t>Zdroje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568952" cy="345638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cs-CZ" dirty="0" smtClean="0">
                <a:solidFill>
                  <a:schemeClr val="tx1"/>
                </a:solidFill>
              </a:rPr>
              <a:t>Socin7_</a:t>
            </a:r>
            <a:r>
              <a:rPr lang="cs-CZ" dirty="0" err="1" smtClean="0">
                <a:solidFill>
                  <a:schemeClr val="tx1"/>
                </a:solidFill>
              </a:rPr>
              <a:t>affective</a:t>
            </a:r>
            <a:r>
              <a:rPr lang="cs-CZ" dirty="0" smtClean="0">
                <a:solidFill>
                  <a:schemeClr val="tx1"/>
                </a:solidFill>
              </a:rPr>
              <a:t>_</a:t>
            </a:r>
            <a:r>
              <a:rPr lang="cs-CZ" dirty="0" err="1" smtClean="0">
                <a:solidFill>
                  <a:schemeClr val="tx1"/>
                </a:solidFill>
              </a:rPr>
              <a:t>computing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prenatalnipece.cz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proc</a:t>
            </a:r>
            <a:r>
              <a:rPr lang="cs-CZ" dirty="0" smtClean="0">
                <a:hlinkClick r:id="rId2"/>
              </a:rPr>
              <a:t>-miminka-</a:t>
            </a:r>
            <a:r>
              <a:rPr lang="cs-CZ" dirty="0" err="1" smtClean="0">
                <a:hlinkClick r:id="rId2"/>
              </a:rPr>
              <a:t>placou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pristroj</a:t>
            </a:r>
            <a:r>
              <a:rPr lang="cs-CZ" dirty="0" smtClean="0">
                <a:hlinkClick r:id="rId2"/>
              </a:rPr>
              <a:t>-to-</a:t>
            </a:r>
            <a:r>
              <a:rPr lang="cs-CZ" dirty="0" err="1" smtClean="0">
                <a:hlinkClick r:id="rId2"/>
              </a:rPr>
              <a:t>pozna.html</a:t>
            </a:r>
            <a:endParaRPr lang="cs-CZ" dirty="0" smtClean="0"/>
          </a:p>
          <a:p>
            <a:pPr algn="l">
              <a:lnSpc>
                <a:spcPct val="150000"/>
              </a:lnSpc>
            </a:pPr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?v=olwd0E3-G3s</a:t>
            </a:r>
            <a:endParaRPr lang="cs-CZ" dirty="0" smtClean="0"/>
          </a:p>
          <a:p>
            <a:pPr algn="l">
              <a:lnSpc>
                <a:spcPct val="150000"/>
              </a:lnSpc>
            </a:pPr>
            <a:r>
              <a:rPr lang="cs-CZ" dirty="0" smtClean="0">
                <a:hlinkClick r:id="rId4"/>
              </a:rPr>
              <a:t>http</a:t>
            </a:r>
            <a:r>
              <a:rPr lang="cs-CZ" dirty="0" smtClean="0">
                <a:hlinkClick r:id="rId4"/>
              </a:rPr>
              <a:t>://musslap.zcu.cz/cs/rozpoznavani-emoci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algn="l">
              <a:lnSpc>
                <a:spcPct val="150000"/>
              </a:lnSpc>
            </a:pPr>
            <a:endParaRPr lang="cs-CZ" dirty="0" smtClean="0"/>
          </a:p>
          <a:p>
            <a:pPr algn="l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latin typeface="Berlin Sans FB Demi" pitchFamily="34" charset="0"/>
              </a:rPr>
              <a:t>Obsah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Stres</a:t>
            </a:r>
          </a:p>
          <a:p>
            <a:r>
              <a:rPr lang="cs-CZ" dirty="0" err="1" smtClean="0"/>
              <a:t>Affective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endParaRPr lang="cs-CZ" dirty="0" smtClean="0"/>
          </a:p>
          <a:p>
            <a:r>
              <a:rPr lang="cs-CZ" dirty="0" smtClean="0"/>
              <a:t>Detekce a rozpoznávání emocí</a:t>
            </a:r>
          </a:p>
          <a:p>
            <a:r>
              <a:rPr lang="cs-CZ" dirty="0" smtClean="0"/>
              <a:t>Senzory</a:t>
            </a:r>
          </a:p>
          <a:p>
            <a:r>
              <a:rPr lang="cs-CZ" dirty="0" smtClean="0"/>
              <a:t>E-metr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Cry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cs-CZ" sz="6600" dirty="0" smtClean="0">
                <a:latin typeface="Berlin Sans FB Demi" pitchFamily="34" charset="0"/>
              </a:rPr>
              <a:t>Emoce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3865984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psychologické procesy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funkce emocí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základní emoce</a:t>
            </a:r>
          </a:p>
          <a:p>
            <a:pPr algn="l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rmAutofit/>
          </a:bodyPr>
          <a:lstStyle/>
          <a:p>
            <a:r>
              <a:rPr lang="cs-CZ" sz="6600" dirty="0" smtClean="0">
                <a:latin typeface="Berlin Sans FB Demi" pitchFamily="34" charset="0"/>
              </a:rPr>
              <a:t>Stres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371600" y="1484313"/>
            <a:ext cx="6400800" cy="4154487"/>
          </a:xfrm>
        </p:spPr>
        <p:txBody>
          <a:bodyPr/>
          <a:lstStyle/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1772816"/>
            <a:ext cx="74888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/>
              <a:t> funkční stav organismu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err="1" smtClean="0"/>
              <a:t>stresory</a:t>
            </a:r>
            <a:endParaRPr lang="cs-CZ" sz="32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/>
              <a:t>psychické a fyzické reakce</a:t>
            </a:r>
          </a:p>
          <a:p>
            <a:endParaRPr lang="cs-CZ" sz="3200" dirty="0" smtClean="0"/>
          </a:p>
          <a:p>
            <a:pPr>
              <a:buFont typeface="Arial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err="1" smtClean="0">
                <a:latin typeface="Berlin Sans FB Demi" pitchFamily="34" charset="0"/>
              </a:rPr>
              <a:t>Affective</a:t>
            </a:r>
            <a:r>
              <a:rPr lang="cs-CZ" sz="6600" dirty="0" smtClean="0">
                <a:latin typeface="Berlin Sans FB Demi" pitchFamily="34" charset="0"/>
              </a:rPr>
              <a:t> </a:t>
            </a:r>
            <a:r>
              <a:rPr lang="cs-CZ" sz="6600" dirty="0" err="1" smtClean="0">
                <a:latin typeface="Berlin Sans FB Demi" pitchFamily="34" charset="0"/>
              </a:rPr>
              <a:t>computing</a:t>
            </a:r>
            <a:endParaRPr lang="cs-CZ" sz="6600" dirty="0">
              <a:latin typeface="Berlin Sans FB Dem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cs-CZ" dirty="0" smtClean="0"/>
              <a:t>p</a:t>
            </a:r>
            <a:r>
              <a:rPr lang="cs-CZ" dirty="0" smtClean="0"/>
              <a:t>oznat a interpretovat stav uživatele</a:t>
            </a:r>
          </a:p>
          <a:p>
            <a:pPr>
              <a:lnSpc>
                <a:spcPct val="150000"/>
              </a:lnSpc>
              <a:defRPr/>
            </a:pPr>
            <a:r>
              <a:rPr lang="cs-CZ" dirty="0" smtClean="0"/>
              <a:t>monitorování emocí uživatelů počítačových systémů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cs-CZ" sz="6000" dirty="0" smtClean="0">
                <a:latin typeface="Berlin Sans FB Demi" pitchFamily="34" charset="0"/>
              </a:rPr>
              <a:t>Detekce a rozpoznání emocí</a:t>
            </a:r>
            <a:endParaRPr lang="cs-CZ" sz="6000" dirty="0">
              <a:latin typeface="Berlin Sans FB Dem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Pasivní </a:t>
            </a:r>
            <a:r>
              <a:rPr lang="cs-CZ" dirty="0" smtClean="0"/>
              <a:t>senzory</a:t>
            </a:r>
          </a:p>
          <a:p>
            <a:pPr lvl="1">
              <a:defRPr/>
            </a:pPr>
            <a:r>
              <a:rPr lang="cs-CZ" dirty="0" smtClean="0"/>
              <a:t>v</a:t>
            </a:r>
            <a:r>
              <a:rPr lang="cs-CZ" dirty="0" smtClean="0"/>
              <a:t>ideokamera </a:t>
            </a:r>
            <a:r>
              <a:rPr lang="cs-CZ" dirty="0" smtClean="0"/>
              <a:t>zachytávající gesta v obličeji</a:t>
            </a:r>
          </a:p>
          <a:p>
            <a:pPr lvl="1">
              <a:defRPr/>
            </a:pPr>
            <a:r>
              <a:rPr lang="cs-CZ" dirty="0" smtClean="0"/>
              <a:t>mikrofon </a:t>
            </a:r>
            <a:r>
              <a:rPr lang="cs-CZ" dirty="0" smtClean="0"/>
              <a:t>pro zachytávání způsobu </a:t>
            </a:r>
            <a:r>
              <a:rPr lang="cs-CZ" dirty="0" smtClean="0"/>
              <a:t>řeči</a:t>
            </a:r>
          </a:p>
          <a:p>
            <a:pPr lvl="1">
              <a:buNone/>
              <a:defRPr/>
            </a:pPr>
            <a:endParaRPr lang="cs-CZ" dirty="0" smtClean="0"/>
          </a:p>
          <a:p>
            <a:r>
              <a:rPr lang="cs-CZ" dirty="0" smtClean="0"/>
              <a:t>Aktivní </a:t>
            </a:r>
            <a:r>
              <a:rPr lang="cs-CZ" dirty="0" smtClean="0"/>
              <a:t>senzory</a:t>
            </a:r>
          </a:p>
          <a:p>
            <a:pPr lvl="1">
              <a:defRPr/>
            </a:pPr>
            <a:r>
              <a:rPr lang="cs-CZ" dirty="0" smtClean="0"/>
              <a:t>m</a:t>
            </a:r>
            <a:r>
              <a:rPr lang="cs-CZ" dirty="0" smtClean="0"/>
              <a:t>ěření </a:t>
            </a:r>
            <a:r>
              <a:rPr lang="cs-CZ" dirty="0" smtClean="0"/>
              <a:t>teploty</a:t>
            </a:r>
          </a:p>
          <a:p>
            <a:pPr lvl="1">
              <a:defRPr/>
            </a:pPr>
            <a:r>
              <a:rPr lang="cs-CZ" dirty="0" smtClean="0"/>
              <a:t>měření </a:t>
            </a:r>
            <a:r>
              <a:rPr lang="cs-CZ" dirty="0" smtClean="0"/>
              <a:t>galvanické resistence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Hněv a smutek</a:t>
            </a:r>
            <a:endParaRPr lang="cs-CZ" b="1" dirty="0"/>
          </a:p>
        </p:txBody>
      </p:sp>
      <p:pic>
        <p:nvPicPr>
          <p:cNvPr id="4" name="Picture 3" descr="E:\coll\Ang_Gri_Day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28800"/>
            <a:ext cx="5278710" cy="4423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Senzor pro měření krevního tlaku</a:t>
            </a:r>
            <a:endParaRPr lang="cs-CZ" dirty="0"/>
          </a:p>
        </p:txBody>
      </p:sp>
      <p:pic>
        <p:nvPicPr>
          <p:cNvPr id="4" name="Picture 4" descr="The BVP ear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5742400" cy="331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Senzor pro měření galvanického napětí kůže</a:t>
            </a:r>
            <a:endParaRPr lang="cs-CZ" b="1" dirty="0"/>
          </a:p>
        </p:txBody>
      </p:sp>
      <p:pic>
        <p:nvPicPr>
          <p:cNvPr id="4" name="Picture 2" descr="http://blog.pcnews.ro/wp-content/photo/gs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564904"/>
            <a:ext cx="4442792" cy="337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178</Words>
  <Application>Microsoft Office PowerPoint</Application>
  <PresentationFormat>Předvádění na obrazovce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Emoce a stres</vt:lpstr>
      <vt:lpstr>Obsah</vt:lpstr>
      <vt:lpstr>Emoce</vt:lpstr>
      <vt:lpstr>Stres</vt:lpstr>
      <vt:lpstr>Affective computing</vt:lpstr>
      <vt:lpstr>Detekce a rozpoznání emocí</vt:lpstr>
      <vt:lpstr>Hněv a smutek</vt:lpstr>
      <vt:lpstr>Senzor pro měření krevního tlaku</vt:lpstr>
      <vt:lpstr>Senzor pro měření galvanického napětí kůže</vt:lpstr>
      <vt:lpstr>Senzor pro měření galvanického napětí kůže</vt:lpstr>
      <vt:lpstr>E-metr</vt:lpstr>
      <vt:lpstr>Why Cry</vt:lpstr>
      <vt:lpstr>Rozpoznávání emocí z výrazu  </vt:lpstr>
      <vt:lpstr>Rozpoznávání emocí z výrazu  </vt:lpstr>
      <vt:lpstr>Jak naučit počítače lidským citům</vt:lpstr>
      <vt:lpstr>Využití affective computing</vt:lpstr>
      <vt:lpstr>Snímek 17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 a stres</dc:title>
  <dc:creator>Tatka</dc:creator>
  <cp:lastModifiedBy>Tatka</cp:lastModifiedBy>
  <cp:revision>14</cp:revision>
  <dcterms:created xsi:type="dcterms:W3CDTF">2011-09-28T12:05:34Z</dcterms:created>
  <dcterms:modified xsi:type="dcterms:W3CDTF">2011-10-03T06:22:16Z</dcterms:modified>
</cp:coreProperties>
</file>