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505" r:id="rId2"/>
    <p:sldId id="527" r:id="rId3"/>
    <p:sldId id="532" r:id="rId4"/>
    <p:sldId id="533" r:id="rId5"/>
    <p:sldId id="535" r:id="rId6"/>
    <p:sldId id="536" r:id="rId7"/>
    <p:sldId id="537" r:id="rId8"/>
    <p:sldId id="538" r:id="rId9"/>
    <p:sldId id="540" r:id="rId10"/>
    <p:sldId id="539" r:id="rId11"/>
    <p:sldId id="50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7500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llie Tucker" initials="" lastIdx="101" clrIdx="0"/>
  <p:cmAuthor id="1" name="Gonzalo Arellano" initials="" lastIdx="36" clrIdx="1"/>
  <p:cmAuthor id="2" name="Microsoft Corporation" initials="" lastIdx="16" clrIdx="2"/>
  <p:cmAuthor id="3" name="Shelliet" initials="" lastIdx="1" clrIdx="3"/>
  <p:cmAuthor id="4" name="v-linlat" initials="" lastIdx="2" clrIdx="4"/>
  <p:cmAuthor id="5" name="Pete Mauser" initials="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186E26"/>
    <a:srgbClr val="FF00FF"/>
    <a:srgbClr val="FFFF66"/>
    <a:srgbClr val="FFFF99"/>
    <a:srgbClr val="FFFFCC"/>
    <a:srgbClr val="FF0000"/>
    <a:srgbClr val="12163D"/>
    <a:srgbClr val="55546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79" autoAdjust="0"/>
    <p:restoredTop sz="81720" autoAdjust="0"/>
  </p:normalViewPr>
  <p:slideViewPr>
    <p:cSldViewPr snapToGrid="0">
      <p:cViewPr varScale="1">
        <p:scale>
          <a:sx n="59" d="100"/>
          <a:sy n="59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A64EDC5A-09FF-4CE5-9E24-467AB68D17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fld id="{B57CDBB4-0890-4F36-8590-5E344C8B78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10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0406E6-15E7-4754-AC72-0C2600B38EDA}" type="slidenum">
              <a:rPr lang="en-US"/>
              <a:pPr/>
              <a:t>11</a:t>
            </a:fld>
            <a:endParaRPr lang="en-US"/>
          </a:p>
        </p:txBody>
      </p:sp>
      <p:sp>
        <p:nvSpPr>
          <p:cNvPr id="539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2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3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4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5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6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7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8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F7A607-0566-422C-BDF6-A3AB15A9B4A2}" type="slidenum">
              <a:rPr lang="en-US"/>
              <a:pPr/>
              <a:t>9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65ADD4-B888-4318-B39F-30FCDAAE2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C962-E9D9-46B1-80C1-9BEF9535B6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4800" y="76200"/>
            <a:ext cx="2127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76200"/>
            <a:ext cx="6230937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513F2-709B-4449-988A-C1CF79C39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708A39-CD1C-4E36-96C0-D0D9C83EE0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76200"/>
            <a:ext cx="822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007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007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37F39A-8905-4004-A6AE-4A2100EE04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71807-76B2-4523-9DA5-F67640C28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CF14B-006A-4200-A5D7-92D133170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04CE-AFE0-4EF8-9CAD-DFFDAB140A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5D3A1-346D-4026-A769-7C8001F7E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31645-08B8-498A-9A9E-BCAB0EE2D8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5A3AF-E1D0-4031-A1A8-31C684CB4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F695D-8981-410D-A712-48A48A70A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EC6F3-5A55-4DC7-8160-F0F8C2E231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76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/>
              <a:t>Great FrontPage features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spcAft>
                <a:spcPct val="0"/>
              </a:spcAft>
              <a:defRPr sz="1800">
                <a:solidFill>
                  <a:srgbClr val="000000"/>
                </a:solidFill>
                <a:latin typeface="Arial" charset="0"/>
              </a:defRPr>
            </a:lvl1pPr>
          </a:lstStyle>
          <a:p>
            <a:fld id="{243D5B68-E617-404D-9295-72048769233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d"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12163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1812925" y="1201738"/>
            <a:ext cx="510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/>
              <a:t>[Your company name] presents: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442" y="4023631"/>
            <a:ext cx="754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Aft>
                <a:spcPct val="0"/>
              </a:spcAft>
              <a:buClr>
                <a:srgbClr val="C40E26"/>
              </a:buCl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Michala Homolova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Personal Effectiveness – The Right Decisions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5072" y="2468070"/>
            <a:ext cx="7830355" cy="1363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Time Management &amp;</a:t>
            </a: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Effectiveness</a:t>
            </a:r>
          </a:p>
          <a:p>
            <a:r>
              <a:rPr lang="en-GB" sz="2800" kern="0" dirty="0" smtClean="0">
                <a:solidFill>
                  <a:srgbClr val="333333"/>
                </a:solidFill>
                <a:latin typeface="Arial"/>
                <a:ea typeface="+mj-ea"/>
                <a:cs typeface="+mj-cs"/>
              </a:rPr>
              <a:t>#5</a:t>
            </a:r>
            <a:endParaRPr lang="en-US" dirty="0"/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5" y="304800"/>
            <a:ext cx="5727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Activity 3: Reaction to ESCALATION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7516" y="1636295"/>
            <a:ext cx="7908758" cy="2271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Work in teams on the assigned examples: react to the escalation.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What are the possible reactions to an escalation?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538628" name="Rectangle 4"/>
          <p:cNvSpPr>
            <a:spLocks noChangeArrowheads="1"/>
          </p:cNvSpPr>
          <p:nvPr/>
        </p:nvSpPr>
        <p:spPr bwMode="auto">
          <a:xfrm>
            <a:off x="95250" y="4610100"/>
            <a:ext cx="8431213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Ctr="1"/>
          <a:lstStyle/>
          <a:p>
            <a:pPr>
              <a:spcAft>
                <a:spcPct val="0"/>
              </a:spcAft>
            </a:pPr>
            <a:r>
              <a:rPr lang="en-US"/>
              <a:t>Each lesson includes a list of suggested tasks and a set of test questions.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268413"/>
            <a:ext cx="822960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Questions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solidFill>
                  <a:srgbClr val="333333"/>
                </a:solidFill>
                <a:latin typeface="Arial"/>
              </a:rPr>
              <a:t>Suggestions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40E26"/>
              </a:buClr>
              <a:buSzTx/>
              <a:buFontTx/>
              <a:buChar char="•"/>
              <a:tabLst/>
              <a:defRPr/>
            </a:pPr>
            <a:r>
              <a:rPr lang="en-US" kern="0" dirty="0" smtClean="0">
                <a:solidFill>
                  <a:srgbClr val="333333"/>
                </a:solidFill>
                <a:latin typeface="Arial"/>
              </a:rPr>
              <a:t>Discussion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62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561474" y="1201738"/>
            <a:ext cx="635685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Delegating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272716" y="304800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Agenda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4" name="Text Box 4"/>
          <p:cNvSpPr txBox="1">
            <a:spLocks noChangeArrowheads="1"/>
          </p:cNvSpPr>
          <p:nvPr/>
        </p:nvSpPr>
        <p:spPr bwMode="gray">
          <a:xfrm>
            <a:off x="561474" y="1201738"/>
            <a:ext cx="6356851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What is it?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i="1" dirty="0" smtClean="0">
                <a:solidFill>
                  <a:srgbClr val="000000"/>
                </a:solidFill>
              </a:rPr>
              <a:t>Escalation</a:t>
            </a:r>
            <a:r>
              <a:rPr lang="en-US" dirty="0" smtClean="0">
                <a:solidFill>
                  <a:srgbClr val="000000"/>
                </a:solidFill>
              </a:rPr>
              <a:t> is an act of informing people on the next (higher) management level about a problem or a situation, to get their attention and help.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When to escalate?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How to do it?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chemeClr val="accent3">
                  <a:lumMod val="25000"/>
                </a:schemeClr>
              </a:solidFill>
            </a:endParaRP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en-US" dirty="0" smtClean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Obrázek 10" descr="OPVK_MU_vlevo_2_neg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" y="4738903"/>
            <a:ext cx="9067317" cy="1838359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272716" y="304800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5855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Activity 1: assessments of ESCALATION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72714" y="1058778"/>
            <a:ext cx="8422105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From: Sales Manager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To: CEO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Cc: Superior of the Sales Manager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Subject: Escalation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Dear CEO,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it is becoming increasingly serious, Operations poor deliveries prevent me from generating revenues. Please take this as official escalation, it is unsustainable, I cannot control all the Operations deliverables. 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Best regards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XY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 Assessment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9177" y="1058778"/>
            <a:ext cx="8422105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From: Project Manager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To: Operations Director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Cc: empty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Subject: URGENT!!! Engineer needed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Dear Ops Director,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I urgently need an engineer for the completion of the YZ project. The engineer that is currently assigned fell sick.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Best regards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XY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 Assessment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2925" y="1025634"/>
            <a:ext cx="8422105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From: Engineer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To: Chief HR Officer (based in UK)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Cc: empty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Subject: Complaint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Dear James,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I want to escalate poor people management in Brno. I was sent a performance improvement plan that I don’t agree with and I was told that it doesn’t matter, it is still valid. I reviewed UK HR portal and no policy states this is true. Please investigate this 1st line manager's master-servant type of attitude towards my role in the organization.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Best regards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XY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2506" y="304801"/>
            <a:ext cx="575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Activity 2: Brainstorming on ESCALATION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9177" y="1058778"/>
            <a:ext cx="8422105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When to escalate?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What things do you consider before you escalate?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What things do you consider when reacting to an escalation?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49177" y="1058778"/>
            <a:ext cx="8422105" cy="598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Things to consider before you escalate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Timing (not too early, not too late) BUT “bad news early”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Heat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Did you do maximum on your side?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Addressed with competent person first?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Choice of person to escalate to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Hierarchy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Clarity, specificity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Image, perception, professionalism</a:t>
            </a:r>
          </a:p>
          <a:p>
            <a:endParaRPr lang="en-US" sz="1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95288" y="5373688"/>
            <a:ext cx="8353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2716" y="304800"/>
            <a:ext cx="4042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25000"/>
                  </a:schemeClr>
                </a:solidFill>
              </a:rPr>
              <a:t>ESCALATION</a:t>
            </a:r>
            <a:endParaRPr lang="en-US" dirty="0">
              <a:solidFill>
                <a:schemeClr val="accent3">
                  <a:lumMod val="2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72715" y="1141182"/>
            <a:ext cx="8422105" cy="477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Things to consider when reacting to an escalation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Urgency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Empowerment of competent people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Did the person who escalated to you do maximum on his/her side?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 Addressed with competent person first?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 </a:t>
            </a:r>
          </a:p>
          <a:p>
            <a:pPr lvl="1"/>
            <a:endParaRPr lang="en-US" sz="2000" dirty="0" smtClean="0">
              <a:solidFill>
                <a:srgbClr val="000000"/>
              </a:solidFill>
            </a:endParaRPr>
          </a:p>
          <a:p>
            <a:pPr lvl="1"/>
            <a:endParaRPr lang="en-US" sz="1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presentation- FrontPage 2003—Great FrontPage features">
  <a:themeElements>
    <a:clrScheme name="Default Design 13">
      <a:dk1>
        <a:srgbClr val="7B7A8E"/>
      </a:dk1>
      <a:lt1>
        <a:srgbClr val="FFFFFF"/>
      </a:lt1>
      <a:dk2>
        <a:srgbClr val="9B9AB3"/>
      </a:dk2>
      <a:lt2>
        <a:srgbClr val="FFFFFF"/>
      </a:lt2>
      <a:accent1>
        <a:srgbClr val="807EB0"/>
      </a:accent1>
      <a:accent2>
        <a:srgbClr val="333399"/>
      </a:accent2>
      <a:accent3>
        <a:srgbClr val="CBCAD6"/>
      </a:accent3>
      <a:accent4>
        <a:srgbClr val="DADADA"/>
      </a:accent4>
      <a:accent5>
        <a:srgbClr val="C0C0D4"/>
      </a:accent5>
      <a:accent6>
        <a:srgbClr val="2D2D8A"/>
      </a:accent6>
      <a:hlink>
        <a:srgbClr val="DEE8F9"/>
      </a:hlink>
      <a:folHlink>
        <a:srgbClr val="D1CFFB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7500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7B7A8E"/>
        </a:dk1>
        <a:lt1>
          <a:srgbClr val="FFFFFF"/>
        </a:lt1>
        <a:dk2>
          <a:srgbClr val="9B9AB3"/>
        </a:dk2>
        <a:lt2>
          <a:srgbClr val="FFFFFF"/>
        </a:lt2>
        <a:accent1>
          <a:srgbClr val="807EB0"/>
        </a:accent1>
        <a:accent2>
          <a:srgbClr val="333399"/>
        </a:accent2>
        <a:accent3>
          <a:srgbClr val="CBCAD6"/>
        </a:accent3>
        <a:accent4>
          <a:srgbClr val="DADADA"/>
        </a:accent4>
        <a:accent5>
          <a:srgbClr val="C0C0D4"/>
        </a:accent5>
        <a:accent6>
          <a:srgbClr val="2D2D8A"/>
        </a:accent6>
        <a:hlink>
          <a:srgbClr val="DEE8F9"/>
        </a:hlink>
        <a:folHlink>
          <a:srgbClr val="D1CFF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presentation- FrontPage 2003—Great FrontPage features</Template>
  <TotalTime>21937</TotalTime>
  <Words>425</Words>
  <Application>Microsoft Office PowerPoint</Application>
  <PresentationFormat>Předvádění na obrazovce (4:3)</PresentationFormat>
  <Paragraphs>82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Training presentation- FrontPage 2003—Great FrontPage features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Good luck!</vt:lpstr>
    </vt:vector>
  </TitlesOfParts>
  <Company>Acision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Michala Homolova</dc:creator>
  <cp:lastModifiedBy>Misa</cp:lastModifiedBy>
  <cp:revision>250</cp:revision>
  <dcterms:created xsi:type="dcterms:W3CDTF">2010-12-10T20:59:13Z</dcterms:created>
  <dcterms:modified xsi:type="dcterms:W3CDTF">2011-12-07T08:27:44Z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TC100934591033</vt:lpwstr>
  </property>
</Properties>
</file>