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6" r:id="rId6"/>
    <p:sldId id="260" r:id="rId7"/>
    <p:sldId id="262" r:id="rId8"/>
    <p:sldId id="268" r:id="rId9"/>
    <p:sldId id="270" r:id="rId10"/>
    <p:sldId id="271" r:id="rId11"/>
    <p:sldId id="269" r:id="rId12"/>
    <p:sldId id="263" r:id="rId13"/>
    <p:sldId id="264" r:id="rId14"/>
    <p:sldId id="265" r:id="rId15"/>
    <p:sldId id="267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14DE57-D93D-4BB7-86F2-9D97D9BBD0C9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9A0E5D-BCCA-472C-B2A7-335A6246420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A0E5D-BCCA-472C-B2A7-335A6246420C}" type="slidenum">
              <a:rPr lang="cs-CZ" smtClean="0"/>
              <a:pPr/>
              <a:t>4</a:t>
            </a:fld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A0E5D-BCCA-472C-B2A7-335A6246420C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A0E5D-BCCA-472C-B2A7-335A6246420C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F3E60F2-432B-4C42-9E75-476A63E2B62C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AFC8550-C5D2-4478-84DB-114098642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60F2-432B-4C42-9E75-476A63E2B62C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C8550-C5D2-4478-84DB-114098642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60F2-432B-4C42-9E75-476A63E2B62C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C8550-C5D2-4478-84DB-114098642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F3E60F2-432B-4C42-9E75-476A63E2B62C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AFC8550-C5D2-4478-84DB-1140986422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F3E60F2-432B-4C42-9E75-476A63E2B62C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AFC8550-C5D2-4478-84DB-114098642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60F2-432B-4C42-9E75-476A63E2B62C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C8550-C5D2-4478-84DB-1140986422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60F2-432B-4C42-9E75-476A63E2B62C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C8550-C5D2-4478-84DB-1140986422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F3E60F2-432B-4C42-9E75-476A63E2B62C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AFC8550-C5D2-4478-84DB-1140986422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60F2-432B-4C42-9E75-476A63E2B62C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C8550-C5D2-4478-84DB-114098642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F3E60F2-432B-4C42-9E75-476A63E2B62C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AFC8550-C5D2-4478-84DB-1140986422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F3E60F2-432B-4C42-9E75-476A63E2B62C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AFC8550-C5D2-4478-84DB-1140986422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F3E60F2-432B-4C42-9E75-476A63E2B62C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AFC8550-C5D2-4478-84DB-114098642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eechtech.cz/cs/produkty/synteza-reci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hlas.wav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Syntéza</a:t>
            </a:r>
            <a:r>
              <a:rPr lang="cs-CZ" dirty="0" smtClean="0"/>
              <a:t> řeči pro nevidomé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Sandra</a:t>
            </a:r>
            <a:r>
              <a:rPr lang="cs-CZ" dirty="0" smtClean="0"/>
              <a:t> Tukačová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Historie II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latin typeface="Cambria" pitchFamily="18" charset="0"/>
              </a:rPr>
              <a:t>90. léta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 osobní počítače typu PC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 operačním systémem MS DOS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1994/95 program mluv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 součást prvních verzí odečítače obrazovky KUK </a:t>
            </a:r>
          </a:p>
          <a:p>
            <a:r>
              <a:rPr lang="cs-CZ" dirty="0" smtClean="0">
                <a:latin typeface="Cambria" pitchFamily="18" charset="0"/>
              </a:rPr>
              <a:t> 1993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hlasový výstup,  CS-VOICE. 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pro operační systém Windows 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Původně určený pro obecné použití</a:t>
            </a:r>
          </a:p>
          <a:p>
            <a:r>
              <a:rPr lang="cs-CZ" dirty="0" smtClean="0">
                <a:latin typeface="Cambria" pitchFamily="18" charset="0"/>
              </a:rPr>
              <a:t>1995 </a:t>
            </a:r>
          </a:p>
          <a:p>
            <a:pPr lvl="1"/>
            <a:r>
              <a:rPr lang="cs-CZ" dirty="0" err="1" smtClean="0">
                <a:latin typeface="Cambria" pitchFamily="18" charset="0"/>
              </a:rPr>
              <a:t>WinTalker</a:t>
            </a:r>
            <a:r>
              <a:rPr lang="cs-CZ" dirty="0" smtClean="0">
                <a:latin typeface="Cambria" pitchFamily="18" charset="0"/>
              </a:rPr>
              <a:t> ve verzi pro prostředí Windows 95.</a:t>
            </a:r>
          </a:p>
          <a:p>
            <a:pPr lvl="1"/>
            <a:endParaRPr lang="cs-CZ" dirty="0" smtClean="0">
              <a:latin typeface="Cambria" pitchFamily="18" charset="0"/>
            </a:endParaRPr>
          </a:p>
          <a:p>
            <a:r>
              <a:rPr lang="cs-CZ" dirty="0" smtClean="0">
                <a:latin typeface="Cambria" pitchFamily="18" charset="0"/>
              </a:rPr>
              <a:t>Mluvící program, HLAS 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Součást </a:t>
            </a:r>
            <a:r>
              <a:rPr lang="cs-CZ" dirty="0" err="1" smtClean="0">
                <a:latin typeface="Cambria" pitchFamily="18" charset="0"/>
              </a:rPr>
              <a:t>screen</a:t>
            </a:r>
            <a:r>
              <a:rPr lang="cs-CZ" dirty="0" smtClean="0">
                <a:latin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</a:rPr>
              <a:t>readeru</a:t>
            </a:r>
            <a:r>
              <a:rPr lang="cs-CZ" dirty="0" smtClean="0">
                <a:latin typeface="Cambria" pitchFamily="18" charset="0"/>
              </a:rPr>
              <a:t> KUK pro DOS 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přepracován i pro Windows. </a:t>
            </a:r>
          </a:p>
          <a:p>
            <a:r>
              <a:rPr lang="cs-CZ" dirty="0" smtClean="0">
                <a:latin typeface="Cambria" pitchFamily="18" charset="0"/>
              </a:rPr>
              <a:t>1999 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hlasový výstup </a:t>
            </a:r>
            <a:r>
              <a:rPr lang="cs-CZ" dirty="0" err="1" smtClean="0">
                <a:latin typeface="Cambria" pitchFamily="18" charset="0"/>
              </a:rPr>
              <a:t>WinTalker</a:t>
            </a:r>
            <a:r>
              <a:rPr lang="cs-CZ" dirty="0" smtClean="0">
                <a:latin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</a:rPr>
              <a:t>Voice</a:t>
            </a:r>
            <a:r>
              <a:rPr lang="cs-CZ" dirty="0" smtClean="0">
                <a:latin typeface="Cambria" pitchFamily="18" charset="0"/>
              </a:rPr>
              <a:t> 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určený pro prostředí Windows. 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Používá se dodnes.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Cambria" pitchFamily="18" charset="0"/>
              </a:rPr>
              <a:t>Programy pro syntézu řeči</a:t>
            </a:r>
            <a:br>
              <a:rPr lang="cs-CZ" b="1" dirty="0" smtClean="0">
                <a:latin typeface="Cambria" pitchFamily="18" charset="0"/>
              </a:rPr>
            </a:br>
            <a:r>
              <a:rPr lang="cs-CZ" sz="2000" b="1" dirty="0" smtClean="0">
                <a:latin typeface="Cambria" pitchFamily="18" charset="0"/>
              </a:rPr>
              <a:t>příklady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cs-CZ" dirty="0" smtClean="0">
              <a:latin typeface="Cambria" pitchFamily="18" charset="0"/>
            </a:endParaRPr>
          </a:p>
          <a:p>
            <a:endParaRPr lang="cs-CZ" dirty="0" smtClean="0">
              <a:latin typeface="Cambria" pitchFamily="18" charset="0"/>
            </a:endParaRPr>
          </a:p>
          <a:p>
            <a:r>
              <a:rPr lang="cs-CZ" dirty="0" err="1" smtClean="0">
                <a:latin typeface="Cambria" pitchFamily="18" charset="0"/>
              </a:rPr>
              <a:t>SpeechTech</a:t>
            </a:r>
            <a:endParaRPr lang="cs-CZ" dirty="0" smtClean="0">
              <a:latin typeface="Cambria" pitchFamily="18" charset="0"/>
            </a:endParaRPr>
          </a:p>
          <a:p>
            <a:pPr>
              <a:buNone/>
            </a:pPr>
            <a:endParaRPr lang="cs-CZ" dirty="0" smtClean="0">
              <a:latin typeface="Cambria" pitchFamily="18" charset="0"/>
            </a:endParaRPr>
          </a:p>
          <a:p>
            <a:r>
              <a:rPr lang="cs-CZ" dirty="0" err="1" smtClean="0">
                <a:latin typeface="Cambria" pitchFamily="18" charset="0"/>
              </a:rPr>
              <a:t>WinMonitor</a:t>
            </a:r>
            <a:r>
              <a:rPr lang="cs-CZ" dirty="0" smtClean="0">
                <a:latin typeface="Cambria" pitchFamily="18" charset="0"/>
              </a:rPr>
              <a:t> (brněnská firma)</a:t>
            </a:r>
          </a:p>
          <a:p>
            <a:pPr>
              <a:buNone/>
            </a:pPr>
            <a:endParaRPr lang="cs-CZ" dirty="0" smtClean="0">
              <a:latin typeface="Cambria" pitchFamily="18" charset="0"/>
            </a:endParaRPr>
          </a:p>
          <a:p>
            <a:r>
              <a:rPr lang="cs-CZ" dirty="0" err="1" smtClean="0">
                <a:latin typeface="Cambria" pitchFamily="18" charset="0"/>
              </a:rPr>
              <a:t>WinTalker</a:t>
            </a:r>
            <a:r>
              <a:rPr lang="cs-CZ" dirty="0" smtClean="0">
                <a:latin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</a:rPr>
              <a:t>Voice</a:t>
            </a:r>
            <a:endParaRPr lang="cs-CZ" dirty="0" smtClean="0">
              <a:latin typeface="Cambria" pitchFamily="18" charset="0"/>
            </a:endParaRPr>
          </a:p>
          <a:p>
            <a:pPr>
              <a:buNone/>
            </a:pPr>
            <a:endParaRPr lang="cs-CZ" dirty="0" smtClean="0">
              <a:latin typeface="Cambria" pitchFamily="18" charset="0"/>
            </a:endParaRPr>
          </a:p>
          <a:p>
            <a:r>
              <a:rPr lang="cs-CZ" dirty="0" smtClean="0">
                <a:latin typeface="Cambria" pitchFamily="18" charset="0"/>
              </a:rPr>
              <a:t>JAWS</a:t>
            </a:r>
            <a:endParaRPr lang="cs-CZ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Cambria" pitchFamily="18" charset="0"/>
              </a:rPr>
              <a:t>SpeechTech</a:t>
            </a:r>
            <a:r>
              <a:rPr lang="cs-CZ" dirty="0" smtClean="0">
                <a:latin typeface="Cambria" pitchFamily="18" charset="0"/>
              </a:rPr>
              <a:t/>
            </a:r>
            <a:br>
              <a:rPr lang="cs-CZ" dirty="0" smtClean="0">
                <a:latin typeface="Cambria" pitchFamily="18" charset="0"/>
              </a:rPr>
            </a:b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endParaRPr lang="cs-CZ" sz="2600" dirty="0" smtClean="0">
              <a:latin typeface="Cambria" pitchFamily="18" charset="0"/>
            </a:endParaRPr>
          </a:p>
          <a:p>
            <a:r>
              <a:rPr lang="cs-CZ" sz="2600" dirty="0" err="1" smtClean="0">
                <a:latin typeface="Cambria" pitchFamily="18" charset="0"/>
              </a:rPr>
              <a:t>SpeechTech</a:t>
            </a:r>
            <a:r>
              <a:rPr lang="cs-CZ" sz="2600" dirty="0" smtClean="0">
                <a:latin typeface="Cambria" pitchFamily="18" charset="0"/>
              </a:rPr>
              <a:t> – Západočeská univerzita v Plzni</a:t>
            </a:r>
          </a:p>
          <a:p>
            <a:endParaRPr lang="cs-CZ" sz="2600" dirty="0" smtClean="0">
              <a:latin typeface="Cambria" pitchFamily="18" charset="0"/>
            </a:endParaRPr>
          </a:p>
          <a:p>
            <a:pPr lvl="1"/>
            <a:r>
              <a:rPr lang="cs-CZ" sz="2600" dirty="0" smtClean="0">
                <a:latin typeface="Cambria" pitchFamily="18" charset="0"/>
              </a:rPr>
              <a:t>TTS pro telefonní systémy, diktovací software pro justici</a:t>
            </a:r>
          </a:p>
          <a:p>
            <a:pPr lvl="1"/>
            <a:r>
              <a:rPr lang="cs-CZ" sz="2600" dirty="0" smtClean="0">
                <a:latin typeface="Cambria" pitchFamily="18" charset="0"/>
              </a:rPr>
              <a:t>české, slovenské i anglické hlasy</a:t>
            </a:r>
          </a:p>
          <a:p>
            <a:pPr lvl="1"/>
            <a:endParaRPr lang="cs-CZ" sz="2600" dirty="0" smtClean="0">
              <a:latin typeface="Cambria" pitchFamily="18" charset="0"/>
            </a:endParaRPr>
          </a:p>
          <a:p>
            <a:pPr lvl="1"/>
            <a:r>
              <a:rPr lang="cs-CZ" sz="2600" dirty="0" smtClean="0">
                <a:latin typeface="Cambria" pitchFamily="18" charset="0"/>
                <a:hlinkClick r:id="rId2"/>
              </a:rPr>
              <a:t>http://www.</a:t>
            </a:r>
            <a:r>
              <a:rPr lang="cs-CZ" sz="2600" dirty="0" err="1" smtClean="0">
                <a:latin typeface="Cambria" pitchFamily="18" charset="0"/>
                <a:hlinkClick r:id="rId2"/>
              </a:rPr>
              <a:t>speechtech.cz</a:t>
            </a:r>
            <a:r>
              <a:rPr lang="cs-CZ" sz="2600" dirty="0" smtClean="0">
                <a:latin typeface="Cambria" pitchFamily="18" charset="0"/>
                <a:hlinkClick r:id="rId2"/>
              </a:rPr>
              <a:t>/</a:t>
            </a:r>
            <a:r>
              <a:rPr lang="cs-CZ" sz="2600" dirty="0" err="1" smtClean="0">
                <a:latin typeface="Cambria" pitchFamily="18" charset="0"/>
                <a:hlinkClick r:id="rId2"/>
              </a:rPr>
              <a:t>cs</a:t>
            </a:r>
            <a:r>
              <a:rPr lang="cs-CZ" sz="2600" dirty="0" smtClean="0">
                <a:latin typeface="Cambria" pitchFamily="18" charset="0"/>
                <a:hlinkClick r:id="rId2"/>
              </a:rPr>
              <a:t>/produkty/</a:t>
            </a:r>
            <a:r>
              <a:rPr lang="cs-CZ" sz="2600" dirty="0" err="1" smtClean="0">
                <a:latin typeface="Cambria" pitchFamily="18" charset="0"/>
                <a:hlinkClick r:id="rId2"/>
              </a:rPr>
              <a:t>synteza</a:t>
            </a:r>
            <a:r>
              <a:rPr lang="cs-CZ" sz="2600" dirty="0" smtClean="0">
                <a:latin typeface="Cambria" pitchFamily="18" charset="0"/>
                <a:hlinkClick r:id="rId2"/>
              </a:rPr>
              <a:t>-reci.</a:t>
            </a:r>
            <a:r>
              <a:rPr lang="cs-CZ" sz="2600" dirty="0" err="1" smtClean="0">
                <a:latin typeface="Cambria" pitchFamily="18" charset="0"/>
                <a:hlinkClick r:id="rId2"/>
              </a:rPr>
              <a:t>html</a:t>
            </a:r>
            <a:endParaRPr lang="cs-CZ" sz="2600" dirty="0" smtClean="0">
              <a:latin typeface="Cambria" pitchFamily="18" charset="0"/>
            </a:endParaRPr>
          </a:p>
          <a:p>
            <a:pPr lvl="1">
              <a:buNone/>
            </a:pPr>
            <a:endParaRPr lang="cs-CZ" sz="26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 smtClean="0"/>
              <a:t>WinMonitor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>
                <a:latin typeface="Cambria" pitchFamily="18" charset="0"/>
              </a:rPr>
              <a:t>odečítač obrazovky</a:t>
            </a:r>
          </a:p>
          <a:p>
            <a:r>
              <a:rPr lang="cs-CZ" dirty="0" smtClean="0">
                <a:latin typeface="Cambria" pitchFamily="18" charset="0"/>
              </a:rPr>
              <a:t>podporuje brailský řádek</a:t>
            </a:r>
          </a:p>
          <a:p>
            <a:r>
              <a:rPr lang="cs-CZ" dirty="0" smtClean="0">
                <a:latin typeface="Cambria" pitchFamily="18" charset="0"/>
              </a:rPr>
              <a:t>popis aktivních oken a jejich ovládacích prvků</a:t>
            </a:r>
          </a:p>
          <a:p>
            <a:r>
              <a:rPr lang="cs-CZ" dirty="0" smtClean="0">
                <a:latin typeface="Cambria" pitchFamily="18" charset="0"/>
              </a:rPr>
              <a:t>echo klávesnice</a:t>
            </a:r>
          </a:p>
          <a:p>
            <a:r>
              <a:rPr lang="cs-CZ" dirty="0" smtClean="0">
                <a:latin typeface="Cambria" pitchFamily="18" charset="0"/>
              </a:rPr>
              <a:t>lze ho rozšířit pro nové programy podle potřeby</a:t>
            </a:r>
          </a:p>
          <a:p>
            <a:pPr>
              <a:buNone/>
            </a:pPr>
            <a:endParaRPr lang="cs-CZ" dirty="0" smtClean="0">
              <a:latin typeface="Cambria" pitchFamily="18" charset="0"/>
            </a:endParaRPr>
          </a:p>
          <a:p>
            <a:pPr>
              <a:buNone/>
            </a:pPr>
            <a:r>
              <a:rPr lang="cs-CZ" dirty="0" smtClean="0">
                <a:latin typeface="Cambria" pitchFamily="18" charset="0"/>
              </a:rPr>
              <a:t>Funkce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režim </a:t>
            </a:r>
            <a:r>
              <a:rPr lang="cs-CZ" dirty="0" err="1" smtClean="0">
                <a:latin typeface="Cambria" pitchFamily="18" charset="0"/>
              </a:rPr>
              <a:t>Explore</a:t>
            </a:r>
            <a:r>
              <a:rPr lang="cs-CZ" dirty="0" smtClean="0">
                <a:latin typeface="Cambria" pitchFamily="18" charset="0"/>
              </a:rPr>
              <a:t> – prohlížení Internetu</a:t>
            </a:r>
          </a:p>
          <a:p>
            <a:pPr lvl="1"/>
            <a:r>
              <a:rPr lang="cs-CZ" dirty="0" err="1" smtClean="0">
                <a:latin typeface="Cambria" pitchFamily="18" charset="0"/>
              </a:rPr>
              <a:t>FindObject</a:t>
            </a:r>
            <a:r>
              <a:rPr lang="cs-CZ" dirty="0" smtClean="0">
                <a:latin typeface="Cambria" pitchFamily="18" charset="0"/>
              </a:rPr>
              <a:t> – najdi prvek na displeji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simulace funkcí myši</a:t>
            </a:r>
          </a:p>
          <a:p>
            <a:pPr>
              <a:buNone/>
            </a:pPr>
            <a:endParaRPr lang="cs-CZ" dirty="0" smtClean="0">
              <a:latin typeface="Cambria" pitchFamily="18" charset="0"/>
            </a:endParaRPr>
          </a:p>
          <a:p>
            <a:endParaRPr lang="cs-CZ" dirty="0" smtClean="0">
              <a:latin typeface="Cambria" pitchFamily="18" charset="0"/>
            </a:endParaRPr>
          </a:p>
          <a:p>
            <a:endParaRPr lang="cs-CZ" dirty="0" smtClean="0">
              <a:latin typeface="Cambria" pitchFamily="18" charset="0"/>
            </a:endParaRPr>
          </a:p>
          <a:p>
            <a:endParaRPr lang="cs-CZ" dirty="0" smtClean="0">
              <a:latin typeface="Cambria" pitchFamily="18" charset="0"/>
            </a:endParaRPr>
          </a:p>
          <a:p>
            <a:pPr>
              <a:buNone/>
            </a:pPr>
            <a:endParaRPr lang="cs-CZ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Cambria" pitchFamily="18" charset="0"/>
              </a:rPr>
              <a:t>WinTalker</a:t>
            </a:r>
            <a:r>
              <a:rPr lang="cs-CZ" dirty="0" smtClean="0">
                <a:latin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</a:rPr>
              <a:t>Voice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600" dirty="0" smtClean="0">
                <a:latin typeface="Cambria" pitchFamily="18" charset="0"/>
              </a:rPr>
              <a:t>hlasový výstup</a:t>
            </a:r>
          </a:p>
          <a:p>
            <a:pPr>
              <a:buNone/>
            </a:pPr>
            <a:r>
              <a:rPr lang="cs-CZ" sz="2600" dirty="0" smtClean="0">
                <a:latin typeface="Cambria" pitchFamily="18" charset="0"/>
              </a:rPr>
              <a:t>Nároky</a:t>
            </a:r>
          </a:p>
          <a:p>
            <a:pPr lvl="1"/>
            <a:r>
              <a:rPr lang="cs-CZ" sz="2600" dirty="0" smtClean="0">
                <a:latin typeface="Cambria" pitchFamily="18" charset="0"/>
              </a:rPr>
              <a:t>zvuková karta (monofonní 8 bitů)</a:t>
            </a:r>
          </a:p>
          <a:p>
            <a:pPr lvl="1"/>
            <a:r>
              <a:rPr lang="cs-CZ" sz="2600" dirty="0" smtClean="0">
                <a:latin typeface="Cambria" pitchFamily="18" charset="0"/>
              </a:rPr>
              <a:t>4 MB na disku</a:t>
            </a:r>
          </a:p>
          <a:p>
            <a:pPr lvl="1"/>
            <a:r>
              <a:rPr lang="cs-CZ" sz="2600" dirty="0" smtClean="0">
                <a:latin typeface="Cambria" pitchFamily="18" charset="0"/>
              </a:rPr>
              <a:t>pro Windows XP -  procesor o taktu 600 MHz</a:t>
            </a:r>
          </a:p>
          <a:p>
            <a:pPr lvl="1"/>
            <a:r>
              <a:rPr lang="cs-CZ" sz="2600" dirty="0" smtClean="0">
                <a:latin typeface="Cambria" pitchFamily="18" charset="0"/>
              </a:rPr>
              <a:t> RAM 128 MB</a:t>
            </a:r>
          </a:p>
          <a:p>
            <a:r>
              <a:rPr lang="cs-CZ" sz="2600" dirty="0" smtClean="0">
                <a:latin typeface="Cambria" pitchFamily="18" charset="0"/>
              </a:rPr>
              <a:t>echo klávesnice – odezva smazávaných znaků</a:t>
            </a:r>
          </a:p>
          <a:p>
            <a:r>
              <a:rPr lang="cs-CZ" sz="2600" dirty="0" smtClean="0">
                <a:latin typeface="Cambria" pitchFamily="18" charset="0"/>
              </a:rPr>
              <a:t>čtení menu – ne kreslená menu</a:t>
            </a:r>
          </a:p>
          <a:p>
            <a:r>
              <a:rPr lang="cs-CZ" sz="2600" dirty="0" smtClean="0">
                <a:latin typeface="Cambria" pitchFamily="18" charset="0"/>
              </a:rPr>
              <a:t>čtení dialogů - rozsáhlejší seznam není čten celý</a:t>
            </a:r>
          </a:p>
          <a:p>
            <a:pPr lvl="1"/>
            <a:r>
              <a:rPr lang="cs-CZ" sz="2600" dirty="0" smtClean="0">
                <a:latin typeface="Cambria" pitchFamily="18" charset="0"/>
              </a:rPr>
              <a:t>Virtuální okno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JAWS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>
                <a:latin typeface="Cambria" pitchFamily="18" charset="0"/>
              </a:rPr>
              <a:t>Odečítací program </a:t>
            </a:r>
          </a:p>
          <a:p>
            <a:pPr>
              <a:buNone/>
            </a:pPr>
            <a:r>
              <a:rPr lang="cs-CZ" b="1" dirty="0" err="1" smtClean="0">
                <a:latin typeface="Cambria" pitchFamily="18" charset="0"/>
              </a:rPr>
              <a:t>Freedom</a:t>
            </a:r>
            <a:r>
              <a:rPr lang="cs-CZ" b="1" dirty="0" smtClean="0">
                <a:latin typeface="Cambria" pitchFamily="18" charset="0"/>
              </a:rPr>
              <a:t> </a:t>
            </a:r>
            <a:r>
              <a:rPr lang="cs-CZ" b="1" dirty="0" err="1" smtClean="0">
                <a:latin typeface="Cambria" pitchFamily="18" charset="0"/>
              </a:rPr>
              <a:t>Scientific</a:t>
            </a:r>
            <a:r>
              <a:rPr lang="cs-CZ" b="1" dirty="0" smtClean="0">
                <a:latin typeface="Cambria" pitchFamily="18" charset="0"/>
              </a:rPr>
              <a:t>, USA</a:t>
            </a:r>
          </a:p>
          <a:p>
            <a:pPr>
              <a:buNone/>
            </a:pPr>
            <a:endParaRPr lang="cs-CZ" sz="1100" b="1" dirty="0" smtClean="0">
              <a:latin typeface="Cambria" pitchFamily="18" charset="0"/>
            </a:endParaRPr>
          </a:p>
          <a:p>
            <a:r>
              <a:rPr lang="cs-CZ" dirty="0" smtClean="0">
                <a:latin typeface="Cambria" pitchFamily="18" charset="0"/>
              </a:rPr>
              <a:t> jeden z nejoblíbenějších a nejkomplexnějších programů pro zpřístupnění prostředí Windows nevidomým uživatelům.</a:t>
            </a:r>
          </a:p>
          <a:p>
            <a:r>
              <a:rPr lang="cs-CZ" dirty="0" smtClean="0">
                <a:latin typeface="Cambria" pitchFamily="18" charset="0"/>
              </a:rPr>
              <a:t> Jeho přednosti :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řešení složitějších úkolů (například v aplikacích sady Microsoft Office)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 prohlížení webových stránek v Microsoft Internet Exploreru. 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 řečová syntéza v mnoha jazycích 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podpora široké škály braillských řádků.</a:t>
            </a:r>
          </a:p>
          <a:p>
            <a:endParaRPr lang="cs-CZ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Praktické zkušenosti nevidomého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>
                <a:latin typeface="Cambria" pitchFamily="18" charset="0"/>
              </a:rPr>
              <a:t>Vašek T, 25 let</a:t>
            </a:r>
          </a:p>
          <a:p>
            <a:r>
              <a:rPr lang="cs-CZ" dirty="0" smtClean="0">
                <a:latin typeface="Cambria" pitchFamily="18" charset="0"/>
              </a:rPr>
              <a:t>Student práv na Masarykově univerzitě</a:t>
            </a:r>
          </a:p>
          <a:p>
            <a:endParaRPr lang="cs-CZ" dirty="0" smtClean="0">
              <a:latin typeface="Cambria" pitchFamily="18" charset="0"/>
            </a:endParaRPr>
          </a:p>
          <a:p>
            <a:r>
              <a:rPr lang="cs-CZ" dirty="0" smtClean="0">
                <a:latin typeface="Cambria" pitchFamily="18" charset="0"/>
              </a:rPr>
              <a:t>V minulosti používal </a:t>
            </a:r>
            <a:r>
              <a:rPr lang="cs-CZ" dirty="0" err="1" smtClean="0">
                <a:latin typeface="Cambria" pitchFamily="18" charset="0"/>
              </a:rPr>
              <a:t>WinMonitor</a:t>
            </a:r>
            <a:endParaRPr lang="cs-CZ" dirty="0" smtClean="0">
              <a:latin typeface="Cambria" pitchFamily="18" charset="0"/>
            </a:endParaRPr>
          </a:p>
          <a:p>
            <a:pPr lvl="1"/>
            <a:r>
              <a:rPr lang="cs-CZ" dirty="0" smtClean="0">
                <a:latin typeface="Cambria" pitchFamily="18" charset="0"/>
              </a:rPr>
              <a:t>Spokojenost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Vhodné pro začátečníky</a:t>
            </a:r>
          </a:p>
          <a:p>
            <a:endParaRPr lang="cs-CZ" dirty="0" smtClean="0">
              <a:latin typeface="Cambria" pitchFamily="18" charset="0"/>
            </a:endParaRPr>
          </a:p>
          <a:p>
            <a:r>
              <a:rPr lang="cs-CZ" dirty="0" smtClean="0">
                <a:latin typeface="Cambria" pitchFamily="18" charset="0"/>
              </a:rPr>
              <a:t>Nyní používá JAWS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Propracovanější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Přepíná mezi češtinou a angličtinou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Flexibilita nastavení (co hlásit a co ne)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Cambria" pitchFamily="18" charset="0"/>
              </a:rPr>
              <a:t>Problémové oblasti</a:t>
            </a:r>
            <a:br>
              <a:rPr lang="cs-CZ" b="1" dirty="0" smtClean="0">
                <a:latin typeface="Cambria" pitchFamily="18" charset="0"/>
              </a:rPr>
            </a:br>
            <a:r>
              <a:rPr lang="cs-CZ" sz="2000" b="1" dirty="0" smtClean="0">
                <a:latin typeface="Cambria" pitchFamily="18" charset="0"/>
              </a:rPr>
              <a:t>zkušenosti nevidomého</a:t>
            </a:r>
            <a:endParaRPr lang="cs-CZ" b="1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cs-CZ" sz="1000" dirty="0" smtClean="0">
              <a:latin typeface="Cambria" pitchFamily="18" charset="0"/>
            </a:endParaRPr>
          </a:p>
          <a:p>
            <a:pPr>
              <a:buNone/>
            </a:pPr>
            <a:endParaRPr lang="cs-CZ" sz="1000" dirty="0" smtClean="0">
              <a:latin typeface="Cambria" pitchFamily="18" charset="0"/>
            </a:endParaRPr>
          </a:p>
          <a:p>
            <a:pPr>
              <a:buNone/>
            </a:pPr>
            <a:endParaRPr lang="cs-CZ" sz="1000" dirty="0" smtClean="0">
              <a:latin typeface="Cambria" pitchFamily="18" charset="0"/>
            </a:endParaRPr>
          </a:p>
          <a:p>
            <a:r>
              <a:rPr lang="cs-CZ" dirty="0" err="1" smtClean="0">
                <a:latin typeface="Cambria" pitchFamily="18" charset="0"/>
              </a:rPr>
              <a:t>Flashové</a:t>
            </a:r>
            <a:r>
              <a:rPr lang="cs-CZ" dirty="0" smtClean="0">
                <a:latin typeface="Cambria" pitchFamily="18" charset="0"/>
              </a:rPr>
              <a:t> odkazy</a:t>
            </a:r>
          </a:p>
          <a:p>
            <a:pPr>
              <a:buNone/>
            </a:pPr>
            <a:endParaRPr lang="cs-CZ" sz="1050" dirty="0" smtClean="0">
              <a:latin typeface="Cambria" pitchFamily="18" charset="0"/>
            </a:endParaRPr>
          </a:p>
          <a:p>
            <a:r>
              <a:rPr lang="cs-CZ" dirty="0" smtClean="0">
                <a:latin typeface="Cambria" pitchFamily="18" charset="0"/>
              </a:rPr>
              <a:t>Obrázky</a:t>
            </a:r>
          </a:p>
          <a:p>
            <a:pPr>
              <a:buNone/>
            </a:pPr>
            <a:endParaRPr lang="cs-CZ" sz="1050" dirty="0" smtClean="0">
              <a:latin typeface="Cambria" pitchFamily="18" charset="0"/>
            </a:endParaRPr>
          </a:p>
          <a:p>
            <a:r>
              <a:rPr lang="cs-CZ" dirty="0" err="1" smtClean="0">
                <a:latin typeface="Cambria" pitchFamily="18" charset="0"/>
              </a:rPr>
              <a:t>YouTube</a:t>
            </a:r>
            <a:endParaRPr lang="cs-CZ" dirty="0" smtClean="0">
              <a:latin typeface="Cambria" pitchFamily="18" charset="0"/>
            </a:endParaRPr>
          </a:p>
          <a:p>
            <a:endParaRPr lang="cs-CZ" sz="1050" dirty="0" smtClean="0">
              <a:latin typeface="Cambria" pitchFamily="18" charset="0"/>
            </a:endParaRPr>
          </a:p>
          <a:p>
            <a:r>
              <a:rPr lang="cs-CZ" dirty="0" smtClean="0">
                <a:latin typeface="Cambria" pitchFamily="18" charset="0"/>
              </a:rPr>
              <a:t>Zabezpečené PDF soubory</a:t>
            </a:r>
          </a:p>
          <a:p>
            <a:endParaRPr lang="cs-CZ" sz="1050" dirty="0" smtClean="0">
              <a:latin typeface="Cambria" pitchFamily="18" charset="0"/>
            </a:endParaRPr>
          </a:p>
          <a:p>
            <a:r>
              <a:rPr lang="cs-CZ" dirty="0" smtClean="0">
                <a:latin typeface="Cambria" pitchFamily="18" charset="0"/>
              </a:rPr>
              <a:t>Rychle se měnící prostředí (Word, chat)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nedostatečná zpětná vazba</a:t>
            </a:r>
            <a:endParaRPr lang="cs-CZ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2200" b="1" smtClean="0">
                <a:latin typeface="Cambria" pitchFamily="18" charset="0"/>
              </a:rPr>
              <a:t>Následující</a:t>
            </a:r>
            <a:br>
              <a:rPr lang="cs-CZ" sz="2200" b="1" smtClean="0">
                <a:latin typeface="Cambria" pitchFamily="18" charset="0"/>
              </a:rPr>
            </a:br>
            <a:r>
              <a:rPr lang="cs-CZ" sz="2200" b="1" smtClean="0">
                <a:latin typeface="Cambria" pitchFamily="18" charset="0"/>
              </a:rPr>
              <a:t/>
            </a:r>
            <a:br>
              <a:rPr lang="cs-CZ" sz="2200" b="1" smtClean="0">
                <a:latin typeface="Cambria" pitchFamily="18" charset="0"/>
              </a:rPr>
            </a:br>
            <a:r>
              <a:rPr lang="cs-CZ" sz="2200" b="1" smtClean="0">
                <a:latin typeface="Cambria" pitchFamily="18" charset="0"/>
              </a:rPr>
              <a:t/>
            </a:r>
            <a:br>
              <a:rPr lang="cs-CZ" sz="2200" b="1" smtClean="0">
                <a:latin typeface="Cambria" pitchFamily="18" charset="0"/>
              </a:rPr>
            </a:br>
            <a:r>
              <a:rPr lang="cs-CZ" sz="2200" b="1" smtClean="0">
                <a:latin typeface="Cambria" pitchFamily="18" charset="0"/>
              </a:rPr>
              <a:t/>
            </a:r>
            <a:br>
              <a:rPr lang="cs-CZ" sz="2200" b="1" smtClean="0">
                <a:latin typeface="Cambria" pitchFamily="18" charset="0"/>
              </a:rPr>
            </a:br>
            <a:r>
              <a:rPr lang="cs-CZ" sz="2200" b="1" smtClean="0">
                <a:latin typeface="Cambria" pitchFamily="18" charset="0"/>
              </a:rPr>
              <a:t/>
            </a:r>
            <a:br>
              <a:rPr lang="cs-CZ" sz="2200" b="1" smtClean="0">
                <a:latin typeface="Cambria" pitchFamily="18" charset="0"/>
              </a:rPr>
            </a:br>
            <a:r>
              <a:rPr lang="cs-CZ" sz="2200" b="1" smtClean="0">
                <a:latin typeface="Cambria" pitchFamily="18" charset="0"/>
              </a:rPr>
              <a:t/>
            </a:r>
            <a:br>
              <a:rPr lang="cs-CZ" sz="2200" b="1" smtClean="0">
                <a:latin typeface="Cambria" pitchFamily="18" charset="0"/>
              </a:rPr>
            </a:br>
            <a:r>
              <a:rPr lang="cs-CZ" sz="2200" b="1" smtClean="0">
                <a:latin typeface="Cambria" pitchFamily="18" charset="0"/>
              </a:rPr>
              <a:t/>
            </a:r>
            <a:br>
              <a:rPr lang="cs-CZ" sz="2200" b="1" smtClean="0">
                <a:latin typeface="Cambria" pitchFamily="18" charset="0"/>
              </a:rPr>
            </a:br>
            <a:r>
              <a:rPr lang="cs-CZ" sz="2200" b="1" smtClean="0">
                <a:latin typeface="Cambria" pitchFamily="18" charset="0"/>
              </a:rPr>
              <a:t/>
            </a:r>
            <a:br>
              <a:rPr lang="cs-CZ" sz="2200" b="1" smtClean="0">
                <a:latin typeface="Cambria" pitchFamily="18" charset="0"/>
              </a:rPr>
            </a:br>
            <a:r>
              <a:rPr lang="cs-CZ" sz="2200" b="1" smtClean="0">
                <a:latin typeface="Cambria" pitchFamily="18" charset="0"/>
              </a:rPr>
              <a:t> </a:t>
            </a:r>
            <a:r>
              <a:rPr lang="cs-CZ" sz="2200" b="1" dirty="0" smtClean="0">
                <a:latin typeface="Cambria" pitchFamily="18" charset="0"/>
              </a:rPr>
              <a:t>text byl napsán ve Wordu se zapnutým programem JAWS</a:t>
            </a:r>
            <a:r>
              <a:rPr lang="cs-CZ" sz="3200" dirty="0" smtClean="0">
                <a:latin typeface="Cambria" pitchFamily="18" charset="0"/>
              </a:rPr>
              <a:t/>
            </a:r>
            <a:br>
              <a:rPr lang="cs-CZ" sz="3200" dirty="0" smtClean="0">
                <a:latin typeface="Cambria" pitchFamily="18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cs-CZ" dirty="0" smtClean="0">
              <a:latin typeface="Cambria" pitchFamily="18" charset="0"/>
            </a:endParaRPr>
          </a:p>
          <a:p>
            <a:pPr algn="ctr"/>
            <a:endParaRPr lang="cs-CZ" dirty="0" smtClean="0">
              <a:latin typeface="Cambria" pitchFamily="18" charset="0"/>
            </a:endParaRPr>
          </a:p>
          <a:p>
            <a:pPr algn="ctr"/>
            <a:endParaRPr lang="cs-CZ" dirty="0" smtClean="0">
              <a:latin typeface="Cambria" pitchFamily="18" charset="0"/>
            </a:endParaRPr>
          </a:p>
          <a:p>
            <a:pPr algn="ctr">
              <a:buNone/>
            </a:pPr>
            <a:r>
              <a:rPr lang="cs-CZ" dirty="0" smtClean="0">
                <a:latin typeface="Cambria" pitchFamily="18" charset="0"/>
              </a:rPr>
              <a:t>Děkuji Vám za pozornost, loučí se s Vámi hlas programu JAWS</a:t>
            </a:r>
          </a:p>
          <a:p>
            <a:endParaRPr lang="cs-CZ" dirty="0">
              <a:latin typeface="Cambria" pitchFamily="18" charset="0"/>
            </a:endParaRPr>
          </a:p>
        </p:txBody>
      </p:sp>
      <p:pic>
        <p:nvPicPr>
          <p:cNvPr id="8" name="hlas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99592" y="4293096"/>
            <a:ext cx="1296144" cy="12961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256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Cambria" pitchFamily="18" charset="0"/>
              </a:rPr>
              <a:t>Syntéza</a:t>
            </a:r>
            <a:r>
              <a:rPr lang="cs-CZ" b="1" dirty="0" smtClean="0"/>
              <a:t> řeči pro nevidomé</a:t>
            </a:r>
            <a:br>
              <a:rPr lang="cs-CZ" b="1" dirty="0" smtClean="0"/>
            </a:br>
            <a:endParaRPr lang="cs-CZ" b="1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600" dirty="0" smtClean="0">
                <a:latin typeface="Cambria" pitchFamily="18" charset="0"/>
              </a:rPr>
              <a:t>Teorie syntézy řeči (Jak to vlastně funguje?)</a:t>
            </a:r>
          </a:p>
          <a:p>
            <a:pPr>
              <a:buNone/>
            </a:pPr>
            <a:endParaRPr lang="cs-CZ" sz="2600" dirty="0" smtClean="0">
              <a:latin typeface="Cambria" pitchFamily="18" charset="0"/>
            </a:endParaRPr>
          </a:p>
          <a:p>
            <a:r>
              <a:rPr lang="cs-CZ" sz="2600" dirty="0" smtClean="0">
                <a:latin typeface="Cambria" pitchFamily="18" charset="0"/>
              </a:rPr>
              <a:t>Historie syntézy řeči u nás</a:t>
            </a:r>
          </a:p>
          <a:p>
            <a:pPr>
              <a:buNone/>
            </a:pPr>
            <a:endParaRPr lang="cs-CZ" sz="2600" dirty="0" smtClean="0">
              <a:latin typeface="Cambria" pitchFamily="18" charset="0"/>
            </a:endParaRPr>
          </a:p>
          <a:p>
            <a:r>
              <a:rPr lang="cs-CZ" sz="2600" dirty="0" smtClean="0">
                <a:latin typeface="Cambria" pitchFamily="18" charset="0"/>
              </a:rPr>
              <a:t>Přehled programů pro TTS</a:t>
            </a:r>
          </a:p>
          <a:p>
            <a:pPr>
              <a:buNone/>
            </a:pPr>
            <a:endParaRPr lang="cs-CZ" sz="2600" dirty="0" smtClean="0">
              <a:latin typeface="Cambria" pitchFamily="18" charset="0"/>
            </a:endParaRPr>
          </a:p>
          <a:p>
            <a:r>
              <a:rPr lang="cs-CZ" sz="2600" dirty="0" smtClean="0">
                <a:latin typeface="Cambria" pitchFamily="18" charset="0"/>
              </a:rPr>
              <a:t>Zkušenosti nevidomého spolužáka</a:t>
            </a:r>
          </a:p>
          <a:p>
            <a:pPr>
              <a:buNone/>
            </a:pPr>
            <a:endParaRPr lang="cs-CZ" sz="2600" dirty="0" smtClean="0">
              <a:latin typeface="Cambria" pitchFamily="18" charset="0"/>
            </a:endParaRPr>
          </a:p>
          <a:p>
            <a:r>
              <a:rPr lang="cs-CZ" sz="2600" dirty="0" smtClean="0">
                <a:latin typeface="Cambria" pitchFamily="18" charset="0"/>
              </a:rPr>
              <a:t>Ukázky hlasů (JAWS)</a:t>
            </a:r>
            <a:endParaRPr lang="cs-CZ" sz="26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Cambria" pitchFamily="18" charset="0"/>
              </a:rPr>
              <a:t>Syntéza řeči (TTS</a:t>
            </a:r>
            <a:r>
              <a:rPr lang="cs-CZ" b="1" dirty="0" smtClean="0"/>
              <a:t>)</a:t>
            </a:r>
            <a:br>
              <a:rPr lang="cs-CZ" b="1" dirty="0" smtClean="0"/>
            </a:br>
            <a:r>
              <a:rPr lang="cs-CZ" sz="2000" b="1" dirty="0" smtClean="0">
                <a:latin typeface="Cambria" pitchFamily="18" charset="0"/>
              </a:rPr>
              <a:t>Text-to-</a:t>
            </a:r>
            <a:r>
              <a:rPr lang="cs-CZ" sz="2000" b="1" dirty="0" err="1" smtClean="0">
                <a:latin typeface="Cambria" pitchFamily="18" charset="0"/>
              </a:rPr>
              <a:t>Speech</a:t>
            </a:r>
            <a:endParaRPr lang="cs-CZ" sz="2000" b="1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sz="2600" b="1" dirty="0" smtClean="0">
                <a:latin typeface="Cambria" pitchFamily="18" charset="0"/>
              </a:rPr>
              <a:t>Účel</a:t>
            </a:r>
          </a:p>
          <a:p>
            <a:pPr lvl="1"/>
            <a:r>
              <a:rPr lang="cs-CZ" sz="2700" dirty="0" smtClean="0">
                <a:latin typeface="Cambria" pitchFamily="18" charset="0"/>
              </a:rPr>
              <a:t>Převod textu na mluvenou řeč</a:t>
            </a:r>
          </a:p>
          <a:p>
            <a:pPr lvl="1"/>
            <a:r>
              <a:rPr lang="cs-CZ" sz="2700" dirty="0" smtClean="0">
                <a:latin typeface="Cambria" pitchFamily="18" charset="0"/>
              </a:rPr>
              <a:t>Co nejpřirozenější </a:t>
            </a:r>
          </a:p>
          <a:p>
            <a:pPr>
              <a:buNone/>
            </a:pPr>
            <a:r>
              <a:rPr lang="cs-CZ" sz="2700" smtClean="0">
                <a:latin typeface="Cambria" pitchFamily="18" charset="0"/>
              </a:rPr>
              <a:t>    </a:t>
            </a:r>
            <a:r>
              <a:rPr lang="cs-CZ" sz="2700" smtClean="0">
                <a:latin typeface="Cambria" pitchFamily="18" charset="0"/>
              </a:rPr>
              <a:t> </a:t>
            </a:r>
            <a:r>
              <a:rPr lang="cs-CZ" sz="2700" smtClean="0">
                <a:latin typeface="Cambria" pitchFamily="18" charset="0"/>
              </a:rPr>
              <a:t>    </a:t>
            </a:r>
            <a:r>
              <a:rPr lang="cs-CZ" sz="2700" smtClean="0">
                <a:latin typeface="Cambria" pitchFamily="18" charset="0"/>
              </a:rPr>
              <a:t>výsledek</a:t>
            </a:r>
            <a:endParaRPr lang="cs-CZ" sz="2700" dirty="0" smtClean="0">
              <a:latin typeface="Cambria" pitchFamily="18" charset="0"/>
            </a:endParaRPr>
          </a:p>
          <a:p>
            <a:pPr>
              <a:buNone/>
            </a:pPr>
            <a:endParaRPr lang="cs-CZ" sz="2300" dirty="0" smtClean="0">
              <a:latin typeface="Cambria" pitchFamily="18" charset="0"/>
            </a:endParaRPr>
          </a:p>
          <a:p>
            <a:r>
              <a:rPr lang="cs-CZ" sz="2600" b="1" dirty="0" smtClean="0">
                <a:latin typeface="Cambria" pitchFamily="18" charset="0"/>
              </a:rPr>
              <a:t>Typy</a:t>
            </a:r>
          </a:p>
          <a:p>
            <a:pPr lvl="1"/>
            <a:r>
              <a:rPr lang="cs-CZ" sz="2500" dirty="0" smtClean="0">
                <a:latin typeface="Cambria" pitchFamily="18" charset="0"/>
              </a:rPr>
              <a:t>v časové oblasti</a:t>
            </a:r>
          </a:p>
          <a:p>
            <a:pPr lvl="1"/>
            <a:r>
              <a:rPr lang="cs-CZ" sz="2500" dirty="0" smtClean="0">
                <a:latin typeface="Cambria" pitchFamily="18" charset="0"/>
              </a:rPr>
              <a:t>ve frekvenční oblasti </a:t>
            </a:r>
            <a:endParaRPr lang="cs-CZ" sz="2800" b="1" dirty="0" smtClean="0">
              <a:latin typeface="Cambria" pitchFamily="18" charset="0"/>
            </a:endParaRPr>
          </a:p>
          <a:p>
            <a:pPr lvl="1"/>
            <a:r>
              <a:rPr lang="cs-CZ" sz="2500" dirty="0" smtClean="0">
                <a:latin typeface="Cambria" pitchFamily="18" charset="0"/>
              </a:rPr>
              <a:t>korpusová</a:t>
            </a:r>
            <a:endParaRPr lang="cs-CZ" sz="2500" dirty="0" smtClean="0">
              <a:latin typeface="Cambria" pitchFamily="18" charset="0"/>
            </a:endParaRPr>
          </a:p>
          <a:p>
            <a:pPr lvl="1"/>
            <a:r>
              <a:rPr lang="cs-CZ" sz="2500" dirty="0" smtClean="0">
                <a:latin typeface="Cambria" pitchFamily="18" charset="0"/>
              </a:rPr>
              <a:t>problémově </a:t>
            </a:r>
            <a:r>
              <a:rPr lang="cs-CZ" sz="2500" dirty="0" smtClean="0">
                <a:latin typeface="Cambria" pitchFamily="18" charset="0"/>
              </a:rPr>
              <a:t>orientovaná</a:t>
            </a:r>
            <a:endParaRPr lang="cs-CZ" sz="2500" dirty="0">
              <a:latin typeface="Cambria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sz="2600" dirty="0" smtClean="0">
              <a:latin typeface="Cambria" pitchFamily="18" charset="0"/>
            </a:endParaRPr>
          </a:p>
          <a:p>
            <a:r>
              <a:rPr lang="cs-CZ" sz="2600" b="1" dirty="0" smtClean="0">
                <a:latin typeface="Cambria" pitchFamily="18" charset="0"/>
              </a:rPr>
              <a:t>Fáze syntézy řeči</a:t>
            </a:r>
          </a:p>
          <a:p>
            <a:pPr>
              <a:buNone/>
            </a:pPr>
            <a:endParaRPr lang="cs-CZ" sz="2600" dirty="0" smtClean="0">
              <a:latin typeface="Cambria" pitchFamily="18" charset="0"/>
            </a:endParaRPr>
          </a:p>
          <a:p>
            <a:pPr lvl="1"/>
            <a:r>
              <a:rPr lang="cs-CZ" sz="2500" dirty="0" smtClean="0">
                <a:latin typeface="Cambria" pitchFamily="18" charset="0"/>
              </a:rPr>
              <a:t>Fonetický přepis</a:t>
            </a:r>
          </a:p>
          <a:p>
            <a:pPr lvl="1">
              <a:buNone/>
            </a:pPr>
            <a:endParaRPr lang="cs-CZ" sz="2500" dirty="0" smtClean="0">
              <a:latin typeface="Cambria" pitchFamily="18" charset="0"/>
            </a:endParaRPr>
          </a:p>
          <a:p>
            <a:pPr lvl="1"/>
            <a:r>
              <a:rPr lang="cs-CZ" sz="2500" dirty="0" smtClean="0">
                <a:latin typeface="Cambria" pitchFamily="18" charset="0"/>
              </a:rPr>
              <a:t>Syntéza fonetické transkripce</a:t>
            </a:r>
          </a:p>
          <a:p>
            <a:pPr lvl="1">
              <a:buNone/>
            </a:pPr>
            <a:endParaRPr lang="cs-CZ" sz="2500" dirty="0" smtClean="0">
              <a:latin typeface="Cambria" pitchFamily="18" charset="0"/>
            </a:endParaRPr>
          </a:p>
          <a:p>
            <a:pPr lvl="1"/>
            <a:r>
              <a:rPr lang="cs-CZ" sz="2500" dirty="0" smtClean="0">
                <a:latin typeface="Cambria" pitchFamily="18" charset="0"/>
              </a:rPr>
              <a:t>Postprocessing </a:t>
            </a:r>
          </a:p>
          <a:p>
            <a:pPr lvl="2"/>
            <a:r>
              <a:rPr lang="cs-CZ" sz="2400" dirty="0" smtClean="0">
                <a:latin typeface="Cambria" pitchFamily="18" charset="0"/>
              </a:rPr>
              <a:t>intonace</a:t>
            </a:r>
          </a:p>
          <a:p>
            <a:pPr lvl="2"/>
            <a:r>
              <a:rPr lang="cs-CZ" sz="2400" dirty="0" smtClean="0">
                <a:latin typeface="Cambria" pitchFamily="18" charset="0"/>
              </a:rPr>
              <a:t>přízvuk</a:t>
            </a:r>
          </a:p>
          <a:p>
            <a:pPr lvl="2"/>
            <a:r>
              <a:rPr lang="cs-CZ" sz="2400" dirty="0" smtClean="0">
                <a:latin typeface="Cambria" pitchFamily="18" charset="0"/>
              </a:rPr>
              <a:t>časování</a:t>
            </a:r>
            <a:endParaRPr lang="cs-CZ" sz="24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Cambria" pitchFamily="18" charset="0"/>
              </a:rPr>
              <a:t>Syntéza v časové oblasti</a:t>
            </a:r>
            <a:br>
              <a:rPr lang="cs-CZ" b="1" dirty="0" smtClean="0">
                <a:latin typeface="Cambria" pitchFamily="18" charset="0"/>
              </a:rPr>
            </a:br>
            <a:endParaRPr lang="cs-CZ" b="1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cs-CZ" b="1" dirty="0" smtClean="0">
                <a:latin typeface="Cambria" pitchFamily="18" charset="0"/>
              </a:rPr>
              <a:t>    </a:t>
            </a:r>
          </a:p>
          <a:p>
            <a:pPr>
              <a:buNone/>
            </a:pPr>
            <a:r>
              <a:rPr lang="cs-CZ" b="1" dirty="0" smtClean="0">
                <a:latin typeface="Cambria" pitchFamily="18" charset="0"/>
              </a:rPr>
              <a:t>    Princip</a:t>
            </a:r>
          </a:p>
          <a:p>
            <a:pPr>
              <a:buNone/>
            </a:pPr>
            <a:r>
              <a:rPr lang="cs-CZ" sz="2400" dirty="0" smtClean="0">
                <a:latin typeface="Cambria" pitchFamily="18" charset="0"/>
              </a:rPr>
              <a:t>    spojování navzorkovaných řečových segmentů uložených v databázi</a:t>
            </a:r>
          </a:p>
          <a:p>
            <a:pPr lvl="1">
              <a:buNone/>
            </a:pPr>
            <a:endParaRPr lang="cs-CZ" dirty="0" smtClean="0">
              <a:latin typeface="Cambria" pitchFamily="18" charset="0"/>
            </a:endParaRPr>
          </a:p>
          <a:p>
            <a:pPr>
              <a:buNone/>
            </a:pPr>
            <a:r>
              <a:rPr lang="cs-CZ" dirty="0" smtClean="0">
                <a:latin typeface="Cambria" pitchFamily="18" charset="0"/>
              </a:rPr>
              <a:t>   Výběr řečových segmentů například z korpusu mluvené řeči</a:t>
            </a:r>
          </a:p>
          <a:p>
            <a:pPr>
              <a:buNone/>
            </a:pPr>
            <a:endParaRPr lang="cs-CZ" dirty="0" smtClean="0">
              <a:latin typeface="Cambria" pitchFamily="18" charset="0"/>
            </a:endParaRPr>
          </a:p>
          <a:p>
            <a:pPr lvl="1"/>
            <a:r>
              <a:rPr lang="cs-CZ" dirty="0" smtClean="0">
                <a:latin typeface="Cambria" pitchFamily="18" charset="0"/>
              </a:rPr>
              <a:t>anotace na fonetické a prozodické úrovni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 automatické vytváření databáze segmentů</a:t>
            </a:r>
          </a:p>
          <a:p>
            <a:pPr>
              <a:buNone/>
            </a:pPr>
            <a:endParaRPr lang="cs-CZ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TTS v časové oblasti.pn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899592" y="908720"/>
            <a:ext cx="6696075" cy="50176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Cambria" pitchFamily="18" charset="0"/>
              </a:rPr>
              <a:t>Syntéza ve frekvenční oblasti</a:t>
            </a:r>
            <a:br>
              <a:rPr lang="cs-CZ" b="1" dirty="0" smtClean="0">
                <a:latin typeface="Cambria" pitchFamily="18" charset="0"/>
              </a:rPr>
            </a:br>
            <a:endParaRPr lang="cs-CZ" b="1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cs-CZ" b="1" dirty="0" smtClean="0">
                <a:latin typeface="Cambria" pitchFamily="18" charset="0"/>
              </a:rPr>
              <a:t>     </a:t>
            </a:r>
          </a:p>
          <a:p>
            <a:pPr>
              <a:buNone/>
            </a:pPr>
            <a:r>
              <a:rPr lang="cs-CZ" b="1" dirty="0" smtClean="0">
                <a:latin typeface="Cambria" pitchFamily="18" charset="0"/>
              </a:rPr>
              <a:t>    Princip</a:t>
            </a:r>
          </a:p>
          <a:p>
            <a:pPr lvl="1">
              <a:buNone/>
            </a:pPr>
            <a:r>
              <a:rPr lang="cs-CZ" dirty="0" smtClean="0">
                <a:latin typeface="Cambria" pitchFamily="18" charset="0"/>
              </a:rPr>
              <a:t>Napodobení funkce lidského hlasového ústrojí pomocí</a:t>
            </a:r>
          </a:p>
          <a:p>
            <a:pPr lvl="1">
              <a:buNone/>
            </a:pPr>
            <a:r>
              <a:rPr lang="cs-CZ" dirty="0" smtClean="0">
                <a:latin typeface="Cambria" pitchFamily="18" charset="0"/>
              </a:rPr>
              <a:t>FM syntetizátoru</a:t>
            </a:r>
          </a:p>
          <a:p>
            <a:pPr lvl="1">
              <a:buNone/>
            </a:pPr>
            <a:endParaRPr lang="cs-CZ" dirty="0" smtClean="0">
              <a:latin typeface="Cambria" pitchFamily="18" charset="0"/>
            </a:endParaRPr>
          </a:p>
          <a:p>
            <a:r>
              <a:rPr lang="cs-CZ" dirty="0" smtClean="0">
                <a:latin typeface="Cambria" pitchFamily="18" charset="0"/>
              </a:rPr>
              <a:t>Generátory simulují hlasivky</a:t>
            </a:r>
          </a:p>
          <a:p>
            <a:pPr>
              <a:buNone/>
            </a:pPr>
            <a:endParaRPr lang="cs-CZ" dirty="0" smtClean="0">
              <a:latin typeface="Cambria" pitchFamily="18" charset="0"/>
            </a:endParaRPr>
          </a:p>
          <a:p>
            <a:r>
              <a:rPr lang="cs-CZ" dirty="0" smtClean="0">
                <a:latin typeface="Cambria" pitchFamily="18" charset="0"/>
              </a:rPr>
              <a:t>Filtry a zesilovače simulují rezonanci v dutinách</a:t>
            </a:r>
          </a:p>
          <a:p>
            <a:pPr>
              <a:buNone/>
            </a:pPr>
            <a:endParaRPr lang="cs-CZ" dirty="0" smtClean="0">
              <a:latin typeface="Cambria" pitchFamily="18" charset="0"/>
            </a:endParaRPr>
          </a:p>
          <a:p>
            <a:r>
              <a:rPr lang="cs-CZ" dirty="0" smtClean="0">
                <a:latin typeface="Cambria" pitchFamily="18" charset="0"/>
              </a:rPr>
              <a:t>Menší paměťové nároky než syntéza v časové oblasti (použití v mobilech)</a:t>
            </a:r>
          </a:p>
          <a:p>
            <a:pPr>
              <a:buNone/>
            </a:pPr>
            <a:endParaRPr lang="cs-CZ" dirty="0" smtClean="0">
              <a:latin typeface="Cambria" pitchFamily="18" charset="0"/>
            </a:endParaRPr>
          </a:p>
          <a:p>
            <a:endParaRPr lang="cs-CZ" dirty="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Cambria" pitchFamily="18" charset="0"/>
              </a:rPr>
              <a:t>Problémově orientovaná syntéza</a:t>
            </a:r>
            <a:br>
              <a:rPr lang="cs-CZ" b="1" dirty="0" smtClean="0">
                <a:latin typeface="Cambria" pitchFamily="18" charset="0"/>
              </a:rPr>
            </a:br>
            <a:endParaRPr lang="cs-CZ" b="1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sz="2600" dirty="0" smtClean="0">
              <a:latin typeface="Cambria" pitchFamily="18" charset="0"/>
            </a:endParaRPr>
          </a:p>
          <a:p>
            <a:r>
              <a:rPr lang="cs-CZ" sz="2600" dirty="0" smtClean="0">
                <a:latin typeface="Cambria" pitchFamily="18" charset="0"/>
              </a:rPr>
              <a:t>Hlasy v MHD, nádražní rozhlas</a:t>
            </a:r>
          </a:p>
          <a:p>
            <a:pPr>
              <a:buNone/>
            </a:pPr>
            <a:endParaRPr lang="cs-CZ" sz="2600" dirty="0" smtClean="0">
              <a:latin typeface="Cambria" pitchFamily="18" charset="0"/>
            </a:endParaRPr>
          </a:p>
          <a:p>
            <a:r>
              <a:rPr lang="cs-CZ" sz="2600" dirty="0" smtClean="0">
                <a:latin typeface="Cambria" pitchFamily="18" charset="0"/>
              </a:rPr>
              <a:t>Využití rámců a slotů</a:t>
            </a:r>
          </a:p>
          <a:p>
            <a:pPr>
              <a:buNone/>
            </a:pPr>
            <a:endParaRPr lang="cs-CZ" sz="2600" dirty="0" smtClean="0">
              <a:latin typeface="Cambria" pitchFamily="18" charset="0"/>
            </a:endParaRPr>
          </a:p>
          <a:p>
            <a:pPr lvl="1"/>
            <a:r>
              <a:rPr lang="cs-CZ" sz="2300" dirty="0" smtClean="0">
                <a:latin typeface="Cambria" pitchFamily="18" charset="0"/>
              </a:rPr>
              <a:t>Rámec = to co se v promluvě nemění</a:t>
            </a:r>
            <a:endParaRPr lang="cs-CZ" sz="2600" dirty="0" smtClean="0">
              <a:latin typeface="Cambria" pitchFamily="18" charset="0"/>
            </a:endParaRPr>
          </a:p>
          <a:p>
            <a:pPr lvl="1"/>
            <a:r>
              <a:rPr lang="cs-CZ" sz="2300" dirty="0" smtClean="0">
                <a:latin typeface="Cambria" pitchFamily="18" charset="0"/>
              </a:rPr>
              <a:t>Slot = měnící se část</a:t>
            </a:r>
          </a:p>
          <a:p>
            <a:pPr>
              <a:buNone/>
            </a:pPr>
            <a:endParaRPr lang="cs-CZ" sz="2600" dirty="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Cambria" pitchFamily="18" charset="0"/>
              </a:rPr>
              <a:t>Specifické nároky nevidomých</a:t>
            </a:r>
            <a:br>
              <a:rPr lang="cs-CZ" b="1" dirty="0" smtClean="0">
                <a:latin typeface="Cambria" pitchFamily="18" charset="0"/>
              </a:rPr>
            </a:br>
            <a:endParaRPr lang="cs-CZ" b="1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600" dirty="0" smtClean="0">
                <a:latin typeface="Cambria" pitchFamily="18" charset="0"/>
              </a:rPr>
              <a:t>Potřeba odečítání obrazovky</a:t>
            </a:r>
            <a:endParaRPr lang="cs-CZ" dirty="0" smtClean="0">
              <a:latin typeface="Cambria" pitchFamily="18" charset="0"/>
            </a:endParaRPr>
          </a:p>
          <a:p>
            <a:pPr lvl="1"/>
            <a:r>
              <a:rPr lang="cs-CZ" sz="2500" dirty="0" smtClean="0">
                <a:latin typeface="Cambria" pitchFamily="18" charset="0"/>
              </a:rPr>
              <a:t>Hlášení změn</a:t>
            </a:r>
          </a:p>
          <a:p>
            <a:pPr lvl="1"/>
            <a:r>
              <a:rPr lang="cs-CZ" sz="2500" dirty="0" smtClean="0">
                <a:latin typeface="Cambria" pitchFamily="18" charset="0"/>
              </a:rPr>
              <a:t>Titul okna</a:t>
            </a:r>
          </a:p>
          <a:p>
            <a:pPr lvl="1"/>
            <a:r>
              <a:rPr lang="cs-CZ" sz="2500" dirty="0" smtClean="0">
                <a:latin typeface="Cambria" pitchFamily="18" charset="0"/>
              </a:rPr>
              <a:t>Ovládací prvky v okně</a:t>
            </a:r>
          </a:p>
          <a:p>
            <a:pPr lvl="1"/>
            <a:r>
              <a:rPr lang="cs-CZ" sz="2500" dirty="0" smtClean="0">
                <a:latin typeface="Cambria" pitchFamily="18" charset="0"/>
              </a:rPr>
              <a:t>Pozice v textu a jeho úprava</a:t>
            </a:r>
          </a:p>
          <a:p>
            <a:pPr lvl="1">
              <a:buNone/>
            </a:pPr>
            <a:endParaRPr lang="cs-CZ" sz="2500" dirty="0" smtClean="0">
              <a:latin typeface="Cambria" pitchFamily="18" charset="0"/>
            </a:endParaRPr>
          </a:p>
          <a:p>
            <a:r>
              <a:rPr lang="cs-CZ" sz="2800" dirty="0" smtClean="0">
                <a:latin typeface="Cambria" pitchFamily="18" charset="0"/>
              </a:rPr>
              <a:t>Hlasový  zápisník</a:t>
            </a:r>
          </a:p>
          <a:p>
            <a:pPr>
              <a:buNone/>
            </a:pPr>
            <a:endParaRPr lang="cs-CZ" sz="2800" dirty="0" smtClean="0">
              <a:latin typeface="Cambria" pitchFamily="18" charset="0"/>
            </a:endParaRPr>
          </a:p>
          <a:p>
            <a:r>
              <a:rPr lang="cs-CZ" sz="2800" dirty="0" smtClean="0">
                <a:latin typeface="Cambria" pitchFamily="18" charset="0"/>
              </a:rPr>
              <a:t>Čtecí zařízení (</a:t>
            </a:r>
            <a:r>
              <a:rPr lang="cs-CZ" sz="2800" dirty="0" err="1" smtClean="0">
                <a:latin typeface="Cambria" pitchFamily="18" charset="0"/>
              </a:rPr>
              <a:t>skenner</a:t>
            </a:r>
            <a:r>
              <a:rPr lang="cs-CZ" sz="2800" dirty="0" smtClean="0">
                <a:latin typeface="Cambria" pitchFamily="18" charset="0"/>
              </a:rPr>
              <a:t>)</a:t>
            </a:r>
            <a:endParaRPr lang="cs-CZ" sz="28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Historie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 fontScale="62500" lnSpcReduction="20000"/>
          </a:bodyPr>
          <a:lstStyle/>
          <a:p>
            <a:r>
              <a:rPr lang="cs-CZ" sz="3200" dirty="0" smtClean="0">
                <a:latin typeface="Cambria" pitchFamily="18" charset="0"/>
              </a:rPr>
              <a:t> 1791- maďarský vědec Wolfgang von Kempelen </a:t>
            </a:r>
            <a:endParaRPr lang="cs-CZ" sz="1800" dirty="0" smtClean="0">
              <a:latin typeface="Cambria" pitchFamily="18" charset="0"/>
            </a:endParaRPr>
          </a:p>
          <a:p>
            <a:pPr lvl="1"/>
            <a:r>
              <a:rPr lang="cs-CZ" sz="2900" dirty="0" smtClean="0">
                <a:latin typeface="Cambria" pitchFamily="18" charset="0"/>
              </a:rPr>
              <a:t>mluvící stroj schopný tvořit nejen slova, ale i krátké věty</a:t>
            </a:r>
          </a:p>
          <a:p>
            <a:pPr lvl="1"/>
            <a:r>
              <a:rPr lang="cs-CZ" sz="2900" dirty="0" smtClean="0">
                <a:latin typeface="Cambria" pitchFamily="18" charset="0"/>
              </a:rPr>
              <a:t> svým vzhledem připomínal dudy</a:t>
            </a:r>
          </a:p>
          <a:p>
            <a:pPr lvl="1"/>
            <a:r>
              <a:rPr lang="cs-CZ" sz="2900" dirty="0" smtClean="0">
                <a:latin typeface="Cambria" pitchFamily="18" charset="0"/>
              </a:rPr>
              <a:t>ovládáním nevytvářel tóny, ale zvuky podobné lidské řeči.</a:t>
            </a:r>
          </a:p>
          <a:p>
            <a:endParaRPr lang="cs-CZ" sz="3200" dirty="0" smtClean="0">
              <a:latin typeface="Cambria" pitchFamily="18" charset="0"/>
            </a:endParaRPr>
          </a:p>
          <a:p>
            <a:r>
              <a:rPr lang="cs-CZ" sz="3200" dirty="0" smtClean="0">
                <a:latin typeface="Cambria" pitchFamily="18" charset="0"/>
              </a:rPr>
              <a:t>Kempelenův stroj se nedochoval, avšak v londýnském muzeu si podle jeho nákresů postavili přesnou fungující kopii.</a:t>
            </a:r>
          </a:p>
          <a:p>
            <a:pPr>
              <a:buNone/>
            </a:pPr>
            <a:endParaRPr lang="cs-CZ" sz="3200" dirty="0" smtClean="0">
              <a:latin typeface="Cambria" pitchFamily="18" charset="0"/>
            </a:endParaRPr>
          </a:p>
          <a:p>
            <a:r>
              <a:rPr lang="cs-CZ" sz="3200" dirty="0" smtClean="0">
                <a:latin typeface="Cambria" pitchFamily="18" charset="0"/>
              </a:rPr>
              <a:t>Přibližně o osmdesát let později se o jeho zdokonalení pokoušel také Alexandr Graham Bell jako "vedlejší" produkt se mu podařilo vymyslet telefon.</a:t>
            </a:r>
          </a:p>
          <a:p>
            <a:pPr>
              <a:buNone/>
            </a:pPr>
            <a:endParaRPr lang="cs-CZ" sz="3200" dirty="0" smtClean="0">
              <a:latin typeface="Cambria" pitchFamily="18" charset="0"/>
            </a:endParaRPr>
          </a:p>
          <a:p>
            <a:r>
              <a:rPr lang="cs-CZ" sz="3200" dirty="0" smtClean="0">
                <a:latin typeface="Cambria" pitchFamily="18" charset="0"/>
              </a:rPr>
              <a:t>Elektronické zvuky napodobující lidský hlas se podařilo vytvořit teprve ve dvacátém století. </a:t>
            </a:r>
          </a:p>
          <a:p>
            <a:endParaRPr lang="cs-CZ" sz="3200" dirty="0" smtClean="0">
              <a:latin typeface="Cambria" pitchFamily="18" charset="0"/>
            </a:endParaRPr>
          </a:p>
          <a:p>
            <a:r>
              <a:rPr lang="cs-CZ" sz="3200" dirty="0" smtClean="0">
                <a:latin typeface="Cambria" pitchFamily="18" charset="0"/>
              </a:rPr>
              <a:t> U nás bylo v roce 1975 vyvinuto zařízení,  velké asi jako malé pianino, bylo na něm něco kolem tří set ovládacích prvků a mohlo přečíst slovo, které nebylo delší než 16 zvuků. 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457</TotalTime>
  <Words>618</Words>
  <Application>Microsoft Office PowerPoint</Application>
  <PresentationFormat>Předvádění na obrazovce (4:3)</PresentationFormat>
  <Paragraphs>192</Paragraphs>
  <Slides>18</Slides>
  <Notes>3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Arkýř</vt:lpstr>
      <vt:lpstr>Syntéza řeči pro nevidomé</vt:lpstr>
      <vt:lpstr>Syntéza řeči pro nevidomé </vt:lpstr>
      <vt:lpstr>Syntéza řeči (TTS) Text-to-Speech</vt:lpstr>
      <vt:lpstr>Syntéza v časové oblasti </vt:lpstr>
      <vt:lpstr>Snímek 5</vt:lpstr>
      <vt:lpstr>Syntéza ve frekvenční oblasti </vt:lpstr>
      <vt:lpstr>Problémově orientovaná syntéza </vt:lpstr>
      <vt:lpstr>Specifické nároky nevidomých </vt:lpstr>
      <vt:lpstr>Historie </vt:lpstr>
      <vt:lpstr>Historie II </vt:lpstr>
      <vt:lpstr>Programy pro syntézu řeči příklady </vt:lpstr>
      <vt:lpstr>SpeechTech </vt:lpstr>
      <vt:lpstr>WinMonitor </vt:lpstr>
      <vt:lpstr>WinTalker Voice</vt:lpstr>
      <vt:lpstr>JAWS </vt:lpstr>
      <vt:lpstr>Praktické zkušenosti nevidomého </vt:lpstr>
      <vt:lpstr>Problémové oblasti zkušenosti nevidomého</vt:lpstr>
      <vt:lpstr>Následující         text byl napsán ve Wordu se zapnutým programem JAWS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Sandra</dc:creator>
  <cp:lastModifiedBy>Sandra</cp:lastModifiedBy>
  <cp:revision>51</cp:revision>
  <dcterms:created xsi:type="dcterms:W3CDTF">2013-10-29T16:27:28Z</dcterms:created>
  <dcterms:modified xsi:type="dcterms:W3CDTF">2013-10-31T08:47:41Z</dcterms:modified>
</cp:coreProperties>
</file>