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2914648" x="0"/>
            <a:ext cy="22289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291464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1pPr>
            <a:lvl2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2pPr>
            <a:lvl3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3pPr>
            <a:lvl4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4pPr>
            <a:lvl5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5pPr>
            <a:lvl6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6pPr>
            <a:lvl7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7pPr>
            <a:lvl8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8pPr>
            <a:lvl9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2964777" x="685800"/>
            <a:ext cy="9447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4225081" x="0"/>
            <a:ext cy="9183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422508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marL="74295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marL="114300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marL="16002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marL="20574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marL="25146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marL="29718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marL="34290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marL="38862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upload.wikimedia.org/wikipedia/commons/7/73/Tiefe_Hirnstimulation_-_Sonden_RoeSchaedel_ap.jpg" Type="http://schemas.openxmlformats.org/officeDocument/2006/relationships/hyperlink" TargetMode="External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itunes.apple.com/cz/app/id455706114?mt=8&amp;affId=1736887" Type="http://schemas.openxmlformats.org/officeDocument/2006/relationships/hyperlink" TargetMode="External" Id="rId4"/><Relationship Target="http://www.autismspeaks.org/" Type="http://schemas.openxmlformats.org/officeDocument/2006/relationships/hyperlink" TargetMode="External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opportunityfoundationofamerica.org/files/cache/101d9a3b053d0493327a85abccaf2a12_f119.jpg" Type="http://schemas.openxmlformats.org/officeDocument/2006/relationships/hyperlink" TargetMode="External" Id="rId4"/><Relationship Target="http://www.youtube.com/watch?v=WalAPSH1FWo#t=143" Type="http://schemas.openxmlformats.org/officeDocument/2006/relationships/hyperlink" TargetMode="External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2400" lang="en">
                <a:latin typeface="Ubuntu"/>
                <a:ea typeface="Ubuntu"/>
                <a:cs typeface="Ubuntu"/>
                <a:sym typeface="Ubuntu"/>
              </a:rPr>
              <a:t>Psychologicke aspekty v asistivnich technologiich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y="3601475" x="941775"/>
            <a:ext cy="890100" cx="3135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1800" lang="en">
                <a:solidFill>
                  <a:schemeClr val="lt1"/>
                </a:solidFill>
              </a:rPr>
              <a:t>Pavel Caska</a:t>
            </a:r>
          </a:p>
          <a:p>
            <a:pPr>
              <a:buNone/>
            </a:pPr>
            <a:r>
              <a:rPr b="1" sz="1800" lang="en">
                <a:solidFill>
                  <a:schemeClr val="lt1"/>
                </a:solidFill>
              </a:rPr>
              <a:t>7.11.2013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Asistivní technologie definice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jakekoliv zařízení, které umožnuje udržet nebo zlepšit funkční schopnosti jedinců s postižením.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příklady: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ke zlepšení mobility - chodítka, vozíčky</a:t>
            </a:r>
          </a:p>
          <a:p>
            <a:pPr rtl="0" lvl="0"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text - to - speech systémy zlepšující komunikační schopnosti</a:t>
            </a:r>
          </a:p>
          <a:p>
            <a:pPr rtl="0" lvl="0"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připomínací systémy - medikace, jídlo a další běžné denní aktivity</a:t>
            </a:r>
          </a:p>
          <a:p>
            <a:pPr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hw/sw k usnadnění používání pc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n">
                <a:latin typeface="Ubuntu"/>
                <a:ea typeface="Ubuntu"/>
                <a:cs typeface="Ubuntu"/>
                <a:sym typeface="Ubuntu"/>
              </a:rPr>
              <a:t>Obory zabývající se psychologií spojené s asistivními technologiemi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5190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-psychologie vývoje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-školní psychologie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-vývoj v dospělosti a stárnutí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-aplikovaná experimentální a inženýrská psychologie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-rehabilitační psychologie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-mentální retardace a poruchy vývoje</a:t>
            </a:r>
          </a:p>
          <a:p>
            <a:pPr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-zdravotní psychologie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Role psychologie při návrhu AT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-analýza cílů</a:t>
            </a:r>
          </a:p>
          <a:p>
            <a:pPr rtl="0" lvl="0"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-analýza funkcionality</a:t>
            </a:r>
          </a:p>
          <a:p>
            <a:pPr rtl="0" lvl="0"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-analýza fyzického a sociálního prostředí potencionálních uživatelů</a:t>
            </a:r>
          </a:p>
          <a:p>
            <a:pPr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-analýza způsobu použití a nalezení příčin případného nesprávného použití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n">
                <a:latin typeface="Ubuntu"/>
                <a:ea typeface="Ubuntu"/>
                <a:cs typeface="Ubuntu"/>
                <a:sym typeface="Ubuntu"/>
              </a:rPr>
              <a:t>Příklady použití psychologie v AT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063375" x="457200"/>
            <a:ext cy="3943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Cognitive orthotics</a:t>
            </a:r>
          </a:p>
          <a:p>
            <a:pPr rtl="0" lvl="0">
              <a:buNone/>
            </a:pPr>
            <a:r>
              <a:rPr sz="1800" lang="en"/>
              <a:t>-připomínací sw - Autominder, PEAT (Planing and Execution Assistant and Trainer)</a:t>
            </a:r>
          </a:p>
          <a:p>
            <a:pPr rtl="0" lvl="0">
              <a:buNone/>
            </a:pPr>
            <a:r>
              <a:rPr sz="1800" lang="en"/>
              <a:t>-ztráta paměti, traumatická operace mozku, mentální retardace</a:t>
            </a:r>
          </a:p>
          <a:p>
            <a:pPr rtl="0" lvl="0">
              <a:buNone/>
            </a:pPr>
            <a:r>
              <a:rPr sz="1800" lang="en"/>
              <a:t>-použití adaptivního programování a AI</a:t>
            </a:r>
          </a:p>
          <a:p>
            <a:pPr rtl="0" lvl="0">
              <a:buNone/>
            </a:pPr>
            <a:r>
              <a:rPr lang="en"/>
              <a:t>Post traumatic stress disorder</a:t>
            </a:r>
          </a:p>
          <a:p>
            <a:pPr rtl="0" lvl="0">
              <a:buNone/>
            </a:pPr>
            <a:r>
              <a:rPr sz="1800" lang="en"/>
              <a:t>-deep brain simulation - implantace elektrod do mozku - peacemaker</a:t>
            </a:r>
          </a:p>
          <a:p>
            <a:pPr rtl="0" lvl="0">
              <a:buNone/>
            </a:pPr>
            <a:r>
              <a:rPr sz="1800" lang="en"/>
              <a:t>-</a:t>
            </a:r>
            <a:r>
              <a:rPr u="sng" sz="1100" lang="en">
                <a:solidFill>
                  <a:schemeClr val="hlink"/>
                </a:solidFill>
                <a:hlinkClick r:id="rId3"/>
              </a:rPr>
              <a:t>http://upload.wikimedia.org/wikipedia/commons/7/73/Tiefe_Hirnstimulation_-_Sonden_RoeSchaedel_ap.jpg</a:t>
            </a:r>
          </a:p>
          <a:p>
            <a:pPr>
              <a:buNone/>
            </a:pPr>
            <a:r>
              <a:rPr sz="1800" lang="en"/>
              <a:t>-užití také u parkinsona, depresí, essential tremor, obsessive-compulsive disorder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Autizmus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848275" x="457200"/>
            <a:ext cy="4248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-</a:t>
            </a:r>
            <a:r>
              <a:rPr u="sng" sz="1800" lang="en">
                <a:solidFill>
                  <a:schemeClr val="hlink"/>
                </a:solidFill>
                <a:hlinkClick r:id="rId3"/>
              </a:rPr>
              <a:t>autismspeaks.org</a:t>
            </a:r>
          </a:p>
          <a:p>
            <a:pPr rtl="0" lvl="0">
              <a:buNone/>
            </a:pPr>
            <a:r>
              <a:rPr sz="1800" lang="en"/>
              <a:t>rozdělení sw do kategorií podle “vědeckého” ratingu:</a:t>
            </a:r>
          </a:p>
          <a:p>
            <a:pPr rtl="0" lvl="0">
              <a:buNone/>
            </a:pPr>
            <a:r>
              <a:rPr sz="1800" lang="en"/>
              <a:t>anecdotal - bez vědeckých studií</a:t>
            </a:r>
          </a:p>
          <a:p>
            <a:pPr rtl="0" lvl="0">
              <a:buNone/>
            </a:pPr>
            <a:r>
              <a:rPr sz="1800" lang="en"/>
              <a:t>research - existují příbuzné studie, ale žádné přímé propojení</a:t>
            </a:r>
          </a:p>
          <a:p>
            <a:pPr rtl="0" lvl="0">
              <a:buNone/>
            </a:pPr>
            <a:r>
              <a:rPr sz="1800" lang="en"/>
              <a:t>evidence - aplikace/technologie podložené vědeckými studiemi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kategorie využití v oblastech které mají pomocí zlepšit:</a:t>
            </a:r>
          </a:p>
          <a:p>
            <a:pPr rtl="0" lvl="0">
              <a:buNone/>
            </a:pPr>
            <a:r>
              <a:rPr sz="1800" lang="en"/>
              <a:t>-rekreační, sociální schopnosti, kreativita, komunikace, jazyk, matematika, funkcionalita, organizátory. </a:t>
            </a:r>
          </a:p>
          <a:p>
            <a:pPr rtl="0" lvl="0">
              <a:buNone/>
            </a:pPr>
            <a:r>
              <a:rPr sz="1800" lang="en"/>
              <a:t>příklad: Visual routines - Organizer, iPhone/iPad</a:t>
            </a:r>
          </a:p>
          <a:p>
            <a:pPr rtl="0" lvl="0">
              <a:buNone/>
            </a:pPr>
            <a:r>
              <a:rPr u="sng" sz="1800" lang="en">
                <a:solidFill>
                  <a:schemeClr val="hlink"/>
                </a:solidFill>
                <a:hlinkClick r:id="rId4"/>
              </a:rPr>
              <a:t>https://itunes.apple.com/cz/app/id455706114?mt=8&amp;affId=1736887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EagleEyes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-jedinci kteří mají velice limitované/žádné ovládání svalstva</a:t>
            </a:r>
          </a:p>
          <a:p>
            <a:pPr rtl="0" lvl="0">
              <a:buNone/>
            </a:pPr>
            <a:r>
              <a:rPr sz="1800" lang="en"/>
              <a:t>-mrtvice, Rettův syndrom, traumatická operace mozku, spinální svalová atrofie, mozková obrna</a:t>
            </a:r>
          </a:p>
          <a:p>
            <a:pPr rtl="0" lvl="0">
              <a:buNone/>
            </a:pPr>
            <a:r>
              <a:rPr sz="1800" lang="en"/>
              <a:t>-ovládání PC pomocí očí</a:t>
            </a:r>
          </a:p>
          <a:p>
            <a:pPr rtl="0" lvl="0">
              <a:buNone/>
            </a:pPr>
            <a:r>
              <a:rPr sz="1800" lang="en"/>
              <a:t>-měření electro-oculographic potential - pozice očí vůči hlavě</a:t>
            </a:r>
          </a:p>
          <a:p>
            <a:pPr rtl="0" lvl="0">
              <a:buNone/>
            </a:pPr>
            <a:r>
              <a:rPr sz="1800" lang="en"/>
              <a:t>-cena 1200 USD</a:t>
            </a:r>
          </a:p>
          <a:p>
            <a:pPr rtl="0" lvl="0">
              <a:buNone/>
            </a:pPr>
            <a:r>
              <a:rPr lang="en"/>
              <a:t>-</a:t>
            </a:r>
            <a:r>
              <a:rPr u="sng" sz="1800" lang="en">
                <a:solidFill>
                  <a:schemeClr val="hlink"/>
                </a:solidFill>
                <a:hlinkClick r:id="rId3"/>
              </a:rPr>
              <a:t>http://www.youtube.com/watch?v=WalAPSH1FWo#t=143</a:t>
            </a:r>
          </a:p>
          <a:p>
            <a:pPr>
              <a:buNone/>
            </a:pPr>
            <a:r>
              <a:rPr sz="1800" lang="en"/>
              <a:t>-</a:t>
            </a:r>
            <a:r>
              <a:rPr u="sng" sz="1800" lang="en">
                <a:solidFill>
                  <a:schemeClr val="hlink"/>
                </a:solidFill>
                <a:hlinkClick r:id="rId4"/>
              </a:rPr>
              <a:t>http://opportunityfoundationofamerica.org/files/cache/101d9a3b053d0493327a85abccaf2a12_f119.jpg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y="2338550" x="1574925"/>
            <a:ext cy="1257299" cx="5606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600" lang="en"/>
              <a:t>Děkuji za pozornost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khaki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