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56" r:id="rId2"/>
    <p:sldId id="292" r:id="rId3"/>
    <p:sldId id="257" r:id="rId4"/>
    <p:sldId id="297" r:id="rId5"/>
    <p:sldId id="283" r:id="rId6"/>
    <p:sldId id="284" r:id="rId7"/>
    <p:sldId id="287" r:id="rId8"/>
    <p:sldId id="291" r:id="rId9"/>
    <p:sldId id="288" r:id="rId10"/>
    <p:sldId id="285" r:id="rId11"/>
    <p:sldId id="286" r:id="rId12"/>
    <p:sldId id="274" r:id="rId13"/>
    <p:sldId id="275" r:id="rId14"/>
    <p:sldId id="281" r:id="rId15"/>
    <p:sldId id="293" r:id="rId16"/>
    <p:sldId id="279" r:id="rId17"/>
    <p:sldId id="294" r:id="rId18"/>
    <p:sldId id="270" r:id="rId19"/>
    <p:sldId id="272" r:id="rId20"/>
    <p:sldId id="295" r:id="rId21"/>
    <p:sldId id="277" r:id="rId22"/>
    <p:sldId id="296" r:id="rId23"/>
    <p:sldId id="282" r:id="rId24"/>
    <p:sldId id="289" r:id="rId25"/>
    <p:sldId id="290" r:id="rId26"/>
    <p:sldId id="265" r:id="rId27"/>
    <p:sldId id="266" r:id="rId2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6" autoAdjust="0"/>
    <p:restoredTop sz="85229" autoAdjust="0"/>
  </p:normalViewPr>
  <p:slideViewPr>
    <p:cSldViewPr>
      <p:cViewPr varScale="1">
        <p:scale>
          <a:sx n="75" d="100"/>
          <a:sy n="75" d="100"/>
        </p:scale>
        <p:origin x="-182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85EBFD3-1F6F-452E-8D6D-E40BB535CB3A}" type="datetimeFigureOut">
              <a:rPr lang="en-US" smtClean="0"/>
              <a:t>10/14/2013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D8E9BE-48C8-44D2-A762-BF6B2CE443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6887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00CE5-1B5F-4444-A452-7AC63AB13D8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463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Demo s</a:t>
            </a:r>
            <a:r>
              <a:rPr lang="cs-CZ" baseline="0" dirty="0" smtClean="0"/>
              <a:t> WIF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8E9BE-48C8-44D2-A762-BF6B2CE4438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23453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Demo na </a:t>
            </a:r>
            <a:r>
              <a:rPr lang="cs-CZ" dirty="0" err="1" smtClean="0"/>
              <a:t>utoky</a:t>
            </a:r>
            <a:r>
              <a:rPr lang="cs-CZ" dirty="0" smtClean="0"/>
              <a:t> + </a:t>
            </a:r>
            <a:r>
              <a:rPr lang="cs-CZ" dirty="0" err="1" smtClean="0"/>
              <a:t>ukazky</a:t>
            </a:r>
            <a:r>
              <a:rPr lang="cs-CZ" dirty="0" smtClean="0"/>
              <a:t> obran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8E9BE-48C8-44D2-A762-BF6B2CE44382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1249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00CE5-1B5F-4444-A452-7AC63AB13D8A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47559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Ukazka</a:t>
            </a:r>
            <a:r>
              <a:rPr lang="cs-CZ" baseline="0" dirty="0" smtClean="0"/>
              <a:t> sekci ve </a:t>
            </a:r>
            <a:r>
              <a:rPr lang="cs-CZ" baseline="0" dirty="0" err="1" smtClean="0"/>
              <a:t>web.configu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8E9BE-48C8-44D2-A762-BF6B2CE44382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326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00CE5-1B5F-4444-A452-7AC63AB13D8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3463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00CE5-1B5F-4444-A452-7AC63AB13D8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92857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D000CE5-1B5F-4444-A452-7AC63AB13D8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308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Support in HTTP protocol</a:t>
            </a:r>
          </a:p>
          <a:p>
            <a:r>
              <a:rPr lang="en-US" dirty="0" smtClean="0"/>
              <a:t>HTTP response 401</a:t>
            </a:r>
          </a:p>
          <a:p>
            <a:r>
              <a:rPr lang="en-US" dirty="0" smtClean="0"/>
              <a:t>User name and password encoded in Base64</a:t>
            </a:r>
          </a:p>
          <a:p>
            <a:r>
              <a:rPr lang="en-US" dirty="0" smtClean="0"/>
              <a:t>Not safe without SSL (HTTPS)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8E9BE-48C8-44D2-A762-BF6B2CE44382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561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Demo </a:t>
            </a:r>
            <a:r>
              <a:rPr lang="cs-CZ" dirty="0" err="1" smtClean="0"/>
              <a:t>zakladni</a:t>
            </a:r>
            <a:r>
              <a:rPr lang="cs-CZ" baseline="0" dirty="0" smtClean="0"/>
              <a:t> </a:t>
            </a:r>
            <a:r>
              <a:rPr lang="cs-CZ" baseline="0" dirty="0" err="1" smtClean="0"/>
              <a:t>template</a:t>
            </a:r>
            <a:r>
              <a:rPr lang="cs-CZ" baseline="0" dirty="0" smtClean="0"/>
              <a:t> s ASP.NET providerem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8E9BE-48C8-44D2-A762-BF6B2CE44382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10085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Prepnuti</a:t>
            </a:r>
            <a:r>
              <a:rPr lang="cs-CZ" dirty="0" smtClean="0"/>
              <a:t> na Windows mode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8E9BE-48C8-44D2-A762-BF6B2CE44382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52718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 smtClean="0"/>
              <a:t>Problem</a:t>
            </a:r>
            <a:r>
              <a:rPr lang="en-US" dirty="0" smtClean="0"/>
              <a:t>: 3rd applications built upon existing web services, for example social networks need access to your an user account. The user doesn‘t want to give them an user name and a password.</a:t>
            </a:r>
          </a:p>
          <a:p>
            <a:r>
              <a:rPr lang="en-US" b="1" dirty="0" smtClean="0"/>
              <a:t>Solution</a:t>
            </a:r>
            <a:r>
              <a:rPr lang="en-US" dirty="0" smtClean="0"/>
              <a:t>: The original web service can give them a temporary token for accessing the user account.  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8E9BE-48C8-44D2-A762-BF6B2CE44382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9409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Demo </a:t>
            </a:r>
            <a:r>
              <a:rPr lang="cs-CZ" dirty="0" err="1" smtClean="0"/>
              <a:t>OAuth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D8E9BE-48C8-44D2-A762-BF6B2CE44382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72500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938320" y="3950812"/>
            <a:ext cx="7486600" cy="1010543"/>
          </a:xfrm>
        </p:spPr>
        <p:txBody>
          <a:bodyPr wrap="square" lIns="0" tIns="0" rIns="0" bIns="0">
            <a:noAutofit/>
          </a:bodyPr>
          <a:lstStyle>
            <a:lvl1pPr algn="l">
              <a:lnSpc>
                <a:spcPts val="4400"/>
              </a:lnSpc>
              <a:defRPr sz="4000" b="1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Insert the title of your</a:t>
            </a:r>
            <a:br>
              <a:rPr lang="en-US" dirty="0" smtClean="0"/>
            </a:br>
            <a:r>
              <a:rPr lang="en-US" dirty="0" smtClean="0"/>
              <a:t>presentation here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6" y="5157192"/>
            <a:ext cx="7848872" cy="432048"/>
          </a:xfrm>
        </p:spPr>
        <p:txBody>
          <a:bodyPr wrap="square" lIns="0" tIns="0" rIns="0" bIns="0">
            <a:noAutofit/>
          </a:bodyPr>
          <a:lstStyle>
            <a:lvl1pPr marL="0" indent="0" algn="l">
              <a:buNone/>
              <a:defRPr sz="230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Enter your subtitle or main author’s name here</a:t>
            </a:r>
            <a:endParaRPr lang="cs-CZ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174A7BE-56BD-4FD4-9571-3EA31545FFF0}" type="datetimeFigureOut">
              <a:rPr lang="cs-CZ" smtClean="0"/>
              <a:pPr/>
              <a:t>14.10.2013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2F0DFC0-4755-4724-8758-F9B344443C8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2656"/>
            <a:ext cx="8229600" cy="576064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cs-C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3300" b="1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ominikp@kentico.com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tools.ietf.org/html/rfc5849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hyperlink" Target="http://tools.ietf.org/html/draft-ietf-oauth-v2-31" TargetMode="Externa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hyperlink" Target="mailto:dominikp@kentico.com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t"/>
          <a:lstStyle/>
          <a:p>
            <a:r>
              <a:rPr lang="cs-CZ" dirty="0" smtClean="0"/>
              <a:t>ASP.NET </a:t>
            </a:r>
            <a:r>
              <a:rPr lang="cs-CZ" dirty="0" err="1" smtClean="0"/>
              <a:t>Security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noProof="0" dirty="0" smtClean="0"/>
              <a:t>Dominik Pinter, </a:t>
            </a:r>
            <a:r>
              <a:rPr lang="en-US" noProof="0" dirty="0" smtClean="0">
                <a:hlinkClick r:id="rId3"/>
              </a:rPr>
              <a:t>dominikp@kentico.com</a:t>
            </a:r>
            <a:r>
              <a:rPr lang="cs-CZ" noProof="0" dirty="0" smtClean="0"/>
              <a:t>, @</a:t>
            </a:r>
            <a:r>
              <a:rPr lang="cs-CZ" noProof="0" dirty="0" err="1" smtClean="0"/>
              <a:t>DominikPinter</a:t>
            </a:r>
            <a:endParaRPr lang="en-US" noProof="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F:\Home\Presentations\Connection\KC-obrazky\security-process-4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764704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2072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348880"/>
            <a:ext cx="799288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6000" dirty="0" err="1" smtClean="0"/>
              <a:t>Authentication</a:t>
            </a:r>
            <a:endParaRPr lang="en-US" sz="6000" dirty="0"/>
          </a:p>
        </p:txBody>
      </p:sp>
    </p:spTree>
    <p:extLst>
      <p:ext uri="{BB962C8B-B14F-4D97-AF65-F5344CB8AC3E}">
        <p14:creationId xmlns:p14="http://schemas.microsoft.com/office/powerpoint/2010/main" val="159544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HTTP </a:t>
            </a:r>
            <a:r>
              <a:rPr lang="cs-CZ" dirty="0" smtClean="0"/>
              <a:t>Basic </a:t>
            </a:r>
            <a:r>
              <a:rPr lang="cs-CZ" dirty="0"/>
              <a:t>A</a:t>
            </a:r>
            <a:r>
              <a:rPr lang="en-US" dirty="0" err="1" smtClean="0"/>
              <a:t>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GET </a:t>
            </a: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http://localhost/page HTTP/1.1</a:t>
            </a:r>
          </a:p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Host: </a:t>
            </a:r>
            <a:r>
              <a:rPr lang="en-US" sz="2900" dirty="0" err="1" smtClean="0">
                <a:latin typeface="Consolas" pitchFamily="49" charset="0"/>
                <a:cs typeface="Consolas" pitchFamily="49" charset="0"/>
              </a:rPr>
              <a:t>localhost</a:t>
            </a:r>
            <a:endParaRPr lang="en-US" sz="29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User-Agent: Mozilla/5.0 …</a:t>
            </a:r>
          </a:p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Accept: </a:t>
            </a: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text/</a:t>
            </a:r>
            <a:r>
              <a:rPr lang="en-US" sz="2900" dirty="0" err="1" smtClean="0">
                <a:latin typeface="Consolas" pitchFamily="49" charset="0"/>
                <a:cs typeface="Consolas" pitchFamily="49" charset="0"/>
              </a:rPr>
              <a:t>html,application</a:t>
            </a: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/</a:t>
            </a:r>
            <a:r>
              <a:rPr lang="en-US" sz="2900" dirty="0" err="1" smtClean="0">
                <a:latin typeface="Consolas" pitchFamily="49" charset="0"/>
                <a:cs typeface="Consolas" pitchFamily="49" charset="0"/>
              </a:rPr>
              <a:t>xhtml+xml</a:t>
            </a:r>
            <a:r>
              <a:rPr lang="cs-CZ" sz="2900" dirty="0" smtClean="0">
                <a:latin typeface="Consolas" pitchFamily="49" charset="0"/>
                <a:cs typeface="Consolas" pitchFamily="49" charset="0"/>
              </a:rPr>
              <a:t>,</a:t>
            </a: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…</a:t>
            </a:r>
            <a:endParaRPr lang="en-US" sz="29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Accept-Language: </a:t>
            </a:r>
            <a:r>
              <a:rPr lang="en-US" sz="2900" dirty="0" err="1" smtClean="0">
                <a:latin typeface="Consolas" pitchFamily="49" charset="0"/>
                <a:cs typeface="Consolas" pitchFamily="49" charset="0"/>
              </a:rPr>
              <a:t>en-us,en;q</a:t>
            </a: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=0.5</a:t>
            </a:r>
          </a:p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Accept-Encoding: </a:t>
            </a:r>
            <a:r>
              <a:rPr lang="en-US" sz="2900" dirty="0" err="1" smtClean="0">
                <a:latin typeface="Consolas" pitchFamily="49" charset="0"/>
                <a:cs typeface="Consolas" pitchFamily="49" charset="0"/>
              </a:rPr>
              <a:t>gzip,deflate</a:t>
            </a:r>
            <a:endParaRPr lang="en-US" sz="29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Connection: keep-alive</a:t>
            </a:r>
          </a:p>
          <a:p>
            <a:pPr marL="0" indent="0">
              <a:buNone/>
            </a:pPr>
            <a:r>
              <a:rPr lang="en-US" sz="2900" dirty="0" smtClean="0">
                <a:latin typeface="Consolas" pitchFamily="49" charset="0"/>
                <a:cs typeface="Consolas" pitchFamily="49" charset="0"/>
              </a:rPr>
              <a:t>Authorization: Basic dXNlcjpwYXNzd29yZA==</a:t>
            </a:r>
            <a:endParaRPr lang="en-US" sz="2900" dirty="0">
              <a:latin typeface="Consolas" pitchFamily="49" charset="0"/>
              <a:cs typeface="Consolas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7413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ASP.NET Forms </a:t>
            </a:r>
            <a:r>
              <a:rPr lang="cs-CZ" dirty="0" smtClean="0"/>
              <a:t>A</a:t>
            </a:r>
            <a:r>
              <a:rPr lang="en-US" dirty="0" err="1" smtClean="0"/>
              <a:t>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Built in ASP.NET</a:t>
            </a:r>
          </a:p>
          <a:p>
            <a:r>
              <a:rPr lang="en-US" dirty="0" smtClean="0"/>
              <a:t>Uses forms and HTTP POST</a:t>
            </a:r>
          </a:p>
          <a:p>
            <a:r>
              <a:rPr lang="en-US" dirty="0" smtClean="0"/>
              <a:t>Cookie based</a:t>
            </a:r>
          </a:p>
          <a:p>
            <a:r>
              <a:rPr lang="cs-CZ" dirty="0" err="1" smtClean="0"/>
              <a:t>Prepared</a:t>
            </a:r>
            <a:r>
              <a:rPr lang="cs-CZ" dirty="0" smtClean="0"/>
              <a:t> </a:t>
            </a:r>
            <a:r>
              <a:rPr lang="cs-CZ" dirty="0" err="1" smtClean="0"/>
              <a:t>components</a:t>
            </a:r>
            <a:endParaRPr lang="cs-CZ" dirty="0"/>
          </a:p>
          <a:p>
            <a:r>
              <a:rPr lang="cs-CZ" dirty="0" err="1" smtClean="0">
                <a:latin typeface="+mj-lt"/>
                <a:cs typeface="Aparajita" pitchFamily="34" charset="0"/>
              </a:rPr>
              <a:t>Web.config</a:t>
            </a:r>
            <a:r>
              <a:rPr lang="cs-CZ" dirty="0" smtClean="0">
                <a:latin typeface="+mj-lt"/>
                <a:cs typeface="Aparajita" pitchFamily="34" charset="0"/>
              </a:rPr>
              <a:t> </a:t>
            </a:r>
            <a:r>
              <a:rPr lang="cs-CZ" dirty="0" err="1" smtClean="0">
                <a:latin typeface="+mj-lt"/>
                <a:cs typeface="Aparajita" pitchFamily="34" charset="0"/>
              </a:rPr>
              <a:t>settings</a:t>
            </a:r>
            <a:endParaRPr lang="en-US" dirty="0" smtClean="0">
              <a:latin typeface="+mj-lt"/>
              <a:cs typeface="Aparajita" pitchFamily="34" charset="0"/>
            </a:endParaRPr>
          </a:p>
          <a:p>
            <a:r>
              <a:rPr lang="en-US" dirty="0" smtClean="0"/>
              <a:t>Integrated with ASP.NET membership </a:t>
            </a:r>
            <a:r>
              <a:rPr lang="en-US" dirty="0" smtClean="0"/>
              <a:t>provider</a:t>
            </a:r>
            <a:r>
              <a:rPr lang="cs-CZ" dirty="0" smtClean="0"/>
              <a:t>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4848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ASP.NET </a:t>
            </a:r>
            <a:r>
              <a:rPr lang="cs-CZ" dirty="0" err="1"/>
              <a:t>M</a:t>
            </a:r>
            <a:r>
              <a:rPr lang="cs-CZ" dirty="0" err="1" smtClean="0"/>
              <a:t>embership</a:t>
            </a:r>
            <a:r>
              <a:rPr lang="cs-CZ" dirty="0" smtClean="0"/>
              <a:t> </a:t>
            </a:r>
            <a:r>
              <a:rPr lang="cs-CZ" dirty="0" err="1"/>
              <a:t>P</a:t>
            </a:r>
            <a:r>
              <a:rPr lang="cs-CZ" dirty="0" err="1" smtClean="0"/>
              <a:t>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.NET </a:t>
            </a:r>
            <a:r>
              <a:rPr lang="cs-CZ" dirty="0" err="1"/>
              <a:t>way</a:t>
            </a:r>
            <a:r>
              <a:rPr lang="cs-CZ" dirty="0"/>
              <a:t> </a:t>
            </a:r>
            <a:r>
              <a:rPr lang="cs-CZ" dirty="0" err="1"/>
              <a:t>how</a:t>
            </a:r>
            <a:r>
              <a:rPr lang="cs-CZ" dirty="0"/>
              <a:t> </a:t>
            </a:r>
            <a:r>
              <a:rPr lang="cs-CZ" dirty="0" smtClean="0"/>
              <a:t>to </a:t>
            </a:r>
            <a:r>
              <a:rPr lang="cs-CZ" dirty="0" err="1" smtClean="0"/>
              <a:t>work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</a:t>
            </a:r>
            <a:r>
              <a:rPr lang="cs-CZ" dirty="0" err="1" smtClean="0"/>
              <a:t>Users</a:t>
            </a:r>
            <a:r>
              <a:rPr lang="cs-CZ" dirty="0" smtClean="0"/>
              <a:t>, </a:t>
            </a:r>
            <a:r>
              <a:rPr lang="cs-CZ" dirty="0" err="1" smtClean="0"/>
              <a:t>Roles</a:t>
            </a:r>
            <a:r>
              <a:rPr lang="cs-CZ" dirty="0" smtClean="0"/>
              <a:t>, …</a:t>
            </a:r>
          </a:p>
          <a:p>
            <a:r>
              <a:rPr lang="cs-CZ" dirty="0" smtClean="0"/>
              <a:t>SQL </a:t>
            </a:r>
            <a:r>
              <a:rPr lang="cs-CZ" dirty="0" err="1" smtClean="0"/>
              <a:t>Tables</a:t>
            </a:r>
            <a:r>
              <a:rPr lang="cs-CZ" dirty="0" smtClean="0"/>
              <a:t> + Standard </a:t>
            </a:r>
            <a:r>
              <a:rPr lang="cs-CZ" dirty="0" err="1" smtClean="0"/>
              <a:t>classes</a:t>
            </a:r>
            <a:endParaRPr lang="cs-CZ" dirty="0" smtClean="0"/>
          </a:p>
          <a:p>
            <a:r>
              <a:rPr lang="cs-CZ" dirty="0" err="1" smtClean="0"/>
              <a:t>Providers</a:t>
            </a:r>
            <a:r>
              <a:rPr lang="cs-CZ" dirty="0" smtClean="0"/>
              <a:t> model</a:t>
            </a:r>
          </a:p>
          <a:p>
            <a:pPr marL="0" indent="0">
              <a:buNone/>
            </a:pPr>
            <a:r>
              <a:rPr lang="cs-CZ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490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b="1" dirty="0" smtClean="0"/>
              <a:t>DEMO</a:t>
            </a:r>
          </a:p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b="1" dirty="0" smtClean="0"/>
              <a:t>ASP.NET </a:t>
            </a:r>
            <a:r>
              <a:rPr lang="cs-CZ" b="1" dirty="0" err="1" smtClean="0"/>
              <a:t>Forms</a:t>
            </a:r>
            <a:r>
              <a:rPr lang="cs-CZ" b="1" dirty="0" smtClean="0"/>
              <a:t> + </a:t>
            </a:r>
            <a:r>
              <a:rPr lang="cs-CZ" b="1" dirty="0" err="1" smtClean="0"/>
              <a:t>Membership</a:t>
            </a:r>
            <a:r>
              <a:rPr lang="cs-CZ" b="1" dirty="0" smtClean="0"/>
              <a:t> </a:t>
            </a:r>
            <a:r>
              <a:rPr lang="cs-CZ" b="1" dirty="0" err="1" smtClean="0"/>
              <a:t>providers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307093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ASP.NET Windows </a:t>
            </a:r>
            <a:r>
              <a:rPr lang="cs-CZ" dirty="0" err="1" smtClean="0"/>
              <a:t>Authentication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Web.config</a:t>
            </a:r>
            <a:r>
              <a:rPr lang="cs-CZ" dirty="0" smtClean="0"/>
              <a:t>:</a:t>
            </a:r>
            <a:endParaRPr lang="cs-CZ" dirty="0"/>
          </a:p>
          <a:p>
            <a:pPr marL="0" indent="0">
              <a:buNone/>
            </a:pP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&lt;</a:t>
            </a:r>
            <a:r>
              <a:rPr lang="en-US" sz="2800" dirty="0">
                <a:latin typeface="Consolas" pitchFamily="49" charset="0"/>
                <a:cs typeface="Consolas" pitchFamily="49" charset="0"/>
              </a:rPr>
              <a:t>authentication mode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="</a:t>
            </a:r>
            <a:r>
              <a:rPr lang="cs-CZ" sz="2800" dirty="0" smtClean="0">
                <a:latin typeface="Consolas" pitchFamily="49" charset="0"/>
                <a:cs typeface="Consolas" pitchFamily="49" charset="0"/>
              </a:rPr>
              <a:t>Windows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"&gt;</a:t>
            </a:r>
            <a:endParaRPr lang="en-US" sz="2800" dirty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&lt;/</a:t>
            </a:r>
            <a:r>
              <a:rPr lang="en-US" sz="2800" dirty="0">
                <a:latin typeface="Consolas" pitchFamily="49" charset="0"/>
                <a:cs typeface="Consolas" pitchFamily="49" charset="0"/>
              </a:rPr>
              <a:t>authentication</a:t>
            </a:r>
            <a:r>
              <a:rPr lang="en-US" sz="2800" dirty="0" smtClean="0">
                <a:latin typeface="Consolas" pitchFamily="49" charset="0"/>
                <a:cs typeface="Consolas" pitchFamily="49" charset="0"/>
              </a:rPr>
              <a:t>&gt;</a:t>
            </a:r>
            <a:endParaRPr lang="cs-CZ" sz="2800" dirty="0" smtClean="0">
              <a:latin typeface="Consolas" pitchFamily="49" charset="0"/>
              <a:cs typeface="Consolas" pitchFamily="49" charset="0"/>
            </a:endParaRPr>
          </a:p>
          <a:p>
            <a:pPr marL="0" indent="0">
              <a:buNone/>
            </a:pPr>
            <a:endParaRPr lang="cs-CZ" dirty="0"/>
          </a:p>
          <a:p>
            <a:r>
              <a:rPr lang="cs-CZ" dirty="0" smtClean="0"/>
              <a:t>IIS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3933056"/>
            <a:ext cx="4667250" cy="2314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2046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b="1" dirty="0" smtClean="0"/>
              <a:t>DEMO</a:t>
            </a:r>
          </a:p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b="1" dirty="0" smtClean="0"/>
              <a:t>ASP.NET Windows </a:t>
            </a:r>
            <a:r>
              <a:rPr lang="cs-CZ" b="1" dirty="0" err="1" smtClean="0"/>
              <a:t>auhentication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9523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</a:t>
            </a:r>
            <a:r>
              <a:rPr lang="cs-CZ" dirty="0" smtClean="0"/>
              <a:t>A</a:t>
            </a:r>
            <a:r>
              <a:rPr lang="en-US" dirty="0" err="1" smtClean="0"/>
              <a:t>uth</a:t>
            </a:r>
            <a:r>
              <a:rPr lang="en-US" dirty="0" smtClean="0"/>
              <a:t> </a:t>
            </a:r>
            <a:r>
              <a:rPr lang="cs-CZ" dirty="0"/>
              <a:t>B</a:t>
            </a:r>
            <a:r>
              <a:rPr lang="en-US" dirty="0" err="1" smtClean="0"/>
              <a:t>asics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842992" cy="45259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An authentication mechanism for web applications/web services </a:t>
            </a:r>
            <a:endParaRPr lang="cs-CZ" sz="2800" dirty="0" smtClean="0"/>
          </a:p>
          <a:p>
            <a:endParaRPr lang="cs-CZ" sz="2800" dirty="0"/>
          </a:p>
          <a:p>
            <a:endParaRPr lang="en-US" sz="2800" dirty="0" smtClean="0"/>
          </a:p>
          <a:p>
            <a:r>
              <a:rPr lang="en-US" sz="2800" dirty="0" err="1" smtClean="0"/>
              <a:t>OAuth</a:t>
            </a:r>
            <a:r>
              <a:rPr lang="en-US" sz="2800" dirty="0" smtClean="0"/>
              <a:t> </a:t>
            </a:r>
            <a:r>
              <a:rPr lang="en-US" sz="2800" dirty="0" smtClean="0"/>
              <a:t>1.0 - RFC 5849 </a:t>
            </a:r>
            <a:r>
              <a:rPr lang="en-US" sz="2800" dirty="0" smtClean="0">
                <a:hlinkClick r:id="rId3"/>
              </a:rPr>
              <a:t>http://tools.ietf.org/html/rfc5849</a:t>
            </a:r>
            <a:endParaRPr lang="en-US" sz="2800" dirty="0" smtClean="0"/>
          </a:p>
          <a:p>
            <a:r>
              <a:rPr lang="en-US" sz="2800" dirty="0" smtClean="0"/>
              <a:t>O</a:t>
            </a:r>
            <a:r>
              <a:rPr lang="cs-CZ" sz="2800" dirty="0" smtClean="0"/>
              <a:t>A</a:t>
            </a:r>
            <a:r>
              <a:rPr lang="en-US" sz="2800" dirty="0" err="1" smtClean="0"/>
              <a:t>uth</a:t>
            </a:r>
            <a:r>
              <a:rPr lang="en-US" sz="2800" dirty="0" smtClean="0"/>
              <a:t> 2.0 – draft </a:t>
            </a:r>
            <a:r>
              <a:rPr lang="en-US" sz="2800" dirty="0" smtClean="0">
                <a:hlinkClick r:id="rId4"/>
              </a:rPr>
              <a:t>http</a:t>
            </a:r>
            <a:r>
              <a:rPr lang="en-US" sz="2800" dirty="0">
                <a:hlinkClick r:id="rId4"/>
              </a:rPr>
              <a:t>://</a:t>
            </a:r>
            <a:r>
              <a:rPr lang="en-US" sz="2800" dirty="0" smtClean="0">
                <a:hlinkClick r:id="rId4"/>
              </a:rPr>
              <a:t>tools.ietf.org/html/draft-ietf-oauth-v2-31</a:t>
            </a:r>
            <a:r>
              <a:rPr lang="cs-CZ" sz="2800" dirty="0" smtClean="0"/>
              <a:t> </a:t>
            </a:r>
            <a:endParaRPr lang="en-US" sz="2800" dirty="0" smtClean="0"/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4326" y="1988840"/>
            <a:ext cx="3170182" cy="3182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8170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</a:t>
            </a:r>
            <a:r>
              <a:rPr lang="cs-CZ" dirty="0" smtClean="0"/>
              <a:t>A</a:t>
            </a:r>
            <a:r>
              <a:rPr lang="en-US" dirty="0" err="1" smtClean="0"/>
              <a:t>uth</a:t>
            </a:r>
            <a:r>
              <a:rPr lang="en-US" dirty="0" smtClean="0"/>
              <a:t> – </a:t>
            </a:r>
            <a:r>
              <a:rPr lang="cs-CZ" dirty="0" smtClean="0"/>
              <a:t>H</a:t>
            </a:r>
            <a:r>
              <a:rPr lang="en-US" dirty="0" err="1" smtClean="0"/>
              <a:t>ow</a:t>
            </a:r>
            <a:r>
              <a:rPr lang="en-US" dirty="0" smtClean="0"/>
              <a:t> </a:t>
            </a:r>
            <a:r>
              <a:rPr lang="cs-CZ" dirty="0"/>
              <a:t>I</a:t>
            </a:r>
            <a:r>
              <a:rPr lang="en-US" dirty="0" smtClean="0"/>
              <a:t>t </a:t>
            </a:r>
            <a:r>
              <a:rPr lang="cs-CZ" dirty="0"/>
              <a:t>W</a:t>
            </a:r>
            <a:r>
              <a:rPr lang="en-US" dirty="0" err="1" smtClean="0"/>
              <a:t>orks</a:t>
            </a:r>
            <a:endParaRPr lang="en-US" dirty="0"/>
          </a:p>
        </p:txBody>
      </p:sp>
      <p:sp>
        <p:nvSpPr>
          <p:cNvPr id="4" name="Rounded Rectangle 3"/>
          <p:cNvSpPr/>
          <p:nvPr/>
        </p:nvSpPr>
        <p:spPr>
          <a:xfrm>
            <a:off x="3131840" y="1700808"/>
            <a:ext cx="2664296" cy="1296144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3d </a:t>
            </a:r>
            <a:r>
              <a:rPr lang="en-US" dirty="0" smtClean="0"/>
              <a:t>party </a:t>
            </a:r>
            <a:r>
              <a:rPr lang="en-US" dirty="0" smtClean="0"/>
              <a:t>application</a:t>
            </a:r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375580" y="3501008"/>
            <a:ext cx="2160240" cy="12961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 smtClean="0"/>
              <a:t>User</a:t>
            </a:r>
          </a:p>
          <a:p>
            <a:pPr algn="ctr"/>
            <a:r>
              <a:rPr lang="cs-CZ" dirty="0" smtClean="0"/>
              <a:t>(Browser)</a:t>
            </a:r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6012160" y="3429000"/>
            <a:ext cx="2448272" cy="1296144"/>
          </a:xfrm>
          <a:prstGeom prst="roundRect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/>
          </a:p>
          <a:p>
            <a:pPr algn="ctr"/>
            <a:r>
              <a:rPr lang="en-US" dirty="0" smtClean="0"/>
              <a:t>Original </a:t>
            </a:r>
            <a:r>
              <a:rPr lang="en-US" dirty="0" err="1" smtClean="0"/>
              <a:t>webservice</a:t>
            </a:r>
            <a:endParaRPr lang="en-US" dirty="0"/>
          </a:p>
        </p:txBody>
      </p:sp>
      <p:cxnSp>
        <p:nvCxnSpPr>
          <p:cNvPr id="10" name="Straight Arrow Connector 9"/>
          <p:cNvCxnSpPr>
            <a:stCxn id="6" idx="0"/>
          </p:cNvCxnSpPr>
          <p:nvPr/>
        </p:nvCxnSpPr>
        <p:spPr>
          <a:xfrm flipV="1">
            <a:off x="1455700" y="2348880"/>
            <a:ext cx="1656184" cy="11521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796136" y="2636912"/>
            <a:ext cx="936104" cy="79208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flipH="1">
            <a:off x="2535820" y="3789040"/>
            <a:ext cx="34763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>
            <a:off x="2535820" y="4437112"/>
            <a:ext cx="3476340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flipH="1" flipV="1">
            <a:off x="5796136" y="1988840"/>
            <a:ext cx="2088232" cy="14401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4057966" y="3429000"/>
            <a:ext cx="298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3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1969734" y="2627620"/>
            <a:ext cx="298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1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6228184" y="2708920"/>
            <a:ext cx="298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2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4067944" y="4067780"/>
            <a:ext cx="298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4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876256" y="2420888"/>
            <a:ext cx="29801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5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971600" y="5013176"/>
            <a:ext cx="79208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 smtClean="0"/>
              <a:t>User sends request to 3rd party application</a:t>
            </a:r>
          </a:p>
          <a:p>
            <a:pPr marL="342900" indent="-342900">
              <a:buAutoNum type="arabicPeriod"/>
            </a:pPr>
            <a:r>
              <a:rPr lang="en-US" dirty="0" smtClean="0"/>
              <a:t>3rd party application requests access token</a:t>
            </a:r>
          </a:p>
          <a:p>
            <a:pPr marL="342900" indent="-342900">
              <a:buAutoNum type="arabicPeriod"/>
            </a:pPr>
            <a:r>
              <a:rPr lang="en-US" dirty="0" smtClean="0"/>
              <a:t>User is redirected to original web service</a:t>
            </a:r>
          </a:p>
          <a:p>
            <a:pPr marL="342900" indent="-342900">
              <a:buAutoNum type="arabicPeriod"/>
            </a:pPr>
            <a:r>
              <a:rPr lang="en-US" dirty="0" smtClean="0"/>
              <a:t>User authenticates by user name and password to original web service</a:t>
            </a:r>
          </a:p>
          <a:p>
            <a:pPr marL="342900" indent="-342900">
              <a:buAutoNum type="arabicPeriod"/>
            </a:pPr>
            <a:r>
              <a:rPr lang="en-US" dirty="0" smtClean="0"/>
              <a:t>3rd party application gets the access token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2233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About</a:t>
            </a:r>
            <a:r>
              <a:rPr lang="cs-CZ" dirty="0" smtClean="0"/>
              <a:t> </a:t>
            </a:r>
            <a:r>
              <a:rPr lang="cs-CZ" dirty="0" err="1" smtClean="0"/>
              <a:t>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6 </a:t>
            </a:r>
            <a:r>
              <a:rPr lang="cs-CZ" dirty="0" err="1" smtClean="0"/>
              <a:t>years</a:t>
            </a:r>
            <a:r>
              <a:rPr lang="cs-CZ" dirty="0" smtClean="0"/>
              <a:t> </a:t>
            </a:r>
            <a:r>
              <a:rPr lang="cs-CZ" dirty="0" err="1" smtClean="0"/>
              <a:t>experience</a:t>
            </a:r>
            <a:r>
              <a:rPr lang="cs-CZ" dirty="0" smtClean="0"/>
              <a:t> </a:t>
            </a:r>
            <a:r>
              <a:rPr lang="cs-CZ" dirty="0" err="1" smtClean="0"/>
              <a:t>with</a:t>
            </a:r>
            <a:r>
              <a:rPr lang="cs-CZ" dirty="0" smtClean="0"/>
              <a:t> ASP.NET </a:t>
            </a:r>
            <a:r>
              <a:rPr lang="cs-CZ" dirty="0" err="1" smtClean="0"/>
              <a:t>development</a:t>
            </a:r>
            <a:endParaRPr lang="cs-CZ" dirty="0" smtClean="0"/>
          </a:p>
          <a:p>
            <a:r>
              <a:rPr lang="cs-CZ" dirty="0" smtClean="0"/>
              <a:t>MCPD </a:t>
            </a:r>
            <a:r>
              <a:rPr lang="cs-CZ" dirty="0" err="1" smtClean="0"/>
              <a:t>for</a:t>
            </a:r>
            <a:r>
              <a:rPr lang="cs-CZ" dirty="0" smtClean="0"/>
              <a:t> .NET 4.0</a:t>
            </a:r>
          </a:p>
          <a:p>
            <a:r>
              <a:rPr lang="cs-CZ" dirty="0" err="1" smtClean="0"/>
              <a:t>Certified</a:t>
            </a:r>
            <a:r>
              <a:rPr lang="cs-CZ" dirty="0" smtClean="0"/>
              <a:t> </a:t>
            </a:r>
            <a:r>
              <a:rPr lang="cs-CZ" dirty="0" err="1" smtClean="0"/>
              <a:t>Ethical</a:t>
            </a:r>
            <a:r>
              <a:rPr lang="cs-CZ" dirty="0" smtClean="0"/>
              <a:t> Hacker</a:t>
            </a:r>
          </a:p>
          <a:p>
            <a:r>
              <a:rPr lang="cs-CZ" dirty="0" err="1" smtClean="0"/>
              <a:t>Working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Kentico software</a:t>
            </a:r>
          </a:p>
          <a:p>
            <a:r>
              <a:rPr lang="cs-CZ" dirty="0" err="1" smtClean="0"/>
              <a:t>Development</a:t>
            </a:r>
            <a:r>
              <a:rPr lang="cs-CZ" dirty="0" smtClean="0"/>
              <a:t> -&gt; </a:t>
            </a:r>
            <a:r>
              <a:rPr lang="cs-CZ" dirty="0" err="1" smtClean="0"/>
              <a:t>Product</a:t>
            </a:r>
            <a:r>
              <a:rPr lang="cs-CZ" dirty="0" smtClean="0"/>
              <a:t> management</a:t>
            </a:r>
          </a:p>
          <a:p>
            <a:r>
              <a:rPr lang="cs-CZ" dirty="0" err="1" smtClean="0"/>
              <a:t>Likes</a:t>
            </a:r>
            <a:r>
              <a:rPr lang="cs-CZ" dirty="0" smtClean="0"/>
              <a:t>: </a:t>
            </a:r>
            <a:r>
              <a:rPr lang="cs-CZ" dirty="0" err="1" smtClean="0"/>
              <a:t>beer</a:t>
            </a:r>
            <a:r>
              <a:rPr lang="cs-CZ" dirty="0" smtClean="0"/>
              <a:t>, </a:t>
            </a:r>
            <a:r>
              <a:rPr lang="cs-CZ" dirty="0" err="1"/>
              <a:t>s</a:t>
            </a:r>
            <a:r>
              <a:rPr lang="cs-CZ" dirty="0" err="1" smtClean="0"/>
              <a:t>cotch</a:t>
            </a:r>
            <a:r>
              <a:rPr lang="cs-CZ" dirty="0" smtClean="0"/>
              <a:t> </a:t>
            </a:r>
            <a:r>
              <a:rPr lang="cs-CZ" dirty="0" err="1" smtClean="0"/>
              <a:t>whiskey</a:t>
            </a:r>
            <a:r>
              <a:rPr lang="cs-CZ" dirty="0" smtClean="0"/>
              <a:t>, </a:t>
            </a:r>
            <a:r>
              <a:rPr lang="cs-CZ" dirty="0" err="1" smtClean="0"/>
              <a:t>cloud</a:t>
            </a:r>
            <a:r>
              <a:rPr lang="cs-CZ" dirty="0" smtClean="0"/>
              <a:t>, </a:t>
            </a:r>
            <a:r>
              <a:rPr lang="cs-CZ" dirty="0" err="1" smtClean="0"/>
              <a:t>security</a:t>
            </a:r>
            <a:endParaRPr lang="cs-CZ" dirty="0" smtClean="0"/>
          </a:p>
          <a:p>
            <a:r>
              <a:rPr lang="cs-CZ" dirty="0" smtClean="0"/>
              <a:t>@</a:t>
            </a:r>
            <a:r>
              <a:rPr lang="cs-CZ" dirty="0" err="1" smtClean="0"/>
              <a:t>DominikPinter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7679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b="1" dirty="0" smtClean="0"/>
              <a:t>DEMO</a:t>
            </a:r>
          </a:p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b="1" dirty="0" err="1" smtClean="0"/>
              <a:t>OAuth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9523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Claim</a:t>
            </a:r>
            <a:r>
              <a:rPr lang="cs-CZ" dirty="0" smtClean="0"/>
              <a:t> </a:t>
            </a:r>
            <a:r>
              <a:rPr lang="cs-CZ" dirty="0" err="1"/>
              <a:t>B</a:t>
            </a:r>
            <a:r>
              <a:rPr lang="cs-CZ" dirty="0" err="1" smtClean="0"/>
              <a:t>ased</a:t>
            </a:r>
            <a:r>
              <a:rPr lang="cs-CZ" dirty="0" smtClean="0"/>
              <a:t> </a:t>
            </a:r>
            <a:r>
              <a:rPr lang="cs-CZ" dirty="0" err="1"/>
              <a:t>A</a:t>
            </a:r>
            <a:r>
              <a:rPr lang="cs-CZ" dirty="0" err="1" smtClean="0"/>
              <a:t>uthentication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700808"/>
            <a:ext cx="5810250" cy="421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529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b="1" dirty="0" smtClean="0"/>
              <a:t>DEMO</a:t>
            </a:r>
          </a:p>
          <a:p>
            <a:pPr marL="0" indent="0" algn="ctr">
              <a:buNone/>
            </a:pPr>
            <a:endParaRPr lang="cs-CZ" b="1" dirty="0" smtClean="0"/>
          </a:p>
          <a:p>
            <a:pPr marL="0" indent="0" algn="ctr">
              <a:buNone/>
            </a:pPr>
            <a:r>
              <a:rPr lang="cs-CZ" b="1" dirty="0" err="1" smtClean="0"/>
              <a:t>Claim</a:t>
            </a:r>
            <a:r>
              <a:rPr lang="cs-CZ" b="1" dirty="0" smtClean="0"/>
              <a:t> </a:t>
            </a:r>
            <a:r>
              <a:rPr lang="cs-CZ" b="1" dirty="0" err="1" smtClean="0"/>
              <a:t>based</a:t>
            </a:r>
            <a:r>
              <a:rPr lang="cs-CZ" b="1" dirty="0" smtClean="0"/>
              <a:t> </a:t>
            </a:r>
            <a:r>
              <a:rPr lang="cs-CZ" b="1" dirty="0" err="1" smtClean="0"/>
              <a:t>authentication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095237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Writing</a:t>
            </a:r>
            <a:r>
              <a:rPr lang="cs-CZ" dirty="0" smtClean="0"/>
              <a:t> </a:t>
            </a:r>
            <a:r>
              <a:rPr lang="cs-CZ" dirty="0" err="1" smtClean="0"/>
              <a:t>Secure</a:t>
            </a:r>
            <a:r>
              <a:rPr lang="cs-CZ" dirty="0" smtClean="0"/>
              <a:t> </a:t>
            </a:r>
            <a:r>
              <a:rPr lang="cs-CZ" dirty="0" err="1" smtClean="0"/>
              <a:t>Code</a:t>
            </a:r>
            <a:r>
              <a:rPr lang="cs-CZ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SQLi</a:t>
            </a:r>
            <a:r>
              <a:rPr lang="cs-CZ" dirty="0" smtClean="0"/>
              <a:t> =&gt; </a:t>
            </a:r>
            <a:r>
              <a:rPr lang="cs-CZ" dirty="0" err="1" smtClean="0"/>
              <a:t>LinqToSQL</a:t>
            </a:r>
            <a:r>
              <a:rPr lang="cs-CZ" dirty="0" smtClean="0"/>
              <a:t>, ASP.NET Entity Framework</a:t>
            </a:r>
          </a:p>
          <a:p>
            <a:r>
              <a:rPr lang="cs-CZ" dirty="0" smtClean="0"/>
              <a:t>XSS =&gt; </a:t>
            </a:r>
            <a:r>
              <a:rPr lang="cs-CZ" dirty="0" err="1" smtClean="0"/>
              <a:t>Request</a:t>
            </a:r>
            <a:r>
              <a:rPr lang="cs-CZ" dirty="0" smtClean="0"/>
              <a:t> </a:t>
            </a:r>
            <a:r>
              <a:rPr lang="cs-CZ" dirty="0" err="1" smtClean="0"/>
              <a:t>validation</a:t>
            </a:r>
            <a:r>
              <a:rPr lang="cs-CZ" dirty="0" smtClean="0"/>
              <a:t>, </a:t>
            </a:r>
            <a:r>
              <a:rPr lang="cs-CZ" dirty="0" err="1" smtClean="0"/>
              <a:t>AntiXSS</a:t>
            </a:r>
            <a:r>
              <a:rPr lang="cs-CZ" dirty="0" smtClean="0"/>
              <a:t> </a:t>
            </a:r>
            <a:r>
              <a:rPr lang="cs-CZ" dirty="0" err="1" smtClean="0"/>
              <a:t>library</a:t>
            </a:r>
            <a:r>
              <a:rPr lang="cs-CZ" dirty="0" smtClean="0"/>
              <a:t>, Output </a:t>
            </a:r>
            <a:r>
              <a:rPr lang="cs-CZ" dirty="0" err="1" smtClean="0"/>
              <a:t>encoding</a:t>
            </a:r>
            <a:endParaRPr lang="cs-CZ" dirty="0" smtClean="0"/>
          </a:p>
          <a:p>
            <a:r>
              <a:rPr lang="cs-CZ" dirty="0" smtClean="0"/>
              <a:t>CSRF =&gt; </a:t>
            </a:r>
            <a:r>
              <a:rPr lang="cs-CZ" dirty="0" err="1" smtClean="0"/>
              <a:t>ViewState</a:t>
            </a:r>
            <a:r>
              <a:rPr lang="cs-CZ" dirty="0" smtClean="0"/>
              <a:t> </a:t>
            </a:r>
            <a:r>
              <a:rPr lang="cs-CZ" dirty="0" err="1" smtClean="0"/>
              <a:t>validation</a:t>
            </a:r>
            <a:r>
              <a:rPr lang="cs-CZ" dirty="0" smtClean="0"/>
              <a:t> (</a:t>
            </a:r>
            <a:r>
              <a:rPr lang="cs-CZ" dirty="0" err="1" smtClean="0"/>
              <a:t>WebForms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Clickjacking</a:t>
            </a:r>
            <a:r>
              <a:rPr lang="cs-CZ" dirty="0" smtClean="0"/>
              <a:t> =&gt; </a:t>
            </a:r>
            <a:r>
              <a:rPr lang="cs-CZ" dirty="0" err="1" smtClean="0"/>
              <a:t>X-Frame-Option:SAMEORIGIN</a:t>
            </a:r>
            <a:endParaRPr lang="cs-CZ" dirty="0" smtClean="0"/>
          </a:p>
          <a:p>
            <a:r>
              <a:rPr lang="cs-CZ" dirty="0" smtClean="0"/>
              <a:t>Session </a:t>
            </a:r>
            <a:r>
              <a:rPr lang="cs-CZ" dirty="0" err="1" smtClean="0"/>
              <a:t>attacks</a:t>
            </a:r>
            <a:r>
              <a:rPr lang="cs-CZ" dirty="0" smtClean="0"/>
              <a:t> =&gt; Session ID </a:t>
            </a:r>
            <a:r>
              <a:rPr lang="cs-CZ" dirty="0" err="1" smtClean="0"/>
              <a:t>regeneration</a:t>
            </a:r>
            <a:endParaRPr lang="cs-CZ" dirty="0" smtClean="0"/>
          </a:p>
          <a:p>
            <a:r>
              <a:rPr lang="cs-CZ" dirty="0" smtClean="0"/>
              <a:t>OWASP </a:t>
            </a:r>
            <a:r>
              <a:rPr lang="cs-CZ" dirty="0" err="1" smtClean="0"/>
              <a:t>project</a:t>
            </a:r>
            <a:r>
              <a:rPr lang="cs-CZ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8669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F:\Home\Presentations\Connection\KC-obrazky\security-process-5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764704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656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Deployment</a:t>
            </a:r>
            <a:r>
              <a:rPr lang="cs-CZ" dirty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Create</a:t>
            </a:r>
            <a:r>
              <a:rPr lang="cs-CZ" dirty="0" smtClean="0"/>
              <a:t> </a:t>
            </a:r>
            <a:r>
              <a:rPr lang="cs-CZ" dirty="0" err="1" smtClean="0"/>
              <a:t>Checklist</a:t>
            </a:r>
            <a:r>
              <a:rPr lang="cs-CZ" dirty="0" smtClean="0"/>
              <a:t> and use </a:t>
            </a:r>
            <a:r>
              <a:rPr lang="cs-CZ" dirty="0" err="1" smtClean="0"/>
              <a:t>it!</a:t>
            </a:r>
            <a:endParaRPr lang="cs-CZ" dirty="0" smtClean="0"/>
          </a:p>
          <a:p>
            <a:r>
              <a:rPr lang="cs-CZ" dirty="0" err="1" smtClean="0"/>
              <a:t>Delete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</a:t>
            </a:r>
            <a:r>
              <a:rPr lang="cs-CZ" dirty="0" err="1" smtClean="0"/>
              <a:t>testing</a:t>
            </a:r>
            <a:r>
              <a:rPr lang="cs-CZ" dirty="0" smtClean="0"/>
              <a:t> data!</a:t>
            </a:r>
          </a:p>
          <a:p>
            <a:r>
              <a:rPr lang="cs-CZ" dirty="0" err="1" smtClean="0"/>
              <a:t>Turn</a:t>
            </a:r>
            <a:r>
              <a:rPr lang="cs-CZ" dirty="0" smtClean="0"/>
              <a:t> </a:t>
            </a:r>
            <a:r>
              <a:rPr lang="cs-CZ" dirty="0" err="1" smtClean="0"/>
              <a:t>off</a:t>
            </a:r>
            <a:r>
              <a:rPr lang="cs-CZ" dirty="0" smtClean="0"/>
              <a:t> </a:t>
            </a:r>
            <a:r>
              <a:rPr lang="cs-CZ" dirty="0" err="1" smtClean="0"/>
              <a:t>all</a:t>
            </a:r>
            <a:r>
              <a:rPr lang="cs-CZ" dirty="0" smtClean="0"/>
              <a:t> debugging </a:t>
            </a:r>
            <a:r>
              <a:rPr lang="cs-CZ" dirty="0" err="1" smtClean="0"/>
              <a:t>features</a:t>
            </a:r>
            <a:r>
              <a:rPr lang="cs-CZ" dirty="0" smtClean="0"/>
              <a:t>!</a:t>
            </a:r>
          </a:p>
          <a:p>
            <a:r>
              <a:rPr lang="cs-CZ" dirty="0" err="1" smtClean="0"/>
              <a:t>Deploy</a:t>
            </a:r>
            <a:r>
              <a:rPr lang="cs-CZ" dirty="0" smtClean="0"/>
              <a:t> to </a:t>
            </a:r>
            <a:r>
              <a:rPr lang="cs-CZ" dirty="0" err="1" smtClean="0"/>
              <a:t>well</a:t>
            </a:r>
            <a:r>
              <a:rPr lang="cs-CZ" dirty="0" smtClean="0"/>
              <a:t> </a:t>
            </a:r>
            <a:r>
              <a:rPr lang="cs-CZ" dirty="0" err="1" smtClean="0"/>
              <a:t>secured</a:t>
            </a:r>
            <a:r>
              <a:rPr lang="cs-CZ" dirty="0" smtClean="0"/>
              <a:t> </a:t>
            </a:r>
            <a:r>
              <a:rPr lang="cs-CZ" dirty="0" err="1" smtClean="0"/>
              <a:t>environment</a:t>
            </a:r>
            <a:r>
              <a:rPr lang="cs-CZ" dirty="0" smtClean="0"/>
              <a:t>!</a:t>
            </a:r>
          </a:p>
          <a:p>
            <a:r>
              <a:rPr lang="cs-CZ" dirty="0" err="1" smtClean="0"/>
              <a:t>Configure</a:t>
            </a:r>
            <a:r>
              <a:rPr lang="cs-CZ" dirty="0" smtClean="0"/>
              <a:t> SSL!</a:t>
            </a:r>
          </a:p>
          <a:p>
            <a:r>
              <a:rPr lang="cs-CZ" dirty="0" smtClean="0"/>
              <a:t>Limit </a:t>
            </a:r>
            <a:r>
              <a:rPr lang="cs-CZ" dirty="0" err="1" smtClean="0"/>
              <a:t>access</a:t>
            </a:r>
            <a:r>
              <a:rPr lang="cs-CZ" dirty="0" smtClean="0"/>
              <a:t> to </a:t>
            </a:r>
            <a:r>
              <a:rPr lang="cs-CZ" dirty="0" err="1" smtClean="0"/>
              <a:t>private</a:t>
            </a:r>
            <a:r>
              <a:rPr lang="cs-CZ" dirty="0" smtClean="0"/>
              <a:t> data!</a:t>
            </a:r>
          </a:p>
          <a:p>
            <a:r>
              <a:rPr lang="cs-CZ" dirty="0" err="1" smtClean="0"/>
              <a:t>Consider</a:t>
            </a:r>
            <a:r>
              <a:rPr lang="cs-CZ" dirty="0" smtClean="0"/>
              <a:t> </a:t>
            </a:r>
            <a:r>
              <a:rPr lang="cs-CZ" dirty="0" err="1" smtClean="0"/>
              <a:t>external</a:t>
            </a:r>
            <a:r>
              <a:rPr lang="cs-CZ" dirty="0" smtClean="0"/>
              <a:t> </a:t>
            </a:r>
            <a:r>
              <a:rPr lang="cs-CZ" dirty="0" err="1" smtClean="0"/>
              <a:t>security</a:t>
            </a:r>
            <a:r>
              <a:rPr lang="cs-CZ" dirty="0" smtClean="0"/>
              <a:t> audit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8171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Q&amp;A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30000" noProof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?</a:t>
            </a:r>
            <a:endParaRPr lang="en-US" sz="30000" noProof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24389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n-US" sz="6000" b="1" noProof="0" dirty="0" smtClean="0"/>
              <a:t>Thank you</a:t>
            </a:r>
          </a:p>
          <a:p>
            <a:pPr algn="ctr"/>
            <a:endParaRPr lang="en-US" sz="6000" b="1" noProof="0" dirty="0" smtClean="0"/>
          </a:p>
          <a:p>
            <a:pPr algn="ctr"/>
            <a:endParaRPr lang="en-US" noProof="0" dirty="0" smtClean="0">
              <a:hlinkClick r:id=""/>
            </a:endParaRPr>
          </a:p>
          <a:p>
            <a:pPr algn="ctr"/>
            <a:endParaRPr lang="en-US" noProof="0" dirty="0" smtClean="0">
              <a:hlinkClick r:id=""/>
            </a:endParaRPr>
          </a:p>
          <a:p>
            <a:pPr algn="ctr"/>
            <a:endParaRPr lang="en-US" noProof="0" dirty="0" smtClean="0">
              <a:hlinkClick r:id=""/>
            </a:endParaRPr>
          </a:p>
          <a:p>
            <a:pPr algn="ctr"/>
            <a:endParaRPr lang="en-US" noProof="0" dirty="0" smtClean="0">
              <a:hlinkClick r:id=""/>
            </a:endParaRPr>
          </a:p>
          <a:p>
            <a:pPr algn="ctr"/>
            <a:endParaRPr lang="en-US" noProof="0" dirty="0" smtClean="0">
              <a:hlinkClick r:id=""/>
            </a:endParaRPr>
          </a:p>
          <a:p>
            <a:pPr algn="ctr"/>
            <a:endParaRPr lang="en-US" noProof="0" dirty="0" smtClean="0">
              <a:hlinkClick r:id=""/>
            </a:endParaRPr>
          </a:p>
          <a:p>
            <a:pPr algn="ctr"/>
            <a:endParaRPr lang="en-US" noProof="0" dirty="0" smtClean="0">
              <a:hlinkClick r:id=""/>
            </a:endParaRPr>
          </a:p>
          <a:p>
            <a:pPr marL="0" indent="0" algn="ctr">
              <a:buNone/>
            </a:pPr>
            <a:endParaRPr lang="en-US" noProof="0" dirty="0" smtClean="0">
              <a:hlinkClick r:id=""/>
            </a:endParaRPr>
          </a:p>
          <a:p>
            <a:pPr marL="0" indent="0" algn="ctr">
              <a:buNone/>
            </a:pPr>
            <a:r>
              <a:rPr lang="en-US" noProof="0" dirty="0" smtClean="0">
                <a:hlinkClick r:id="rId2"/>
              </a:rPr>
              <a:t>dominikp@kentico.com</a:t>
            </a:r>
            <a:endParaRPr lang="cs-CZ" noProof="0" dirty="0" smtClean="0"/>
          </a:p>
          <a:p>
            <a:pPr marL="0" indent="0" algn="ctr">
              <a:buNone/>
            </a:pPr>
            <a:r>
              <a:rPr lang="cs-CZ" dirty="0" smtClean="0"/>
              <a:t>@</a:t>
            </a:r>
            <a:r>
              <a:rPr lang="cs-CZ" dirty="0" err="1" smtClean="0"/>
              <a:t>DominikPinter</a:t>
            </a:r>
            <a:endParaRPr lang="en-US" noProof="0" dirty="0" smtClean="0"/>
          </a:p>
          <a:p>
            <a:endParaRPr lang="en-US" noProof="0" dirty="0"/>
          </a:p>
        </p:txBody>
      </p:sp>
      <p:pic>
        <p:nvPicPr>
          <p:cNvPr id="4" name="Picture 2" descr="C:\@@Kentico-Works\Images\Logo_3D_TagCM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21" y="2060848"/>
            <a:ext cx="5400675" cy="270033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91391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noProof="0" smtClean="0"/>
              <a:t>Agenda</a:t>
            </a:r>
            <a:endParaRPr lang="en-US" noProof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Introduction</a:t>
            </a:r>
            <a:endParaRPr lang="cs-CZ" dirty="0" smtClean="0"/>
          </a:p>
          <a:p>
            <a:r>
              <a:rPr lang="cs-CZ" noProof="0" dirty="0" err="1" smtClean="0"/>
              <a:t>Development</a:t>
            </a:r>
            <a:endParaRPr lang="cs-CZ" noProof="0" dirty="0" smtClean="0"/>
          </a:p>
          <a:p>
            <a:pPr lvl="1"/>
            <a:r>
              <a:rPr lang="cs-CZ" dirty="0" err="1" smtClean="0"/>
              <a:t>Authentication</a:t>
            </a:r>
            <a:endParaRPr lang="cs-CZ" dirty="0"/>
          </a:p>
          <a:p>
            <a:pPr lvl="1"/>
            <a:r>
              <a:rPr lang="cs-CZ" dirty="0" err="1" smtClean="0"/>
              <a:t>Writing</a:t>
            </a:r>
            <a:r>
              <a:rPr lang="cs-CZ" dirty="0" smtClean="0"/>
              <a:t> </a:t>
            </a:r>
            <a:r>
              <a:rPr lang="cs-CZ" dirty="0" err="1" smtClean="0"/>
              <a:t>secure</a:t>
            </a:r>
            <a:r>
              <a:rPr lang="cs-CZ" dirty="0" smtClean="0"/>
              <a:t> </a:t>
            </a:r>
            <a:r>
              <a:rPr lang="cs-CZ" dirty="0" err="1" smtClean="0"/>
              <a:t>code</a:t>
            </a:r>
            <a:endParaRPr lang="cs-CZ" dirty="0"/>
          </a:p>
          <a:p>
            <a:pPr marL="514350" indent="-457200"/>
            <a:r>
              <a:rPr lang="cs-CZ" dirty="0" err="1" smtClean="0"/>
              <a:t>Deployment</a:t>
            </a:r>
            <a:endParaRPr lang="cs-CZ" dirty="0"/>
          </a:p>
          <a:p>
            <a:pPr marL="57150" indent="0">
              <a:buNone/>
            </a:pPr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48850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err="1" smtClean="0"/>
              <a:t>Resistance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</a:t>
            </a:r>
            <a:r>
              <a:rPr lang="cs-CZ" dirty="0" err="1" smtClean="0"/>
              <a:t>futile</a:t>
            </a:r>
            <a:endParaRPr lang="cs-CZ" dirty="0" smtClean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A.K.A</a:t>
            </a:r>
            <a:endParaRPr lang="cs-CZ" dirty="0"/>
          </a:p>
          <a:p>
            <a:pPr marL="0" indent="0" algn="ctr">
              <a:buNone/>
            </a:pPr>
            <a:endParaRPr lang="cs-CZ" dirty="0" smtClean="0"/>
          </a:p>
          <a:p>
            <a:pPr marL="0" indent="0" algn="ctr">
              <a:buNone/>
            </a:pPr>
            <a:r>
              <a:rPr lang="cs-CZ" dirty="0" smtClean="0"/>
              <a:t>No </a:t>
            </a:r>
            <a:r>
              <a:rPr lang="cs-CZ" dirty="0" err="1" smtClean="0"/>
              <a:t>website</a:t>
            </a:r>
            <a:r>
              <a:rPr lang="cs-CZ" dirty="0" smtClean="0"/>
              <a:t> </a:t>
            </a:r>
            <a:r>
              <a:rPr lang="cs-CZ" dirty="0" err="1" smtClean="0"/>
              <a:t>is</a:t>
            </a:r>
            <a:r>
              <a:rPr lang="cs-CZ" dirty="0" smtClean="0"/>
              <a:t> 100% </a:t>
            </a:r>
            <a:r>
              <a:rPr lang="cs-CZ" dirty="0" err="1" smtClean="0"/>
              <a:t>Secure</a:t>
            </a:r>
            <a:endParaRPr lang="cs-CZ" dirty="0" smtClean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8803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Development</a:t>
            </a:r>
            <a:r>
              <a:rPr lang="cs-CZ" dirty="0" smtClean="0"/>
              <a:t> </a:t>
            </a:r>
            <a:r>
              <a:rPr lang="cs-CZ" dirty="0" err="1" smtClean="0"/>
              <a:t>process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2050" name="Picture 2" descr="F:\Home\Presentations\Connection\KC-obrazky\security-process-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764704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899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F:\Home\Presentations\Connection\KC-obrazky\security-process-1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764704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Security process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9679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F:\Home\Presentations\Connection\KC-obrazky\security-process-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764704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Requirements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8747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Security</a:t>
            </a:r>
            <a:r>
              <a:rPr lang="cs-CZ" dirty="0" smtClean="0"/>
              <a:t> </a:t>
            </a:r>
            <a:r>
              <a:rPr lang="cs-CZ" dirty="0" err="1" smtClean="0"/>
              <a:t>related</a:t>
            </a:r>
            <a:r>
              <a:rPr lang="cs-CZ" dirty="0" smtClean="0"/>
              <a:t> </a:t>
            </a:r>
            <a:r>
              <a:rPr lang="cs-CZ" dirty="0" err="1" smtClean="0"/>
              <a:t>certifications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PCI (</a:t>
            </a:r>
            <a:r>
              <a:rPr lang="cs-CZ" dirty="0" err="1" smtClean="0"/>
              <a:t>Payment</a:t>
            </a:r>
            <a:r>
              <a:rPr lang="cs-CZ" dirty="0" smtClean="0"/>
              <a:t> </a:t>
            </a:r>
            <a:r>
              <a:rPr lang="cs-CZ" dirty="0" err="1" smtClean="0"/>
              <a:t>Card</a:t>
            </a:r>
            <a:r>
              <a:rPr lang="cs-CZ" dirty="0" smtClean="0"/>
              <a:t> </a:t>
            </a:r>
            <a:r>
              <a:rPr lang="cs-CZ" dirty="0" err="1" smtClean="0"/>
              <a:t>Industry</a:t>
            </a:r>
            <a:r>
              <a:rPr lang="cs-CZ" dirty="0" smtClean="0"/>
              <a:t>) = </a:t>
            </a:r>
            <a:r>
              <a:rPr lang="cs-CZ" dirty="0" err="1" smtClean="0"/>
              <a:t>Credit</a:t>
            </a:r>
            <a:r>
              <a:rPr lang="cs-CZ" dirty="0" smtClean="0"/>
              <a:t> </a:t>
            </a:r>
            <a:r>
              <a:rPr lang="cs-CZ" dirty="0" err="1" smtClean="0"/>
              <a:t>cards</a:t>
            </a:r>
            <a:endParaRPr lang="cs-CZ" dirty="0" smtClean="0"/>
          </a:p>
          <a:p>
            <a:pPr lvl="1"/>
            <a:r>
              <a:rPr lang="cs-CZ" dirty="0" smtClean="0"/>
              <a:t>PA = </a:t>
            </a:r>
            <a:r>
              <a:rPr lang="cs-CZ" dirty="0" err="1" smtClean="0"/>
              <a:t>Vendor</a:t>
            </a:r>
            <a:r>
              <a:rPr lang="cs-CZ" dirty="0" smtClean="0"/>
              <a:t> </a:t>
            </a:r>
            <a:r>
              <a:rPr lang="cs-CZ" dirty="0" err="1" smtClean="0"/>
              <a:t>cerfitication</a:t>
            </a:r>
            <a:endParaRPr lang="cs-CZ" dirty="0" smtClean="0"/>
          </a:p>
          <a:p>
            <a:r>
              <a:rPr lang="cs-CZ" dirty="0" err="1" smtClean="0"/>
              <a:t>Safe</a:t>
            </a:r>
            <a:r>
              <a:rPr lang="cs-CZ" dirty="0" smtClean="0"/>
              <a:t> </a:t>
            </a:r>
            <a:r>
              <a:rPr lang="cs-CZ" dirty="0" err="1" smtClean="0"/>
              <a:t>Harbor</a:t>
            </a:r>
            <a:r>
              <a:rPr lang="cs-CZ" dirty="0" smtClean="0"/>
              <a:t> = </a:t>
            </a:r>
            <a:r>
              <a:rPr lang="cs-CZ" dirty="0" err="1"/>
              <a:t>T</a:t>
            </a:r>
            <a:r>
              <a:rPr lang="cs-CZ" dirty="0" err="1" smtClean="0"/>
              <a:t>rasferring</a:t>
            </a:r>
            <a:r>
              <a:rPr lang="cs-CZ" dirty="0" smtClean="0"/>
              <a:t> data </a:t>
            </a:r>
            <a:r>
              <a:rPr lang="cs-CZ" dirty="0" err="1" smtClean="0"/>
              <a:t>between</a:t>
            </a:r>
            <a:r>
              <a:rPr lang="cs-CZ" dirty="0" smtClean="0"/>
              <a:t> EU and US</a:t>
            </a:r>
          </a:p>
          <a:p>
            <a:r>
              <a:rPr lang="cs-CZ" dirty="0" smtClean="0"/>
              <a:t>HIPAA = </a:t>
            </a:r>
            <a:r>
              <a:rPr lang="cs-CZ" dirty="0" err="1" smtClean="0"/>
              <a:t>Private</a:t>
            </a:r>
            <a:r>
              <a:rPr lang="cs-CZ" dirty="0" smtClean="0"/>
              <a:t> </a:t>
            </a:r>
            <a:r>
              <a:rPr lang="cs-CZ" dirty="0" err="1" smtClean="0"/>
              <a:t>medical</a:t>
            </a:r>
            <a:r>
              <a:rPr lang="cs-CZ" dirty="0" smtClean="0"/>
              <a:t> </a:t>
            </a:r>
            <a:r>
              <a:rPr lang="cs-CZ" dirty="0" err="1" smtClean="0"/>
              <a:t>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5966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F:\Home\Presentations\Connection\KC-obrazky\security-process-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764704"/>
            <a:ext cx="7620000" cy="571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Design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443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esentation-SquaresBlu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Presentation-SquaresBlue</Template>
  <TotalTime>13198</TotalTime>
  <Words>508</Words>
  <Application>Microsoft Office PowerPoint</Application>
  <PresentationFormat>On-screen Show (4:3)</PresentationFormat>
  <Paragraphs>156</Paragraphs>
  <Slides>27</Slides>
  <Notes>13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Presentation-SquaresBlue</vt:lpstr>
      <vt:lpstr>ASP.NET Security</vt:lpstr>
      <vt:lpstr>About me</vt:lpstr>
      <vt:lpstr>Agenda</vt:lpstr>
      <vt:lpstr>PowerPoint Presentation</vt:lpstr>
      <vt:lpstr>Development process </vt:lpstr>
      <vt:lpstr>Security process </vt:lpstr>
      <vt:lpstr>Requirements</vt:lpstr>
      <vt:lpstr>Security related certifications</vt:lpstr>
      <vt:lpstr>Design</vt:lpstr>
      <vt:lpstr>Development</vt:lpstr>
      <vt:lpstr>PowerPoint Presentation</vt:lpstr>
      <vt:lpstr>HTTP Basic Authentication</vt:lpstr>
      <vt:lpstr>ASP.NET Forms Authentication</vt:lpstr>
      <vt:lpstr>ASP.NET Membership Providers</vt:lpstr>
      <vt:lpstr>DEMO</vt:lpstr>
      <vt:lpstr>ASP.NET Windows Authentication</vt:lpstr>
      <vt:lpstr>DEMO</vt:lpstr>
      <vt:lpstr>OAuth Basics</vt:lpstr>
      <vt:lpstr>OAuth – How It Works</vt:lpstr>
      <vt:lpstr>DEMO</vt:lpstr>
      <vt:lpstr>Claim Based Authentication</vt:lpstr>
      <vt:lpstr>DEMO</vt:lpstr>
      <vt:lpstr>Writing Secure Code </vt:lpstr>
      <vt:lpstr>PowerPoint Presentation</vt:lpstr>
      <vt:lpstr>Deployment </vt:lpstr>
      <vt:lpstr>Q&amp;A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Kentico CMS 7: making the cloud even easier!</dc:title>
  <dc:creator>Dominik Pinter</dc:creator>
  <cp:lastModifiedBy>Dominik Pinter</cp:lastModifiedBy>
  <cp:revision>160</cp:revision>
  <dcterms:created xsi:type="dcterms:W3CDTF">2012-08-12T10:39:37Z</dcterms:created>
  <dcterms:modified xsi:type="dcterms:W3CDTF">2013-10-18T05:39:38Z</dcterms:modified>
</cp:coreProperties>
</file>