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71" r:id="rId4"/>
    <p:sldId id="273" r:id="rId5"/>
    <p:sldId id="272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D5197B-2389-4FBB-8A69-DE7F15F9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B6DC-E672-47EE-95EB-2ACBF3325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F8A52-E297-400F-88F3-F25CA180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153CB-2FD7-46B1-A353-4BCB28C2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lt-L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C4C3-995F-4B2E-9950-5F38D575B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66C9-159A-4239-BD89-13BC3DC2D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53C2-5FE8-48D2-B350-704A5AF88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B5CC-1827-43F3-A7F2-513C524E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E504-628C-4BCA-874D-41D1FC99D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A033-7A64-44A1-9722-FE78BF4C4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78D0-5C4D-4FB9-9D5B-B23BE028B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4ECE-76D3-4274-A186-59AA8C9D2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63203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E5EB-DF96-49FB-96F2-F9B2E9BC5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D337-9C99-4900-9BA9-BFA1F0A9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1D91-D221-4857-BC36-727FF61E4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4867-227B-4B44-8747-3FCB613D8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C4C92-903A-4BBE-A083-2DCCFFD0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84" y="1556792"/>
            <a:ext cx="3024336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136" y="1600201"/>
            <a:ext cx="3224039" cy="4349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58DF-F472-4DB6-959C-33573454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9EA9-0C02-4B4A-9040-796D4887B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42F8-9339-4CE2-A0CF-177EA87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73DC-45CB-43B4-B244-1DCE27D2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6445-B854-491A-9E83-C9FE38E1C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22336-ED19-4185-98E4-8BA526CC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715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CA9AE9-4645-4743-9F99-A055F54A8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lt-L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20F1C-21B7-441F-A7B1-E9C79C134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vu.lt/khf/d.kriksciuniene/informatio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uscrm.com/index.php?lang=en" TargetMode="External"/><Relationship Id="rId2" Type="http://schemas.openxmlformats.org/officeDocument/2006/relationships/hyperlink" Target="http://www.cesi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en-us/dynamics/erp-ax-overview.aspx" TargetMode="External"/><Relationship Id="rId5" Type="http://schemas.openxmlformats.org/officeDocument/2006/relationships/hyperlink" Target="http://www.viscovery.net/" TargetMode="External"/><Relationship Id="rId4" Type="http://schemas.openxmlformats.org/officeDocument/2006/relationships/hyperlink" Target="http://www.statsof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929687" cy="2116138"/>
          </a:xfrm>
        </p:spPr>
        <p:txBody>
          <a:bodyPr/>
          <a:lstStyle/>
          <a:p>
            <a:pPr algn="ctr"/>
            <a:r>
              <a:rPr lang="en-GB" sz="6600" b="1" smtClean="0">
                <a:solidFill>
                  <a:srgbClr val="37793A"/>
                </a:solidFill>
                <a:latin typeface="Boopee"/>
              </a:rPr>
              <a:t>Marketing Information Systems: </a:t>
            </a:r>
            <a:br>
              <a:rPr lang="en-GB" sz="6600" b="1" smtClean="0">
                <a:solidFill>
                  <a:srgbClr val="37793A"/>
                </a:solidFill>
                <a:latin typeface="Boopee"/>
              </a:rPr>
            </a:br>
            <a:r>
              <a:rPr lang="en-GB" sz="5400" b="1" smtClean="0">
                <a:solidFill>
                  <a:srgbClr val="37793A"/>
                </a:solidFill>
                <a:latin typeface="Boopee"/>
              </a:rPr>
              <a:t>course syllabus</a:t>
            </a:r>
            <a:endParaRPr lang="lt-LT" sz="3600" smtClean="0">
              <a:solidFill>
                <a:srgbClr val="37793A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076700"/>
            <a:ext cx="5400675" cy="2520950"/>
          </a:xfrm>
        </p:spPr>
        <p:txBody>
          <a:bodyPr/>
          <a:lstStyle/>
          <a:p>
            <a:r>
              <a:rPr lang="en-GB" dirty="0" smtClean="0">
                <a:solidFill>
                  <a:srgbClr val="37793A"/>
                </a:solidFill>
              </a:rPr>
              <a:t>Course code: PV250</a:t>
            </a:r>
          </a:p>
          <a:p>
            <a:r>
              <a:rPr lang="en-GB" u="sng" dirty="0" smtClean="0">
                <a:hlinkClick r:id="rId2"/>
              </a:rPr>
              <a:t>Dalia </a:t>
            </a:r>
            <a:r>
              <a:rPr lang="en-GB" u="sng" dirty="0" err="1" smtClean="0">
                <a:hlinkClick r:id="rId2"/>
              </a:rPr>
              <a:t>Kriksciuniene</a:t>
            </a:r>
            <a:r>
              <a:rPr lang="en-GB" u="sng" dirty="0" smtClean="0">
                <a:hlinkClick r:id="rId2"/>
              </a:rPr>
              <a:t>, PhD</a:t>
            </a:r>
            <a:endParaRPr lang="en-GB" u="sng" dirty="0" smtClean="0"/>
          </a:p>
          <a:p>
            <a:r>
              <a:rPr lang="en-US" dirty="0" smtClean="0">
                <a:solidFill>
                  <a:srgbClr val="37793A"/>
                </a:solidFill>
              </a:rPr>
              <a:t>Faculty of Informatics, </a:t>
            </a:r>
            <a:r>
              <a:rPr lang="en-US" dirty="0" err="1" smtClean="0">
                <a:solidFill>
                  <a:srgbClr val="37793A"/>
                </a:solidFill>
              </a:rPr>
              <a:t>Lasaris</a:t>
            </a:r>
            <a:r>
              <a:rPr lang="en-US" dirty="0" smtClean="0">
                <a:solidFill>
                  <a:srgbClr val="37793A"/>
                </a:solidFill>
              </a:rPr>
              <a:t> lab., ERCIM research  program</a:t>
            </a:r>
          </a:p>
          <a:p>
            <a:r>
              <a:rPr lang="en-GB" dirty="0" smtClean="0">
                <a:solidFill>
                  <a:srgbClr val="37793A"/>
                </a:solidFill>
              </a:rPr>
              <a:t>Autumn, 2013</a:t>
            </a:r>
          </a:p>
          <a:p>
            <a:endParaRPr lang="en-GB" u="sng" dirty="0" smtClean="0"/>
          </a:p>
          <a:p>
            <a:endParaRPr lang="en-GB" u="sng" dirty="0" smtClean="0"/>
          </a:p>
          <a:p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Lecture 2</a:t>
            </a:r>
            <a:endParaRPr lang="lt-L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04559" cy="4525963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/>
              <a:t>Types and functions of </a:t>
            </a:r>
            <a:r>
              <a:rPr lang="en-GB" dirty="0" smtClean="0"/>
              <a:t>marketing </a:t>
            </a:r>
            <a:r>
              <a:rPr lang="en-GB" dirty="0" smtClean="0"/>
              <a:t>information </a:t>
            </a:r>
            <a:r>
              <a:rPr lang="en-GB" dirty="0"/>
              <a:t>systems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/>
              <a:t>Management processes of the marketing manager. 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 smtClean="0"/>
              <a:t>Operational</a:t>
            </a:r>
            <a:r>
              <a:rPr lang="en-GB" dirty="0"/>
              <a:t>, analytical, OLAP, expert, executive, decision-support systems.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/>
              <a:t>Applying ERP, business intelligence, integrated software for marketing </a:t>
            </a:r>
            <a:r>
              <a:rPr lang="en-GB" dirty="0" smtClean="0"/>
              <a:t>tasks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 smtClean="0"/>
              <a:t>Big </a:t>
            </a:r>
            <a:r>
              <a:rPr lang="en-GB" dirty="0"/>
              <a:t>Data </a:t>
            </a:r>
            <a:r>
              <a:rPr lang="en-GB" dirty="0" smtClean="0"/>
              <a:t>issues in marketing</a:t>
            </a:r>
            <a:endParaRPr lang="en-GB" dirty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endParaRPr lang="en-GB" dirty="0" smtClean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en-GB" b="1" dirty="0" smtClean="0"/>
              <a:t>Tools </a:t>
            </a:r>
            <a:r>
              <a:rPr lang="en-GB" b="1" dirty="0"/>
              <a:t>&amp;software: </a:t>
            </a:r>
            <a:r>
              <a:rPr lang="en-GB" dirty="0"/>
              <a:t>Sugar CRM</a:t>
            </a:r>
            <a:endParaRPr lang="lt-LT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b="1" dirty="0"/>
              <a:t>Lab work </a:t>
            </a:r>
            <a:r>
              <a:rPr lang="en-GB" b="1" dirty="0" smtClean="0"/>
              <a:t>training: </a:t>
            </a:r>
            <a:r>
              <a:rPr lang="en-GB" dirty="0" smtClean="0"/>
              <a:t>assignment </a:t>
            </a:r>
            <a:r>
              <a:rPr lang="en-GB" b="1" dirty="0" smtClean="0"/>
              <a:t> </a:t>
            </a:r>
            <a:r>
              <a:rPr lang="en-GB" dirty="0"/>
              <a:t>for </a:t>
            </a:r>
            <a:r>
              <a:rPr lang="en-GB" dirty="0" smtClean="0"/>
              <a:t>cloud-based </a:t>
            </a:r>
            <a:r>
              <a:rPr lang="en-GB" dirty="0"/>
              <a:t>marketing </a:t>
            </a:r>
            <a:r>
              <a:rPr lang="en-GB" dirty="0" smtClean="0"/>
              <a:t>application</a:t>
            </a:r>
            <a:endParaRPr lang="lt-LT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776AF1-1CB1-4F6F-85C9-1920C5EE2CA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Lecture 3</a:t>
            </a:r>
            <a:endParaRPr lang="lt-LT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547663" y="1557338"/>
            <a:ext cx="7401075" cy="4525962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 smtClean="0"/>
              <a:t>Customer relationship systems in marketing: concepts and tasks. CRM operational and analytical </a:t>
            </a:r>
            <a:r>
              <a:rPr lang="en-GB" dirty="0"/>
              <a:t>methods. Social network </a:t>
            </a:r>
            <a:r>
              <a:rPr lang="en-GB" dirty="0" smtClean="0"/>
              <a:t>analytics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 smtClean="0"/>
              <a:t>Information </a:t>
            </a:r>
            <a:r>
              <a:rPr lang="en-GB" dirty="0"/>
              <a:t>supply for their performance analytics: </a:t>
            </a:r>
          </a:p>
          <a:p>
            <a:pPr marL="742950" lvl="2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/>
              <a:t>analytical  and control applications: </a:t>
            </a:r>
          </a:p>
          <a:p>
            <a:pPr marL="742950" lvl="2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/>
              <a:t>pivot tools,</a:t>
            </a:r>
          </a:p>
          <a:p>
            <a:pPr marL="742950" lvl="2" indent="-342900">
              <a:spcBef>
                <a:spcPts val="0"/>
              </a:spcBef>
              <a:buFont typeface="Arial" pitchFamily="34" charset="0"/>
              <a:buChar char="∞"/>
              <a:defRPr/>
            </a:pPr>
            <a:r>
              <a:rPr lang="en-GB" dirty="0"/>
              <a:t>dashboards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endParaRPr lang="en-GB" b="1" dirty="0" smtClean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en-GB" b="1" dirty="0" smtClean="0"/>
              <a:t>Tools &amp;software: </a:t>
            </a:r>
            <a:r>
              <a:rPr lang="en-GB" i="1" dirty="0" smtClean="0"/>
              <a:t>MS Excel</a:t>
            </a:r>
            <a:r>
              <a:rPr lang="en-GB" dirty="0" smtClean="0"/>
              <a:t> pivot module,</a:t>
            </a:r>
            <a:r>
              <a:rPr lang="en-GB" dirty="0"/>
              <a:t> </a:t>
            </a:r>
            <a:endParaRPr lang="en-GB" dirty="0" smtClean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en-GB" b="1" dirty="0" smtClean="0"/>
              <a:t>Lab </a:t>
            </a:r>
            <a:r>
              <a:rPr lang="en-GB" b="1" dirty="0"/>
              <a:t>work training</a:t>
            </a:r>
            <a:r>
              <a:rPr lang="en-GB" b="1" dirty="0" smtClean="0"/>
              <a:t>: </a:t>
            </a:r>
            <a:r>
              <a:rPr lang="en-GB" i="1" dirty="0" smtClean="0"/>
              <a:t>variables., functions and models for analytics: </a:t>
            </a:r>
            <a:r>
              <a:rPr lang="en-GB" dirty="0" smtClean="0"/>
              <a:t>CRM </a:t>
            </a:r>
            <a:r>
              <a:rPr lang="en-GB" dirty="0"/>
              <a:t>performance analysis by applying </a:t>
            </a:r>
            <a:r>
              <a:rPr lang="en-US" dirty="0" smtClean="0"/>
              <a:t>pivoting</a:t>
            </a:r>
            <a:endParaRPr lang="lt-LT" i="1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2F785D-4168-4B04-B969-FBA5992CB49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Lecture 4</a:t>
            </a:r>
            <a:endParaRPr lang="lt-LT" dirty="0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328495" cy="4525963"/>
          </a:xfrm>
        </p:spPr>
        <p:txBody>
          <a:bodyPr/>
          <a:lstStyle/>
          <a:p>
            <a:pPr lvl="0"/>
            <a:r>
              <a:rPr lang="en-GB" dirty="0" smtClean="0"/>
              <a:t>Computational </a:t>
            </a:r>
            <a:r>
              <a:rPr lang="en-GB" dirty="0"/>
              <a:t>intelligence methods </a:t>
            </a:r>
            <a:r>
              <a:rPr lang="en-GB" dirty="0" smtClean="0"/>
              <a:t>neural </a:t>
            </a:r>
            <a:r>
              <a:rPr lang="en-GB" dirty="0"/>
              <a:t>networks, fuzzy rules, </a:t>
            </a:r>
            <a:r>
              <a:rPr lang="en-GB" dirty="0" err="1"/>
              <a:t>Kohonen</a:t>
            </a:r>
            <a:r>
              <a:rPr lang="en-GB" dirty="0"/>
              <a:t> self organizing </a:t>
            </a:r>
            <a:r>
              <a:rPr lang="en-GB" dirty="0" smtClean="0"/>
              <a:t>networks</a:t>
            </a:r>
          </a:p>
          <a:p>
            <a:pPr lvl="0"/>
            <a:r>
              <a:rPr lang="en-GB" dirty="0" smtClean="0"/>
              <a:t>Application and performance of computational analytics for marketing</a:t>
            </a:r>
          </a:p>
          <a:p>
            <a:pPr marL="0" lv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/>
              <a:t>Tools &amp;software: </a:t>
            </a:r>
            <a:r>
              <a:rPr lang="en-GB" i="1" dirty="0" err="1" smtClean="0"/>
              <a:t>Statistica</a:t>
            </a:r>
            <a:r>
              <a:rPr lang="en-GB" dirty="0" smtClean="0"/>
              <a:t> </a:t>
            </a:r>
            <a:r>
              <a:rPr lang="en-GB" dirty="0"/>
              <a:t>advanced models, </a:t>
            </a:r>
            <a:r>
              <a:rPr lang="en-GB" i="1" dirty="0" err="1"/>
              <a:t>Viscovery</a:t>
            </a:r>
            <a:r>
              <a:rPr lang="en-GB" i="1" dirty="0"/>
              <a:t> </a:t>
            </a:r>
            <a:r>
              <a:rPr lang="en-GB" i="1" dirty="0" err="1"/>
              <a:t>SoMine</a:t>
            </a:r>
            <a:r>
              <a:rPr lang="en-GB" dirty="0"/>
              <a:t> trial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b="1" dirty="0"/>
              <a:t>Lab work training: </a:t>
            </a:r>
            <a:r>
              <a:rPr lang="en-GB" dirty="0" smtClean="0"/>
              <a:t>CRM </a:t>
            </a:r>
            <a:r>
              <a:rPr lang="en-GB" dirty="0"/>
              <a:t>performance analysis by applying computational intelligence methods: neural networks, fuzzy rules, </a:t>
            </a:r>
            <a:r>
              <a:rPr lang="en-GB" dirty="0" err="1"/>
              <a:t>Kohonen</a:t>
            </a:r>
            <a:r>
              <a:rPr lang="en-GB" dirty="0"/>
              <a:t> self organizing </a:t>
            </a:r>
            <a:r>
              <a:rPr lang="en-GB" dirty="0" smtClean="0"/>
              <a:t>networks</a:t>
            </a:r>
            <a:endParaRPr lang="lt-LT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EF8BF0-5844-44BE-A7E7-571A1CFEB88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Lecture 5</a:t>
            </a:r>
            <a:endParaRPr lang="lt-LT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328495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Marketing </a:t>
            </a:r>
            <a:r>
              <a:rPr lang="en-GB" dirty="0" smtClean="0"/>
              <a:t>planning system: </a:t>
            </a:r>
            <a:r>
              <a:rPr lang="en-GB" dirty="0" err="1" smtClean="0"/>
              <a:t>MkIS</a:t>
            </a:r>
            <a:r>
              <a:rPr lang="en-GB" dirty="0" smtClean="0"/>
              <a:t> structure</a:t>
            </a:r>
          </a:p>
          <a:p>
            <a:pPr marL="0" indent="0">
              <a:buNone/>
            </a:pPr>
            <a:r>
              <a:rPr lang="en-GB" dirty="0" smtClean="0"/>
              <a:t>Marketing process modelling by </a:t>
            </a:r>
            <a:r>
              <a:rPr lang="en-GB" dirty="0"/>
              <a:t>using MKIS. </a:t>
            </a:r>
          </a:p>
          <a:p>
            <a:pPr marL="0" indent="0">
              <a:buFontTx/>
              <a:buNone/>
            </a:pPr>
            <a:r>
              <a:rPr lang="en-GB" dirty="0" smtClean="0"/>
              <a:t>Marketing system models at the enterprise.</a:t>
            </a:r>
          </a:p>
          <a:p>
            <a:pPr marL="0" indent="0">
              <a:buNone/>
            </a:pPr>
            <a:r>
              <a:rPr lang="en-GB" dirty="0" smtClean="0"/>
              <a:t>Investigation </a:t>
            </a:r>
            <a:r>
              <a:rPr lang="en-GB" dirty="0"/>
              <a:t>of the theoretical and experimental research in </a:t>
            </a:r>
            <a:r>
              <a:rPr lang="en-GB" dirty="0" err="1"/>
              <a:t>MkIS</a:t>
            </a:r>
            <a:r>
              <a:rPr lang="en-GB" dirty="0"/>
              <a:t> area in the scientific literature. </a:t>
            </a:r>
          </a:p>
          <a:p>
            <a:pPr marL="0" indent="0">
              <a:buFontTx/>
              <a:buNone/>
            </a:pPr>
            <a:r>
              <a:rPr lang="en-GB" dirty="0" smtClean="0"/>
              <a:t> </a:t>
            </a:r>
            <a:endParaRPr lang="en-GB" i="1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b="1" dirty="0" smtClean="0"/>
              <a:t>Tools </a:t>
            </a:r>
            <a:r>
              <a:rPr lang="en-GB" b="1" dirty="0"/>
              <a:t>&amp;</a:t>
            </a:r>
            <a:r>
              <a:rPr lang="en-GB" b="1" dirty="0" smtClean="0"/>
              <a:t>software: </a:t>
            </a:r>
            <a:r>
              <a:rPr lang="en-GB" i="1" dirty="0"/>
              <a:t>Marketing plan Pro</a:t>
            </a:r>
            <a:r>
              <a:rPr lang="en-GB" dirty="0"/>
              <a:t>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b="1" dirty="0"/>
              <a:t>Lab work </a:t>
            </a:r>
            <a:r>
              <a:rPr lang="en-GB" b="1" dirty="0" smtClean="0"/>
              <a:t>training: </a:t>
            </a:r>
            <a:r>
              <a:rPr lang="en-GB" dirty="0" smtClean="0"/>
              <a:t>Marketing planning procedures and their linking </a:t>
            </a:r>
            <a:r>
              <a:rPr lang="en-GB" dirty="0"/>
              <a:t>to the design of </a:t>
            </a:r>
            <a:r>
              <a:rPr lang="en-GB" dirty="0" err="1" smtClean="0"/>
              <a:t>MkIS</a:t>
            </a:r>
            <a:endParaRPr lang="lt-LT" dirty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8083E-0499-45C2-B6EC-9ACDF2E7C6B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Lecture 6</a:t>
            </a:r>
            <a:endParaRPr lang="lt-LT" dirty="0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328495" cy="4525963"/>
          </a:xfrm>
        </p:spPr>
        <p:txBody>
          <a:bodyPr/>
          <a:lstStyle/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Creating MIS in the enterprise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Interrelationships with other computerized systems inside and outside the enterprise. 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Variety of concepts for structure and processes of the MIS models. 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ERP application for marketing. </a:t>
            </a:r>
            <a:endParaRPr lang="lt-LT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r>
              <a:rPr lang="en-GB" b="1" dirty="0" smtClean="0"/>
              <a:t>Tools &amp;software (demo):  </a:t>
            </a:r>
            <a:r>
              <a:rPr lang="en-GB" dirty="0" smtClean="0"/>
              <a:t>The marketing – oriented tools of </a:t>
            </a:r>
            <a:r>
              <a:rPr lang="en-GB" i="1" dirty="0" smtClean="0"/>
              <a:t>MS Dynamic Axapta, IBM solutions for marketing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C83786-9917-4C75-922D-E587407D631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778098"/>
          </a:xfrm>
        </p:spPr>
        <p:txBody>
          <a:bodyPr/>
          <a:lstStyle/>
          <a:p>
            <a:r>
              <a:rPr lang="en-GB" b="1" dirty="0" smtClean="0"/>
              <a:t>Total Mark</a:t>
            </a:r>
            <a:endParaRPr lang="lt-LT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480623" cy="554461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lang="en-GB" dirty="0" smtClean="0"/>
              <a:t>Lab training 1 :</a:t>
            </a:r>
          </a:p>
          <a:p>
            <a:pPr marL="0" lvl="1" indent="0">
              <a:buNone/>
            </a:pPr>
            <a:r>
              <a:rPr lang="en-US" dirty="0" smtClean="0"/>
              <a:t>CESIM </a:t>
            </a:r>
            <a:r>
              <a:rPr lang="en-US" dirty="0"/>
              <a:t>team simulation </a:t>
            </a:r>
            <a:r>
              <a:rPr lang="en-US" dirty="0" smtClean="0"/>
              <a:t>sessions (</a:t>
            </a:r>
            <a:r>
              <a:rPr lang="en-US" dirty="0" err="1" smtClean="0"/>
              <a:t>results+report</a:t>
            </a:r>
            <a:r>
              <a:rPr lang="en-US" dirty="0" smtClean="0"/>
              <a:t>) (Nov.1)</a:t>
            </a:r>
            <a:endParaRPr lang="lt-LT" dirty="0"/>
          </a:p>
          <a:p>
            <a:pPr marL="0" indent="0">
              <a:buNone/>
            </a:pPr>
            <a:r>
              <a:rPr lang="en-GB" dirty="0" smtClean="0"/>
              <a:t>Lab </a:t>
            </a:r>
            <a:r>
              <a:rPr lang="en-GB" dirty="0"/>
              <a:t>training </a:t>
            </a:r>
            <a:r>
              <a:rPr lang="en-GB" dirty="0" smtClean="0"/>
              <a:t>2 :</a:t>
            </a:r>
          </a:p>
          <a:p>
            <a:pPr marL="0" indent="0">
              <a:buNone/>
            </a:pPr>
            <a:r>
              <a:rPr lang="en-GB" dirty="0" smtClean="0"/>
              <a:t>Sugar </a:t>
            </a:r>
            <a:r>
              <a:rPr lang="en-GB" dirty="0"/>
              <a:t>CRM assignment for cloud-based marketing application </a:t>
            </a:r>
            <a:r>
              <a:rPr lang="en-GB" dirty="0" smtClean="0"/>
              <a:t>(task done) </a:t>
            </a:r>
            <a:endParaRPr lang="en-GB" dirty="0"/>
          </a:p>
          <a:p>
            <a:pPr marL="0" indent="0">
              <a:buFontTx/>
              <a:buNone/>
            </a:pPr>
            <a:r>
              <a:rPr lang="en-GB" dirty="0" smtClean="0"/>
              <a:t>Lab </a:t>
            </a:r>
            <a:r>
              <a:rPr lang="en-GB" dirty="0"/>
              <a:t>training </a:t>
            </a:r>
            <a:r>
              <a:rPr lang="en-GB" dirty="0" smtClean="0"/>
              <a:t>3 :</a:t>
            </a:r>
          </a:p>
          <a:p>
            <a:pPr marL="0" indent="0">
              <a:buFontTx/>
              <a:buNone/>
            </a:pPr>
            <a:r>
              <a:rPr lang="en-GB" i="1" dirty="0" smtClean="0"/>
              <a:t>MS </a:t>
            </a:r>
            <a:r>
              <a:rPr lang="en-GB" i="1" dirty="0"/>
              <a:t>Excel</a:t>
            </a:r>
            <a:r>
              <a:rPr lang="en-GB" dirty="0"/>
              <a:t> pivot module (CRM data </a:t>
            </a:r>
            <a:r>
              <a:rPr lang="en-GB" dirty="0" smtClean="0"/>
              <a:t>set prepared)</a:t>
            </a:r>
          </a:p>
          <a:p>
            <a:pPr marL="0" lvl="1" indent="0">
              <a:buNone/>
            </a:pPr>
            <a:r>
              <a:rPr lang="en-GB" dirty="0"/>
              <a:t>Lab training </a:t>
            </a:r>
            <a:r>
              <a:rPr lang="en-GB" dirty="0" smtClean="0"/>
              <a:t>4 :</a:t>
            </a:r>
          </a:p>
          <a:p>
            <a:pPr marL="0" lvl="1" indent="0">
              <a:buNone/>
            </a:pPr>
            <a:r>
              <a:rPr lang="en-GB" dirty="0" smtClean="0"/>
              <a:t>CRM by </a:t>
            </a:r>
            <a:r>
              <a:rPr lang="en-GB" dirty="0"/>
              <a:t>applying computational intelligence methods: </a:t>
            </a:r>
            <a:r>
              <a:rPr lang="en-GB" dirty="0" smtClean="0"/>
              <a:t>(</a:t>
            </a:r>
            <a:r>
              <a:rPr lang="en-GB" i="1" dirty="0" err="1" smtClean="0"/>
              <a:t>Statistica</a:t>
            </a:r>
            <a:r>
              <a:rPr lang="en-GB" i="1" dirty="0" smtClean="0"/>
              <a:t> </a:t>
            </a:r>
            <a:r>
              <a:rPr lang="en-GB" i="1" dirty="0" err="1" smtClean="0"/>
              <a:t>softw</a:t>
            </a:r>
            <a:r>
              <a:rPr lang="en-GB" i="1" dirty="0" smtClean="0"/>
              <a:t>) </a:t>
            </a:r>
            <a:r>
              <a:rPr lang="en-GB" dirty="0" smtClean="0"/>
              <a:t>for analysis of the prepared data set</a:t>
            </a:r>
            <a:r>
              <a:rPr lang="en-GB" i="1" dirty="0" smtClean="0"/>
              <a:t>)</a:t>
            </a:r>
            <a:endParaRPr lang="lt-LT" i="1" dirty="0"/>
          </a:p>
          <a:p>
            <a:pPr marL="0" indent="0">
              <a:buFontTx/>
              <a:buNone/>
            </a:pPr>
            <a:r>
              <a:rPr lang="en-GB" dirty="0" smtClean="0"/>
              <a:t>Lab </a:t>
            </a:r>
            <a:r>
              <a:rPr lang="en-GB" dirty="0"/>
              <a:t>training </a:t>
            </a:r>
            <a:r>
              <a:rPr lang="en-GB" dirty="0" smtClean="0"/>
              <a:t>5:</a:t>
            </a:r>
          </a:p>
          <a:p>
            <a:pPr marL="0" indent="0">
              <a:buFontTx/>
              <a:buNone/>
            </a:pPr>
            <a:r>
              <a:rPr lang="en-GB" dirty="0" smtClean="0"/>
              <a:t>Marketing plan +  </a:t>
            </a:r>
            <a:r>
              <a:rPr lang="en-GB" dirty="0" err="1" smtClean="0"/>
              <a:t>MkIS</a:t>
            </a:r>
            <a:r>
              <a:rPr lang="en-GB" dirty="0" smtClean="0"/>
              <a:t> structure</a:t>
            </a:r>
          </a:p>
          <a:p>
            <a:pPr marL="0" indent="0">
              <a:buFontTx/>
              <a:buNone/>
            </a:pPr>
            <a:r>
              <a:rPr lang="en-US" dirty="0" smtClean="0"/>
              <a:t>Colloquium</a:t>
            </a:r>
            <a:endParaRPr lang="lt-LT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BD3418-A79A-4684-8CFC-9968B9EB938D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Literature</a:t>
            </a:r>
            <a:endParaRPr lang="lt-LT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75656" y="1412875"/>
            <a:ext cx="7544519" cy="4997450"/>
          </a:xfrm>
        </p:spPr>
        <p:txBody>
          <a:bodyPr/>
          <a:lstStyle/>
          <a:p>
            <a:pPr marL="265113" indent="-265113">
              <a:buFontTx/>
              <a:buNone/>
            </a:pPr>
            <a:r>
              <a:rPr lang="en-GB" sz="1600" dirty="0" smtClean="0"/>
              <a:t>Berry, M.,J.A., </a:t>
            </a:r>
            <a:r>
              <a:rPr lang="en-GB" sz="1600" dirty="0" err="1" smtClean="0"/>
              <a:t>Linoff</a:t>
            </a:r>
            <a:r>
              <a:rPr lang="en-GB" sz="1600" dirty="0" smtClean="0"/>
              <a:t>, G.S. (2011), "Data Mining Techniques: For Marketing, Sales, and Customer Relationship Management", (3rd ed.), Indianapolis: Wiley Publishing, Inc.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smtClean="0"/>
              <a:t>Wood, M., B. (2005). The marketing plan handbook (2nd edition). Upper Saddle River, New Jersey: Pearson Education Inc. (Marketing Plan Pro 6.0 software embedded)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smtClean="0"/>
              <a:t>Ball, D., A., McCulloch, W., H., Frantz, P., L., </a:t>
            </a:r>
            <a:r>
              <a:rPr lang="en-GB" sz="1600" dirty="0" err="1" smtClean="0"/>
              <a:t>Geringer</a:t>
            </a:r>
            <a:r>
              <a:rPr lang="en-GB" sz="1600" dirty="0" smtClean="0"/>
              <a:t>, J., M., Minor, M., S.  (2006)  International business. The challenge of global competition. 10th edition.  McGraw-Hill/ Irwin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smtClean="0"/>
              <a:t>CESIM business modelling games (</a:t>
            </a:r>
            <a:r>
              <a:rPr lang="en-GB" sz="1600" dirty="0" smtClean="0">
                <a:hlinkClick r:id="rId2"/>
              </a:rPr>
              <a:t>www.cesim.com</a:t>
            </a:r>
            <a:r>
              <a:rPr lang="en-GB" sz="1600" dirty="0" smtClean="0"/>
              <a:t>)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smtClean="0"/>
              <a:t>Sugar CRM Implementation </a:t>
            </a:r>
            <a:r>
              <a:rPr lang="en-GB" sz="1600" dirty="0" smtClean="0">
                <a:hlinkClick r:id="rId3"/>
              </a:rPr>
              <a:t>http://www.optimuscrm.com/index.php?lang=en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err="1" smtClean="0"/>
              <a:t>Statsoft</a:t>
            </a:r>
            <a:r>
              <a:rPr lang="en-GB" sz="1600" dirty="0" smtClean="0"/>
              <a:t>: the creators of </a:t>
            </a:r>
            <a:r>
              <a:rPr lang="en-GB" sz="1600" dirty="0" err="1" smtClean="0"/>
              <a:t>Statistica</a:t>
            </a:r>
            <a:r>
              <a:rPr lang="en-GB" sz="1600" dirty="0" smtClean="0"/>
              <a:t>  </a:t>
            </a:r>
            <a:r>
              <a:rPr lang="en-GB" sz="1600" dirty="0" smtClean="0">
                <a:hlinkClick r:id="rId4"/>
              </a:rPr>
              <a:t>http://www.statsoft.com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err="1" smtClean="0"/>
              <a:t>Viscovery</a:t>
            </a:r>
            <a:r>
              <a:rPr lang="en-GB" sz="1600" dirty="0" smtClean="0"/>
              <a:t> </a:t>
            </a:r>
            <a:r>
              <a:rPr lang="en-GB" sz="1600" dirty="0" err="1" smtClean="0"/>
              <a:t>Somine</a:t>
            </a:r>
            <a:r>
              <a:rPr lang="en-GB" sz="1600" dirty="0" smtClean="0"/>
              <a:t> </a:t>
            </a:r>
            <a:r>
              <a:rPr lang="en-GB" sz="1600" dirty="0" smtClean="0">
                <a:hlinkClick r:id="rId5"/>
              </a:rPr>
              <a:t>http://www.viscovery.net/</a:t>
            </a:r>
            <a:endParaRPr lang="en-GB" sz="1600" dirty="0" smtClean="0"/>
          </a:p>
          <a:p>
            <a:pPr marL="265113" indent="-265113">
              <a:buFontTx/>
              <a:buNone/>
            </a:pPr>
            <a:r>
              <a:rPr lang="en-GB" sz="1600" dirty="0" smtClean="0"/>
              <a:t>MS Axapta </a:t>
            </a:r>
            <a:r>
              <a:rPr lang="en-GB" sz="1600" dirty="0" err="1" smtClean="0"/>
              <a:t>Dyn</a:t>
            </a:r>
            <a:r>
              <a:rPr lang="en-GB" sz="1600" dirty="0" smtClean="0"/>
              <a:t>. </a:t>
            </a:r>
            <a:r>
              <a:rPr lang="lt-LT" sz="1600" dirty="0" smtClean="0">
                <a:hlinkClick r:id="rId6"/>
              </a:rPr>
              <a:t>http://www.microsoft.com/en-us/dynamics/erp-ax-overview.aspx</a:t>
            </a:r>
            <a:endParaRPr lang="lt-LT" sz="1600" dirty="0" smtClean="0"/>
          </a:p>
          <a:p>
            <a:pPr marL="265113" indent="-265113">
              <a:buFontTx/>
              <a:buNone/>
            </a:pPr>
            <a:r>
              <a:rPr lang="en-GB" sz="1600" dirty="0" smtClean="0"/>
              <a:t>Online scientific databases accessed via library.muni.cz</a:t>
            </a:r>
          </a:p>
          <a:p>
            <a:pPr marL="265113" indent="-265113">
              <a:buFontTx/>
              <a:buNone/>
            </a:pPr>
            <a:r>
              <a:rPr lang="en-GB" sz="1600" dirty="0" err="1" smtClean="0"/>
              <a:t>Kotler</a:t>
            </a:r>
            <a:r>
              <a:rPr lang="en-GB" sz="1600" dirty="0" smtClean="0"/>
              <a:t>, Ph. Marketing management (any edition)</a:t>
            </a:r>
            <a:endParaRPr lang="lt-LT" sz="1800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631E97-1AB6-488C-9714-4FF123798A8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703513" y="115888"/>
            <a:ext cx="6316662" cy="792162"/>
          </a:xfrm>
        </p:spPr>
        <p:txBody>
          <a:bodyPr/>
          <a:lstStyle/>
          <a:p>
            <a:r>
              <a:rPr lang="fr-FR" b="1" smtClean="0"/>
              <a:t>About myself</a:t>
            </a:r>
          </a:p>
        </p:txBody>
      </p:sp>
      <p:sp>
        <p:nvSpPr>
          <p:cNvPr id="27650" name="Rectangle 3"/>
          <p:cNvSpPr>
            <a:spLocks noGrp="1"/>
          </p:cNvSpPr>
          <p:nvPr>
            <p:ph sz="half" idx="1"/>
          </p:nvPr>
        </p:nvSpPr>
        <p:spPr>
          <a:xfrm>
            <a:off x="268288" y="998538"/>
            <a:ext cx="6176962" cy="5265737"/>
          </a:xfrm>
        </p:spPr>
        <p:txBody>
          <a:bodyPr/>
          <a:lstStyle/>
          <a:p>
            <a:pPr marL="265113" indent="-265113">
              <a:spcBef>
                <a:spcPct val="0"/>
              </a:spcBef>
              <a:buFontTx/>
              <a:buNone/>
            </a:pPr>
            <a:r>
              <a:rPr lang="lt-LT" sz="2400" smtClean="0"/>
              <a:t>Diploma of engineer mathematician (Kaunas University of Technology, Applied mathematics</a:t>
            </a:r>
            <a:r>
              <a:rPr lang="en-US" sz="2400" smtClean="0"/>
              <a:t> study program)</a:t>
            </a:r>
          </a:p>
          <a:p>
            <a:pPr marL="265113" indent="-265113">
              <a:spcBef>
                <a:spcPct val="0"/>
              </a:spcBef>
              <a:buFontTx/>
              <a:buNone/>
            </a:pPr>
            <a:r>
              <a:rPr lang="lt-LT" sz="2400" smtClean="0"/>
              <a:t>Phd degree: Doctor of social sciences</a:t>
            </a:r>
            <a:r>
              <a:rPr lang="en-US" sz="2400" smtClean="0"/>
              <a:t>. </a:t>
            </a:r>
            <a:r>
              <a:rPr lang="lt-LT" sz="2400" smtClean="0"/>
              <a:t>University of Management and Economics</a:t>
            </a:r>
            <a:r>
              <a:rPr lang="en-US" sz="2400" smtClean="0"/>
              <a:t> (ISM)</a:t>
            </a:r>
            <a:r>
              <a:rPr lang="lt-LT" sz="2400" smtClean="0"/>
              <a:t>. Dissertation theme: „Substantiation of multidimensional marketing information system: concept and model“</a:t>
            </a:r>
            <a:endParaRPr lang="en-US" sz="2400" smtClean="0"/>
          </a:p>
          <a:p>
            <a:pPr marL="265113" indent="-265113">
              <a:spcBef>
                <a:spcPct val="0"/>
              </a:spcBef>
              <a:buFontTx/>
              <a:buNone/>
            </a:pPr>
            <a:r>
              <a:rPr lang="lt-LT" sz="2400" smtClean="0"/>
              <a:t>Pedagogical Certificate of </a:t>
            </a:r>
            <a:r>
              <a:rPr lang="en-US" sz="2400" smtClean="0"/>
              <a:t>A</a:t>
            </a:r>
            <a:r>
              <a:rPr lang="lt-LT" sz="2400" smtClean="0"/>
              <a:t>ssociated professor </a:t>
            </a:r>
            <a:r>
              <a:rPr lang="en-US" sz="2400" smtClean="0"/>
              <a:t>of i</a:t>
            </a:r>
            <a:r>
              <a:rPr lang="lt-LT" sz="2400" smtClean="0"/>
              <a:t>nformatics</a:t>
            </a:r>
            <a:r>
              <a:rPr lang="en-US" sz="2400" smtClean="0"/>
              <a:t> </a:t>
            </a:r>
            <a:r>
              <a:rPr lang="lt-LT" sz="2400" smtClean="0"/>
              <a:t>(docent) (Vilnius University</a:t>
            </a:r>
            <a:r>
              <a:rPr lang="en-US" sz="2400" smtClean="0"/>
              <a:t>)</a:t>
            </a:r>
          </a:p>
          <a:p>
            <a:pPr marL="265113" indent="-265113">
              <a:spcBef>
                <a:spcPct val="0"/>
              </a:spcBef>
              <a:buFontTx/>
              <a:buNone/>
            </a:pPr>
            <a:r>
              <a:rPr lang="en-US" sz="2400" smtClean="0"/>
              <a:t>Assoc.prof. of Vilnius University, Lithuania</a:t>
            </a:r>
          </a:p>
          <a:p>
            <a:pPr marL="265113" indent="-265113">
              <a:spcBef>
                <a:spcPct val="0"/>
              </a:spcBef>
              <a:buFontTx/>
              <a:buNone/>
            </a:pPr>
            <a:r>
              <a:rPr lang="en-US" sz="2400" smtClean="0"/>
              <a:t>Business career: d</a:t>
            </a:r>
            <a:r>
              <a:rPr lang="lt-LT" sz="2400" smtClean="0"/>
              <a:t>irector of bookstore</a:t>
            </a:r>
            <a:r>
              <a:rPr lang="en-US" sz="2400" smtClean="0"/>
              <a:t>, m</a:t>
            </a:r>
            <a:r>
              <a:rPr lang="lt-LT" sz="2400" smtClean="0"/>
              <a:t>arketing and </a:t>
            </a:r>
            <a:r>
              <a:rPr lang="en-US" sz="2400" smtClean="0"/>
              <a:t>IS </a:t>
            </a:r>
            <a:r>
              <a:rPr lang="lt-LT" sz="2400" smtClean="0"/>
              <a:t>manager</a:t>
            </a:r>
            <a:r>
              <a:rPr lang="en-US" sz="2400" smtClean="0"/>
              <a:t> at travel agency, engineer programmer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3013" y="896938"/>
            <a:ext cx="2605087" cy="5421312"/>
          </a:xfrm>
        </p:spPr>
      </p:pic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8E01AF-E75C-4358-B9FA-2F771ADB6F1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250825" y="476250"/>
            <a:ext cx="8569325" cy="1008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400" b="1" smtClean="0">
                <a:solidFill>
                  <a:srgbClr val="B88C00"/>
                </a:solidFill>
                <a:latin typeface="Boopee"/>
              </a:rPr>
              <a:t>Every drop in the ocean counts [Yoko Ono]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B346B5-8887-4DAE-B1BE-1F440ADB394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Rectangle 2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633412"/>
          </a:xfrm>
        </p:spPr>
        <p:txBody>
          <a:bodyPr/>
          <a:lstStyle/>
          <a:p>
            <a:r>
              <a:rPr lang="fr-FR" b="1" smtClean="0"/>
              <a:t>Research themes</a:t>
            </a:r>
          </a:p>
        </p:txBody>
      </p:sp>
      <p:sp>
        <p:nvSpPr>
          <p:cNvPr id="1102" name="Rectangle 3"/>
          <p:cNvSpPr>
            <a:spLocks noGrp="1"/>
          </p:cNvSpPr>
          <p:nvPr>
            <p:ph sz="half" idx="1"/>
          </p:nvPr>
        </p:nvSpPr>
        <p:spPr>
          <a:xfrm>
            <a:off x="622300" y="998538"/>
            <a:ext cx="8304213" cy="166211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 smtClean="0"/>
              <a:t>The research is oriented to application of artificial intelligence, computational methods for business data analysis in domains of financial markets, marketing and surveillance systems</a:t>
            </a:r>
          </a:p>
        </p:txBody>
      </p:sp>
      <p:pic>
        <p:nvPicPr>
          <p:cNvPr id="1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2851150"/>
            <a:ext cx="40640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5" y="2819400"/>
            <a:ext cx="21955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" name="Picture 63" descr="Description: fig3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2275" y="2789238"/>
            <a:ext cx="22526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" name="Picture 27" descr="Description: fig8.tif"/>
          <p:cNvPicPr>
            <a:picLocks noChangeAspect="1" noChangeArrowheads="1"/>
          </p:cNvPicPr>
          <p:nvPr/>
        </p:nvPicPr>
        <p:blipFill>
          <a:blip r:embed="rId6"/>
          <a:srcRect r="-34" b="-146"/>
          <a:stretch>
            <a:fillRect/>
          </a:stretch>
        </p:blipFill>
        <p:spPr bwMode="auto">
          <a:xfrm>
            <a:off x="4370388" y="4822825"/>
            <a:ext cx="454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7" name="Rectangle 8"/>
          <p:cNvSpPr>
            <a:spLocks/>
          </p:cNvSpPr>
          <p:nvPr/>
        </p:nvSpPr>
        <p:spPr bwMode="auto">
          <a:xfrm>
            <a:off x="0" y="-171450"/>
            <a:ext cx="130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>
            <a:spAutoFit/>
          </a:bodyPr>
          <a:lstStyle/>
          <a:p>
            <a:endParaRPr lang="lt-LT"/>
          </a:p>
        </p:txBody>
      </p:sp>
      <p:graphicFrame>
        <p:nvGraphicFramePr>
          <p:cNvPr id="1100" name="Object 76"/>
          <p:cNvGraphicFramePr>
            <a:graphicFrameLocks noChangeAspect="1"/>
          </p:cNvGraphicFramePr>
          <p:nvPr/>
        </p:nvGraphicFramePr>
        <p:xfrm>
          <a:off x="6772275" y="4051300"/>
          <a:ext cx="2178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7" imgW="1739900" imgH="469900" progId="Equation.3">
                  <p:embed/>
                </p:oleObj>
              </mc:Choice>
              <mc:Fallback>
                <p:oleObj name="Equation" r:id="rId7" imgW="1739900" imgH="4699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4051300"/>
                        <a:ext cx="21780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7E3CAC-41B3-4B49-9706-570088AC6B6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/>
              <a:t>Timetable</a:t>
            </a:r>
            <a:endParaRPr lang="lt-LT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9975" y="1600200"/>
            <a:ext cx="6680200" cy="4525963"/>
          </a:xfrm>
        </p:spPr>
        <p:txBody>
          <a:bodyPr/>
          <a:lstStyle/>
          <a:p>
            <a:pPr marL="1165225" indent="-1165225">
              <a:buNone/>
            </a:pPr>
            <a:r>
              <a:rPr lang="en-GB" b="1" dirty="0"/>
              <a:t>Part 1: 	</a:t>
            </a:r>
            <a:r>
              <a:rPr lang="en-GB" dirty="0"/>
              <a:t>Oct.7 Mon  16:00–19:50 B204 </a:t>
            </a:r>
          </a:p>
          <a:p>
            <a:pPr marL="1165225" indent="-1165225">
              <a:buFontTx/>
              <a:buNone/>
            </a:pPr>
            <a:r>
              <a:rPr lang="en-GB" b="1" dirty="0" smtClean="0"/>
              <a:t>Part 2: 	</a:t>
            </a:r>
            <a:r>
              <a:rPr lang="en-GB" dirty="0" smtClean="0"/>
              <a:t>Oct.8 Tue</a:t>
            </a:r>
            <a:r>
              <a:rPr lang="en-GB" b="1" dirty="0" smtClean="0"/>
              <a:t> </a:t>
            </a:r>
            <a:r>
              <a:rPr lang="lt-LT" dirty="0"/>
              <a:t>14:00--17:50</a:t>
            </a:r>
            <a:r>
              <a:rPr lang="en-GB" dirty="0" smtClean="0"/>
              <a:t> </a:t>
            </a:r>
            <a:r>
              <a:rPr lang="en-GB" b="1" dirty="0" smtClean="0"/>
              <a:t> </a:t>
            </a:r>
            <a:r>
              <a:rPr lang="en-GB" dirty="0" smtClean="0"/>
              <a:t>G331 </a:t>
            </a:r>
            <a:endParaRPr lang="lt-LT" dirty="0" smtClean="0"/>
          </a:p>
          <a:p>
            <a:pPr marL="1165225" indent="-1165225">
              <a:buFontTx/>
              <a:buNone/>
            </a:pPr>
            <a:r>
              <a:rPr lang="en-GB" b="1" dirty="0" smtClean="0"/>
              <a:t>Part 3:	</a:t>
            </a:r>
            <a:r>
              <a:rPr lang="en-GB" dirty="0"/>
              <a:t>Oct.29 Tue  </a:t>
            </a:r>
            <a:r>
              <a:rPr lang="en-GB" dirty="0" smtClean="0"/>
              <a:t>14:00–17:50  </a:t>
            </a:r>
            <a:r>
              <a:rPr lang="en-GB" dirty="0"/>
              <a:t> G331 </a:t>
            </a:r>
            <a:endParaRPr lang="en-GB" dirty="0" smtClean="0"/>
          </a:p>
          <a:p>
            <a:pPr marL="1165225" indent="-1165225">
              <a:buFontTx/>
              <a:buNone/>
            </a:pPr>
            <a:r>
              <a:rPr lang="en-GB" b="1" dirty="0" smtClean="0"/>
              <a:t>Part 4: 	</a:t>
            </a:r>
            <a:r>
              <a:rPr lang="en-GB" dirty="0" smtClean="0"/>
              <a:t>Oct.30 Wed  10:00–13:50  </a:t>
            </a:r>
            <a:r>
              <a:rPr lang="en-GB" dirty="0"/>
              <a:t> G331 </a:t>
            </a:r>
            <a:endParaRPr lang="en-GB" dirty="0" smtClean="0"/>
          </a:p>
          <a:p>
            <a:pPr marL="1165225" indent="-1165225">
              <a:buFontTx/>
              <a:buNone/>
            </a:pPr>
            <a:r>
              <a:rPr lang="en-GB" b="1" dirty="0" smtClean="0"/>
              <a:t>Part 5:	</a:t>
            </a:r>
            <a:r>
              <a:rPr lang="en-GB" dirty="0"/>
              <a:t>Nov.26 Tue  </a:t>
            </a:r>
            <a:r>
              <a:rPr lang="en-GB" dirty="0" smtClean="0"/>
              <a:t>14:00–17:50  </a:t>
            </a:r>
            <a:r>
              <a:rPr lang="en-GB" dirty="0"/>
              <a:t> G331</a:t>
            </a:r>
            <a:endParaRPr lang="en-GB" dirty="0" smtClean="0"/>
          </a:p>
          <a:p>
            <a:pPr marL="1165225" indent="-1165225">
              <a:buFontTx/>
              <a:buNone/>
            </a:pPr>
            <a:r>
              <a:rPr lang="en-GB" b="1" dirty="0" smtClean="0"/>
              <a:t>Part 6:</a:t>
            </a:r>
            <a:r>
              <a:rPr lang="en-GB" dirty="0" smtClean="0"/>
              <a:t>	Nov.27 Wed 10:00–13:50 </a:t>
            </a:r>
            <a:r>
              <a:rPr lang="en-GB" dirty="0"/>
              <a:t>  G331</a:t>
            </a:r>
            <a:endParaRPr lang="lt-LT" dirty="0" smtClean="0"/>
          </a:p>
          <a:p>
            <a:pPr marL="1165225" indent="-1165225">
              <a:buFontTx/>
              <a:buNone/>
            </a:pPr>
            <a:r>
              <a:rPr lang="en-GB" b="1" dirty="0" smtClean="0"/>
              <a:t>Assessment session: </a:t>
            </a:r>
            <a:r>
              <a:rPr lang="en-GB" dirty="0" smtClean="0"/>
              <a:t>1-2nd week of January</a:t>
            </a:r>
            <a:endParaRPr lang="lt-LT" dirty="0" smtClean="0"/>
          </a:p>
        </p:txBody>
      </p:sp>
      <p:sp>
        <p:nvSpPr>
          <p:cNvPr id="50180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D60B29-66D0-464E-A66A-A995F1743185}" type="slidenum">
              <a:rPr lang="en-US" sz="1400"/>
              <a:pPr algn="r"/>
              <a:t>5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Course objectives</a:t>
            </a:r>
            <a:endParaRPr lang="lt-LT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472511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The </a:t>
            </a:r>
            <a:r>
              <a:rPr lang="en-GB" dirty="0"/>
              <a:t>module is </a:t>
            </a:r>
            <a:r>
              <a:rPr lang="en-GB" dirty="0" smtClean="0"/>
              <a:t>aimed to: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b="1" dirty="0" smtClean="0"/>
              <a:t>provide</a:t>
            </a:r>
            <a:r>
              <a:rPr lang="en-GB" dirty="0" smtClean="0"/>
              <a:t> </a:t>
            </a:r>
            <a:r>
              <a:rPr lang="en-GB" dirty="0"/>
              <a:t>advanced interdisciplinary </a:t>
            </a:r>
            <a:r>
              <a:rPr lang="en-GB" dirty="0" smtClean="0"/>
              <a:t>knowledge 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b="1" dirty="0" smtClean="0"/>
              <a:t>augment </a:t>
            </a:r>
            <a:r>
              <a:rPr lang="en-GB" dirty="0"/>
              <a:t>skills </a:t>
            </a:r>
            <a:r>
              <a:rPr lang="en-GB" dirty="0" smtClean="0"/>
              <a:t>for </a:t>
            </a:r>
            <a:r>
              <a:rPr lang="en-GB" dirty="0"/>
              <a:t>creating enterprise information </a:t>
            </a:r>
            <a:r>
              <a:rPr lang="en-GB" dirty="0" smtClean="0"/>
              <a:t>systems, 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b="1" dirty="0" smtClean="0"/>
              <a:t>analyse </a:t>
            </a:r>
            <a:r>
              <a:rPr lang="en-GB" dirty="0" smtClean="0"/>
              <a:t>needs for support of marketing management processes 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b="1" dirty="0"/>
              <a:t>i</a:t>
            </a:r>
            <a:r>
              <a:rPr lang="en-GB" b="1" dirty="0" smtClean="0"/>
              <a:t>ntegrate </a:t>
            </a:r>
            <a:r>
              <a:rPr lang="en-GB" dirty="0" smtClean="0"/>
              <a:t>business </a:t>
            </a:r>
            <a:r>
              <a:rPr lang="en-GB" dirty="0"/>
              <a:t>analytics </a:t>
            </a:r>
            <a:r>
              <a:rPr lang="en-GB" dirty="0" smtClean="0"/>
              <a:t>to marketing</a:t>
            </a:r>
            <a:endParaRPr lang="lt-LT" dirty="0"/>
          </a:p>
          <a:p>
            <a:pPr>
              <a:buFont typeface="Arial" pitchFamily="34" charset="0"/>
              <a:buChar char="∞"/>
              <a:defRPr/>
            </a:pPr>
            <a:r>
              <a:rPr lang="en-GB" b="1" dirty="0" smtClean="0"/>
              <a:t>enhance </a:t>
            </a:r>
            <a:r>
              <a:rPr lang="en-GB" dirty="0" smtClean="0"/>
              <a:t>the performance of marketing </a:t>
            </a:r>
            <a:r>
              <a:rPr lang="en-GB" dirty="0"/>
              <a:t>management specialists </a:t>
            </a:r>
            <a:r>
              <a:rPr lang="en-GB" dirty="0" smtClean="0"/>
              <a:t>by managing information</a:t>
            </a:r>
            <a:endParaRPr lang="lt-LT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655BC7-C109-4716-B0EA-1DBF3DD7B9F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Course objectives</a:t>
            </a:r>
            <a:endParaRPr lang="lt-LT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32849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The </a:t>
            </a:r>
            <a:r>
              <a:rPr lang="en-GB" dirty="0"/>
              <a:t>teaching </a:t>
            </a:r>
            <a:r>
              <a:rPr lang="en-GB" dirty="0" smtClean="0"/>
              <a:t>module: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dirty="0"/>
              <a:t>introduces creation principles and variety of concepts used for building marketing information systems (</a:t>
            </a:r>
            <a:r>
              <a:rPr lang="en-GB" dirty="0" err="1"/>
              <a:t>MkIS</a:t>
            </a:r>
            <a:r>
              <a:rPr lang="en-GB" dirty="0"/>
              <a:t>), 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dirty="0"/>
              <a:t>provides knowledge of the functional components and structure of </a:t>
            </a:r>
            <a:r>
              <a:rPr lang="en-GB" dirty="0" err="1"/>
              <a:t>MkIS</a:t>
            </a:r>
            <a:r>
              <a:rPr lang="en-GB" dirty="0"/>
              <a:t>, 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dirty="0"/>
              <a:t>develops ability to distinguish and apply specific analytical  computational methods</a:t>
            </a:r>
          </a:p>
          <a:p>
            <a:pPr>
              <a:buFont typeface="Arial" pitchFamily="34" charset="0"/>
              <a:buChar char="∞"/>
              <a:defRPr/>
            </a:pPr>
            <a:r>
              <a:rPr lang="en-GB" dirty="0"/>
              <a:t>trains skills of computerization in marketing management, including marketing planning, modelling, control and customer relationship management domains.</a:t>
            </a:r>
            <a:endParaRPr lang="lt-LT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DF3158-5799-4450-9995-300346B7495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Course objectives</a:t>
            </a:r>
            <a:endParaRPr lang="lt-LT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400503" cy="4525963"/>
          </a:xfrm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en-GB" dirty="0" smtClean="0"/>
              <a:t>The students will: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get acquainted and acquire practical skills of marketing processes by using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≈"/>
            </a:pPr>
            <a:r>
              <a:rPr lang="en-GB" sz="2000" dirty="0" smtClean="0"/>
              <a:t>applied </a:t>
            </a:r>
            <a:r>
              <a:rPr lang="en-GB" sz="2000" dirty="0"/>
              <a:t>software for marketing </a:t>
            </a:r>
            <a:r>
              <a:rPr lang="en-GB" sz="2000" dirty="0" smtClean="0"/>
              <a:t>operations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≈"/>
            </a:pPr>
            <a:r>
              <a:rPr lang="en-GB" sz="2000" dirty="0"/>
              <a:t>applied software for marketing decision-making, planning and control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≈"/>
            </a:pPr>
            <a:r>
              <a:rPr lang="en-GB" sz="2000" dirty="0" smtClean="0"/>
              <a:t>market </a:t>
            </a:r>
            <a:r>
              <a:rPr lang="en-GB" sz="2000" dirty="0"/>
              <a:t>simulation games,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acquire knowledge and skills </a:t>
            </a:r>
            <a:r>
              <a:rPr lang="en-GB" dirty="0"/>
              <a:t>of marketing </a:t>
            </a:r>
            <a:r>
              <a:rPr lang="en-GB" dirty="0" smtClean="0"/>
              <a:t>information management by using</a:t>
            </a:r>
            <a:endParaRPr lang="en-GB" dirty="0"/>
          </a:p>
          <a:p>
            <a:pPr marL="742950" lvl="2" indent="-342900">
              <a:spcBef>
                <a:spcPct val="0"/>
              </a:spcBef>
              <a:buFont typeface="Arial" charset="0"/>
              <a:buChar char="≈"/>
            </a:pPr>
            <a:r>
              <a:rPr lang="en-GB" sz="2000" dirty="0"/>
              <a:t>intelligent computational tools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≈"/>
            </a:pPr>
            <a:r>
              <a:rPr lang="en-GB" sz="2000" dirty="0"/>
              <a:t>cloud-based applications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≈"/>
            </a:pPr>
            <a:r>
              <a:rPr lang="en-GB" sz="2000" dirty="0" smtClean="0"/>
              <a:t>functional </a:t>
            </a:r>
            <a:r>
              <a:rPr lang="en-GB" sz="2000" dirty="0"/>
              <a:t>modules of the integrated systems, 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∞"/>
            </a:pPr>
            <a:r>
              <a:rPr lang="en-GB" dirty="0" smtClean="0"/>
              <a:t>apply </a:t>
            </a:r>
            <a:r>
              <a:rPr lang="en-GB" dirty="0"/>
              <a:t>methods of virtual team </a:t>
            </a:r>
            <a:r>
              <a:rPr lang="en-GB" dirty="0" smtClean="0"/>
              <a:t>learning</a:t>
            </a:r>
            <a:endParaRPr lang="lt-LT" sz="2000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090646-2F92-4696-9736-C2566F57098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Lecture 1</a:t>
            </a:r>
            <a:endParaRPr lang="lt-LT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7399957" cy="4968552"/>
          </a:xfrm>
        </p:spPr>
        <p:txBody>
          <a:bodyPr/>
          <a:lstStyle/>
          <a:p>
            <a:pPr>
              <a:buFont typeface="Arial" charset="0"/>
              <a:buChar char="∞"/>
            </a:pPr>
            <a:r>
              <a:rPr lang="en-GB" dirty="0" smtClean="0"/>
              <a:t>Definitions, functions, requirements for the marketing information systems (MKIS). </a:t>
            </a:r>
          </a:p>
          <a:p>
            <a:pPr>
              <a:buFont typeface="Arial" charset="0"/>
              <a:buChar char="∞"/>
            </a:pPr>
            <a:r>
              <a:rPr lang="en-GB" dirty="0" smtClean="0"/>
              <a:t>The </a:t>
            </a:r>
            <a:r>
              <a:rPr lang="en-GB" dirty="0"/>
              <a:t>careers </a:t>
            </a:r>
            <a:r>
              <a:rPr lang="en-GB" dirty="0" smtClean="0"/>
              <a:t>and users of </a:t>
            </a:r>
            <a:r>
              <a:rPr lang="en-GB" dirty="0"/>
              <a:t>marketing </a:t>
            </a:r>
            <a:r>
              <a:rPr lang="en-GB" dirty="0" smtClean="0"/>
              <a:t>information,</a:t>
            </a:r>
          </a:p>
          <a:p>
            <a:pPr>
              <a:buFont typeface="Arial" charset="0"/>
              <a:buChar char="∞"/>
            </a:pPr>
            <a:r>
              <a:rPr lang="en-GB" dirty="0" smtClean="0"/>
              <a:t>The user’ requirements for the information content, inputs, retrieval and presentation.</a:t>
            </a:r>
          </a:p>
          <a:p>
            <a:pPr>
              <a:buFont typeface="Arial" charset="0"/>
              <a:buChar char="∞"/>
            </a:pPr>
            <a:r>
              <a:rPr lang="en-GB" dirty="0" smtClean="0"/>
              <a:t>marketing </a:t>
            </a:r>
            <a:r>
              <a:rPr lang="en-GB" dirty="0"/>
              <a:t>decision making environment, complexity of rules and variables involved </a:t>
            </a:r>
            <a:endParaRPr lang="en-GB" b="1" dirty="0" smtClean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endParaRPr lang="en-GB" b="1" dirty="0" smtClean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en-GB" b="1" dirty="0"/>
              <a:t>Tools &amp;software (demo): </a:t>
            </a:r>
            <a:r>
              <a:rPr lang="en-US" dirty="0" smtClean="0"/>
              <a:t>CESIM simulation solutions </a:t>
            </a:r>
            <a:r>
              <a:rPr lang="en-GB" dirty="0" smtClean="0"/>
              <a:t>for </a:t>
            </a:r>
            <a:r>
              <a:rPr lang="en-GB" dirty="0"/>
              <a:t>m</a:t>
            </a:r>
            <a:r>
              <a:rPr lang="en-GB" dirty="0" smtClean="0"/>
              <a:t>ulti-stage </a:t>
            </a:r>
            <a:r>
              <a:rPr lang="en-GB" dirty="0"/>
              <a:t>market modelling </a:t>
            </a:r>
            <a:r>
              <a:rPr lang="en-GB" dirty="0" smtClean="0"/>
              <a:t>games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b="1" dirty="0"/>
              <a:t>Lab work training: </a:t>
            </a:r>
            <a:r>
              <a:rPr lang="en-GB" dirty="0"/>
              <a:t>assignment </a:t>
            </a:r>
            <a:r>
              <a:rPr lang="en-GB" b="1" dirty="0"/>
              <a:t> </a:t>
            </a:r>
            <a:r>
              <a:rPr lang="en-GB" dirty="0"/>
              <a:t>for </a:t>
            </a:r>
            <a:r>
              <a:rPr lang="en-US" dirty="0" smtClean="0"/>
              <a:t>CESIM team simulation sessions</a:t>
            </a:r>
            <a:endParaRPr lang="lt-LT" dirty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endParaRPr lang="en-GB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B883F3-DE5F-4581-89F4-C554A8FB235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MKIS_Course_Syllabus">
  <a:themeElements>
    <a:clrScheme name="Office Theme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MKIS_Course_Syllabus</Template>
  <TotalTime>598</TotalTime>
  <Words>862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MKIS_Course_Syllabus</vt:lpstr>
      <vt:lpstr>1_Default Design</vt:lpstr>
      <vt:lpstr>Equation</vt:lpstr>
      <vt:lpstr>Marketing Information Systems:  course syllabus</vt:lpstr>
      <vt:lpstr>About myself</vt:lpstr>
      <vt:lpstr>PowerPoint Presentation</vt:lpstr>
      <vt:lpstr>Research themes</vt:lpstr>
      <vt:lpstr>Timetable</vt:lpstr>
      <vt:lpstr>Course objectives</vt:lpstr>
      <vt:lpstr>Course objectives</vt:lpstr>
      <vt:lpstr>Course objectives</vt:lpstr>
      <vt:lpstr>Lecture 1</vt:lpstr>
      <vt:lpstr>Lecture 2</vt:lpstr>
      <vt:lpstr>Lecture 3</vt:lpstr>
      <vt:lpstr>Lecture 4</vt:lpstr>
      <vt:lpstr>Lecture 5</vt:lpstr>
      <vt:lpstr>Lecture 6</vt:lpstr>
      <vt:lpstr>Total Mark</vt:lpstr>
      <vt:lpstr>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Information Systems</dc:title>
  <dc:creator>Dalia Krikščiūnienė</dc:creator>
  <cp:lastModifiedBy>Dalia Krikščiūnienė</cp:lastModifiedBy>
  <cp:revision>113</cp:revision>
  <dcterms:created xsi:type="dcterms:W3CDTF">2012-10-17T20:09:17Z</dcterms:created>
  <dcterms:modified xsi:type="dcterms:W3CDTF">2013-10-08T04:26:29Z</dcterms:modified>
</cp:coreProperties>
</file>