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sldIdLst>
    <p:sldId id="256" r:id="rId2"/>
    <p:sldId id="257" r:id="rId3"/>
    <p:sldId id="267" r:id="rId4"/>
    <p:sldId id="265" r:id="rId5"/>
    <p:sldId id="268" r:id="rId6"/>
    <p:sldId id="280" r:id="rId7"/>
    <p:sldId id="276" r:id="rId8"/>
    <p:sldId id="272" r:id="rId9"/>
    <p:sldId id="270" r:id="rId10"/>
    <p:sldId id="286" r:id="rId11"/>
    <p:sldId id="287" r:id="rId12"/>
    <p:sldId id="282" r:id="rId13"/>
    <p:sldId id="273" r:id="rId14"/>
    <p:sldId id="274" r:id="rId15"/>
    <p:sldId id="275" r:id="rId16"/>
    <p:sldId id="288" r:id="rId17"/>
    <p:sldId id="292" r:id="rId18"/>
    <p:sldId id="289" r:id="rId19"/>
    <p:sldId id="285" r:id="rId20"/>
    <p:sldId id="281" r:id="rId21"/>
    <p:sldId id="277" r:id="rId22"/>
    <p:sldId id="290" r:id="rId23"/>
    <p:sldId id="291" r:id="rId24"/>
    <p:sldId id="293" r:id="rId2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B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162" autoAdjust="0"/>
  </p:normalViewPr>
  <p:slideViewPr>
    <p:cSldViewPr>
      <p:cViewPr>
        <p:scale>
          <a:sx n="75" d="100"/>
          <a:sy n="75" d="100"/>
        </p:scale>
        <p:origin x="-1008" y="52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5A11C1-0226-4E30-A159-64393C09299D}" type="datetimeFigureOut">
              <a:rPr lang="cs-CZ" smtClean="0"/>
              <a:pPr/>
              <a:t>14. 10. 2013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FF7F71-E3B6-411A-B5E1-D6F76F408150}" type="slidenum">
              <a:rPr lang="cs-CZ" smtClean="0"/>
              <a:pPr/>
              <a:t>‹#›</a:t>
            </a:fld>
            <a:endParaRPr lang="cs-CZ"/>
          </a:p>
        </p:txBody>
      </p:sp>
    </p:spTree>
    <p:extLst>
      <p:ext uri="{BB962C8B-B14F-4D97-AF65-F5344CB8AC3E}">
        <p14:creationId xmlns:p14="http://schemas.microsoft.com/office/powerpoint/2010/main" val="43079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Good afternoon,</a:t>
            </a:r>
            <a:r>
              <a:rPr lang="en-US" baseline="0" dirty="0" smtClean="0"/>
              <a:t> my name is </a:t>
            </a:r>
            <a:r>
              <a:rPr lang="en-US" baseline="0" dirty="0" err="1" smtClean="0"/>
              <a:t>Jakub</a:t>
            </a:r>
            <a:r>
              <a:rPr lang="en-US" baseline="0" dirty="0" smtClean="0"/>
              <a:t> </a:t>
            </a:r>
            <a:r>
              <a:rPr lang="en-US" baseline="0" dirty="0" err="1" smtClean="0"/>
              <a:t>Valcik</a:t>
            </a:r>
            <a:r>
              <a:rPr lang="en-US" baseline="0" dirty="0" smtClean="0"/>
              <a:t> and I am going to present here our key-pose </a:t>
            </a:r>
            <a:r>
              <a:rPr lang="en-US" baseline="0" dirty="0" err="1" smtClean="0"/>
              <a:t>similiarity</a:t>
            </a:r>
            <a:r>
              <a:rPr lang="en-US" baseline="0" dirty="0" smtClean="0"/>
              <a:t> algorithm for motion data retrieval</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a:t>
            </a:fld>
            <a:endParaRPr lang="cs-CZ"/>
          </a:p>
        </p:txBody>
      </p:sp>
    </p:spTree>
    <p:extLst>
      <p:ext uri="{BB962C8B-B14F-4D97-AF65-F5344CB8AC3E}">
        <p14:creationId xmlns:p14="http://schemas.microsoft.com/office/powerpoint/2010/main" val="2806848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altLang="cs-CZ" dirty="0" smtClean="0"/>
              <a:t>The graph on</a:t>
            </a:r>
            <a:r>
              <a:rPr lang="en-US" altLang="cs-CZ" baseline="0" dirty="0" smtClean="0"/>
              <a:t> the right side represents an arbitrary database movement. The second step of algorithm locates relevant parts around which candidate sub-motion will be looked for. This is done by evaluating a range query for each query key pose. Here we have result only for this query key pose. As we can see our metric index returns three poses which are similar enough. Here I have to say that the range is a parameter which can tune algorithm for better precision or better recall. More on this topic in evaluation section.</a:t>
            </a:r>
            <a:endParaRPr lang="en-US" altLang="cs-CZ" dirty="0" smtClean="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10</a:t>
            </a:fld>
            <a:endParaRPr lang="cs-CZ"/>
          </a:p>
        </p:txBody>
      </p:sp>
    </p:spTree>
    <p:extLst>
      <p:ext uri="{BB962C8B-B14F-4D97-AF65-F5344CB8AC3E}">
        <p14:creationId xmlns:p14="http://schemas.microsoft.com/office/powerpoint/2010/main" val="255850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dirty="0" smtClean="0"/>
              <a:t>Third</a:t>
            </a:r>
            <a:r>
              <a:rPr lang="en-US" altLang="cs-CZ" baseline="0" dirty="0" smtClean="0"/>
              <a:t> step identifies candidate sub-motions for every located pose in previous step. We start with the one in middle and we will call this pose as root pose. Firstly the algorithm scans feature interval before this root pose. Scanned interval has its constraints set from half of distance between query key-poses to its double, thus if the distance between query key-poses was 10 then the scanned interval is from five to twenty frames before the root pose. Within this interval we want to find pose which is most similar to its corresponding query key pose. This process linearly continues to the first query key pose. And then the analogous </a:t>
            </a:r>
            <a:r>
              <a:rPr lang="en-US" altLang="cs-CZ" baseline="0" dirty="0" smtClean="0"/>
              <a:t>process </a:t>
            </a:r>
            <a:r>
              <a:rPr lang="en-US" altLang="cs-CZ" baseline="0" dirty="0" smtClean="0"/>
              <a:t>finds poses after the root pose. And we obtain candidate sub-motion</a:t>
            </a:r>
            <a:r>
              <a:rPr lang="en-US" altLang="cs-CZ" baseline="0" dirty="0" smtClean="0"/>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cs-CZ"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baseline="0" dirty="0" err="1" smtClean="0"/>
              <a:t>Musime</a:t>
            </a:r>
            <a:r>
              <a:rPr lang="en-US" altLang="cs-CZ" baseline="0" dirty="0" smtClean="0"/>
              <a:t> </a:t>
            </a:r>
            <a:r>
              <a:rPr lang="en-US" altLang="cs-CZ" baseline="0" dirty="0" err="1" smtClean="0"/>
              <a:t>najit</a:t>
            </a:r>
            <a:r>
              <a:rPr lang="en-US" altLang="cs-CZ" baseline="0" dirty="0" smtClean="0"/>
              <a:t> </a:t>
            </a:r>
            <a:r>
              <a:rPr lang="en-US" altLang="cs-CZ" baseline="0" dirty="0" err="1" smtClean="0"/>
              <a:t>tolik</a:t>
            </a:r>
            <a:r>
              <a:rPr lang="en-US" altLang="cs-CZ" baseline="0" dirty="0" smtClean="0"/>
              <a:t> </a:t>
            </a:r>
            <a:r>
              <a:rPr lang="en-US" altLang="cs-CZ" baseline="0" dirty="0" err="1" smtClean="0"/>
              <a:t>kandidatnich</a:t>
            </a:r>
            <a:r>
              <a:rPr lang="en-US" altLang="cs-CZ" baseline="0" dirty="0" smtClean="0"/>
              <a:t> poses </a:t>
            </a:r>
            <a:r>
              <a:rPr lang="en-US" altLang="cs-CZ" baseline="0" dirty="0" err="1" smtClean="0"/>
              <a:t>kolik</a:t>
            </a:r>
            <a:r>
              <a:rPr lang="en-US" altLang="cs-CZ" baseline="0" dirty="0" smtClean="0"/>
              <a:t> je query key poses.</a:t>
            </a:r>
            <a:endParaRPr lang="en-US" altLang="cs-CZ" baseline="0" dirty="0" smtClean="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11</a:t>
            </a:fld>
            <a:endParaRPr lang="cs-CZ"/>
          </a:p>
        </p:txBody>
      </p:sp>
    </p:spTree>
    <p:extLst>
      <p:ext uri="{BB962C8B-B14F-4D97-AF65-F5344CB8AC3E}">
        <p14:creationId xmlns:p14="http://schemas.microsoft.com/office/powerpoint/2010/main" val="82961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smtClean="0"/>
              <a:t>Last</a:t>
            </a:r>
            <a:r>
              <a:rPr lang="en-US" baseline="0" noProof="0" dirty="0" smtClean="0"/>
              <a:t> step filters overlapping candidate sub-motions. We have our candidate sub-motion but in second step other root poses were located and that means that other candidate sub-motions were found. This step retains the most ranked and non-overlapping ones. Candidate sub-motion ranking function is average of L1 distances between query and candidate key poses</a:t>
            </a:r>
            <a:r>
              <a:rPr lang="en-US" baseline="0" noProof="0" dirty="0" smtClean="0"/>
              <a:t>.</a:t>
            </a:r>
          </a:p>
          <a:p>
            <a:endParaRPr lang="en-US" baseline="0" noProof="0" dirty="0" smtClean="0"/>
          </a:p>
          <a:p>
            <a:r>
              <a:rPr lang="en-US" baseline="0" noProof="0" dirty="0" err="1" smtClean="0"/>
              <a:t>Pridat</a:t>
            </a:r>
            <a:r>
              <a:rPr lang="en-US" baseline="0" noProof="0" dirty="0" smtClean="0"/>
              <a:t> ranking</a:t>
            </a:r>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12</a:t>
            </a:fld>
            <a:endParaRPr lang="cs-CZ"/>
          </a:p>
        </p:txBody>
      </p:sp>
    </p:spTree>
    <p:extLst>
      <p:ext uri="{BB962C8B-B14F-4D97-AF65-F5344CB8AC3E}">
        <p14:creationId xmlns:p14="http://schemas.microsoft.com/office/powerpoint/2010/main" val="401560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noProof="0" dirty="0" smtClean="0"/>
              <a:t>To test our algorithm</a:t>
            </a:r>
            <a:r>
              <a:rPr lang="en-US" baseline="0" noProof="0" dirty="0" smtClean="0"/>
              <a:t> we used annotated subset of HDM05 motion database consisted of 68 minutes of motion clips with defined ground truth.</a:t>
            </a:r>
          </a:p>
          <a:p>
            <a:endParaRPr lang="en-US" baseline="0" noProof="0" dirty="0" smtClean="0"/>
          </a:p>
          <a:p>
            <a:r>
              <a:rPr lang="en-US" baseline="0" noProof="0" dirty="0" smtClean="0"/>
              <a:t>Objective of our tests was to evaluate search effectiveness and efficiency. Effectiveness was evaluated over 15 predefined motion classes and efficiency yields the average number of similarity comparisons needed to evaluate a single query.</a:t>
            </a:r>
            <a:endParaRPr lang="en-US" noProof="0"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13</a:t>
            </a:fld>
            <a:endParaRPr lang="cs-CZ"/>
          </a:p>
        </p:txBody>
      </p:sp>
    </p:spTree>
    <p:extLst>
      <p:ext uri="{BB962C8B-B14F-4D97-AF65-F5344CB8AC3E}">
        <p14:creationId xmlns:p14="http://schemas.microsoft.com/office/powerpoint/2010/main" val="285601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Results of effectiveness evaluation are in the table on the right. Also they are depicted in the graph where on the x axis is changing pose similarity threshold we were talking about few slides ago.</a:t>
            </a:r>
          </a:p>
          <a:p>
            <a:r>
              <a:rPr lang="en-US" baseline="0" dirty="0" smtClean="0"/>
              <a:t>Our algorithm achieved similar results to annotation technique by Muller at al. on the same data. However, the annotation technique is classification task and thus can categorize sub-motion only into predefined </a:t>
            </a:r>
            <a:r>
              <a:rPr lang="en-US" baseline="0" dirty="0" smtClean="0"/>
              <a:t>classes. </a:t>
            </a:r>
            <a:r>
              <a:rPr lang="en-US" baseline="0" dirty="0" err="1" smtClean="0"/>
              <a:t>Pokud</a:t>
            </a:r>
            <a:r>
              <a:rPr lang="en-US" baseline="0" dirty="0" smtClean="0"/>
              <a:t> by </a:t>
            </a:r>
            <a:r>
              <a:rPr lang="en-US" baseline="0" dirty="0" err="1" smtClean="0"/>
              <a:t>meli</a:t>
            </a:r>
            <a:r>
              <a:rPr lang="en-US" baseline="0" dirty="0" smtClean="0"/>
              <a:t> </a:t>
            </a:r>
            <a:r>
              <a:rPr lang="en-US" baseline="0" dirty="0" err="1" smtClean="0"/>
              <a:t>najit</a:t>
            </a:r>
            <a:r>
              <a:rPr lang="en-US" baseline="0" dirty="0" smtClean="0"/>
              <a:t> </a:t>
            </a:r>
            <a:r>
              <a:rPr lang="en-US" baseline="0" dirty="0" err="1" smtClean="0"/>
              <a:t>nejaky</a:t>
            </a:r>
            <a:r>
              <a:rPr lang="en-US" baseline="0" dirty="0" smtClean="0"/>
              <a:t> </a:t>
            </a:r>
            <a:r>
              <a:rPr lang="en-US" baseline="0" dirty="0" err="1" smtClean="0"/>
              <a:t>pohyb</a:t>
            </a:r>
            <a:r>
              <a:rPr lang="en-US" baseline="0" dirty="0" smtClean="0"/>
              <a:t> even from predefined </a:t>
            </a:r>
            <a:r>
              <a:rPr lang="en-US" baseline="0" dirty="0" err="1" smtClean="0"/>
              <a:t>classses</a:t>
            </a:r>
            <a:r>
              <a:rPr lang="en-US" baseline="0" dirty="0" smtClean="0"/>
              <a:t> it would take in order of magnitude more distance </a:t>
            </a:r>
            <a:r>
              <a:rPr lang="en-US" baseline="0" dirty="0" err="1" smtClean="0"/>
              <a:t>computaitons</a:t>
            </a:r>
            <a:r>
              <a:rPr lang="en-US" baseline="0" dirty="0" smtClean="0"/>
              <a:t> than our algorithm.</a:t>
            </a:r>
          </a:p>
          <a:p>
            <a:endParaRPr lang="en-US" baseline="0" dirty="0" smtClean="0"/>
          </a:p>
          <a:p>
            <a:r>
              <a:rPr lang="en-US" baseline="0" dirty="0" smtClean="0"/>
              <a:t>On </a:t>
            </a:r>
            <a:r>
              <a:rPr lang="en-US" baseline="0" dirty="0" smtClean="0"/>
              <a:t>the contrary, the motion retrieval task is able to search for an arbitrary sub-motion.</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14</a:t>
            </a:fld>
            <a:endParaRPr lang="cs-CZ"/>
          </a:p>
        </p:txBody>
      </p:sp>
    </p:spTree>
    <p:extLst>
      <p:ext uri="{BB962C8B-B14F-4D97-AF65-F5344CB8AC3E}">
        <p14:creationId xmlns:p14="http://schemas.microsoft.com/office/powerpoint/2010/main" val="2249562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Theoretical worst case of efficiency is the number of query key poses multiplied by the total number of all database poses</a:t>
            </a:r>
            <a:r>
              <a:rPr lang="en-US" baseline="0" dirty="0" smtClean="0"/>
              <a:t> – this would happen only in pathological state.</a:t>
            </a:r>
          </a:p>
          <a:p>
            <a:endParaRPr lang="en-US" baseline="0" dirty="0" smtClean="0"/>
          </a:p>
          <a:p>
            <a:r>
              <a:rPr lang="en-US" baseline="0" dirty="0" smtClean="0"/>
              <a:t>In a real world scenario complexity was linear to the number of all database poses. The assumptions for this are reasonable length of queries and motion database which does not contain only sequence of one pose, for example still standing person.</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15</a:t>
            </a:fld>
            <a:endParaRPr lang="cs-CZ"/>
          </a:p>
        </p:txBody>
      </p:sp>
    </p:spTree>
    <p:extLst>
      <p:ext uri="{BB962C8B-B14F-4D97-AF65-F5344CB8AC3E}">
        <p14:creationId xmlns:p14="http://schemas.microsoft.com/office/powerpoint/2010/main" val="9131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To</a:t>
            </a:r>
            <a:r>
              <a:rPr lang="en-US" baseline="0" dirty="0" smtClean="0"/>
              <a:t> sum up, our key-pose similarity algorithm for motion data retrieval has linear complexity in real world scenario and achieves 65% precision an 69% recall. Also this algorithm can be generalized form multidimensional time series retrieval. As a future work we would like to explore new similarity models and we would like to improve key-pose detection phase.</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17</a:t>
            </a:fld>
            <a:endParaRPr lang="cs-CZ"/>
          </a:p>
        </p:txBody>
      </p:sp>
    </p:spTree>
    <p:extLst>
      <p:ext uri="{BB962C8B-B14F-4D97-AF65-F5344CB8AC3E}">
        <p14:creationId xmlns:p14="http://schemas.microsoft.com/office/powerpoint/2010/main" val="146828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mtClean="0"/>
              <a:t>Thank</a:t>
            </a:r>
            <a:r>
              <a:rPr lang="en-US" baseline="0" smtClean="0"/>
              <a:t> you</a:t>
            </a:r>
            <a:endParaRPr lang="cs-CZ"/>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18</a:t>
            </a:fld>
            <a:endParaRPr lang="cs-CZ"/>
          </a:p>
        </p:txBody>
      </p:sp>
    </p:spTree>
    <p:extLst>
      <p:ext uri="{BB962C8B-B14F-4D97-AF65-F5344CB8AC3E}">
        <p14:creationId xmlns:p14="http://schemas.microsoft.com/office/powerpoint/2010/main" val="3589710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Dosahuje</a:t>
            </a:r>
            <a:r>
              <a:rPr lang="en-US" dirty="0" smtClean="0"/>
              <a:t> </a:t>
            </a:r>
            <a:r>
              <a:rPr lang="en-US" dirty="0" err="1" smtClean="0"/>
              <a:t>linearni</a:t>
            </a:r>
            <a:r>
              <a:rPr lang="en-US" baseline="0" dirty="0" smtClean="0"/>
              <a:t> complexity</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23</a:t>
            </a:fld>
            <a:endParaRPr lang="cs-CZ"/>
          </a:p>
        </p:txBody>
      </p:sp>
    </p:spTree>
    <p:extLst>
      <p:ext uri="{BB962C8B-B14F-4D97-AF65-F5344CB8AC3E}">
        <p14:creationId xmlns:p14="http://schemas.microsoft.com/office/powerpoint/2010/main" val="9131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This presentation is structured as follows.</a:t>
            </a:r>
            <a:r>
              <a:rPr lang="en-US" baseline="0" dirty="0" smtClean="0"/>
              <a:t> Firstly I’ll introduce you to motion capture data and show you where these data can be used. The main part of this presentation is devoted to similarity motion retrieval and description of our algorithm. If time allows us I would like to show you our demo.</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2</a:t>
            </a:fld>
            <a:endParaRPr lang="cs-CZ"/>
          </a:p>
        </p:txBody>
      </p:sp>
    </p:spTree>
    <p:extLst>
      <p:ext uri="{BB962C8B-B14F-4D97-AF65-F5344CB8AC3E}">
        <p14:creationId xmlns:p14="http://schemas.microsoft.com/office/powerpoint/2010/main" val="201264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At</a:t>
            </a:r>
            <a:r>
              <a:rPr lang="en-US" baseline="0" dirty="0" smtClean="0"/>
              <a:t> the beginning is a moving human which is recorded by an ordinary video camera. This can be seen at the ride side of this slide. Also this man has attached </a:t>
            </a:r>
            <a:r>
              <a:rPr lang="en-US" baseline="0" dirty="0" smtClean="0"/>
              <a:t>reflective </a:t>
            </a:r>
            <a:r>
              <a:rPr lang="en-US" baseline="0" dirty="0" smtClean="0"/>
              <a:t>markers on his body and the system of synchronized cameras together with specialized software are able to reconstruct 3D coordinates of these markers thus the movement performed by the man on the right can be represented as a moving articulated stick figure at the left side.</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3</a:t>
            </a:fld>
            <a:endParaRPr lang="cs-CZ"/>
          </a:p>
        </p:txBody>
      </p:sp>
    </p:spTree>
    <p:extLst>
      <p:ext uri="{BB962C8B-B14F-4D97-AF65-F5344CB8AC3E}">
        <p14:creationId xmlns:p14="http://schemas.microsoft.com/office/powerpoint/2010/main" val="268153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Digitalized</a:t>
            </a:r>
            <a:r>
              <a:rPr lang="en-US" baseline="0" dirty="0" smtClean="0"/>
              <a:t> human motion is used in various </a:t>
            </a:r>
            <a:r>
              <a:rPr lang="cs-CZ" baseline="0" dirty="0" err="1" smtClean="0"/>
              <a:t>areas</a:t>
            </a:r>
            <a:r>
              <a:rPr lang="cs-CZ" baseline="0" dirty="0" smtClean="0"/>
              <a:t>. </a:t>
            </a:r>
            <a:r>
              <a:rPr lang="en-US" baseline="0" dirty="0" smtClean="0"/>
              <a:t>For example orthopedists use analysis of patient movement for measuring success of rehabilitative treatment. Trainers can compare performance aspects of athletes. In security, the motion analysis can be used for person identification or event detection. </a:t>
            </a:r>
            <a:r>
              <a:rPr lang="cs-CZ" baseline="0" dirty="0" err="1" smtClean="0"/>
              <a:t>Also</a:t>
            </a:r>
            <a:r>
              <a:rPr lang="cs-CZ" baseline="0" dirty="0" smtClean="0"/>
              <a:t> </a:t>
            </a:r>
            <a:r>
              <a:rPr lang="cs-CZ" baseline="0" dirty="0" err="1" smtClean="0"/>
              <a:t>digitalized</a:t>
            </a:r>
            <a:r>
              <a:rPr lang="cs-CZ" baseline="0" dirty="0" smtClean="0"/>
              <a:t> </a:t>
            </a:r>
            <a:r>
              <a:rPr lang="en-US" baseline="0" dirty="0" smtClean="0"/>
              <a:t>human motion is used for realistic motion synthesis in computer animation area.</a:t>
            </a:r>
          </a:p>
          <a:p>
            <a:endParaRPr lang="en-US" dirty="0" smtClean="0"/>
          </a:p>
          <a:p>
            <a:r>
              <a:rPr lang="en-US" dirty="0" smtClean="0"/>
              <a:t>However, to</a:t>
            </a:r>
            <a:r>
              <a:rPr lang="en-US" baseline="0" dirty="0" smtClean="0"/>
              <a:t> effectively</a:t>
            </a:r>
            <a:r>
              <a:rPr lang="en-US" dirty="0" smtClean="0"/>
              <a:t> work with motion databases</a:t>
            </a:r>
            <a:r>
              <a:rPr lang="en-US" baseline="0" dirty="0" smtClean="0"/>
              <a:t> human motion retrieval is needed. There are used two main approaches where the first one is  a content based retrieval and the second approach is a machine learning. From now on we focus on the content based retrieval only.</a:t>
            </a:r>
            <a:endParaRPr lang="cs-CZ" dirty="0"/>
          </a:p>
        </p:txBody>
      </p:sp>
      <p:sp>
        <p:nvSpPr>
          <p:cNvPr id="4" name="Slide Number Placeholder 3"/>
          <p:cNvSpPr>
            <a:spLocks noGrp="1"/>
          </p:cNvSpPr>
          <p:nvPr>
            <p:ph type="sldNum" sz="quarter" idx="10"/>
          </p:nvPr>
        </p:nvSpPr>
        <p:spPr/>
        <p:txBody>
          <a:bodyPr/>
          <a:lstStyle/>
          <a:p>
            <a:fld id="{CDFF7F71-E3B6-411A-B5E1-D6F76F408150}" type="slidenum">
              <a:rPr lang="cs-CZ" smtClean="0"/>
              <a:pPr/>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Content based human motion retrieval </a:t>
            </a:r>
            <a:r>
              <a:rPr lang="en-US" baseline="0" dirty="0" smtClean="0"/>
              <a:t>searches for motions in a database that are similar to a query motion example. Two main approaches are used. Sequence-based approach searches for entire motion </a:t>
            </a:r>
            <a:r>
              <a:rPr lang="en-US" baseline="0" dirty="0" smtClean="0"/>
              <a:t>thus </a:t>
            </a:r>
            <a:r>
              <a:rPr lang="en-US" baseline="0" dirty="0" smtClean="0"/>
              <a:t>motion </a:t>
            </a:r>
            <a:r>
              <a:rPr lang="en-US" baseline="0" dirty="0" smtClean="0"/>
              <a:t>sequence is assessed as a whole </a:t>
            </a:r>
            <a:r>
              <a:rPr lang="en-US" baseline="0" dirty="0" smtClean="0"/>
              <a:t>when similarity is computed. This concept is used for searching in database of  motion snippets as you can see at the bottom of slide. There are four different well defined movements. First is bending, second is jumping and so on. And probably the second and the forth snippets are most similar. </a:t>
            </a:r>
          </a:p>
          <a:p>
            <a:endParaRPr lang="en-US" baseline="0" dirty="0" smtClean="0"/>
          </a:p>
          <a:p>
            <a:r>
              <a:rPr lang="en-US" baseline="0" dirty="0" smtClean="0"/>
              <a:t>The second approach does not consider a motion sequence as atomic but tries to find sub-motions in it similar to the query motion. As you can see on the slide there is rather complex movement containing walking, jumping, turning and so on. So if we are looking for jumping sub-motion it would be probably this</a:t>
            </a:r>
            <a:r>
              <a:rPr lang="en-US" baseline="0" dirty="0" smtClean="0"/>
              <a:t>. </a:t>
            </a:r>
            <a:r>
              <a:rPr lang="en-US" baseline="0" dirty="0" err="1" smtClean="0"/>
              <a:t>Tohle</a:t>
            </a:r>
            <a:r>
              <a:rPr lang="en-US" baseline="0" dirty="0" smtClean="0"/>
              <a:t> </a:t>
            </a:r>
            <a:r>
              <a:rPr lang="en-US" baseline="0" dirty="0" err="1" smtClean="0"/>
              <a:t>bylo</a:t>
            </a:r>
            <a:r>
              <a:rPr lang="en-US" baseline="0" dirty="0" smtClean="0"/>
              <a:t> </a:t>
            </a:r>
            <a:r>
              <a:rPr lang="en-US" baseline="0" dirty="0" err="1" smtClean="0"/>
              <a:t>obecny</a:t>
            </a:r>
            <a:r>
              <a:rPr lang="en-US" baseline="0" dirty="0" smtClean="0"/>
              <a:t> a </a:t>
            </a:r>
            <a:r>
              <a:rPr lang="en-US" baseline="0" dirty="0" err="1" smtClean="0"/>
              <a:t>nyni</a:t>
            </a:r>
            <a:r>
              <a:rPr lang="en-US" baseline="0" dirty="0" smtClean="0"/>
              <a:t> </a:t>
            </a:r>
            <a:r>
              <a:rPr lang="en-US" baseline="0" dirty="0" err="1" smtClean="0"/>
              <a:t>vam</a:t>
            </a:r>
            <a:r>
              <a:rPr lang="en-US" baseline="0" dirty="0" smtClean="0"/>
              <a:t> </a:t>
            </a:r>
            <a:r>
              <a:rPr lang="en-US" baseline="0" dirty="0" err="1" smtClean="0"/>
              <a:t>ukazeme</a:t>
            </a:r>
            <a:r>
              <a:rPr lang="en-US" baseline="0" dirty="0" smtClean="0"/>
              <a:t> </a:t>
            </a:r>
            <a:r>
              <a:rPr lang="en-US" baseline="0" dirty="0" err="1" smtClean="0"/>
              <a:t>nas</a:t>
            </a:r>
            <a:r>
              <a:rPr lang="en-US" baseline="0" dirty="0" smtClean="0"/>
              <a:t> </a:t>
            </a:r>
            <a:r>
              <a:rPr lang="en-US" baseline="0" dirty="0" err="1" smtClean="0"/>
              <a:t>pristup</a:t>
            </a:r>
            <a:r>
              <a:rPr lang="en-US" baseline="0" dirty="0" smtClean="0"/>
              <a:t> inspired by </a:t>
            </a:r>
            <a:r>
              <a:rPr lang="en-US" baseline="0" dirty="0" smtClean="0"/>
              <a:t>the subsequence-based approach.</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5</a:t>
            </a:fld>
            <a:endParaRPr lang="cs-CZ"/>
          </a:p>
        </p:txBody>
      </p:sp>
    </p:spTree>
    <p:extLst>
      <p:ext uri="{BB962C8B-B14F-4D97-AF65-F5344CB8AC3E}">
        <p14:creationId xmlns:p14="http://schemas.microsoft.com/office/powerpoint/2010/main" val="317869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In our solution we use</a:t>
            </a:r>
            <a:r>
              <a:rPr lang="en-US" baseline="0" dirty="0" smtClean="0"/>
              <a:t> following similarity model. Here, by the pose we mean joint coordinates extracted from one frame, such pose is represented by static stick figure. From each pose we extract pose features which is 28 dimensional vector of angles of joints. L1 metric is utilized as a similarity measure between two poses.</a:t>
            </a:r>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6</a:t>
            </a:fld>
            <a:endParaRPr lang="cs-CZ"/>
          </a:p>
        </p:txBody>
      </p:sp>
    </p:spTree>
    <p:extLst>
      <p:ext uri="{BB962C8B-B14F-4D97-AF65-F5344CB8AC3E}">
        <p14:creationId xmlns:p14="http://schemas.microsoft.com/office/powerpoint/2010/main" val="397946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To make our algorithm more efficient we index</a:t>
            </a:r>
            <a:r>
              <a:rPr lang="en-US" baseline="0" dirty="0" smtClean="0"/>
              <a:t> all poses in database by the L1 metric. Any metric-based structure can be utilized. In our approach we used metric index by Novak et al. This index is transparently used when algorithm wants to evaluate range queries.</a:t>
            </a:r>
            <a:endParaRPr lang="cs-CZ" dirty="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7</a:t>
            </a:fld>
            <a:endParaRPr lang="cs-CZ"/>
          </a:p>
        </p:txBody>
      </p:sp>
    </p:spTree>
    <p:extLst>
      <p:ext uri="{BB962C8B-B14F-4D97-AF65-F5344CB8AC3E}">
        <p14:creationId xmlns:p14="http://schemas.microsoft.com/office/powerpoint/2010/main" val="201197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Now we know</a:t>
            </a:r>
            <a:r>
              <a:rPr lang="en-US" baseline="0" dirty="0" smtClean="0"/>
              <a:t> the background of our key-pose retrieval algorithm and we can go through its 4 steps. First of all, this algorithm solves the problem of spatial and temporal variances of motion. The temporal variance means that the same motion can be performed more quickly or more slowly.  The spatial variance means that </a:t>
            </a:r>
            <a:r>
              <a:rPr lang="en-US" baseline="0" dirty="0" smtClean="0"/>
              <a:t>the same type of motion can be done in several ways.</a:t>
            </a:r>
            <a:endParaRPr lang="en-US" baseline="0" dirty="0" smtClean="0"/>
          </a:p>
          <a:p>
            <a:r>
              <a:rPr lang="en-US" baseline="0" dirty="0" smtClean="0"/>
              <a:t>The overview of four steps of our algorithm is presented here. First step detects query key-poses, Second steps locates relevant parts by retrieving the most similar database posed to any query key pose – here enters metric index on the scene. Third step identifies candidate sub-motion for each relevant part retrieved in previous step and forth step filters overlapping candidate sub-motions. This was brief  overview of main steps of our algorithm. Let’s look at them in more detail.</a:t>
            </a:r>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8</a:t>
            </a:fld>
            <a:endParaRPr lang="cs-CZ"/>
          </a:p>
        </p:txBody>
      </p:sp>
    </p:spTree>
    <p:extLst>
      <p:ext uri="{BB962C8B-B14F-4D97-AF65-F5344CB8AC3E}">
        <p14:creationId xmlns:p14="http://schemas.microsoft.com/office/powerpoint/2010/main" val="209350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Only single out of 28 time series of joint angles is depicted in this figure of query </a:t>
            </a:r>
            <a:r>
              <a:rPr lang="en-US" dirty="0" smtClean="0"/>
              <a:t>motion</a:t>
            </a:r>
            <a:r>
              <a:rPr lang="en-US" dirty="0" smtClean="0"/>
              <a:t>. On</a:t>
            </a:r>
            <a:r>
              <a:rPr lang="en-US" baseline="0" dirty="0" smtClean="0"/>
              <a:t> the x axis is discrete time in frames and on the y axis is a joint angle. </a:t>
            </a:r>
            <a:r>
              <a:rPr lang="en-US" dirty="0" smtClean="0"/>
              <a:t>First step detects query key</a:t>
            </a:r>
            <a:r>
              <a:rPr lang="en-US" baseline="0" dirty="0" smtClean="0"/>
              <a:t> poses so that first frame is first query key pose and than every n-</a:t>
            </a:r>
            <a:r>
              <a:rPr lang="en-US" baseline="0" dirty="0" err="1" smtClean="0"/>
              <a:t>th</a:t>
            </a:r>
            <a:r>
              <a:rPr lang="en-US" baseline="0" dirty="0" smtClean="0"/>
              <a:t> pose is considered as a query key pose. Here the n is 10 thus every tenth frame is considered as a query key pose and all poses in-between are ignored. Remember that this pose does not consist of one number but it is 28 dimensional vector.</a:t>
            </a:r>
            <a:endParaRPr lang="en-US" dirty="0" smtClean="0"/>
          </a:p>
        </p:txBody>
      </p:sp>
      <p:sp>
        <p:nvSpPr>
          <p:cNvPr id="4" name="Zástupný symbol pro číslo snímku 3"/>
          <p:cNvSpPr>
            <a:spLocks noGrp="1"/>
          </p:cNvSpPr>
          <p:nvPr>
            <p:ph type="sldNum" sz="quarter" idx="10"/>
          </p:nvPr>
        </p:nvSpPr>
        <p:spPr/>
        <p:txBody>
          <a:bodyPr/>
          <a:lstStyle/>
          <a:p>
            <a:fld id="{CDFF7F71-E3B6-411A-B5E1-D6F76F408150}" type="slidenum">
              <a:rPr lang="cs-CZ" smtClean="0"/>
              <a:pPr/>
              <a:t>9</a:t>
            </a:fld>
            <a:endParaRPr lang="cs-CZ"/>
          </a:p>
        </p:txBody>
      </p:sp>
    </p:spTree>
    <p:extLst>
      <p:ext uri="{BB962C8B-B14F-4D97-AF65-F5344CB8AC3E}">
        <p14:creationId xmlns:p14="http://schemas.microsoft.com/office/powerpoint/2010/main" val="343458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7" name="Obdélník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2362200" y="4038600"/>
            <a:ext cx="6477000" cy="1828800"/>
          </a:xfrm>
        </p:spPr>
        <p:txBody>
          <a:bodyPr anchor="b"/>
          <a:lstStyle>
            <a:lvl1pPr>
              <a:defRPr cap="all" baseline="0"/>
            </a:lvl1pPr>
          </a:lstStyle>
          <a:p>
            <a:r>
              <a:rPr kumimoji="0" lang="cs-CZ" smtClean="0"/>
              <a:t>Kliknutím lze upravit styl.</a:t>
            </a:r>
            <a:endParaRPr kumimoji="0" lang="en-US"/>
          </a:p>
        </p:txBody>
      </p:sp>
      <p:sp>
        <p:nvSpPr>
          <p:cNvPr id="9" name="Podnadpis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3F799E4-676E-4C80-9318-7624602634A0}" type="datetime1">
              <a:rPr lang="cs-CZ" smtClean="0"/>
              <a:pPr/>
              <a:t>14. 10. 2013</a:t>
            </a:fld>
            <a:endParaRPr lang="cs-CZ"/>
          </a:p>
        </p:txBody>
      </p:sp>
      <p:sp>
        <p:nvSpPr>
          <p:cNvPr id="17" name="Zástupný symbol pro zápatí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cs-CZ"/>
          </a:p>
        </p:txBody>
      </p:sp>
      <p:sp>
        <p:nvSpPr>
          <p:cNvPr id="29" name="Zástupný symbol pro číslo snímku 28"/>
          <p:cNvSpPr>
            <a:spLocks noGrp="1"/>
          </p:cNvSpPr>
          <p:nvPr>
            <p:ph type="sldNum" sz="quarter" idx="12"/>
          </p:nvPr>
        </p:nvSpPr>
        <p:spPr>
          <a:xfrm>
            <a:off x="8001000" y="228600"/>
            <a:ext cx="838200" cy="381000"/>
          </a:xfrm>
        </p:spPr>
        <p:txBody>
          <a:bodyPr/>
          <a:lstStyle>
            <a:lvl1pPr>
              <a:defRPr>
                <a:solidFill>
                  <a:schemeClr val="tx2"/>
                </a:solidFill>
              </a:defRPr>
            </a:lvl1pPr>
          </a:lstStyle>
          <a:p>
            <a:fld id="{BBD616A9-63BC-4EBC-94B9-F51355F71052}"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86C36919-905B-47B7-AACC-A8140651CBBD}" type="datetime1">
              <a:rPr lang="cs-CZ" smtClean="0"/>
              <a:pPr/>
              <a:t>14. 10. 2013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BD616A9-63BC-4EBC-94B9-F51355F71052}"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1"/>
      </p:bgRef>
    </p:bg>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53200" y="609600"/>
            <a:ext cx="2057400" cy="5516563"/>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609600"/>
            <a:ext cx="5562600" cy="5516564"/>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a:xfrm>
            <a:off x="6553200" y="6248402"/>
            <a:ext cx="2209800" cy="365125"/>
          </a:xfrm>
        </p:spPr>
        <p:txBody>
          <a:bodyPr/>
          <a:lstStyle/>
          <a:p>
            <a:fld id="{74E7B3F0-93AC-458D-8FB4-9C4E2C784B80}" type="datetime1">
              <a:rPr lang="cs-CZ" smtClean="0"/>
              <a:pPr/>
              <a:t>14. 10. 2013</a:t>
            </a:fld>
            <a:endParaRPr lang="cs-CZ"/>
          </a:p>
        </p:txBody>
      </p:sp>
      <p:sp>
        <p:nvSpPr>
          <p:cNvPr id="5" name="Zástupný symbol pro zápatí 4"/>
          <p:cNvSpPr>
            <a:spLocks noGrp="1"/>
          </p:cNvSpPr>
          <p:nvPr>
            <p:ph type="ftr" sz="quarter" idx="11"/>
          </p:nvPr>
        </p:nvSpPr>
        <p:spPr>
          <a:xfrm>
            <a:off x="457201" y="6248207"/>
            <a:ext cx="5573483" cy="365125"/>
          </a:xfrm>
        </p:spPr>
        <p:txBody>
          <a:bodyPr/>
          <a:lstStyle/>
          <a:p>
            <a:endParaRPr lang="cs-CZ"/>
          </a:p>
        </p:txBody>
      </p:sp>
      <p:sp>
        <p:nvSpPr>
          <p:cNvPr id="7" name="Obdélník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rot="5400000">
            <a:off x="5989638" y="144462"/>
            <a:ext cx="533400" cy="244476"/>
          </a:xfrm>
        </p:spPr>
        <p:txBody>
          <a:bodyPr/>
          <a:lstStyle/>
          <a:p>
            <a:fld id="{BBD616A9-63BC-4EBC-94B9-F51355F71052}"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12648" y="228600"/>
            <a:ext cx="8153400" cy="990600"/>
          </a:xfrm>
        </p:spPr>
        <p:txBody>
          <a:bodyPr/>
          <a:lstStyle/>
          <a:p>
            <a:r>
              <a:rPr kumimoji="0" lang="cs-CZ" smtClean="0"/>
              <a:t>Kliknutím lze upravit styl.</a:t>
            </a:r>
            <a:endParaRPr kumimoji="0" lang="en-US"/>
          </a:p>
        </p:txBody>
      </p:sp>
      <p:sp>
        <p:nvSpPr>
          <p:cNvPr id="4" name="Zástupný symbol pro datum 3"/>
          <p:cNvSpPr>
            <a:spLocks noGrp="1"/>
          </p:cNvSpPr>
          <p:nvPr>
            <p:ph type="dt" sz="half" idx="10"/>
          </p:nvPr>
        </p:nvSpPr>
        <p:spPr/>
        <p:txBody>
          <a:bodyPr/>
          <a:lstStyle/>
          <a:p>
            <a:fld id="{032FC7D7-21A3-4B48-B9AA-CE0E1AF7DFEC}" type="datetime1">
              <a:rPr lang="cs-CZ" smtClean="0"/>
              <a:pPr/>
              <a:t>14. 10. 2013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lvl1pPr>
              <a:defRPr>
                <a:solidFill>
                  <a:srgbClr val="FFFFFF"/>
                </a:solidFill>
              </a:defRPr>
            </a:lvl1pPr>
          </a:lstStyle>
          <a:p>
            <a:fld id="{BBD616A9-63BC-4EBC-94B9-F51355F71052}" type="slidenum">
              <a:rPr lang="cs-CZ" smtClean="0"/>
              <a:pPr/>
              <a:t>‹#›</a:t>
            </a:fld>
            <a:endParaRPr lang="cs-CZ"/>
          </a:p>
        </p:txBody>
      </p:sp>
      <p:sp>
        <p:nvSpPr>
          <p:cNvPr id="8" name="Zástupný symbol pro obsah 7"/>
          <p:cNvSpPr>
            <a:spLocks noGrp="1"/>
          </p:cNvSpPr>
          <p:nvPr>
            <p:ph sz="quarter" idx="1"/>
          </p:nvPr>
        </p:nvSpPr>
        <p:spPr>
          <a:xfrm>
            <a:off x="612648" y="1600200"/>
            <a:ext cx="8153400" cy="44958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7" name="Obdélní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cs-CZ" smtClean="0"/>
              <a:t>Kliknutím lze upravit styl.</a:t>
            </a:r>
            <a:endParaRPr kumimoji="0" lang="en-US"/>
          </a:p>
        </p:txBody>
      </p:sp>
      <p:sp>
        <p:nvSpPr>
          <p:cNvPr id="12" name="Zástupný symbol pro datum 11"/>
          <p:cNvSpPr>
            <a:spLocks noGrp="1"/>
          </p:cNvSpPr>
          <p:nvPr>
            <p:ph type="dt" sz="half" idx="10"/>
          </p:nvPr>
        </p:nvSpPr>
        <p:spPr/>
        <p:txBody>
          <a:bodyPr/>
          <a:lstStyle/>
          <a:p>
            <a:fld id="{6F714C3F-69F3-42E8-A673-F32AD3E2E6F6}" type="datetime1">
              <a:rPr lang="cs-CZ" smtClean="0"/>
              <a:pPr/>
              <a:t>14. 10. 2013</a:t>
            </a:fld>
            <a:endParaRPr lang="cs-CZ"/>
          </a:p>
        </p:txBody>
      </p:sp>
      <p:sp>
        <p:nvSpPr>
          <p:cNvPr id="13" name="Zástupný symbol pro číslo snímku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BD616A9-63BC-4EBC-94B9-F51355F71052}" type="slidenum">
              <a:rPr lang="cs-CZ" smtClean="0"/>
              <a:pPr/>
              <a:t>‹#›</a:t>
            </a:fld>
            <a:endParaRPr lang="cs-CZ"/>
          </a:p>
        </p:txBody>
      </p:sp>
      <p:sp>
        <p:nvSpPr>
          <p:cNvPr id="14" name="Zástupný symbol pro zápatí 13"/>
          <p:cNvSpPr>
            <a:spLocks noGrp="1"/>
          </p:cNvSpPr>
          <p:nvPr>
            <p:ph type="ftr" sz="quarter" idx="12"/>
          </p:nvPr>
        </p:nvSpPr>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9" name="Zástupný symbol pro obsah 8"/>
          <p:cNvSpPr>
            <a:spLocks noGrp="1"/>
          </p:cNvSpPr>
          <p:nvPr>
            <p:ph sz="quarter" idx="1"/>
          </p:nvPr>
        </p:nvSpPr>
        <p:spPr>
          <a:xfrm>
            <a:off x="609600" y="1589567"/>
            <a:ext cx="38862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844901" y="1589567"/>
            <a:ext cx="38862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8" name="Zástupný symbol pro datum 7"/>
          <p:cNvSpPr>
            <a:spLocks noGrp="1"/>
          </p:cNvSpPr>
          <p:nvPr>
            <p:ph type="dt" sz="half" idx="15"/>
          </p:nvPr>
        </p:nvSpPr>
        <p:spPr/>
        <p:txBody>
          <a:bodyPr rtlCol="0"/>
          <a:lstStyle/>
          <a:p>
            <a:fld id="{AB0AB30B-B029-4231-AA8A-1F8971EC12FE}" type="datetime1">
              <a:rPr lang="cs-CZ" smtClean="0"/>
              <a:pPr/>
              <a:t>14. 10. 2013</a:t>
            </a:fld>
            <a:endParaRPr lang="cs-CZ"/>
          </a:p>
        </p:txBody>
      </p:sp>
      <p:sp>
        <p:nvSpPr>
          <p:cNvPr id="10" name="Zástupný symbol pro číslo snímku 9"/>
          <p:cNvSpPr>
            <a:spLocks noGrp="1"/>
          </p:cNvSpPr>
          <p:nvPr>
            <p:ph type="sldNum" sz="quarter" idx="16"/>
          </p:nvPr>
        </p:nvSpPr>
        <p:spPr/>
        <p:txBody>
          <a:bodyPr rtlCol="0"/>
          <a:lstStyle/>
          <a:p>
            <a:fld id="{BBD616A9-63BC-4EBC-94B9-F51355F71052}" type="slidenum">
              <a:rPr lang="cs-CZ" smtClean="0"/>
              <a:pPr/>
              <a:t>‹#›</a:t>
            </a:fld>
            <a:endParaRPr lang="cs-CZ"/>
          </a:p>
        </p:txBody>
      </p:sp>
      <p:sp>
        <p:nvSpPr>
          <p:cNvPr id="12" name="Zástupný symbol pro zápatí 11"/>
          <p:cNvSpPr>
            <a:spLocks noGrp="1"/>
          </p:cNvSpPr>
          <p:nvPr>
            <p:ph type="ftr" sz="quarter" idx="17"/>
          </p:nvPr>
        </p:nvSpPr>
        <p:spPr/>
        <p:txBody>
          <a:bodyPr rtlCol="0"/>
          <a:lstStyle/>
          <a:p>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33400" y="273050"/>
            <a:ext cx="8153400" cy="869950"/>
          </a:xfrm>
        </p:spPr>
        <p:txBody>
          <a:bodyPr anchor="ctr"/>
          <a:lstStyle>
            <a:lvl1pPr>
              <a:defRPr/>
            </a:lvl1pPr>
          </a:lstStyle>
          <a:p>
            <a:r>
              <a:rPr kumimoji="0" lang="cs-CZ" smtClean="0"/>
              <a:t>Kliknutím lze upravit styl.</a:t>
            </a:r>
            <a:endParaRPr kumimoji="0" lang="en-US"/>
          </a:p>
        </p:txBody>
      </p:sp>
      <p:sp>
        <p:nvSpPr>
          <p:cNvPr id="11" name="Zástupný symbol pro obsah 10"/>
          <p:cNvSpPr>
            <a:spLocks noGrp="1"/>
          </p:cNvSpPr>
          <p:nvPr>
            <p:ph sz="quarter" idx="2"/>
          </p:nvPr>
        </p:nvSpPr>
        <p:spPr>
          <a:xfrm>
            <a:off x="609600" y="2438400"/>
            <a:ext cx="3886200" cy="35814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800600" y="2438400"/>
            <a:ext cx="3886200" cy="35814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5"/>
          </p:nvPr>
        </p:nvSpPr>
        <p:spPr/>
        <p:txBody>
          <a:bodyPr rtlCol="0"/>
          <a:lstStyle/>
          <a:p>
            <a:fld id="{793091A0-9A67-45B2-A925-94495573A3B1}" type="datetime1">
              <a:rPr lang="cs-CZ" smtClean="0"/>
              <a:pPr/>
              <a:t>14. 10. 2013</a:t>
            </a:fld>
            <a:endParaRPr lang="cs-CZ"/>
          </a:p>
        </p:txBody>
      </p:sp>
      <p:sp>
        <p:nvSpPr>
          <p:cNvPr id="12" name="Zástupný symbol pro číslo snímku 11"/>
          <p:cNvSpPr>
            <a:spLocks noGrp="1"/>
          </p:cNvSpPr>
          <p:nvPr>
            <p:ph type="sldNum" sz="quarter" idx="16"/>
          </p:nvPr>
        </p:nvSpPr>
        <p:spPr/>
        <p:txBody>
          <a:bodyPr rtlCol="0"/>
          <a:lstStyle/>
          <a:p>
            <a:fld id="{BBD616A9-63BC-4EBC-94B9-F51355F71052}" type="slidenum">
              <a:rPr lang="cs-CZ" smtClean="0"/>
              <a:pPr/>
              <a:t>‹#›</a:t>
            </a:fld>
            <a:endParaRPr lang="cs-CZ"/>
          </a:p>
        </p:txBody>
      </p:sp>
      <p:sp>
        <p:nvSpPr>
          <p:cNvPr id="14" name="Zástupný symbol pro zápatí 13"/>
          <p:cNvSpPr>
            <a:spLocks noGrp="1"/>
          </p:cNvSpPr>
          <p:nvPr>
            <p:ph type="ftr" sz="quarter" idx="17"/>
          </p:nvPr>
        </p:nvSpPr>
        <p:spPr/>
        <p:txBody>
          <a:bodyPr rtlCol="0"/>
          <a:lstStyle/>
          <a:p>
            <a:endParaRPr lang="cs-CZ"/>
          </a:p>
        </p:txBody>
      </p:sp>
      <p:sp>
        <p:nvSpPr>
          <p:cNvPr id="16" name="Zástupný symbol pro text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
        <p:nvSpPr>
          <p:cNvPr id="15" name="Zástupný symbol pro text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57EFFE66-19A8-43AD-95FB-56790FAEF19F}" type="datetime1">
              <a:rPr lang="cs-CZ" smtClean="0"/>
              <a:pPr/>
              <a:t>14. 10. 2013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lvl1pPr>
              <a:defRPr>
                <a:solidFill>
                  <a:srgbClr val="FFFFFF"/>
                </a:solidFill>
              </a:defRPr>
            </a:lvl1pPr>
          </a:lstStyle>
          <a:p>
            <a:fld id="{BBD616A9-63BC-4EBC-94B9-F51355F71052}"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47ADD06-7462-4A98-9BFF-AC1B370BC9DE}" type="datetime1">
              <a:rPr lang="cs-CZ" smtClean="0"/>
              <a:pPr/>
              <a:t>14. 10. 2013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0" y="6248400"/>
            <a:ext cx="533400" cy="381000"/>
          </a:xfrm>
        </p:spPr>
        <p:txBody>
          <a:bodyPr/>
          <a:lstStyle>
            <a:lvl1pPr>
              <a:defRPr>
                <a:solidFill>
                  <a:schemeClr val="tx2"/>
                </a:solidFill>
              </a:defRPr>
            </a:lvl1pPr>
          </a:lstStyle>
          <a:p>
            <a:fld id="{BBD616A9-63BC-4EBC-94B9-F51355F71052}"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8077200" cy="869950"/>
          </a:xfrm>
        </p:spPr>
        <p:txBody>
          <a:bodyPr anchor="ctr"/>
          <a:lstStyle>
            <a:lvl1pPr algn="l">
              <a:buNone/>
              <a:defRPr sz="4400" b="0"/>
            </a:lvl1pPr>
          </a:lstStyle>
          <a:p>
            <a:r>
              <a:rPr kumimoji="0" lang="cs-CZ" smtClean="0"/>
              <a:t>Kliknutím lze upravit styl.</a:t>
            </a:r>
            <a:endParaRPr kumimoji="0" lang="en-US"/>
          </a:p>
        </p:txBody>
      </p:sp>
      <p:sp>
        <p:nvSpPr>
          <p:cNvPr id="5" name="Zástupný symbol pro datum 4"/>
          <p:cNvSpPr>
            <a:spLocks noGrp="1"/>
          </p:cNvSpPr>
          <p:nvPr>
            <p:ph type="dt" sz="half" idx="10"/>
          </p:nvPr>
        </p:nvSpPr>
        <p:spPr/>
        <p:txBody>
          <a:bodyPr/>
          <a:lstStyle/>
          <a:p>
            <a:fld id="{35B063A0-5F86-42D3-952F-DD37B9BC7C4F}" type="datetime1">
              <a:rPr lang="cs-CZ" smtClean="0"/>
              <a:pPr/>
              <a:t>14. 10. 2013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lvl1pPr>
              <a:defRPr>
                <a:solidFill>
                  <a:srgbClr val="FFFFFF"/>
                </a:solidFill>
              </a:defRPr>
            </a:lvl1pPr>
          </a:lstStyle>
          <a:p>
            <a:fld id="{BBD616A9-63BC-4EBC-94B9-F51355F71052}" type="slidenum">
              <a:rPr lang="cs-CZ" smtClean="0"/>
              <a:pPr/>
              <a:t>‹#›</a:t>
            </a:fld>
            <a:endParaRPr lang="cs-CZ"/>
          </a:p>
        </p:txBody>
      </p:sp>
      <p:sp>
        <p:nvSpPr>
          <p:cNvPr id="3" name="Zástupný symbol pro text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9" name="Zástupný symbol pro obsah 8"/>
          <p:cNvSpPr>
            <a:spLocks noGrp="1"/>
          </p:cNvSpPr>
          <p:nvPr>
            <p:ph sz="quarter" idx="1"/>
          </p:nvPr>
        </p:nvSpPr>
        <p:spPr>
          <a:xfrm>
            <a:off x="2362200" y="1752600"/>
            <a:ext cx="6400800" cy="44196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3">
        <a:schemeClr val="bg2"/>
      </p:bgRef>
    </p:bg>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Kliknutím lze upravit styly předlohy textu.</a:t>
            </a:r>
          </a:p>
        </p:txBody>
      </p:sp>
      <p:sp>
        <p:nvSpPr>
          <p:cNvPr id="8" name="Obdélník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cs-CZ" smtClean="0"/>
              <a:t>Kliknutím lze upravit styl.</a:t>
            </a:r>
            <a:endParaRPr kumimoji="0" lang="en-US"/>
          </a:p>
        </p:txBody>
      </p:sp>
      <p:sp>
        <p:nvSpPr>
          <p:cNvPr id="11" name="Obdélník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Zástupný symbol pro datum 11"/>
          <p:cNvSpPr>
            <a:spLocks noGrp="1"/>
          </p:cNvSpPr>
          <p:nvPr>
            <p:ph type="dt" sz="half" idx="10"/>
          </p:nvPr>
        </p:nvSpPr>
        <p:spPr>
          <a:xfrm>
            <a:off x="6248400" y="6248400"/>
            <a:ext cx="2667000" cy="365125"/>
          </a:xfrm>
        </p:spPr>
        <p:txBody>
          <a:bodyPr rtlCol="0"/>
          <a:lstStyle/>
          <a:p>
            <a:fld id="{01D409AC-A730-4806-9EEE-0ECE229987AD}" type="datetime1">
              <a:rPr lang="cs-CZ" smtClean="0"/>
              <a:pPr/>
              <a:t>14. 10. 2013</a:t>
            </a:fld>
            <a:endParaRPr lang="cs-CZ"/>
          </a:p>
        </p:txBody>
      </p:sp>
      <p:sp>
        <p:nvSpPr>
          <p:cNvPr id="13" name="Zástupný symbol pro číslo snímku 12"/>
          <p:cNvSpPr>
            <a:spLocks noGrp="1"/>
          </p:cNvSpPr>
          <p:nvPr>
            <p:ph type="sldNum" sz="quarter" idx="11"/>
          </p:nvPr>
        </p:nvSpPr>
        <p:spPr>
          <a:xfrm>
            <a:off x="0" y="4667249"/>
            <a:ext cx="1447800" cy="663578"/>
          </a:xfrm>
        </p:spPr>
        <p:txBody>
          <a:bodyPr rtlCol="0"/>
          <a:lstStyle>
            <a:lvl1pPr>
              <a:defRPr sz="2800"/>
            </a:lvl1pPr>
          </a:lstStyle>
          <a:p>
            <a:fld id="{BBD616A9-63BC-4EBC-94B9-F51355F71052}" type="slidenum">
              <a:rPr lang="cs-CZ" smtClean="0"/>
              <a:pPr/>
              <a:t>‹#›</a:t>
            </a:fld>
            <a:endParaRPr lang="cs-CZ"/>
          </a:p>
        </p:txBody>
      </p:sp>
      <p:sp>
        <p:nvSpPr>
          <p:cNvPr id="14" name="Zástupný symbol pro zápatí 13"/>
          <p:cNvSpPr>
            <a:spLocks noGrp="1"/>
          </p:cNvSpPr>
          <p:nvPr>
            <p:ph type="ftr" sz="quarter" idx="12"/>
          </p:nvPr>
        </p:nvSpPr>
        <p:spPr>
          <a:xfrm>
            <a:off x="1600200" y="6248206"/>
            <a:ext cx="4572000" cy="365125"/>
          </a:xfrm>
        </p:spPr>
        <p:txBody>
          <a:bodyPr rtlCol="0"/>
          <a:lstStyle/>
          <a:p>
            <a:endParaRPr lang="cs-CZ"/>
          </a:p>
        </p:txBody>
      </p:sp>
      <p:sp>
        <p:nvSpPr>
          <p:cNvPr id="3" name="Zástupný symbol pro obrázek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cs-CZ" smtClean="0"/>
              <a:t>Kliknutím na ikonu přidáte obrázek.</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228600"/>
            <a:ext cx="8153400" cy="990600"/>
          </a:xfrm>
          <a:prstGeom prst="rect">
            <a:avLst/>
          </a:prstGeom>
        </p:spPr>
        <p:txBody>
          <a:bodyPr vert="horz" anchor="ctr">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95D6724-6A00-408B-83F2-5A39A151CDEB}" type="datetime1">
              <a:rPr lang="cs-CZ" smtClean="0"/>
              <a:pPr/>
              <a:t>14. 10. 2013</a:t>
            </a:fld>
            <a:endParaRPr lang="cs-CZ"/>
          </a:p>
        </p:txBody>
      </p:sp>
      <p:sp>
        <p:nvSpPr>
          <p:cNvPr id="3" name="Zástupný symbol pro zápatí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cs-CZ"/>
          </a:p>
        </p:txBody>
      </p:sp>
      <p:sp>
        <p:nvSpPr>
          <p:cNvPr id="7" name="Obdélník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BD616A9-63BC-4EBC-94B9-F51355F71052}"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disa.fi.muni.cz/motion-retrieval" TargetMode="Externa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isa.fi.muni.cz/motion-retrieva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6.bin"/><Relationship Id="rId18" Type="http://schemas.openxmlformats.org/officeDocument/2006/relationships/image" Target="../media/image31.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8.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1.vml"/><Relationship Id="rId6" Type="http://schemas.openxmlformats.org/officeDocument/2006/relationships/image" Target="../media/image25.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27.wmf"/><Relationship Id="rId19" Type="http://schemas.openxmlformats.org/officeDocument/2006/relationships/oleObject" Target="../embeddings/oleObject9.bin"/><Relationship Id="rId4" Type="http://schemas.openxmlformats.org/officeDocument/2006/relationships/image" Target="../media/image24.wmf"/><Relationship Id="rId9" Type="http://schemas.openxmlformats.org/officeDocument/2006/relationships/oleObject" Target="../embeddings/oleObject4.bin"/><Relationship Id="rId14" Type="http://schemas.openxmlformats.org/officeDocument/2006/relationships/image" Target="../media/image29.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7504" y="1772816"/>
            <a:ext cx="7560840" cy="1944216"/>
          </a:xfrm>
        </p:spPr>
        <p:txBody>
          <a:bodyPr>
            <a:normAutofit fontScale="90000"/>
          </a:bodyPr>
          <a:lstStyle/>
          <a:p>
            <a:r>
              <a:rPr lang="en-US" cap="none" dirty="0" smtClean="0"/>
              <a:t>A Key-Pose Similarity Algorithm for Motion Data Retrieval </a:t>
            </a:r>
            <a:endParaRPr lang="cs-CZ" cap="none" dirty="0"/>
          </a:p>
        </p:txBody>
      </p:sp>
      <p:sp>
        <p:nvSpPr>
          <p:cNvPr id="3" name="Podnadpis 2"/>
          <p:cNvSpPr>
            <a:spLocks noGrp="1"/>
          </p:cNvSpPr>
          <p:nvPr>
            <p:ph type="subTitle" idx="1"/>
          </p:nvPr>
        </p:nvSpPr>
        <p:spPr>
          <a:xfrm>
            <a:off x="2718538" y="5085184"/>
            <a:ext cx="6425462" cy="622920"/>
          </a:xfrm>
        </p:spPr>
        <p:txBody>
          <a:bodyPr>
            <a:normAutofit fontScale="92500"/>
          </a:bodyPr>
          <a:lstStyle/>
          <a:p>
            <a:r>
              <a:rPr lang="en-US" dirty="0" smtClean="0"/>
              <a:t>Jan </a:t>
            </a:r>
            <a:r>
              <a:rPr lang="en-US" dirty="0" err="1" smtClean="0"/>
              <a:t>Sedmidubsky</a:t>
            </a:r>
            <a:r>
              <a:rPr lang="en-US" dirty="0" smtClean="0"/>
              <a:t>, </a:t>
            </a:r>
            <a:r>
              <a:rPr lang="cs-CZ" u="sng" dirty="0" smtClean="0"/>
              <a:t>Jakub Val</a:t>
            </a:r>
            <a:r>
              <a:rPr lang="en-US" u="sng" dirty="0" err="1" smtClean="0"/>
              <a:t>ci</a:t>
            </a:r>
            <a:r>
              <a:rPr lang="cs-CZ" u="sng" dirty="0" smtClean="0"/>
              <a:t>k</a:t>
            </a:r>
            <a:r>
              <a:rPr lang="en-US" dirty="0" smtClean="0"/>
              <a:t>, </a:t>
            </a:r>
            <a:r>
              <a:rPr lang="en-US" dirty="0" err="1" smtClean="0"/>
              <a:t>Pavel</a:t>
            </a:r>
            <a:r>
              <a:rPr lang="en-US" dirty="0" smtClean="0"/>
              <a:t> </a:t>
            </a:r>
            <a:r>
              <a:rPr lang="en-US" dirty="0" err="1" smtClean="0"/>
              <a:t>Zezula</a:t>
            </a:r>
            <a:endParaRPr lang="cs-CZ" dirty="0" smtClean="0"/>
          </a:p>
        </p:txBody>
      </p:sp>
      <p:sp>
        <p:nvSpPr>
          <p:cNvPr id="4" name="Podnadpis 2"/>
          <p:cNvSpPr txBox="1">
            <a:spLocks/>
          </p:cNvSpPr>
          <p:nvPr/>
        </p:nvSpPr>
        <p:spPr>
          <a:xfrm>
            <a:off x="3563888" y="6093296"/>
            <a:ext cx="5400600" cy="7200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dirty="0" smtClean="0"/>
              <a:t>ACIVS 2013</a:t>
            </a:r>
            <a:endParaRPr lang="cs-CZ" dirty="0"/>
          </a:p>
        </p:txBody>
      </p:sp>
      <p:sp>
        <p:nvSpPr>
          <p:cNvPr id="5" name="TextovéPole 4"/>
          <p:cNvSpPr txBox="1"/>
          <p:nvPr/>
        </p:nvSpPr>
        <p:spPr>
          <a:xfrm>
            <a:off x="323528" y="6307142"/>
            <a:ext cx="1512168" cy="434226"/>
          </a:xfrm>
          <a:prstGeom prst="rect">
            <a:avLst/>
          </a:prstGeom>
        </p:spPr>
        <p:txBody>
          <a:bodyPr vert="horz" lIns="91440" tIns="45720" rIns="91440" bIns="45720" rtlCol="0">
            <a:normAutofit fontScale="47500" lnSpcReduction="20000"/>
          </a:bodyPr>
          <a:lstStyle>
            <a:defPPr>
              <a:defRPr lang="cs-CZ"/>
            </a:defPPr>
            <a:lvl1pPr indent="0">
              <a:spcBef>
                <a:spcPct val="20000"/>
              </a:spcBef>
              <a:buFont typeface="Arial" pitchFamily="34" charset="0"/>
              <a:buNone/>
              <a:defRPr sz="3200">
                <a:solidFill>
                  <a:schemeClr val="tx1">
                    <a:tint val="75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n-US" dirty="0"/>
              <a:t>OCT </a:t>
            </a:r>
            <a:r>
              <a:rPr lang="en-US" dirty="0" smtClean="0"/>
              <a:t>28, </a:t>
            </a:r>
            <a:r>
              <a:rPr lang="en-US" dirty="0"/>
              <a:t>2013</a:t>
            </a:r>
            <a:endParaRPr lang="cs-CZ" dirty="0"/>
          </a:p>
        </p:txBody>
      </p:sp>
    </p:spTree>
    <p:extLst>
      <p:ext uri="{BB962C8B-B14F-4D97-AF65-F5344CB8AC3E}">
        <p14:creationId xmlns:p14="http://schemas.microsoft.com/office/powerpoint/2010/main" val="362641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Query </a:t>
            </a:r>
            <a:r>
              <a:rPr lang="en-US" dirty="0" smtClean="0"/>
              <a:t>Evaluation Steps </a:t>
            </a:r>
            <a:r>
              <a:rPr lang="en-US" dirty="0"/>
              <a:t>– </a:t>
            </a:r>
            <a:r>
              <a:rPr lang="en-US" dirty="0" smtClean="0"/>
              <a:t>2</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10</a:t>
            </a:fld>
            <a:endParaRPr lang="cs-CZ"/>
          </a:p>
        </p:txBody>
      </p:sp>
      <p:pic>
        <p:nvPicPr>
          <p:cNvPr id="8" name="Obrázek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93" y="5876627"/>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60"/>
          <p:cNvSpPr/>
          <p:nvPr/>
        </p:nvSpPr>
        <p:spPr>
          <a:xfrm>
            <a:off x="926306" y="4749502"/>
            <a:ext cx="2211387" cy="11191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004137 w 4966658"/>
              <a:gd name="connsiteY1" fmla="*/ 535626 h 1750762"/>
              <a:gd name="connsiteX2" fmla="*/ 2016424 w 4966658"/>
              <a:gd name="connsiteY2" fmla="*/ 1489892 h 1750762"/>
              <a:gd name="connsiteX3" fmla="*/ 2999836 w 4966658"/>
              <a:gd name="connsiteY3" fmla="*/ 868790 h 1750762"/>
              <a:gd name="connsiteX4" fmla="*/ 3668433 w 4966658"/>
              <a:gd name="connsiteY4" fmla="*/ 67574 h 1750762"/>
              <a:gd name="connsiteX5" fmla="*/ 4966658 w 4966658"/>
              <a:gd name="connsiteY5" fmla="*/ 540986 h 1750762"/>
              <a:gd name="connsiteX0" fmla="*/ 0 w 4966658"/>
              <a:gd name="connsiteY0" fmla="*/ 1258614 h 1258614"/>
              <a:gd name="connsiteX1" fmla="*/ 1004137 w 4966658"/>
              <a:gd name="connsiteY1" fmla="*/ 43478 h 1258614"/>
              <a:gd name="connsiteX2" fmla="*/ 2016424 w 4966658"/>
              <a:gd name="connsiteY2" fmla="*/ 997744 h 1258614"/>
              <a:gd name="connsiteX3" fmla="*/ 2999836 w 4966658"/>
              <a:gd name="connsiteY3" fmla="*/ 376642 h 1258614"/>
              <a:gd name="connsiteX4" fmla="*/ 4966658 w 4966658"/>
              <a:gd name="connsiteY4" fmla="*/ 48838 h 1258614"/>
              <a:gd name="connsiteX0" fmla="*/ 0 w 2999836"/>
              <a:gd name="connsiteY0" fmla="*/ 1258614 h 1258614"/>
              <a:gd name="connsiteX1" fmla="*/ 1004137 w 2999836"/>
              <a:gd name="connsiteY1" fmla="*/ 43478 h 1258614"/>
              <a:gd name="connsiteX2" fmla="*/ 2016424 w 2999836"/>
              <a:gd name="connsiteY2" fmla="*/ 997744 h 1258614"/>
              <a:gd name="connsiteX3" fmla="*/ 2999836 w 2999836"/>
              <a:gd name="connsiteY3" fmla="*/ 376642 h 1258614"/>
              <a:gd name="connsiteX0" fmla="*/ 0 w 3113665"/>
              <a:gd name="connsiteY0" fmla="*/ 1258614 h 1258614"/>
              <a:gd name="connsiteX1" fmla="*/ 1004137 w 3113665"/>
              <a:gd name="connsiteY1" fmla="*/ 43478 h 1258614"/>
              <a:gd name="connsiteX2" fmla="*/ 2016424 w 3113665"/>
              <a:gd name="connsiteY2" fmla="*/ 997744 h 1258614"/>
              <a:gd name="connsiteX3" fmla="*/ 3113665 w 3113665"/>
              <a:gd name="connsiteY3" fmla="*/ 448521 h 1258614"/>
            </a:gdLst>
            <a:ahLst/>
            <a:cxnLst>
              <a:cxn ang="0">
                <a:pos x="connsiteX0" y="connsiteY0"/>
              </a:cxn>
              <a:cxn ang="0">
                <a:pos x="connsiteX1" y="connsiteY1"/>
              </a:cxn>
              <a:cxn ang="0">
                <a:pos x="connsiteX2" y="connsiteY2"/>
              </a:cxn>
              <a:cxn ang="0">
                <a:pos x="connsiteX3" y="connsiteY3"/>
              </a:cxn>
            </a:cxnLst>
            <a:rect l="l" t="t" r="r" b="b"/>
            <a:pathLst>
              <a:path w="3113665" h="1258614">
                <a:moveTo>
                  <a:pt x="0" y="1258614"/>
                </a:moveTo>
                <a:cubicBezTo>
                  <a:pt x="331423" y="1095413"/>
                  <a:pt x="668066" y="86956"/>
                  <a:pt x="1004137" y="43478"/>
                </a:cubicBezTo>
                <a:cubicBezTo>
                  <a:pt x="1340208" y="0"/>
                  <a:pt x="1664836" y="930237"/>
                  <a:pt x="2016424" y="997744"/>
                </a:cubicBezTo>
                <a:cubicBezTo>
                  <a:pt x="2368012" y="1065251"/>
                  <a:pt x="2621959" y="606672"/>
                  <a:pt x="3113665" y="448521"/>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0" name="Straight Connector 61"/>
          <p:cNvCxnSpPr/>
          <p:nvPr/>
        </p:nvCxnSpPr>
        <p:spPr>
          <a:xfrm>
            <a:off x="2939256" y="4068465"/>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62"/>
          <p:cNvCxnSpPr/>
          <p:nvPr/>
        </p:nvCxnSpPr>
        <p:spPr>
          <a:xfrm>
            <a:off x="1931193" y="4068465"/>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63"/>
          <p:cNvCxnSpPr/>
          <p:nvPr/>
        </p:nvCxnSpPr>
        <p:spPr>
          <a:xfrm>
            <a:off x="1934368" y="4663777"/>
            <a:ext cx="1008063"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64"/>
          <p:cNvCxnSpPr/>
          <p:nvPr/>
        </p:nvCxnSpPr>
        <p:spPr>
          <a:xfrm>
            <a:off x="926306" y="4663777"/>
            <a:ext cx="1008062"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65"/>
          <p:cNvCxnSpPr/>
          <p:nvPr/>
        </p:nvCxnSpPr>
        <p:spPr>
          <a:xfrm>
            <a:off x="926306" y="4068465"/>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reeform 66"/>
          <p:cNvSpPr/>
          <p:nvPr/>
        </p:nvSpPr>
        <p:spPr>
          <a:xfrm>
            <a:off x="4631531" y="4260552"/>
            <a:ext cx="4192587" cy="1687513"/>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2746" h="1898200">
                <a:moveTo>
                  <a:pt x="0" y="1160961"/>
                </a:moveTo>
                <a:cubicBezTo>
                  <a:pt x="14937" y="1144318"/>
                  <a:pt x="369606" y="1898200"/>
                  <a:pt x="673936" y="1709179"/>
                </a:cubicBezTo>
                <a:cubicBezTo>
                  <a:pt x="978266" y="1520158"/>
                  <a:pt x="1504845" y="53672"/>
                  <a:pt x="1825978" y="26836"/>
                </a:cubicBezTo>
                <a:cubicBezTo>
                  <a:pt x="2147111" y="0"/>
                  <a:pt x="2296408" y="1386147"/>
                  <a:pt x="2600737" y="1548165"/>
                </a:cubicBezTo>
                <a:cubicBezTo>
                  <a:pt x="2905066" y="1710183"/>
                  <a:pt x="3431980" y="1089521"/>
                  <a:pt x="3651954" y="998944"/>
                </a:cubicBezTo>
                <a:cubicBezTo>
                  <a:pt x="3871928" y="908367"/>
                  <a:pt x="3820447" y="1150217"/>
                  <a:pt x="3920579" y="1004701"/>
                </a:cubicBezTo>
                <a:cubicBezTo>
                  <a:pt x="4020711" y="859185"/>
                  <a:pt x="4004900" y="204146"/>
                  <a:pt x="4252746" y="125847"/>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18" name="TextBox 71"/>
          <p:cNvSpPr txBox="1">
            <a:spLocks noChangeArrowheads="1"/>
          </p:cNvSpPr>
          <p:nvPr/>
        </p:nvSpPr>
        <p:spPr bwMode="auto">
          <a:xfrm>
            <a:off x="400843" y="6283027"/>
            <a:ext cx="1441450"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Query motion</a:t>
            </a:r>
            <a:endParaRPr lang="cs-CZ" altLang="cs-CZ" sz="1400" b="1"/>
          </a:p>
        </p:txBody>
      </p:sp>
      <p:sp>
        <p:nvSpPr>
          <p:cNvPr id="19" name="TextBox 72"/>
          <p:cNvSpPr txBox="1">
            <a:spLocks noChangeArrowheads="1"/>
          </p:cNvSpPr>
          <p:nvPr/>
        </p:nvSpPr>
        <p:spPr bwMode="auto">
          <a:xfrm>
            <a:off x="4126706" y="6283027"/>
            <a:ext cx="1584325"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Database motion</a:t>
            </a:r>
            <a:endParaRPr lang="cs-CZ" altLang="cs-CZ" sz="1400" b="1"/>
          </a:p>
        </p:txBody>
      </p:sp>
      <p:pic>
        <p:nvPicPr>
          <p:cNvPr id="20" name="Obrázek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818" y="4289127"/>
            <a:ext cx="422275" cy="4889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3"/>
          <p:cNvSpPr txBox="1">
            <a:spLocks noChangeArrowheads="1"/>
          </p:cNvSpPr>
          <p:nvPr/>
        </p:nvSpPr>
        <p:spPr bwMode="auto">
          <a:xfrm>
            <a:off x="6219031" y="6227465"/>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sp>
        <p:nvSpPr>
          <p:cNvPr id="22" name="TextBox 84"/>
          <p:cNvSpPr txBox="1">
            <a:spLocks noChangeArrowheads="1"/>
          </p:cNvSpPr>
          <p:nvPr/>
        </p:nvSpPr>
        <p:spPr bwMode="auto">
          <a:xfrm rot="16200000">
            <a:off x="-134938" y="4751884"/>
            <a:ext cx="127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Joint angle</a:t>
            </a:r>
            <a:endParaRPr lang="cs-CZ" altLang="cs-CZ"/>
          </a:p>
        </p:txBody>
      </p:sp>
      <p:cxnSp>
        <p:nvCxnSpPr>
          <p:cNvPr id="23" name="Straight Arrow Connector 85"/>
          <p:cNvCxnSpPr/>
          <p:nvPr/>
        </p:nvCxnSpPr>
        <p:spPr>
          <a:xfrm>
            <a:off x="4415631" y="6011565"/>
            <a:ext cx="460851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86"/>
          <p:cNvCxnSpPr/>
          <p:nvPr/>
        </p:nvCxnSpPr>
        <p:spPr>
          <a:xfrm flipV="1">
            <a:off x="4631531" y="3852565"/>
            <a:ext cx="0" cy="2374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93"/>
          <p:cNvSpPr txBox="1">
            <a:spLocks noChangeArrowheads="1"/>
          </p:cNvSpPr>
          <p:nvPr/>
        </p:nvSpPr>
        <p:spPr bwMode="auto">
          <a:xfrm>
            <a:off x="2062956" y="6219527"/>
            <a:ext cx="93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cxnSp>
        <p:nvCxnSpPr>
          <p:cNvPr id="26" name="Straight Arrow Connector 94"/>
          <p:cNvCxnSpPr/>
          <p:nvPr/>
        </p:nvCxnSpPr>
        <p:spPr>
          <a:xfrm>
            <a:off x="664368" y="6003627"/>
            <a:ext cx="2617788" cy="79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95"/>
          <p:cNvCxnSpPr/>
          <p:nvPr/>
        </p:nvCxnSpPr>
        <p:spPr>
          <a:xfrm flipV="1">
            <a:off x="880268" y="3843040"/>
            <a:ext cx="0" cy="23764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Obrázek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068" y="5876627"/>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98"/>
          <p:cNvSpPr txBox="1">
            <a:spLocks noChangeArrowheads="1"/>
          </p:cNvSpPr>
          <p:nvPr/>
        </p:nvSpPr>
        <p:spPr bwMode="auto">
          <a:xfrm>
            <a:off x="400843" y="5643265"/>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35°</a:t>
            </a:r>
            <a:endParaRPr lang="cs-CZ" altLang="cs-CZ"/>
          </a:p>
        </p:txBody>
      </p:sp>
      <p:sp>
        <p:nvSpPr>
          <p:cNvPr id="30" name="TextBox 99"/>
          <p:cNvSpPr txBox="1">
            <a:spLocks noChangeArrowheads="1"/>
          </p:cNvSpPr>
          <p:nvPr/>
        </p:nvSpPr>
        <p:spPr bwMode="auto">
          <a:xfrm>
            <a:off x="4166393" y="5589290"/>
            <a:ext cx="50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40°</a:t>
            </a:r>
            <a:endParaRPr lang="cs-CZ" altLang="cs-CZ"/>
          </a:p>
        </p:txBody>
      </p:sp>
      <p:cxnSp>
        <p:nvCxnSpPr>
          <p:cNvPr id="31" name="Straight Arrow Connector 100"/>
          <p:cNvCxnSpPr/>
          <p:nvPr/>
        </p:nvCxnSpPr>
        <p:spPr>
          <a:xfrm flipV="1">
            <a:off x="4534693" y="5795665"/>
            <a:ext cx="889000" cy="1587"/>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TextBox 101"/>
          <p:cNvSpPr txBox="1">
            <a:spLocks noChangeArrowheads="1"/>
          </p:cNvSpPr>
          <p:nvPr/>
        </p:nvSpPr>
        <p:spPr bwMode="auto">
          <a:xfrm>
            <a:off x="1343818" y="4857452"/>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cxnSp>
        <p:nvCxnSpPr>
          <p:cNvPr id="33" name="Straight Arrow Connector 103"/>
          <p:cNvCxnSpPr/>
          <p:nvPr/>
        </p:nvCxnSpPr>
        <p:spPr>
          <a:xfrm>
            <a:off x="770731" y="4068465"/>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104"/>
          <p:cNvCxnSpPr/>
          <p:nvPr/>
        </p:nvCxnSpPr>
        <p:spPr>
          <a:xfrm>
            <a:off x="761206" y="5868690"/>
            <a:ext cx="2889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 name="TextBox 105"/>
          <p:cNvSpPr txBox="1">
            <a:spLocks noChangeArrowheads="1"/>
          </p:cNvSpPr>
          <p:nvPr/>
        </p:nvSpPr>
        <p:spPr bwMode="auto">
          <a:xfrm>
            <a:off x="4048918" y="4873327"/>
            <a:ext cx="66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sp>
        <p:nvSpPr>
          <p:cNvPr id="36" name="TextBox 106"/>
          <p:cNvSpPr txBox="1">
            <a:spLocks noChangeArrowheads="1"/>
          </p:cNvSpPr>
          <p:nvPr/>
        </p:nvSpPr>
        <p:spPr bwMode="auto">
          <a:xfrm>
            <a:off x="2320131" y="5038427"/>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7" name="TextBox 107"/>
          <p:cNvSpPr txBox="1">
            <a:spLocks noChangeArrowheads="1"/>
          </p:cNvSpPr>
          <p:nvPr/>
        </p:nvSpPr>
        <p:spPr bwMode="auto">
          <a:xfrm>
            <a:off x="7427118" y="5067002"/>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8" name="TextBox 108"/>
          <p:cNvSpPr txBox="1">
            <a:spLocks noChangeArrowheads="1"/>
          </p:cNvSpPr>
          <p:nvPr/>
        </p:nvSpPr>
        <p:spPr bwMode="auto">
          <a:xfrm>
            <a:off x="4033043" y="3852565"/>
            <a:ext cx="623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360°</a:t>
            </a:r>
            <a:endParaRPr lang="cs-CZ" altLang="cs-CZ"/>
          </a:p>
        </p:txBody>
      </p:sp>
      <p:cxnSp>
        <p:nvCxnSpPr>
          <p:cNvPr id="39" name="Straight Arrow Connector 109"/>
          <p:cNvCxnSpPr/>
          <p:nvPr/>
        </p:nvCxnSpPr>
        <p:spPr>
          <a:xfrm>
            <a:off x="4521993" y="4068465"/>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111"/>
          <p:cNvCxnSpPr/>
          <p:nvPr/>
        </p:nvCxnSpPr>
        <p:spPr>
          <a:xfrm>
            <a:off x="4534693" y="5086052"/>
            <a:ext cx="42894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112"/>
          <p:cNvCxnSpPr/>
          <p:nvPr/>
        </p:nvCxnSpPr>
        <p:spPr>
          <a:xfrm>
            <a:off x="7890668" y="5289252"/>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113"/>
          <p:cNvCxnSpPr/>
          <p:nvPr/>
        </p:nvCxnSpPr>
        <p:spPr>
          <a:xfrm>
            <a:off x="1816893" y="5060652"/>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114"/>
          <p:cNvCxnSpPr/>
          <p:nvPr/>
        </p:nvCxnSpPr>
        <p:spPr>
          <a:xfrm>
            <a:off x="2805906" y="5260677"/>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165"/>
          <p:cNvCxnSpPr/>
          <p:nvPr/>
        </p:nvCxnSpPr>
        <p:spPr>
          <a:xfrm>
            <a:off x="5795168"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166"/>
          <p:cNvCxnSpPr/>
          <p:nvPr/>
        </p:nvCxnSpPr>
        <p:spPr>
          <a:xfrm>
            <a:off x="8530431"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grpSp>
        <p:nvGrpSpPr>
          <p:cNvPr id="47" name="Group 196"/>
          <p:cNvGrpSpPr>
            <a:grpSpLocks/>
          </p:cNvGrpSpPr>
          <p:nvPr/>
        </p:nvGrpSpPr>
        <p:grpSpPr bwMode="auto">
          <a:xfrm>
            <a:off x="1929606" y="2598440"/>
            <a:ext cx="6602412" cy="1200150"/>
            <a:chOff x="1821487" y="1979548"/>
            <a:chExt cx="6601014" cy="1199876"/>
          </a:xfrm>
        </p:grpSpPr>
        <p:sp>
          <p:nvSpPr>
            <p:cNvPr id="62" name="Freeform 192"/>
            <p:cNvSpPr/>
            <p:nvPr/>
          </p:nvSpPr>
          <p:spPr>
            <a:xfrm>
              <a:off x="1823074" y="2133500"/>
              <a:ext cx="4956713" cy="1045924"/>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Lst>
              <a:ahLst/>
              <a:cxnLst>
                <a:cxn ang="0">
                  <a:pos x="connsiteX0" y="connsiteY0"/>
                </a:cxn>
                <a:cxn ang="0">
                  <a:pos x="connsiteX1" y="connsiteY1"/>
                </a:cxn>
              </a:cxnLst>
              <a:rect l="l" t="t" r="r" b="b"/>
              <a:pathLst>
                <a:path w="10000" h="1213321">
                  <a:moveTo>
                    <a:pt x="0" y="1213321"/>
                  </a:moveTo>
                  <a:cubicBezTo>
                    <a:pt x="3" y="31363"/>
                    <a:pt x="9995" y="0"/>
                    <a:pt x="10000"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3" name="Freeform 193"/>
            <p:cNvSpPr/>
            <p:nvPr/>
          </p:nvSpPr>
          <p:spPr>
            <a:xfrm>
              <a:off x="1821487" y="2133500"/>
              <a:ext cx="3864744" cy="10379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7795"/>
                <a:gd name="connsiteY0" fmla="*/ 1203321 h 1203321"/>
                <a:gd name="connsiteX1" fmla="*/ 7795 w 7795"/>
                <a:gd name="connsiteY1" fmla="*/ 1203321 h 1203321"/>
              </a:gdLst>
              <a:ahLst/>
              <a:cxnLst>
                <a:cxn ang="0">
                  <a:pos x="connsiteX0" y="connsiteY0"/>
                </a:cxn>
                <a:cxn ang="0">
                  <a:pos x="connsiteX1" y="connsiteY1"/>
                </a:cxn>
              </a:cxnLst>
              <a:rect l="l" t="t" r="r" b="b"/>
              <a:pathLst>
                <a:path w="7795" h="1203321">
                  <a:moveTo>
                    <a:pt x="0" y="1203321"/>
                  </a:moveTo>
                  <a:cubicBezTo>
                    <a:pt x="3" y="21363"/>
                    <a:pt x="7790" y="0"/>
                    <a:pt x="7795"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4" name="Freeform 194"/>
            <p:cNvSpPr/>
            <p:nvPr/>
          </p:nvSpPr>
          <p:spPr>
            <a:xfrm>
              <a:off x="1827836" y="2133500"/>
              <a:ext cx="6594665" cy="1045924"/>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3304"/>
                <a:gd name="connsiteY0" fmla="*/ 1213411 h 1213411"/>
                <a:gd name="connsiteX1" fmla="*/ 13304 w 13304"/>
                <a:gd name="connsiteY1" fmla="*/ 1203321 h 1213411"/>
              </a:gdLst>
              <a:ahLst/>
              <a:cxnLst>
                <a:cxn ang="0">
                  <a:pos x="connsiteX0" y="connsiteY0"/>
                </a:cxn>
                <a:cxn ang="0">
                  <a:pos x="connsiteX1" y="connsiteY1"/>
                </a:cxn>
              </a:cxnLst>
              <a:rect l="l" t="t" r="r" b="b"/>
              <a:pathLst>
                <a:path w="13304" h="1213411">
                  <a:moveTo>
                    <a:pt x="0" y="1213411"/>
                  </a:moveTo>
                  <a:cubicBezTo>
                    <a:pt x="3" y="31453"/>
                    <a:pt x="13299" y="0"/>
                    <a:pt x="13304"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5" name="TextBox 195"/>
            <p:cNvSpPr txBox="1">
              <a:spLocks noChangeArrowheads="1"/>
            </p:cNvSpPr>
            <p:nvPr/>
          </p:nvSpPr>
          <p:spPr bwMode="auto">
            <a:xfrm>
              <a:off x="3728008" y="1979548"/>
              <a:ext cx="2357839" cy="3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dirty="0" smtClean="0"/>
                <a:t>M-Index </a:t>
              </a:r>
              <a:r>
                <a:rPr lang="en-US" altLang="cs-CZ" dirty="0"/>
                <a:t>range query</a:t>
              </a:r>
              <a:endParaRPr lang="cs-CZ" altLang="cs-CZ" dirty="0"/>
            </a:p>
          </p:txBody>
        </p:sp>
      </p:grpSp>
      <p:pic>
        <p:nvPicPr>
          <p:cNvPr id="48" name="Obrázek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293" y="4293890"/>
            <a:ext cx="422275" cy="48895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84"/>
          <p:cNvGrpSpPr>
            <a:grpSpLocks/>
          </p:cNvGrpSpPr>
          <p:nvPr/>
        </p:nvGrpSpPr>
        <p:grpSpPr bwMode="auto">
          <a:xfrm>
            <a:off x="395536" y="3357265"/>
            <a:ext cx="2518322" cy="711200"/>
            <a:chOff x="286610" y="2420887"/>
            <a:chExt cx="2518503" cy="711251"/>
          </a:xfrm>
        </p:grpSpPr>
        <p:cxnSp>
          <p:nvCxnSpPr>
            <p:cNvPr id="58" name="Straight Arrow Connector 77"/>
            <p:cNvCxnSpPr>
              <a:cxnSpLocks noChangeShapeType="1"/>
            </p:cNvCxnSpPr>
            <p:nvPr/>
          </p:nvCxnSpPr>
          <p:spPr bwMode="auto">
            <a:xfrm>
              <a:off x="1235075" y="2854325"/>
              <a:ext cx="1570038"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 name="Straight Arrow Connector 80"/>
            <p:cNvCxnSpPr>
              <a:cxnSpLocks noChangeShapeType="1"/>
            </p:cNvCxnSpPr>
            <p:nvPr/>
          </p:nvCxnSpPr>
          <p:spPr bwMode="auto">
            <a:xfrm>
              <a:off x="1228725" y="2854325"/>
              <a:ext cx="587375"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Straight Arrow Connector 82"/>
            <p:cNvCxnSpPr>
              <a:cxnSpLocks noChangeShapeType="1"/>
            </p:cNvCxnSpPr>
            <p:nvPr/>
          </p:nvCxnSpPr>
          <p:spPr bwMode="auto">
            <a:xfrm flipH="1">
              <a:off x="817563" y="2854325"/>
              <a:ext cx="411162"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 name="TextBox 93"/>
            <p:cNvSpPr txBox="1">
              <a:spLocks noChangeArrowheads="1"/>
            </p:cNvSpPr>
            <p:nvPr/>
          </p:nvSpPr>
          <p:spPr bwMode="auto">
            <a:xfrm>
              <a:off x="286610" y="2420887"/>
              <a:ext cx="1164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sz="1200" dirty="0"/>
                <a:t>Selected poses</a:t>
              </a:r>
            </a:p>
            <a:p>
              <a:pPr eaLnBrk="1" hangingPunct="1"/>
              <a:r>
                <a:rPr lang="en-US" altLang="cs-CZ" sz="1200" dirty="0"/>
                <a:t>(28-D vectors)</a:t>
              </a:r>
              <a:endParaRPr lang="cs-CZ" altLang="cs-CZ" sz="1200" dirty="0"/>
            </a:p>
          </p:txBody>
        </p:sp>
      </p:grpSp>
      <p:cxnSp>
        <p:nvCxnSpPr>
          <p:cNvPr id="7" name="Straight Connector 164"/>
          <p:cNvCxnSpPr/>
          <p:nvPr/>
        </p:nvCxnSpPr>
        <p:spPr>
          <a:xfrm>
            <a:off x="6887368"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66" name="Zástupný symbol pro obsah 7"/>
          <p:cNvSpPr>
            <a:spLocks noGrp="1"/>
          </p:cNvSpPr>
          <p:nvPr>
            <p:ph sz="quarter" idx="1"/>
          </p:nvPr>
        </p:nvSpPr>
        <p:spPr>
          <a:xfrm>
            <a:off x="467544" y="1700808"/>
            <a:ext cx="8426450" cy="792088"/>
          </a:xfrm>
        </p:spPr>
        <p:txBody>
          <a:bodyPr/>
          <a:lstStyle/>
          <a:p>
            <a:pPr marL="320040" lvl="2" indent="-320040">
              <a:spcBef>
                <a:spcPts val="700"/>
              </a:spcBef>
              <a:buSzPct val="60000"/>
              <a:buFont typeface="Wingdings"/>
              <a:buChar char=""/>
            </a:pPr>
            <a:r>
              <a:rPr lang="en-US" altLang="cs-CZ" dirty="0" smtClean="0"/>
              <a:t>Location of relevant parts – poses </a:t>
            </a:r>
            <a:r>
              <a:rPr lang="en-US" altLang="cs-CZ" i="1" dirty="0" smtClean="0"/>
              <a:t>similar</a:t>
            </a:r>
            <a:r>
              <a:rPr lang="en-US" altLang="cs-CZ" dirty="0" smtClean="0"/>
              <a:t> </a:t>
            </a:r>
            <a:r>
              <a:rPr lang="en-US" altLang="cs-CZ" dirty="0"/>
              <a:t>to query key </a:t>
            </a:r>
            <a:r>
              <a:rPr lang="en-US" altLang="cs-CZ" dirty="0" smtClean="0"/>
              <a:t>poses</a:t>
            </a:r>
            <a:endParaRPr lang="en-US" altLang="cs-CZ" dirty="0" smtClean="0"/>
          </a:p>
        </p:txBody>
      </p:sp>
    </p:spTree>
    <p:extLst>
      <p:ext uri="{BB962C8B-B14F-4D97-AF65-F5344CB8AC3E}">
        <p14:creationId xmlns:p14="http://schemas.microsoft.com/office/powerpoint/2010/main" val="16518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22" presetClass="entr" presetSubtype="4"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vál 69"/>
          <p:cNvSpPr/>
          <p:nvPr/>
        </p:nvSpPr>
        <p:spPr>
          <a:xfrm>
            <a:off x="2484463" y="4985918"/>
            <a:ext cx="858789" cy="64635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cs-CZ"/>
          </a:p>
        </p:txBody>
      </p:sp>
      <p:sp>
        <p:nvSpPr>
          <p:cNvPr id="67" name="Ovál 66"/>
          <p:cNvSpPr/>
          <p:nvPr/>
        </p:nvSpPr>
        <p:spPr>
          <a:xfrm>
            <a:off x="395536" y="5445224"/>
            <a:ext cx="858789" cy="64635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cs-CZ"/>
          </a:p>
        </p:txBody>
      </p:sp>
      <p:sp>
        <p:nvSpPr>
          <p:cNvPr id="5" name="Rectangle 59"/>
          <p:cNvSpPr/>
          <p:nvPr/>
        </p:nvSpPr>
        <p:spPr>
          <a:xfrm>
            <a:off x="5215731" y="3852565"/>
            <a:ext cx="2825750" cy="24479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cs-CZ"/>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cs-CZ"/>
          </a:p>
        </p:txBody>
      </p:sp>
      <p:cxnSp>
        <p:nvCxnSpPr>
          <p:cNvPr id="7" name="Straight Connector 164"/>
          <p:cNvCxnSpPr/>
          <p:nvPr/>
        </p:nvCxnSpPr>
        <p:spPr>
          <a:xfrm>
            <a:off x="6887368"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en-US" dirty="0"/>
              <a:t>Query </a:t>
            </a:r>
            <a:r>
              <a:rPr lang="en-US" dirty="0" smtClean="0"/>
              <a:t>Evaluation Steps </a:t>
            </a:r>
            <a:r>
              <a:rPr lang="en-US" dirty="0"/>
              <a:t>– </a:t>
            </a:r>
            <a:r>
              <a:rPr lang="en-US" dirty="0" smtClean="0"/>
              <a:t>3</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11</a:t>
            </a:fld>
            <a:endParaRPr lang="cs-CZ"/>
          </a:p>
        </p:txBody>
      </p:sp>
      <p:cxnSp>
        <p:nvCxnSpPr>
          <p:cNvPr id="6" name="Straight Connector 68"/>
          <p:cNvCxnSpPr/>
          <p:nvPr/>
        </p:nvCxnSpPr>
        <p:spPr>
          <a:xfrm>
            <a:off x="6888956" y="4068465"/>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pic>
        <p:nvPicPr>
          <p:cNvPr id="8" name="Obrázek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93" y="5876627"/>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60"/>
          <p:cNvSpPr/>
          <p:nvPr/>
        </p:nvSpPr>
        <p:spPr>
          <a:xfrm>
            <a:off x="926306" y="4749502"/>
            <a:ext cx="2211387" cy="11191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004137 w 4966658"/>
              <a:gd name="connsiteY1" fmla="*/ 535626 h 1750762"/>
              <a:gd name="connsiteX2" fmla="*/ 2016424 w 4966658"/>
              <a:gd name="connsiteY2" fmla="*/ 1489892 h 1750762"/>
              <a:gd name="connsiteX3" fmla="*/ 2999836 w 4966658"/>
              <a:gd name="connsiteY3" fmla="*/ 868790 h 1750762"/>
              <a:gd name="connsiteX4" fmla="*/ 3668433 w 4966658"/>
              <a:gd name="connsiteY4" fmla="*/ 67574 h 1750762"/>
              <a:gd name="connsiteX5" fmla="*/ 4966658 w 4966658"/>
              <a:gd name="connsiteY5" fmla="*/ 540986 h 1750762"/>
              <a:gd name="connsiteX0" fmla="*/ 0 w 4966658"/>
              <a:gd name="connsiteY0" fmla="*/ 1258614 h 1258614"/>
              <a:gd name="connsiteX1" fmla="*/ 1004137 w 4966658"/>
              <a:gd name="connsiteY1" fmla="*/ 43478 h 1258614"/>
              <a:gd name="connsiteX2" fmla="*/ 2016424 w 4966658"/>
              <a:gd name="connsiteY2" fmla="*/ 997744 h 1258614"/>
              <a:gd name="connsiteX3" fmla="*/ 2999836 w 4966658"/>
              <a:gd name="connsiteY3" fmla="*/ 376642 h 1258614"/>
              <a:gd name="connsiteX4" fmla="*/ 4966658 w 4966658"/>
              <a:gd name="connsiteY4" fmla="*/ 48838 h 1258614"/>
              <a:gd name="connsiteX0" fmla="*/ 0 w 2999836"/>
              <a:gd name="connsiteY0" fmla="*/ 1258614 h 1258614"/>
              <a:gd name="connsiteX1" fmla="*/ 1004137 w 2999836"/>
              <a:gd name="connsiteY1" fmla="*/ 43478 h 1258614"/>
              <a:gd name="connsiteX2" fmla="*/ 2016424 w 2999836"/>
              <a:gd name="connsiteY2" fmla="*/ 997744 h 1258614"/>
              <a:gd name="connsiteX3" fmla="*/ 2999836 w 2999836"/>
              <a:gd name="connsiteY3" fmla="*/ 376642 h 1258614"/>
              <a:gd name="connsiteX0" fmla="*/ 0 w 3113665"/>
              <a:gd name="connsiteY0" fmla="*/ 1258614 h 1258614"/>
              <a:gd name="connsiteX1" fmla="*/ 1004137 w 3113665"/>
              <a:gd name="connsiteY1" fmla="*/ 43478 h 1258614"/>
              <a:gd name="connsiteX2" fmla="*/ 2016424 w 3113665"/>
              <a:gd name="connsiteY2" fmla="*/ 997744 h 1258614"/>
              <a:gd name="connsiteX3" fmla="*/ 3113665 w 3113665"/>
              <a:gd name="connsiteY3" fmla="*/ 448521 h 1258614"/>
            </a:gdLst>
            <a:ahLst/>
            <a:cxnLst>
              <a:cxn ang="0">
                <a:pos x="connsiteX0" y="connsiteY0"/>
              </a:cxn>
              <a:cxn ang="0">
                <a:pos x="connsiteX1" y="connsiteY1"/>
              </a:cxn>
              <a:cxn ang="0">
                <a:pos x="connsiteX2" y="connsiteY2"/>
              </a:cxn>
              <a:cxn ang="0">
                <a:pos x="connsiteX3" y="connsiteY3"/>
              </a:cxn>
            </a:cxnLst>
            <a:rect l="l" t="t" r="r" b="b"/>
            <a:pathLst>
              <a:path w="3113665" h="1258614">
                <a:moveTo>
                  <a:pt x="0" y="1258614"/>
                </a:moveTo>
                <a:cubicBezTo>
                  <a:pt x="331423" y="1095413"/>
                  <a:pt x="668066" y="86956"/>
                  <a:pt x="1004137" y="43478"/>
                </a:cubicBezTo>
                <a:cubicBezTo>
                  <a:pt x="1340208" y="0"/>
                  <a:pt x="1664836" y="930237"/>
                  <a:pt x="2016424" y="997744"/>
                </a:cubicBezTo>
                <a:cubicBezTo>
                  <a:pt x="2368012" y="1065251"/>
                  <a:pt x="2621959" y="606672"/>
                  <a:pt x="3113665" y="448521"/>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0" name="Straight Connector 61"/>
          <p:cNvCxnSpPr/>
          <p:nvPr/>
        </p:nvCxnSpPr>
        <p:spPr>
          <a:xfrm>
            <a:off x="2939256" y="4068465"/>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62"/>
          <p:cNvCxnSpPr/>
          <p:nvPr/>
        </p:nvCxnSpPr>
        <p:spPr>
          <a:xfrm>
            <a:off x="1931193" y="4068465"/>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63"/>
          <p:cNvCxnSpPr/>
          <p:nvPr/>
        </p:nvCxnSpPr>
        <p:spPr>
          <a:xfrm>
            <a:off x="1934368" y="4663777"/>
            <a:ext cx="1008063"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64"/>
          <p:cNvCxnSpPr/>
          <p:nvPr/>
        </p:nvCxnSpPr>
        <p:spPr>
          <a:xfrm>
            <a:off x="926306" y="4663777"/>
            <a:ext cx="1008062"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65"/>
          <p:cNvCxnSpPr/>
          <p:nvPr/>
        </p:nvCxnSpPr>
        <p:spPr>
          <a:xfrm>
            <a:off x="926306" y="4068465"/>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reeform 66"/>
          <p:cNvSpPr/>
          <p:nvPr/>
        </p:nvSpPr>
        <p:spPr>
          <a:xfrm>
            <a:off x="4631531" y="4260552"/>
            <a:ext cx="4192587" cy="1687513"/>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2746" h="1898200">
                <a:moveTo>
                  <a:pt x="0" y="1160961"/>
                </a:moveTo>
                <a:cubicBezTo>
                  <a:pt x="14937" y="1144318"/>
                  <a:pt x="369606" y="1898200"/>
                  <a:pt x="673936" y="1709179"/>
                </a:cubicBezTo>
                <a:cubicBezTo>
                  <a:pt x="978266" y="1520158"/>
                  <a:pt x="1504845" y="53672"/>
                  <a:pt x="1825978" y="26836"/>
                </a:cubicBezTo>
                <a:cubicBezTo>
                  <a:pt x="2147111" y="0"/>
                  <a:pt x="2296408" y="1386147"/>
                  <a:pt x="2600737" y="1548165"/>
                </a:cubicBezTo>
                <a:cubicBezTo>
                  <a:pt x="2905066" y="1710183"/>
                  <a:pt x="3431980" y="1089521"/>
                  <a:pt x="3651954" y="998944"/>
                </a:cubicBezTo>
                <a:cubicBezTo>
                  <a:pt x="3871928" y="908367"/>
                  <a:pt x="3820447" y="1150217"/>
                  <a:pt x="3920579" y="1004701"/>
                </a:cubicBezTo>
                <a:cubicBezTo>
                  <a:pt x="4020711" y="859185"/>
                  <a:pt x="4004900" y="204146"/>
                  <a:pt x="4252746" y="125847"/>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6" name="Straight Connector 67"/>
          <p:cNvCxnSpPr/>
          <p:nvPr/>
        </p:nvCxnSpPr>
        <p:spPr>
          <a:xfrm>
            <a:off x="7393012" y="4068465"/>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70"/>
          <p:cNvCxnSpPr/>
          <p:nvPr/>
        </p:nvCxnSpPr>
        <p:spPr>
          <a:xfrm>
            <a:off x="6356349" y="4078312"/>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71"/>
          <p:cNvSpPr txBox="1">
            <a:spLocks noChangeArrowheads="1"/>
          </p:cNvSpPr>
          <p:nvPr/>
        </p:nvSpPr>
        <p:spPr bwMode="auto">
          <a:xfrm>
            <a:off x="400843" y="6283027"/>
            <a:ext cx="1441450"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Query motion</a:t>
            </a:r>
            <a:endParaRPr lang="cs-CZ" altLang="cs-CZ" sz="1400" b="1"/>
          </a:p>
        </p:txBody>
      </p:sp>
      <p:sp>
        <p:nvSpPr>
          <p:cNvPr id="19" name="TextBox 72"/>
          <p:cNvSpPr txBox="1">
            <a:spLocks noChangeArrowheads="1"/>
          </p:cNvSpPr>
          <p:nvPr/>
        </p:nvSpPr>
        <p:spPr bwMode="auto">
          <a:xfrm>
            <a:off x="4126706" y="6283027"/>
            <a:ext cx="1584325"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Database motion</a:t>
            </a:r>
            <a:endParaRPr lang="cs-CZ" altLang="cs-CZ" sz="1400" b="1"/>
          </a:p>
        </p:txBody>
      </p:sp>
      <p:pic>
        <p:nvPicPr>
          <p:cNvPr id="20" name="Obrázek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818" y="4289127"/>
            <a:ext cx="422275" cy="4889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3"/>
          <p:cNvSpPr txBox="1">
            <a:spLocks noChangeArrowheads="1"/>
          </p:cNvSpPr>
          <p:nvPr/>
        </p:nvSpPr>
        <p:spPr bwMode="auto">
          <a:xfrm>
            <a:off x="6219031" y="6227465"/>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sp>
        <p:nvSpPr>
          <p:cNvPr id="22" name="TextBox 84"/>
          <p:cNvSpPr txBox="1">
            <a:spLocks noChangeArrowheads="1"/>
          </p:cNvSpPr>
          <p:nvPr/>
        </p:nvSpPr>
        <p:spPr bwMode="auto">
          <a:xfrm rot="16200000">
            <a:off x="-134938" y="4751884"/>
            <a:ext cx="127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Joint angle</a:t>
            </a:r>
            <a:endParaRPr lang="cs-CZ" altLang="cs-CZ"/>
          </a:p>
        </p:txBody>
      </p:sp>
      <p:cxnSp>
        <p:nvCxnSpPr>
          <p:cNvPr id="23" name="Straight Arrow Connector 85"/>
          <p:cNvCxnSpPr/>
          <p:nvPr/>
        </p:nvCxnSpPr>
        <p:spPr>
          <a:xfrm>
            <a:off x="4415631" y="6011565"/>
            <a:ext cx="460851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86"/>
          <p:cNvCxnSpPr/>
          <p:nvPr/>
        </p:nvCxnSpPr>
        <p:spPr>
          <a:xfrm flipV="1">
            <a:off x="4631531" y="3852565"/>
            <a:ext cx="0" cy="2374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93"/>
          <p:cNvSpPr txBox="1">
            <a:spLocks noChangeArrowheads="1"/>
          </p:cNvSpPr>
          <p:nvPr/>
        </p:nvSpPr>
        <p:spPr bwMode="auto">
          <a:xfrm>
            <a:off x="2062956" y="6219527"/>
            <a:ext cx="93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cxnSp>
        <p:nvCxnSpPr>
          <p:cNvPr id="26" name="Straight Arrow Connector 94"/>
          <p:cNvCxnSpPr/>
          <p:nvPr/>
        </p:nvCxnSpPr>
        <p:spPr>
          <a:xfrm>
            <a:off x="664368" y="6003627"/>
            <a:ext cx="2617788" cy="79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95"/>
          <p:cNvCxnSpPr/>
          <p:nvPr/>
        </p:nvCxnSpPr>
        <p:spPr>
          <a:xfrm flipV="1">
            <a:off x="880268" y="3843040"/>
            <a:ext cx="0" cy="23764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Obrázek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068" y="5876627"/>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98"/>
          <p:cNvSpPr txBox="1">
            <a:spLocks noChangeArrowheads="1"/>
          </p:cNvSpPr>
          <p:nvPr/>
        </p:nvSpPr>
        <p:spPr bwMode="auto">
          <a:xfrm>
            <a:off x="400843" y="5643265"/>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35°</a:t>
            </a:r>
            <a:endParaRPr lang="cs-CZ" altLang="cs-CZ"/>
          </a:p>
        </p:txBody>
      </p:sp>
      <p:sp>
        <p:nvSpPr>
          <p:cNvPr id="30" name="TextBox 99"/>
          <p:cNvSpPr txBox="1">
            <a:spLocks noChangeArrowheads="1"/>
          </p:cNvSpPr>
          <p:nvPr/>
        </p:nvSpPr>
        <p:spPr bwMode="auto">
          <a:xfrm>
            <a:off x="4166393" y="5589290"/>
            <a:ext cx="50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40°</a:t>
            </a:r>
            <a:endParaRPr lang="cs-CZ" altLang="cs-CZ"/>
          </a:p>
        </p:txBody>
      </p:sp>
      <p:cxnSp>
        <p:nvCxnSpPr>
          <p:cNvPr id="31" name="Straight Arrow Connector 100"/>
          <p:cNvCxnSpPr/>
          <p:nvPr/>
        </p:nvCxnSpPr>
        <p:spPr>
          <a:xfrm flipV="1">
            <a:off x="4534693" y="5795665"/>
            <a:ext cx="889000" cy="1587"/>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TextBox 101"/>
          <p:cNvSpPr txBox="1">
            <a:spLocks noChangeArrowheads="1"/>
          </p:cNvSpPr>
          <p:nvPr/>
        </p:nvSpPr>
        <p:spPr bwMode="auto">
          <a:xfrm>
            <a:off x="1343818" y="4857452"/>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cxnSp>
        <p:nvCxnSpPr>
          <p:cNvPr id="33" name="Straight Arrow Connector 103"/>
          <p:cNvCxnSpPr/>
          <p:nvPr/>
        </p:nvCxnSpPr>
        <p:spPr>
          <a:xfrm>
            <a:off x="770731" y="4068465"/>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104"/>
          <p:cNvCxnSpPr/>
          <p:nvPr/>
        </p:nvCxnSpPr>
        <p:spPr>
          <a:xfrm>
            <a:off x="761206" y="5868690"/>
            <a:ext cx="2889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 name="TextBox 105"/>
          <p:cNvSpPr txBox="1">
            <a:spLocks noChangeArrowheads="1"/>
          </p:cNvSpPr>
          <p:nvPr/>
        </p:nvSpPr>
        <p:spPr bwMode="auto">
          <a:xfrm>
            <a:off x="4048918" y="4873327"/>
            <a:ext cx="66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sp>
        <p:nvSpPr>
          <p:cNvPr id="36" name="TextBox 106"/>
          <p:cNvSpPr txBox="1">
            <a:spLocks noChangeArrowheads="1"/>
          </p:cNvSpPr>
          <p:nvPr/>
        </p:nvSpPr>
        <p:spPr bwMode="auto">
          <a:xfrm>
            <a:off x="2320131" y="5038427"/>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7" name="TextBox 107"/>
          <p:cNvSpPr txBox="1">
            <a:spLocks noChangeArrowheads="1"/>
          </p:cNvSpPr>
          <p:nvPr/>
        </p:nvSpPr>
        <p:spPr bwMode="auto">
          <a:xfrm>
            <a:off x="7427118" y="5067002"/>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8" name="TextBox 108"/>
          <p:cNvSpPr txBox="1">
            <a:spLocks noChangeArrowheads="1"/>
          </p:cNvSpPr>
          <p:nvPr/>
        </p:nvSpPr>
        <p:spPr bwMode="auto">
          <a:xfrm>
            <a:off x="4033043" y="3852565"/>
            <a:ext cx="623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360°</a:t>
            </a:r>
            <a:endParaRPr lang="cs-CZ" altLang="cs-CZ"/>
          </a:p>
        </p:txBody>
      </p:sp>
      <p:cxnSp>
        <p:nvCxnSpPr>
          <p:cNvPr id="39" name="Straight Arrow Connector 109"/>
          <p:cNvCxnSpPr/>
          <p:nvPr/>
        </p:nvCxnSpPr>
        <p:spPr>
          <a:xfrm>
            <a:off x="4521993" y="4068465"/>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0" name="TextBox 110"/>
          <p:cNvSpPr txBox="1"/>
          <p:nvPr/>
        </p:nvSpPr>
        <p:spPr>
          <a:xfrm>
            <a:off x="5544343" y="3795415"/>
            <a:ext cx="2230438" cy="338137"/>
          </a:xfrm>
          <a:prstGeom prst="rect">
            <a:avLst/>
          </a:prstGeom>
          <a:noFill/>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defRPr/>
            </a:pPr>
            <a:r>
              <a:rPr lang="en-US" sz="1600" b="1" dirty="0">
                <a:solidFill>
                  <a:schemeClr val="tx1">
                    <a:lumMod val="65000"/>
                    <a:lumOff val="35000"/>
                  </a:schemeClr>
                </a:solidFill>
              </a:rPr>
              <a:t>Retrieved sub-motion</a:t>
            </a:r>
            <a:endParaRPr lang="cs-CZ" sz="1600" b="1" dirty="0">
              <a:solidFill>
                <a:schemeClr val="tx1">
                  <a:lumMod val="65000"/>
                  <a:lumOff val="35000"/>
                </a:schemeClr>
              </a:solidFill>
            </a:endParaRPr>
          </a:p>
        </p:txBody>
      </p:sp>
      <p:cxnSp>
        <p:nvCxnSpPr>
          <p:cNvPr id="41" name="Straight Arrow Connector 111"/>
          <p:cNvCxnSpPr/>
          <p:nvPr/>
        </p:nvCxnSpPr>
        <p:spPr>
          <a:xfrm>
            <a:off x="4534693" y="5086052"/>
            <a:ext cx="42894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112"/>
          <p:cNvCxnSpPr/>
          <p:nvPr/>
        </p:nvCxnSpPr>
        <p:spPr>
          <a:xfrm>
            <a:off x="7890668" y="5289252"/>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113"/>
          <p:cNvCxnSpPr/>
          <p:nvPr/>
        </p:nvCxnSpPr>
        <p:spPr>
          <a:xfrm>
            <a:off x="1816893" y="5060652"/>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114"/>
          <p:cNvCxnSpPr/>
          <p:nvPr/>
        </p:nvCxnSpPr>
        <p:spPr>
          <a:xfrm>
            <a:off x="2805906" y="5260677"/>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165"/>
          <p:cNvCxnSpPr/>
          <p:nvPr/>
        </p:nvCxnSpPr>
        <p:spPr>
          <a:xfrm>
            <a:off x="5795168"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166"/>
          <p:cNvCxnSpPr/>
          <p:nvPr/>
        </p:nvCxnSpPr>
        <p:spPr>
          <a:xfrm>
            <a:off x="8530431" y="4077990"/>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pic>
        <p:nvPicPr>
          <p:cNvPr id="48" name="Obrázek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293" y="4293890"/>
            <a:ext cx="422275" cy="48895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58"/>
          <p:cNvCxnSpPr>
            <a:cxnSpLocks noChangeShapeType="1"/>
          </p:cNvCxnSpPr>
          <p:nvPr/>
        </p:nvCxnSpPr>
        <p:spPr bwMode="auto">
          <a:xfrm>
            <a:off x="6376193" y="5868690"/>
            <a:ext cx="519113" cy="0"/>
          </a:xfrm>
          <a:prstGeom prst="straightConnector1">
            <a:avLst/>
          </a:prstGeom>
          <a:noFill/>
          <a:ln w="19050" algn="ctr">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cxnSp>
      <p:pic>
        <p:nvPicPr>
          <p:cNvPr id="50" name="Obrázek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2406" y="5522615"/>
            <a:ext cx="422275" cy="488950"/>
          </a:xfrm>
          <a:prstGeom prst="rect">
            <a:avLst/>
          </a:prstGeom>
          <a:noFill/>
          <a:extLst>
            <a:ext uri="{909E8E84-426E-40DD-AFC4-6F175D3DCCD1}">
              <a14:hiddenFill xmlns:a14="http://schemas.microsoft.com/office/drawing/2010/main">
                <a:solidFill>
                  <a:srgbClr val="FFFFFF"/>
                </a:solidFill>
              </a14:hiddenFill>
            </a:ext>
          </a:extLst>
        </p:spPr>
      </p:pic>
      <p:pic>
        <p:nvPicPr>
          <p:cNvPr id="51" name="Obrázek 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868" y="5535315"/>
            <a:ext cx="422275" cy="48895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75"/>
          <p:cNvCxnSpPr>
            <a:cxnSpLocks noChangeShapeType="1"/>
          </p:cNvCxnSpPr>
          <p:nvPr/>
        </p:nvCxnSpPr>
        <p:spPr bwMode="auto">
          <a:xfrm>
            <a:off x="6869906" y="5862340"/>
            <a:ext cx="519112" cy="0"/>
          </a:xfrm>
          <a:prstGeom prst="straightConnector1">
            <a:avLst/>
          </a:prstGeom>
          <a:noFill/>
          <a:ln w="19050" algn="ctr">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cxnSp>
      <p:pic>
        <p:nvPicPr>
          <p:cNvPr id="53" name="Obrázek 5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6118" y="5525790"/>
            <a:ext cx="422275" cy="488950"/>
          </a:xfrm>
          <a:prstGeom prst="rect">
            <a:avLst/>
          </a:prstGeom>
          <a:noFill/>
          <a:extLst>
            <a:ext uri="{909E8E84-426E-40DD-AFC4-6F175D3DCCD1}">
              <a14:hiddenFill xmlns:a14="http://schemas.microsoft.com/office/drawing/2010/main">
                <a:solidFill>
                  <a:srgbClr val="FFFFFF"/>
                </a:solidFill>
              </a14:hiddenFill>
            </a:ext>
          </a:extLst>
        </p:spPr>
      </p:pic>
      <p:pic>
        <p:nvPicPr>
          <p:cNvPr id="54" name="Obrázek 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7481" y="5532140"/>
            <a:ext cx="422275" cy="48895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84"/>
          <p:cNvGrpSpPr>
            <a:grpSpLocks/>
          </p:cNvGrpSpPr>
          <p:nvPr/>
        </p:nvGrpSpPr>
        <p:grpSpPr bwMode="auto">
          <a:xfrm>
            <a:off x="395536" y="3356991"/>
            <a:ext cx="2518322" cy="711473"/>
            <a:chOff x="286610" y="2420614"/>
            <a:chExt cx="2518503" cy="711524"/>
          </a:xfrm>
        </p:grpSpPr>
        <p:cxnSp>
          <p:nvCxnSpPr>
            <p:cNvPr id="58" name="Straight Arrow Connector 77"/>
            <p:cNvCxnSpPr>
              <a:cxnSpLocks noChangeShapeType="1"/>
            </p:cNvCxnSpPr>
            <p:nvPr/>
          </p:nvCxnSpPr>
          <p:spPr bwMode="auto">
            <a:xfrm>
              <a:off x="1235075" y="2854325"/>
              <a:ext cx="1570038"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 name="Straight Arrow Connector 80"/>
            <p:cNvCxnSpPr>
              <a:cxnSpLocks noChangeShapeType="1"/>
            </p:cNvCxnSpPr>
            <p:nvPr/>
          </p:nvCxnSpPr>
          <p:spPr bwMode="auto">
            <a:xfrm>
              <a:off x="1228725" y="2854325"/>
              <a:ext cx="587375"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Straight Arrow Connector 82"/>
            <p:cNvCxnSpPr>
              <a:cxnSpLocks noChangeShapeType="1"/>
            </p:cNvCxnSpPr>
            <p:nvPr/>
          </p:nvCxnSpPr>
          <p:spPr bwMode="auto">
            <a:xfrm flipH="1">
              <a:off x="817563" y="2854325"/>
              <a:ext cx="411162"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 name="TextBox 93"/>
            <p:cNvSpPr txBox="1">
              <a:spLocks noChangeArrowheads="1"/>
            </p:cNvSpPr>
            <p:nvPr/>
          </p:nvSpPr>
          <p:spPr bwMode="auto">
            <a:xfrm>
              <a:off x="286610" y="2420614"/>
              <a:ext cx="1164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sz="1200" dirty="0"/>
                <a:t>Selected poses</a:t>
              </a:r>
            </a:p>
            <a:p>
              <a:pPr eaLnBrk="1" hangingPunct="1"/>
              <a:r>
                <a:rPr lang="en-US" altLang="cs-CZ" sz="1200" dirty="0"/>
                <a:t>(28-D vectors)</a:t>
              </a:r>
              <a:endParaRPr lang="cs-CZ" altLang="cs-CZ" sz="1200" dirty="0"/>
            </a:p>
          </p:txBody>
        </p:sp>
      </p:grpSp>
      <p:cxnSp>
        <p:nvCxnSpPr>
          <p:cNvPr id="56" name="Straight Connector 69"/>
          <p:cNvCxnSpPr/>
          <p:nvPr/>
        </p:nvCxnSpPr>
        <p:spPr>
          <a:xfrm>
            <a:off x="4910931" y="5868690"/>
            <a:ext cx="1457325" cy="0"/>
          </a:xfrm>
          <a:prstGeom prst="line">
            <a:avLst/>
          </a:prstGeom>
          <a:ln w="19050">
            <a:solidFill>
              <a:srgbClr val="0070C0"/>
            </a:solidFill>
            <a:prstDash val="sysDot"/>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57" name="Straight Connector 73"/>
          <p:cNvCxnSpPr/>
          <p:nvPr/>
        </p:nvCxnSpPr>
        <p:spPr>
          <a:xfrm>
            <a:off x="7393781" y="5868690"/>
            <a:ext cx="1457325" cy="0"/>
          </a:xfrm>
          <a:prstGeom prst="line">
            <a:avLst/>
          </a:prstGeom>
          <a:ln w="19050" cap="rnd">
            <a:solidFill>
              <a:srgbClr val="00B050"/>
            </a:solidFill>
            <a:prstDash val="sysDot"/>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4" name="Šipka doprava 3"/>
          <p:cNvSpPr/>
          <p:nvPr/>
        </p:nvSpPr>
        <p:spPr>
          <a:xfrm rot="10800000">
            <a:off x="6156325" y="5147476"/>
            <a:ext cx="713581" cy="429113"/>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cs-CZ"/>
          </a:p>
        </p:txBody>
      </p:sp>
      <p:sp>
        <p:nvSpPr>
          <p:cNvPr id="66" name="Šipka doprava 65"/>
          <p:cNvSpPr/>
          <p:nvPr/>
        </p:nvSpPr>
        <p:spPr>
          <a:xfrm rot="10800000">
            <a:off x="1337468" y="5436889"/>
            <a:ext cx="533400" cy="429113"/>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cs-CZ"/>
          </a:p>
        </p:txBody>
      </p:sp>
      <p:sp>
        <p:nvSpPr>
          <p:cNvPr id="68" name="Šipka doprava 67"/>
          <p:cNvSpPr/>
          <p:nvPr/>
        </p:nvSpPr>
        <p:spPr>
          <a:xfrm>
            <a:off x="1973262" y="5637013"/>
            <a:ext cx="533400" cy="429113"/>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cs-CZ"/>
          </a:p>
        </p:txBody>
      </p:sp>
      <p:sp>
        <p:nvSpPr>
          <p:cNvPr id="69" name="Šipka doprava 68"/>
          <p:cNvSpPr/>
          <p:nvPr/>
        </p:nvSpPr>
        <p:spPr>
          <a:xfrm>
            <a:off x="6855618" y="5877023"/>
            <a:ext cx="533400" cy="429113"/>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cs-CZ"/>
          </a:p>
        </p:txBody>
      </p:sp>
      <p:sp>
        <p:nvSpPr>
          <p:cNvPr id="71" name="Zástupný symbol pro obsah 8"/>
          <p:cNvSpPr>
            <a:spLocks noGrp="1"/>
          </p:cNvSpPr>
          <p:nvPr>
            <p:ph sz="quarter" idx="1"/>
          </p:nvPr>
        </p:nvSpPr>
        <p:spPr>
          <a:xfrm>
            <a:off x="1187624" y="1556792"/>
            <a:ext cx="8153400" cy="2044824"/>
          </a:xfrm>
        </p:spPr>
        <p:txBody>
          <a:bodyPr>
            <a:normAutofit/>
          </a:bodyPr>
          <a:lstStyle/>
          <a:p>
            <a:r>
              <a:rPr lang="en-US" altLang="cs-CZ" dirty="0" smtClean="0"/>
              <a:t>Identification </a:t>
            </a:r>
            <a:r>
              <a:rPr lang="en-US" altLang="cs-CZ" dirty="0"/>
              <a:t>of </a:t>
            </a:r>
            <a:r>
              <a:rPr lang="en-US" altLang="cs-CZ" dirty="0" smtClean="0"/>
              <a:t>candidate sub-motions</a:t>
            </a:r>
          </a:p>
          <a:p>
            <a:pPr lvl="1"/>
            <a:r>
              <a:rPr lang="en-US" altLang="cs-CZ" dirty="0" smtClean="0"/>
              <a:t>Locates key poses to be as much similar as the query key </a:t>
            </a:r>
            <a:r>
              <a:rPr lang="en-US" altLang="cs-CZ" dirty="0"/>
              <a:t>poses in corresponding </a:t>
            </a:r>
            <a:r>
              <a:rPr lang="en-US" altLang="cs-CZ" dirty="0" smtClean="0"/>
              <a:t>order</a:t>
            </a:r>
          </a:p>
          <a:p>
            <a:pPr lvl="1"/>
            <a:r>
              <a:rPr lang="en-US" altLang="cs-CZ" dirty="0" smtClean="0"/>
              <a:t>Copes with temporal and spatial variances</a:t>
            </a:r>
            <a:endParaRPr lang="en-US" altLang="cs-CZ" dirty="0"/>
          </a:p>
          <a:p>
            <a:pPr marL="0" indent="0">
              <a:buNone/>
            </a:pPr>
            <a:endParaRPr lang="cs-CZ" dirty="0"/>
          </a:p>
        </p:txBody>
      </p:sp>
    </p:spTree>
    <p:extLst>
      <p:ext uri="{BB962C8B-B14F-4D97-AF65-F5344CB8AC3E}">
        <p14:creationId xmlns:p14="http://schemas.microsoft.com/office/powerpoint/2010/main" val="9328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6" presetClass="emph" presetSubtype="0" repeatCount="300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barn(inVertical)">
                                      <p:cBhvr>
                                        <p:cTn id="16" dur="500"/>
                                        <p:tgtEl>
                                          <p:spTgt spid="52"/>
                                        </p:tgtEl>
                                      </p:cBhvr>
                                    </p:animEffect>
                                  </p:childTnLst>
                                </p:cTn>
                              </p:par>
                              <p:par>
                                <p:cTn id="17" presetID="16" presetClass="entr" presetSubtype="21"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par>
                                <p:cTn id="20" presetID="16" presetClass="entr" presetSubtype="21"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500"/>
                                        <p:tgtEl>
                                          <p:spTgt spid="57"/>
                                        </p:tgtEl>
                                      </p:cBhvr>
                                    </p:animEffect>
                                  </p:childTnLst>
                                </p:cTn>
                              </p:par>
                              <p:par>
                                <p:cTn id="23" presetID="16" presetClass="entr" presetSubtype="21"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arn(inVertical)">
                                      <p:cBhvr>
                                        <p:cTn id="25" dur="500"/>
                                        <p:tgtEl>
                                          <p:spTgt spid="54"/>
                                        </p:tgtEl>
                                      </p:cBhvr>
                                    </p:animEffect>
                                  </p:childTnLst>
                                </p:cTn>
                              </p:par>
                              <p:par>
                                <p:cTn id="26" presetID="16" presetClass="entr" presetSubtype="21"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par>
                                <p:cTn id="29" presetID="16" presetClass="entr" presetSubtype="21"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inVertical)">
                                      <p:cBhvr>
                                        <p:cTn id="34" dur="500"/>
                                        <p:tgtEl>
                                          <p:spTgt spid="56"/>
                                        </p:tgtEl>
                                      </p:cBhvr>
                                    </p:animEffect>
                                  </p:childTnLst>
                                </p:cTn>
                              </p:par>
                              <p:par>
                                <p:cTn id="35" presetID="16" presetClass="entr" presetSubtype="2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randombar(horizontal)">
                                      <p:cBhvr>
                                        <p:cTn id="45" dur="500"/>
                                        <p:tgtEl>
                                          <p:spTgt spid="6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randombar(horizontal)">
                                      <p:cBhvr>
                                        <p:cTn id="48" dur="500"/>
                                        <p:tgtEl>
                                          <p:spTgt spid="67"/>
                                        </p:tgtEl>
                                      </p:cBhvr>
                                    </p:animEffect>
                                  </p:childTnLst>
                                </p:cTn>
                              </p:par>
                            </p:childTnLst>
                          </p:cTn>
                        </p:par>
                        <p:par>
                          <p:cTn id="49" fill="hold">
                            <p:stCondLst>
                              <p:cond delay="500"/>
                            </p:stCondLst>
                            <p:childTnLst>
                              <p:par>
                                <p:cTn id="50" presetID="26" presetClass="emph" presetSubtype="0" repeatCount="3000" fill="hold" grpId="1" nodeType="afterEffect">
                                  <p:stCondLst>
                                    <p:cond delay="0"/>
                                  </p:stCondLst>
                                  <p:childTnLst>
                                    <p:animEffect transition="out" filter="fade">
                                      <p:cBhvr>
                                        <p:cTn id="51" dur="500" tmFilter="0, 0; .2, .5; .8, .5; 1, 0"/>
                                        <p:tgtEl>
                                          <p:spTgt spid="67"/>
                                        </p:tgtEl>
                                      </p:cBhvr>
                                    </p:animEffect>
                                    <p:animScale>
                                      <p:cBhvr>
                                        <p:cTn id="52" dur="250" autoRev="1" fill="hold"/>
                                        <p:tgtEl>
                                          <p:spTgt spid="6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1" nodeType="clickEffect">
                                  <p:stCondLst>
                                    <p:cond delay="0"/>
                                  </p:stCondLst>
                                  <p:childTnLst>
                                    <p:animEffect transition="out" filter="randombar(horizontal)">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66"/>
                                        </p:tgtEl>
                                      </p:cBhvr>
                                    </p:animEffect>
                                    <p:set>
                                      <p:cBhvr>
                                        <p:cTn id="60" dur="1" fill="hold">
                                          <p:stCondLst>
                                            <p:cond delay="499"/>
                                          </p:stCondLst>
                                        </p:cTn>
                                        <p:tgtEl>
                                          <p:spTgt spid="66"/>
                                        </p:tgtEl>
                                        <p:attrNameLst>
                                          <p:attrName>style.visibility</p:attrName>
                                        </p:attrNameLst>
                                      </p:cBhvr>
                                      <p:to>
                                        <p:strVal val="hidden"/>
                                      </p:to>
                                    </p:set>
                                  </p:childTnLst>
                                </p:cTn>
                              </p:par>
                            </p:childTnLst>
                          </p:cTn>
                        </p:par>
                        <p:par>
                          <p:cTn id="61" fill="hold">
                            <p:stCondLst>
                              <p:cond delay="500"/>
                            </p:stCondLst>
                            <p:childTnLst>
                              <p:par>
                                <p:cTn id="62" presetID="14" presetClass="entr" presetSubtype="10" fill="hold" nodeType="after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randombar(horizontal)">
                                      <p:cBhvr>
                                        <p:cTn id="64" dur="500"/>
                                        <p:tgtEl>
                                          <p:spTgt spid="17"/>
                                        </p:tgtEl>
                                      </p:cBhvr>
                                    </p:animEffect>
                                  </p:childTnLst>
                                </p:cTn>
                              </p:par>
                            </p:childTnLst>
                          </p:cTn>
                        </p:par>
                        <p:par>
                          <p:cTn id="65" fill="hold">
                            <p:stCondLst>
                              <p:cond delay="1500"/>
                            </p:stCondLst>
                            <p:childTnLst>
                              <p:par>
                                <p:cTn id="66" presetID="0" presetClass="path" presetSubtype="0" accel="50000" decel="50000" fill="hold" nodeType="afterEffect">
                                  <p:stCondLst>
                                    <p:cond delay="500"/>
                                  </p:stCondLst>
                                  <p:childTnLst>
                                    <p:animMotion origin="layout" path="M 0.00069 -3.33333E-6 L -0.16042 -3.33333E-6 L -0.1257 -3.33333E-6 " pathEditMode="relative" rAng="0" ptsTypes="AAA">
                                      <p:cBhvr>
                                        <p:cTn id="67" dur="2000" fill="hold"/>
                                        <p:tgtEl>
                                          <p:spTgt spid="17"/>
                                        </p:tgtEl>
                                        <p:attrNameLst>
                                          <p:attrName>ppt_x</p:attrName>
                                          <p:attrName>ppt_y</p:attrName>
                                        </p:attrNameLst>
                                      </p:cBhvr>
                                      <p:rCtr x="-8056" y="0"/>
                                    </p:animMotion>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2" nodeType="clickEffect">
                                  <p:stCondLst>
                                    <p:cond delay="0"/>
                                  </p:stCondLst>
                                  <p:childTnLst>
                                    <p:animEffect transition="out" filter="randombar(horizontal)">
                                      <p:cBhvr>
                                        <p:cTn id="71" dur="500"/>
                                        <p:tgtEl>
                                          <p:spTgt spid="67"/>
                                        </p:tgtEl>
                                      </p:cBhvr>
                                    </p:animEffect>
                                    <p:set>
                                      <p:cBhvr>
                                        <p:cTn id="72" dur="1" fill="hold">
                                          <p:stCondLst>
                                            <p:cond delay="499"/>
                                          </p:stCondLst>
                                        </p:cTn>
                                        <p:tgtEl>
                                          <p:spTgt spid="67"/>
                                        </p:tgtEl>
                                        <p:attrNameLst>
                                          <p:attrName>style.visibility</p:attrName>
                                        </p:attrNameLst>
                                      </p:cBhvr>
                                      <p:to>
                                        <p:strVal val="hidden"/>
                                      </p:to>
                                    </p:set>
                                  </p:childTnLst>
                                </p:cTn>
                              </p:par>
                              <p:par>
                                <p:cTn id="73" presetID="14" presetClass="entr" presetSubtype="1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randombar(horizontal)">
                                      <p:cBhvr>
                                        <p:cTn id="75" dur="500"/>
                                        <p:tgtEl>
                                          <p:spTgt spid="6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randombar(horizontal)">
                                      <p:cBhvr>
                                        <p:cTn id="78" dur="500"/>
                                        <p:tgtEl>
                                          <p:spTgt spid="69"/>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randombar(horizontal)">
                                      <p:cBhvr>
                                        <p:cTn id="81" dur="500"/>
                                        <p:tgtEl>
                                          <p:spTgt spid="70"/>
                                        </p:tgtEl>
                                      </p:cBhvr>
                                    </p:animEffect>
                                  </p:childTnLst>
                                </p:cTn>
                              </p:par>
                            </p:childTnLst>
                          </p:cTn>
                        </p:par>
                        <p:par>
                          <p:cTn id="82" fill="hold">
                            <p:stCondLst>
                              <p:cond delay="500"/>
                            </p:stCondLst>
                            <p:childTnLst>
                              <p:par>
                                <p:cTn id="83" presetID="26" presetClass="emph" presetSubtype="0" repeatCount="3000" fill="hold" grpId="1" nodeType="afterEffect">
                                  <p:stCondLst>
                                    <p:cond delay="0"/>
                                  </p:stCondLst>
                                  <p:childTnLst>
                                    <p:animEffect transition="out" filter="fade">
                                      <p:cBhvr>
                                        <p:cTn id="84" dur="500" tmFilter="0, 0; .2, .5; .8, .5; 1, 0"/>
                                        <p:tgtEl>
                                          <p:spTgt spid="70"/>
                                        </p:tgtEl>
                                      </p:cBhvr>
                                    </p:animEffect>
                                    <p:animScale>
                                      <p:cBhvr>
                                        <p:cTn id="85" dur="250" autoRev="1" fill="hold"/>
                                        <p:tgtEl>
                                          <p:spTgt spid="70"/>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14" presetClass="exit" presetSubtype="10" fill="hold" grpId="1" nodeType="clickEffect">
                                  <p:stCondLst>
                                    <p:cond delay="0"/>
                                  </p:stCondLst>
                                  <p:childTnLst>
                                    <p:animEffect transition="out" filter="randombar(horizontal)">
                                      <p:cBhvr>
                                        <p:cTn id="89" dur="500"/>
                                        <p:tgtEl>
                                          <p:spTgt spid="68"/>
                                        </p:tgtEl>
                                      </p:cBhvr>
                                    </p:animEffect>
                                    <p:set>
                                      <p:cBhvr>
                                        <p:cTn id="90" dur="1" fill="hold">
                                          <p:stCondLst>
                                            <p:cond delay="499"/>
                                          </p:stCondLst>
                                        </p:cTn>
                                        <p:tgtEl>
                                          <p:spTgt spid="68"/>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69"/>
                                        </p:tgtEl>
                                      </p:cBhvr>
                                    </p:animEffect>
                                    <p:set>
                                      <p:cBhvr>
                                        <p:cTn id="93" dur="1" fill="hold">
                                          <p:stCondLst>
                                            <p:cond delay="499"/>
                                          </p:stCondLst>
                                        </p:cTn>
                                        <p:tgtEl>
                                          <p:spTgt spid="69"/>
                                        </p:tgtEl>
                                        <p:attrNameLst>
                                          <p:attrName>style.visibility</p:attrName>
                                        </p:attrNameLst>
                                      </p:cBhvr>
                                      <p:to>
                                        <p:strVal val="hidden"/>
                                      </p:to>
                                    </p:set>
                                  </p:childTnLst>
                                </p:cTn>
                              </p:par>
                            </p:childTnLst>
                          </p:cTn>
                        </p:par>
                        <p:par>
                          <p:cTn id="94" fill="hold">
                            <p:stCondLst>
                              <p:cond delay="500"/>
                            </p:stCondLst>
                            <p:childTnLst>
                              <p:par>
                                <p:cTn id="95" presetID="14" presetClass="entr" presetSubtype="10"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randombar(horizontal)">
                                      <p:cBhvr>
                                        <p:cTn id="97" dur="500"/>
                                        <p:tgtEl>
                                          <p:spTgt spid="16"/>
                                        </p:tgtEl>
                                      </p:cBhvr>
                                    </p:animEffect>
                                  </p:childTnLst>
                                </p:cTn>
                              </p:par>
                            </p:childTnLst>
                          </p:cTn>
                        </p:par>
                        <p:par>
                          <p:cTn id="98" fill="hold">
                            <p:stCondLst>
                              <p:cond delay="1000"/>
                            </p:stCondLst>
                            <p:childTnLst>
                              <p:par>
                                <p:cTn id="99" presetID="0" presetClass="path" presetSubtype="0" accel="50000" decel="50000" fill="hold" nodeType="afterEffect">
                                  <p:stCondLst>
                                    <p:cond delay="500"/>
                                  </p:stCondLst>
                                  <p:childTnLst>
                                    <p:animMotion origin="layout" path="M -0.00018 0.00139 L 0.15955 0.00139 L 0.07066 0.00139 " pathEditMode="relative" rAng="0" ptsTypes="AAA">
                                      <p:cBhvr>
                                        <p:cTn id="100" dur="2000" fill="hold"/>
                                        <p:tgtEl>
                                          <p:spTgt spid="16"/>
                                        </p:tgtEl>
                                        <p:attrNameLst>
                                          <p:attrName>ppt_x</p:attrName>
                                          <p:attrName>ppt_y</p:attrName>
                                        </p:attrNameLst>
                                      </p:cBhvr>
                                      <p:rCtr x="7986" y="0"/>
                                    </p:animMotion>
                                  </p:childTnLst>
                                </p:cTn>
                              </p:par>
                            </p:childTnLst>
                          </p:cTn>
                        </p:par>
                      </p:childTnLst>
                    </p:cTn>
                  </p:par>
                  <p:par>
                    <p:cTn id="101" fill="hold">
                      <p:stCondLst>
                        <p:cond delay="indefinite"/>
                      </p:stCondLst>
                      <p:childTnLst>
                        <p:par>
                          <p:cTn id="102" fill="hold">
                            <p:stCondLst>
                              <p:cond delay="0"/>
                            </p:stCondLst>
                            <p:childTnLst>
                              <p:par>
                                <p:cTn id="103" presetID="14" presetClass="exit" presetSubtype="10" fill="hold" grpId="2" nodeType="clickEffect">
                                  <p:stCondLst>
                                    <p:cond delay="0"/>
                                  </p:stCondLst>
                                  <p:childTnLst>
                                    <p:animEffect transition="out" filter="randombar(horizontal)">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0" grpId="2" animBg="1"/>
      <p:bldP spid="67" grpId="0" animBg="1"/>
      <p:bldP spid="67" grpId="1" animBg="1"/>
      <p:bldP spid="67" grpId="2" animBg="1"/>
      <p:bldP spid="5" grpId="0" animBg="1"/>
      <p:bldP spid="40" grpId="0"/>
      <p:bldP spid="4" grpId="0" animBg="1"/>
      <p:bldP spid="4" grpId="1" animBg="1"/>
      <p:bldP spid="66" grpId="0" animBg="1"/>
      <p:bldP spid="66" grpId="1" animBg="1"/>
      <p:bldP spid="68" grpId="0" animBg="1"/>
      <p:bldP spid="68" grpId="1" animBg="1"/>
      <p:bldP spid="69" grpId="0" animBg="1"/>
      <p:bldP spid="6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p:cNvSpPr/>
          <p:nvPr/>
        </p:nvSpPr>
        <p:spPr>
          <a:xfrm>
            <a:off x="5215731" y="3844429"/>
            <a:ext cx="2825750" cy="24479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cs-CZ"/>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cs-CZ"/>
          </a:p>
        </p:txBody>
      </p:sp>
      <p:sp>
        <p:nvSpPr>
          <p:cNvPr id="67" name="Obdélník 66"/>
          <p:cNvSpPr/>
          <p:nvPr/>
        </p:nvSpPr>
        <p:spPr>
          <a:xfrm>
            <a:off x="8209756" y="4125415"/>
            <a:ext cx="1703759" cy="182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4656931" y="4125415"/>
            <a:ext cx="2389187" cy="1824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a:t>Query Evaluation Steps – </a:t>
            </a:r>
            <a:r>
              <a:rPr lang="en-US" dirty="0" smtClean="0"/>
              <a:t>4</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12</a:t>
            </a:fld>
            <a:endParaRPr lang="cs-CZ"/>
          </a:p>
        </p:txBody>
      </p:sp>
      <p:cxnSp>
        <p:nvCxnSpPr>
          <p:cNvPr id="6" name="Straight Connector 68"/>
          <p:cNvCxnSpPr/>
          <p:nvPr/>
        </p:nvCxnSpPr>
        <p:spPr>
          <a:xfrm>
            <a:off x="6888956" y="4060329"/>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164"/>
          <p:cNvCxnSpPr/>
          <p:nvPr/>
        </p:nvCxnSpPr>
        <p:spPr>
          <a:xfrm>
            <a:off x="6887368" y="4069854"/>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pic>
        <p:nvPicPr>
          <p:cNvPr id="8" name="Obrázek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93" y="5868491"/>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60"/>
          <p:cNvSpPr/>
          <p:nvPr/>
        </p:nvSpPr>
        <p:spPr>
          <a:xfrm>
            <a:off x="926306" y="4741366"/>
            <a:ext cx="2211387" cy="11191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004137 w 4966658"/>
              <a:gd name="connsiteY1" fmla="*/ 535626 h 1750762"/>
              <a:gd name="connsiteX2" fmla="*/ 2016424 w 4966658"/>
              <a:gd name="connsiteY2" fmla="*/ 1489892 h 1750762"/>
              <a:gd name="connsiteX3" fmla="*/ 2999836 w 4966658"/>
              <a:gd name="connsiteY3" fmla="*/ 868790 h 1750762"/>
              <a:gd name="connsiteX4" fmla="*/ 3668433 w 4966658"/>
              <a:gd name="connsiteY4" fmla="*/ 67574 h 1750762"/>
              <a:gd name="connsiteX5" fmla="*/ 4966658 w 4966658"/>
              <a:gd name="connsiteY5" fmla="*/ 540986 h 1750762"/>
              <a:gd name="connsiteX0" fmla="*/ 0 w 4966658"/>
              <a:gd name="connsiteY0" fmla="*/ 1258614 h 1258614"/>
              <a:gd name="connsiteX1" fmla="*/ 1004137 w 4966658"/>
              <a:gd name="connsiteY1" fmla="*/ 43478 h 1258614"/>
              <a:gd name="connsiteX2" fmla="*/ 2016424 w 4966658"/>
              <a:gd name="connsiteY2" fmla="*/ 997744 h 1258614"/>
              <a:gd name="connsiteX3" fmla="*/ 2999836 w 4966658"/>
              <a:gd name="connsiteY3" fmla="*/ 376642 h 1258614"/>
              <a:gd name="connsiteX4" fmla="*/ 4966658 w 4966658"/>
              <a:gd name="connsiteY4" fmla="*/ 48838 h 1258614"/>
              <a:gd name="connsiteX0" fmla="*/ 0 w 2999836"/>
              <a:gd name="connsiteY0" fmla="*/ 1258614 h 1258614"/>
              <a:gd name="connsiteX1" fmla="*/ 1004137 w 2999836"/>
              <a:gd name="connsiteY1" fmla="*/ 43478 h 1258614"/>
              <a:gd name="connsiteX2" fmla="*/ 2016424 w 2999836"/>
              <a:gd name="connsiteY2" fmla="*/ 997744 h 1258614"/>
              <a:gd name="connsiteX3" fmla="*/ 2999836 w 2999836"/>
              <a:gd name="connsiteY3" fmla="*/ 376642 h 1258614"/>
              <a:gd name="connsiteX0" fmla="*/ 0 w 3113665"/>
              <a:gd name="connsiteY0" fmla="*/ 1258614 h 1258614"/>
              <a:gd name="connsiteX1" fmla="*/ 1004137 w 3113665"/>
              <a:gd name="connsiteY1" fmla="*/ 43478 h 1258614"/>
              <a:gd name="connsiteX2" fmla="*/ 2016424 w 3113665"/>
              <a:gd name="connsiteY2" fmla="*/ 997744 h 1258614"/>
              <a:gd name="connsiteX3" fmla="*/ 3113665 w 3113665"/>
              <a:gd name="connsiteY3" fmla="*/ 448521 h 1258614"/>
            </a:gdLst>
            <a:ahLst/>
            <a:cxnLst>
              <a:cxn ang="0">
                <a:pos x="connsiteX0" y="connsiteY0"/>
              </a:cxn>
              <a:cxn ang="0">
                <a:pos x="connsiteX1" y="connsiteY1"/>
              </a:cxn>
              <a:cxn ang="0">
                <a:pos x="connsiteX2" y="connsiteY2"/>
              </a:cxn>
              <a:cxn ang="0">
                <a:pos x="connsiteX3" y="connsiteY3"/>
              </a:cxn>
            </a:cxnLst>
            <a:rect l="l" t="t" r="r" b="b"/>
            <a:pathLst>
              <a:path w="3113665" h="1258614">
                <a:moveTo>
                  <a:pt x="0" y="1258614"/>
                </a:moveTo>
                <a:cubicBezTo>
                  <a:pt x="331423" y="1095413"/>
                  <a:pt x="668066" y="86956"/>
                  <a:pt x="1004137" y="43478"/>
                </a:cubicBezTo>
                <a:cubicBezTo>
                  <a:pt x="1340208" y="0"/>
                  <a:pt x="1664836" y="930237"/>
                  <a:pt x="2016424" y="997744"/>
                </a:cubicBezTo>
                <a:cubicBezTo>
                  <a:pt x="2368012" y="1065251"/>
                  <a:pt x="2621959" y="606672"/>
                  <a:pt x="3113665" y="448521"/>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0" name="Straight Connector 61"/>
          <p:cNvCxnSpPr/>
          <p:nvPr/>
        </p:nvCxnSpPr>
        <p:spPr>
          <a:xfrm>
            <a:off x="2939256" y="4060329"/>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62"/>
          <p:cNvCxnSpPr/>
          <p:nvPr/>
        </p:nvCxnSpPr>
        <p:spPr>
          <a:xfrm>
            <a:off x="1931193" y="4060329"/>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63"/>
          <p:cNvCxnSpPr/>
          <p:nvPr/>
        </p:nvCxnSpPr>
        <p:spPr>
          <a:xfrm>
            <a:off x="1934368" y="4655641"/>
            <a:ext cx="1008063"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64"/>
          <p:cNvCxnSpPr/>
          <p:nvPr/>
        </p:nvCxnSpPr>
        <p:spPr>
          <a:xfrm>
            <a:off x="926306" y="4655641"/>
            <a:ext cx="1008062"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65"/>
          <p:cNvCxnSpPr/>
          <p:nvPr/>
        </p:nvCxnSpPr>
        <p:spPr>
          <a:xfrm>
            <a:off x="926306" y="4060329"/>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reeform 66"/>
          <p:cNvSpPr/>
          <p:nvPr/>
        </p:nvSpPr>
        <p:spPr>
          <a:xfrm>
            <a:off x="4631531" y="4252416"/>
            <a:ext cx="4192587" cy="1687513"/>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2746" h="1898200">
                <a:moveTo>
                  <a:pt x="0" y="1160961"/>
                </a:moveTo>
                <a:cubicBezTo>
                  <a:pt x="14937" y="1144318"/>
                  <a:pt x="369606" y="1898200"/>
                  <a:pt x="673936" y="1709179"/>
                </a:cubicBezTo>
                <a:cubicBezTo>
                  <a:pt x="978266" y="1520158"/>
                  <a:pt x="1504845" y="53672"/>
                  <a:pt x="1825978" y="26836"/>
                </a:cubicBezTo>
                <a:cubicBezTo>
                  <a:pt x="2147111" y="0"/>
                  <a:pt x="2296408" y="1386147"/>
                  <a:pt x="2600737" y="1548165"/>
                </a:cubicBezTo>
                <a:cubicBezTo>
                  <a:pt x="2905066" y="1710183"/>
                  <a:pt x="3431980" y="1089521"/>
                  <a:pt x="3651954" y="998944"/>
                </a:cubicBezTo>
                <a:cubicBezTo>
                  <a:pt x="3871928" y="908367"/>
                  <a:pt x="3820447" y="1150217"/>
                  <a:pt x="3920579" y="1004701"/>
                </a:cubicBezTo>
                <a:cubicBezTo>
                  <a:pt x="4020711" y="859185"/>
                  <a:pt x="4004900" y="204146"/>
                  <a:pt x="4252746" y="125847"/>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6" name="Straight Connector 67"/>
          <p:cNvCxnSpPr/>
          <p:nvPr/>
        </p:nvCxnSpPr>
        <p:spPr>
          <a:xfrm>
            <a:off x="8016081" y="4060329"/>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70"/>
          <p:cNvCxnSpPr/>
          <p:nvPr/>
        </p:nvCxnSpPr>
        <p:spPr>
          <a:xfrm>
            <a:off x="5233193" y="4060329"/>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71"/>
          <p:cNvSpPr txBox="1">
            <a:spLocks noChangeArrowheads="1"/>
          </p:cNvSpPr>
          <p:nvPr/>
        </p:nvSpPr>
        <p:spPr bwMode="auto">
          <a:xfrm>
            <a:off x="400843" y="6274891"/>
            <a:ext cx="1441450"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Query motion</a:t>
            </a:r>
            <a:endParaRPr lang="cs-CZ" altLang="cs-CZ" sz="1400" b="1"/>
          </a:p>
        </p:txBody>
      </p:sp>
      <p:sp>
        <p:nvSpPr>
          <p:cNvPr id="19" name="TextBox 72"/>
          <p:cNvSpPr txBox="1">
            <a:spLocks noChangeArrowheads="1"/>
          </p:cNvSpPr>
          <p:nvPr/>
        </p:nvSpPr>
        <p:spPr bwMode="auto">
          <a:xfrm>
            <a:off x="4126706" y="6274891"/>
            <a:ext cx="1584325"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Database motion</a:t>
            </a:r>
            <a:endParaRPr lang="cs-CZ" altLang="cs-CZ" sz="1400" b="1"/>
          </a:p>
        </p:txBody>
      </p:sp>
      <p:pic>
        <p:nvPicPr>
          <p:cNvPr id="20" name="Obrázek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818" y="4280991"/>
            <a:ext cx="422275" cy="4889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83"/>
          <p:cNvSpPr txBox="1">
            <a:spLocks noChangeArrowheads="1"/>
          </p:cNvSpPr>
          <p:nvPr/>
        </p:nvSpPr>
        <p:spPr bwMode="auto">
          <a:xfrm>
            <a:off x="6219031" y="6219329"/>
            <a:ext cx="931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sp>
        <p:nvSpPr>
          <p:cNvPr id="22" name="TextBox 84"/>
          <p:cNvSpPr txBox="1">
            <a:spLocks noChangeArrowheads="1"/>
          </p:cNvSpPr>
          <p:nvPr/>
        </p:nvSpPr>
        <p:spPr bwMode="auto">
          <a:xfrm rot="16200000">
            <a:off x="-134938" y="4743748"/>
            <a:ext cx="127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Joint angle</a:t>
            </a:r>
            <a:endParaRPr lang="cs-CZ" altLang="cs-CZ"/>
          </a:p>
        </p:txBody>
      </p:sp>
      <p:cxnSp>
        <p:nvCxnSpPr>
          <p:cNvPr id="23" name="Straight Arrow Connector 85"/>
          <p:cNvCxnSpPr/>
          <p:nvPr/>
        </p:nvCxnSpPr>
        <p:spPr>
          <a:xfrm>
            <a:off x="4415631" y="6003429"/>
            <a:ext cx="460851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86"/>
          <p:cNvCxnSpPr/>
          <p:nvPr/>
        </p:nvCxnSpPr>
        <p:spPr>
          <a:xfrm flipV="1">
            <a:off x="4631531" y="3844429"/>
            <a:ext cx="0" cy="23749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93"/>
          <p:cNvSpPr txBox="1">
            <a:spLocks noChangeArrowheads="1"/>
          </p:cNvSpPr>
          <p:nvPr/>
        </p:nvSpPr>
        <p:spPr bwMode="auto">
          <a:xfrm>
            <a:off x="2062956" y="6211391"/>
            <a:ext cx="93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cxnSp>
        <p:nvCxnSpPr>
          <p:cNvPr id="26" name="Straight Arrow Connector 94"/>
          <p:cNvCxnSpPr/>
          <p:nvPr/>
        </p:nvCxnSpPr>
        <p:spPr>
          <a:xfrm>
            <a:off x="664368" y="5995491"/>
            <a:ext cx="2617788" cy="79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95"/>
          <p:cNvCxnSpPr/>
          <p:nvPr/>
        </p:nvCxnSpPr>
        <p:spPr>
          <a:xfrm flipV="1">
            <a:off x="880268" y="3834904"/>
            <a:ext cx="0" cy="23764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Obrázek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068" y="5868491"/>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98"/>
          <p:cNvSpPr txBox="1">
            <a:spLocks noChangeArrowheads="1"/>
          </p:cNvSpPr>
          <p:nvPr/>
        </p:nvSpPr>
        <p:spPr bwMode="auto">
          <a:xfrm>
            <a:off x="400843" y="5635129"/>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35°</a:t>
            </a:r>
            <a:endParaRPr lang="cs-CZ" altLang="cs-CZ"/>
          </a:p>
        </p:txBody>
      </p:sp>
      <p:sp>
        <p:nvSpPr>
          <p:cNvPr id="30" name="TextBox 99"/>
          <p:cNvSpPr txBox="1">
            <a:spLocks noChangeArrowheads="1"/>
          </p:cNvSpPr>
          <p:nvPr/>
        </p:nvSpPr>
        <p:spPr bwMode="auto">
          <a:xfrm>
            <a:off x="4166393" y="5581154"/>
            <a:ext cx="50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40°</a:t>
            </a:r>
            <a:endParaRPr lang="cs-CZ" altLang="cs-CZ"/>
          </a:p>
        </p:txBody>
      </p:sp>
      <p:cxnSp>
        <p:nvCxnSpPr>
          <p:cNvPr id="31" name="Straight Arrow Connector 100"/>
          <p:cNvCxnSpPr/>
          <p:nvPr/>
        </p:nvCxnSpPr>
        <p:spPr>
          <a:xfrm flipV="1">
            <a:off x="4534693" y="5787529"/>
            <a:ext cx="889000" cy="1587"/>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TextBox 101"/>
          <p:cNvSpPr txBox="1">
            <a:spLocks noChangeArrowheads="1"/>
          </p:cNvSpPr>
          <p:nvPr/>
        </p:nvSpPr>
        <p:spPr bwMode="auto">
          <a:xfrm>
            <a:off x="1343818" y="4849316"/>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cxnSp>
        <p:nvCxnSpPr>
          <p:cNvPr id="33" name="Straight Arrow Connector 103"/>
          <p:cNvCxnSpPr/>
          <p:nvPr/>
        </p:nvCxnSpPr>
        <p:spPr>
          <a:xfrm>
            <a:off x="770731" y="4060329"/>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104"/>
          <p:cNvCxnSpPr/>
          <p:nvPr/>
        </p:nvCxnSpPr>
        <p:spPr>
          <a:xfrm>
            <a:off x="761206" y="5860554"/>
            <a:ext cx="2889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5" name="TextBox 105"/>
          <p:cNvSpPr txBox="1">
            <a:spLocks noChangeArrowheads="1"/>
          </p:cNvSpPr>
          <p:nvPr/>
        </p:nvSpPr>
        <p:spPr bwMode="auto">
          <a:xfrm>
            <a:off x="4048918" y="4865191"/>
            <a:ext cx="66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sp>
        <p:nvSpPr>
          <p:cNvPr id="36" name="TextBox 106"/>
          <p:cNvSpPr txBox="1">
            <a:spLocks noChangeArrowheads="1"/>
          </p:cNvSpPr>
          <p:nvPr/>
        </p:nvSpPr>
        <p:spPr bwMode="auto">
          <a:xfrm>
            <a:off x="2320131" y="5030291"/>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7" name="TextBox 107"/>
          <p:cNvSpPr txBox="1">
            <a:spLocks noChangeArrowheads="1"/>
          </p:cNvSpPr>
          <p:nvPr/>
        </p:nvSpPr>
        <p:spPr bwMode="auto">
          <a:xfrm>
            <a:off x="7427118" y="5058866"/>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sp>
        <p:nvSpPr>
          <p:cNvPr id="38" name="TextBox 108"/>
          <p:cNvSpPr txBox="1">
            <a:spLocks noChangeArrowheads="1"/>
          </p:cNvSpPr>
          <p:nvPr/>
        </p:nvSpPr>
        <p:spPr bwMode="auto">
          <a:xfrm>
            <a:off x="4033043" y="3844429"/>
            <a:ext cx="623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360°</a:t>
            </a:r>
            <a:endParaRPr lang="cs-CZ" altLang="cs-CZ"/>
          </a:p>
        </p:txBody>
      </p:sp>
      <p:cxnSp>
        <p:nvCxnSpPr>
          <p:cNvPr id="39" name="Straight Arrow Connector 109"/>
          <p:cNvCxnSpPr/>
          <p:nvPr/>
        </p:nvCxnSpPr>
        <p:spPr>
          <a:xfrm>
            <a:off x="4521993" y="4060329"/>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0" name="TextBox 110"/>
          <p:cNvSpPr txBox="1"/>
          <p:nvPr/>
        </p:nvSpPr>
        <p:spPr>
          <a:xfrm>
            <a:off x="5544343" y="3787279"/>
            <a:ext cx="2230438" cy="338137"/>
          </a:xfrm>
          <a:prstGeom prst="rect">
            <a:avLst/>
          </a:prstGeom>
          <a:noFill/>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defRPr/>
            </a:pPr>
            <a:r>
              <a:rPr lang="en-US" sz="1600" b="1" dirty="0">
                <a:solidFill>
                  <a:schemeClr val="tx1">
                    <a:lumMod val="65000"/>
                    <a:lumOff val="35000"/>
                  </a:schemeClr>
                </a:solidFill>
              </a:rPr>
              <a:t>Retrieved sub-motion</a:t>
            </a:r>
            <a:endParaRPr lang="cs-CZ" sz="1600" b="1" dirty="0">
              <a:solidFill>
                <a:schemeClr val="tx1">
                  <a:lumMod val="65000"/>
                  <a:lumOff val="35000"/>
                </a:schemeClr>
              </a:solidFill>
            </a:endParaRPr>
          </a:p>
        </p:txBody>
      </p:sp>
      <p:cxnSp>
        <p:nvCxnSpPr>
          <p:cNvPr id="41" name="Straight Arrow Connector 111"/>
          <p:cNvCxnSpPr/>
          <p:nvPr/>
        </p:nvCxnSpPr>
        <p:spPr>
          <a:xfrm>
            <a:off x="4534693" y="5077916"/>
            <a:ext cx="42894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112"/>
          <p:cNvCxnSpPr/>
          <p:nvPr/>
        </p:nvCxnSpPr>
        <p:spPr>
          <a:xfrm>
            <a:off x="7890668" y="5281116"/>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113"/>
          <p:cNvCxnSpPr/>
          <p:nvPr/>
        </p:nvCxnSpPr>
        <p:spPr>
          <a:xfrm>
            <a:off x="1816893" y="5052516"/>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114"/>
          <p:cNvCxnSpPr/>
          <p:nvPr/>
        </p:nvCxnSpPr>
        <p:spPr>
          <a:xfrm>
            <a:off x="2805906" y="5252541"/>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165"/>
          <p:cNvCxnSpPr/>
          <p:nvPr/>
        </p:nvCxnSpPr>
        <p:spPr>
          <a:xfrm>
            <a:off x="5795168" y="4069854"/>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166"/>
          <p:cNvCxnSpPr/>
          <p:nvPr/>
        </p:nvCxnSpPr>
        <p:spPr>
          <a:xfrm>
            <a:off x="8530431" y="4069854"/>
            <a:ext cx="0" cy="2159000"/>
          </a:xfrm>
          <a:prstGeom prst="line">
            <a:avLst/>
          </a:prstGeom>
          <a:ln w="38100">
            <a:solidFill>
              <a:srgbClr val="FF3300"/>
            </a:solidFill>
            <a:prstDash val="dash"/>
          </a:ln>
        </p:spPr>
        <p:style>
          <a:lnRef idx="1">
            <a:schemeClr val="accent1"/>
          </a:lnRef>
          <a:fillRef idx="0">
            <a:schemeClr val="accent1"/>
          </a:fillRef>
          <a:effectRef idx="0">
            <a:schemeClr val="accent1"/>
          </a:effectRef>
          <a:fontRef idx="minor">
            <a:schemeClr val="tx1"/>
          </a:fontRef>
        </p:style>
      </p:cxnSp>
      <p:grpSp>
        <p:nvGrpSpPr>
          <p:cNvPr id="47" name="Group 196"/>
          <p:cNvGrpSpPr>
            <a:grpSpLocks/>
          </p:cNvGrpSpPr>
          <p:nvPr/>
        </p:nvGrpSpPr>
        <p:grpSpPr bwMode="auto">
          <a:xfrm>
            <a:off x="1929606" y="2590304"/>
            <a:ext cx="6602412" cy="1200150"/>
            <a:chOff x="1821487" y="1979548"/>
            <a:chExt cx="6601014" cy="1199876"/>
          </a:xfrm>
        </p:grpSpPr>
        <p:sp>
          <p:nvSpPr>
            <p:cNvPr id="62" name="Freeform 192"/>
            <p:cNvSpPr/>
            <p:nvPr/>
          </p:nvSpPr>
          <p:spPr>
            <a:xfrm>
              <a:off x="1823074" y="2133500"/>
              <a:ext cx="4956713" cy="1045924"/>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Lst>
              <a:ahLst/>
              <a:cxnLst>
                <a:cxn ang="0">
                  <a:pos x="connsiteX0" y="connsiteY0"/>
                </a:cxn>
                <a:cxn ang="0">
                  <a:pos x="connsiteX1" y="connsiteY1"/>
                </a:cxn>
              </a:cxnLst>
              <a:rect l="l" t="t" r="r" b="b"/>
              <a:pathLst>
                <a:path w="10000" h="1213321">
                  <a:moveTo>
                    <a:pt x="0" y="1213321"/>
                  </a:moveTo>
                  <a:cubicBezTo>
                    <a:pt x="3" y="31363"/>
                    <a:pt x="9995" y="0"/>
                    <a:pt x="10000"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3" name="Freeform 193"/>
            <p:cNvSpPr/>
            <p:nvPr/>
          </p:nvSpPr>
          <p:spPr>
            <a:xfrm>
              <a:off x="1821487" y="2133500"/>
              <a:ext cx="3864744" cy="10379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7795"/>
                <a:gd name="connsiteY0" fmla="*/ 1203321 h 1203321"/>
                <a:gd name="connsiteX1" fmla="*/ 7795 w 7795"/>
                <a:gd name="connsiteY1" fmla="*/ 1203321 h 1203321"/>
              </a:gdLst>
              <a:ahLst/>
              <a:cxnLst>
                <a:cxn ang="0">
                  <a:pos x="connsiteX0" y="connsiteY0"/>
                </a:cxn>
                <a:cxn ang="0">
                  <a:pos x="connsiteX1" y="connsiteY1"/>
                </a:cxn>
              </a:cxnLst>
              <a:rect l="l" t="t" r="r" b="b"/>
              <a:pathLst>
                <a:path w="7795" h="1203321">
                  <a:moveTo>
                    <a:pt x="0" y="1203321"/>
                  </a:moveTo>
                  <a:cubicBezTo>
                    <a:pt x="3" y="21363"/>
                    <a:pt x="7790" y="0"/>
                    <a:pt x="7795"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4" name="Freeform 194"/>
            <p:cNvSpPr/>
            <p:nvPr/>
          </p:nvSpPr>
          <p:spPr>
            <a:xfrm>
              <a:off x="1827836" y="2133500"/>
              <a:ext cx="6594665" cy="1045924"/>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33905 w 5100563"/>
                <a:gd name="connsiteY0" fmla="*/ 1750762 h 1872274"/>
                <a:gd name="connsiteX1" fmla="*/ 206944 w 5100563"/>
                <a:gd name="connsiteY1" fmla="*/ 1669751 h 1872274"/>
                <a:gd name="connsiteX2" fmla="*/ 1375569 w 5100563"/>
                <a:gd name="connsiteY2" fmla="*/ 535625 h 1872274"/>
                <a:gd name="connsiteX3" fmla="*/ 2150329 w 5100563"/>
                <a:gd name="connsiteY3" fmla="*/ 1489892 h 1872274"/>
                <a:gd name="connsiteX4" fmla="*/ 3133741 w 5100563"/>
                <a:gd name="connsiteY4" fmla="*/ 868790 h 1872274"/>
                <a:gd name="connsiteX5" fmla="*/ 3470171 w 5100563"/>
                <a:gd name="connsiteY5" fmla="*/ 946428 h 1872274"/>
                <a:gd name="connsiteX6" fmla="*/ 3802338 w 5100563"/>
                <a:gd name="connsiteY6" fmla="*/ 67574 h 1872274"/>
                <a:gd name="connsiteX7" fmla="*/ 5100563 w 5100563"/>
                <a:gd name="connsiteY7" fmla="*/ 540986 h 1872274"/>
                <a:gd name="connsiteX0" fmla="*/ 0 w 4966658"/>
                <a:gd name="connsiteY0" fmla="*/ 1750762 h 1750762"/>
                <a:gd name="connsiteX1" fmla="*/ 1241664 w 4966658"/>
                <a:gd name="connsiteY1" fmla="*/ 535625 h 1750762"/>
                <a:gd name="connsiteX2" fmla="*/ 2016424 w 4966658"/>
                <a:gd name="connsiteY2" fmla="*/ 1489892 h 1750762"/>
                <a:gd name="connsiteX3" fmla="*/ 2999836 w 4966658"/>
                <a:gd name="connsiteY3" fmla="*/ 868790 h 1750762"/>
                <a:gd name="connsiteX4" fmla="*/ 3336266 w 4966658"/>
                <a:gd name="connsiteY4" fmla="*/ 946428 h 1750762"/>
                <a:gd name="connsiteX5" fmla="*/ 3668433 w 4966658"/>
                <a:gd name="connsiteY5" fmla="*/ 67574 h 1750762"/>
                <a:gd name="connsiteX6" fmla="*/ 4966658 w 4966658"/>
                <a:gd name="connsiteY6" fmla="*/ 540986 h 1750762"/>
                <a:gd name="connsiteX0" fmla="*/ 117321 w 5083979"/>
                <a:gd name="connsiteY0" fmla="*/ 1750762 h 1853429"/>
                <a:gd name="connsiteX1" fmla="*/ 206944 w 5083979"/>
                <a:gd name="connsiteY1" fmla="*/ 1650906 h 1853429"/>
                <a:gd name="connsiteX2" fmla="*/ 1358985 w 5083979"/>
                <a:gd name="connsiteY2" fmla="*/ 535625 h 1853429"/>
                <a:gd name="connsiteX3" fmla="*/ 2133745 w 5083979"/>
                <a:gd name="connsiteY3" fmla="*/ 1489892 h 1853429"/>
                <a:gd name="connsiteX4" fmla="*/ 3117157 w 5083979"/>
                <a:gd name="connsiteY4" fmla="*/ 868790 h 1853429"/>
                <a:gd name="connsiteX5" fmla="*/ 3453587 w 5083979"/>
                <a:gd name="connsiteY5" fmla="*/ 946428 h 1853429"/>
                <a:gd name="connsiteX6" fmla="*/ 3785754 w 5083979"/>
                <a:gd name="connsiteY6" fmla="*/ 67574 h 1853429"/>
                <a:gd name="connsiteX7" fmla="*/ 5083979 w 5083979"/>
                <a:gd name="connsiteY7" fmla="*/ 540986 h 1853429"/>
                <a:gd name="connsiteX0" fmla="*/ 1110523 w 6077181"/>
                <a:gd name="connsiteY0" fmla="*/ 1750762 h 1750762"/>
                <a:gd name="connsiteX1" fmla="*/ 14937 w 6077181"/>
                <a:gd name="connsiteY1" fmla="*/ 778652 h 1750762"/>
                <a:gd name="connsiteX2" fmla="*/ 1200146 w 6077181"/>
                <a:gd name="connsiteY2" fmla="*/ 1650906 h 1750762"/>
                <a:gd name="connsiteX3" fmla="*/ 2352187 w 6077181"/>
                <a:gd name="connsiteY3" fmla="*/ 535625 h 1750762"/>
                <a:gd name="connsiteX4" fmla="*/ 3126947 w 6077181"/>
                <a:gd name="connsiteY4" fmla="*/ 1489892 h 1750762"/>
                <a:gd name="connsiteX5" fmla="*/ 4110359 w 6077181"/>
                <a:gd name="connsiteY5" fmla="*/ 868790 h 1750762"/>
                <a:gd name="connsiteX6" fmla="*/ 4446789 w 6077181"/>
                <a:gd name="connsiteY6" fmla="*/ 946428 h 1750762"/>
                <a:gd name="connsiteX7" fmla="*/ 4778956 w 6077181"/>
                <a:gd name="connsiteY7" fmla="*/ 67574 h 1750762"/>
                <a:gd name="connsiteX8" fmla="*/ 6077181 w 6077181"/>
                <a:gd name="connsiteY8" fmla="*/ 540986 h 1750762"/>
                <a:gd name="connsiteX0" fmla="*/ 0 w 6062244"/>
                <a:gd name="connsiteY0" fmla="*/ 778652 h 1691410"/>
                <a:gd name="connsiteX1" fmla="*/ 1185209 w 6062244"/>
                <a:gd name="connsiteY1" fmla="*/ 1650906 h 1691410"/>
                <a:gd name="connsiteX2" fmla="*/ 2337250 w 6062244"/>
                <a:gd name="connsiteY2" fmla="*/ 535625 h 1691410"/>
                <a:gd name="connsiteX3" fmla="*/ 3112010 w 6062244"/>
                <a:gd name="connsiteY3" fmla="*/ 1489892 h 1691410"/>
                <a:gd name="connsiteX4" fmla="*/ 4095422 w 6062244"/>
                <a:gd name="connsiteY4" fmla="*/ 868790 h 1691410"/>
                <a:gd name="connsiteX5" fmla="*/ 4431852 w 6062244"/>
                <a:gd name="connsiteY5" fmla="*/ 946428 h 1691410"/>
                <a:gd name="connsiteX6" fmla="*/ 4764019 w 6062244"/>
                <a:gd name="connsiteY6" fmla="*/ 67574 h 1691410"/>
                <a:gd name="connsiteX7" fmla="*/ 6062244 w 6062244"/>
                <a:gd name="connsiteY7" fmla="*/ 540986 h 1691410"/>
                <a:gd name="connsiteX0" fmla="*/ 0 w 6135297"/>
                <a:gd name="connsiteY0" fmla="*/ 789377 h 1702135"/>
                <a:gd name="connsiteX1" fmla="*/ 1185209 w 6135297"/>
                <a:gd name="connsiteY1" fmla="*/ 1661631 h 1702135"/>
                <a:gd name="connsiteX2" fmla="*/ 2337250 w 6135297"/>
                <a:gd name="connsiteY2" fmla="*/ 546350 h 1702135"/>
                <a:gd name="connsiteX3" fmla="*/ 3112010 w 6135297"/>
                <a:gd name="connsiteY3" fmla="*/ 1500617 h 1702135"/>
                <a:gd name="connsiteX4" fmla="*/ 4095422 w 6135297"/>
                <a:gd name="connsiteY4" fmla="*/ 879515 h 1702135"/>
                <a:gd name="connsiteX5" fmla="*/ 4431852 w 6135297"/>
                <a:gd name="connsiteY5" fmla="*/ 957153 h 1702135"/>
                <a:gd name="connsiteX6" fmla="*/ 4764019 w 6135297"/>
                <a:gd name="connsiteY6" fmla="*/ 78299 h 1702135"/>
                <a:gd name="connsiteX7" fmla="*/ 5918926 w 6135297"/>
                <a:gd name="connsiteY7" fmla="*/ 487360 h 1702135"/>
                <a:gd name="connsiteX8" fmla="*/ 6062244 w 6135297"/>
                <a:gd name="connsiteY8" fmla="*/ 551711 h 1702135"/>
                <a:gd name="connsiteX0" fmla="*/ 0 w 6719595"/>
                <a:gd name="connsiteY0" fmla="*/ 789377 h 1702135"/>
                <a:gd name="connsiteX1" fmla="*/ 1185209 w 6719595"/>
                <a:gd name="connsiteY1" fmla="*/ 1661631 h 1702135"/>
                <a:gd name="connsiteX2" fmla="*/ 2337250 w 6719595"/>
                <a:gd name="connsiteY2" fmla="*/ 546350 h 1702135"/>
                <a:gd name="connsiteX3" fmla="*/ 3112010 w 6719595"/>
                <a:gd name="connsiteY3" fmla="*/ 1500617 h 1702135"/>
                <a:gd name="connsiteX4" fmla="*/ 4095422 w 6719595"/>
                <a:gd name="connsiteY4" fmla="*/ 879515 h 1702135"/>
                <a:gd name="connsiteX5" fmla="*/ 4431852 w 6719595"/>
                <a:gd name="connsiteY5" fmla="*/ 957153 h 1702135"/>
                <a:gd name="connsiteX6" fmla="*/ 4764019 w 6719595"/>
                <a:gd name="connsiteY6" fmla="*/ 78299 h 1702135"/>
                <a:gd name="connsiteX7" fmla="*/ 5918926 w 6719595"/>
                <a:gd name="connsiteY7" fmla="*/ 487360 h 1702135"/>
                <a:gd name="connsiteX8" fmla="*/ 6719595 w 6719595"/>
                <a:gd name="connsiteY8" fmla="*/ 1518459 h 1702135"/>
                <a:gd name="connsiteX0" fmla="*/ 0 w 6719595"/>
                <a:gd name="connsiteY0" fmla="*/ 836925 h 1844194"/>
                <a:gd name="connsiteX1" fmla="*/ 1185209 w 6719595"/>
                <a:gd name="connsiteY1" fmla="*/ 1709179 h 1844194"/>
                <a:gd name="connsiteX2" fmla="*/ 2337251 w 6719595"/>
                <a:gd name="connsiteY2" fmla="*/ 26836 h 1844194"/>
                <a:gd name="connsiteX3" fmla="*/ 3112010 w 6719595"/>
                <a:gd name="connsiteY3" fmla="*/ 1548165 h 1844194"/>
                <a:gd name="connsiteX4" fmla="*/ 4095422 w 6719595"/>
                <a:gd name="connsiteY4" fmla="*/ 927063 h 1844194"/>
                <a:gd name="connsiteX5" fmla="*/ 4431852 w 6719595"/>
                <a:gd name="connsiteY5" fmla="*/ 1004701 h 1844194"/>
                <a:gd name="connsiteX6" fmla="*/ 4764019 w 6719595"/>
                <a:gd name="connsiteY6" fmla="*/ 125847 h 1844194"/>
                <a:gd name="connsiteX7" fmla="*/ 5918926 w 6719595"/>
                <a:gd name="connsiteY7" fmla="*/ 534908 h 1844194"/>
                <a:gd name="connsiteX8" fmla="*/ 6719595 w 6719595"/>
                <a:gd name="connsiteY8" fmla="*/ 1566007 h 1844194"/>
                <a:gd name="connsiteX0" fmla="*/ 0 w 5918926"/>
                <a:gd name="connsiteY0" fmla="*/ 836925 h 1844194"/>
                <a:gd name="connsiteX1" fmla="*/ 1185209 w 5918926"/>
                <a:gd name="connsiteY1" fmla="*/ 1709179 h 1844194"/>
                <a:gd name="connsiteX2" fmla="*/ 2337251 w 5918926"/>
                <a:gd name="connsiteY2" fmla="*/ 26836 h 1844194"/>
                <a:gd name="connsiteX3" fmla="*/ 3112010 w 5918926"/>
                <a:gd name="connsiteY3" fmla="*/ 1548165 h 1844194"/>
                <a:gd name="connsiteX4" fmla="*/ 4095422 w 5918926"/>
                <a:gd name="connsiteY4" fmla="*/ 927063 h 1844194"/>
                <a:gd name="connsiteX5" fmla="*/ 4431852 w 5918926"/>
                <a:gd name="connsiteY5" fmla="*/ 1004701 h 1844194"/>
                <a:gd name="connsiteX6" fmla="*/ 4764019 w 5918926"/>
                <a:gd name="connsiteY6" fmla="*/ 125847 h 1844194"/>
                <a:gd name="connsiteX7" fmla="*/ 5918926 w 5918926"/>
                <a:gd name="connsiteY7" fmla="*/ 534908 h 1844194"/>
                <a:gd name="connsiteX0" fmla="*/ 0 w 4764019"/>
                <a:gd name="connsiteY0" fmla="*/ 836925 h 1844194"/>
                <a:gd name="connsiteX1" fmla="*/ 1185209 w 4764019"/>
                <a:gd name="connsiteY1" fmla="*/ 1709179 h 1844194"/>
                <a:gd name="connsiteX2" fmla="*/ 2337251 w 4764019"/>
                <a:gd name="connsiteY2" fmla="*/ 26836 h 1844194"/>
                <a:gd name="connsiteX3" fmla="*/ 3112010 w 4764019"/>
                <a:gd name="connsiteY3" fmla="*/ 1548165 h 1844194"/>
                <a:gd name="connsiteX4" fmla="*/ 4095422 w 4764019"/>
                <a:gd name="connsiteY4" fmla="*/ 927063 h 1844194"/>
                <a:gd name="connsiteX5" fmla="*/ 4431852 w 4764019"/>
                <a:gd name="connsiteY5" fmla="*/ 1004701 h 1844194"/>
                <a:gd name="connsiteX6" fmla="*/ 4764019 w 4764019"/>
                <a:gd name="connsiteY6" fmla="*/ 125847 h 1844194"/>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584149 w 4252746"/>
                <a:gd name="connsiteY4" fmla="*/ 927063 h 1898200"/>
                <a:gd name="connsiteX5" fmla="*/ 3920579 w 4252746"/>
                <a:gd name="connsiteY5" fmla="*/ 1004701 h 1898200"/>
                <a:gd name="connsiteX6" fmla="*/ 4252746 w 4252746"/>
                <a:gd name="connsiteY6" fmla="*/ 125847 h 1898200"/>
                <a:gd name="connsiteX0" fmla="*/ 0 w 4252746"/>
                <a:gd name="connsiteY0" fmla="*/ 1160961 h 1898200"/>
                <a:gd name="connsiteX1" fmla="*/ 673936 w 4252746"/>
                <a:gd name="connsiteY1" fmla="*/ 1709179 h 1898200"/>
                <a:gd name="connsiteX2" fmla="*/ 1825978 w 4252746"/>
                <a:gd name="connsiteY2" fmla="*/ 26836 h 1898200"/>
                <a:gd name="connsiteX3" fmla="*/ 2600737 w 4252746"/>
                <a:gd name="connsiteY3" fmla="*/ 1548165 h 1898200"/>
                <a:gd name="connsiteX4" fmla="*/ 3651954 w 4252746"/>
                <a:gd name="connsiteY4" fmla="*/ 998944 h 1898200"/>
                <a:gd name="connsiteX5" fmla="*/ 3920579 w 4252746"/>
                <a:gd name="connsiteY5" fmla="*/ 1004701 h 1898200"/>
                <a:gd name="connsiteX6" fmla="*/ 4252746 w 4252746"/>
                <a:gd name="connsiteY6" fmla="*/ 125847 h 1898200"/>
                <a:gd name="connsiteX0" fmla="*/ 0 w 4766172"/>
                <a:gd name="connsiteY0" fmla="*/ 563910 h 1798692"/>
                <a:gd name="connsiteX1" fmla="*/ 1187362 w 4766172"/>
                <a:gd name="connsiteY1" fmla="*/ 1709179 h 1798692"/>
                <a:gd name="connsiteX2" fmla="*/ 2339404 w 4766172"/>
                <a:gd name="connsiteY2" fmla="*/ 26836 h 1798692"/>
                <a:gd name="connsiteX3" fmla="*/ 3114163 w 4766172"/>
                <a:gd name="connsiteY3" fmla="*/ 1548165 h 1798692"/>
                <a:gd name="connsiteX4" fmla="*/ 4165380 w 4766172"/>
                <a:gd name="connsiteY4" fmla="*/ 998944 h 1798692"/>
                <a:gd name="connsiteX5" fmla="*/ 4434005 w 4766172"/>
                <a:gd name="connsiteY5" fmla="*/ 1004701 h 1798692"/>
                <a:gd name="connsiteX6" fmla="*/ 4766172 w 4766172"/>
                <a:gd name="connsiteY6" fmla="*/ 125847 h 1798692"/>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4434005 w 5028344"/>
                <a:gd name="connsiteY5" fmla="*/ 1004701 h 1798691"/>
                <a:gd name="connsiteX6" fmla="*/ 5028344 w 5028344"/>
                <a:gd name="connsiteY6"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4165380 w 5028344"/>
                <a:gd name="connsiteY4" fmla="*/ 998944 h 1798691"/>
                <a:gd name="connsiteX5" fmla="*/ 5028344 w 5028344"/>
                <a:gd name="connsiteY5" fmla="*/ 412345 h 1798691"/>
                <a:gd name="connsiteX0" fmla="*/ 0 w 5028344"/>
                <a:gd name="connsiteY0" fmla="*/ 563910 h 1798691"/>
                <a:gd name="connsiteX1" fmla="*/ 1187362 w 5028344"/>
                <a:gd name="connsiteY1" fmla="*/ 1709179 h 1798691"/>
                <a:gd name="connsiteX2" fmla="*/ 2339404 w 5028344"/>
                <a:gd name="connsiteY2" fmla="*/ 26836 h 1798691"/>
                <a:gd name="connsiteX3" fmla="*/ 3114163 w 5028344"/>
                <a:gd name="connsiteY3" fmla="*/ 1548165 h 1798691"/>
                <a:gd name="connsiteX4" fmla="*/ 5028344 w 5028344"/>
                <a:gd name="connsiteY4" fmla="*/ 412345 h 1798691"/>
                <a:gd name="connsiteX0" fmla="*/ 0 w 5028344"/>
                <a:gd name="connsiteY0" fmla="*/ 753213 h 1987994"/>
                <a:gd name="connsiteX1" fmla="*/ 1187362 w 5028344"/>
                <a:gd name="connsiteY1" fmla="*/ 1898482 h 1987994"/>
                <a:gd name="connsiteX2" fmla="*/ 2339404 w 5028344"/>
                <a:gd name="connsiteY2" fmla="*/ 216139 h 1987994"/>
                <a:gd name="connsiteX3" fmla="*/ 5028344 w 5028344"/>
                <a:gd name="connsiteY3" fmla="*/ 601648 h 1987994"/>
                <a:gd name="connsiteX0" fmla="*/ 0 w 5028344"/>
                <a:gd name="connsiteY0" fmla="*/ 753213 h 753213"/>
                <a:gd name="connsiteX1" fmla="*/ 2339404 w 5028344"/>
                <a:gd name="connsiteY1" fmla="*/ 216139 h 753213"/>
                <a:gd name="connsiteX2" fmla="*/ 5028344 w 5028344"/>
                <a:gd name="connsiteY2" fmla="*/ 601648 h 753213"/>
                <a:gd name="connsiteX0" fmla="*/ 0 w 5028344"/>
                <a:gd name="connsiteY0" fmla="*/ 853757 h 853757"/>
                <a:gd name="connsiteX1" fmla="*/ 2639798 w 5028344"/>
                <a:gd name="connsiteY1" fmla="*/ 216139 h 853757"/>
                <a:gd name="connsiteX2" fmla="*/ 5028344 w 5028344"/>
                <a:gd name="connsiteY2" fmla="*/ 702192 h 853757"/>
                <a:gd name="connsiteX0" fmla="*/ 0 w 5028344"/>
                <a:gd name="connsiteY0" fmla="*/ 151565 h 151565"/>
                <a:gd name="connsiteX1" fmla="*/ 5028344 w 5028344"/>
                <a:gd name="connsiteY1" fmla="*/ 0 h 151565"/>
                <a:gd name="connsiteX0" fmla="*/ 0 w 5028344"/>
                <a:gd name="connsiteY0" fmla="*/ 9703 h 9703"/>
                <a:gd name="connsiteX1" fmla="*/ 5028344 w 5028344"/>
                <a:gd name="connsiteY1" fmla="*/ 0 h 9703"/>
                <a:gd name="connsiteX0" fmla="*/ 0 w 10000"/>
                <a:gd name="connsiteY0" fmla="*/ 10000 h 10583"/>
                <a:gd name="connsiteX1" fmla="*/ 5237 w 10000"/>
                <a:gd name="connsiteY1" fmla="*/ 10583 h 10583"/>
                <a:gd name="connsiteX2" fmla="*/ 10000 w 10000"/>
                <a:gd name="connsiteY2" fmla="*/ 0 h 10583"/>
                <a:gd name="connsiteX0" fmla="*/ 0 w 10000"/>
                <a:gd name="connsiteY0" fmla="*/ 598320 h 598320"/>
                <a:gd name="connsiteX1" fmla="*/ 5154 w 10000"/>
                <a:gd name="connsiteY1" fmla="*/ 3916 h 598320"/>
                <a:gd name="connsiteX2" fmla="*/ 10000 w 10000"/>
                <a:gd name="connsiteY2" fmla="*/ 588320 h 598320"/>
                <a:gd name="connsiteX0" fmla="*/ 0 w 10000"/>
                <a:gd name="connsiteY0" fmla="*/ 594404 h 594404"/>
                <a:gd name="connsiteX1" fmla="*/ 5154 w 10000"/>
                <a:gd name="connsiteY1" fmla="*/ 0 h 594404"/>
                <a:gd name="connsiteX2" fmla="*/ 10000 w 10000"/>
                <a:gd name="connsiteY2" fmla="*/ 584404 h 594404"/>
                <a:gd name="connsiteX0" fmla="*/ 0 w 10000"/>
                <a:gd name="connsiteY0" fmla="*/ 645578 h 645578"/>
                <a:gd name="connsiteX1" fmla="*/ 5154 w 10000"/>
                <a:gd name="connsiteY1" fmla="*/ 51174 h 645578"/>
                <a:gd name="connsiteX2" fmla="*/ 10000 w 10000"/>
                <a:gd name="connsiteY2" fmla="*/ 635578 h 645578"/>
                <a:gd name="connsiteX0" fmla="*/ 0 w 10000"/>
                <a:gd name="connsiteY0" fmla="*/ 478604 h 478604"/>
                <a:gd name="connsiteX1" fmla="*/ 5009 w 10000"/>
                <a:gd name="connsiteY1" fmla="*/ 51173 h 478604"/>
                <a:gd name="connsiteX2" fmla="*/ 10000 w 10000"/>
                <a:gd name="connsiteY2" fmla="*/ 468604 h 478604"/>
                <a:gd name="connsiteX0" fmla="*/ 0 w 10010"/>
                <a:gd name="connsiteY0" fmla="*/ 730389 h 730389"/>
                <a:gd name="connsiteX1" fmla="*/ 5009 w 10010"/>
                <a:gd name="connsiteY1" fmla="*/ 302958 h 730389"/>
                <a:gd name="connsiteX2" fmla="*/ 10000 w 10010"/>
                <a:gd name="connsiteY2" fmla="*/ 720389 h 730389"/>
                <a:gd name="connsiteX0" fmla="*/ 0 w 10000"/>
                <a:gd name="connsiteY0" fmla="*/ 10000 h 10000"/>
                <a:gd name="connsiteX1" fmla="*/ 10000 w 10000"/>
                <a:gd name="connsiteY1" fmla="*/ 0 h 10000"/>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0000"/>
                <a:gd name="connsiteY0" fmla="*/ 1213321 h 1213321"/>
                <a:gd name="connsiteX1" fmla="*/ 10000 w 10000"/>
                <a:gd name="connsiteY1" fmla="*/ 1203321 h 1213321"/>
                <a:gd name="connsiteX0" fmla="*/ 0 w 13304"/>
                <a:gd name="connsiteY0" fmla="*/ 1213411 h 1213411"/>
                <a:gd name="connsiteX1" fmla="*/ 13304 w 13304"/>
                <a:gd name="connsiteY1" fmla="*/ 1203321 h 1213411"/>
              </a:gdLst>
              <a:ahLst/>
              <a:cxnLst>
                <a:cxn ang="0">
                  <a:pos x="connsiteX0" y="connsiteY0"/>
                </a:cxn>
                <a:cxn ang="0">
                  <a:pos x="connsiteX1" y="connsiteY1"/>
                </a:cxn>
              </a:cxnLst>
              <a:rect l="l" t="t" r="r" b="b"/>
              <a:pathLst>
                <a:path w="13304" h="1213411">
                  <a:moveTo>
                    <a:pt x="0" y="1213411"/>
                  </a:moveTo>
                  <a:cubicBezTo>
                    <a:pt x="3" y="31453"/>
                    <a:pt x="13299" y="0"/>
                    <a:pt x="13304" y="1203321"/>
                  </a:cubicBezTo>
                </a:path>
              </a:pathLst>
            </a:cu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sp>
          <p:nvSpPr>
            <p:cNvPr id="65" name="TextBox 195"/>
            <p:cNvSpPr txBox="1">
              <a:spLocks noChangeArrowheads="1"/>
            </p:cNvSpPr>
            <p:nvPr/>
          </p:nvSpPr>
          <p:spPr bwMode="auto">
            <a:xfrm>
              <a:off x="3728008" y="1979548"/>
              <a:ext cx="2357839" cy="3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dirty="0" smtClean="0"/>
                <a:t>M-Index </a:t>
              </a:r>
              <a:r>
                <a:rPr lang="en-US" altLang="cs-CZ" dirty="0"/>
                <a:t>range query</a:t>
              </a:r>
              <a:endParaRPr lang="cs-CZ" altLang="cs-CZ" dirty="0"/>
            </a:p>
          </p:txBody>
        </p:sp>
      </p:grpSp>
      <p:pic>
        <p:nvPicPr>
          <p:cNvPr id="48" name="Obrázek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293" y="4285754"/>
            <a:ext cx="422275" cy="48895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58"/>
          <p:cNvCxnSpPr>
            <a:cxnSpLocks noChangeShapeType="1"/>
          </p:cNvCxnSpPr>
          <p:nvPr/>
        </p:nvCxnSpPr>
        <p:spPr bwMode="auto">
          <a:xfrm>
            <a:off x="6376193" y="5860554"/>
            <a:ext cx="519113" cy="0"/>
          </a:xfrm>
          <a:prstGeom prst="straightConnector1">
            <a:avLst/>
          </a:prstGeom>
          <a:noFill/>
          <a:ln w="19050" algn="ctr">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cxnSp>
      <p:pic>
        <p:nvPicPr>
          <p:cNvPr id="50" name="Obrázek 4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2406" y="5514479"/>
            <a:ext cx="422275" cy="488950"/>
          </a:xfrm>
          <a:prstGeom prst="rect">
            <a:avLst/>
          </a:prstGeom>
          <a:noFill/>
          <a:extLst>
            <a:ext uri="{909E8E84-426E-40DD-AFC4-6F175D3DCCD1}">
              <a14:hiddenFill xmlns:a14="http://schemas.microsoft.com/office/drawing/2010/main">
                <a:solidFill>
                  <a:srgbClr val="FFFFFF"/>
                </a:solidFill>
              </a14:hiddenFill>
            </a:ext>
          </a:extLst>
        </p:spPr>
      </p:pic>
      <p:pic>
        <p:nvPicPr>
          <p:cNvPr id="51" name="Obrázek 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868" y="5527179"/>
            <a:ext cx="422275" cy="48895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75"/>
          <p:cNvCxnSpPr>
            <a:cxnSpLocks noChangeShapeType="1"/>
          </p:cNvCxnSpPr>
          <p:nvPr/>
        </p:nvCxnSpPr>
        <p:spPr bwMode="auto">
          <a:xfrm>
            <a:off x="6869906" y="5854204"/>
            <a:ext cx="519112" cy="0"/>
          </a:xfrm>
          <a:prstGeom prst="straightConnector1">
            <a:avLst/>
          </a:prstGeom>
          <a:noFill/>
          <a:ln w="19050" algn="ctr">
            <a:solidFill>
              <a:schemeClr val="tx1"/>
            </a:solidFill>
            <a:prstDash val="sysDot"/>
            <a:round/>
            <a:headEnd type="arrow" w="med" len="med"/>
            <a:tailEnd type="arrow" w="med" len="med"/>
          </a:ln>
          <a:extLst>
            <a:ext uri="{909E8E84-426E-40DD-AFC4-6F175D3DCCD1}">
              <a14:hiddenFill xmlns:a14="http://schemas.microsoft.com/office/drawing/2010/main">
                <a:noFill/>
              </a14:hiddenFill>
            </a:ext>
          </a:extLst>
        </p:spPr>
      </p:cxnSp>
      <p:pic>
        <p:nvPicPr>
          <p:cNvPr id="53" name="Obrázek 5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46118" y="5517654"/>
            <a:ext cx="422275" cy="488950"/>
          </a:xfrm>
          <a:prstGeom prst="rect">
            <a:avLst/>
          </a:prstGeom>
          <a:noFill/>
          <a:extLst>
            <a:ext uri="{909E8E84-426E-40DD-AFC4-6F175D3DCCD1}">
              <a14:hiddenFill xmlns:a14="http://schemas.microsoft.com/office/drawing/2010/main">
                <a:solidFill>
                  <a:srgbClr val="FFFFFF"/>
                </a:solidFill>
              </a14:hiddenFill>
            </a:ext>
          </a:extLst>
        </p:spPr>
      </p:pic>
      <p:pic>
        <p:nvPicPr>
          <p:cNvPr id="54" name="Obrázek 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7481" y="5524004"/>
            <a:ext cx="422275" cy="48895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84"/>
          <p:cNvGrpSpPr>
            <a:grpSpLocks/>
          </p:cNvGrpSpPr>
          <p:nvPr/>
        </p:nvGrpSpPr>
        <p:grpSpPr bwMode="auto">
          <a:xfrm>
            <a:off x="395536" y="3361829"/>
            <a:ext cx="2518322" cy="698500"/>
            <a:chOff x="286610" y="2433588"/>
            <a:chExt cx="2518503" cy="698550"/>
          </a:xfrm>
        </p:grpSpPr>
        <p:cxnSp>
          <p:nvCxnSpPr>
            <p:cNvPr id="58" name="Straight Arrow Connector 77"/>
            <p:cNvCxnSpPr>
              <a:cxnSpLocks noChangeShapeType="1"/>
            </p:cNvCxnSpPr>
            <p:nvPr/>
          </p:nvCxnSpPr>
          <p:spPr bwMode="auto">
            <a:xfrm>
              <a:off x="1235075" y="2854325"/>
              <a:ext cx="1570038"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 name="Straight Arrow Connector 80"/>
            <p:cNvCxnSpPr>
              <a:cxnSpLocks noChangeShapeType="1"/>
            </p:cNvCxnSpPr>
            <p:nvPr/>
          </p:nvCxnSpPr>
          <p:spPr bwMode="auto">
            <a:xfrm>
              <a:off x="1228725" y="2854325"/>
              <a:ext cx="587375"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Straight Arrow Connector 82"/>
            <p:cNvCxnSpPr>
              <a:cxnSpLocks noChangeShapeType="1"/>
            </p:cNvCxnSpPr>
            <p:nvPr/>
          </p:nvCxnSpPr>
          <p:spPr bwMode="auto">
            <a:xfrm flipH="1">
              <a:off x="817563" y="2854325"/>
              <a:ext cx="411162"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 name="TextBox 93"/>
            <p:cNvSpPr txBox="1">
              <a:spLocks noChangeArrowheads="1"/>
            </p:cNvSpPr>
            <p:nvPr/>
          </p:nvSpPr>
          <p:spPr bwMode="auto">
            <a:xfrm>
              <a:off x="286610" y="2433588"/>
              <a:ext cx="1164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sz="1200" dirty="0"/>
                <a:t>Selected poses</a:t>
              </a:r>
            </a:p>
            <a:p>
              <a:pPr eaLnBrk="1" hangingPunct="1"/>
              <a:r>
                <a:rPr lang="en-US" altLang="cs-CZ" sz="1200" dirty="0"/>
                <a:t>(28-D vectors)</a:t>
              </a:r>
              <a:endParaRPr lang="cs-CZ" altLang="cs-CZ" sz="1200" dirty="0"/>
            </a:p>
          </p:txBody>
        </p:sp>
      </p:grpSp>
      <p:cxnSp>
        <p:nvCxnSpPr>
          <p:cNvPr id="56" name="Straight Connector 69"/>
          <p:cNvCxnSpPr/>
          <p:nvPr/>
        </p:nvCxnSpPr>
        <p:spPr>
          <a:xfrm>
            <a:off x="4910931" y="5860554"/>
            <a:ext cx="1457325" cy="0"/>
          </a:xfrm>
          <a:prstGeom prst="line">
            <a:avLst/>
          </a:prstGeom>
          <a:ln w="19050">
            <a:solidFill>
              <a:srgbClr val="0070C0"/>
            </a:solidFill>
            <a:prstDash val="sysDot"/>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57" name="Straight Connector 73"/>
          <p:cNvCxnSpPr/>
          <p:nvPr/>
        </p:nvCxnSpPr>
        <p:spPr>
          <a:xfrm>
            <a:off x="7393781" y="5860554"/>
            <a:ext cx="1457325" cy="0"/>
          </a:xfrm>
          <a:prstGeom prst="line">
            <a:avLst/>
          </a:prstGeom>
          <a:ln w="19050" cap="rnd">
            <a:solidFill>
              <a:srgbClr val="00B050"/>
            </a:solidFill>
            <a:prstDash val="sysDot"/>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66" name="Zástupný symbol pro obsah 8"/>
          <p:cNvSpPr>
            <a:spLocks noGrp="1"/>
          </p:cNvSpPr>
          <p:nvPr>
            <p:ph sz="quarter" idx="1"/>
          </p:nvPr>
        </p:nvSpPr>
        <p:spPr>
          <a:xfrm>
            <a:off x="251520" y="1556792"/>
            <a:ext cx="8892480" cy="1033512"/>
          </a:xfrm>
        </p:spPr>
        <p:txBody>
          <a:bodyPr>
            <a:normAutofit fontScale="85000" lnSpcReduction="10000"/>
          </a:bodyPr>
          <a:lstStyle/>
          <a:p>
            <a:r>
              <a:rPr lang="en-US" altLang="cs-CZ" dirty="0" smtClean="0"/>
              <a:t>Retains the most ranked and non-overlapping sub-motions</a:t>
            </a:r>
          </a:p>
          <a:p>
            <a:pPr lvl="1"/>
            <a:r>
              <a:rPr lang="en-US" altLang="cs-CZ" dirty="0" smtClean="0"/>
              <a:t>Ranking: average </a:t>
            </a:r>
            <a:r>
              <a:rPr lang="en-US" altLang="cs-CZ" i="1" dirty="0"/>
              <a:t>L</a:t>
            </a:r>
            <a:r>
              <a:rPr lang="en-US" altLang="cs-CZ" i="1" baseline="-25000" dirty="0"/>
              <a:t>1</a:t>
            </a:r>
            <a:r>
              <a:rPr lang="en-US" altLang="cs-CZ" dirty="0" smtClean="0"/>
              <a:t> between query and candidate key poses</a:t>
            </a:r>
            <a:endParaRPr lang="en-US" altLang="cs-CZ" dirty="0"/>
          </a:p>
          <a:p>
            <a:pPr marL="0" indent="0">
              <a:buNone/>
            </a:pPr>
            <a:endParaRPr lang="cs-CZ" dirty="0"/>
          </a:p>
        </p:txBody>
      </p:sp>
    </p:spTree>
    <p:extLst>
      <p:ext uri="{BB962C8B-B14F-4D97-AF65-F5344CB8AC3E}">
        <p14:creationId xmlns:p14="http://schemas.microsoft.com/office/powerpoint/2010/main" val="285395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Experiments</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13</a:t>
            </a:fld>
            <a:endParaRPr lang="cs-CZ"/>
          </a:p>
        </p:txBody>
      </p:sp>
      <p:sp>
        <p:nvSpPr>
          <p:cNvPr id="4" name="Zástupný symbol pro obsah 3"/>
          <p:cNvSpPr>
            <a:spLocks noGrp="1"/>
          </p:cNvSpPr>
          <p:nvPr>
            <p:ph sz="quarter" idx="1"/>
          </p:nvPr>
        </p:nvSpPr>
        <p:spPr>
          <a:xfrm>
            <a:off x="612648" y="1600200"/>
            <a:ext cx="8153400" cy="4709120"/>
          </a:xfrm>
        </p:spPr>
        <p:txBody>
          <a:bodyPr>
            <a:normAutofit fontScale="92500" lnSpcReduction="20000"/>
          </a:bodyPr>
          <a:lstStyle/>
          <a:p>
            <a:r>
              <a:rPr lang="en-US" altLang="cs-CZ" dirty="0">
                <a:solidFill>
                  <a:srgbClr val="FF0000"/>
                </a:solidFill>
              </a:rPr>
              <a:t>HDM05</a:t>
            </a:r>
            <a:r>
              <a:rPr lang="en-US" altLang="cs-CZ" dirty="0"/>
              <a:t> motion database [Muller, 2005]:</a:t>
            </a:r>
          </a:p>
          <a:p>
            <a:pPr lvl="1"/>
            <a:r>
              <a:rPr lang="en-US" altLang="cs-CZ" dirty="0"/>
              <a:t>102 motions of 491,847 frames (poses) ~ 68 minutes</a:t>
            </a:r>
          </a:p>
          <a:p>
            <a:pPr lvl="1"/>
            <a:r>
              <a:rPr lang="en-US" altLang="cs-CZ" dirty="0"/>
              <a:t>User-defined ground truth of 15 motion classes (1476 annotated sub-motions in 102 motions)</a:t>
            </a:r>
          </a:p>
          <a:p>
            <a:pPr lvl="1"/>
            <a:endParaRPr lang="en-US" altLang="cs-CZ" dirty="0"/>
          </a:p>
          <a:p>
            <a:r>
              <a:rPr lang="en-US" altLang="cs-CZ" dirty="0">
                <a:solidFill>
                  <a:srgbClr val="FF0000"/>
                </a:solidFill>
              </a:rPr>
              <a:t>Measures</a:t>
            </a:r>
            <a:r>
              <a:rPr lang="en-US" altLang="cs-CZ" dirty="0"/>
              <a:t>:</a:t>
            </a:r>
          </a:p>
          <a:p>
            <a:pPr lvl="1"/>
            <a:r>
              <a:rPr lang="en-US" altLang="cs-CZ" dirty="0"/>
              <a:t>Objective – to evaluate search effectiveness and efficiency</a:t>
            </a:r>
          </a:p>
          <a:p>
            <a:pPr lvl="1"/>
            <a:r>
              <a:rPr lang="en-US" altLang="cs-CZ" dirty="0"/>
              <a:t>Effectiveness – annotation of 102 motions by 15 predefined motion classes (</a:t>
            </a:r>
            <a:r>
              <a:rPr lang="en-US" altLang="cs-CZ" dirty="0">
                <a:solidFill>
                  <a:srgbClr val="FF0000"/>
                </a:solidFill>
              </a:rPr>
              <a:t>recall</a:t>
            </a:r>
            <a:r>
              <a:rPr lang="en-US" altLang="cs-CZ" dirty="0"/>
              <a:t> and </a:t>
            </a:r>
            <a:r>
              <a:rPr lang="en-US" altLang="cs-CZ" dirty="0">
                <a:solidFill>
                  <a:srgbClr val="FF0000"/>
                </a:solidFill>
              </a:rPr>
              <a:t>precision</a:t>
            </a:r>
            <a:r>
              <a:rPr lang="en-US" altLang="cs-CZ" dirty="0"/>
              <a:t>)</a:t>
            </a:r>
          </a:p>
          <a:p>
            <a:pPr lvl="1"/>
            <a:r>
              <a:rPr lang="en-US" altLang="cs-CZ" dirty="0"/>
              <a:t>Efficiency – the average number of similarity </a:t>
            </a:r>
            <a:r>
              <a:rPr lang="en-US" altLang="cs-CZ" dirty="0" smtClean="0"/>
              <a:t>comparisons between 28-D vectors needed </a:t>
            </a:r>
            <a:r>
              <a:rPr lang="en-US" altLang="cs-CZ" dirty="0"/>
              <a:t>to evaluate a single query</a:t>
            </a:r>
          </a:p>
          <a:p>
            <a:endParaRPr lang="cs-CZ" dirty="0"/>
          </a:p>
        </p:txBody>
      </p:sp>
    </p:spTree>
    <p:extLst>
      <p:ext uri="{BB962C8B-B14F-4D97-AF65-F5344CB8AC3E}">
        <p14:creationId xmlns:p14="http://schemas.microsoft.com/office/powerpoint/2010/main" val="2103245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Effectiveness</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14</a:t>
            </a:fld>
            <a:endParaRPr lang="cs-CZ"/>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4" y="2491506"/>
            <a:ext cx="8380412"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3"/>
          <p:cNvSpPr>
            <a:spLocks noGrp="1"/>
          </p:cNvSpPr>
          <p:nvPr>
            <p:ph sz="quarter" idx="1"/>
          </p:nvPr>
        </p:nvSpPr>
        <p:spPr>
          <a:xfrm>
            <a:off x="612648" y="1600200"/>
            <a:ext cx="8153400" cy="748680"/>
          </a:xfrm>
        </p:spPr>
        <p:txBody>
          <a:bodyPr>
            <a:normAutofit fontScale="85000" lnSpcReduction="20000"/>
          </a:bodyPr>
          <a:lstStyle/>
          <a:p>
            <a:r>
              <a:rPr lang="en-US" dirty="0" smtClean="0"/>
              <a:t>Competitive to the annotation technique [Muller, 2009]</a:t>
            </a:r>
          </a:p>
          <a:p>
            <a:pPr lvl="1"/>
            <a:r>
              <a:rPr lang="en-US" dirty="0" smtClean="0"/>
              <a:t>49% Precision, 80% </a:t>
            </a:r>
            <a:r>
              <a:rPr lang="en-US" dirty="0" smtClean="0"/>
              <a:t>Recall</a:t>
            </a:r>
            <a:endParaRPr lang="cs-CZ" dirty="0"/>
          </a:p>
        </p:txBody>
      </p:sp>
    </p:spTree>
    <p:extLst>
      <p:ext uri="{BB962C8B-B14F-4D97-AF65-F5344CB8AC3E}">
        <p14:creationId xmlns:p14="http://schemas.microsoft.com/office/powerpoint/2010/main" val="1270669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Efficiency</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15</a:t>
            </a:fld>
            <a:endParaRPr lang="cs-CZ"/>
          </a:p>
        </p:txBody>
      </p:sp>
      <mc:AlternateContent xmlns:mc="http://schemas.openxmlformats.org/markup-compatibility/2006">
        <mc:Choice xmlns:a14="http://schemas.microsoft.com/office/drawing/2010/main" Requires="a14">
          <p:sp>
            <p:nvSpPr>
              <p:cNvPr id="4" name="Zástupný symbol pro obsah 3"/>
              <p:cNvSpPr>
                <a:spLocks noGrp="1"/>
              </p:cNvSpPr>
              <p:nvPr>
                <p:ph sz="quarter" idx="1"/>
              </p:nvPr>
            </p:nvSpPr>
            <p:spPr/>
            <p:txBody>
              <a:bodyPr>
                <a:normAutofit/>
              </a:bodyPr>
              <a:lstStyle/>
              <a:p>
                <a:pPr marL="320040" lvl="1" indent="-320040">
                  <a:spcBef>
                    <a:spcPts val="700"/>
                  </a:spcBef>
                  <a:buClr>
                    <a:schemeClr val="accent2"/>
                  </a:buClr>
                  <a:buSzPct val="60000"/>
                  <a:buFont typeface="Wingdings"/>
                  <a:buChar char=""/>
                </a:pPr>
                <a:r>
                  <a:rPr lang="en-US" altLang="cs-CZ" dirty="0" smtClean="0"/>
                  <a:t>Time </a:t>
                </a:r>
                <a:r>
                  <a:rPr lang="en-US" altLang="cs-CZ" dirty="0"/>
                  <a:t>complexity (worst case): </a:t>
                </a:r>
                <a14:m>
                  <m:oMath xmlns:m="http://schemas.openxmlformats.org/officeDocument/2006/math">
                    <m:r>
                      <a:rPr lang="cs-CZ" altLang="cs-CZ" b="0" i="1" smtClean="0">
                        <a:latin typeface="Cambria Math"/>
                      </a:rPr>
                      <m:t>𝑂</m:t>
                    </m:r>
                    <m:d>
                      <m:dPr>
                        <m:ctrlPr>
                          <a:rPr lang="en-US" altLang="cs-CZ" b="0" i="1" smtClean="0">
                            <a:latin typeface="Cambria Math"/>
                          </a:rPr>
                        </m:ctrlPr>
                      </m:dPr>
                      <m:e>
                        <m:r>
                          <a:rPr lang="en-US" altLang="cs-CZ" b="0" i="1" smtClean="0">
                            <a:latin typeface="Cambria Math"/>
                          </a:rPr>
                          <m:t>𝑁</m:t>
                        </m:r>
                        <m:r>
                          <a:rPr lang="en-US" altLang="cs-CZ" b="0" i="1" smtClean="0">
                            <a:latin typeface="Cambria Math"/>
                          </a:rPr>
                          <m:t>∙</m:t>
                        </m:r>
                        <m:r>
                          <a:rPr lang="en-US" altLang="cs-CZ" b="0" i="1" smtClean="0">
                            <a:latin typeface="Cambria Math"/>
                          </a:rPr>
                          <m:t>𝐾</m:t>
                        </m:r>
                      </m:e>
                    </m:d>
                  </m:oMath>
                </a14:m>
                <a:endParaRPr lang="en-US" altLang="cs-CZ" dirty="0"/>
              </a:p>
              <a:p>
                <a:pPr lvl="1"/>
                <a14:m>
                  <m:oMath xmlns:m="http://schemas.openxmlformats.org/officeDocument/2006/math">
                    <m:r>
                      <a:rPr lang="en-US" altLang="cs-CZ" i="1" dirty="0" smtClean="0">
                        <a:latin typeface="Cambria Math"/>
                      </a:rPr>
                      <m:t>𝑁</m:t>
                    </m:r>
                    <m:r>
                      <a:rPr lang="en-US" altLang="cs-CZ" i="1" dirty="0" smtClean="0">
                        <a:latin typeface="Cambria Math"/>
                      </a:rPr>
                      <m:t> </m:t>
                    </m:r>
                  </m:oMath>
                </a14:m>
                <a:r>
                  <a:rPr lang="en-US" altLang="cs-CZ" dirty="0" smtClean="0"/>
                  <a:t>– the number of query key poses</a:t>
                </a:r>
              </a:p>
              <a:p>
                <a:pPr lvl="1"/>
                <a14:m>
                  <m:oMath xmlns:m="http://schemas.openxmlformats.org/officeDocument/2006/math">
                    <m:r>
                      <a:rPr lang="en-US" altLang="cs-CZ" i="1" dirty="0" smtClean="0">
                        <a:latin typeface="Cambria Math"/>
                      </a:rPr>
                      <m:t>𝐾</m:t>
                    </m:r>
                    <m:r>
                      <a:rPr lang="en-US" altLang="cs-CZ" i="1" dirty="0" smtClean="0">
                        <a:latin typeface="Cambria Math"/>
                      </a:rPr>
                      <m:t> </m:t>
                    </m:r>
                  </m:oMath>
                </a14:m>
                <a:r>
                  <a:rPr lang="en-US" altLang="cs-CZ" dirty="0" smtClean="0"/>
                  <a:t>– the total number of all database poses</a:t>
                </a:r>
              </a:p>
              <a:p>
                <a:pPr lvl="1"/>
                <a:endParaRPr lang="en-US" altLang="cs-CZ" dirty="0" smtClean="0"/>
              </a:p>
              <a:p>
                <a:r>
                  <a:rPr lang="en-US" altLang="cs-CZ" dirty="0" smtClean="0"/>
                  <a:t>Linear complexity </a:t>
                </a:r>
                <a:r>
                  <a:rPr lang="en-US" altLang="cs-CZ" dirty="0"/>
                  <a:t>in a real-world </a:t>
                </a:r>
                <a:r>
                  <a:rPr lang="en-US" altLang="cs-CZ" dirty="0" smtClean="0"/>
                  <a:t>scenario</a:t>
                </a:r>
                <a:endParaRPr lang="en-US" altLang="cs-CZ" dirty="0"/>
              </a:p>
              <a:p>
                <a:pPr lvl="1"/>
                <a:r>
                  <a:rPr lang="en-US" altLang="cs-CZ" dirty="0" smtClean="0"/>
                  <a:t>Reasonable length of </a:t>
                </a:r>
                <a:r>
                  <a:rPr lang="en-US" altLang="cs-CZ" dirty="0" smtClean="0"/>
                  <a:t>queries (</a:t>
                </a:r>
                <a14:m>
                  <m:oMath xmlns:m="http://schemas.openxmlformats.org/officeDocument/2006/math">
                    <m:r>
                      <a:rPr lang="en-US" altLang="cs-CZ" i="1" dirty="0" smtClean="0">
                        <a:latin typeface="Cambria Math"/>
                      </a:rPr>
                      <m:t>𝑁</m:t>
                    </m:r>
                  </m:oMath>
                </a14:m>
                <a:r>
                  <a:rPr lang="en-US" altLang="cs-CZ" dirty="0" smtClean="0"/>
                  <a:t>&lt;&lt;&lt;</a:t>
                </a:r>
                <a14:m>
                  <m:oMath xmlns:m="http://schemas.openxmlformats.org/officeDocument/2006/math">
                    <m:r>
                      <a:rPr lang="en-US" altLang="cs-CZ" i="1" dirty="0" smtClean="0">
                        <a:latin typeface="Cambria Math"/>
                      </a:rPr>
                      <m:t>𝐾</m:t>
                    </m:r>
                  </m:oMath>
                </a14:m>
                <a:r>
                  <a:rPr lang="en-US" altLang="cs-CZ" dirty="0" smtClean="0"/>
                  <a:t>)</a:t>
                </a:r>
                <a:endParaRPr lang="en-US" altLang="cs-CZ" dirty="0" smtClean="0"/>
              </a:p>
              <a:p>
                <a:pPr lvl="1"/>
                <a:r>
                  <a:rPr lang="en-US" altLang="cs-CZ" dirty="0" smtClean="0"/>
                  <a:t>Non-pathological motion database</a:t>
                </a:r>
              </a:p>
              <a:p>
                <a:pPr lvl="2"/>
                <a:r>
                  <a:rPr lang="en-US" altLang="cs-CZ" dirty="0" smtClean="0"/>
                  <a:t>i.e. relevant parts are not located in every database pose for every query key pose</a:t>
                </a:r>
                <a:endParaRPr lang="en-US" altLang="cs-CZ" dirty="0"/>
              </a:p>
            </p:txBody>
          </p:sp>
        </mc:Choice>
        <mc:Fallback>
          <p:sp>
            <p:nvSpPr>
              <p:cNvPr id="4" name="Zástupný symbol pro obsah 3"/>
              <p:cNvSpPr>
                <a:spLocks noGrp="1" noRot="1" noChangeAspect="1" noMove="1" noResize="1" noEditPoints="1" noAdjustHandles="1" noChangeArrowheads="1" noChangeShapeType="1" noTextEdit="1"/>
              </p:cNvSpPr>
              <p:nvPr>
                <p:ph sz="quarter" idx="1"/>
              </p:nvPr>
            </p:nvSpPr>
            <p:spPr>
              <a:blipFill rotWithShape="1">
                <a:blip r:embed="rId3"/>
                <a:stretch>
                  <a:fillRect l="-449" t="-1085"/>
                </a:stretch>
              </a:blipFill>
            </p:spPr>
            <p:txBody>
              <a:bodyPr/>
              <a:lstStyle/>
              <a:p>
                <a:r>
                  <a:rPr lang="cs-CZ">
                    <a:noFill/>
                  </a:rPr>
                  <a:t> </a:t>
                </a:r>
              </a:p>
            </p:txBody>
          </p:sp>
        </mc:Fallback>
      </mc:AlternateContent>
    </p:spTree>
    <p:extLst>
      <p:ext uri="{BB962C8B-B14F-4D97-AF65-F5344CB8AC3E}">
        <p14:creationId xmlns:p14="http://schemas.microsoft.com/office/powerpoint/2010/main" val="2191116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Demonstration</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16</a:t>
            </a:fld>
            <a:endParaRPr lang="cs-CZ"/>
          </a:p>
        </p:txBody>
      </p:sp>
      <p:sp>
        <p:nvSpPr>
          <p:cNvPr id="4" name="Zástupný symbol pro obsah 3"/>
          <p:cNvSpPr>
            <a:spLocks noGrp="1"/>
          </p:cNvSpPr>
          <p:nvPr>
            <p:ph sz="quarter" idx="1"/>
          </p:nvPr>
        </p:nvSpPr>
        <p:spPr/>
        <p:txBody>
          <a:bodyPr/>
          <a:lstStyle/>
          <a:p>
            <a:r>
              <a:rPr lang="en-US" dirty="0" smtClean="0"/>
              <a:t>Demo</a:t>
            </a:r>
          </a:p>
          <a:p>
            <a:pPr lvl="1"/>
            <a:r>
              <a:rPr lang="en-US" dirty="0" smtClean="0">
                <a:hlinkClick r:id="rId2"/>
              </a:rPr>
              <a:t>http://disa.fi.muni.cz/motion-retrieval</a:t>
            </a:r>
            <a:endParaRPr lang="en-US" dirty="0" smtClean="0"/>
          </a:p>
          <a:p>
            <a:pPr lvl="1"/>
            <a:endParaRPr lang="cs-CZ" dirty="0"/>
          </a:p>
        </p:txBody>
      </p:sp>
      <p:pic>
        <p:nvPicPr>
          <p:cNvPr id="5" name="Picture 10" descr="C:\Users\Kuba\Documents\Cropper Captures\j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802460"/>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Kuba\Documents\Cropper Captures\ben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3787" y="4802460"/>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Users\Kuba\Documents\Cropper Captures\throw.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30291" y="4781797"/>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Kuba\Documents\Cropper Captures\hopOneLe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4725144"/>
            <a:ext cx="1685925"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54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17</a:t>
            </a:fld>
            <a:endParaRPr lang="cs-CZ"/>
          </a:p>
        </p:txBody>
      </p:sp>
      <p:sp>
        <p:nvSpPr>
          <p:cNvPr id="4" name="Zástupný symbol pro obsah 3"/>
          <p:cNvSpPr>
            <a:spLocks noGrp="1"/>
          </p:cNvSpPr>
          <p:nvPr>
            <p:ph sz="quarter" idx="1"/>
          </p:nvPr>
        </p:nvSpPr>
        <p:spPr>
          <a:xfrm>
            <a:off x="612648" y="1600200"/>
            <a:ext cx="8153400" cy="4781128"/>
          </a:xfrm>
        </p:spPr>
        <p:txBody>
          <a:bodyPr>
            <a:normAutofit/>
          </a:bodyPr>
          <a:lstStyle/>
          <a:p>
            <a:r>
              <a:rPr lang="en-US" dirty="0" smtClean="0"/>
              <a:t>Key-pose similarity algorithm for motion data retrieval</a:t>
            </a:r>
          </a:p>
          <a:p>
            <a:pPr lvl="1"/>
            <a:r>
              <a:rPr lang="en-US" dirty="0" smtClean="0"/>
              <a:t>Linear complexity in real world scenario</a:t>
            </a:r>
          </a:p>
          <a:p>
            <a:pPr lvl="1"/>
            <a:r>
              <a:rPr lang="en-US" dirty="0" smtClean="0"/>
              <a:t>64.5% precision and 68.6% recall</a:t>
            </a:r>
          </a:p>
          <a:p>
            <a:pPr lvl="1"/>
            <a:r>
              <a:rPr lang="en-US" dirty="0" smtClean="0"/>
              <a:t>Can be generalized for multidimensional time series retrieval</a:t>
            </a:r>
          </a:p>
          <a:p>
            <a:pPr lvl="1"/>
            <a:endParaRPr lang="en-US" dirty="0" smtClean="0"/>
          </a:p>
          <a:p>
            <a:r>
              <a:rPr lang="en-US" dirty="0" smtClean="0"/>
              <a:t>Future work</a:t>
            </a:r>
          </a:p>
          <a:p>
            <a:pPr lvl="1"/>
            <a:r>
              <a:rPr lang="en-US" dirty="0" smtClean="0"/>
              <a:t>Exploring new similarity models</a:t>
            </a:r>
          </a:p>
          <a:p>
            <a:pPr lvl="1"/>
            <a:r>
              <a:rPr lang="en-US" dirty="0" smtClean="0"/>
              <a:t>Improvement of key-pose detection</a:t>
            </a:r>
            <a:endParaRPr lang="cs-CZ" dirty="0"/>
          </a:p>
        </p:txBody>
      </p:sp>
    </p:spTree>
    <p:extLst>
      <p:ext uri="{BB962C8B-B14F-4D97-AF65-F5344CB8AC3E}">
        <p14:creationId xmlns:p14="http://schemas.microsoft.com/office/powerpoint/2010/main" val="205669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Motion Data Retrieving</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18</a:t>
            </a:fld>
            <a:endParaRPr lang="cs-CZ"/>
          </a:p>
        </p:txBody>
      </p:sp>
      <p:sp>
        <p:nvSpPr>
          <p:cNvPr id="4" name="Zástupný symbol pro obsah 3"/>
          <p:cNvSpPr>
            <a:spLocks noGrp="1"/>
          </p:cNvSpPr>
          <p:nvPr>
            <p:ph sz="quarter" idx="1"/>
          </p:nvPr>
        </p:nvSpPr>
        <p:spPr/>
        <p:txBody>
          <a:bodyPr/>
          <a:lstStyle/>
          <a:p>
            <a:pPr marL="0" indent="0" algn="ctr">
              <a:buNone/>
            </a:pPr>
            <a:r>
              <a:rPr lang="en-US" dirty="0" smtClean="0"/>
              <a:t>Try our demo:</a:t>
            </a:r>
          </a:p>
          <a:p>
            <a:pPr marL="365760" lvl="1" indent="0" algn="ctr">
              <a:buNone/>
            </a:pPr>
            <a:r>
              <a:rPr lang="en-US" dirty="0" smtClean="0">
                <a:hlinkClick r:id="rId3"/>
              </a:rPr>
              <a:t>http://disa.fi.muni.cz/motion-retrieval</a:t>
            </a:r>
            <a:endParaRPr lang="en-US" dirty="0" smtClean="0"/>
          </a:p>
          <a:p>
            <a:pPr lvl="1"/>
            <a:endParaRPr lang="en-US" dirty="0" smtClean="0"/>
          </a:p>
          <a:p>
            <a:pPr marL="365760" lvl="1" indent="0" algn="ctr">
              <a:buNone/>
            </a:pPr>
            <a:endParaRPr lang="en-US" dirty="0"/>
          </a:p>
          <a:p>
            <a:pPr marL="365760" lvl="1" indent="0" algn="ctr">
              <a:buNone/>
            </a:pPr>
            <a:r>
              <a:rPr lang="en-US" sz="4400" dirty="0" smtClean="0"/>
              <a:t>Thank you for your attention</a:t>
            </a:r>
            <a:endParaRPr lang="cs-CZ" dirty="0"/>
          </a:p>
        </p:txBody>
      </p:sp>
      <p:sp>
        <p:nvSpPr>
          <p:cNvPr id="5" name="Nadpis 1"/>
          <p:cNvSpPr txBox="1">
            <a:spLocks/>
          </p:cNvSpPr>
          <p:nvPr/>
        </p:nvSpPr>
        <p:spPr>
          <a:xfrm>
            <a:off x="776660" y="4725144"/>
            <a:ext cx="7560840" cy="1440160"/>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dirty="0" smtClean="0"/>
              <a:t>A Key-Pose Similarity Algorithm for Motion Data Retrieval </a:t>
            </a:r>
            <a:endParaRPr lang="cs-CZ" sz="4000" dirty="0"/>
          </a:p>
        </p:txBody>
      </p:sp>
      <p:sp>
        <p:nvSpPr>
          <p:cNvPr id="6" name="Podnadpis 2"/>
          <p:cNvSpPr txBox="1">
            <a:spLocks/>
          </p:cNvSpPr>
          <p:nvPr/>
        </p:nvSpPr>
        <p:spPr>
          <a:xfrm>
            <a:off x="2034970" y="6453336"/>
            <a:ext cx="6425462" cy="432048"/>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000" dirty="0" smtClean="0"/>
              <a:t>Jan </a:t>
            </a:r>
            <a:r>
              <a:rPr lang="en-US" sz="2000" dirty="0" err="1" smtClean="0"/>
              <a:t>Sedmidubsky</a:t>
            </a:r>
            <a:r>
              <a:rPr lang="en-US" sz="2000" dirty="0" smtClean="0"/>
              <a:t>, </a:t>
            </a:r>
            <a:r>
              <a:rPr lang="cs-CZ" sz="2000" u="sng" dirty="0" smtClean="0"/>
              <a:t>Jakub Val</a:t>
            </a:r>
            <a:r>
              <a:rPr lang="en-US" sz="2000" u="sng" dirty="0" smtClean="0"/>
              <a:t>ci</a:t>
            </a:r>
            <a:r>
              <a:rPr lang="cs-CZ" sz="2000" u="sng" dirty="0" smtClean="0"/>
              <a:t>k</a:t>
            </a:r>
            <a:r>
              <a:rPr lang="en-US" sz="2000" dirty="0" smtClean="0"/>
              <a:t>, </a:t>
            </a:r>
            <a:r>
              <a:rPr lang="en-US" sz="2000" dirty="0" err="1" smtClean="0"/>
              <a:t>Pavel</a:t>
            </a:r>
            <a:r>
              <a:rPr lang="en-US" sz="2000" dirty="0" smtClean="0"/>
              <a:t> </a:t>
            </a:r>
            <a:r>
              <a:rPr lang="en-US" sz="2000" dirty="0" err="1" smtClean="0"/>
              <a:t>Zezula</a:t>
            </a:r>
            <a:endParaRPr lang="cs-CZ" sz="2000" dirty="0" smtClean="0"/>
          </a:p>
        </p:txBody>
      </p:sp>
      <p:pic>
        <p:nvPicPr>
          <p:cNvPr id="7" name="Picture 8" descr="cartwheel.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54732"/>
            <a:ext cx="1001621" cy="11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289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Motion Capture Data</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19</a:t>
            </a:fld>
            <a:endParaRPr lang="cs-CZ"/>
          </a:p>
        </p:txBody>
      </p:sp>
      <p:sp>
        <p:nvSpPr>
          <p:cNvPr id="7" name="Shape 135"/>
          <p:cNvSpPr>
            <a:spLocks noChangeAspect="1"/>
          </p:cNvSpPr>
          <p:nvPr/>
        </p:nvSpPr>
        <p:spPr bwMode="auto">
          <a:xfrm>
            <a:off x="4822825" y="2564904"/>
            <a:ext cx="3436938" cy="20637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endParaRPr lang="cs-CZ" altLang="cs-CZ"/>
          </a:p>
        </p:txBody>
      </p:sp>
      <p:sp>
        <p:nvSpPr>
          <p:cNvPr id="8" name="Zástupný symbol pro obsah 3"/>
          <p:cNvSpPr>
            <a:spLocks noGrp="1"/>
          </p:cNvSpPr>
          <p:nvPr>
            <p:ph sz="quarter" idx="1"/>
          </p:nvPr>
        </p:nvSpPr>
        <p:spPr>
          <a:xfrm>
            <a:off x="612648" y="1600200"/>
            <a:ext cx="8153400" cy="4495800"/>
          </a:xfrm>
        </p:spPr>
        <p:txBody>
          <a:bodyPr>
            <a:normAutofit fontScale="85000" lnSpcReduction="10000"/>
          </a:bodyPr>
          <a:lstStyle/>
          <a:p>
            <a:r>
              <a:rPr lang="en-US" altLang="cs-CZ" dirty="0">
                <a:solidFill>
                  <a:srgbClr val="FF0000"/>
                </a:solidFill>
              </a:rPr>
              <a:t>Motion Capture Data</a:t>
            </a:r>
            <a:r>
              <a:rPr lang="en-US" altLang="cs-CZ" dirty="0"/>
              <a:t> ~ Human Motion Data</a:t>
            </a:r>
          </a:p>
          <a:p>
            <a:pPr lvl="1"/>
            <a:r>
              <a:rPr lang="en-US" altLang="cs-CZ" dirty="0"/>
              <a:t>Sequence of poses of 3D joint coordinates</a:t>
            </a:r>
          </a:p>
          <a:p>
            <a:pPr lvl="1"/>
            <a:endParaRPr lang="cs-CZ" altLang="cs-CZ" dirty="0"/>
          </a:p>
          <a:p>
            <a:pPr lvl="1"/>
            <a:endParaRPr lang="cs-CZ" altLang="cs-CZ" dirty="0"/>
          </a:p>
          <a:p>
            <a:pPr lvl="1"/>
            <a:endParaRPr lang="cs-CZ" altLang="cs-CZ" dirty="0"/>
          </a:p>
          <a:p>
            <a:pPr lvl="1"/>
            <a:endParaRPr lang="en-US" altLang="cs-CZ" dirty="0"/>
          </a:p>
          <a:p>
            <a:pPr lvl="1"/>
            <a:endParaRPr lang="cs-CZ" altLang="cs-CZ" dirty="0"/>
          </a:p>
          <a:p>
            <a:r>
              <a:rPr lang="en-US" altLang="cs-CZ" dirty="0"/>
              <a:t>Capturing devices:</a:t>
            </a:r>
          </a:p>
          <a:p>
            <a:pPr lvl="1"/>
            <a:r>
              <a:rPr lang="en-US" altLang="cs-CZ" dirty="0"/>
              <a:t>Tracking markers attached to a human body (e.g., </a:t>
            </a:r>
            <a:r>
              <a:rPr lang="en-US" altLang="cs-CZ" dirty="0" err="1"/>
              <a:t>Vicon</a:t>
            </a:r>
            <a:r>
              <a:rPr lang="en-US" altLang="cs-CZ" dirty="0"/>
              <a:t>)</a:t>
            </a:r>
          </a:p>
          <a:p>
            <a:pPr lvl="1"/>
            <a:r>
              <a:rPr lang="en-US" altLang="cs-CZ" dirty="0"/>
              <a:t>Systems of synchronized cameras (e.g., Microsoft Kinect)</a:t>
            </a:r>
          </a:p>
          <a:p>
            <a:pPr lvl="1"/>
            <a:r>
              <a:rPr lang="en-US" altLang="cs-CZ" dirty="0"/>
              <a:t>Estimating </a:t>
            </a:r>
            <a:r>
              <a:rPr lang="en-US" altLang="cs-CZ" dirty="0" smtClean="0"/>
              <a:t>body parts </a:t>
            </a:r>
            <a:r>
              <a:rPr lang="en-US" altLang="cs-CZ" dirty="0"/>
              <a:t>coordinates from ordinary videos</a:t>
            </a:r>
          </a:p>
          <a:p>
            <a:endParaRPr lang="cs-CZ" dirty="0"/>
          </a:p>
        </p:txBody>
      </p:sp>
    </p:spTree>
    <p:extLst>
      <p:ext uri="{BB962C8B-B14F-4D97-AF65-F5344CB8AC3E}">
        <p14:creationId xmlns:p14="http://schemas.microsoft.com/office/powerpoint/2010/main" val="92335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Outline</a:t>
            </a:r>
            <a:endParaRPr lang="cs-CZ" dirty="0"/>
          </a:p>
        </p:txBody>
      </p:sp>
      <p:sp>
        <p:nvSpPr>
          <p:cNvPr id="3" name="Zástupný symbol pro obsah 2"/>
          <p:cNvSpPr>
            <a:spLocks noGrp="1"/>
          </p:cNvSpPr>
          <p:nvPr>
            <p:ph sz="quarter" idx="1"/>
          </p:nvPr>
        </p:nvSpPr>
        <p:spPr>
          <a:xfrm>
            <a:off x="611560" y="2492896"/>
            <a:ext cx="6552728" cy="3096344"/>
          </a:xfrm>
        </p:spPr>
        <p:txBody>
          <a:bodyPr>
            <a:normAutofit/>
          </a:bodyPr>
          <a:lstStyle/>
          <a:p>
            <a:r>
              <a:rPr lang="en-US" sz="3200" dirty="0" smtClean="0"/>
              <a:t>Motion Capture Data</a:t>
            </a:r>
          </a:p>
          <a:p>
            <a:r>
              <a:rPr lang="en-US" sz="3200" dirty="0" smtClean="0"/>
              <a:t>Motivation</a:t>
            </a:r>
          </a:p>
          <a:p>
            <a:r>
              <a:rPr lang="en-US" sz="3200" dirty="0" smtClean="0"/>
              <a:t>Similarity Motion Retrieval</a:t>
            </a:r>
            <a:endParaRPr lang="cs-CZ" sz="3200" dirty="0" smtClean="0"/>
          </a:p>
          <a:p>
            <a:r>
              <a:rPr lang="en-US" sz="3200" dirty="0" smtClean="0"/>
              <a:t>Results</a:t>
            </a:r>
          </a:p>
          <a:p>
            <a:r>
              <a:rPr lang="en-US" sz="3200" dirty="0" smtClean="0"/>
              <a:t>Summary</a:t>
            </a:r>
            <a:endParaRPr lang="cs-CZ" sz="3200" dirty="0"/>
          </a:p>
        </p:txBody>
      </p:sp>
      <p:sp>
        <p:nvSpPr>
          <p:cNvPr id="4" name="Zástupný symbol pro číslo snímku 3"/>
          <p:cNvSpPr>
            <a:spLocks noGrp="1"/>
          </p:cNvSpPr>
          <p:nvPr>
            <p:ph type="sldNum" sz="quarter" idx="12"/>
          </p:nvPr>
        </p:nvSpPr>
        <p:spPr/>
        <p:txBody>
          <a:bodyPr>
            <a:normAutofit fontScale="85000" lnSpcReduction="20000"/>
          </a:bodyPr>
          <a:lstStyle/>
          <a:p>
            <a:fld id="{BBD616A9-63BC-4EBC-94B9-F51355F71052}" type="slidenum">
              <a:rPr lang="cs-CZ" smtClean="0"/>
              <a:pPr/>
              <a:t>2</a:t>
            </a:fld>
            <a:endParaRPr lang="cs-CZ"/>
          </a:p>
        </p:txBody>
      </p:sp>
      <p:pic>
        <p:nvPicPr>
          <p:cNvPr id="5" name="Picture 8" descr="cartwhee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1054" y="1700808"/>
            <a:ext cx="1714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846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Searching – Algorithm</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20</a:t>
            </a:fld>
            <a:endParaRPr lang="cs-CZ"/>
          </a:p>
        </p:txBody>
      </p:sp>
      <p:sp>
        <p:nvSpPr>
          <p:cNvPr id="4" name="Zástupný symbol pro obsah 3"/>
          <p:cNvSpPr>
            <a:spLocks noGrp="1"/>
          </p:cNvSpPr>
          <p:nvPr>
            <p:ph sz="quarter" idx="1"/>
          </p:nvPr>
        </p:nvSpPr>
        <p:spPr>
          <a:xfrm>
            <a:off x="612648" y="1600200"/>
            <a:ext cx="8153400" cy="4925144"/>
          </a:xfrm>
        </p:spPr>
        <p:txBody>
          <a:bodyPr>
            <a:normAutofit lnSpcReduction="10000"/>
          </a:bodyPr>
          <a:lstStyle/>
          <a:p>
            <a:r>
              <a:rPr lang="en-US" altLang="cs-CZ" dirty="0" smtClean="0"/>
              <a:t>Notation</a:t>
            </a:r>
            <a:r>
              <a:rPr lang="en-US" altLang="cs-CZ" dirty="0"/>
              <a:t>: </a:t>
            </a:r>
            <a:r>
              <a:rPr lang="en-US" altLang="cs-CZ" dirty="0" smtClean="0"/>
              <a:t>	</a:t>
            </a:r>
            <a:r>
              <a:rPr lang="en-US" altLang="cs-CZ" dirty="0" smtClean="0">
                <a:solidFill>
                  <a:srgbClr val="FF0000"/>
                </a:solidFill>
              </a:rPr>
              <a:t>data sequence  </a:t>
            </a:r>
            <a:r>
              <a:rPr lang="en-US" altLang="cs-CZ" dirty="0" smtClean="0"/>
              <a:t>                  ,</a:t>
            </a:r>
          </a:p>
          <a:p>
            <a:pPr marL="0" indent="0">
              <a:buNone/>
            </a:pPr>
            <a:r>
              <a:rPr lang="en-US" altLang="cs-CZ" dirty="0">
                <a:solidFill>
                  <a:srgbClr val="FF0000"/>
                </a:solidFill>
              </a:rPr>
              <a:t>	</a:t>
            </a:r>
            <a:r>
              <a:rPr lang="en-US" altLang="cs-CZ" dirty="0" smtClean="0">
                <a:solidFill>
                  <a:srgbClr val="FF0000"/>
                </a:solidFill>
              </a:rPr>
              <a:t>		query</a:t>
            </a:r>
            <a:endParaRPr lang="en-US" altLang="cs-CZ" dirty="0">
              <a:solidFill>
                <a:srgbClr val="FF0000"/>
              </a:solidFill>
            </a:endParaRPr>
          </a:p>
          <a:p>
            <a:r>
              <a:rPr lang="en-US" altLang="cs-CZ" dirty="0"/>
              <a:t>Query evaluation steps:</a:t>
            </a:r>
          </a:p>
          <a:p>
            <a:pPr marL="1371600" lvl="2" indent="-457200">
              <a:buFont typeface="Palatino Linotype" pitchFamily="18" charset="0"/>
              <a:buAutoNum type="arabicParenR"/>
            </a:pPr>
            <a:r>
              <a:rPr lang="en-US" altLang="cs-CZ" dirty="0"/>
              <a:t>Detection of </a:t>
            </a:r>
            <a:r>
              <a:rPr lang="en-US" altLang="cs-CZ" dirty="0">
                <a:solidFill>
                  <a:srgbClr val="FF0000"/>
                </a:solidFill>
              </a:rPr>
              <a:t>query key poses</a:t>
            </a:r>
          </a:p>
          <a:p>
            <a:pPr lvl="3"/>
            <a:r>
              <a:rPr lang="en-US" altLang="cs-CZ" dirty="0"/>
              <a:t>Distance (in frames) of consecutive key poses is fixed to</a:t>
            </a:r>
          </a:p>
          <a:p>
            <a:pPr marL="1371600" lvl="2" indent="-457200">
              <a:buFont typeface="Palatino Linotype" pitchFamily="18" charset="0"/>
              <a:buAutoNum type="arabicParenR"/>
            </a:pPr>
            <a:r>
              <a:rPr lang="en-US" altLang="cs-CZ" dirty="0"/>
              <a:t>Retrieval of </a:t>
            </a:r>
            <a:r>
              <a:rPr lang="en-US" altLang="cs-CZ" dirty="0">
                <a:solidFill>
                  <a:srgbClr val="FF0000"/>
                </a:solidFill>
              </a:rPr>
              <a:t>root poses</a:t>
            </a:r>
            <a:r>
              <a:rPr lang="en-US" altLang="cs-CZ" dirty="0"/>
              <a:t>      – poses </a:t>
            </a:r>
            <a:r>
              <a:rPr lang="en-US" altLang="cs-CZ" i="1" dirty="0"/>
              <a:t>similar</a:t>
            </a:r>
            <a:r>
              <a:rPr lang="en-US" altLang="cs-CZ" dirty="0"/>
              <a:t> to query key poses</a:t>
            </a:r>
          </a:p>
          <a:p>
            <a:pPr lvl="3"/>
            <a:r>
              <a:rPr lang="en-US" altLang="cs-CZ" dirty="0"/>
              <a:t>Spatial deformations: </a:t>
            </a:r>
          </a:p>
          <a:p>
            <a:pPr marL="1371600" lvl="2" indent="-457200">
              <a:buFont typeface="Palatino Linotype" pitchFamily="18" charset="0"/>
              <a:buAutoNum type="arabicParenR"/>
            </a:pPr>
            <a:r>
              <a:rPr lang="en-US" altLang="cs-CZ" dirty="0"/>
              <a:t>Identification of relevant motions</a:t>
            </a:r>
          </a:p>
          <a:p>
            <a:pPr lvl="3"/>
            <a:r>
              <a:rPr lang="en-US" altLang="cs-CZ" dirty="0"/>
              <a:t>Location of </a:t>
            </a:r>
            <a:r>
              <a:rPr lang="en-US" altLang="cs-CZ" dirty="0">
                <a:solidFill>
                  <a:srgbClr val="FF0000"/>
                </a:solidFill>
              </a:rPr>
              <a:t>data key poses</a:t>
            </a:r>
            <a:r>
              <a:rPr lang="en-US" altLang="cs-CZ" dirty="0"/>
              <a:t>                      </a:t>
            </a:r>
            <a:r>
              <a:rPr lang="en-US" altLang="cs-CZ" dirty="0" smtClean="0"/>
              <a:t>similar </a:t>
            </a:r>
            <a:r>
              <a:rPr lang="en-US" altLang="cs-CZ" dirty="0"/>
              <a:t>to</a:t>
            </a:r>
          </a:p>
          <a:p>
            <a:pPr lvl="3"/>
            <a:r>
              <a:rPr lang="en-US" altLang="cs-CZ" dirty="0"/>
              <a:t>Temporal deformations: </a:t>
            </a:r>
          </a:p>
          <a:p>
            <a:pPr marL="1371600" lvl="2" indent="-457200">
              <a:buFont typeface="Palatino Linotype" pitchFamily="18" charset="0"/>
              <a:buAutoNum type="arabicParenR"/>
            </a:pPr>
            <a:r>
              <a:rPr lang="en-US" altLang="cs-CZ" dirty="0"/>
              <a:t>Filtering of relevant overlapping motions</a:t>
            </a:r>
          </a:p>
          <a:p>
            <a:endParaRPr lang="cs-CZ" dirty="0"/>
          </a:p>
        </p:txBody>
      </p:sp>
      <p:graphicFrame>
        <p:nvGraphicFramePr>
          <p:cNvPr id="5" name="Objekt 4"/>
          <p:cNvGraphicFramePr>
            <a:graphicFrameLocks noChangeAspect="1"/>
          </p:cNvGraphicFramePr>
          <p:nvPr>
            <p:extLst>
              <p:ext uri="{D42A27DB-BD31-4B8C-83A1-F6EECF244321}">
                <p14:modId xmlns:p14="http://schemas.microsoft.com/office/powerpoint/2010/main" val="3809384303"/>
              </p:ext>
            </p:extLst>
          </p:nvPr>
        </p:nvGraphicFramePr>
        <p:xfrm>
          <a:off x="6012160" y="1628800"/>
          <a:ext cx="1877388" cy="420337"/>
        </p:xfrm>
        <a:graphic>
          <a:graphicData uri="http://schemas.openxmlformats.org/presentationml/2006/ole">
            <mc:AlternateContent xmlns:mc="http://schemas.openxmlformats.org/markup-compatibility/2006">
              <mc:Choice xmlns:v="urn:schemas-microsoft-com:vml" Requires="v">
                <p:oleObj spid="_x0000_s7998" name="Rovnice" r:id="rId3" imgW="1015920" imgH="228600" progId="Equation.3">
                  <p:embed/>
                </p:oleObj>
              </mc:Choice>
              <mc:Fallback>
                <p:oleObj name="Rovnice" r:id="rId3" imgW="1015920" imgH="228600" progId="Equation.3">
                  <p:embed/>
                  <p:pic>
                    <p:nvPicPr>
                      <p:cNvPr id="0" name=""/>
                      <p:cNvPicPr>
                        <a:picLocks noChangeAspect="1" noChangeArrowheads="1"/>
                      </p:cNvPicPr>
                      <p:nvPr/>
                    </p:nvPicPr>
                    <p:blipFill>
                      <a:blip r:embed="rId4"/>
                      <a:srcRect/>
                      <a:stretch>
                        <a:fillRect/>
                      </a:stretch>
                    </p:blipFill>
                    <p:spPr bwMode="auto">
                      <a:xfrm>
                        <a:off x="6012160" y="1628800"/>
                        <a:ext cx="1877388" cy="420337"/>
                      </a:xfrm>
                      <a:prstGeom prst="rect">
                        <a:avLst/>
                      </a:prstGeom>
                      <a:noFill/>
                      <a:ln>
                        <a:noFill/>
                      </a:ln>
                      <a:extLst/>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2848161774"/>
              </p:ext>
            </p:extLst>
          </p:nvPr>
        </p:nvGraphicFramePr>
        <p:xfrm>
          <a:off x="6012160" y="2060848"/>
          <a:ext cx="1968103" cy="470471"/>
        </p:xfrm>
        <a:graphic>
          <a:graphicData uri="http://schemas.openxmlformats.org/presentationml/2006/ole">
            <mc:AlternateContent xmlns:mc="http://schemas.openxmlformats.org/markup-compatibility/2006">
              <mc:Choice xmlns:v="urn:schemas-microsoft-com:vml" Requires="v">
                <p:oleObj spid="_x0000_s7999" name="Rovnice" r:id="rId5" imgW="1002960" imgH="241200" progId="Equation.3">
                  <p:embed/>
                </p:oleObj>
              </mc:Choice>
              <mc:Fallback>
                <p:oleObj name="Rovnice" r:id="rId5" imgW="10029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2060848"/>
                        <a:ext cx="1968103" cy="470471"/>
                      </a:xfrm>
                      <a:prstGeom prst="rect">
                        <a:avLst/>
                      </a:prstGeom>
                      <a:noFill/>
                      <a:ln>
                        <a:noFill/>
                      </a:ln>
                      <a:ex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3323988159"/>
              </p:ext>
            </p:extLst>
          </p:nvPr>
        </p:nvGraphicFramePr>
        <p:xfrm>
          <a:off x="5899918" y="3022352"/>
          <a:ext cx="2789238" cy="441325"/>
        </p:xfrm>
        <a:graphic>
          <a:graphicData uri="http://schemas.openxmlformats.org/presentationml/2006/ole">
            <mc:AlternateContent xmlns:mc="http://schemas.openxmlformats.org/markup-compatibility/2006">
              <mc:Choice xmlns:v="urn:schemas-microsoft-com:vml" Requires="v">
                <p:oleObj spid="_x0000_s8000" name="Rovnice" r:id="rId7" imgW="1676160" imgH="266400" progId="Equation.3">
                  <p:embed/>
                </p:oleObj>
              </mc:Choice>
              <mc:Fallback>
                <p:oleObj name="Rovnice" r:id="rId7" imgW="167616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9918" y="3022352"/>
                        <a:ext cx="27892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47523710"/>
              </p:ext>
            </p:extLst>
          </p:nvPr>
        </p:nvGraphicFramePr>
        <p:xfrm>
          <a:off x="5076056" y="3717032"/>
          <a:ext cx="379412" cy="441325"/>
        </p:xfrm>
        <a:graphic>
          <a:graphicData uri="http://schemas.openxmlformats.org/presentationml/2006/ole">
            <mc:AlternateContent xmlns:mc="http://schemas.openxmlformats.org/markup-compatibility/2006">
              <mc:Choice xmlns:v="urn:schemas-microsoft-com:vml" Requires="v">
                <p:oleObj spid="_x0000_s8001" name="Rovnice" r:id="rId9" imgW="228600" imgH="266400" progId="Equation.3">
                  <p:embed/>
                </p:oleObj>
              </mc:Choice>
              <mc:Fallback>
                <p:oleObj name="Rovnice" r:id="rId9" imgW="228600" imgH="26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6056" y="3717032"/>
                        <a:ext cx="3794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kt 8"/>
          <p:cNvGraphicFramePr>
            <a:graphicFrameLocks noChangeAspect="1"/>
          </p:cNvGraphicFramePr>
          <p:nvPr>
            <p:extLst>
              <p:ext uri="{D42A27DB-BD31-4B8C-83A1-F6EECF244321}">
                <p14:modId xmlns:p14="http://schemas.microsoft.com/office/powerpoint/2010/main" val="732465726"/>
              </p:ext>
            </p:extLst>
          </p:nvPr>
        </p:nvGraphicFramePr>
        <p:xfrm>
          <a:off x="4644008" y="4293096"/>
          <a:ext cx="3568700" cy="441325"/>
        </p:xfrm>
        <a:graphic>
          <a:graphicData uri="http://schemas.openxmlformats.org/presentationml/2006/ole">
            <mc:AlternateContent xmlns:mc="http://schemas.openxmlformats.org/markup-compatibility/2006">
              <mc:Choice xmlns:v="urn:schemas-microsoft-com:vml" Requires="v">
                <p:oleObj spid="_x0000_s8002" name="Rovnice" r:id="rId11" imgW="2145960" imgH="266400" progId="Equation.3">
                  <p:embed/>
                </p:oleObj>
              </mc:Choice>
              <mc:Fallback>
                <p:oleObj name="Rovnice" r:id="rId11" imgW="2145960" imgH="266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4008" y="4293096"/>
                        <a:ext cx="35687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kt 9"/>
          <p:cNvGraphicFramePr>
            <a:graphicFrameLocks noChangeAspect="1"/>
          </p:cNvGraphicFramePr>
          <p:nvPr>
            <p:extLst>
              <p:ext uri="{D42A27DB-BD31-4B8C-83A1-F6EECF244321}">
                <p14:modId xmlns:p14="http://schemas.microsoft.com/office/powerpoint/2010/main" val="1537145446"/>
              </p:ext>
            </p:extLst>
          </p:nvPr>
        </p:nvGraphicFramePr>
        <p:xfrm>
          <a:off x="5152256" y="5089376"/>
          <a:ext cx="1457325" cy="441325"/>
        </p:xfrm>
        <a:graphic>
          <a:graphicData uri="http://schemas.openxmlformats.org/presentationml/2006/ole">
            <mc:AlternateContent xmlns:mc="http://schemas.openxmlformats.org/markup-compatibility/2006">
              <mc:Choice xmlns:v="urn:schemas-microsoft-com:vml" Requires="v">
                <p:oleObj spid="_x0000_s8003" name="Rovnice" r:id="rId13" imgW="876240" imgH="266400" progId="Equation.3">
                  <p:embed/>
                </p:oleObj>
              </mc:Choice>
              <mc:Fallback>
                <p:oleObj name="Rovnice" r:id="rId13" imgW="876240" imgH="2664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2256" y="5089376"/>
                        <a:ext cx="1457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1934692988"/>
              </p:ext>
            </p:extLst>
          </p:nvPr>
        </p:nvGraphicFramePr>
        <p:xfrm>
          <a:off x="7710884" y="5089376"/>
          <a:ext cx="1457325" cy="441325"/>
        </p:xfrm>
        <a:graphic>
          <a:graphicData uri="http://schemas.openxmlformats.org/presentationml/2006/ole">
            <mc:AlternateContent xmlns:mc="http://schemas.openxmlformats.org/markup-compatibility/2006">
              <mc:Choice xmlns:v="urn:schemas-microsoft-com:vml" Requires="v">
                <p:oleObj spid="_x0000_s8004" name="Rovnice" r:id="rId15" imgW="876240" imgH="266400" progId="Equation.3">
                  <p:embed/>
                </p:oleObj>
              </mc:Choice>
              <mc:Fallback>
                <p:oleObj name="Rovnice" r:id="rId15" imgW="876240" imgH="2664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0884" y="5089376"/>
                        <a:ext cx="1457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kt 11"/>
          <p:cNvGraphicFramePr>
            <a:graphicFrameLocks noChangeAspect="1"/>
          </p:cNvGraphicFramePr>
          <p:nvPr>
            <p:extLst>
              <p:ext uri="{D42A27DB-BD31-4B8C-83A1-F6EECF244321}">
                <p14:modId xmlns:p14="http://schemas.microsoft.com/office/powerpoint/2010/main" val="1828989583"/>
              </p:ext>
            </p:extLst>
          </p:nvPr>
        </p:nvGraphicFramePr>
        <p:xfrm>
          <a:off x="4860032" y="5445224"/>
          <a:ext cx="2279650" cy="400050"/>
        </p:xfrm>
        <a:graphic>
          <a:graphicData uri="http://schemas.openxmlformats.org/presentationml/2006/ole">
            <mc:AlternateContent xmlns:mc="http://schemas.openxmlformats.org/markup-compatibility/2006">
              <mc:Choice xmlns:v="urn:schemas-microsoft-com:vml" Requires="v">
                <p:oleObj spid="_x0000_s8005" name="Rovnice" r:id="rId17" imgW="1371600" imgH="241200" progId="Equation.3">
                  <p:embed/>
                </p:oleObj>
              </mc:Choice>
              <mc:Fallback>
                <p:oleObj name="Rovnice" r:id="rId17" imgW="1371600" imgH="2412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0032" y="5445224"/>
                        <a:ext cx="227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1469235679"/>
              </p:ext>
            </p:extLst>
          </p:nvPr>
        </p:nvGraphicFramePr>
        <p:xfrm>
          <a:off x="8460432" y="3424932"/>
          <a:ext cx="228600" cy="292100"/>
        </p:xfrm>
        <a:graphic>
          <a:graphicData uri="http://schemas.openxmlformats.org/presentationml/2006/ole">
            <mc:AlternateContent xmlns:mc="http://schemas.openxmlformats.org/markup-compatibility/2006">
              <mc:Choice xmlns:v="urn:schemas-microsoft-com:vml" Requires="v">
                <p:oleObj spid="_x0000_s8006" name="Rovnice" r:id="rId19" imgW="139680" imgH="177480" progId="Equation.3">
                  <p:embed/>
                </p:oleObj>
              </mc:Choice>
              <mc:Fallback>
                <p:oleObj name="Rovnice" r:id="rId19" imgW="139680" imgH="1774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60432" y="3424932"/>
                        <a:ext cx="2286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1824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dirty="0"/>
              <a:t>Similarity </a:t>
            </a:r>
            <a:r>
              <a:rPr lang="en-US" altLang="cs-CZ" dirty="0" smtClean="0"/>
              <a:t>Model cont.</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21</a:t>
            </a:fld>
            <a:endParaRPr lang="cs-CZ"/>
          </a:p>
        </p:txBody>
      </p:sp>
      <p:sp>
        <p:nvSpPr>
          <p:cNvPr id="4" name="Zástupný symbol pro obsah 3"/>
          <p:cNvSpPr>
            <a:spLocks noGrp="1"/>
          </p:cNvSpPr>
          <p:nvPr>
            <p:ph sz="quarter" idx="1"/>
          </p:nvPr>
        </p:nvSpPr>
        <p:spPr>
          <a:xfrm>
            <a:off x="612648" y="1600200"/>
            <a:ext cx="8207824" cy="4495800"/>
          </a:xfrm>
        </p:spPr>
        <p:txBody>
          <a:bodyPr>
            <a:normAutofit/>
          </a:bodyPr>
          <a:lstStyle/>
          <a:p>
            <a:r>
              <a:rPr lang="en-US" altLang="cs-CZ" dirty="0" smtClean="0">
                <a:solidFill>
                  <a:srgbClr val="C00000"/>
                </a:solidFill>
              </a:rPr>
              <a:t>Pose </a:t>
            </a:r>
            <a:r>
              <a:rPr lang="en-US" altLang="cs-CZ" dirty="0">
                <a:solidFill>
                  <a:srgbClr val="C00000"/>
                </a:solidFill>
              </a:rPr>
              <a:t>similarity function</a:t>
            </a:r>
          </a:p>
          <a:p>
            <a:pPr lvl="1"/>
            <a:r>
              <a:rPr lang="en-US" altLang="cs-CZ" dirty="0" smtClean="0"/>
              <a:t>Pose distance based on </a:t>
            </a:r>
            <a:r>
              <a:rPr lang="en-US" altLang="cs-CZ" dirty="0"/>
              <a:t>the </a:t>
            </a:r>
            <a:r>
              <a:rPr lang="en-US" altLang="cs-CZ" i="1" dirty="0"/>
              <a:t>L</a:t>
            </a:r>
            <a:r>
              <a:rPr lang="en-US" altLang="cs-CZ" i="1" baseline="-25000" dirty="0"/>
              <a:t>1</a:t>
            </a:r>
            <a:r>
              <a:rPr lang="en-US" altLang="cs-CZ" dirty="0"/>
              <a:t> </a:t>
            </a:r>
            <a:r>
              <a:rPr lang="en-US" altLang="cs-CZ" dirty="0" smtClean="0"/>
              <a:t>metric</a:t>
            </a:r>
          </a:p>
          <a:p>
            <a:pPr marL="685800" lvl="2" indent="0">
              <a:buNone/>
            </a:pPr>
            <a:r>
              <a:rPr lang="en-US" altLang="cs-CZ" dirty="0"/>
              <a:t>	</a:t>
            </a:r>
            <a:r>
              <a:rPr lang="en-US" altLang="cs-CZ" dirty="0" smtClean="0"/>
              <a:t>					(28-D vector)</a:t>
            </a:r>
          </a:p>
          <a:p>
            <a:r>
              <a:rPr lang="en-US" altLang="cs-CZ" dirty="0" smtClean="0">
                <a:solidFill>
                  <a:srgbClr val="C00000"/>
                </a:solidFill>
              </a:rPr>
              <a:t>Motion similarity function</a:t>
            </a:r>
            <a:endParaRPr lang="en-US" altLang="cs-CZ" dirty="0">
              <a:solidFill>
                <a:srgbClr val="C00000"/>
              </a:solidFill>
            </a:endParaRPr>
          </a:p>
          <a:p>
            <a:pPr lvl="1"/>
            <a:r>
              <a:rPr lang="en-US" altLang="cs-CZ" dirty="0" smtClean="0"/>
              <a:t>Key-pose </a:t>
            </a:r>
            <a:r>
              <a:rPr lang="en-US" altLang="cs-CZ" dirty="0" smtClean="0">
                <a:solidFill>
                  <a:srgbClr val="FF0000"/>
                </a:solidFill>
              </a:rPr>
              <a:t>searching algorithm</a:t>
            </a:r>
            <a:r>
              <a:rPr lang="en-US" altLang="cs-CZ" dirty="0" smtClean="0"/>
              <a:t> produces candidate sub-motions of the same key-pose count</a:t>
            </a:r>
          </a:p>
          <a:p>
            <a:pPr lvl="2"/>
            <a:r>
              <a:rPr lang="en-US" altLang="cs-CZ" dirty="0" smtClean="0"/>
              <a:t>Length can vary [L/2, L*2], where L is a query length</a:t>
            </a:r>
          </a:p>
          <a:p>
            <a:pPr lvl="3"/>
            <a:endParaRPr lang="en-US" altLang="cs-CZ" dirty="0" smtClean="0"/>
          </a:p>
          <a:p>
            <a:pPr lvl="1"/>
            <a:r>
              <a:rPr lang="en-US" altLang="cs-CZ" dirty="0"/>
              <a:t>Average distance </a:t>
            </a:r>
            <a:r>
              <a:rPr lang="en-US" altLang="cs-CZ" dirty="0" smtClean="0"/>
              <a:t>between corresponding query and candidate </a:t>
            </a:r>
            <a:r>
              <a:rPr lang="en-US" altLang="cs-CZ" dirty="0" smtClean="0">
                <a:solidFill>
                  <a:srgbClr val="FF0000"/>
                </a:solidFill>
              </a:rPr>
              <a:t>key </a:t>
            </a:r>
            <a:r>
              <a:rPr lang="en-US" altLang="cs-CZ" dirty="0">
                <a:solidFill>
                  <a:srgbClr val="FF0000"/>
                </a:solidFill>
              </a:rPr>
              <a:t>poses</a:t>
            </a:r>
            <a:endParaRPr lang="en-US" altLang="cs-CZ" dirty="0" smtClean="0"/>
          </a:p>
        </p:txBody>
      </p:sp>
    </p:spTree>
    <p:extLst>
      <p:ext uri="{BB962C8B-B14F-4D97-AF65-F5344CB8AC3E}">
        <p14:creationId xmlns:p14="http://schemas.microsoft.com/office/powerpoint/2010/main" val="1007377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22</a:t>
            </a:fld>
            <a:endParaRPr lang="cs-CZ"/>
          </a:p>
        </p:txBody>
      </p:sp>
      <p:sp>
        <p:nvSpPr>
          <p:cNvPr id="4" name="Zástupný symbol pro obsah 3"/>
          <p:cNvSpPr>
            <a:spLocks noGrp="1"/>
          </p:cNvSpPr>
          <p:nvPr>
            <p:ph sz="quarter" idx="1"/>
          </p:nvPr>
        </p:nvSpPr>
        <p:spPr/>
        <p:txBody>
          <a:bodyPr/>
          <a:lstStyle/>
          <a:p>
            <a:pPr lvl="1"/>
            <a:r>
              <a:rPr lang="en-US" altLang="cs-CZ" dirty="0"/>
              <a:t>Pose features</a:t>
            </a:r>
          </a:p>
          <a:p>
            <a:pPr lvl="2"/>
            <a:r>
              <a:rPr lang="en-US" altLang="cs-CZ" dirty="0"/>
              <a:t>Each </a:t>
            </a:r>
            <a:r>
              <a:rPr lang="en-US" altLang="cs-CZ" dirty="0">
                <a:solidFill>
                  <a:srgbClr val="FF0000"/>
                </a:solidFill>
              </a:rPr>
              <a:t>pose</a:t>
            </a:r>
            <a:r>
              <a:rPr lang="en-US" altLang="cs-CZ" dirty="0"/>
              <a:t> = 28-D vector of angles of joints</a:t>
            </a:r>
          </a:p>
          <a:p>
            <a:pPr lvl="2"/>
            <a:r>
              <a:rPr lang="en-US" altLang="cs-CZ" dirty="0"/>
              <a:t>Eight 1-DOF joints (a) and ten 2-DOF joints (b)</a:t>
            </a:r>
          </a:p>
          <a:p>
            <a:pPr lvl="2"/>
            <a:r>
              <a:rPr lang="en-US" altLang="cs-CZ" dirty="0"/>
              <a:t>Angles are independent to the observer view plane</a:t>
            </a:r>
          </a:p>
          <a:p>
            <a:endParaRPr lang="cs-CZ" dirty="0"/>
          </a:p>
        </p:txBody>
      </p:sp>
      <p:pic>
        <p:nvPicPr>
          <p:cNvPr id="5" name="Picture 1" descr="\\afrodita\home\xvalcik\_profile\Desktop\shoulder-elbo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a:stretch/>
        </p:blipFill>
        <p:spPr bwMode="auto">
          <a:xfrm>
            <a:off x="1259632" y="3717032"/>
            <a:ext cx="2340260" cy="23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afrodita\home\xvalcik\_profile\Desktop\shoulder-elbo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5508104" y="3759515"/>
            <a:ext cx="2340260" cy="237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306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Efficiency</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23</a:t>
            </a:fld>
            <a:endParaRPr lang="cs-CZ"/>
          </a:p>
        </p:txBody>
      </p:sp>
      <mc:AlternateContent xmlns:mc="http://schemas.openxmlformats.org/markup-compatibility/2006" xmlns:a14="http://schemas.microsoft.com/office/drawing/2010/main">
        <mc:Choice Requires="a14">
          <p:sp>
            <p:nvSpPr>
              <p:cNvPr id="4" name="Zástupný symbol pro obsah 3"/>
              <p:cNvSpPr>
                <a:spLocks noGrp="1"/>
              </p:cNvSpPr>
              <p:nvPr>
                <p:ph sz="quarter" idx="1"/>
              </p:nvPr>
            </p:nvSpPr>
            <p:spPr/>
            <p:txBody>
              <a:bodyPr>
                <a:normAutofit/>
              </a:bodyPr>
              <a:lstStyle/>
              <a:p>
                <a:pPr marL="320040" lvl="1" indent="-320040">
                  <a:spcBef>
                    <a:spcPts val="700"/>
                  </a:spcBef>
                  <a:buClr>
                    <a:schemeClr val="accent2"/>
                  </a:buClr>
                  <a:buSzPct val="60000"/>
                  <a:buFont typeface="Wingdings"/>
                  <a:buChar char=""/>
                </a:pPr>
                <a:r>
                  <a:rPr lang="en-US" altLang="cs-CZ" dirty="0" smtClean="0"/>
                  <a:t>Time </a:t>
                </a:r>
                <a:r>
                  <a:rPr lang="en-US" altLang="cs-CZ" dirty="0"/>
                  <a:t>complexity (worst case): </a:t>
                </a:r>
                <a14:m>
                  <m:oMath xmlns:m="http://schemas.openxmlformats.org/officeDocument/2006/math">
                    <m:r>
                      <a:rPr lang="cs-CZ" altLang="cs-CZ" b="0" i="1" smtClean="0">
                        <a:latin typeface="Cambria Math"/>
                      </a:rPr>
                      <m:t>𝑂</m:t>
                    </m:r>
                    <m:d>
                      <m:dPr>
                        <m:ctrlPr>
                          <a:rPr lang="en-US" altLang="cs-CZ" b="0" i="1" smtClean="0">
                            <a:latin typeface="Cambria Math"/>
                          </a:rPr>
                        </m:ctrlPr>
                      </m:dPr>
                      <m:e>
                        <m:r>
                          <a:rPr lang="en-US" altLang="cs-CZ" b="0" i="1" smtClean="0">
                            <a:latin typeface="Cambria Math"/>
                          </a:rPr>
                          <m:t>𝑁</m:t>
                        </m:r>
                        <m:r>
                          <a:rPr lang="en-US" altLang="cs-CZ" b="0" i="1" smtClean="0">
                            <a:latin typeface="Cambria Math"/>
                          </a:rPr>
                          <m:t>.</m:t>
                        </m:r>
                        <m:r>
                          <a:rPr lang="en-US" altLang="cs-CZ" b="0" i="1" smtClean="0">
                            <a:latin typeface="Cambria Math"/>
                          </a:rPr>
                          <m:t>𝐾</m:t>
                        </m:r>
                      </m:e>
                    </m:d>
                  </m:oMath>
                </a14:m>
                <a:endParaRPr lang="en-US" altLang="cs-CZ" dirty="0"/>
              </a:p>
              <a:p>
                <a:pPr lvl="1"/>
                <a:r>
                  <a:rPr lang="en-US" altLang="cs-CZ" i="1" dirty="0" smtClean="0"/>
                  <a:t>N</a:t>
                </a:r>
                <a:r>
                  <a:rPr lang="en-US" altLang="cs-CZ" dirty="0" smtClean="0"/>
                  <a:t> – the number of query key poses</a:t>
                </a:r>
              </a:p>
              <a:p>
                <a:pPr lvl="1"/>
                <a:r>
                  <a:rPr lang="en-US" altLang="cs-CZ" i="1" dirty="0" smtClean="0"/>
                  <a:t>K</a:t>
                </a:r>
                <a:r>
                  <a:rPr lang="en-US" altLang="cs-CZ" dirty="0" smtClean="0"/>
                  <a:t> – the total number of all database poses</a:t>
                </a:r>
              </a:p>
              <a:p>
                <a:r>
                  <a:rPr lang="en-US" altLang="cs-CZ" dirty="0" smtClean="0"/>
                  <a:t>Computational </a:t>
                </a:r>
                <a:r>
                  <a:rPr lang="en-US" altLang="cs-CZ" dirty="0"/>
                  <a:t>costs in a real-world scenario:</a:t>
                </a:r>
              </a:p>
              <a:p>
                <a:pPr lvl="1"/>
                <a:r>
                  <a:rPr lang="en-US" altLang="cs-CZ" dirty="0"/>
                  <a:t>1476 queries of average length of </a:t>
                </a:r>
                <a:r>
                  <a:rPr lang="en-US" altLang="cs-CZ" dirty="0">
                    <a:solidFill>
                      <a:srgbClr val="FF0000"/>
                    </a:solidFill>
                  </a:rPr>
                  <a:t>28</a:t>
                </a:r>
                <a:r>
                  <a:rPr lang="en-US" altLang="cs-CZ" dirty="0"/>
                  <a:t> key poses (</a:t>
                </a:r>
                <a:r>
                  <a:rPr lang="en-US" altLang="cs-CZ" i="1" dirty="0"/>
                  <a:t>N</a:t>
                </a:r>
                <a:r>
                  <a:rPr lang="en-US" altLang="cs-CZ" dirty="0"/>
                  <a:t> = 28)</a:t>
                </a:r>
              </a:p>
              <a:p>
                <a:pPr lvl="1"/>
                <a:r>
                  <a:rPr lang="en-US" altLang="cs-CZ" dirty="0" smtClean="0"/>
                  <a:t>Metric Index </a:t>
                </a:r>
                <a:r>
                  <a:rPr lang="en-US" altLang="cs-CZ" dirty="0"/>
                  <a:t>indexing all </a:t>
                </a:r>
                <a:r>
                  <a:rPr lang="en-US" altLang="cs-CZ" dirty="0">
                    <a:solidFill>
                      <a:srgbClr val="FF0000"/>
                    </a:solidFill>
                  </a:rPr>
                  <a:t>491,847</a:t>
                </a:r>
                <a:r>
                  <a:rPr lang="en-US" altLang="cs-CZ" dirty="0"/>
                  <a:t> database poses</a:t>
                </a:r>
              </a:p>
              <a:p>
                <a:pPr lvl="1"/>
                <a:r>
                  <a:rPr lang="en-US" altLang="cs-CZ" dirty="0"/>
                  <a:t>Average number of similarity comparisons to evaluate a single query: </a:t>
                </a:r>
                <a:r>
                  <a:rPr lang="en-US" altLang="cs-CZ" dirty="0">
                    <a:solidFill>
                      <a:srgbClr val="FF0000"/>
                    </a:solidFill>
                  </a:rPr>
                  <a:t>432,352</a:t>
                </a:r>
              </a:p>
            </p:txBody>
          </p:sp>
        </mc:Choice>
        <mc:Fallback xmlns="">
          <p:sp>
            <p:nvSpPr>
              <p:cNvPr id="4" name="Zástupný symbol pro obsah 3"/>
              <p:cNvSpPr>
                <a:spLocks noGrp="1" noRot="1" noChangeAspect="1" noMove="1" noResize="1" noEditPoints="1" noAdjustHandles="1" noChangeArrowheads="1" noChangeShapeType="1" noTextEdit="1"/>
              </p:cNvSpPr>
              <p:nvPr>
                <p:ph sz="quarter" idx="1"/>
              </p:nvPr>
            </p:nvSpPr>
            <p:spPr>
              <a:blipFill rotWithShape="1">
                <a:blip r:embed="rId3"/>
                <a:stretch>
                  <a:fillRect l="-449" t="-1085" r="-524"/>
                </a:stretch>
              </a:blipFill>
            </p:spPr>
            <p:txBody>
              <a:bodyPr/>
              <a:lstStyle/>
              <a:p>
                <a:r>
                  <a:rPr lang="cs-CZ">
                    <a:noFill/>
                  </a:rPr>
                  <a:t> </a:t>
                </a:r>
              </a:p>
            </p:txBody>
          </p:sp>
        </mc:Fallback>
      </mc:AlternateContent>
    </p:spTree>
    <p:extLst>
      <p:ext uri="{BB962C8B-B14F-4D97-AF65-F5344CB8AC3E}">
        <p14:creationId xmlns:p14="http://schemas.microsoft.com/office/powerpoint/2010/main" val="1643570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24</a:t>
            </a:fld>
            <a:endParaRPr lang="cs-CZ"/>
          </a:p>
        </p:txBody>
      </p:sp>
      <p:sp>
        <p:nvSpPr>
          <p:cNvPr id="4" name="Zástupný symbol pro obsah 3"/>
          <p:cNvSpPr>
            <a:spLocks noGrp="1"/>
          </p:cNvSpPr>
          <p:nvPr>
            <p:ph sz="quarter" idx="1"/>
          </p:nvPr>
        </p:nvSpPr>
        <p:spPr/>
        <p:txBody>
          <a:bodyPr/>
          <a:lstStyle/>
          <a:p>
            <a:r>
              <a:rPr lang="en-US" dirty="0" smtClean="0"/>
              <a:t>Competitive</a:t>
            </a:r>
            <a:endParaRPr lang="cs-CZ" dirty="0"/>
          </a:p>
        </p:txBody>
      </p:sp>
    </p:spTree>
    <p:extLst>
      <p:ext uri="{BB962C8B-B14F-4D97-AF65-F5344CB8AC3E}">
        <p14:creationId xmlns:p14="http://schemas.microsoft.com/office/powerpoint/2010/main" val="3326751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Motion Capture Data</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3</a:t>
            </a:fld>
            <a:endParaRPr lang="cs-CZ"/>
          </a:p>
        </p:txBody>
      </p:sp>
      <p:sp>
        <p:nvSpPr>
          <p:cNvPr id="8" name="Zástupný symbol pro obsah 3"/>
          <p:cNvSpPr>
            <a:spLocks noGrp="1"/>
          </p:cNvSpPr>
          <p:nvPr>
            <p:ph sz="quarter" idx="1"/>
          </p:nvPr>
        </p:nvSpPr>
        <p:spPr>
          <a:xfrm>
            <a:off x="612648" y="1600200"/>
            <a:ext cx="8153400" cy="1252736"/>
          </a:xfrm>
        </p:spPr>
        <p:txBody>
          <a:bodyPr>
            <a:normAutofit/>
          </a:bodyPr>
          <a:lstStyle/>
          <a:p>
            <a:r>
              <a:rPr lang="en-US" altLang="cs-CZ" dirty="0">
                <a:solidFill>
                  <a:srgbClr val="FF0000"/>
                </a:solidFill>
              </a:rPr>
              <a:t>Motion Capture Data</a:t>
            </a:r>
            <a:r>
              <a:rPr lang="en-US" altLang="cs-CZ" dirty="0"/>
              <a:t> ~ Human Motion Data</a:t>
            </a:r>
          </a:p>
          <a:p>
            <a:pPr lvl="1"/>
            <a:r>
              <a:rPr lang="en-US" altLang="cs-CZ" dirty="0"/>
              <a:t>Sequence of poses of 3D joint coordinates</a:t>
            </a:r>
          </a:p>
          <a:p>
            <a:endParaRPr lang="cs-CZ" dirty="0"/>
          </a:p>
        </p:txBody>
      </p:sp>
      <p:pic>
        <p:nvPicPr>
          <p:cNvPr id="6" name="result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2924944"/>
            <a:ext cx="8256917" cy="3096344"/>
          </a:xfrm>
          <a:prstGeom prst="rect">
            <a:avLst/>
          </a:prstGeom>
        </p:spPr>
      </p:pic>
    </p:spTree>
    <p:extLst>
      <p:ext uri="{BB962C8B-B14F-4D97-AF65-F5344CB8AC3E}">
        <p14:creationId xmlns:p14="http://schemas.microsoft.com/office/powerpoint/2010/main" val="19978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cs-CZ" dirty="0"/>
          </a:p>
        </p:txBody>
      </p:sp>
      <p:sp>
        <p:nvSpPr>
          <p:cNvPr id="3" name="Slide Number Placeholder 2"/>
          <p:cNvSpPr>
            <a:spLocks noGrp="1"/>
          </p:cNvSpPr>
          <p:nvPr>
            <p:ph type="sldNum" sz="quarter" idx="12"/>
          </p:nvPr>
        </p:nvSpPr>
        <p:spPr/>
        <p:txBody>
          <a:bodyPr>
            <a:normAutofit fontScale="85000" lnSpcReduction="20000"/>
          </a:bodyPr>
          <a:lstStyle/>
          <a:p>
            <a:fld id="{BBD616A9-63BC-4EBC-94B9-F51355F71052}" type="slidenum">
              <a:rPr lang="cs-CZ" smtClean="0"/>
              <a:pPr/>
              <a:t>4</a:t>
            </a:fld>
            <a:endParaRPr lang="cs-CZ"/>
          </a:p>
        </p:txBody>
      </p:sp>
      <p:sp>
        <p:nvSpPr>
          <p:cNvPr id="4" name="Content Placeholder 3"/>
          <p:cNvSpPr>
            <a:spLocks noGrp="1"/>
          </p:cNvSpPr>
          <p:nvPr>
            <p:ph sz="quarter" idx="1"/>
          </p:nvPr>
        </p:nvSpPr>
        <p:spPr>
          <a:xfrm>
            <a:off x="612648" y="1484784"/>
            <a:ext cx="8153400" cy="5184576"/>
          </a:xfrm>
        </p:spPr>
        <p:txBody>
          <a:bodyPr>
            <a:normAutofit/>
          </a:bodyPr>
          <a:lstStyle/>
          <a:p>
            <a:r>
              <a:rPr lang="en-US" altLang="cs-CZ" dirty="0"/>
              <a:t>Analysis</a:t>
            </a:r>
            <a:r>
              <a:rPr lang="en-US" altLang="cs-CZ" dirty="0">
                <a:solidFill>
                  <a:srgbClr val="FF3300"/>
                </a:solidFill>
              </a:rPr>
              <a:t> </a:t>
            </a:r>
            <a:r>
              <a:rPr lang="en-US" altLang="cs-CZ" dirty="0"/>
              <a:t>of recorded </a:t>
            </a:r>
            <a:r>
              <a:rPr lang="en-US" altLang="cs-CZ" dirty="0" smtClean="0"/>
              <a:t>human motion</a:t>
            </a:r>
            <a:endParaRPr lang="en-US" altLang="cs-CZ" dirty="0"/>
          </a:p>
          <a:p>
            <a:pPr lvl="1"/>
            <a:r>
              <a:rPr lang="en-US" altLang="cs-CZ" dirty="0"/>
              <a:t>Health care – success of rehabilitative treatments</a:t>
            </a:r>
          </a:p>
          <a:p>
            <a:pPr lvl="1"/>
            <a:r>
              <a:rPr lang="en-US" altLang="cs-CZ" dirty="0"/>
              <a:t>Sports – performance aspect comparison</a:t>
            </a:r>
          </a:p>
          <a:p>
            <a:pPr lvl="1"/>
            <a:r>
              <a:rPr lang="en-US" altLang="cs-CZ" dirty="0"/>
              <a:t>Security – person identification, event detection</a:t>
            </a:r>
          </a:p>
          <a:p>
            <a:pPr lvl="1"/>
            <a:r>
              <a:rPr lang="en-US" altLang="cs-CZ" dirty="0"/>
              <a:t>Computer animation – realistic motion </a:t>
            </a:r>
            <a:r>
              <a:rPr lang="en-US" altLang="cs-CZ" dirty="0" smtClean="0"/>
              <a:t>synthesis</a:t>
            </a:r>
          </a:p>
          <a:p>
            <a:pPr lvl="1"/>
            <a:endParaRPr lang="en-US" altLang="cs-CZ" dirty="0"/>
          </a:p>
          <a:p>
            <a:r>
              <a:rPr lang="en-US" altLang="cs-CZ" dirty="0" smtClean="0"/>
              <a:t>Human motion retrieval</a:t>
            </a:r>
          </a:p>
          <a:p>
            <a:pPr lvl="1"/>
            <a:r>
              <a:rPr lang="en-US" altLang="cs-CZ" b="1" dirty="0" smtClean="0"/>
              <a:t>Content-based retrieval</a:t>
            </a:r>
          </a:p>
          <a:p>
            <a:pPr lvl="1"/>
            <a:r>
              <a:rPr lang="en-US" altLang="cs-CZ" dirty="0" smtClean="0"/>
              <a:t>Machine learning</a:t>
            </a:r>
            <a:endParaRPr lang="en-US" altLang="cs-CZ" dirty="0"/>
          </a:p>
          <a:p>
            <a:pPr lvl="7">
              <a:buNone/>
            </a:pPr>
            <a:endParaRPr lang="cs-CZ" dirty="0" smtClean="0"/>
          </a:p>
          <a:p>
            <a:pPr lvl="1"/>
            <a:endParaRPr lang="cs-CZ"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dirty="0" smtClean="0"/>
              <a:t>Human Motion Retrieval</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5</a:t>
            </a:fld>
            <a:endParaRPr lang="cs-CZ"/>
          </a:p>
        </p:txBody>
      </p:sp>
      <p:sp>
        <p:nvSpPr>
          <p:cNvPr id="4" name="Zástupný symbol pro obsah 3"/>
          <p:cNvSpPr>
            <a:spLocks noGrp="1"/>
          </p:cNvSpPr>
          <p:nvPr>
            <p:ph sz="quarter" idx="1"/>
          </p:nvPr>
        </p:nvSpPr>
        <p:spPr>
          <a:xfrm>
            <a:off x="539552" y="1600200"/>
            <a:ext cx="8531352" cy="3196952"/>
          </a:xfrm>
        </p:spPr>
        <p:txBody>
          <a:bodyPr>
            <a:normAutofit/>
          </a:bodyPr>
          <a:lstStyle/>
          <a:p>
            <a:r>
              <a:rPr lang="en-US" altLang="cs-CZ" dirty="0" smtClean="0"/>
              <a:t>Content-based retrieval:</a:t>
            </a:r>
          </a:p>
          <a:p>
            <a:pPr lvl="1"/>
            <a:r>
              <a:rPr lang="en-US" altLang="cs-CZ" dirty="0" smtClean="0"/>
              <a:t>Search </a:t>
            </a:r>
            <a:r>
              <a:rPr lang="en-US" altLang="cs-CZ" dirty="0"/>
              <a:t>for motions in a database that are </a:t>
            </a:r>
            <a:r>
              <a:rPr lang="en-US" altLang="cs-CZ" dirty="0">
                <a:solidFill>
                  <a:srgbClr val="FF0000"/>
                </a:solidFill>
              </a:rPr>
              <a:t>similar</a:t>
            </a:r>
            <a:r>
              <a:rPr lang="en-US" altLang="cs-CZ" dirty="0"/>
              <a:t> to a query motion example</a:t>
            </a:r>
          </a:p>
          <a:p>
            <a:pPr lvl="1"/>
            <a:r>
              <a:rPr lang="en-US" altLang="cs-CZ" dirty="0"/>
              <a:t>Approaches:</a:t>
            </a:r>
          </a:p>
          <a:p>
            <a:pPr lvl="2"/>
            <a:r>
              <a:rPr lang="en-US" altLang="cs-CZ" dirty="0"/>
              <a:t>Sequence-based approach – searches for entire </a:t>
            </a:r>
            <a:r>
              <a:rPr lang="en-US" altLang="cs-CZ" dirty="0" smtClean="0"/>
              <a:t>motions</a:t>
            </a:r>
          </a:p>
          <a:p>
            <a:pPr lvl="2"/>
            <a:r>
              <a:rPr lang="en-US" altLang="cs-CZ" b="1" dirty="0" smtClean="0"/>
              <a:t>Subsequence-based approach</a:t>
            </a:r>
            <a:r>
              <a:rPr lang="en-US" altLang="cs-CZ" dirty="0" smtClean="0"/>
              <a:t> – searches for all possible </a:t>
            </a:r>
            <a:r>
              <a:rPr lang="en-US" altLang="cs-CZ" b="1" dirty="0" smtClean="0">
                <a:solidFill>
                  <a:srgbClr val="FF0000"/>
                </a:solidFill>
              </a:rPr>
              <a:t>sub-motions</a:t>
            </a:r>
            <a:r>
              <a:rPr lang="en-US" altLang="cs-CZ" dirty="0" smtClean="0"/>
              <a:t> within recorded database motions</a:t>
            </a:r>
          </a:p>
          <a:p>
            <a:pPr lvl="1"/>
            <a:endParaRPr lang="cs-CZ" altLang="cs-CZ" dirty="0">
              <a:solidFill>
                <a:srgbClr val="FF0000"/>
              </a:solidFill>
            </a:endParaRPr>
          </a:p>
          <a:p>
            <a:endParaRPr lang="cs-CZ" dirty="0"/>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481"/>
          <a:stretch/>
        </p:blipFill>
        <p:spPr bwMode="auto">
          <a:xfrm>
            <a:off x="2974057" y="5570190"/>
            <a:ext cx="1101589" cy="128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711"/>
          <a:stretch/>
        </p:blipFill>
        <p:spPr bwMode="auto">
          <a:xfrm>
            <a:off x="4075645" y="5570190"/>
            <a:ext cx="1098909" cy="128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481"/>
          <a:stretch/>
        </p:blipFill>
        <p:spPr bwMode="auto">
          <a:xfrm>
            <a:off x="5144657" y="5570190"/>
            <a:ext cx="1101589" cy="128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C:\Users\Kuba\Documents\Cropper Captures\slider85-1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4787354"/>
            <a:ext cx="5886451" cy="29527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Kuba\Documents\Cropper Captures\hopOnLeg85-10.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955" y="4736469"/>
            <a:ext cx="1695451" cy="188595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427984" y="4581128"/>
            <a:ext cx="2016224" cy="7200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nice se šipkou 6"/>
          <p:cNvCxnSpPr/>
          <p:nvPr/>
        </p:nvCxnSpPr>
        <p:spPr>
          <a:xfrm flipV="1">
            <a:off x="3779912" y="5301208"/>
            <a:ext cx="64807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V="1">
            <a:off x="4716016" y="5301208"/>
            <a:ext cx="0" cy="3782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flipV="1">
            <a:off x="4932041" y="5301208"/>
            <a:ext cx="56696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6" name="Picture 10" descr="C:\Users\Kuba\Documents\Cropper Captures\jump.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4802460"/>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Kuba\Documents\Cropper Captures\bend.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3787" y="4802460"/>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Kuba\Documents\Cropper Captures\throw.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30291" y="4781797"/>
            <a:ext cx="1685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Users\Kuba\Documents\Cropper Captures\hopOneLeg.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4725144"/>
            <a:ext cx="1685925"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7"/>
                                        </p:tgtEl>
                                      </p:cBhvr>
                                    </p:animEffect>
                                    <p:set>
                                      <p:cBhvr>
                                        <p:cTn id="7" dur="1" fill="hold">
                                          <p:stCondLst>
                                            <p:cond delay="499"/>
                                          </p:stCondLst>
                                        </p:cTn>
                                        <p:tgtEl>
                                          <p:spTgt spid="410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106"/>
                                        </p:tgtEl>
                                      </p:cBhvr>
                                    </p:animEffect>
                                    <p:set>
                                      <p:cBhvr>
                                        <p:cTn id="10" dur="1" fill="hold">
                                          <p:stCondLst>
                                            <p:cond delay="499"/>
                                          </p:stCondLst>
                                        </p:cTn>
                                        <p:tgtEl>
                                          <p:spTgt spid="410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108"/>
                                        </p:tgtEl>
                                      </p:cBhvr>
                                    </p:animEffect>
                                    <p:set>
                                      <p:cBhvr>
                                        <p:cTn id="13" dur="1" fill="hold">
                                          <p:stCondLst>
                                            <p:cond delay="499"/>
                                          </p:stCondLst>
                                        </p:cTn>
                                        <p:tgtEl>
                                          <p:spTgt spid="410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109"/>
                                        </p:tgtEl>
                                      </p:cBhvr>
                                    </p:animEffect>
                                    <p:set>
                                      <p:cBhvr>
                                        <p:cTn id="16" dur="1" fill="hold">
                                          <p:stCondLst>
                                            <p:cond delay="499"/>
                                          </p:stCondLst>
                                        </p:cTn>
                                        <p:tgtEl>
                                          <p:spTgt spid="410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fade">
                                      <p:cBhvr>
                                        <p:cTn id="20" dur="500"/>
                                        <p:tgtEl>
                                          <p:spTgt spid="4104"/>
                                        </p:tgtEl>
                                      </p:cBhvr>
                                    </p:animEffect>
                                  </p:childTnLst>
                                </p:cTn>
                              </p:par>
                              <p:par>
                                <p:cTn id="21" presetID="10" presetClass="entr" presetSubtype="0" fill="hold" nodeType="withEffect">
                                  <p:stCondLst>
                                    <p:cond delay="0"/>
                                  </p:stCondLst>
                                  <p:childTnLst>
                                    <p:set>
                                      <p:cBhvr>
                                        <p:cTn id="22" dur="1" fill="hold">
                                          <p:stCondLst>
                                            <p:cond delay="0"/>
                                          </p:stCondLst>
                                        </p:cTn>
                                        <p:tgtEl>
                                          <p:spTgt spid="4105"/>
                                        </p:tgtEl>
                                        <p:attrNameLst>
                                          <p:attrName>style.visibility</p:attrName>
                                        </p:attrNameLst>
                                      </p:cBhvr>
                                      <p:to>
                                        <p:strVal val="visible"/>
                                      </p:to>
                                    </p:set>
                                    <p:animEffect transition="in" filter="fade">
                                      <p:cBhvr>
                                        <p:cTn id="23" dur="500"/>
                                        <p:tgtEl>
                                          <p:spTgt spid="41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4101"/>
                                        </p:tgtEl>
                                        <p:attrNameLst>
                                          <p:attrName>style.visibility</p:attrName>
                                        </p:attrNameLst>
                                      </p:cBhvr>
                                      <p:to>
                                        <p:strVal val="visible"/>
                                      </p:to>
                                    </p:set>
                                    <p:animEffect transition="in" filter="fade">
                                      <p:cBhvr>
                                        <p:cTn id="43" dur="500"/>
                                        <p:tgtEl>
                                          <p:spTgt spid="4101"/>
                                        </p:tgtEl>
                                      </p:cBhvr>
                                    </p:animEffect>
                                  </p:childTnLst>
                                </p:cTn>
                              </p:par>
                              <p:par>
                                <p:cTn id="44" presetID="10" presetClass="entr" presetSubtype="0" fill="hold" nodeType="withEffect">
                                  <p:stCondLst>
                                    <p:cond delay="0"/>
                                  </p:stCondLst>
                                  <p:childTnLst>
                                    <p:set>
                                      <p:cBhvr>
                                        <p:cTn id="45" dur="1" fill="hold">
                                          <p:stCondLst>
                                            <p:cond delay="0"/>
                                          </p:stCondLst>
                                        </p:cTn>
                                        <p:tgtEl>
                                          <p:spTgt spid="4100"/>
                                        </p:tgtEl>
                                        <p:attrNameLst>
                                          <p:attrName>style.visibility</p:attrName>
                                        </p:attrNameLst>
                                      </p:cBhvr>
                                      <p:to>
                                        <p:strVal val="visible"/>
                                      </p:to>
                                    </p:set>
                                    <p:animEffect transition="in" filter="fade">
                                      <p:cBhvr>
                                        <p:cTn id="46" dur="500"/>
                                        <p:tgtEl>
                                          <p:spTgt spid="4100"/>
                                        </p:tgtEl>
                                      </p:cBhvr>
                                    </p:animEffect>
                                  </p:childTnLst>
                                </p:cTn>
                              </p:par>
                            </p:childTnLst>
                          </p:cTn>
                        </p:par>
                        <p:par>
                          <p:cTn id="47" fill="hold">
                            <p:stCondLst>
                              <p:cond delay="500"/>
                            </p:stCondLst>
                            <p:childTnLst>
                              <p:par>
                                <p:cTn id="48" presetID="26" presetClass="emph" presetSubtype="0" repeatCount="3000" fill="hold" grpId="0" nodeType="afterEffect">
                                  <p:stCondLst>
                                    <p:cond delay="0"/>
                                  </p:stCondLst>
                                  <p:childTnLst>
                                    <p:animEffect transition="out" filter="fade">
                                      <p:cBhvr>
                                        <p:cTn id="49" dur="500" tmFilter="0, 0; .2, .5; .8, .5; 1, 0"/>
                                        <p:tgtEl>
                                          <p:spTgt spid="5"/>
                                        </p:tgtEl>
                                      </p:cBhvr>
                                    </p:animEffect>
                                    <p:animScale>
                                      <p:cBhvr>
                                        <p:cTn id="5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altLang="cs-CZ" dirty="0" smtClean="0"/>
              <a:t>Motion Content-based Retrieval</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6</a:t>
            </a:fld>
            <a:endParaRPr lang="cs-CZ"/>
          </a:p>
        </p:txBody>
      </p:sp>
      <p:sp>
        <p:nvSpPr>
          <p:cNvPr id="4" name="Zástupný symbol pro obsah 3"/>
          <p:cNvSpPr>
            <a:spLocks noGrp="1"/>
          </p:cNvSpPr>
          <p:nvPr>
            <p:ph sz="quarter" idx="1"/>
          </p:nvPr>
        </p:nvSpPr>
        <p:spPr>
          <a:xfrm>
            <a:off x="395536" y="1600200"/>
            <a:ext cx="6120680" cy="4709120"/>
          </a:xfrm>
        </p:spPr>
        <p:txBody>
          <a:bodyPr>
            <a:normAutofit/>
          </a:bodyPr>
          <a:lstStyle/>
          <a:p>
            <a:r>
              <a:rPr lang="en-US" altLang="cs-CZ" dirty="0" smtClean="0">
                <a:solidFill>
                  <a:srgbClr val="FF0000"/>
                </a:solidFill>
              </a:rPr>
              <a:t>Similarity </a:t>
            </a:r>
            <a:r>
              <a:rPr lang="en-US" altLang="cs-CZ" dirty="0">
                <a:solidFill>
                  <a:srgbClr val="FF0000"/>
                </a:solidFill>
              </a:rPr>
              <a:t>model</a:t>
            </a:r>
            <a:endParaRPr lang="en-US" altLang="cs-CZ" dirty="0"/>
          </a:p>
          <a:p>
            <a:pPr lvl="1"/>
            <a:r>
              <a:rPr lang="en-US" altLang="cs-CZ" dirty="0" smtClean="0"/>
              <a:t>Pose features</a:t>
            </a:r>
          </a:p>
          <a:p>
            <a:pPr lvl="2"/>
            <a:r>
              <a:rPr lang="en-US" altLang="cs-CZ" dirty="0"/>
              <a:t>Each </a:t>
            </a:r>
            <a:r>
              <a:rPr lang="en-US" altLang="cs-CZ" dirty="0">
                <a:solidFill>
                  <a:srgbClr val="FF0000"/>
                </a:solidFill>
              </a:rPr>
              <a:t>pose</a:t>
            </a:r>
            <a:r>
              <a:rPr lang="en-US" altLang="cs-CZ" dirty="0"/>
              <a:t> = 28-D vector of angles of </a:t>
            </a:r>
            <a:r>
              <a:rPr lang="en-US" altLang="cs-CZ" dirty="0" smtClean="0"/>
              <a:t>joints</a:t>
            </a:r>
          </a:p>
          <a:p>
            <a:pPr lvl="2"/>
            <a:r>
              <a:rPr lang="en-US" altLang="cs-CZ" dirty="0" smtClean="0"/>
              <a:t>Angles </a:t>
            </a:r>
            <a:r>
              <a:rPr lang="en-US" altLang="cs-CZ" dirty="0"/>
              <a:t>are independent </a:t>
            </a:r>
            <a:r>
              <a:rPr lang="en-US" altLang="cs-CZ" dirty="0" smtClean="0"/>
              <a:t>of</a:t>
            </a:r>
            <a:r>
              <a:rPr lang="en-US" altLang="cs-CZ" dirty="0" smtClean="0"/>
              <a:t> </a:t>
            </a:r>
            <a:r>
              <a:rPr lang="en-US" altLang="cs-CZ" dirty="0"/>
              <a:t>the observer view </a:t>
            </a:r>
            <a:r>
              <a:rPr lang="en-US" altLang="cs-CZ" dirty="0" smtClean="0"/>
              <a:t>plane</a:t>
            </a:r>
          </a:p>
          <a:p>
            <a:pPr lvl="2"/>
            <a:endParaRPr lang="en-US" altLang="cs-CZ" dirty="0" smtClean="0"/>
          </a:p>
          <a:p>
            <a:pPr lvl="2"/>
            <a:endParaRPr lang="en-US" altLang="cs-CZ" dirty="0"/>
          </a:p>
          <a:p>
            <a:pPr lvl="1"/>
            <a:r>
              <a:rPr lang="en-US" altLang="cs-CZ" dirty="0" smtClean="0"/>
              <a:t>Pose </a:t>
            </a:r>
            <a:r>
              <a:rPr lang="en-US" altLang="cs-CZ" dirty="0"/>
              <a:t>similarity </a:t>
            </a:r>
            <a:r>
              <a:rPr lang="en-US" altLang="cs-CZ" dirty="0" smtClean="0"/>
              <a:t>function</a:t>
            </a:r>
          </a:p>
          <a:p>
            <a:pPr lvl="2"/>
            <a:r>
              <a:rPr lang="en-US" altLang="cs-CZ" dirty="0" smtClean="0"/>
              <a:t>Pose </a:t>
            </a:r>
            <a:r>
              <a:rPr lang="en-US" altLang="cs-CZ" dirty="0"/>
              <a:t>distance based on the </a:t>
            </a:r>
            <a:r>
              <a:rPr lang="en-US" altLang="cs-CZ" i="1" dirty="0"/>
              <a:t>L</a:t>
            </a:r>
            <a:r>
              <a:rPr lang="en-US" altLang="cs-CZ" i="1" baseline="-25000" dirty="0"/>
              <a:t>1</a:t>
            </a:r>
            <a:r>
              <a:rPr lang="en-US" altLang="cs-CZ" dirty="0"/>
              <a:t> metric</a:t>
            </a:r>
          </a:p>
          <a:p>
            <a:pPr lvl="2"/>
            <a:endParaRPr lang="en-US" altLang="cs-CZ" dirty="0" smtClean="0"/>
          </a:p>
          <a:p>
            <a:pPr marL="365760" lvl="1" indent="0">
              <a:buNone/>
            </a:pPr>
            <a:endParaRPr lang="cs-CZ" altLang="cs-CZ" dirty="0"/>
          </a:p>
          <a:p>
            <a:endParaRPr lang="cs-CZ" dirty="0"/>
          </a:p>
        </p:txBody>
      </p:sp>
      <p:pic>
        <p:nvPicPr>
          <p:cNvPr id="57" name="Picture 2" descr="\\afrodita\home\xvalcik\_profile\Desktop\key-pose-joint-angle-extraction.png"/>
          <p:cNvPicPr>
            <a:picLocks noChangeAspect="1" noChangeArrowheads="1"/>
          </p:cNvPicPr>
          <p:nvPr/>
        </p:nvPicPr>
        <p:blipFill>
          <a:blip r:embed="rId3" cstate="print"/>
          <a:srcRect/>
          <a:stretch>
            <a:fillRect/>
          </a:stretch>
        </p:blipFill>
        <p:spPr bwMode="auto">
          <a:xfrm>
            <a:off x="6927304" y="3592899"/>
            <a:ext cx="1673013" cy="3183048"/>
          </a:xfrm>
          <a:prstGeom prst="rect">
            <a:avLst/>
          </a:prstGeom>
          <a:noFill/>
        </p:spPr>
      </p:pic>
      <p:pic>
        <p:nvPicPr>
          <p:cNvPr id="58" name="Picture 1" descr="\\afrodita\home\xvalcik\_profile\Desktop\shoulder-elbow.png"/>
          <p:cNvPicPr>
            <a:picLocks noChangeAspect="1" noChangeArrowheads="1"/>
          </p:cNvPicPr>
          <p:nvPr/>
        </p:nvPicPr>
        <p:blipFill>
          <a:blip r:embed="rId4">
            <a:extLst>
              <a:ext uri="{28A0092B-C50C-407E-A947-70E740481C1C}">
                <a14:useLocalDpi xmlns:a14="http://schemas.microsoft.com/office/drawing/2010/main" val="0"/>
              </a:ext>
            </a:extLst>
          </a:blip>
          <a:srcRect r="52460" b="8093"/>
          <a:stretch>
            <a:fillRect/>
          </a:stretch>
        </p:blipFill>
        <p:spPr bwMode="auto">
          <a:xfrm>
            <a:off x="6971592" y="1556792"/>
            <a:ext cx="19764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82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Indexing</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7</a:t>
            </a:fld>
            <a:endParaRPr lang="cs-CZ"/>
          </a:p>
        </p:txBody>
      </p:sp>
      <p:sp>
        <p:nvSpPr>
          <p:cNvPr id="4" name="Zástupný symbol pro obsah 3"/>
          <p:cNvSpPr>
            <a:spLocks noGrp="1"/>
          </p:cNvSpPr>
          <p:nvPr>
            <p:ph sz="quarter" idx="1"/>
          </p:nvPr>
        </p:nvSpPr>
        <p:spPr>
          <a:xfrm>
            <a:off x="612648" y="1600200"/>
            <a:ext cx="8135816" cy="4495800"/>
          </a:xfrm>
        </p:spPr>
        <p:txBody>
          <a:bodyPr>
            <a:normAutofit/>
          </a:bodyPr>
          <a:lstStyle/>
          <a:p>
            <a:r>
              <a:rPr lang="en-US" altLang="cs-CZ" dirty="0" smtClean="0"/>
              <a:t>Offline preprocessing</a:t>
            </a:r>
          </a:p>
          <a:p>
            <a:r>
              <a:rPr lang="en-US" altLang="cs-CZ" dirty="0" smtClean="0"/>
              <a:t>Indexing </a:t>
            </a:r>
            <a:r>
              <a:rPr lang="en-US" altLang="cs-CZ" dirty="0"/>
              <a:t>all </a:t>
            </a:r>
            <a:r>
              <a:rPr lang="en-US" altLang="cs-CZ" dirty="0" smtClean="0"/>
              <a:t>poses </a:t>
            </a:r>
            <a:r>
              <a:rPr lang="en-US" altLang="cs-CZ" dirty="0"/>
              <a:t>(28-D vectors) by the </a:t>
            </a:r>
            <a:r>
              <a:rPr lang="en-US" altLang="cs-CZ" i="1" dirty="0"/>
              <a:t>L</a:t>
            </a:r>
            <a:r>
              <a:rPr lang="en-US" altLang="cs-CZ" i="1" baseline="-25000" dirty="0"/>
              <a:t>1</a:t>
            </a:r>
            <a:r>
              <a:rPr lang="en-US" altLang="cs-CZ" dirty="0"/>
              <a:t> metric</a:t>
            </a:r>
          </a:p>
          <a:p>
            <a:pPr lvl="1"/>
            <a:r>
              <a:rPr lang="en-US" altLang="cs-CZ" dirty="0"/>
              <a:t>Any metric-based structure </a:t>
            </a:r>
            <a:endParaRPr lang="en-US" altLang="cs-CZ" dirty="0" smtClean="0"/>
          </a:p>
          <a:p>
            <a:pPr marL="411480" lvl="1" indent="0">
              <a:buNone/>
            </a:pPr>
            <a:r>
              <a:rPr lang="en-US" altLang="cs-CZ" dirty="0"/>
              <a:t>	</a:t>
            </a:r>
            <a:r>
              <a:rPr lang="en-US" altLang="cs-CZ" dirty="0" smtClean="0"/>
              <a:t>		(</a:t>
            </a:r>
            <a:r>
              <a:rPr lang="en-US" altLang="cs-CZ" dirty="0"/>
              <a:t>e.g., </a:t>
            </a:r>
            <a:r>
              <a:rPr lang="en-US" altLang="cs-CZ" dirty="0" smtClean="0"/>
              <a:t>M-Index </a:t>
            </a:r>
            <a:r>
              <a:rPr lang="en-US" altLang="cs-CZ" dirty="0"/>
              <a:t>[Novak, 2011</a:t>
            </a:r>
            <a:r>
              <a:rPr lang="en-US" altLang="cs-CZ" dirty="0" smtClean="0"/>
              <a:t>])</a:t>
            </a:r>
          </a:p>
          <a:p>
            <a:pPr marL="411480" lvl="1" indent="0">
              <a:buNone/>
            </a:pPr>
            <a:endParaRPr lang="en-US" altLang="cs-CZ" dirty="0"/>
          </a:p>
          <a:p>
            <a:r>
              <a:rPr lang="en-US" dirty="0" smtClean="0"/>
              <a:t>Use of range queries to retrieve the most similar poses to query poses</a:t>
            </a:r>
            <a:endParaRPr lang="cs-CZ" dirty="0"/>
          </a:p>
        </p:txBody>
      </p:sp>
    </p:spTree>
    <p:extLst>
      <p:ext uri="{BB962C8B-B14F-4D97-AF65-F5344CB8AC3E}">
        <p14:creationId xmlns:p14="http://schemas.microsoft.com/office/powerpoint/2010/main" val="240417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Searching – Overview</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8</a:t>
            </a:fld>
            <a:endParaRPr lang="cs-CZ"/>
          </a:p>
        </p:txBody>
      </p:sp>
      <p:sp>
        <p:nvSpPr>
          <p:cNvPr id="4" name="Zástupný symbol pro obsah 3"/>
          <p:cNvSpPr>
            <a:spLocks noGrp="1"/>
          </p:cNvSpPr>
          <p:nvPr>
            <p:ph sz="quarter" idx="1"/>
          </p:nvPr>
        </p:nvSpPr>
        <p:spPr>
          <a:xfrm>
            <a:off x="612648" y="1600200"/>
            <a:ext cx="8279832" cy="4853136"/>
          </a:xfrm>
        </p:spPr>
        <p:txBody>
          <a:bodyPr>
            <a:normAutofit/>
          </a:bodyPr>
          <a:lstStyle/>
          <a:p>
            <a:r>
              <a:rPr lang="en-US" altLang="cs-CZ" dirty="0" smtClean="0"/>
              <a:t>A </a:t>
            </a:r>
            <a:r>
              <a:rPr lang="en-US" altLang="cs-CZ" dirty="0"/>
              <a:t>specialized </a:t>
            </a:r>
            <a:r>
              <a:rPr lang="en-US" altLang="cs-CZ" dirty="0">
                <a:solidFill>
                  <a:srgbClr val="FF0000"/>
                </a:solidFill>
              </a:rPr>
              <a:t>key-pose retrieval </a:t>
            </a:r>
            <a:r>
              <a:rPr lang="en-US" altLang="cs-CZ" dirty="0" smtClean="0">
                <a:solidFill>
                  <a:srgbClr val="FF0000"/>
                </a:solidFill>
              </a:rPr>
              <a:t>algorithm</a:t>
            </a:r>
            <a:endParaRPr lang="en-US" altLang="cs-CZ" dirty="0" smtClean="0"/>
          </a:p>
          <a:p>
            <a:pPr lvl="1"/>
            <a:r>
              <a:rPr lang="en-US" altLang="cs-CZ" dirty="0" smtClean="0"/>
              <a:t>Solves </a:t>
            </a:r>
            <a:r>
              <a:rPr lang="en-US" altLang="cs-CZ" dirty="0"/>
              <a:t>the problem of spatial and temporal </a:t>
            </a:r>
            <a:r>
              <a:rPr lang="en-US" altLang="cs-CZ" dirty="0" smtClean="0"/>
              <a:t>variances</a:t>
            </a:r>
          </a:p>
          <a:p>
            <a:pPr marL="868680" lvl="1" indent="-457200">
              <a:buFont typeface="+mj-lt"/>
              <a:buAutoNum type="arabicParenR"/>
            </a:pPr>
            <a:r>
              <a:rPr lang="en-US" altLang="cs-CZ" dirty="0" smtClean="0"/>
              <a:t>Detection of query key poses</a:t>
            </a:r>
          </a:p>
          <a:p>
            <a:pPr marL="868680" lvl="1" indent="-457200">
              <a:buFont typeface="+mj-lt"/>
              <a:buAutoNum type="arabicParenR"/>
            </a:pPr>
            <a:r>
              <a:rPr lang="en-US" altLang="cs-CZ" dirty="0" smtClean="0"/>
              <a:t>Location of relevant parts by retrieving the most similar database poses to any query key pose</a:t>
            </a:r>
          </a:p>
          <a:p>
            <a:pPr marL="868680" lvl="1" indent="-457200">
              <a:buFont typeface="+mj-lt"/>
              <a:buAutoNum type="arabicParenR"/>
            </a:pPr>
            <a:r>
              <a:rPr lang="en-US" altLang="cs-CZ" dirty="0" smtClean="0"/>
              <a:t>Identification of candidate sub-motion for each relevant part retrieved in previous step</a:t>
            </a:r>
          </a:p>
          <a:p>
            <a:pPr marL="868680" lvl="1" indent="-457200">
              <a:buFont typeface="+mj-lt"/>
              <a:buAutoNum type="arabicParenR"/>
            </a:pPr>
            <a:r>
              <a:rPr lang="en-US" altLang="cs-CZ" dirty="0" smtClean="0"/>
              <a:t>Filtering of overlapping candidate sub-motions</a:t>
            </a:r>
            <a:endParaRPr lang="en-US" altLang="cs-CZ" dirty="0"/>
          </a:p>
          <a:p>
            <a:endParaRPr lang="cs-CZ" dirty="0"/>
          </a:p>
        </p:txBody>
      </p:sp>
    </p:spTree>
    <p:extLst>
      <p:ext uri="{BB962C8B-B14F-4D97-AF65-F5344CB8AC3E}">
        <p14:creationId xmlns:p14="http://schemas.microsoft.com/office/powerpoint/2010/main" val="3929357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Query Evaluation Steps – 1</a:t>
            </a:r>
            <a:endParaRPr lang="cs-CZ" dirty="0"/>
          </a:p>
        </p:txBody>
      </p:sp>
      <p:sp>
        <p:nvSpPr>
          <p:cNvPr id="3" name="Zástupný symbol pro číslo snímku 2"/>
          <p:cNvSpPr>
            <a:spLocks noGrp="1"/>
          </p:cNvSpPr>
          <p:nvPr>
            <p:ph type="sldNum" sz="quarter" idx="12"/>
          </p:nvPr>
        </p:nvSpPr>
        <p:spPr/>
        <p:txBody>
          <a:bodyPr>
            <a:normAutofit fontScale="85000" lnSpcReduction="20000"/>
          </a:bodyPr>
          <a:lstStyle/>
          <a:p>
            <a:fld id="{BBD616A9-63BC-4EBC-94B9-F51355F71052}" type="slidenum">
              <a:rPr lang="cs-CZ" smtClean="0"/>
              <a:pPr/>
              <a:t>9</a:t>
            </a:fld>
            <a:endParaRPr lang="cs-CZ"/>
          </a:p>
        </p:txBody>
      </p:sp>
      <p:pic>
        <p:nvPicPr>
          <p:cNvPr id="8" name="Obrázek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93" y="5882977"/>
            <a:ext cx="612775" cy="52228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60"/>
          <p:cNvSpPr/>
          <p:nvPr/>
        </p:nvSpPr>
        <p:spPr>
          <a:xfrm>
            <a:off x="926306" y="4755852"/>
            <a:ext cx="2211387" cy="1119188"/>
          </a:xfrm>
          <a:custGeom>
            <a:avLst/>
            <a:gdLst>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9" fmla="*/ 6599208 w 6757358"/>
              <a:gd name="connsiteY9" fmla="*/ 914400 h 1562819"/>
              <a:gd name="connsiteX0" fmla="*/ 0 w 6757358"/>
              <a:gd name="connsiteY0" fmla="*/ 0 h 1562819"/>
              <a:gd name="connsiteX1" fmla="*/ 1190445 w 6757358"/>
              <a:gd name="connsiteY1" fmla="*/ 138023 h 1562819"/>
              <a:gd name="connsiteX2" fmla="*/ 2027208 w 6757358"/>
              <a:gd name="connsiteY2" fmla="*/ 569344 h 1562819"/>
              <a:gd name="connsiteX3" fmla="*/ 3536830 w 6757358"/>
              <a:gd name="connsiteY3" fmla="*/ 1509623 h 1562819"/>
              <a:gd name="connsiteX4" fmla="*/ 4520242 w 6757358"/>
              <a:gd name="connsiteY4" fmla="*/ 888521 h 1562819"/>
              <a:gd name="connsiteX5" fmla="*/ 4856672 w 6757358"/>
              <a:gd name="connsiteY5" fmla="*/ 966159 h 1562819"/>
              <a:gd name="connsiteX6" fmla="*/ 4986068 w 6757358"/>
              <a:gd name="connsiteY6" fmla="*/ 94891 h 1562819"/>
              <a:gd name="connsiteX7" fmla="*/ 6487064 w 6757358"/>
              <a:gd name="connsiteY7" fmla="*/ 560717 h 1562819"/>
              <a:gd name="connsiteX8" fmla="*/ 6607834 w 6757358"/>
              <a:gd name="connsiteY8" fmla="*/ 948906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4986068 w 6487064"/>
              <a:gd name="connsiteY6" fmla="*/ 94891 h 1562819"/>
              <a:gd name="connsiteX7" fmla="*/ 6487064 w 6487064"/>
              <a:gd name="connsiteY7" fmla="*/ 560717 h 1562819"/>
              <a:gd name="connsiteX0" fmla="*/ 0 w 6487064"/>
              <a:gd name="connsiteY0" fmla="*/ 0 h 1562819"/>
              <a:gd name="connsiteX1" fmla="*/ 1190445 w 6487064"/>
              <a:gd name="connsiteY1" fmla="*/ 138023 h 1562819"/>
              <a:gd name="connsiteX2" fmla="*/ 2027208 w 6487064"/>
              <a:gd name="connsiteY2" fmla="*/ 569344 h 1562819"/>
              <a:gd name="connsiteX3" fmla="*/ 3536830 w 6487064"/>
              <a:gd name="connsiteY3" fmla="*/ 1509623 h 1562819"/>
              <a:gd name="connsiteX4" fmla="*/ 4520242 w 6487064"/>
              <a:gd name="connsiteY4" fmla="*/ 888521 h 1562819"/>
              <a:gd name="connsiteX5" fmla="*/ 4856672 w 6487064"/>
              <a:gd name="connsiteY5" fmla="*/ 966159 h 1562819"/>
              <a:gd name="connsiteX6" fmla="*/ 5188839 w 6487064"/>
              <a:gd name="connsiteY6" fmla="*/ 87305 h 1562819"/>
              <a:gd name="connsiteX7" fmla="*/ 6487064 w 6487064"/>
              <a:gd name="connsiteY7" fmla="*/ 560717 h 1562819"/>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65384"/>
              <a:gd name="connsiteX1" fmla="*/ 1444423 w 6487064"/>
              <a:gd name="connsiteY1" fmla="*/ 1770493 h 1865384"/>
              <a:gd name="connsiteX2" fmla="*/ 2027208 w 6487064"/>
              <a:gd name="connsiteY2" fmla="*/ 569344 h 1865384"/>
              <a:gd name="connsiteX3" fmla="*/ 3536830 w 6487064"/>
              <a:gd name="connsiteY3" fmla="*/ 1509623 h 1865384"/>
              <a:gd name="connsiteX4" fmla="*/ 4520242 w 6487064"/>
              <a:gd name="connsiteY4" fmla="*/ 888521 h 1865384"/>
              <a:gd name="connsiteX5" fmla="*/ 4856672 w 6487064"/>
              <a:gd name="connsiteY5" fmla="*/ 966159 h 1865384"/>
              <a:gd name="connsiteX6" fmla="*/ 5188839 w 6487064"/>
              <a:gd name="connsiteY6" fmla="*/ 87305 h 1865384"/>
              <a:gd name="connsiteX7" fmla="*/ 6487064 w 6487064"/>
              <a:gd name="connsiteY7" fmla="*/ 560717 h 1865384"/>
              <a:gd name="connsiteX0" fmla="*/ 0 w 6487064"/>
              <a:gd name="connsiteY0" fmla="*/ 0 h 1851261"/>
              <a:gd name="connsiteX1" fmla="*/ 1444423 w 6487064"/>
              <a:gd name="connsiteY1" fmla="*/ 1770493 h 1851261"/>
              <a:gd name="connsiteX2" fmla="*/ 2027208 w 6487064"/>
              <a:gd name="connsiteY2" fmla="*/ 569344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444423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6487064"/>
              <a:gd name="connsiteY0" fmla="*/ 0 h 1851261"/>
              <a:gd name="connsiteX1" fmla="*/ 1520406 w 6487064"/>
              <a:gd name="connsiteY1" fmla="*/ 1770493 h 1851261"/>
              <a:gd name="connsiteX2" fmla="*/ 2524543 w 6487064"/>
              <a:gd name="connsiteY2" fmla="*/ 555357 h 1851261"/>
              <a:gd name="connsiteX3" fmla="*/ 3536830 w 6487064"/>
              <a:gd name="connsiteY3" fmla="*/ 1509623 h 1851261"/>
              <a:gd name="connsiteX4" fmla="*/ 4520242 w 6487064"/>
              <a:gd name="connsiteY4" fmla="*/ 888521 h 1851261"/>
              <a:gd name="connsiteX5" fmla="*/ 4856672 w 6487064"/>
              <a:gd name="connsiteY5" fmla="*/ 966159 h 1851261"/>
              <a:gd name="connsiteX6" fmla="*/ 5188839 w 6487064"/>
              <a:gd name="connsiteY6" fmla="*/ 87305 h 1851261"/>
              <a:gd name="connsiteX7" fmla="*/ 6487064 w 6487064"/>
              <a:gd name="connsiteY7" fmla="*/ 560717 h 1851261"/>
              <a:gd name="connsiteX0" fmla="*/ 0 w 4966658"/>
              <a:gd name="connsiteY0" fmla="*/ 1750762 h 1750761"/>
              <a:gd name="connsiteX1" fmla="*/ 1004137 w 4966658"/>
              <a:gd name="connsiteY1" fmla="*/ 535626 h 1750761"/>
              <a:gd name="connsiteX2" fmla="*/ 2016424 w 4966658"/>
              <a:gd name="connsiteY2" fmla="*/ 1489892 h 1750761"/>
              <a:gd name="connsiteX3" fmla="*/ 2999836 w 4966658"/>
              <a:gd name="connsiteY3" fmla="*/ 868790 h 1750761"/>
              <a:gd name="connsiteX4" fmla="*/ 3336266 w 4966658"/>
              <a:gd name="connsiteY4" fmla="*/ 946428 h 1750761"/>
              <a:gd name="connsiteX5" fmla="*/ 3668433 w 4966658"/>
              <a:gd name="connsiteY5" fmla="*/ 67574 h 1750761"/>
              <a:gd name="connsiteX6" fmla="*/ 4966658 w 4966658"/>
              <a:gd name="connsiteY6" fmla="*/ 540986 h 1750761"/>
              <a:gd name="connsiteX0" fmla="*/ 0 w 4966658"/>
              <a:gd name="connsiteY0" fmla="*/ 1750762 h 1750762"/>
              <a:gd name="connsiteX1" fmla="*/ 1004137 w 4966658"/>
              <a:gd name="connsiteY1" fmla="*/ 535626 h 1750762"/>
              <a:gd name="connsiteX2" fmla="*/ 2016424 w 4966658"/>
              <a:gd name="connsiteY2" fmla="*/ 1489892 h 1750762"/>
              <a:gd name="connsiteX3" fmla="*/ 2999836 w 4966658"/>
              <a:gd name="connsiteY3" fmla="*/ 868790 h 1750762"/>
              <a:gd name="connsiteX4" fmla="*/ 3668433 w 4966658"/>
              <a:gd name="connsiteY4" fmla="*/ 67574 h 1750762"/>
              <a:gd name="connsiteX5" fmla="*/ 4966658 w 4966658"/>
              <a:gd name="connsiteY5" fmla="*/ 540986 h 1750762"/>
              <a:gd name="connsiteX0" fmla="*/ 0 w 4966658"/>
              <a:gd name="connsiteY0" fmla="*/ 1258614 h 1258614"/>
              <a:gd name="connsiteX1" fmla="*/ 1004137 w 4966658"/>
              <a:gd name="connsiteY1" fmla="*/ 43478 h 1258614"/>
              <a:gd name="connsiteX2" fmla="*/ 2016424 w 4966658"/>
              <a:gd name="connsiteY2" fmla="*/ 997744 h 1258614"/>
              <a:gd name="connsiteX3" fmla="*/ 2999836 w 4966658"/>
              <a:gd name="connsiteY3" fmla="*/ 376642 h 1258614"/>
              <a:gd name="connsiteX4" fmla="*/ 4966658 w 4966658"/>
              <a:gd name="connsiteY4" fmla="*/ 48838 h 1258614"/>
              <a:gd name="connsiteX0" fmla="*/ 0 w 2999836"/>
              <a:gd name="connsiteY0" fmla="*/ 1258614 h 1258614"/>
              <a:gd name="connsiteX1" fmla="*/ 1004137 w 2999836"/>
              <a:gd name="connsiteY1" fmla="*/ 43478 h 1258614"/>
              <a:gd name="connsiteX2" fmla="*/ 2016424 w 2999836"/>
              <a:gd name="connsiteY2" fmla="*/ 997744 h 1258614"/>
              <a:gd name="connsiteX3" fmla="*/ 2999836 w 2999836"/>
              <a:gd name="connsiteY3" fmla="*/ 376642 h 1258614"/>
              <a:gd name="connsiteX0" fmla="*/ 0 w 3113665"/>
              <a:gd name="connsiteY0" fmla="*/ 1258614 h 1258614"/>
              <a:gd name="connsiteX1" fmla="*/ 1004137 w 3113665"/>
              <a:gd name="connsiteY1" fmla="*/ 43478 h 1258614"/>
              <a:gd name="connsiteX2" fmla="*/ 2016424 w 3113665"/>
              <a:gd name="connsiteY2" fmla="*/ 997744 h 1258614"/>
              <a:gd name="connsiteX3" fmla="*/ 3113665 w 3113665"/>
              <a:gd name="connsiteY3" fmla="*/ 448521 h 1258614"/>
            </a:gdLst>
            <a:ahLst/>
            <a:cxnLst>
              <a:cxn ang="0">
                <a:pos x="connsiteX0" y="connsiteY0"/>
              </a:cxn>
              <a:cxn ang="0">
                <a:pos x="connsiteX1" y="connsiteY1"/>
              </a:cxn>
              <a:cxn ang="0">
                <a:pos x="connsiteX2" y="connsiteY2"/>
              </a:cxn>
              <a:cxn ang="0">
                <a:pos x="connsiteX3" y="connsiteY3"/>
              </a:cxn>
            </a:cxnLst>
            <a:rect l="l" t="t" r="r" b="b"/>
            <a:pathLst>
              <a:path w="3113665" h="1258614">
                <a:moveTo>
                  <a:pt x="0" y="1258614"/>
                </a:moveTo>
                <a:cubicBezTo>
                  <a:pt x="331423" y="1095413"/>
                  <a:pt x="668066" y="86956"/>
                  <a:pt x="1004137" y="43478"/>
                </a:cubicBezTo>
                <a:cubicBezTo>
                  <a:pt x="1340208" y="0"/>
                  <a:pt x="1664836" y="930237"/>
                  <a:pt x="2016424" y="997744"/>
                </a:cubicBezTo>
                <a:cubicBezTo>
                  <a:pt x="2368012" y="1065251"/>
                  <a:pt x="2621959" y="606672"/>
                  <a:pt x="3113665" y="448521"/>
                </a:cubicBezTo>
              </a:path>
            </a:pathLst>
          </a:custGeom>
          <a:ln w="635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cs-CZ"/>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cs-CZ"/>
          </a:p>
        </p:txBody>
      </p:sp>
      <p:cxnSp>
        <p:nvCxnSpPr>
          <p:cNvPr id="10" name="Straight Connector 61"/>
          <p:cNvCxnSpPr/>
          <p:nvPr/>
        </p:nvCxnSpPr>
        <p:spPr>
          <a:xfrm>
            <a:off x="2939256" y="4074815"/>
            <a:ext cx="0" cy="2159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62"/>
          <p:cNvCxnSpPr/>
          <p:nvPr/>
        </p:nvCxnSpPr>
        <p:spPr>
          <a:xfrm>
            <a:off x="1931193" y="4074815"/>
            <a:ext cx="0" cy="21590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63"/>
          <p:cNvCxnSpPr/>
          <p:nvPr/>
        </p:nvCxnSpPr>
        <p:spPr>
          <a:xfrm>
            <a:off x="1934368" y="4670127"/>
            <a:ext cx="1008063"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64"/>
          <p:cNvCxnSpPr/>
          <p:nvPr/>
        </p:nvCxnSpPr>
        <p:spPr>
          <a:xfrm>
            <a:off x="926306" y="4670127"/>
            <a:ext cx="1008062"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65"/>
          <p:cNvCxnSpPr/>
          <p:nvPr/>
        </p:nvCxnSpPr>
        <p:spPr>
          <a:xfrm>
            <a:off x="926306" y="4074815"/>
            <a:ext cx="0" cy="2159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71"/>
          <p:cNvSpPr txBox="1">
            <a:spLocks noChangeArrowheads="1"/>
          </p:cNvSpPr>
          <p:nvPr/>
        </p:nvSpPr>
        <p:spPr bwMode="auto">
          <a:xfrm>
            <a:off x="400843" y="6289377"/>
            <a:ext cx="1441450" cy="307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algn="ctr" eaLnBrk="1" hangingPunct="1"/>
            <a:r>
              <a:rPr lang="en-US" altLang="cs-CZ" sz="1400" b="1"/>
              <a:t>Query motion</a:t>
            </a:r>
            <a:endParaRPr lang="cs-CZ" altLang="cs-CZ" sz="1400" b="1"/>
          </a:p>
        </p:txBody>
      </p:sp>
      <p:pic>
        <p:nvPicPr>
          <p:cNvPr id="20" name="Obrázek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818" y="4295477"/>
            <a:ext cx="422275" cy="4889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84"/>
          <p:cNvSpPr txBox="1">
            <a:spLocks noChangeArrowheads="1"/>
          </p:cNvSpPr>
          <p:nvPr/>
        </p:nvSpPr>
        <p:spPr bwMode="auto">
          <a:xfrm rot="16200000">
            <a:off x="-134938" y="4758234"/>
            <a:ext cx="127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Joint angle</a:t>
            </a:r>
            <a:endParaRPr lang="cs-CZ" altLang="cs-CZ"/>
          </a:p>
        </p:txBody>
      </p:sp>
      <p:sp>
        <p:nvSpPr>
          <p:cNvPr id="25" name="TextBox 93"/>
          <p:cNvSpPr txBox="1">
            <a:spLocks noChangeArrowheads="1"/>
          </p:cNvSpPr>
          <p:nvPr/>
        </p:nvSpPr>
        <p:spPr bwMode="auto">
          <a:xfrm>
            <a:off x="2062956" y="6225877"/>
            <a:ext cx="93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Frames</a:t>
            </a:r>
            <a:endParaRPr lang="cs-CZ" altLang="cs-CZ"/>
          </a:p>
        </p:txBody>
      </p:sp>
      <p:cxnSp>
        <p:nvCxnSpPr>
          <p:cNvPr id="26" name="Straight Arrow Connector 94"/>
          <p:cNvCxnSpPr/>
          <p:nvPr/>
        </p:nvCxnSpPr>
        <p:spPr>
          <a:xfrm>
            <a:off x="664368" y="6009977"/>
            <a:ext cx="2617788" cy="79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95"/>
          <p:cNvCxnSpPr/>
          <p:nvPr/>
        </p:nvCxnSpPr>
        <p:spPr>
          <a:xfrm flipV="1">
            <a:off x="880268" y="3849390"/>
            <a:ext cx="0" cy="23764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98"/>
          <p:cNvSpPr txBox="1">
            <a:spLocks noChangeArrowheads="1"/>
          </p:cNvSpPr>
          <p:nvPr/>
        </p:nvSpPr>
        <p:spPr bwMode="auto">
          <a:xfrm>
            <a:off x="400843" y="5649615"/>
            <a:ext cx="509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35°</a:t>
            </a:r>
            <a:endParaRPr lang="cs-CZ" altLang="cs-CZ"/>
          </a:p>
        </p:txBody>
      </p:sp>
      <p:sp>
        <p:nvSpPr>
          <p:cNvPr id="32" name="TextBox 101"/>
          <p:cNvSpPr txBox="1">
            <a:spLocks noChangeArrowheads="1"/>
          </p:cNvSpPr>
          <p:nvPr/>
        </p:nvSpPr>
        <p:spPr bwMode="auto">
          <a:xfrm>
            <a:off x="1343818" y="4863802"/>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170°</a:t>
            </a:r>
            <a:endParaRPr lang="cs-CZ" altLang="cs-CZ"/>
          </a:p>
        </p:txBody>
      </p:sp>
      <p:cxnSp>
        <p:nvCxnSpPr>
          <p:cNvPr id="33" name="Straight Arrow Connector 103"/>
          <p:cNvCxnSpPr/>
          <p:nvPr/>
        </p:nvCxnSpPr>
        <p:spPr>
          <a:xfrm>
            <a:off x="770731" y="4074815"/>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104"/>
          <p:cNvCxnSpPr/>
          <p:nvPr/>
        </p:nvCxnSpPr>
        <p:spPr>
          <a:xfrm>
            <a:off x="761206" y="5875040"/>
            <a:ext cx="288925"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6" name="TextBox 106"/>
          <p:cNvSpPr txBox="1">
            <a:spLocks noChangeArrowheads="1"/>
          </p:cNvSpPr>
          <p:nvPr/>
        </p:nvSpPr>
        <p:spPr bwMode="auto">
          <a:xfrm>
            <a:off x="2320131" y="5044777"/>
            <a:ext cx="661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a:t>130°</a:t>
            </a:r>
            <a:endParaRPr lang="cs-CZ" altLang="cs-CZ"/>
          </a:p>
        </p:txBody>
      </p:sp>
      <p:cxnSp>
        <p:nvCxnSpPr>
          <p:cNvPr id="43" name="Straight Arrow Connector 113"/>
          <p:cNvCxnSpPr/>
          <p:nvPr/>
        </p:nvCxnSpPr>
        <p:spPr>
          <a:xfrm>
            <a:off x="1816893" y="5067002"/>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114"/>
          <p:cNvCxnSpPr/>
          <p:nvPr/>
        </p:nvCxnSpPr>
        <p:spPr>
          <a:xfrm>
            <a:off x="2805906" y="5267027"/>
            <a:ext cx="107950" cy="0"/>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48" name="Obrázek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293" y="4300240"/>
            <a:ext cx="422275" cy="48895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84"/>
          <p:cNvGrpSpPr>
            <a:grpSpLocks/>
          </p:cNvGrpSpPr>
          <p:nvPr/>
        </p:nvGrpSpPr>
        <p:grpSpPr bwMode="auto">
          <a:xfrm>
            <a:off x="383647" y="3356993"/>
            <a:ext cx="2530211" cy="717823"/>
            <a:chOff x="274720" y="2414264"/>
            <a:chExt cx="2530393" cy="717874"/>
          </a:xfrm>
        </p:grpSpPr>
        <p:cxnSp>
          <p:nvCxnSpPr>
            <p:cNvPr id="58" name="Straight Arrow Connector 77"/>
            <p:cNvCxnSpPr>
              <a:cxnSpLocks noChangeShapeType="1"/>
            </p:cNvCxnSpPr>
            <p:nvPr/>
          </p:nvCxnSpPr>
          <p:spPr bwMode="auto">
            <a:xfrm>
              <a:off x="1235075" y="2854325"/>
              <a:ext cx="1570038"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 name="Straight Arrow Connector 80"/>
            <p:cNvCxnSpPr>
              <a:cxnSpLocks noChangeShapeType="1"/>
            </p:cNvCxnSpPr>
            <p:nvPr/>
          </p:nvCxnSpPr>
          <p:spPr bwMode="auto">
            <a:xfrm>
              <a:off x="1228725" y="2854325"/>
              <a:ext cx="587375"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0" name="Straight Arrow Connector 82"/>
            <p:cNvCxnSpPr>
              <a:cxnSpLocks noChangeShapeType="1"/>
            </p:cNvCxnSpPr>
            <p:nvPr/>
          </p:nvCxnSpPr>
          <p:spPr bwMode="auto">
            <a:xfrm flipH="1">
              <a:off x="817563" y="2854325"/>
              <a:ext cx="411162" cy="2778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 name="TextBox 93"/>
            <p:cNvSpPr txBox="1">
              <a:spLocks noChangeArrowheads="1"/>
            </p:cNvSpPr>
            <p:nvPr/>
          </p:nvSpPr>
          <p:spPr bwMode="auto">
            <a:xfrm>
              <a:off x="274720" y="2414264"/>
              <a:ext cx="1164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cs-CZ"/>
              </a:defPPr>
              <a:lvl1pPr algn="l" rtl="0" fontAlgn="base">
                <a:spcBef>
                  <a:spcPct val="0"/>
                </a:spcBef>
                <a:spcAft>
                  <a:spcPct val="0"/>
                </a:spcAft>
                <a:defRPr kern="1200">
                  <a:solidFill>
                    <a:schemeClr val="tx1"/>
                  </a:solidFill>
                  <a:latin typeface="Palatino Linotype" pitchFamily="18" charset="0"/>
                  <a:ea typeface="+mn-ea"/>
                  <a:cs typeface="+mn-cs"/>
                </a:defRPr>
              </a:lvl1pPr>
              <a:lvl2pPr marL="457200" algn="l" rtl="0" fontAlgn="base">
                <a:spcBef>
                  <a:spcPct val="0"/>
                </a:spcBef>
                <a:spcAft>
                  <a:spcPct val="0"/>
                </a:spcAft>
                <a:defRPr kern="1200">
                  <a:solidFill>
                    <a:schemeClr val="tx1"/>
                  </a:solidFill>
                  <a:latin typeface="Palatino Linotype" pitchFamily="18" charset="0"/>
                  <a:ea typeface="+mn-ea"/>
                  <a:cs typeface="+mn-cs"/>
                </a:defRPr>
              </a:lvl2pPr>
              <a:lvl3pPr marL="914400" algn="l" rtl="0" fontAlgn="base">
                <a:spcBef>
                  <a:spcPct val="0"/>
                </a:spcBef>
                <a:spcAft>
                  <a:spcPct val="0"/>
                </a:spcAft>
                <a:defRPr kern="1200">
                  <a:solidFill>
                    <a:schemeClr val="tx1"/>
                  </a:solidFill>
                  <a:latin typeface="Palatino Linotype" pitchFamily="18" charset="0"/>
                  <a:ea typeface="+mn-ea"/>
                  <a:cs typeface="+mn-cs"/>
                </a:defRPr>
              </a:lvl3pPr>
              <a:lvl4pPr marL="1371600" algn="l" rtl="0" fontAlgn="base">
                <a:spcBef>
                  <a:spcPct val="0"/>
                </a:spcBef>
                <a:spcAft>
                  <a:spcPct val="0"/>
                </a:spcAft>
                <a:defRPr kern="1200">
                  <a:solidFill>
                    <a:schemeClr val="tx1"/>
                  </a:solidFill>
                  <a:latin typeface="Palatino Linotype" pitchFamily="18" charset="0"/>
                  <a:ea typeface="+mn-ea"/>
                  <a:cs typeface="+mn-cs"/>
                </a:defRPr>
              </a:lvl4pPr>
              <a:lvl5pPr marL="1828800" algn="l" rtl="0" fontAlgn="base">
                <a:spcBef>
                  <a:spcPct val="0"/>
                </a:spcBef>
                <a:spcAft>
                  <a:spcPct val="0"/>
                </a:spcAft>
                <a:defRPr kern="1200">
                  <a:solidFill>
                    <a:schemeClr val="tx1"/>
                  </a:solidFill>
                  <a:latin typeface="Palatino Linotype" pitchFamily="18" charset="0"/>
                  <a:ea typeface="+mn-ea"/>
                  <a:cs typeface="+mn-cs"/>
                </a:defRPr>
              </a:lvl5pPr>
              <a:lvl6pPr marL="2286000" algn="l" defTabSz="914400" rtl="0" eaLnBrk="1" latinLnBrk="0" hangingPunct="1">
                <a:defRPr kern="1200">
                  <a:solidFill>
                    <a:schemeClr val="tx1"/>
                  </a:solidFill>
                  <a:latin typeface="Palatino Linotype" pitchFamily="18" charset="0"/>
                  <a:ea typeface="+mn-ea"/>
                  <a:cs typeface="+mn-cs"/>
                </a:defRPr>
              </a:lvl6pPr>
              <a:lvl7pPr marL="2743200" algn="l" defTabSz="914400" rtl="0" eaLnBrk="1" latinLnBrk="0" hangingPunct="1">
                <a:defRPr kern="1200">
                  <a:solidFill>
                    <a:schemeClr val="tx1"/>
                  </a:solidFill>
                  <a:latin typeface="Palatino Linotype" pitchFamily="18" charset="0"/>
                  <a:ea typeface="+mn-ea"/>
                  <a:cs typeface="+mn-cs"/>
                </a:defRPr>
              </a:lvl7pPr>
              <a:lvl8pPr marL="3200400" algn="l" defTabSz="914400" rtl="0" eaLnBrk="1" latinLnBrk="0" hangingPunct="1">
                <a:defRPr kern="1200">
                  <a:solidFill>
                    <a:schemeClr val="tx1"/>
                  </a:solidFill>
                  <a:latin typeface="Palatino Linotype" pitchFamily="18" charset="0"/>
                  <a:ea typeface="+mn-ea"/>
                  <a:cs typeface="+mn-cs"/>
                </a:defRPr>
              </a:lvl8pPr>
              <a:lvl9pPr marL="3657600" algn="l" defTabSz="914400" rtl="0" eaLnBrk="1" latinLnBrk="0" hangingPunct="1">
                <a:defRPr kern="1200">
                  <a:solidFill>
                    <a:schemeClr val="tx1"/>
                  </a:solidFill>
                  <a:latin typeface="Palatino Linotype" pitchFamily="18" charset="0"/>
                  <a:ea typeface="+mn-ea"/>
                  <a:cs typeface="+mn-cs"/>
                </a:defRPr>
              </a:lvl9pPr>
            </a:lstStyle>
            <a:p>
              <a:pPr eaLnBrk="1" hangingPunct="1"/>
              <a:r>
                <a:rPr lang="en-US" altLang="cs-CZ" sz="1200" dirty="0"/>
                <a:t>Selected poses</a:t>
              </a:r>
            </a:p>
            <a:p>
              <a:pPr eaLnBrk="1" hangingPunct="1"/>
              <a:r>
                <a:rPr lang="en-US" altLang="cs-CZ" sz="1200" b="1" dirty="0"/>
                <a:t>(28-D vectors)</a:t>
              </a:r>
              <a:endParaRPr lang="cs-CZ" altLang="cs-CZ" sz="1200" b="1" dirty="0"/>
            </a:p>
          </p:txBody>
        </p:sp>
      </p:grpSp>
      <p:sp>
        <p:nvSpPr>
          <p:cNvPr id="67" name="Zástupný symbol pro obsah 3"/>
          <p:cNvSpPr txBox="1">
            <a:spLocks/>
          </p:cNvSpPr>
          <p:nvPr/>
        </p:nvSpPr>
        <p:spPr>
          <a:xfrm>
            <a:off x="3563889" y="1700714"/>
            <a:ext cx="5400600" cy="233359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ltLang="cs-CZ" dirty="0" smtClean="0"/>
              <a:t>Detection of </a:t>
            </a:r>
            <a:r>
              <a:rPr lang="en-US" altLang="cs-CZ" dirty="0" smtClean="0">
                <a:solidFill>
                  <a:srgbClr val="FF0000"/>
                </a:solidFill>
              </a:rPr>
              <a:t>query key poses</a:t>
            </a:r>
          </a:p>
          <a:p>
            <a:pPr lvl="7"/>
            <a:endParaRPr lang="en-US" altLang="cs-CZ" dirty="0" smtClean="0"/>
          </a:p>
          <a:p>
            <a:pPr lvl="1"/>
            <a:r>
              <a:rPr lang="en-US" altLang="cs-CZ" dirty="0" smtClean="0"/>
              <a:t>Distance (in frames) of consecutive key poses is fixed to some constant</a:t>
            </a:r>
          </a:p>
          <a:p>
            <a:pPr lvl="1"/>
            <a:endParaRPr lang="en-US" altLang="cs-CZ" dirty="0" smtClean="0"/>
          </a:p>
          <a:p>
            <a:endParaRPr lang="cs-CZ" dirty="0"/>
          </a:p>
        </p:txBody>
      </p:sp>
      <p:sp>
        <p:nvSpPr>
          <p:cNvPr id="68" name="TextovéPole 67"/>
          <p:cNvSpPr txBox="1"/>
          <p:nvPr/>
        </p:nvSpPr>
        <p:spPr>
          <a:xfrm>
            <a:off x="4572002" y="5974020"/>
            <a:ext cx="4392487" cy="646331"/>
          </a:xfrm>
          <a:prstGeom prst="rect">
            <a:avLst/>
          </a:prstGeom>
          <a:noFill/>
        </p:spPr>
        <p:txBody>
          <a:bodyPr wrap="square" rtlCol="0">
            <a:spAutoFit/>
          </a:bodyPr>
          <a:lstStyle/>
          <a:p>
            <a:r>
              <a:rPr lang="en-US" dirty="0" smtClean="0"/>
              <a:t>Only single (</a:t>
            </a:r>
            <a:r>
              <a:rPr lang="en-US" dirty="0" smtClean="0">
                <a:solidFill>
                  <a:srgbClr val="FF0000"/>
                </a:solidFill>
              </a:rPr>
              <a:t>of 28</a:t>
            </a:r>
            <a:r>
              <a:rPr lang="en-US" dirty="0" smtClean="0"/>
              <a:t>) time series of joint angle rotation is shown</a:t>
            </a:r>
            <a:endParaRPr lang="cs-CZ" dirty="0"/>
          </a:p>
        </p:txBody>
      </p:sp>
    </p:spTree>
    <p:extLst>
      <p:ext uri="{BB962C8B-B14F-4D97-AF65-F5344CB8AC3E}">
        <p14:creationId xmlns:p14="http://schemas.microsoft.com/office/powerpoint/2010/main" val="25653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án">
  <a:themeElements>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á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á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4864</TotalTime>
  <Words>2332</Words>
  <Application>Microsoft Office PowerPoint</Application>
  <PresentationFormat>Předvádění na obrazovce (4:3)</PresentationFormat>
  <Paragraphs>283</Paragraphs>
  <Slides>24</Slides>
  <Notes>18</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24</vt:i4>
      </vt:variant>
    </vt:vector>
  </HeadingPairs>
  <TitlesOfParts>
    <vt:vector size="26" baseType="lpstr">
      <vt:lpstr>Medián</vt:lpstr>
      <vt:lpstr>Rovnice</vt:lpstr>
      <vt:lpstr>A Key-Pose Similarity Algorithm for Motion Data Retrieval </vt:lpstr>
      <vt:lpstr>Outline</vt:lpstr>
      <vt:lpstr>Motion Capture Data</vt:lpstr>
      <vt:lpstr>Motivation</vt:lpstr>
      <vt:lpstr>Human Motion Retrieval</vt:lpstr>
      <vt:lpstr>Motion Content-based Retrieval</vt:lpstr>
      <vt:lpstr>Indexing</vt:lpstr>
      <vt:lpstr>Searching – Overview</vt:lpstr>
      <vt:lpstr>Query Evaluation Steps – 1</vt:lpstr>
      <vt:lpstr>Query Evaluation Steps – 2</vt:lpstr>
      <vt:lpstr>Query Evaluation Steps – 3</vt:lpstr>
      <vt:lpstr>Query Evaluation Steps – 4</vt:lpstr>
      <vt:lpstr>Experiments</vt:lpstr>
      <vt:lpstr>Effectiveness</vt:lpstr>
      <vt:lpstr>Efficiency</vt:lpstr>
      <vt:lpstr>Demonstration</vt:lpstr>
      <vt:lpstr>Summary</vt:lpstr>
      <vt:lpstr>Motion Data Retrieving</vt:lpstr>
      <vt:lpstr>Motion Capture Data</vt:lpstr>
      <vt:lpstr>Searching – Algorithm</vt:lpstr>
      <vt:lpstr>Similarity Model cont.</vt:lpstr>
      <vt:lpstr>Prezentace aplikace PowerPoint</vt:lpstr>
      <vt:lpstr>Efficiency</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Pohybové modely člověka pro podobnostní vyhledávání</dc:title>
  <dc:creator>Jakub Valcik</dc:creator>
  <cp:lastModifiedBy>kuba</cp:lastModifiedBy>
  <cp:revision>216</cp:revision>
  <dcterms:created xsi:type="dcterms:W3CDTF">2013-02-19T15:51:21Z</dcterms:created>
  <dcterms:modified xsi:type="dcterms:W3CDTF">2013-10-14T12:46:48Z</dcterms:modified>
</cp:coreProperties>
</file>