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61" r:id="rId5"/>
    <p:sldId id="259" r:id="rId6"/>
    <p:sldId id="260" r:id="rId7"/>
    <p:sldId id="282" r:id="rId8"/>
    <p:sldId id="262" r:id="rId9"/>
    <p:sldId id="265" r:id="rId10"/>
    <p:sldId id="267" r:id="rId11"/>
    <p:sldId id="266" r:id="rId12"/>
    <p:sldId id="263" r:id="rId13"/>
    <p:sldId id="264" r:id="rId14"/>
    <p:sldId id="277" r:id="rId15"/>
    <p:sldId id="279" r:id="rId16"/>
    <p:sldId id="274" r:id="rId17"/>
    <p:sldId id="280" r:id="rId18"/>
    <p:sldId id="275" r:id="rId19"/>
    <p:sldId id="276" r:id="rId20"/>
    <p:sldId id="283" r:id="rId21"/>
    <p:sldId id="281" r:id="rId22"/>
    <p:sldId id="268" r:id="rId23"/>
    <p:sldId id="269" r:id="rId24"/>
    <p:sldId id="270" r:id="rId25"/>
    <p:sldId id="271" r:id="rId26"/>
    <p:sldId id="272" r:id="rId27"/>
    <p:sldId id="273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76" autoAdjust="0"/>
    <p:restoredTop sz="94630" autoAdjust="0"/>
  </p:normalViewPr>
  <p:slideViewPr>
    <p:cSldViewPr>
      <p:cViewPr varScale="1">
        <p:scale>
          <a:sx n="125" d="100"/>
          <a:sy n="125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758-1775-469C-8747-023D9B976C96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6DE3-21DC-41F2-A0FA-A8EBEF6AC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Lépe zdůvodnit výhody</a:t>
            </a:r>
            <a:r>
              <a:rPr lang="cs-CZ" baseline="0" dirty="0" smtClean="0"/>
              <a:t> oddělení rozhraní od implementace, vysvětlit kdy ano a kdy ne, </a:t>
            </a:r>
            <a:r>
              <a:rPr lang="cs-CZ" dirty="0" smtClean="0"/>
              <a:t>přidat příklad, zmínit</a:t>
            </a:r>
            <a:r>
              <a:rPr lang="cs-CZ" baseline="0" dirty="0" smtClean="0"/>
              <a:t> testování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Lépe vysvětlit výhody, příklad na test</a:t>
            </a:r>
            <a:r>
              <a:rPr lang="en-US" dirty="0" smtClean="0"/>
              <a:t>, </a:t>
            </a:r>
            <a:r>
              <a:rPr lang="cs-CZ" dirty="0" smtClean="0"/>
              <a:t>příklady</a:t>
            </a:r>
            <a:r>
              <a:rPr lang="cs-CZ" baseline="0" dirty="0" smtClean="0"/>
              <a:t> komponent</a:t>
            </a:r>
            <a:r>
              <a:rPr lang="cs-CZ" dirty="0" smtClean="0"/>
              <a:t>, porovnán</a:t>
            </a:r>
            <a:r>
              <a:rPr lang="cs-CZ" baseline="0" dirty="0" smtClean="0"/>
              <a:t>í </a:t>
            </a:r>
            <a:r>
              <a:rPr lang="cs-CZ" baseline="0" dirty="0" err="1" smtClean="0"/>
              <a:t>pojo</a:t>
            </a:r>
            <a:r>
              <a:rPr lang="cs-CZ" baseline="0" dirty="0" smtClean="0"/>
              <a:t> komponenty a </a:t>
            </a:r>
            <a:r>
              <a:rPr lang="cs-CZ" baseline="0" dirty="0" err="1" smtClean="0"/>
              <a:t>heavyweight</a:t>
            </a:r>
            <a:r>
              <a:rPr lang="cs-CZ" baseline="0" dirty="0" smtClean="0"/>
              <a:t> komponenty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838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976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5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815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76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33370" cy="4328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PA165: Úvod do Java 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search?q=allinurl:SystemException+java.sun.com&amp;bntl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mazon.com/dp/0321356683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PA165: </a:t>
            </a:r>
            <a:r>
              <a:rPr lang="cs-CZ" dirty="0" err="1" smtClean="0"/>
              <a:t>Introduction</a:t>
            </a:r>
            <a:r>
              <a:rPr lang="cs-CZ" dirty="0" smtClean="0"/>
              <a:t> to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 smtClean="0"/>
              <a:t>Petr Adámek</a:t>
            </a:r>
          </a:p>
          <a:p>
            <a:r>
              <a:rPr lang="cs-CZ" sz="4600" dirty="0" smtClean="0"/>
              <a:t>Tomáš Pitner</a:t>
            </a:r>
          </a:p>
          <a:p>
            <a:endParaRPr lang="cs-CZ" dirty="0"/>
          </a:p>
          <a:p>
            <a:r>
              <a:rPr lang="cs-CZ" dirty="0" err="1" smtClean="0"/>
              <a:t>Lecture</a:t>
            </a:r>
            <a:r>
              <a:rPr lang="cs-CZ" dirty="0" smtClean="0"/>
              <a:t> </a:t>
            </a:r>
            <a:r>
              <a:rPr lang="cs-CZ" dirty="0" smtClean="0"/>
              <a:t>1, D2, 12:00</a:t>
            </a:r>
            <a:endParaRPr lang="cs-CZ" dirty="0" smtClean="0"/>
          </a:p>
          <a:p>
            <a:r>
              <a:rPr lang="cs-CZ" dirty="0" err="1" smtClean="0"/>
              <a:t>Tue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dirty="0" smtClean="0"/>
              <a:t> </a:t>
            </a:r>
            <a:r>
              <a:rPr lang="cs-CZ" dirty="0" smtClean="0"/>
              <a:t>16, 2014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2032000" cy="2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Complex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en-US" dirty="0" smtClean="0"/>
              <a:t>R</a:t>
            </a:r>
            <a:r>
              <a:rPr lang="cs-CZ" dirty="0" err="1" smtClean="0"/>
              <a:t>equire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en-US" dirty="0"/>
              <a:t>Adaptability to different customer requirements</a:t>
            </a:r>
          </a:p>
          <a:p>
            <a:r>
              <a:rPr lang="en-US" dirty="0" smtClean="0"/>
              <a:t>Deployment on </a:t>
            </a:r>
            <a:r>
              <a:rPr lang="en-US" dirty="0"/>
              <a:t>different platforms</a:t>
            </a:r>
          </a:p>
          <a:p>
            <a:r>
              <a:rPr lang="en-US" dirty="0"/>
              <a:t>Support for a large number of clients (especially for Web applications)</a:t>
            </a:r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/>
              <a:t>Quality and reliability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Developer </a:t>
            </a:r>
            <a:r>
              <a:rPr lang="cs-CZ" dirty="0" err="1" smtClean="0"/>
              <a:t>Needs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Rapid </a:t>
            </a:r>
            <a:r>
              <a:rPr lang="en-US" dirty="0"/>
              <a:t>development</a:t>
            </a:r>
          </a:p>
          <a:p>
            <a:r>
              <a:rPr lang="en-US" dirty="0" smtClean="0"/>
              <a:t>Easy </a:t>
            </a:r>
            <a:r>
              <a:rPr lang="cs-CZ" dirty="0"/>
              <a:t>m</a:t>
            </a:r>
            <a:r>
              <a:rPr lang="en-US" dirty="0" err="1" smtClean="0"/>
              <a:t>aintenance</a:t>
            </a:r>
            <a:endParaRPr lang="en-US" dirty="0"/>
          </a:p>
          <a:p>
            <a:r>
              <a:rPr lang="en-US" dirty="0"/>
              <a:t>Easy extensibility and customization</a:t>
            </a:r>
          </a:p>
          <a:p>
            <a:r>
              <a:rPr lang="en-US" dirty="0"/>
              <a:t>Easy </a:t>
            </a:r>
            <a:r>
              <a:rPr lang="cs-CZ" dirty="0" smtClean="0"/>
              <a:t>i</a:t>
            </a:r>
            <a:r>
              <a:rPr lang="en-US" dirty="0" err="1" smtClean="0"/>
              <a:t>ntegration</a:t>
            </a:r>
            <a:r>
              <a:rPr lang="en-US" dirty="0" smtClean="0"/>
              <a:t> </a:t>
            </a:r>
            <a:r>
              <a:rPr lang="en-US" dirty="0"/>
              <a:t>with other systems</a:t>
            </a:r>
          </a:p>
          <a:p>
            <a:r>
              <a:rPr lang="en-US" dirty="0"/>
              <a:t>Support for </a:t>
            </a:r>
            <a:r>
              <a:rPr lang="cs-CZ" dirty="0" smtClean="0"/>
              <a:t>a</a:t>
            </a:r>
            <a:r>
              <a:rPr lang="en-US" dirty="0" err="1" smtClean="0"/>
              <a:t>gile</a:t>
            </a:r>
            <a:endParaRPr lang="en-US" dirty="0"/>
          </a:p>
          <a:p>
            <a:r>
              <a:rPr lang="en-US" dirty="0"/>
              <a:t>Support for the team and multi-team development</a:t>
            </a:r>
          </a:p>
          <a:p>
            <a:r>
              <a:rPr lang="en-US" dirty="0" smtClean="0"/>
              <a:t>Portability</a:t>
            </a:r>
            <a:endParaRPr lang="en-US" dirty="0"/>
          </a:p>
          <a:p>
            <a:r>
              <a:rPr lang="en-US" dirty="0"/>
              <a:t>Various software and hardware platforms, different tools and application servers</a:t>
            </a:r>
          </a:p>
          <a:p>
            <a:r>
              <a:rPr lang="en-US" dirty="0" smtClean="0"/>
              <a:t>Scalability</a:t>
            </a:r>
            <a:endParaRPr lang="en-US" dirty="0"/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test</a:t>
            </a:r>
            <a:endParaRPr lang="cs-CZ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cs-CZ" dirty="0" err="1" smtClean="0"/>
              <a:t>undamental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err="1" smtClean="0"/>
              <a:t>Fall</a:t>
            </a:r>
            <a:r>
              <a:rPr lang="pt-BR" dirty="0" smtClean="0"/>
              <a:t> 2013 -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Fundamental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  <a:p>
            <a:r>
              <a:rPr lang="en-US" dirty="0" smtClean="0"/>
              <a:t>Modularity</a:t>
            </a:r>
            <a:endParaRPr lang="en-US" dirty="0"/>
          </a:p>
          <a:p>
            <a:r>
              <a:rPr lang="en-US" dirty="0"/>
              <a:t>Independence and low invasiveness</a:t>
            </a:r>
          </a:p>
          <a:p>
            <a:r>
              <a:rPr lang="en-US" dirty="0" smtClean="0"/>
              <a:t>Declarative </a:t>
            </a:r>
            <a:r>
              <a:rPr lang="en-US" dirty="0"/>
              <a:t>access</a:t>
            </a:r>
          </a:p>
          <a:p>
            <a:r>
              <a:rPr lang="en-US" dirty="0"/>
              <a:t>Convention over Configuration</a:t>
            </a:r>
          </a:p>
          <a:p>
            <a:r>
              <a:rPr lang="en-US" dirty="0"/>
              <a:t>Adherence to the guidelines for the development of maintainable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Infrastructure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developer should focus on your problem domain and should not be forced to deal with general issues that must be addressed in any application.</a:t>
            </a:r>
          </a:p>
          <a:p>
            <a:r>
              <a:rPr lang="en-US" dirty="0"/>
              <a:t>Application architecture, security, transaction management, data persistence, communications and integration, remote access, infrastructure presentation layer, localization, etc.</a:t>
            </a:r>
          </a:p>
          <a:p>
            <a:r>
              <a:rPr lang="en-US" dirty="0"/>
              <a:t>Java EE platform and the built application framework (frameworks) therefore provide the necessary infrastructure.</a:t>
            </a:r>
          </a:p>
          <a:p>
            <a:endParaRPr lang="en-US" dirty="0"/>
          </a:p>
          <a:p>
            <a:r>
              <a:rPr lang="en-US" dirty="0"/>
              <a:t>Never </a:t>
            </a:r>
            <a:r>
              <a:rPr lang="en-US" dirty="0" smtClean="0"/>
              <a:t>implement your own </a:t>
            </a:r>
            <a:r>
              <a:rPr lang="en-US" dirty="0"/>
              <a:t>framework!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application is developed as a set of cooperating components</a:t>
            </a:r>
          </a:p>
          <a:p>
            <a:r>
              <a:rPr lang="en-US" dirty="0"/>
              <a:t>Components should</a:t>
            </a:r>
          </a:p>
          <a:p>
            <a:pPr lvl="1"/>
            <a:r>
              <a:rPr lang="en-US" dirty="0"/>
              <a:t>Be loosely connected (loosely coupled), which between them should be as little dependent</a:t>
            </a:r>
          </a:p>
          <a:p>
            <a:pPr lvl="1"/>
            <a:r>
              <a:rPr lang="en-US" dirty="0"/>
              <a:t>Being reusable (whether only in the project, or even beyond)</a:t>
            </a:r>
          </a:p>
          <a:p>
            <a:pPr lvl="1"/>
            <a:r>
              <a:rPr lang="en-US" dirty="0"/>
              <a:t>Having a well designed and a separate interface (among other things, reduce the level of dependence, especially those in transition)</a:t>
            </a:r>
          </a:p>
          <a:p>
            <a:pPr lvl="1"/>
            <a:r>
              <a:rPr lang="en-US" dirty="0"/>
              <a:t>Being well-tested</a:t>
            </a:r>
          </a:p>
          <a:p>
            <a:r>
              <a:rPr lang="en-US" dirty="0"/>
              <a:t>If we have a set of well-designed components, it is easy to modify and adapt application behavior</a:t>
            </a:r>
          </a:p>
          <a:p>
            <a:pPr lvl="1"/>
            <a:r>
              <a:rPr lang="en-US" dirty="0"/>
              <a:t>Replacement of components</a:t>
            </a:r>
          </a:p>
          <a:p>
            <a:pPr lvl="1"/>
            <a:r>
              <a:rPr lang="en-US" dirty="0"/>
              <a:t>By changing the configuration of components</a:t>
            </a:r>
          </a:p>
          <a:p>
            <a:pPr lvl="1"/>
            <a:r>
              <a:rPr lang="en-US" dirty="0"/>
              <a:t>By changing the connections between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and l</a:t>
            </a:r>
            <a:r>
              <a:rPr lang="cs-CZ" dirty="0" err="1" smtClean="0"/>
              <a:t>ess</a:t>
            </a:r>
            <a:r>
              <a:rPr lang="cs-CZ" dirty="0" smtClean="0"/>
              <a:t> </a:t>
            </a:r>
            <a:r>
              <a:rPr lang="cs-CZ" dirty="0" err="1" smtClean="0"/>
              <a:t>invasive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should be independent not only among themselves but also to specific technologies and application frameworks</a:t>
            </a:r>
          </a:p>
          <a:p>
            <a:pPr lvl="1"/>
            <a:r>
              <a:rPr lang="en-US" dirty="0"/>
              <a:t>At least at the level API</a:t>
            </a:r>
          </a:p>
          <a:p>
            <a:r>
              <a:rPr lang="en-US" dirty="0"/>
              <a:t>This simplifies maintenance and increases reusability</a:t>
            </a:r>
          </a:p>
          <a:p>
            <a:r>
              <a:rPr lang="en-US" dirty="0"/>
              <a:t>The concept of POJO (Plain Old Java Object) component</a:t>
            </a:r>
          </a:p>
          <a:p>
            <a:pPr lvl="1"/>
            <a:r>
              <a:rPr lang="en-US" dirty="0"/>
              <a:t>A common class that does not implement any specific interfaces or extend any particular class</a:t>
            </a:r>
          </a:p>
          <a:p>
            <a:pPr lvl="1"/>
            <a:r>
              <a:rPr lang="en-US" dirty="0"/>
              <a:t>It is therefore independent of any part or class library</a:t>
            </a:r>
          </a:p>
          <a:p>
            <a:pPr lvl="1"/>
            <a:r>
              <a:rPr lang="en-US" dirty="0"/>
              <a:t>Simple, clear understanding of the business does not require any special knowledge</a:t>
            </a:r>
          </a:p>
          <a:p>
            <a:pPr lvl="1"/>
            <a:r>
              <a:rPr lang="en-US" dirty="0"/>
              <a:t>You can easily create an instance, you can easily test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Declarative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 aspects of program behavior are not defined by traditional imperative code </a:t>
            </a:r>
            <a:r>
              <a:rPr lang="en-US" dirty="0" smtClean="0"/>
              <a:t>(</a:t>
            </a:r>
            <a:r>
              <a:rPr lang="en-US" i="1" dirty="0" smtClean="0"/>
              <a:t>sequence </a:t>
            </a:r>
            <a:r>
              <a:rPr lang="en-US" i="1" dirty="0"/>
              <a:t>of </a:t>
            </a:r>
            <a:r>
              <a:rPr lang="en-US" i="1" dirty="0" smtClean="0"/>
              <a:t>commands</a:t>
            </a:r>
            <a:r>
              <a:rPr lang="en-US" dirty="0" smtClean="0"/>
              <a:t>)</a:t>
            </a:r>
            <a:r>
              <a:rPr lang="en-US" dirty="0"/>
              <a:t>, but the specifications of the </a:t>
            </a:r>
            <a:r>
              <a:rPr lang="en-US" i="1" dirty="0" smtClean="0"/>
              <a:t>intent </a:t>
            </a:r>
            <a:r>
              <a:rPr lang="en-US" dirty="0" smtClean="0"/>
              <a:t>(what </a:t>
            </a:r>
            <a:r>
              <a:rPr lang="en-US" dirty="0"/>
              <a:t>to do).</a:t>
            </a:r>
          </a:p>
          <a:p>
            <a:r>
              <a:rPr lang="en-US" dirty="0"/>
              <a:t>This leads to simplification and streamlining code.</a:t>
            </a:r>
          </a:p>
          <a:p>
            <a:r>
              <a:rPr lang="en-US" dirty="0"/>
              <a:t>Recommended for transaction management, security management and access rights, automated conversion, various automatic mapping, etc.</a:t>
            </a:r>
          </a:p>
          <a:p>
            <a:r>
              <a:rPr lang="en-US" dirty="0"/>
              <a:t>Self declaration desired behavior can be placed</a:t>
            </a:r>
          </a:p>
          <a:p>
            <a:pPr lvl="1"/>
            <a:r>
              <a:rPr lang="en-US" dirty="0"/>
              <a:t>In the deployment descriptor (deployment descriptor)</a:t>
            </a:r>
          </a:p>
          <a:p>
            <a:pPr lvl="1"/>
            <a:r>
              <a:rPr lang="en-US" dirty="0"/>
              <a:t>Directly in code via annotations (modern and preferred approach)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Imperative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UserTransaction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transaction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context.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getUserTransaction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begin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commit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Exception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b="1" dirty="0">
                <a:solidFill>
                  <a:srgbClr val="66CC66"/>
                </a:solidFill>
                <a:latin typeface="Courier New"/>
              </a:rPr>
              <a:t>	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rollback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SystemE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 </a:t>
            </a:r>
            <a:endParaRPr lang="en-US" b="1" dirty="0">
              <a:solidFill>
                <a:srgbClr val="000000"/>
              </a:solidFill>
              <a:latin typeface="Courier New"/>
              <a:hlinkClick r:id="rId2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"Rollback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syex.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"Transaction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2996952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Declarativ</a:t>
            </a:r>
            <a:r>
              <a:rPr lang="cs-CZ" dirty="0" smtClean="0"/>
              <a:t>e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@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TransactionAttribute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TransactionAttributeType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RequiresNew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)</a:t>
            </a:r>
            <a:endParaRPr lang="en-US" sz="15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b="1" dirty="0" smtClean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sz="1500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sz="15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sz="1500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}</a:t>
            </a:r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2204864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profile</a:t>
            </a:r>
          </a:p>
          <a:p>
            <a:pPr lvl="1"/>
            <a:r>
              <a:rPr lang="en-US" dirty="0" smtClean="0"/>
              <a:t>L</a:t>
            </a:r>
            <a:r>
              <a:rPr lang="cs-CZ" dirty="0" err="1" smtClean="0"/>
              <a:t>earning</a:t>
            </a:r>
            <a:r>
              <a:rPr lang="cs-CZ" dirty="0" smtClean="0"/>
              <a:t> style</a:t>
            </a:r>
          </a:p>
          <a:p>
            <a:pPr lvl="1"/>
            <a:r>
              <a:rPr lang="cs-CZ" dirty="0" err="1" smtClean="0"/>
              <a:t>Assessment</a:t>
            </a:r>
            <a:endParaRPr lang="cs-CZ" dirty="0" smtClean="0"/>
          </a:p>
          <a:p>
            <a:pPr lvl="1"/>
            <a:r>
              <a:rPr lang="cs-CZ" dirty="0" err="1" smtClean="0"/>
              <a:t>Outline</a:t>
            </a:r>
            <a:endParaRPr lang="cs-CZ" dirty="0" smtClean="0"/>
          </a:p>
          <a:p>
            <a:r>
              <a:rPr lang="cs-CZ" dirty="0" smtClean="0"/>
              <a:t>Java EE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r>
              <a:rPr lang="cs-CZ" dirty="0" smtClean="0"/>
              <a:t>Java EE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architectures</a:t>
            </a:r>
            <a:endParaRPr lang="cs-CZ" dirty="0" smtClean="0"/>
          </a:p>
          <a:p>
            <a:r>
              <a:rPr lang="cs-CZ" dirty="0" smtClean="0"/>
              <a:t>Technology </a:t>
            </a:r>
            <a:r>
              <a:rPr lang="cs-CZ" dirty="0" err="1" smtClean="0"/>
              <a:t>around</a:t>
            </a:r>
            <a:r>
              <a:rPr lang="cs-CZ" dirty="0" smtClean="0"/>
              <a:t> Java EE</a:t>
            </a:r>
          </a:p>
          <a:p>
            <a:r>
              <a:rPr lang="cs-CZ" dirty="0" smtClean="0"/>
              <a:t>Basic </a:t>
            </a:r>
            <a:r>
              <a:rPr lang="cs-CZ" dirty="0" err="1" smtClean="0"/>
              <a:t>concepts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Fall </a:t>
            </a:r>
            <a:r>
              <a:rPr lang="pt-BR" dirty="0" smtClean="0"/>
              <a:t>201</a:t>
            </a:r>
            <a:r>
              <a:rPr lang="cs-CZ" dirty="0" smtClean="0"/>
              <a:t>4</a:t>
            </a:r>
            <a:r>
              <a:rPr lang="pt-BR" dirty="0" smtClean="0"/>
              <a:t> </a:t>
            </a:r>
            <a:r>
              <a:rPr lang="pt-BR" dirty="0" smtClean="0"/>
              <a:t>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 over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… Ruby on Rails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version of the Java EE platform focused mainly on infrastructure and </a:t>
            </a:r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Ease of development was underestimated</a:t>
            </a:r>
          </a:p>
          <a:p>
            <a:pPr lvl="1"/>
            <a:r>
              <a:rPr lang="en-US" dirty="0"/>
              <a:t>Complex technology is a complex application</a:t>
            </a:r>
          </a:p>
          <a:p>
            <a:pPr lvl="1"/>
            <a:r>
              <a:rPr lang="en-US" dirty="0"/>
              <a:t>Steep learning curve</a:t>
            </a:r>
          </a:p>
          <a:p>
            <a:pPr lvl="1"/>
            <a:r>
              <a:rPr lang="en-US" dirty="0"/>
              <a:t>The need to use complex tools</a:t>
            </a:r>
          </a:p>
          <a:p>
            <a:r>
              <a:rPr lang="en-US" dirty="0"/>
              <a:t>This led to the frustration developers and the emergence of alternative approaches and technologies (Hibernate, Spring)</a:t>
            </a:r>
          </a:p>
          <a:p>
            <a:r>
              <a:rPr lang="en-US" dirty="0"/>
              <a:t>The change came with Java EE 5</a:t>
            </a:r>
          </a:p>
          <a:p>
            <a:pPr lvl="1"/>
            <a:r>
              <a:rPr lang="en-US" dirty="0"/>
              <a:t>Strong inspiration tool Spring, Hibernate, etc.</a:t>
            </a:r>
          </a:p>
          <a:p>
            <a:pPr lvl="1"/>
            <a:r>
              <a:rPr lang="en-US" dirty="0" smtClean="0"/>
              <a:t>Annotations</a:t>
            </a:r>
            <a:endParaRPr lang="en-US" dirty="0"/>
          </a:p>
          <a:p>
            <a:pPr lvl="1"/>
            <a:r>
              <a:rPr lang="en-US" dirty="0"/>
              <a:t>POJO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Architecture</a:t>
            </a:r>
            <a:r>
              <a:rPr lang="cs-CZ" dirty="0" smtClean="0"/>
              <a:t> &amp; technology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7664" y="5229200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Integrační vrstva (EIS Tear)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51920" y="5661248"/>
            <a:ext cx="914400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Jiný IS</a:t>
            </a:r>
            <a:endParaRPr lang="en-US" sz="1600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1907704" y="5589240"/>
            <a:ext cx="1152128" cy="61264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Databáze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547664" y="3501008"/>
            <a:ext cx="396044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Aplikační vrstva (Business Tier)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2276872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Webová vrstva (Web tier)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47664" y="1052736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Klientská vrstva (Client Tier)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652120" y="1052736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Client computer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652120" y="2276872"/>
            <a:ext cx="1080120" cy="28083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Application server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652120" y="5229200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DB/IS server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499992" y="3933056"/>
            <a:ext cx="86409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Spring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691680" y="3933056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EJB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691680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Desktop application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283968" y="1484784"/>
            <a:ext cx="108012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Web Browser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987824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Mobile</a:t>
            </a:r>
          </a:p>
          <a:p>
            <a:pPr algn="ctr"/>
            <a:r>
              <a:rPr lang="cs-CZ" sz="1600" dirty="0" smtClean="0"/>
              <a:t>application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283968" y="2708920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Servlety JSP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763688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JDBC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059832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ORM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23528" y="1052736"/>
            <a:ext cx="1080120" cy="2304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Prezentační vrstva (</a:t>
            </a:r>
            <a:r>
              <a:rPr lang="cs-CZ" sz="1600" dirty="0" err="1" smtClean="0"/>
              <a:t>Presentation</a:t>
            </a:r>
            <a:r>
              <a:rPr lang="cs-CZ" sz="1600" dirty="0" smtClean="0"/>
              <a:t> </a:t>
            </a:r>
            <a:r>
              <a:rPr lang="cs-CZ" sz="1600" dirty="0" err="1" smtClean="0"/>
              <a:t>layer</a:t>
            </a:r>
            <a:r>
              <a:rPr lang="cs-CZ" sz="1600" dirty="0" smtClean="0"/>
              <a:t>)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47664" y="4581128"/>
            <a:ext cx="3960440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3528" y="3501008"/>
            <a:ext cx="108012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Aplikační  logika </a:t>
            </a:r>
            <a:r>
              <a:rPr lang="cs-CZ" sz="1400" dirty="0" smtClean="0"/>
              <a:t>(</a:t>
            </a:r>
            <a:r>
              <a:rPr lang="cs-CZ" sz="1400" dirty="0" err="1" smtClean="0"/>
              <a:t>Application</a:t>
            </a:r>
            <a:r>
              <a:rPr lang="cs-CZ" sz="1400" dirty="0" smtClean="0"/>
              <a:t> </a:t>
            </a:r>
            <a:r>
              <a:rPr lang="cs-CZ" sz="1400" dirty="0" err="1"/>
              <a:t>l</a:t>
            </a:r>
            <a:r>
              <a:rPr lang="cs-CZ" sz="1400" dirty="0" err="1" smtClean="0"/>
              <a:t>ogic</a:t>
            </a:r>
            <a:r>
              <a:rPr lang="cs-CZ" sz="1400" dirty="0" smtClean="0"/>
              <a:t>)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3528" y="4653136"/>
            <a:ext cx="1080120" cy="1656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Perzistence dat (Data </a:t>
            </a:r>
            <a:r>
              <a:rPr lang="cs-CZ" sz="1600" dirty="0" err="1" smtClean="0"/>
              <a:t>persistency</a:t>
            </a:r>
            <a:r>
              <a:rPr lang="cs-CZ" sz="1600" dirty="0" smtClean="0"/>
              <a:t>)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275856" y="270892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JSF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 rot="16200000" flipH="1">
            <a:off x="2064296" y="5169768"/>
            <a:ext cx="576064" cy="262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1"/>
            <a:endCxn id="22" idx="3"/>
          </p:cNvCxnSpPr>
          <p:nvPr/>
        </p:nvCxnSpPr>
        <p:spPr>
          <a:xfrm rot="10800000">
            <a:off x="2678088" y="4869160"/>
            <a:ext cx="381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23" idx="0"/>
          </p:cNvCxnSpPr>
          <p:nvPr/>
        </p:nvCxnSpPr>
        <p:spPr>
          <a:xfrm rot="16200000" flipH="1">
            <a:off x="3108412" y="4316524"/>
            <a:ext cx="36004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22" idx="0"/>
          </p:cNvCxnSpPr>
          <p:nvPr/>
        </p:nvCxnSpPr>
        <p:spPr>
          <a:xfrm rot="5400000">
            <a:off x="2460340" y="4125652"/>
            <a:ext cx="360040" cy="838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</p:cNvCxnSpPr>
          <p:nvPr/>
        </p:nvCxnSpPr>
        <p:spPr>
          <a:xfrm rot="5400000">
            <a:off x="4193958" y="3302986"/>
            <a:ext cx="720080" cy="5400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2"/>
          </p:cNvCxnSpPr>
          <p:nvPr/>
        </p:nvCxnSpPr>
        <p:spPr>
          <a:xfrm rot="16200000" flipH="1">
            <a:off x="1349642" y="2942946"/>
            <a:ext cx="194421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2"/>
          </p:cNvCxnSpPr>
          <p:nvPr/>
        </p:nvCxnSpPr>
        <p:spPr>
          <a:xfrm rot="16200000" flipH="1">
            <a:off x="3401870" y="3555014"/>
            <a:ext cx="72008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195736" y="2924944"/>
            <a:ext cx="194421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  <a:endCxn id="28" idx="0"/>
          </p:cNvCxnSpPr>
          <p:nvPr/>
        </p:nvCxnSpPr>
        <p:spPr>
          <a:xfrm rot="16200000" flipH="1">
            <a:off x="3311860" y="2276872"/>
            <a:ext cx="72008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887924" y="2096852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2"/>
            <a:endCxn id="21" idx="0"/>
          </p:cNvCxnSpPr>
          <p:nvPr/>
        </p:nvCxnSpPr>
        <p:spPr>
          <a:xfrm rot="5400000">
            <a:off x="4463988" y="2348880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2"/>
            <a:endCxn id="28" idx="0"/>
          </p:cNvCxnSpPr>
          <p:nvPr/>
        </p:nvCxnSpPr>
        <p:spPr>
          <a:xfrm rot="5400000">
            <a:off x="3923928" y="1808820"/>
            <a:ext cx="72008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599892" y="4833156"/>
            <a:ext cx="129614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Presentation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Layer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cs-CZ" dirty="0" smtClean="0"/>
              <a:t>Desktop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Swing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Web Start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 smtClean="0"/>
              <a:t>Mobile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ME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Android/</a:t>
            </a:r>
            <a:r>
              <a:rPr lang="cs-CZ" dirty="0" err="1"/>
              <a:t>iOS</a:t>
            </a:r>
            <a:r>
              <a:rPr lang="cs-CZ" dirty="0"/>
              <a:t>/</a:t>
            </a:r>
            <a:r>
              <a:rPr lang="cs-CZ" dirty="0" err="1"/>
              <a:t>BlackBerry</a:t>
            </a:r>
            <a:r>
              <a:rPr lang="cs-CZ" dirty="0"/>
              <a:t> </a:t>
            </a:r>
            <a:r>
              <a:rPr lang="cs-CZ" dirty="0" smtClean="0"/>
              <a:t>OS/Windows </a:t>
            </a:r>
            <a:r>
              <a:rPr lang="cs-CZ" dirty="0" err="1" smtClean="0"/>
              <a:t>Phone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 smtClean="0"/>
              <a:t>Web </a:t>
            </a:r>
            <a:r>
              <a:rPr lang="cs-CZ" dirty="0" err="1" smtClean="0"/>
              <a:t>applications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Servlets</a:t>
            </a:r>
            <a:r>
              <a:rPr lang="cs-CZ" dirty="0" smtClean="0"/>
              <a:t>, </a:t>
            </a:r>
            <a:r>
              <a:rPr lang="cs-CZ" dirty="0"/>
              <a:t>JSP, JSTL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MVC </a:t>
            </a:r>
            <a:r>
              <a:rPr lang="cs-CZ" dirty="0" err="1" smtClean="0"/>
              <a:t>frameworks</a:t>
            </a:r>
            <a:endParaRPr lang="cs-CZ" dirty="0"/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</a:t>
            </a:r>
            <a:r>
              <a:rPr lang="cs-CZ" dirty="0" err="1"/>
              <a:t>Struts</a:t>
            </a:r>
            <a:r>
              <a:rPr lang="cs-CZ" dirty="0"/>
              <a:t>, </a:t>
            </a:r>
            <a:r>
              <a:rPr lang="cs-CZ" dirty="0" err="1"/>
              <a:t>Stripes</a:t>
            </a:r>
            <a:r>
              <a:rPr lang="cs-CZ" dirty="0"/>
              <a:t>, </a:t>
            </a:r>
            <a:r>
              <a:rPr lang="cs-CZ" dirty="0" err="1"/>
              <a:t>Spring</a:t>
            </a:r>
            <a:r>
              <a:rPr lang="cs-CZ" dirty="0"/>
              <a:t> MVC)</a:t>
            </a:r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(JSF, </a:t>
            </a:r>
            <a:r>
              <a:rPr lang="cs-CZ" dirty="0" err="1" smtClean="0"/>
              <a:t>Tapestery</a:t>
            </a:r>
            <a:r>
              <a:rPr lang="cs-CZ" dirty="0" smtClean="0"/>
              <a:t>, </a:t>
            </a:r>
            <a:r>
              <a:rPr lang="cs-CZ" dirty="0" err="1" smtClean="0"/>
              <a:t>Wicket</a:t>
            </a:r>
            <a:r>
              <a:rPr lang="cs-CZ" dirty="0" smtClean="0"/>
              <a:t>)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Portlets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Applets</a:t>
            </a:r>
            <a:endParaRPr lang="cs-CZ" dirty="0"/>
          </a:p>
          <a:p>
            <a:pPr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Application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Logic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 err="1" smtClean="0"/>
              <a:t>Plain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Not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marL="720000" lvl="1" indent="-288000">
              <a:spcBef>
                <a:spcPts val="300"/>
              </a:spcBef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EJB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Requires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server </a:t>
            </a:r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i="1" dirty="0" smtClean="0"/>
              <a:t>EJB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smtClean="0"/>
              <a:t>EJB lite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Spring framework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3rd party (</a:t>
            </a:r>
            <a:r>
              <a:rPr lang="cs-CZ" dirty="0" err="1" smtClean="0"/>
              <a:t>community</a:t>
            </a:r>
            <a:r>
              <a:rPr lang="cs-CZ" dirty="0" smtClean="0"/>
              <a:t>) </a:t>
            </a:r>
            <a:r>
              <a:rPr lang="cs-CZ" dirty="0" err="1" smtClean="0"/>
              <a:t>products</a:t>
            </a:r>
            <a:r>
              <a:rPr lang="cs-CZ" dirty="0" smtClean="0"/>
              <a:t>, not part </a:t>
            </a:r>
            <a:r>
              <a:rPr lang="cs-CZ" dirty="0" err="1" smtClean="0"/>
              <a:t>of</a:t>
            </a:r>
            <a:r>
              <a:rPr lang="cs-CZ" dirty="0" smtClean="0"/>
              <a:t> Java </a:t>
            </a:r>
            <a:r>
              <a:rPr lang="cs-CZ" dirty="0"/>
              <a:t>EE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Very </a:t>
            </a:r>
            <a:r>
              <a:rPr lang="cs-CZ" dirty="0" err="1" smtClean="0"/>
              <a:t>popular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Non-</a:t>
            </a:r>
            <a:r>
              <a:rPr lang="cs-CZ" dirty="0" err="1" smtClean="0"/>
              <a:t>invasive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Data Persistence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/>
              <a:t>JDBC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smtClean="0"/>
              <a:t>Universal </a:t>
            </a:r>
            <a:r>
              <a:rPr lang="cs-CZ" dirty="0"/>
              <a:t>API </a:t>
            </a:r>
            <a:r>
              <a:rPr lang="cs-CZ" dirty="0" err="1" smtClean="0"/>
              <a:t>for</a:t>
            </a:r>
            <a:r>
              <a:rPr lang="cs-CZ" dirty="0" smtClean="0"/>
              <a:t> DB </a:t>
            </a:r>
            <a:r>
              <a:rPr lang="cs-CZ" dirty="0" err="1" smtClean="0"/>
              <a:t>access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 smtClean="0"/>
              <a:t>Cumbersome</a:t>
            </a:r>
            <a:r>
              <a:rPr lang="cs-CZ" dirty="0" smtClean="0"/>
              <a:t> (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low-level</a:t>
            </a:r>
            <a:r>
              <a:rPr lang="cs-CZ" dirty="0" smtClean="0"/>
              <a:t>)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, so </a:t>
            </a:r>
            <a:r>
              <a:rPr lang="cs-CZ" dirty="0" err="1" smtClean="0"/>
              <a:t>we</a:t>
            </a:r>
            <a:r>
              <a:rPr lang="cs-CZ" dirty="0" smtClean="0"/>
              <a:t> use: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Spring</a:t>
            </a:r>
            <a:r>
              <a:rPr lang="cs-CZ" dirty="0" smtClean="0"/>
              <a:t> JDBC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Commons</a:t>
            </a:r>
            <a:r>
              <a:rPr lang="cs-CZ" dirty="0" smtClean="0"/>
              <a:t> DB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RowSet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ORM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Standard JPA </a:t>
            </a:r>
            <a:r>
              <a:rPr lang="cs-CZ" dirty="0" smtClean="0"/>
              <a:t>(</a:t>
            </a:r>
            <a:r>
              <a:rPr lang="cs-CZ" dirty="0" err="1" smtClean="0"/>
              <a:t>currently</a:t>
            </a:r>
            <a:r>
              <a:rPr lang="cs-CZ" dirty="0" smtClean="0"/>
              <a:t> JPA </a:t>
            </a:r>
            <a:r>
              <a:rPr lang="cs-CZ" dirty="0"/>
              <a:t>2.0)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Hibernate, TopLink, </a:t>
            </a:r>
            <a:r>
              <a:rPr lang="cs-CZ" dirty="0" err="1"/>
              <a:t>Eclipse</a:t>
            </a:r>
            <a:r>
              <a:rPr lang="cs-CZ" dirty="0"/>
              <a:t> </a:t>
            </a:r>
            <a:r>
              <a:rPr lang="cs-CZ" dirty="0" smtClean="0"/>
              <a:t>Link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 err="1" smtClean="0"/>
              <a:t>Obsolete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EJB 2.x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JDO</a:t>
            </a:r>
          </a:p>
          <a:p>
            <a:pPr>
              <a:buFontTx/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720000" lvl="1" indent="-288000">
              <a:spcBef>
                <a:spcPts val="300"/>
              </a:spcBef>
              <a:defRPr/>
            </a:pPr>
            <a:endParaRPr lang="cs-CZ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Application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servers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dirty="0"/>
              <a:t>Open Source - full</a:t>
            </a:r>
          </a:p>
          <a:p>
            <a:pPr>
              <a:defRPr/>
            </a:pPr>
            <a:r>
              <a:rPr lang="en-US" dirty="0" err="1"/>
              <a:t>JBoss</a:t>
            </a:r>
            <a:endParaRPr lang="en-US" dirty="0"/>
          </a:p>
          <a:p>
            <a:pPr>
              <a:defRPr/>
            </a:pPr>
            <a:r>
              <a:rPr lang="en-US" dirty="0"/>
              <a:t>Glassfish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Open Source - only servlet container</a:t>
            </a:r>
          </a:p>
          <a:p>
            <a:pPr>
              <a:defRPr/>
            </a:pPr>
            <a:r>
              <a:rPr lang="en-US" dirty="0"/>
              <a:t>Tomcat</a:t>
            </a:r>
          </a:p>
          <a:p>
            <a:pPr>
              <a:defRPr/>
            </a:pPr>
            <a:r>
              <a:rPr lang="en-US" dirty="0"/>
              <a:t>Jetty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 smtClean="0"/>
              <a:t>Commercial</a:t>
            </a:r>
            <a:endParaRPr lang="en-US" dirty="0"/>
          </a:p>
          <a:p>
            <a:pPr>
              <a:defRPr/>
            </a:pPr>
            <a:r>
              <a:rPr lang="en-US" dirty="0" err="1"/>
              <a:t>WebSphere</a:t>
            </a:r>
            <a:r>
              <a:rPr lang="en-US" dirty="0"/>
              <a:t> (IBM)</a:t>
            </a:r>
          </a:p>
          <a:p>
            <a:pPr>
              <a:defRPr/>
            </a:pPr>
            <a:r>
              <a:rPr lang="en-US" dirty="0" err="1"/>
              <a:t>WebLogic</a:t>
            </a:r>
            <a:r>
              <a:rPr lang="en-US" dirty="0"/>
              <a:t> (Oracle, formerly BEA)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Questions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C</a:t>
            </a:r>
            <a:r>
              <a:rPr lang="cs-CZ" dirty="0" err="1" smtClean="0"/>
              <a:t>ourse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Fall </a:t>
            </a:r>
            <a:r>
              <a:rPr lang="pt-BR" dirty="0" smtClean="0"/>
              <a:t>201</a:t>
            </a:r>
            <a:r>
              <a:rPr lang="cs-CZ" dirty="0" smtClean="0"/>
              <a:t>4</a:t>
            </a:r>
            <a:r>
              <a:rPr lang="pt-BR" dirty="0" smtClean="0"/>
              <a:t> </a:t>
            </a:r>
            <a:r>
              <a:rPr lang="pt-BR" dirty="0" smtClean="0"/>
              <a:t>- PA165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Lecture</a:t>
            </a:r>
            <a:r>
              <a:rPr lang="pt-BR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composition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Lectures</a:t>
            </a:r>
            <a:endParaRPr lang="cs-CZ" dirty="0" smtClean="0"/>
          </a:p>
          <a:p>
            <a:pPr lvl="1"/>
            <a:r>
              <a:rPr lang="en-US" dirty="0" smtClean="0"/>
              <a:t>R</a:t>
            </a:r>
            <a:r>
              <a:rPr lang="cs-CZ" dirty="0" err="1" smtClean="0"/>
              <a:t>ecommended</a:t>
            </a:r>
            <a:r>
              <a:rPr lang="cs-CZ" dirty="0" smtClean="0"/>
              <a:t> (</a:t>
            </a:r>
            <a:r>
              <a:rPr lang="cs-CZ" dirty="0" err="1" smtClean="0"/>
              <a:t>slides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r>
              <a:rPr lang="cs-CZ" dirty="0" smtClean="0"/>
              <a:t>, </a:t>
            </a:r>
            <a:r>
              <a:rPr lang="cs-CZ" dirty="0" err="1" smtClean="0"/>
              <a:t>given</a:t>
            </a:r>
            <a:r>
              <a:rPr lang="cs-CZ" dirty="0" smtClean="0"/>
              <a:t> in Czech)</a:t>
            </a:r>
          </a:p>
          <a:p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essions</a:t>
            </a:r>
            <a:endParaRPr lang="cs-CZ" dirty="0" smtClean="0"/>
          </a:p>
          <a:p>
            <a:pPr lvl="1"/>
            <a:r>
              <a:rPr lang="cs-CZ" dirty="0" err="1" smtClean="0"/>
              <a:t>Compulsory</a:t>
            </a:r>
            <a:endParaRPr lang="cs-CZ" dirty="0" smtClean="0"/>
          </a:p>
          <a:p>
            <a:pPr lvl="1"/>
            <a:r>
              <a:rPr lang="en-US" dirty="0" smtClean="0"/>
              <a:t>E</a:t>
            </a:r>
            <a:r>
              <a:rPr lang="cs-CZ" dirty="0" err="1" smtClean="0"/>
              <a:t>xamples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lectures</a:t>
            </a:r>
            <a:endParaRPr lang="cs-CZ" dirty="0" smtClean="0"/>
          </a:p>
          <a:p>
            <a:pPr lvl="1"/>
            <a:r>
              <a:rPr lang="cs-CZ" dirty="0" err="1" smtClean="0"/>
              <a:t>Consulting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endParaRPr lang="cs-CZ" dirty="0" smtClean="0"/>
          </a:p>
          <a:p>
            <a:r>
              <a:rPr lang="cs-CZ" dirty="0" smtClean="0"/>
              <a:t>Team Project</a:t>
            </a:r>
          </a:p>
          <a:p>
            <a:pPr lvl="1"/>
            <a:r>
              <a:rPr lang="cs-CZ" dirty="0" smtClean="0"/>
              <a:t>4-member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err="1" smtClean="0"/>
              <a:t>Checkpoints</a:t>
            </a:r>
            <a:endParaRPr lang="cs-CZ" dirty="0" smtClean="0"/>
          </a:p>
          <a:p>
            <a:pPr lvl="1"/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throughout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Project: 70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err="1" smtClean="0"/>
              <a:t>Checkpoints</a:t>
            </a:r>
            <a:r>
              <a:rPr lang="cs-CZ" dirty="0" smtClean="0"/>
              <a:t>: 4x10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smtClean="0"/>
              <a:t>Defense: 30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(</a:t>
            </a:r>
            <a:r>
              <a:rPr lang="cs-CZ" dirty="0" err="1" smtClean="0"/>
              <a:t>written</a:t>
            </a:r>
            <a:r>
              <a:rPr lang="cs-CZ" dirty="0" smtClean="0"/>
              <a:t> on </a:t>
            </a:r>
            <a:r>
              <a:rPr lang="cs-CZ" dirty="0" err="1" smtClean="0"/>
              <a:t>paper</a:t>
            </a:r>
            <a:r>
              <a:rPr lang="cs-CZ" dirty="0" smtClean="0"/>
              <a:t>): 30 </a:t>
            </a:r>
            <a:r>
              <a:rPr lang="cs-CZ" dirty="0" err="1" smtClean="0"/>
              <a:t>points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Completion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Credit</a:t>
            </a:r>
            <a:r>
              <a:rPr lang="cs-CZ" dirty="0" smtClean="0"/>
              <a:t>: min. 60 </a:t>
            </a:r>
            <a:r>
              <a:rPr lang="cs-CZ" dirty="0" err="1" smtClean="0"/>
              <a:t>points</a:t>
            </a:r>
            <a:endParaRPr lang="cs-CZ" dirty="0" smtClean="0"/>
          </a:p>
          <a:p>
            <a:pPr lvl="1"/>
            <a:r>
              <a:rPr lang="cs-CZ" dirty="0" err="1" smtClean="0"/>
              <a:t>Exam</a:t>
            </a:r>
            <a:r>
              <a:rPr lang="cs-CZ" dirty="0" smtClean="0"/>
              <a:t>: min. 70 </a:t>
            </a:r>
            <a:r>
              <a:rPr lang="cs-CZ" dirty="0" err="1"/>
              <a:t>points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Java EE (architecture, technology, concepts)</a:t>
            </a:r>
          </a:p>
          <a:p>
            <a:r>
              <a:rPr lang="en-US" dirty="0"/>
              <a:t>Data Persistence (ORM, JPA, Spring JDBC, </a:t>
            </a:r>
            <a:r>
              <a:rPr lang="en-US" dirty="0" err="1"/>
              <a:t>iBatis</a:t>
            </a:r>
            <a:r>
              <a:rPr lang="en-US" dirty="0"/>
              <a:t>, Testing)</a:t>
            </a:r>
          </a:p>
          <a:p>
            <a:r>
              <a:rPr lang="en-US" dirty="0"/>
              <a:t>Application logic (</a:t>
            </a:r>
            <a:r>
              <a:rPr lang="en-US" dirty="0" err="1"/>
              <a:t>IoC</a:t>
            </a:r>
            <a:r>
              <a:rPr lang="en-US" dirty="0"/>
              <a:t>, AOP, Transactions, Security, Testing)</a:t>
            </a:r>
          </a:p>
          <a:p>
            <a:r>
              <a:rPr lang="en-US" dirty="0" smtClean="0"/>
              <a:t>Presentation </a:t>
            </a:r>
            <a:r>
              <a:rPr lang="en-US" dirty="0"/>
              <a:t>layer (web </a:t>
            </a:r>
            <a:r>
              <a:rPr lang="en-US" dirty="0" smtClean="0"/>
              <a:t>frameworks, </a:t>
            </a:r>
            <a:r>
              <a:rPr lang="en-US" dirty="0"/>
              <a:t>Stripes, Spring MVC, Wicket, JSF, Safety)</a:t>
            </a:r>
          </a:p>
          <a:p>
            <a:r>
              <a:rPr lang="en-US" dirty="0"/>
              <a:t>Integration technologies (Web services SOAP, REST, JMS, RMI, IIOP, ESB)</a:t>
            </a:r>
          </a:p>
          <a:p>
            <a:r>
              <a:rPr lang="en-US" dirty="0"/>
              <a:t>Testing (unit, integration, functional, acceptance, user-friendliness, efficiency, safety)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Recommended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Viz osnova předmětu</a:t>
            </a:r>
          </a:p>
          <a:p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Effective Java (2nd Edition)</a:t>
            </a:r>
          </a:p>
          <a:p>
            <a:r>
              <a:rPr lang="en-US" dirty="0"/>
              <a:t>Joshua Bloch</a:t>
            </a:r>
          </a:p>
          <a:p>
            <a:r>
              <a:rPr lang="en-US" dirty="0">
                <a:hlinkClick r:id="rId2"/>
              </a:rPr>
              <a:t>http://amazon.com/dp/0321356683</a:t>
            </a:r>
            <a:r>
              <a:rPr lang="en-US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err="1" smtClean="0"/>
              <a:t>For</a:t>
            </a:r>
            <a:r>
              <a:rPr lang="cs-CZ" dirty="0" smtClean="0"/>
              <a:t> more </a:t>
            </a:r>
            <a:r>
              <a:rPr lang="cs-CZ" dirty="0" err="1" smtClean="0"/>
              <a:t>info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outline</a:t>
            </a:r>
            <a:r>
              <a:rPr lang="cs-CZ" dirty="0" smtClean="0"/>
              <a:t> in IS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1"/>
            <a:ext cx="3672408" cy="462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EE </a:t>
            </a:r>
            <a:r>
              <a:rPr lang="cs-CZ" dirty="0" err="1" smtClean="0"/>
              <a:t>Platform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Java EE </a:t>
            </a:r>
            <a:r>
              <a:rPr lang="cs-CZ" dirty="0" err="1" smtClean="0"/>
              <a:t>Platform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IS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1"/>
            <a:r>
              <a:rPr lang="en-US" dirty="0" smtClean="0"/>
              <a:t>P</a:t>
            </a:r>
            <a:r>
              <a:rPr lang="cs-CZ" dirty="0" err="1" smtClean="0"/>
              <a:t>rovides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infrastructure</a:t>
            </a:r>
            <a:endParaRPr lang="cs-CZ" dirty="0" smtClean="0"/>
          </a:p>
          <a:p>
            <a:pPr lvl="1"/>
            <a:r>
              <a:rPr lang="cs-CZ" dirty="0" err="1" smtClean="0"/>
              <a:t>Industry</a:t>
            </a:r>
            <a:r>
              <a:rPr lang="cs-CZ" dirty="0" smtClean="0"/>
              <a:t> standard (JCP)</a:t>
            </a:r>
          </a:p>
          <a:p>
            <a:pPr lvl="1"/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: Java EE 7 (</a:t>
            </a:r>
            <a:r>
              <a:rPr lang="cs-CZ" dirty="0" err="1" smtClean="0"/>
              <a:t>since</a:t>
            </a:r>
            <a:r>
              <a:rPr lang="cs-CZ" dirty="0" smtClean="0"/>
              <a:t> June </a:t>
            </a:r>
            <a:r>
              <a:rPr lang="cs-CZ" dirty="0" smtClean="0"/>
              <a:t>2013,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Web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lvl="1"/>
            <a:r>
              <a:rPr lang="cs-CZ" dirty="0" smtClean="0"/>
              <a:t>Web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1"/>
            <a:r>
              <a:rPr lang="cs-CZ" dirty="0" err="1" smtClean="0"/>
              <a:t>Multitier-applications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789040"/>
            <a:ext cx="5004048" cy="1978345"/>
          </a:xfrm>
          <a:prstGeom prst="rect">
            <a:avLst/>
          </a:prstGeom>
        </p:spPr>
      </p:pic>
      <p:sp>
        <p:nvSpPr>
          <p:cNvPr id="9" name="Footer Placeholder 2"/>
          <p:cNvSpPr txBox="1">
            <a:spLocks/>
          </p:cNvSpPr>
          <p:nvPr/>
        </p:nvSpPr>
        <p:spPr>
          <a:xfrm>
            <a:off x="457200" y="63342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Fall 201</a:t>
            </a:r>
            <a:r>
              <a:rPr lang="cs-CZ" dirty="0" smtClean="0"/>
              <a:t>4</a:t>
            </a:r>
            <a:r>
              <a:rPr lang="pt-BR" dirty="0" smtClean="0"/>
              <a:t> - PA165 </a:t>
            </a:r>
            <a:r>
              <a:rPr lang="en-US" dirty="0" smtClean="0"/>
              <a:t>–</a:t>
            </a:r>
            <a:r>
              <a:rPr lang="pt-BR" dirty="0" smtClean="0"/>
              <a:t> 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1345</Words>
  <Application>Microsoft Office PowerPoint</Application>
  <PresentationFormat>Předvádění na obrazovce (4:3)</PresentationFormat>
  <Paragraphs>304</Paragraphs>
  <Slides>28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EmbedIT</vt:lpstr>
      <vt:lpstr>PA165: Introduction to Java EE</vt:lpstr>
      <vt:lpstr>Content</vt:lpstr>
      <vt:lpstr>Organization of the Course </vt:lpstr>
      <vt:lpstr>Course composition</vt:lpstr>
      <vt:lpstr>Assessment</vt:lpstr>
      <vt:lpstr>Course outline</vt:lpstr>
      <vt:lpstr>Recommended reading</vt:lpstr>
      <vt:lpstr>Java EE Platform</vt:lpstr>
      <vt:lpstr>What is Java EE Platform?</vt:lpstr>
      <vt:lpstr>Modern Information Systems</vt:lpstr>
      <vt:lpstr>IS Developer Needs</vt:lpstr>
      <vt:lpstr>Fundamental concepts</vt:lpstr>
      <vt:lpstr>Fundamental concepts</vt:lpstr>
      <vt:lpstr>Infrastructure</vt:lpstr>
      <vt:lpstr>Modularity</vt:lpstr>
      <vt:lpstr>Independent and less invasive</vt:lpstr>
      <vt:lpstr>Declarative Approach</vt:lpstr>
      <vt:lpstr>Imperative transaction control</vt:lpstr>
      <vt:lpstr>Declarative transaction control</vt:lpstr>
      <vt:lpstr>Convention over Configuration</vt:lpstr>
      <vt:lpstr>In previous versions</vt:lpstr>
      <vt:lpstr>Architecture &amp; technology</vt:lpstr>
      <vt:lpstr>Prezentace aplikace PowerPoint</vt:lpstr>
      <vt:lpstr>Presentation Layer</vt:lpstr>
      <vt:lpstr>Application Logic</vt:lpstr>
      <vt:lpstr>Data Persistence</vt:lpstr>
      <vt:lpstr>Application servers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PA165: Úvod do Java EE</dc:title>
  <dc:creator>adamekp</dc:creator>
  <cp:lastModifiedBy>Tomas Pitner</cp:lastModifiedBy>
  <cp:revision>159</cp:revision>
  <dcterms:created xsi:type="dcterms:W3CDTF">2012-09-24T05:45:41Z</dcterms:created>
  <dcterms:modified xsi:type="dcterms:W3CDTF">2014-09-15T07:20:54Z</dcterms:modified>
</cp:coreProperties>
</file>