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7" r:id="rId4"/>
    <p:sldId id="280" r:id="rId5"/>
    <p:sldId id="288" r:id="rId6"/>
    <p:sldId id="284" r:id="rId7"/>
    <p:sldId id="287" r:id="rId8"/>
    <p:sldId id="279" r:id="rId9"/>
    <p:sldId id="283" r:id="rId10"/>
    <p:sldId id="282" r:id="rId11"/>
    <p:sldId id="281" r:id="rId12"/>
    <p:sldId id="285" r:id="rId13"/>
    <p:sldId id="286" r:id="rId14"/>
    <p:sldId id="278" r:id="rId15"/>
  </p:sldIdLst>
  <p:sldSz cx="9144000" cy="6858000" type="screen4x3"/>
  <p:notesSz cx="6858000" cy="9144000"/>
  <p:custShowLst>
    <p:custShow name="PA165: 2" id="0">
      <p:sldLst>
        <p:sld r:id="rId3"/>
        <p:sld r:id="rId13"/>
        <p:sld r:id="rId15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50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31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529CC-DBEE-4E97-AB9E-39111C9AC067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DF351-1DE2-4177-987C-ECDAE0C3DC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ED758-1775-469C-8747-023D9B976C96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E6DE3-21DC-41F2-A0FA-A8EBEF6AC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E6DE3-21DC-41F2-A0FA-A8EBEF6AC16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5E4030-5737-4504-B8F2-BAB2377D6F9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652120" y="332656"/>
            <a:ext cx="3033370" cy="4328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600" baseline="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PA165: Service Tier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PA165: </a:t>
            </a:r>
            <a:r>
              <a:rPr lang="en-US" dirty="0" smtClean="0"/>
              <a:t>Service Tier I</a:t>
            </a:r>
            <a:r>
              <a:rPr lang="en-US" dirty="0" smtClean="0"/>
              <a:t>. </a:t>
            </a: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 Adámek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 Management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vs. Global Transactions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transactions</a:t>
            </a:r>
          </a:p>
          <a:p>
            <a:pPr lvl="1"/>
            <a:r>
              <a:rPr lang="en-US" dirty="0" smtClean="0"/>
              <a:t>Controlled by API of given low-level technology</a:t>
            </a:r>
          </a:p>
          <a:p>
            <a:pPr lvl="1"/>
            <a:r>
              <a:rPr lang="en-US" dirty="0" smtClean="0"/>
              <a:t>Depend on given technology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Global transactions</a:t>
            </a:r>
          </a:p>
          <a:p>
            <a:pPr lvl="1"/>
            <a:r>
              <a:rPr lang="en-US" dirty="0" smtClean="0"/>
              <a:t>Controlled independently on persistent technology</a:t>
            </a:r>
          </a:p>
          <a:p>
            <a:pPr lvl="1"/>
            <a:r>
              <a:rPr lang="en-US" dirty="0" smtClean="0"/>
              <a:t>Allows to include more operations into single transaction</a:t>
            </a:r>
          </a:p>
          <a:p>
            <a:pPr lvl="1"/>
            <a:r>
              <a:rPr lang="en-US" dirty="0" smtClean="0"/>
              <a:t>Distributed Transaction support (transaction could include operations on different databases or other transactional resources)</a:t>
            </a:r>
          </a:p>
          <a:p>
            <a:pPr lvl="1"/>
            <a:r>
              <a:rPr lang="en-US" dirty="0" smtClean="0"/>
              <a:t>JTA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Transactions and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with the </a:t>
            </a:r>
            <a:r>
              <a:rPr lang="en-US" dirty="0" smtClean="0"/>
              <a:t>scope of the </a:t>
            </a:r>
            <a:r>
              <a:rPr lang="en-US" dirty="0" smtClean="0"/>
              <a:t>transaction</a:t>
            </a:r>
          </a:p>
          <a:p>
            <a:pPr lvl="1"/>
            <a:r>
              <a:rPr lang="en-US" dirty="0" smtClean="0"/>
              <a:t>Different requests must be processed in different transactions (we can’t share transaction between threads)</a:t>
            </a:r>
          </a:p>
          <a:p>
            <a:pPr lvl="1"/>
            <a:r>
              <a:rPr lang="en-US" dirty="0" smtClean="0"/>
              <a:t>One transaction includes more operations in different components (we can’t create new transaction for each operation)</a:t>
            </a:r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Transaction is bound to thread</a:t>
            </a:r>
          </a:p>
          <a:p>
            <a:pPr lvl="1"/>
            <a:r>
              <a:rPr lang="en-US" dirty="0" err="1" smtClean="0"/>
              <a:t>EntityManager</a:t>
            </a:r>
            <a:r>
              <a:rPr lang="en-US" dirty="0" smtClean="0"/>
              <a:t> proxy, </a:t>
            </a:r>
            <a:r>
              <a:rPr lang="en-US" dirty="0" err="1" smtClean="0"/>
              <a:t>ThreadLocal</a:t>
            </a:r>
            <a:r>
              <a:rPr lang="en-US" dirty="0" smtClean="0"/>
              <a:t> variable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Transactions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 global transactions</a:t>
            </a:r>
          </a:p>
          <a:p>
            <a:r>
              <a:rPr lang="en-US" dirty="0" smtClean="0"/>
              <a:t>Usually declarative approach</a:t>
            </a:r>
          </a:p>
          <a:p>
            <a:r>
              <a:rPr lang="en-US" dirty="0" smtClean="0"/>
              <a:t>Usually on Service </a:t>
            </a:r>
            <a:r>
              <a:rPr lang="en-US" dirty="0" smtClean="0"/>
              <a:t>F</a:t>
            </a:r>
            <a:r>
              <a:rPr lang="en-US" dirty="0" smtClean="0"/>
              <a:t>açade or Adapter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Arial" charset="0"/>
                <a:cs typeface="Arial" charset="0"/>
              </a:rPr>
              <a:t>Questions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0">
            <a:normAutofit/>
          </a:bodyPr>
          <a:lstStyle/>
          <a:p>
            <a:pPr algn="ctr">
              <a:buFontTx/>
              <a:buNone/>
              <a:defRPr/>
            </a:pPr>
            <a:r>
              <a:rPr lang="cs-CZ" sz="9600" dirty="0" smtClean="0"/>
              <a:t>?</a:t>
            </a:r>
            <a:endParaRPr lang="cs-CZ" sz="9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0940CF6-82FB-4F4A-894C-12C276500BFD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14438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/>
              <a:t>PA165: Service Tier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Content: </a:t>
            </a:r>
            <a:r>
              <a:rPr lang="en-US" dirty="0" smtClean="0"/>
              <a:t>Service Tier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 Concepts</a:t>
            </a:r>
            <a:endParaRPr lang="en-US" dirty="0" smtClean="0"/>
          </a:p>
          <a:p>
            <a:pPr lvl="1"/>
            <a:r>
              <a:rPr lang="en-US" dirty="0" smtClean="0"/>
              <a:t>Component lifecycle and configuration, </a:t>
            </a:r>
            <a:r>
              <a:rPr lang="en-US" dirty="0" err="1" smtClean="0"/>
              <a:t>IoC</a:t>
            </a:r>
            <a:endParaRPr lang="en-US" dirty="0" smtClean="0"/>
          </a:p>
          <a:p>
            <a:pPr lvl="1"/>
            <a:r>
              <a:rPr lang="en-US" dirty="0" smtClean="0"/>
              <a:t>AOP, Interceptors</a:t>
            </a:r>
            <a:endParaRPr lang="en-US" dirty="0" smtClean="0"/>
          </a:p>
          <a:p>
            <a:r>
              <a:rPr lang="en-US" dirty="0" smtClean="0"/>
              <a:t>Architecture of Application Tier</a:t>
            </a:r>
            <a:endParaRPr lang="en-US" dirty="0" smtClean="0"/>
          </a:p>
          <a:p>
            <a:pPr lvl="1"/>
            <a:r>
              <a:rPr lang="en-US" dirty="0" smtClean="0"/>
              <a:t>Overview</a:t>
            </a:r>
          </a:p>
          <a:p>
            <a:pPr lvl="1"/>
            <a:r>
              <a:rPr lang="en-US" dirty="0" smtClean="0"/>
              <a:t>DAO, Services, Service Façade, Adapters</a:t>
            </a:r>
            <a:endParaRPr lang="en-US" dirty="0" smtClean="0"/>
          </a:p>
          <a:p>
            <a:r>
              <a:rPr lang="en-US" dirty="0" smtClean="0"/>
              <a:t>Transaction Management</a:t>
            </a:r>
            <a:endParaRPr lang="en-US" dirty="0" smtClean="0"/>
          </a:p>
          <a:p>
            <a:pPr lvl="1">
              <a:spcBef>
                <a:spcPts val="300"/>
              </a:spcBef>
            </a:pPr>
            <a:r>
              <a:rPr lang="en-US" dirty="0" smtClean="0">
                <a:latin typeface="Arial" charset="0"/>
                <a:cs typeface="Arial" charset="0"/>
              </a:rPr>
              <a:t>Where and How control </a:t>
            </a:r>
            <a:r>
              <a:rPr lang="en-US" dirty="0" smtClean="0">
                <a:latin typeface="Arial" charset="0"/>
                <a:cs typeface="Arial" charset="0"/>
              </a:rPr>
              <a:t>transactions</a:t>
            </a:r>
            <a:endParaRPr lang="en-US" dirty="0" smtClean="0">
              <a:latin typeface="Arial" charset="0"/>
              <a:cs typeface="Arial" charset="0"/>
            </a:endParaRPr>
          </a:p>
          <a:p>
            <a:pPr lvl="1">
              <a:spcBef>
                <a:spcPts val="300"/>
              </a:spcBef>
            </a:pPr>
            <a:r>
              <a:rPr lang="en-US" dirty="0" smtClean="0">
                <a:latin typeface="Arial" charset="0"/>
                <a:cs typeface="Arial" charset="0"/>
              </a:rPr>
              <a:t>Local vs. Global Transactions</a:t>
            </a:r>
            <a:endParaRPr lang="cs-CZ" dirty="0" smtClean="0">
              <a:latin typeface="Arial" charset="0"/>
              <a:cs typeface="Arial" charset="0"/>
            </a:endParaRPr>
          </a:p>
          <a:p>
            <a:pPr lvl="1">
              <a:spcBef>
                <a:spcPts val="300"/>
              </a:spcBef>
            </a:pPr>
            <a:r>
              <a:rPr lang="en-US" dirty="0" smtClean="0">
                <a:latin typeface="Arial" charset="0"/>
                <a:cs typeface="Arial" charset="0"/>
              </a:rPr>
              <a:t>JTA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PA165: Service Tier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Concepts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/>
          <a:p>
            <a:fld id="{5451E588-DFA0-4C34-9978-9C7232D3A9C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r>
              <a:rPr lang="en-US" smtClean="0"/>
              <a:t>PA165: Service Tier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Lifecycle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to control component lifecycle and configuration</a:t>
            </a:r>
          </a:p>
          <a:p>
            <a:r>
              <a:rPr lang="en-US" dirty="0" smtClean="0"/>
              <a:t>Possible approaches</a:t>
            </a:r>
          </a:p>
          <a:p>
            <a:pPr lvl="1"/>
            <a:r>
              <a:rPr lang="en-US" dirty="0" smtClean="0"/>
              <a:t>Hardcoded</a:t>
            </a:r>
          </a:p>
          <a:p>
            <a:pPr lvl="1"/>
            <a:r>
              <a:rPr lang="en-US" dirty="0" smtClean="0"/>
              <a:t>Controlled by some container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PA165: Service Tier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Components needs </a:t>
            </a:r>
            <a:r>
              <a:rPr lang="en-US" dirty="0" smtClean="0"/>
              <a:t>some resources </a:t>
            </a:r>
            <a:r>
              <a:rPr lang="en-US" dirty="0" smtClean="0"/>
              <a:t>(other components, data sources, etc.) and configuration</a:t>
            </a:r>
          </a:p>
          <a:p>
            <a:r>
              <a:rPr lang="en-US" dirty="0" smtClean="0"/>
              <a:t>Configured statically</a:t>
            </a:r>
          </a:p>
          <a:p>
            <a:pPr lvl="1"/>
            <a:r>
              <a:rPr lang="en-US" dirty="0" smtClean="0"/>
              <a:t>Hardcoded</a:t>
            </a:r>
          </a:p>
          <a:p>
            <a:r>
              <a:rPr lang="en-US" dirty="0" smtClean="0"/>
              <a:t>Configured dynamically at runtime (</a:t>
            </a:r>
            <a:r>
              <a:rPr lang="en-US" dirty="0" err="1" smtClean="0"/>
              <a:t>IoC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Lookup</a:t>
            </a:r>
          </a:p>
          <a:p>
            <a:pPr lvl="2"/>
            <a:r>
              <a:rPr lang="en-US" dirty="0" smtClean="0"/>
              <a:t>JNDI</a:t>
            </a:r>
          </a:p>
          <a:p>
            <a:pPr lvl="2"/>
            <a:r>
              <a:rPr lang="en-US" dirty="0" err="1" smtClean="0"/>
              <a:t>ServiceLoader</a:t>
            </a:r>
            <a:endParaRPr lang="en-US" dirty="0" smtClean="0"/>
          </a:p>
          <a:p>
            <a:pPr lvl="2"/>
            <a:r>
              <a:rPr lang="en-US" dirty="0" err="1" smtClean="0"/>
              <a:t>NetBeans</a:t>
            </a:r>
            <a:r>
              <a:rPr lang="en-US" dirty="0" smtClean="0"/>
              <a:t> Lookup</a:t>
            </a:r>
          </a:p>
          <a:p>
            <a:pPr lvl="1"/>
            <a:r>
              <a:rPr lang="en-US" dirty="0" err="1" smtClean="0"/>
              <a:t>IoC</a:t>
            </a:r>
            <a:endParaRPr lang="en-US" dirty="0" smtClean="0"/>
          </a:p>
          <a:p>
            <a:pPr lvl="2"/>
            <a:r>
              <a:rPr lang="en-US" dirty="0" smtClean="0"/>
              <a:t>Configured by </a:t>
            </a:r>
            <a:r>
              <a:rPr lang="en-US" dirty="0" err="1" smtClean="0"/>
              <a:t>anotations</a:t>
            </a:r>
            <a:endParaRPr lang="en-US" dirty="0" smtClean="0"/>
          </a:p>
          <a:p>
            <a:pPr lvl="2"/>
            <a:r>
              <a:rPr lang="en-US" dirty="0" smtClean="0"/>
              <a:t>Configured by </a:t>
            </a:r>
            <a:r>
              <a:rPr lang="en-US" dirty="0" smtClean="0"/>
              <a:t>XML descriptor</a:t>
            </a:r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AOP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often need to include some aspects that affects lots of our application parts</a:t>
            </a:r>
          </a:p>
          <a:p>
            <a:pPr lvl="1"/>
            <a:r>
              <a:rPr lang="en-US" dirty="0" smtClean="0"/>
              <a:t>Transaction management</a:t>
            </a:r>
          </a:p>
          <a:p>
            <a:pPr lvl="1"/>
            <a:r>
              <a:rPr lang="en-US" dirty="0" smtClean="0"/>
              <a:t>Authorization</a:t>
            </a:r>
          </a:p>
          <a:p>
            <a:pPr lvl="1"/>
            <a:r>
              <a:rPr lang="en-US" dirty="0" smtClean="0"/>
              <a:t>Validation</a:t>
            </a:r>
          </a:p>
          <a:p>
            <a:pPr lvl="1"/>
            <a:r>
              <a:rPr lang="en-US" dirty="0" smtClean="0"/>
              <a:t>Logging or auditing</a:t>
            </a:r>
          </a:p>
          <a:p>
            <a:pPr lvl="1"/>
            <a:r>
              <a:rPr lang="en-US" dirty="0" smtClean="0"/>
              <a:t>Exception handling or translation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PA165: Service Tier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Template </a:t>
            </a:r>
            <a:r>
              <a:rPr lang="en-US" dirty="0" smtClean="0"/>
              <a:t>method</a:t>
            </a:r>
          </a:p>
          <a:p>
            <a:pPr lvl="1"/>
            <a:r>
              <a:rPr lang="en-US" dirty="0" smtClean="0"/>
              <a:t>OOP approach</a:t>
            </a:r>
          </a:p>
          <a:p>
            <a:pPr lvl="1"/>
            <a:r>
              <a:rPr lang="en-US" dirty="0" smtClean="0"/>
              <a:t>You need new class for each operation</a:t>
            </a:r>
            <a:endParaRPr lang="en-US" dirty="0" smtClean="0"/>
          </a:p>
          <a:p>
            <a:r>
              <a:rPr lang="en-US" dirty="0" smtClean="0"/>
              <a:t>AOP/Interceptors</a:t>
            </a:r>
          </a:p>
          <a:p>
            <a:pPr lvl="1"/>
            <a:r>
              <a:rPr lang="en-US" dirty="0" smtClean="0"/>
              <a:t>Incompatible with pure OOP</a:t>
            </a:r>
          </a:p>
          <a:p>
            <a:pPr lvl="1"/>
            <a:r>
              <a:rPr lang="en-US" dirty="0" smtClean="0"/>
              <a:t>More practical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 Design Patterns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DAO</a:t>
            </a:r>
          </a:p>
          <a:p>
            <a:r>
              <a:rPr lang="en-US" dirty="0" smtClean="0"/>
              <a:t>Service Façade </a:t>
            </a:r>
          </a:p>
          <a:p>
            <a:r>
              <a:rPr lang="en-US" dirty="0" smtClean="0"/>
              <a:t>Adapter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mbedI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4895</TotalTime>
  <Words>353</Words>
  <Application>Microsoft Office PowerPoint</Application>
  <PresentationFormat>On-screen Show (4:3)</PresentationFormat>
  <Paragraphs>102</Paragraphs>
  <Slides>14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  <vt:variant>
        <vt:lpstr>Custom Shows</vt:lpstr>
      </vt:variant>
      <vt:variant>
        <vt:i4>1</vt:i4>
      </vt:variant>
    </vt:vector>
  </HeadingPairs>
  <TitlesOfParts>
    <vt:vector size="16" baseType="lpstr">
      <vt:lpstr>EmbedIT</vt:lpstr>
      <vt:lpstr>PA165: Service Tier I. Introduction</vt:lpstr>
      <vt:lpstr>Content: Service Tier</vt:lpstr>
      <vt:lpstr>Basic Concepts</vt:lpstr>
      <vt:lpstr>Components Lifecycle</vt:lpstr>
      <vt:lpstr>Component Configuration</vt:lpstr>
      <vt:lpstr>AOP</vt:lpstr>
      <vt:lpstr>AOP</vt:lpstr>
      <vt:lpstr>Architecture</vt:lpstr>
      <vt:lpstr>Architecture Design Patterns</vt:lpstr>
      <vt:lpstr>Transaction Management</vt:lpstr>
      <vt:lpstr>Local vs. Global Transactions</vt:lpstr>
      <vt:lpstr>Transactions and threads</vt:lpstr>
      <vt:lpstr>Transactions Control</vt:lpstr>
      <vt:lpstr>Questions</vt:lpstr>
      <vt:lpstr>PA165: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PA165: Úvod do Java EE</dc:title>
  <dc:creator>adamekp</dc:creator>
  <cp:lastModifiedBy>adamekp</cp:lastModifiedBy>
  <cp:revision>234</cp:revision>
  <dcterms:created xsi:type="dcterms:W3CDTF">2012-09-24T05:45:41Z</dcterms:created>
  <dcterms:modified xsi:type="dcterms:W3CDTF">2012-10-16T11:26:39Z</dcterms:modified>
</cp:coreProperties>
</file>