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28"/>
  </p:notesMasterIdLst>
  <p:sldIdLst>
    <p:sldId id="256" r:id="rId5"/>
    <p:sldId id="275" r:id="rId6"/>
    <p:sldId id="271" r:id="rId7"/>
    <p:sldId id="280" r:id="rId8"/>
    <p:sldId id="278" r:id="rId9"/>
    <p:sldId id="297" r:id="rId10"/>
    <p:sldId id="276" r:id="rId11"/>
    <p:sldId id="283" r:id="rId12"/>
    <p:sldId id="293" r:id="rId13"/>
    <p:sldId id="291" r:id="rId14"/>
    <p:sldId id="292" r:id="rId15"/>
    <p:sldId id="294" r:id="rId16"/>
    <p:sldId id="295" r:id="rId17"/>
    <p:sldId id="281" r:id="rId18"/>
    <p:sldId id="282" r:id="rId19"/>
    <p:sldId id="296" r:id="rId20"/>
    <p:sldId id="284" r:id="rId21"/>
    <p:sldId id="285" r:id="rId22"/>
    <p:sldId id="286" r:id="rId23"/>
    <p:sldId id="287" r:id="rId24"/>
    <p:sldId id="288" r:id="rId25"/>
    <p:sldId id="289" r:id="rId26"/>
    <p:sldId id="290" r:id="rId2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66"/>
    <a:srgbClr val="77AD1C"/>
    <a:srgbClr val="00A1BD"/>
    <a:srgbClr val="E5711E"/>
    <a:srgbClr val="007B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31" autoAdjust="0"/>
    <p:restoredTop sz="94898" autoAdjust="0"/>
  </p:normalViewPr>
  <p:slideViewPr>
    <p:cSldViewPr>
      <p:cViewPr varScale="1">
        <p:scale>
          <a:sx n="126" d="100"/>
          <a:sy n="126" d="100"/>
        </p:scale>
        <p:origin x="1230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056F98-5D61-486E-B737-B6FAB5019291}" type="datetimeFigureOut">
              <a:rPr lang="cs-CZ" smtClean="0"/>
              <a:pPr/>
              <a:t>9. 12. 2014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491679-12D2-4CC4-A509-F391343EF76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1987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Zjistit a vysvětlit rozdíl mezi</a:t>
            </a:r>
            <a:r>
              <a:rPr lang="cs-CZ" baseline="0" dirty="0" smtClean="0"/>
              <a:t> </a:t>
            </a:r>
            <a:r>
              <a:rPr lang="cs-CZ" baseline="0" dirty="0" err="1" smtClean="0"/>
              <a:t>Mock</a:t>
            </a:r>
            <a:r>
              <a:rPr lang="cs-CZ" baseline="0" dirty="0" smtClean="0"/>
              <a:t> Objekty, </a:t>
            </a:r>
            <a:r>
              <a:rPr lang="cs-CZ" baseline="0" dirty="0" err="1" smtClean="0"/>
              <a:t>Stuby</a:t>
            </a:r>
            <a:r>
              <a:rPr lang="cs-CZ" baseline="0" dirty="0" smtClean="0"/>
              <a:t>, </a:t>
            </a:r>
            <a:r>
              <a:rPr lang="cs-CZ" baseline="0" dirty="0" err="1" smtClean="0"/>
              <a:t>apod</a:t>
            </a:r>
            <a:r>
              <a:rPr lang="cs-CZ" baseline="0" dirty="0" smtClean="0"/>
              <a:t>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491679-12D2-4CC4-A509-F391343EF764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74777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Pro základní kurz to chce</a:t>
            </a:r>
            <a:r>
              <a:rPr lang="cs-CZ" baseline="0" dirty="0" smtClean="0"/>
              <a:t> více příkladů na </a:t>
            </a:r>
            <a:r>
              <a:rPr lang="cs-CZ" baseline="0" dirty="0" err="1" smtClean="0"/>
              <a:t>mockito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491679-12D2-4CC4-A509-F391343EF764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3749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3430800" y="360000"/>
            <a:ext cx="5256000" cy="6120000"/>
          </a:xfrm>
          <a:solidFill>
            <a:srgbClr val="77AD1C"/>
          </a:solidFill>
        </p:spPr>
        <p:txBody>
          <a:bodyPr lIns="288000" tIns="468000" rIns="288000" bIns="0" anchor="t" anchorCtr="0">
            <a:normAutofit/>
          </a:bodyPr>
          <a:lstStyle>
            <a:lvl1pPr marL="0" indent="0" algn="l">
              <a:spcBef>
                <a:spcPts val="0"/>
              </a:spcBef>
              <a:defRPr sz="2500"/>
            </a:lvl1pPr>
          </a:lstStyle>
          <a:p>
            <a:r>
              <a:rPr lang="cs-CZ" dirty="0" smtClean="0"/>
              <a:t>Název prezentace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430800" y="5085184"/>
            <a:ext cx="5256584" cy="1395000"/>
          </a:xfrm>
        </p:spPr>
        <p:txBody>
          <a:bodyPr lIns="288000" tIns="108000" rIns="108000" bIns="180000"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noProof="0" dirty="0" smtClean="0"/>
              <a:t>Jméno společnosti</a:t>
            </a:r>
          </a:p>
          <a:p>
            <a:r>
              <a:rPr lang="cs-CZ" noProof="0" dirty="0" smtClean="0"/>
              <a:t>Datum prezentace</a:t>
            </a:r>
          </a:p>
          <a:p>
            <a:r>
              <a:rPr lang="cs-CZ" noProof="0" dirty="0" smtClean="0"/>
              <a:t>Jméno autora prezentace</a:t>
            </a:r>
            <a:endParaRPr lang="cs-CZ" noProof="0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918000"/>
            <a:ext cx="2755392" cy="402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0204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60000"/>
            <a:ext cx="8229600" cy="792000"/>
          </a:xfrm>
        </p:spPr>
        <p:txBody>
          <a:bodyPr tIns="36000" bIns="0">
            <a:no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0000"/>
            <a:ext cx="8229600" cy="4929411"/>
          </a:xfrm>
        </p:spPr>
        <p:txBody>
          <a:bodyPr lIns="0" rIns="0"/>
          <a:lstStyle>
            <a:lvl1pPr>
              <a:defRPr>
                <a:solidFill>
                  <a:srgbClr val="666666"/>
                </a:solidFill>
              </a:defRPr>
            </a:lvl1pPr>
            <a:lvl2pPr>
              <a:defRPr>
                <a:solidFill>
                  <a:srgbClr val="666666"/>
                </a:solidFill>
              </a:defRPr>
            </a:lvl2pPr>
            <a:lvl3pPr>
              <a:defRPr>
                <a:solidFill>
                  <a:srgbClr val="666666"/>
                </a:solidFill>
              </a:defRPr>
            </a:lvl3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354000"/>
            <a:ext cx="2016000" cy="294365"/>
          </a:xfrm>
          <a:prstGeom prst="rect">
            <a:avLst/>
          </a:prstGeom>
        </p:spPr>
      </p:pic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028384" y="6357600"/>
            <a:ext cx="702000" cy="363600"/>
          </a:xfrm>
          <a:noFill/>
        </p:spPr>
        <p:txBody>
          <a:bodyPr lIns="0" rIns="0">
            <a:noAutofit/>
          </a:bodyPr>
          <a:lstStyle>
            <a:lvl1pPr algn="r">
              <a:defRPr/>
            </a:lvl1pPr>
          </a:lstStyle>
          <a:p>
            <a:r>
              <a:rPr lang="en-US" dirty="0" smtClean="0">
                <a:solidFill>
                  <a:srgbClr val="77AD1C"/>
                </a:solidFill>
              </a:rPr>
              <a:t>&lt;</a:t>
            </a:r>
            <a:fld id="{0E259CFB-96C1-410A-B0F5-19B2A0669C55}" type="slidenum">
              <a:rPr lang="cs-CZ" smtClean="0"/>
              <a:pPr/>
              <a:t>‹#›</a:t>
            </a:fld>
            <a:r>
              <a:rPr lang="en-US" dirty="0" smtClean="0">
                <a:solidFill>
                  <a:srgbClr val="77AD1C"/>
                </a:solidFill>
              </a:rPr>
              <a:t>&gt;</a:t>
            </a:r>
            <a:endParaRPr lang="cs-CZ" dirty="0"/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610000" y="6537600"/>
            <a:ext cx="5544000" cy="0"/>
          </a:xfrm>
          <a:prstGeom prst="line">
            <a:avLst/>
          </a:prstGeom>
          <a:ln w="25400" cap="rnd">
            <a:solidFill>
              <a:srgbClr val="007BA5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57863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60000"/>
            <a:ext cx="8229600" cy="792000"/>
          </a:xfrm>
        </p:spPr>
        <p:txBody>
          <a:bodyPr tIns="36000" bIns="0">
            <a:no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59999"/>
            <a:ext cx="4028256" cy="4928400"/>
          </a:xfrm>
        </p:spPr>
        <p:txBody>
          <a:bodyPr lIns="0" rIns="0"/>
          <a:lstStyle>
            <a:lvl1pPr>
              <a:defRPr sz="2500"/>
            </a:lvl1pPr>
            <a:lvl2pPr>
              <a:defRPr sz="2000"/>
            </a:lvl2pPr>
            <a:lvl3pPr>
              <a:defRPr sz="15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0" y="1259999"/>
            <a:ext cx="4100400" cy="4928400"/>
          </a:xfrm>
        </p:spPr>
        <p:txBody>
          <a:bodyPr lIns="0" rIns="0"/>
          <a:lstStyle>
            <a:lvl1pPr>
              <a:defRPr sz="2500"/>
            </a:lvl1pPr>
            <a:lvl2pPr>
              <a:defRPr sz="2000"/>
            </a:lvl2pPr>
            <a:lvl3pPr>
              <a:defRPr sz="15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7AD1C"/>
                </a:solidFill>
              </a:rPr>
              <a:t>&lt;</a:t>
            </a:r>
            <a:fld id="{0E259CFB-96C1-410A-B0F5-19B2A0669C55}" type="slidenum">
              <a:rPr lang="cs-CZ" smtClean="0"/>
              <a:pPr/>
              <a:t>‹#›</a:t>
            </a:fld>
            <a:r>
              <a:rPr lang="en-US" dirty="0" smtClean="0">
                <a:solidFill>
                  <a:srgbClr val="77AD1C"/>
                </a:solidFill>
              </a:rPr>
              <a:t>&gt;</a:t>
            </a:r>
            <a:endParaRPr lang="cs-CZ" dirty="0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354000"/>
            <a:ext cx="2016000" cy="294365"/>
          </a:xfrm>
          <a:prstGeom prst="rect">
            <a:avLst/>
          </a:prstGeom>
        </p:spPr>
      </p:pic>
      <p:cxnSp>
        <p:nvCxnSpPr>
          <p:cNvPr id="9" name="Přímá spojnice 8"/>
          <p:cNvCxnSpPr/>
          <p:nvPr userDrawn="1"/>
        </p:nvCxnSpPr>
        <p:spPr>
          <a:xfrm>
            <a:off x="2610000" y="6537600"/>
            <a:ext cx="5544000" cy="0"/>
          </a:xfrm>
          <a:prstGeom prst="line">
            <a:avLst/>
          </a:prstGeom>
          <a:ln w="25400" cap="rnd">
            <a:solidFill>
              <a:srgbClr val="007BA5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21226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Přímá spojnice 10"/>
          <p:cNvCxnSpPr/>
          <p:nvPr userDrawn="1"/>
        </p:nvCxnSpPr>
        <p:spPr>
          <a:xfrm>
            <a:off x="2610000" y="6537600"/>
            <a:ext cx="5544000" cy="0"/>
          </a:xfrm>
          <a:prstGeom prst="line">
            <a:avLst/>
          </a:prstGeom>
          <a:ln w="25400" cap="rnd">
            <a:solidFill>
              <a:srgbClr val="007BA5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60000"/>
            <a:ext cx="8229600" cy="792000"/>
          </a:xfrm>
        </p:spPr>
        <p:txBody>
          <a:bodyPr tIns="36000" bIns="0">
            <a:noAutofit/>
          </a:bodyPr>
          <a:lstStyle>
            <a:lvl1pPr>
              <a:defRPr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457200" y="1260000"/>
            <a:ext cx="4040188" cy="252000"/>
          </a:xfrm>
        </p:spPr>
        <p:txBody>
          <a:bodyPr tIns="0" bIns="0" anchor="ctr" anchorCtr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500" b="1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Název grafu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908522"/>
            <a:ext cx="4040188" cy="3680718"/>
          </a:xfrm>
        </p:spPr>
        <p:txBody>
          <a:bodyPr>
            <a:normAutofit/>
          </a:bodyPr>
          <a:lstStyle>
            <a:lvl1pPr marL="0" indent="0">
              <a:buNone/>
              <a:defRPr sz="25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endParaRPr lang="cs-CZ" dirty="0" smtClean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908522"/>
            <a:ext cx="4039200" cy="3679200"/>
          </a:xfrm>
        </p:spPr>
        <p:txBody>
          <a:bodyPr>
            <a:normAutofit/>
          </a:bodyPr>
          <a:lstStyle>
            <a:lvl1pPr marL="0" indent="0">
              <a:buNone/>
              <a:defRPr sz="25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endParaRPr lang="cs-CZ" dirty="0" smtClean="0"/>
          </a:p>
        </p:txBody>
      </p:sp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354000"/>
            <a:ext cx="2016000" cy="294365"/>
          </a:xfrm>
          <a:prstGeom prst="rect">
            <a:avLst/>
          </a:prstGeom>
        </p:spPr>
      </p:pic>
      <p:sp>
        <p:nvSpPr>
          <p:cNvPr id="12" name="Zástupný symbol pro text 2"/>
          <p:cNvSpPr>
            <a:spLocks noGrp="1"/>
          </p:cNvSpPr>
          <p:nvPr>
            <p:ph type="body" idx="13" hasCustomPrompt="1"/>
          </p:nvPr>
        </p:nvSpPr>
        <p:spPr>
          <a:xfrm>
            <a:off x="457200" y="1512000"/>
            <a:ext cx="4040188" cy="252000"/>
          </a:xfrm>
        </p:spPr>
        <p:txBody>
          <a:bodyPr tIns="0" bIns="0" anchor="ctr" anchorCtr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500" b="0" i="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Výsledky</a:t>
            </a:r>
          </a:p>
        </p:txBody>
      </p:sp>
      <p:sp>
        <p:nvSpPr>
          <p:cNvPr id="13" name="Zástupný symbol pro text 2"/>
          <p:cNvSpPr>
            <a:spLocks noGrp="1"/>
          </p:cNvSpPr>
          <p:nvPr>
            <p:ph type="body" idx="14" hasCustomPrompt="1"/>
          </p:nvPr>
        </p:nvSpPr>
        <p:spPr>
          <a:xfrm>
            <a:off x="4644008" y="1260000"/>
            <a:ext cx="4040188" cy="252000"/>
          </a:xfrm>
        </p:spPr>
        <p:txBody>
          <a:bodyPr tIns="0" bIns="0" anchor="ctr" anchorCtr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500" b="1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Název grafu</a:t>
            </a:r>
          </a:p>
        </p:txBody>
      </p:sp>
      <p:sp>
        <p:nvSpPr>
          <p:cNvPr id="14" name="Zástupný symbol pro text 2"/>
          <p:cNvSpPr>
            <a:spLocks noGrp="1"/>
          </p:cNvSpPr>
          <p:nvPr>
            <p:ph type="body" idx="15" hasCustomPrompt="1"/>
          </p:nvPr>
        </p:nvSpPr>
        <p:spPr>
          <a:xfrm>
            <a:off x="4644008" y="1512000"/>
            <a:ext cx="4040188" cy="252000"/>
          </a:xfrm>
        </p:spPr>
        <p:txBody>
          <a:bodyPr tIns="0" bIns="0" anchor="ctr" anchorCtr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500" b="0" i="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Výsledky</a:t>
            </a:r>
          </a:p>
        </p:txBody>
      </p:sp>
      <p:sp>
        <p:nvSpPr>
          <p:cNvPr id="15" name="Zástupný symbol pro text 2"/>
          <p:cNvSpPr>
            <a:spLocks noGrp="1"/>
          </p:cNvSpPr>
          <p:nvPr>
            <p:ph type="body" idx="16" hasCustomPrompt="1"/>
          </p:nvPr>
        </p:nvSpPr>
        <p:spPr>
          <a:xfrm>
            <a:off x="457200" y="5877272"/>
            <a:ext cx="8229600" cy="296792"/>
          </a:xfrm>
        </p:spPr>
        <p:txBody>
          <a:bodyPr tIns="0" bIns="0" anchor="ctr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7AD1C"/>
              </a:buClr>
              <a:buSzTx/>
              <a:buFont typeface="Calibri" pitchFamily="34" charset="0"/>
              <a:buNone/>
              <a:tabLst/>
              <a:defRPr sz="900" b="0" i="1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Zde je prostor na vysvětlení nebo poznámky, které upřesňují informace popisované na této stránce</a:t>
            </a:r>
            <a:br>
              <a:rPr lang="cs-CZ" dirty="0" smtClean="0"/>
            </a:br>
            <a:r>
              <a:rPr lang="cs-CZ" dirty="0" smtClean="0"/>
              <a:t>Zde je prostor na vysvětlení nebo poznámky, které upřesňují informace popisované na této stránce</a:t>
            </a:r>
          </a:p>
        </p:txBody>
      </p:sp>
      <p:sp>
        <p:nvSpPr>
          <p:cNvPr id="16" name="Zástupný symbol pro text 2"/>
          <p:cNvSpPr>
            <a:spLocks noGrp="1"/>
          </p:cNvSpPr>
          <p:nvPr>
            <p:ph type="body" idx="17" hasCustomPrompt="1"/>
          </p:nvPr>
        </p:nvSpPr>
        <p:spPr>
          <a:xfrm>
            <a:off x="457200" y="5724000"/>
            <a:ext cx="8229600" cy="144000"/>
          </a:xfrm>
        </p:spPr>
        <p:txBody>
          <a:bodyPr tIns="0" bIns="0" anchor="ctr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7AD1C"/>
              </a:buClr>
              <a:buSzTx/>
              <a:buFont typeface="Calibri" pitchFamily="34" charset="0"/>
              <a:buNone/>
              <a:tabLst/>
              <a:defRPr sz="900" b="1" i="0" baseline="0">
                <a:solidFill>
                  <a:srgbClr val="007BA5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Komentář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7AD1C"/>
                </a:solidFill>
              </a:rPr>
              <a:t>&lt;</a:t>
            </a:r>
            <a:fld id="{0E259CFB-96C1-410A-B0F5-19B2A0669C55}" type="slidenum">
              <a:rPr lang="cs-CZ" smtClean="0"/>
              <a:pPr/>
              <a:t>‹#›</a:t>
            </a:fld>
            <a:r>
              <a:rPr lang="en-US" dirty="0" smtClean="0">
                <a:solidFill>
                  <a:srgbClr val="77AD1C"/>
                </a:solidFill>
              </a:rPr>
              <a:t>&gt;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25742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60000"/>
            <a:ext cx="8229600" cy="792000"/>
          </a:xfrm>
        </p:spPr>
        <p:txBody>
          <a:bodyPr tIns="36000" bIns="0"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457200" y="1260000"/>
            <a:ext cx="8229600" cy="252000"/>
          </a:xfrm>
        </p:spPr>
        <p:txBody>
          <a:bodyPr tIns="0" bIns="0" anchor="ctr" anchorCtr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500" b="1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Název tabulky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92000"/>
            <a:ext cx="8229600" cy="3825224"/>
          </a:xfrm>
        </p:spPr>
        <p:txBody>
          <a:bodyPr>
            <a:normAutofit/>
          </a:bodyPr>
          <a:lstStyle>
            <a:lvl1pPr marL="0" indent="0" rtl="0" eaLnBrk="1" fontAlgn="t" latinLnBrk="0" hangingPunct="1">
              <a:buNone/>
              <a:defRPr lang="cs-CZ" sz="2500" b="1" i="0" u="none" strike="noStrike" smtClean="0">
                <a:effectLst/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endParaRPr lang="cs-CZ" dirty="0" smtClean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7AD1C"/>
                </a:solidFill>
              </a:rPr>
              <a:t>&lt;</a:t>
            </a:r>
            <a:fld id="{0E259CFB-96C1-410A-B0F5-19B2A0669C55}" type="slidenum">
              <a:rPr lang="cs-CZ" smtClean="0"/>
              <a:pPr/>
              <a:t>‹#›</a:t>
            </a:fld>
            <a:r>
              <a:rPr lang="en-US" dirty="0" smtClean="0">
                <a:solidFill>
                  <a:srgbClr val="77AD1C"/>
                </a:solidFill>
              </a:rPr>
              <a:t>&gt;</a:t>
            </a:r>
            <a:endParaRPr lang="cs-CZ" dirty="0"/>
          </a:p>
        </p:txBody>
      </p:sp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354000"/>
            <a:ext cx="2016000" cy="294365"/>
          </a:xfrm>
          <a:prstGeom prst="rect">
            <a:avLst/>
          </a:prstGeom>
        </p:spPr>
      </p:pic>
      <p:sp>
        <p:nvSpPr>
          <p:cNvPr id="15" name="Zástupný symbol pro text 2"/>
          <p:cNvSpPr>
            <a:spLocks noGrp="1"/>
          </p:cNvSpPr>
          <p:nvPr>
            <p:ph type="body" idx="16" hasCustomPrompt="1"/>
          </p:nvPr>
        </p:nvSpPr>
        <p:spPr>
          <a:xfrm>
            <a:off x="457200" y="5877272"/>
            <a:ext cx="8229600" cy="296792"/>
          </a:xfrm>
        </p:spPr>
        <p:txBody>
          <a:bodyPr tIns="0" bIns="0" anchor="ctr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7AD1C"/>
              </a:buClr>
              <a:buSzTx/>
              <a:buFont typeface="Calibri" pitchFamily="34" charset="0"/>
              <a:buNone/>
              <a:tabLst/>
              <a:defRPr sz="900" b="0" i="1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Zde je prostor na vysvětlení nebo poznámky, které upřesňují informace popisované na této stránce</a:t>
            </a:r>
            <a:br>
              <a:rPr lang="cs-CZ" dirty="0" smtClean="0"/>
            </a:br>
            <a:r>
              <a:rPr lang="cs-CZ" dirty="0" smtClean="0"/>
              <a:t>Zde je prostor na vysvětlení nebo poznámky, které upřesňují informace popisované na této stránce</a:t>
            </a:r>
          </a:p>
        </p:txBody>
      </p:sp>
      <p:sp>
        <p:nvSpPr>
          <p:cNvPr id="16" name="Zástupný symbol pro text 2"/>
          <p:cNvSpPr>
            <a:spLocks noGrp="1"/>
          </p:cNvSpPr>
          <p:nvPr>
            <p:ph type="body" idx="17" hasCustomPrompt="1"/>
          </p:nvPr>
        </p:nvSpPr>
        <p:spPr>
          <a:xfrm>
            <a:off x="457200" y="5724000"/>
            <a:ext cx="8229600" cy="144000"/>
          </a:xfrm>
        </p:spPr>
        <p:txBody>
          <a:bodyPr tIns="0" bIns="0" anchor="ctr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7AD1C"/>
              </a:buClr>
              <a:buSzTx/>
              <a:buFont typeface="Calibri" pitchFamily="34" charset="0"/>
              <a:buNone/>
              <a:tabLst/>
              <a:defRPr sz="900" b="1" i="0" baseline="0">
                <a:solidFill>
                  <a:srgbClr val="007BA5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Komentář</a:t>
            </a:r>
          </a:p>
        </p:txBody>
      </p:sp>
      <p:cxnSp>
        <p:nvCxnSpPr>
          <p:cNvPr id="11" name="Přímá spojnice 10"/>
          <p:cNvCxnSpPr/>
          <p:nvPr userDrawn="1"/>
        </p:nvCxnSpPr>
        <p:spPr>
          <a:xfrm>
            <a:off x="2610000" y="6537600"/>
            <a:ext cx="5544000" cy="0"/>
          </a:xfrm>
          <a:prstGeom prst="line">
            <a:avLst/>
          </a:prstGeom>
          <a:ln w="25400" cap="rnd">
            <a:solidFill>
              <a:srgbClr val="007BA5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63182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60000"/>
            <a:ext cx="8229600" cy="792000"/>
          </a:xfrm>
        </p:spPr>
        <p:txBody>
          <a:bodyPr tIns="36000" bIns="0">
            <a:no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7AD1C"/>
                </a:solidFill>
              </a:rPr>
              <a:t>&lt;</a:t>
            </a:r>
            <a:fld id="{0E259CFB-96C1-410A-B0F5-19B2A0669C55}" type="slidenum">
              <a:rPr lang="cs-CZ" smtClean="0"/>
              <a:pPr/>
              <a:t>‹#›</a:t>
            </a:fld>
            <a:r>
              <a:rPr lang="en-US" dirty="0" smtClean="0">
                <a:solidFill>
                  <a:srgbClr val="77AD1C"/>
                </a:solidFill>
              </a:rPr>
              <a:t>&gt;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354000"/>
            <a:ext cx="2016000" cy="294365"/>
          </a:xfrm>
          <a:prstGeom prst="rect">
            <a:avLst/>
          </a:prstGeom>
        </p:spPr>
      </p:pic>
      <p:cxnSp>
        <p:nvCxnSpPr>
          <p:cNvPr id="7" name="Přímá spojnice 6"/>
          <p:cNvCxnSpPr/>
          <p:nvPr userDrawn="1"/>
        </p:nvCxnSpPr>
        <p:spPr>
          <a:xfrm>
            <a:off x="2610000" y="6537600"/>
            <a:ext cx="5544000" cy="0"/>
          </a:xfrm>
          <a:prstGeom prst="line">
            <a:avLst/>
          </a:prstGeom>
          <a:ln w="25400" cap="rnd">
            <a:solidFill>
              <a:srgbClr val="007BA5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45751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7AD1C"/>
                </a:solidFill>
              </a:rPr>
              <a:t>&lt;</a:t>
            </a:r>
            <a:fld id="{0E259CFB-96C1-410A-B0F5-19B2A0669C55}" type="slidenum">
              <a:rPr lang="cs-CZ" smtClean="0"/>
              <a:pPr/>
              <a:t>‹#›</a:t>
            </a:fld>
            <a:r>
              <a:rPr lang="en-US" dirty="0" smtClean="0">
                <a:solidFill>
                  <a:srgbClr val="77AD1C"/>
                </a:solidFill>
              </a:rPr>
              <a:t>&gt;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354000"/>
            <a:ext cx="2016000" cy="294365"/>
          </a:xfrm>
          <a:prstGeom prst="rect">
            <a:avLst/>
          </a:prstGeom>
        </p:spPr>
      </p:pic>
      <p:cxnSp>
        <p:nvCxnSpPr>
          <p:cNvPr id="6" name="Přímá spojnice 5"/>
          <p:cNvCxnSpPr/>
          <p:nvPr userDrawn="1"/>
        </p:nvCxnSpPr>
        <p:spPr>
          <a:xfrm>
            <a:off x="2610000" y="6537600"/>
            <a:ext cx="5544000" cy="0"/>
          </a:xfrm>
          <a:prstGeom prst="line">
            <a:avLst/>
          </a:prstGeom>
          <a:ln w="25400" cap="rnd">
            <a:solidFill>
              <a:srgbClr val="007BA5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8526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360000"/>
            <a:ext cx="8229600" cy="792000"/>
          </a:xfrm>
          <a:prstGeom prst="rect">
            <a:avLst/>
          </a:prstGeom>
          <a:solidFill>
            <a:srgbClr val="007BA5"/>
          </a:solidFill>
        </p:spPr>
        <p:txBody>
          <a:bodyPr vert="horz" lIns="91440" tIns="36000" rIns="91440" bIns="0" rtlCol="0" anchor="t" anchorCtr="0">
            <a:no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60000"/>
            <a:ext cx="8229600" cy="492941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 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57200" y="6356352"/>
            <a:ext cx="75240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028000" y="6356352"/>
            <a:ext cx="7020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2000" baseline="0">
                <a:solidFill>
                  <a:srgbClr val="007BA5"/>
                </a:solidFill>
              </a:defRPr>
            </a:lvl1pPr>
          </a:lstStyle>
          <a:p>
            <a:r>
              <a:rPr lang="en-US" sz="2500" dirty="0" smtClean="0">
                <a:solidFill>
                  <a:srgbClr val="77AD1C"/>
                </a:solidFill>
              </a:rPr>
              <a:t>&lt;</a:t>
            </a:r>
            <a:fld id="{0E259CFB-96C1-410A-B0F5-19B2A0669C55}" type="slidenum">
              <a:rPr lang="cs-CZ" smtClean="0"/>
              <a:pPr/>
              <a:t>‹#›</a:t>
            </a:fld>
            <a:r>
              <a:rPr lang="en-US" sz="2500" dirty="0" smtClean="0">
                <a:solidFill>
                  <a:srgbClr val="77AD1C"/>
                </a:solidFill>
              </a:rPr>
              <a:t>&gt;</a:t>
            </a:r>
            <a:endParaRPr lang="cs-CZ" sz="2500" dirty="0">
              <a:solidFill>
                <a:srgbClr val="77AD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5656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60" r:id="rId4"/>
    <p:sldLayoutId id="2147483661" r:id="rId5"/>
    <p:sldLayoutId id="2147483654" r:id="rId6"/>
    <p:sldLayoutId id="2147483655" r:id="rId7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25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88000" indent="-288000" algn="l" defTabSz="914400" rtl="0" eaLnBrk="1" latinLnBrk="0" hangingPunct="1">
        <a:spcBef>
          <a:spcPts val="300"/>
        </a:spcBef>
        <a:spcAft>
          <a:spcPts val="300"/>
        </a:spcAft>
        <a:buClr>
          <a:srgbClr val="77AD1C"/>
        </a:buClr>
        <a:buFont typeface="Calibri" pitchFamily="34" charset="0"/>
        <a:buChar char="˂"/>
        <a:defRPr sz="25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576000" indent="-288000" algn="l" defTabSz="914400" rtl="0" eaLnBrk="1" latinLnBrk="0" hangingPunct="1">
        <a:spcBef>
          <a:spcPts val="300"/>
        </a:spcBef>
        <a:spcAft>
          <a:spcPts val="300"/>
        </a:spcAft>
        <a:buClr>
          <a:srgbClr val="007BA5"/>
        </a:buClr>
        <a:buFont typeface="Calibri" pitchFamily="34" charset="0"/>
        <a:buChar char="˂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64000" indent="0" algn="l" defTabSz="914400" rtl="0" eaLnBrk="1" latinLnBrk="0" hangingPunct="1">
        <a:spcBef>
          <a:spcPts val="300"/>
        </a:spcBef>
        <a:spcAft>
          <a:spcPts val="300"/>
        </a:spcAft>
        <a:buFontTx/>
        <a:buNone/>
        <a:defRPr sz="1500" i="1" kern="1200">
          <a:solidFill>
            <a:schemeClr val="tx1"/>
          </a:solidFill>
          <a:latin typeface="+mn-lt"/>
          <a:ea typeface="+mn-ea"/>
          <a:cs typeface="+mn-cs"/>
        </a:defRPr>
      </a:lvl3pPr>
      <a:lvl4pPr marL="1152000" indent="0" algn="l" defTabSz="914400" rtl="0" eaLnBrk="1" latinLnBrk="0" hangingPunct="1">
        <a:spcBef>
          <a:spcPts val="300"/>
        </a:spcBef>
        <a:spcAft>
          <a:spcPts val="300"/>
        </a:spcAft>
        <a:buFontTx/>
        <a:buNone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440000" indent="0" algn="l" defTabSz="914400" rtl="0" eaLnBrk="1" latinLnBrk="0" hangingPunct="1">
        <a:spcBef>
          <a:spcPts val="300"/>
        </a:spcBef>
        <a:spcAft>
          <a:spcPts val="300"/>
        </a:spcAft>
        <a:buFontTx/>
        <a:buNone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hyperlink" Target="https://is.muni.cz/auth/th/166042/fi_b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Testing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PA165</a:t>
            </a:r>
            <a:endParaRPr lang="cs-CZ" dirty="0" smtClean="0"/>
          </a:p>
          <a:p>
            <a:r>
              <a:rPr lang="cs-CZ" dirty="0" smtClean="0"/>
              <a:t>Dec </a:t>
            </a:r>
            <a:r>
              <a:rPr lang="cs-CZ" dirty="0" smtClean="0"/>
              <a:t>9, 2014</a:t>
            </a:r>
            <a:endParaRPr lang="cs-CZ" dirty="0" smtClean="0"/>
          </a:p>
          <a:p>
            <a:r>
              <a:rPr lang="cs-CZ" dirty="0" smtClean="0"/>
              <a:t>Petr Adámek, Tomáš Pitner</a:t>
            </a:r>
            <a:endParaRPr lang="cs-CZ" dirty="0"/>
          </a:p>
        </p:txBody>
      </p:sp>
      <p:pic>
        <p:nvPicPr>
          <p:cNvPr id="4" name="Picture 3" descr="logo_fi.gi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2708920"/>
            <a:ext cx="612000" cy="612000"/>
          </a:xfrm>
          <a:prstGeom prst="rect">
            <a:avLst/>
          </a:prstGeom>
        </p:spPr>
      </p:pic>
      <p:pic>
        <p:nvPicPr>
          <p:cNvPr id="5" name="Picture 4" descr="logo_mu.gi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700808"/>
            <a:ext cx="613976" cy="612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6573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test outputs are always </a:t>
            </a:r>
            <a:r>
              <a:rPr lang="en-US" i="1" dirty="0" smtClean="0"/>
              <a:t>Yes </a:t>
            </a:r>
            <a:r>
              <a:rPr lang="en-US" i="1" dirty="0"/>
              <a:t>/ </a:t>
            </a:r>
            <a:r>
              <a:rPr lang="en-US" i="1" dirty="0" smtClean="0"/>
              <a:t>No </a:t>
            </a:r>
            <a:r>
              <a:rPr lang="en-US" dirty="0" smtClean="0"/>
              <a:t>(</a:t>
            </a:r>
            <a:r>
              <a:rPr lang="en-US" dirty="0"/>
              <a:t>B</a:t>
            </a:r>
            <a:r>
              <a:rPr lang="en-US" dirty="0" smtClean="0"/>
              <a:t>oolean</a:t>
            </a:r>
            <a:r>
              <a:rPr lang="en-US" dirty="0"/>
              <a:t>)</a:t>
            </a:r>
          </a:p>
          <a:p>
            <a:r>
              <a:rPr lang="en-US" i="1" dirty="0"/>
              <a:t>First test, then code </a:t>
            </a:r>
            <a:r>
              <a:rPr lang="en-US" dirty="0"/>
              <a:t>(see XP and TDD)</a:t>
            </a:r>
          </a:p>
          <a:p>
            <a:r>
              <a:rPr lang="en-US" dirty="0"/>
              <a:t>When the error is </a:t>
            </a:r>
            <a:r>
              <a:rPr lang="en-US" dirty="0" smtClean="0"/>
              <a:t>to be corrected: </a:t>
            </a:r>
            <a:r>
              <a:rPr lang="en-US" i="1" dirty="0"/>
              <a:t>first test, then fix </a:t>
            </a:r>
            <a:r>
              <a:rPr lang="en-US" dirty="0"/>
              <a:t>(protection against regression)</a:t>
            </a:r>
          </a:p>
          <a:p>
            <a:r>
              <a:rPr lang="en-US" i="1" dirty="0"/>
              <a:t>Trivial</a:t>
            </a:r>
            <a:r>
              <a:rPr lang="en-US" dirty="0"/>
              <a:t> get / set methods are not tested</a:t>
            </a:r>
          </a:p>
          <a:p>
            <a:r>
              <a:rPr lang="en-US" dirty="0" smtClean="0"/>
              <a:t>Test </a:t>
            </a:r>
            <a:r>
              <a:rPr lang="en-US" dirty="0"/>
              <a:t>all </a:t>
            </a:r>
            <a:r>
              <a:rPr lang="en-US" i="1" dirty="0"/>
              <a:t>non-standard </a:t>
            </a:r>
            <a:r>
              <a:rPr lang="en-US" dirty="0"/>
              <a:t>situations and </a:t>
            </a:r>
            <a:r>
              <a:rPr lang="en-US" i="1" dirty="0" smtClean="0"/>
              <a:t>limit </a:t>
            </a:r>
            <a:r>
              <a:rPr lang="en-US" dirty="0" smtClean="0"/>
              <a:t>values</a:t>
            </a:r>
            <a:endParaRPr lang="en-US" dirty="0"/>
          </a:p>
          <a:p>
            <a:r>
              <a:rPr lang="en-US" dirty="0"/>
              <a:t>Error messages and comments </a:t>
            </a:r>
            <a:r>
              <a:rPr lang="en-US" i="1" dirty="0" smtClean="0"/>
              <a:t>not always </a:t>
            </a:r>
            <a:r>
              <a:rPr lang="en-US" i="1" dirty="0"/>
              <a:t>needed</a:t>
            </a:r>
          </a:p>
          <a:p>
            <a:r>
              <a:rPr lang="en-US" dirty="0"/>
              <a:t>Tests runs after </a:t>
            </a:r>
            <a:r>
              <a:rPr lang="en-US" i="1" dirty="0"/>
              <a:t>every change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77AD1C"/>
                </a:solidFill>
              </a:rPr>
              <a:t>&lt;</a:t>
            </a:r>
            <a:fld id="{0E259CFB-96C1-410A-B0F5-19B2A0669C55}" type="slidenum">
              <a:rPr lang="cs-CZ" smtClean="0"/>
              <a:pPr/>
              <a:t>10</a:t>
            </a:fld>
            <a:r>
              <a:rPr lang="en-US" smtClean="0">
                <a:solidFill>
                  <a:srgbClr val="77AD1C"/>
                </a:solidFill>
              </a:rPr>
              <a:t>&gt;</a:t>
            </a:r>
            <a:endParaRPr lang="cs-CZ" dirty="0"/>
          </a:p>
        </p:txBody>
      </p:sp>
      <p:grpSp>
        <p:nvGrpSpPr>
          <p:cNvPr id="5" name="Group 4"/>
          <p:cNvGrpSpPr/>
          <p:nvPr/>
        </p:nvGrpSpPr>
        <p:grpSpPr>
          <a:xfrm>
            <a:off x="2771800" y="6165304"/>
            <a:ext cx="1404088" cy="612207"/>
            <a:chOff x="2771800" y="6165304"/>
            <a:chExt cx="1404088" cy="612207"/>
          </a:xfrm>
        </p:grpSpPr>
        <p:pic>
          <p:nvPicPr>
            <p:cNvPr id="6" name="Picture 5" descr="logo_mu.gif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71800" y="6165304"/>
              <a:ext cx="613976" cy="612207"/>
            </a:xfrm>
            <a:prstGeom prst="rect">
              <a:avLst/>
            </a:prstGeom>
          </p:spPr>
        </p:pic>
        <p:pic>
          <p:nvPicPr>
            <p:cNvPr id="7" name="Picture 6" descr="logo_fi.gif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63888" y="6165304"/>
              <a:ext cx="612000" cy="61200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</a:t>
            </a:r>
            <a:r>
              <a:rPr lang="en-US" dirty="0" smtClean="0"/>
              <a:t>n</a:t>
            </a:r>
            <a:r>
              <a:rPr lang="cs-CZ" dirty="0" err="1" smtClean="0"/>
              <a:t>teractions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Environment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Components should be tested in isolation. </a:t>
            </a:r>
          </a:p>
          <a:p>
            <a:r>
              <a:rPr lang="en-US" dirty="0" smtClean="0"/>
              <a:t>But </a:t>
            </a:r>
            <a:r>
              <a:rPr lang="en-US" dirty="0"/>
              <a:t>it is necessary to simulate the kind of interaction with the </a:t>
            </a:r>
            <a:r>
              <a:rPr lang="en-US" dirty="0" smtClean="0"/>
              <a:t>environment.</a:t>
            </a:r>
            <a:endParaRPr lang="en-US" dirty="0"/>
          </a:p>
          <a:p>
            <a:r>
              <a:rPr lang="en-US" dirty="0"/>
              <a:t>That is what </a:t>
            </a:r>
            <a:r>
              <a:rPr lang="en-US" dirty="0" smtClean="0"/>
              <a:t>Mock objects do.</a:t>
            </a:r>
            <a:endParaRPr lang="en-US" dirty="0"/>
          </a:p>
          <a:p>
            <a:r>
              <a:rPr lang="en-US" dirty="0"/>
              <a:t>These objects must be type compatible with simulated </a:t>
            </a:r>
            <a:r>
              <a:rPr lang="en-US" dirty="0" smtClean="0"/>
              <a:t>component:</a:t>
            </a:r>
            <a:endParaRPr lang="en-US" dirty="0"/>
          </a:p>
          <a:p>
            <a:pPr lvl="1"/>
            <a:r>
              <a:rPr lang="en-US" b="1" dirty="0"/>
              <a:t>Inheritance</a:t>
            </a:r>
          </a:p>
          <a:p>
            <a:pPr lvl="1"/>
            <a:r>
              <a:rPr lang="en-US" b="1" dirty="0"/>
              <a:t>Implementing an interface (preferable)</a:t>
            </a:r>
          </a:p>
          <a:p>
            <a:r>
              <a:rPr lang="en-US" dirty="0"/>
              <a:t>Mock objects can be created manually (tedious), or </a:t>
            </a:r>
            <a:r>
              <a:rPr lang="en-US" dirty="0" smtClean="0"/>
              <a:t>through tooling:</a:t>
            </a:r>
            <a:endParaRPr lang="en-US" dirty="0"/>
          </a:p>
          <a:p>
            <a:pPr lvl="1"/>
            <a:r>
              <a:rPr lang="en-US" b="1" dirty="0" err="1"/>
              <a:t>Mockito</a:t>
            </a:r>
            <a:r>
              <a:rPr lang="en-US" b="1" dirty="0"/>
              <a:t>, </a:t>
            </a:r>
            <a:r>
              <a:rPr lang="en-US" b="1" dirty="0" err="1"/>
              <a:t>EasyMock</a:t>
            </a:r>
            <a:r>
              <a:rPr lang="en-US" b="1" dirty="0"/>
              <a:t>, </a:t>
            </a:r>
            <a:r>
              <a:rPr lang="en-US" b="1" dirty="0" err="1"/>
              <a:t>JMock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77AD1C"/>
                </a:solidFill>
              </a:rPr>
              <a:t>&lt;</a:t>
            </a:r>
            <a:fld id="{0E259CFB-96C1-410A-B0F5-19B2A0669C55}" type="slidenum">
              <a:rPr lang="cs-CZ" smtClean="0"/>
              <a:pPr/>
              <a:t>11</a:t>
            </a:fld>
            <a:r>
              <a:rPr lang="en-US" smtClean="0">
                <a:solidFill>
                  <a:srgbClr val="77AD1C"/>
                </a:solidFill>
              </a:rPr>
              <a:t>&gt;</a:t>
            </a:r>
            <a:endParaRPr lang="cs-CZ" dirty="0"/>
          </a:p>
        </p:txBody>
      </p:sp>
      <p:grpSp>
        <p:nvGrpSpPr>
          <p:cNvPr id="6" name="Group 5"/>
          <p:cNvGrpSpPr/>
          <p:nvPr/>
        </p:nvGrpSpPr>
        <p:grpSpPr>
          <a:xfrm>
            <a:off x="2771800" y="6165304"/>
            <a:ext cx="1404088" cy="612207"/>
            <a:chOff x="2771800" y="6165304"/>
            <a:chExt cx="1404088" cy="612207"/>
          </a:xfrm>
        </p:grpSpPr>
        <p:pic>
          <p:nvPicPr>
            <p:cNvPr id="7" name="Picture 6" descr="logo_mu.gif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71800" y="6165304"/>
              <a:ext cx="613976" cy="612207"/>
            </a:xfrm>
            <a:prstGeom prst="rect">
              <a:avLst/>
            </a:prstGeom>
          </p:spPr>
        </p:pic>
        <p:pic>
          <p:nvPicPr>
            <p:cNvPr id="8" name="Picture 7" descr="logo_fi.gif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63888" y="6165304"/>
              <a:ext cx="612000" cy="61200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Example</a:t>
            </a:r>
            <a:r>
              <a:rPr lang="cs-CZ" dirty="0" smtClean="0"/>
              <a:t> (</a:t>
            </a:r>
            <a:r>
              <a:rPr lang="cs-CZ" dirty="0" err="1" smtClean="0"/>
              <a:t>manually</a:t>
            </a:r>
            <a:r>
              <a:rPr lang="cs-CZ" dirty="0" smtClean="0"/>
              <a:t> </a:t>
            </a:r>
            <a:r>
              <a:rPr lang="cs-CZ" dirty="0" err="1" smtClean="0"/>
              <a:t>created</a:t>
            </a:r>
            <a:r>
              <a:rPr lang="cs-CZ" dirty="0" smtClean="0"/>
              <a:t> </a:t>
            </a:r>
            <a:r>
              <a:rPr lang="cs-CZ" dirty="0" err="1" smtClean="0"/>
              <a:t>Mock</a:t>
            </a:r>
            <a:r>
              <a:rPr lang="cs-CZ" dirty="0" smtClean="0"/>
              <a:t> </a:t>
            </a:r>
            <a:r>
              <a:rPr lang="cs-CZ" dirty="0" err="1" smtClean="0"/>
              <a:t>objects</a:t>
            </a:r>
            <a:r>
              <a:rPr lang="cs-CZ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sz="2700" b="0" noProof="1" smtClean="0">
                <a:solidFill>
                  <a:srgbClr val="2323DC"/>
                </a:solidFill>
                <a:latin typeface="Courier New"/>
              </a:rPr>
              <a:t>public class </a:t>
            </a:r>
            <a:r>
              <a:rPr lang="en-US" sz="2800" noProof="1" smtClean="0">
                <a:solidFill>
                  <a:srgbClr val="000000"/>
                </a:solidFill>
                <a:latin typeface="Courier New"/>
              </a:rPr>
              <a:t>CurrencyConvertorTest {</a:t>
            </a:r>
          </a:p>
          <a:p>
            <a:pPr>
              <a:buNone/>
            </a:pPr>
            <a:r>
              <a:rPr lang="en-US" sz="2800" noProof="1" smtClean="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2800" b="0" noProof="1" smtClean="0">
                <a:solidFill>
                  <a:srgbClr val="000000"/>
                </a:solidFill>
                <a:latin typeface="Courier New"/>
              </a:rPr>
              <a:t>@Test</a:t>
            </a:r>
            <a:endParaRPr lang="en-US" sz="3600" b="0" noProof="1" smtClean="0">
              <a:solidFill>
                <a:srgbClr val="000000"/>
              </a:solidFill>
            </a:endParaRPr>
          </a:p>
          <a:p>
            <a:pPr>
              <a:buNone/>
            </a:pPr>
            <a:r>
              <a:rPr lang="en-US" sz="2800" b="0" noProof="1" smtClean="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2800" b="0" noProof="1" smtClean="0">
                <a:solidFill>
                  <a:srgbClr val="2323DC"/>
                </a:solidFill>
                <a:latin typeface="Courier New"/>
              </a:rPr>
              <a:t>public void</a:t>
            </a:r>
            <a:r>
              <a:rPr lang="en-US" sz="2800" b="0" noProof="1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800" noProof="1" smtClean="0">
                <a:solidFill>
                  <a:srgbClr val="000000"/>
                </a:solidFill>
                <a:latin typeface="Courier New"/>
              </a:rPr>
              <a:t>testConvert</a:t>
            </a:r>
            <a:r>
              <a:rPr lang="en-US" sz="2800" b="0" noProof="1" smtClean="0">
                <a:solidFill>
                  <a:srgbClr val="000000"/>
                </a:solidFill>
                <a:latin typeface="Courier New"/>
              </a:rPr>
              <a:t>() {</a:t>
            </a:r>
            <a:endParaRPr lang="en-US" sz="3600" b="0" noProof="1" smtClean="0">
              <a:solidFill>
                <a:srgbClr val="000000"/>
              </a:solidFill>
            </a:endParaRPr>
          </a:p>
          <a:p>
            <a:pPr>
              <a:buNone/>
            </a:pPr>
            <a:r>
              <a:rPr lang="cs-CZ" sz="2700" b="0" noProof="1" smtClean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sz="2700" b="0" noProof="1" smtClean="0">
                <a:solidFill>
                  <a:srgbClr val="000000"/>
                </a:solidFill>
                <a:latin typeface="Courier New"/>
              </a:rPr>
              <a:t>ExchangeRateTable</a:t>
            </a:r>
            <a:r>
              <a:rPr lang="en-US" sz="2800" b="0" noProof="1" smtClean="0">
                <a:solidFill>
                  <a:srgbClr val="000000"/>
                </a:solidFill>
                <a:latin typeface="Courier New"/>
              </a:rPr>
              <a:t> exchangeRateTable = new ExchangeRateTable() {</a:t>
            </a:r>
            <a:endParaRPr lang="en-US" sz="3600" b="0" noProof="1" smtClean="0">
              <a:solidFill>
                <a:srgbClr val="000000"/>
              </a:solidFill>
            </a:endParaRPr>
          </a:p>
          <a:p>
            <a:pPr>
              <a:buNone/>
            </a:pPr>
            <a:endParaRPr lang="cs-CZ" sz="2800" b="0" noProof="1" smtClean="0">
              <a:solidFill>
                <a:srgbClr val="000000"/>
              </a:solidFill>
              <a:latin typeface="Courier New"/>
            </a:endParaRPr>
          </a:p>
          <a:p>
            <a:pPr>
              <a:buNone/>
            </a:pPr>
            <a:r>
              <a:rPr lang="en-US" sz="2800" b="0" noProof="1" smtClean="0">
                <a:solidFill>
                  <a:srgbClr val="000000"/>
                </a:solidFill>
                <a:latin typeface="Courier New"/>
              </a:rPr>
              <a:t>    </a:t>
            </a:r>
            <a:r>
              <a:rPr lang="cs-CZ" sz="2800" b="0" noProof="1" smtClean="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2800" b="0" noProof="1" smtClean="0">
                <a:solidFill>
                  <a:srgbClr val="2323DC"/>
                </a:solidFill>
                <a:latin typeface="Courier New"/>
              </a:rPr>
              <a:t>public void</a:t>
            </a:r>
            <a:r>
              <a:rPr lang="en-US" sz="2800" b="0" noProof="1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800" noProof="1" smtClean="0">
                <a:solidFill>
                  <a:srgbClr val="000000"/>
                </a:solidFill>
                <a:latin typeface="Courier New"/>
              </a:rPr>
              <a:t>setExchangeRate</a:t>
            </a:r>
            <a:r>
              <a:rPr lang="en-US" sz="2800" b="0" noProof="1" smtClean="0">
                <a:solidFill>
                  <a:srgbClr val="000000"/>
                </a:solidFill>
                <a:latin typeface="Courier New"/>
              </a:rPr>
              <a:t>(Currency currency, BigDecimal exchangeRate) {</a:t>
            </a:r>
            <a:endParaRPr lang="en-US" sz="3600" b="0" noProof="1" smtClean="0">
              <a:solidFill>
                <a:srgbClr val="000000"/>
              </a:solidFill>
            </a:endParaRPr>
          </a:p>
          <a:p>
            <a:pPr>
              <a:buNone/>
            </a:pPr>
            <a:r>
              <a:rPr lang="en-US" sz="2800" b="0" noProof="1" smtClean="0">
                <a:solidFill>
                  <a:srgbClr val="000000"/>
                </a:solidFill>
                <a:latin typeface="Courier New"/>
              </a:rPr>
              <a:t>      </a:t>
            </a:r>
            <a:r>
              <a:rPr lang="cs-CZ" sz="2800" b="0" noProof="1" smtClean="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2700" b="0" noProof="1" smtClean="0">
                <a:solidFill>
                  <a:srgbClr val="2323DC"/>
                </a:solidFill>
                <a:latin typeface="Courier New"/>
              </a:rPr>
              <a:t>throw new </a:t>
            </a:r>
            <a:r>
              <a:rPr lang="en-US" sz="2800" b="0" noProof="1" smtClean="0">
                <a:solidFill>
                  <a:srgbClr val="000000"/>
                </a:solidFill>
                <a:latin typeface="Courier New"/>
              </a:rPr>
              <a:t>UnsupportedOperationException(</a:t>
            </a:r>
            <a:r>
              <a:rPr lang="en-US" sz="2800" b="0" noProof="1" smtClean="0">
                <a:solidFill>
                  <a:srgbClr val="CCCC00"/>
                </a:solidFill>
                <a:latin typeface="Courier New"/>
              </a:rPr>
              <a:t>"Not supported yet."</a:t>
            </a:r>
            <a:r>
              <a:rPr lang="en-US" sz="2800" b="0" noProof="1" smtClean="0">
                <a:solidFill>
                  <a:srgbClr val="000000"/>
                </a:solidFill>
                <a:latin typeface="Courier New"/>
              </a:rPr>
              <a:t>);</a:t>
            </a:r>
            <a:endParaRPr lang="en-US" sz="3600" b="0" noProof="1" smtClean="0">
              <a:solidFill>
                <a:srgbClr val="000000"/>
              </a:solidFill>
            </a:endParaRPr>
          </a:p>
          <a:p>
            <a:pPr>
              <a:buNone/>
            </a:pPr>
            <a:r>
              <a:rPr lang="en-US" sz="2800" b="0" noProof="1" smtClean="0">
                <a:solidFill>
                  <a:srgbClr val="000000"/>
                </a:solidFill>
                <a:latin typeface="Courier New"/>
              </a:rPr>
              <a:t>    </a:t>
            </a:r>
            <a:r>
              <a:rPr lang="cs-CZ" sz="2800" b="0" noProof="1" smtClean="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2800" b="0" noProof="1" smtClean="0">
                <a:solidFill>
                  <a:srgbClr val="000000"/>
                </a:solidFill>
                <a:latin typeface="Courier New"/>
              </a:rPr>
              <a:t>}</a:t>
            </a:r>
            <a:endParaRPr lang="en-US" sz="3600" b="0" noProof="1" smtClean="0">
              <a:solidFill>
                <a:srgbClr val="000000"/>
              </a:solidFill>
            </a:endParaRPr>
          </a:p>
          <a:p>
            <a:pPr>
              <a:buNone/>
            </a:pPr>
            <a:r>
              <a:rPr lang="en-US" sz="2800" b="0" noProof="1" smtClean="0">
                <a:solidFill>
                  <a:srgbClr val="000000"/>
                </a:solidFill>
                <a:latin typeface="Courier New"/>
              </a:rPr>
              <a:t>    </a:t>
            </a:r>
            <a:r>
              <a:rPr lang="cs-CZ" sz="2800" b="0" noProof="1" smtClean="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2800" b="0" noProof="1" smtClean="0">
                <a:solidFill>
                  <a:srgbClr val="2323DC"/>
                </a:solidFill>
                <a:latin typeface="Courier New"/>
              </a:rPr>
              <a:t>public</a:t>
            </a:r>
            <a:r>
              <a:rPr lang="en-US" sz="2800" b="0" noProof="1" smtClean="0">
                <a:solidFill>
                  <a:srgbClr val="000000"/>
                </a:solidFill>
                <a:latin typeface="Courier New"/>
              </a:rPr>
              <a:t> BigDecimal </a:t>
            </a:r>
            <a:r>
              <a:rPr lang="en-US" sz="2800" noProof="1" smtClean="0">
                <a:solidFill>
                  <a:srgbClr val="000000"/>
                </a:solidFill>
                <a:latin typeface="Courier New"/>
              </a:rPr>
              <a:t>getExchangeRate</a:t>
            </a:r>
            <a:r>
              <a:rPr lang="en-US" sz="2800" b="0" noProof="1" smtClean="0">
                <a:solidFill>
                  <a:srgbClr val="000000"/>
                </a:solidFill>
                <a:latin typeface="Courier New"/>
              </a:rPr>
              <a:t>(Currency currency) {</a:t>
            </a:r>
            <a:endParaRPr lang="en-US" sz="3600" b="0" noProof="1" smtClean="0">
              <a:solidFill>
                <a:srgbClr val="000000"/>
              </a:solidFill>
            </a:endParaRPr>
          </a:p>
          <a:p>
            <a:pPr>
              <a:buNone/>
            </a:pPr>
            <a:r>
              <a:rPr lang="en-US" sz="2800" b="0" noProof="1" smtClean="0">
                <a:solidFill>
                  <a:srgbClr val="000000"/>
                </a:solidFill>
                <a:latin typeface="Courier New"/>
              </a:rPr>
              <a:t>      </a:t>
            </a:r>
            <a:r>
              <a:rPr lang="cs-CZ" sz="2800" b="0" noProof="1" smtClean="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2700" b="0" noProof="1" smtClean="0">
                <a:solidFill>
                  <a:srgbClr val="2323DC"/>
                </a:solidFill>
                <a:latin typeface="Courier New"/>
              </a:rPr>
              <a:t>return</a:t>
            </a:r>
            <a:r>
              <a:rPr lang="en-US" sz="2800" b="0" noProof="1" smtClean="0">
                <a:solidFill>
                  <a:srgbClr val="000000"/>
                </a:solidFill>
                <a:latin typeface="Courier New"/>
              </a:rPr>
              <a:t> BigDecimal.valueOf(28.2);</a:t>
            </a:r>
            <a:endParaRPr lang="en-US" sz="3600" b="0" noProof="1" smtClean="0">
              <a:solidFill>
                <a:srgbClr val="000000"/>
              </a:solidFill>
            </a:endParaRPr>
          </a:p>
          <a:p>
            <a:pPr>
              <a:buNone/>
            </a:pPr>
            <a:r>
              <a:rPr lang="en-US" sz="2800" b="0" noProof="1" smtClean="0">
                <a:solidFill>
                  <a:srgbClr val="000000"/>
                </a:solidFill>
                <a:latin typeface="Courier New"/>
              </a:rPr>
              <a:t>    </a:t>
            </a:r>
            <a:r>
              <a:rPr lang="cs-CZ" sz="2800" b="0" noProof="1" smtClean="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2800" b="0" noProof="1" smtClean="0">
                <a:solidFill>
                  <a:srgbClr val="000000"/>
                </a:solidFill>
                <a:latin typeface="Courier New"/>
              </a:rPr>
              <a:t>}</a:t>
            </a:r>
            <a:endParaRPr lang="en-US" sz="3600" b="0" noProof="1" smtClean="0">
              <a:solidFill>
                <a:srgbClr val="000000"/>
              </a:solidFill>
            </a:endParaRPr>
          </a:p>
          <a:p>
            <a:pPr>
              <a:buNone/>
            </a:pPr>
            <a:r>
              <a:rPr lang="en-US" sz="2800" b="0" noProof="1" smtClean="0">
                <a:solidFill>
                  <a:srgbClr val="000000"/>
                </a:solidFill>
                <a:latin typeface="Courier New"/>
              </a:rPr>
              <a:t>    };</a:t>
            </a:r>
            <a:endParaRPr lang="cs-CZ" sz="2800" b="0" noProof="1" smtClean="0">
              <a:solidFill>
                <a:srgbClr val="000000"/>
              </a:solidFill>
              <a:latin typeface="Courier New"/>
            </a:endParaRPr>
          </a:p>
          <a:p>
            <a:pPr>
              <a:buNone/>
            </a:pPr>
            <a:endParaRPr lang="en-US" sz="3600" b="0" noProof="1" smtClean="0">
              <a:solidFill>
                <a:srgbClr val="000000"/>
              </a:solidFill>
            </a:endParaRPr>
          </a:p>
          <a:p>
            <a:pPr>
              <a:buNone/>
            </a:pPr>
            <a:r>
              <a:rPr lang="en-US" sz="2800" b="0" noProof="1" smtClean="0">
                <a:solidFill>
                  <a:srgbClr val="000000"/>
                </a:solidFill>
                <a:latin typeface="Courier New"/>
              </a:rPr>
              <a:t>    CurrencyConvertor convertor = </a:t>
            </a:r>
            <a:r>
              <a:rPr lang="en-US" sz="2800" b="0" noProof="1" smtClean="0">
                <a:solidFill>
                  <a:srgbClr val="2323DC"/>
                </a:solidFill>
                <a:latin typeface="Courier New"/>
              </a:rPr>
              <a:t>new</a:t>
            </a:r>
            <a:r>
              <a:rPr lang="en-US" sz="2800" b="0" noProof="1" smtClean="0">
                <a:solidFill>
                  <a:srgbClr val="000000"/>
                </a:solidFill>
                <a:latin typeface="Courier New"/>
              </a:rPr>
              <a:t> CurrencyConvertor(exchangeRateTable);</a:t>
            </a:r>
            <a:endParaRPr lang="en-US" sz="3600" b="0" noProof="1" smtClean="0">
              <a:solidFill>
                <a:srgbClr val="000000"/>
              </a:solidFill>
            </a:endParaRPr>
          </a:p>
          <a:p>
            <a:pPr>
              <a:buNone/>
            </a:pPr>
            <a:r>
              <a:rPr lang="en-US" sz="2800" b="0" noProof="1" smtClean="0">
                <a:solidFill>
                  <a:srgbClr val="000000"/>
                </a:solidFill>
                <a:latin typeface="Courier New"/>
              </a:rPr>
              <a:t>    Currency czk = Currency.getInstance(</a:t>
            </a:r>
            <a:r>
              <a:rPr lang="en-US" sz="2800" b="0" noProof="1" smtClean="0">
                <a:solidFill>
                  <a:srgbClr val="B3B300"/>
                </a:solidFill>
                <a:latin typeface="Courier New"/>
              </a:rPr>
              <a:t>"CZK"</a:t>
            </a:r>
            <a:r>
              <a:rPr lang="en-US" sz="2800" b="0" noProof="1" smtClean="0">
                <a:solidFill>
                  <a:srgbClr val="000000"/>
                </a:solidFill>
                <a:latin typeface="Courier New"/>
              </a:rPr>
              <a:t>);</a:t>
            </a:r>
            <a:endParaRPr lang="en-US" sz="3600" b="0" noProof="1" smtClean="0">
              <a:solidFill>
                <a:srgbClr val="000000"/>
              </a:solidFill>
            </a:endParaRPr>
          </a:p>
          <a:p>
            <a:pPr>
              <a:buNone/>
            </a:pPr>
            <a:r>
              <a:rPr lang="en-US" sz="2800" b="0" noProof="1" smtClean="0">
                <a:solidFill>
                  <a:srgbClr val="000000"/>
                </a:solidFill>
                <a:latin typeface="Courier New"/>
              </a:rPr>
              <a:t>    BigDecimal actualResult = convertor.convert(czk, BigDecimal.valueOf(10));</a:t>
            </a:r>
            <a:endParaRPr lang="en-US" sz="3600" b="0" noProof="1" smtClean="0">
              <a:solidFill>
                <a:srgbClr val="000000"/>
              </a:solidFill>
            </a:endParaRPr>
          </a:p>
          <a:p>
            <a:pPr>
              <a:buNone/>
            </a:pPr>
            <a:r>
              <a:rPr lang="en-US" sz="2800" b="0" noProof="1" smtClean="0">
                <a:solidFill>
                  <a:srgbClr val="000000"/>
                </a:solidFill>
                <a:latin typeface="Courier New"/>
              </a:rPr>
              <a:t>    BigDecimal expectedResult = BigDecimal.valueOf(282.0);</a:t>
            </a:r>
            <a:endParaRPr lang="en-US" sz="3600" b="0" noProof="1" smtClean="0">
              <a:solidFill>
                <a:srgbClr val="000000"/>
              </a:solidFill>
            </a:endParaRPr>
          </a:p>
          <a:p>
            <a:pPr>
              <a:buNone/>
            </a:pPr>
            <a:r>
              <a:rPr lang="en-US" sz="2800" b="0" noProof="1" smtClean="0">
                <a:solidFill>
                  <a:srgbClr val="000000"/>
                </a:solidFill>
                <a:latin typeface="Courier New"/>
              </a:rPr>
              <a:t>    assertEquals(expectedResult, actualResult)</a:t>
            </a:r>
            <a:endParaRPr lang="en-US" sz="3600" b="0" noProof="1" smtClean="0">
              <a:solidFill>
                <a:srgbClr val="000000"/>
              </a:solidFill>
            </a:endParaRPr>
          </a:p>
          <a:p>
            <a:pPr>
              <a:buNone/>
            </a:pPr>
            <a:r>
              <a:rPr lang="en-US" sz="2800" b="0" noProof="1" smtClean="0">
                <a:solidFill>
                  <a:srgbClr val="000000"/>
                </a:solidFill>
                <a:latin typeface="Courier New"/>
              </a:rPr>
              <a:t>  }</a:t>
            </a:r>
            <a:endParaRPr lang="en-US" sz="3600" b="0" noProof="1" smtClean="0">
              <a:solidFill>
                <a:srgbClr val="000000"/>
              </a:solidFill>
            </a:endParaRPr>
          </a:p>
          <a:p>
            <a:pPr>
              <a:buNone/>
            </a:pPr>
            <a:r>
              <a:rPr lang="en-US" sz="2800" b="0" noProof="1" smtClean="0">
                <a:solidFill>
                  <a:srgbClr val="000000"/>
                </a:solidFill>
                <a:latin typeface="Courier New"/>
              </a:rPr>
              <a:t>}</a:t>
            </a:r>
            <a:endParaRPr lang="en-US" sz="3600" b="0" noProof="1" smtClean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77AD1C"/>
                </a:solidFill>
              </a:rPr>
              <a:t>&lt;</a:t>
            </a:r>
            <a:fld id="{0E259CFB-96C1-410A-B0F5-19B2A0669C55}" type="slidenum">
              <a:rPr lang="cs-CZ" smtClean="0"/>
              <a:pPr/>
              <a:t>12</a:t>
            </a:fld>
            <a:r>
              <a:rPr lang="en-US" smtClean="0">
                <a:solidFill>
                  <a:srgbClr val="77AD1C"/>
                </a:solidFill>
              </a:rPr>
              <a:t>&gt;</a:t>
            </a:r>
            <a:endParaRPr lang="cs-CZ" dirty="0"/>
          </a:p>
        </p:txBody>
      </p:sp>
      <p:grpSp>
        <p:nvGrpSpPr>
          <p:cNvPr id="5" name="Group 4"/>
          <p:cNvGrpSpPr/>
          <p:nvPr/>
        </p:nvGrpSpPr>
        <p:grpSpPr>
          <a:xfrm>
            <a:off x="2771800" y="6165304"/>
            <a:ext cx="1404088" cy="612207"/>
            <a:chOff x="2771800" y="6165304"/>
            <a:chExt cx="1404088" cy="612207"/>
          </a:xfrm>
        </p:grpSpPr>
        <p:pic>
          <p:nvPicPr>
            <p:cNvPr id="6" name="Picture 5" descr="logo_mu.gif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71800" y="6165304"/>
              <a:ext cx="613976" cy="612207"/>
            </a:xfrm>
            <a:prstGeom prst="rect">
              <a:avLst/>
            </a:prstGeom>
          </p:spPr>
        </p:pic>
        <p:pic>
          <p:nvPicPr>
            <p:cNvPr id="7" name="Picture 6" descr="logo_fi.gif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63888" y="6165304"/>
              <a:ext cx="612000" cy="61200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Example</a:t>
            </a:r>
            <a:r>
              <a:rPr lang="cs-CZ" dirty="0" smtClean="0"/>
              <a:t> (</a:t>
            </a:r>
            <a:r>
              <a:rPr lang="cs-CZ" dirty="0" err="1" smtClean="0"/>
              <a:t>Mockito</a:t>
            </a:r>
            <a:r>
              <a:rPr lang="cs-CZ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400" b="0" noProof="1" smtClean="0">
                <a:solidFill>
                  <a:srgbClr val="000000"/>
                </a:solidFill>
                <a:latin typeface="Courier New"/>
              </a:rPr>
              <a:t>@RunWith(MockitoJUnitRunner.</a:t>
            </a:r>
            <a:r>
              <a:rPr lang="cs-CZ" sz="1400" b="0" noProof="1" smtClean="0">
                <a:solidFill>
                  <a:srgbClr val="2323DC"/>
                </a:solidFill>
                <a:latin typeface="Courier New"/>
              </a:rPr>
              <a:t>class)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noProof="1" smtClean="0">
                <a:solidFill>
                  <a:srgbClr val="2323DC"/>
                </a:solidFill>
                <a:latin typeface="Courier New"/>
              </a:rPr>
              <a:t>public class </a:t>
            </a:r>
            <a:r>
              <a:rPr lang="en-US" sz="1400" noProof="1" smtClean="0">
                <a:solidFill>
                  <a:srgbClr val="000000"/>
                </a:solidFill>
                <a:latin typeface="Courier New"/>
              </a:rPr>
              <a:t>CurrencyConvertorTest {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endParaRPr lang="cs-CZ" sz="1400" noProof="1" smtClean="0">
              <a:solidFill>
                <a:srgbClr val="000000"/>
              </a:solidFill>
              <a:latin typeface="Courier New"/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400" noProof="1" smtClean="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1400" b="0" noProof="1" smtClean="0">
                <a:solidFill>
                  <a:srgbClr val="000000"/>
                </a:solidFill>
                <a:latin typeface="Courier New"/>
              </a:rPr>
              <a:t>@Mock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noProof="1" smtClean="0">
                <a:solidFill>
                  <a:srgbClr val="000000"/>
                </a:solidFill>
                <a:latin typeface="Courier New"/>
              </a:rPr>
              <a:t>  ExchangeRateTable exchangeRateTable;  </a:t>
            </a:r>
            <a:endParaRPr lang="cs-CZ" sz="1400" b="0" noProof="1" smtClean="0">
              <a:solidFill>
                <a:srgbClr val="000000"/>
              </a:solidFill>
              <a:latin typeface="Courier New"/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endParaRPr lang="cs-CZ" sz="1400" b="0" noProof="1" smtClean="0">
              <a:solidFill>
                <a:srgbClr val="000000"/>
              </a:solidFill>
              <a:latin typeface="Courier New"/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400" b="0" noProof="1" smtClean="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1400" b="0" noProof="1" smtClean="0">
                <a:solidFill>
                  <a:srgbClr val="000000"/>
                </a:solidFill>
                <a:latin typeface="Courier New"/>
              </a:rPr>
              <a:t>@Test</a:t>
            </a:r>
            <a:endParaRPr lang="en-US" sz="1400" b="0" noProof="1" smtClean="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noProof="1" smtClean="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1400" b="0" noProof="1" smtClean="0">
                <a:solidFill>
                  <a:srgbClr val="2323DC"/>
                </a:solidFill>
                <a:latin typeface="Courier New"/>
              </a:rPr>
              <a:t>public void</a:t>
            </a:r>
            <a:r>
              <a:rPr lang="en-US" sz="1400" b="0" noProof="1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400" noProof="1" smtClean="0">
                <a:solidFill>
                  <a:srgbClr val="000000"/>
                </a:solidFill>
                <a:latin typeface="Courier New"/>
              </a:rPr>
              <a:t>testConvert</a:t>
            </a:r>
            <a:r>
              <a:rPr lang="en-US" sz="1400" b="0" noProof="1" smtClean="0">
                <a:solidFill>
                  <a:srgbClr val="000000"/>
                </a:solidFill>
                <a:latin typeface="Courier New"/>
              </a:rPr>
              <a:t>() {</a:t>
            </a:r>
            <a:endParaRPr lang="cs-CZ" sz="1400" b="0" noProof="1" smtClean="0">
              <a:solidFill>
                <a:srgbClr val="000000"/>
              </a:solidFill>
              <a:latin typeface="Courier New"/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400" b="0" noProof="1" smtClean="0">
                <a:solidFill>
                  <a:srgbClr val="000000"/>
                </a:solidFill>
                <a:latin typeface="Courier New"/>
              </a:rPr>
              <a:t> 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400" b="0" noProof="1" smtClean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sz="1400" b="0" noProof="1" smtClean="0">
                <a:solidFill>
                  <a:srgbClr val="000000"/>
                </a:solidFill>
                <a:latin typeface="Courier New"/>
              </a:rPr>
              <a:t>when(exchangeRateTable.getExchangeRate(czk)).</a:t>
            </a:r>
            <a:endParaRPr lang="cs-CZ" sz="1400" b="0" noProof="1" smtClean="0">
              <a:solidFill>
                <a:srgbClr val="000000"/>
              </a:solidFill>
              <a:latin typeface="Courier New"/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400" b="0" noProof="1" smtClean="0">
                <a:solidFill>
                  <a:srgbClr val="000000"/>
                </a:solidFill>
                <a:latin typeface="Courier New"/>
              </a:rPr>
              <a:t>      </a:t>
            </a:r>
            <a:r>
              <a:rPr lang="en-US" sz="1400" b="0" noProof="1" smtClean="0">
                <a:solidFill>
                  <a:srgbClr val="000000"/>
                </a:solidFill>
                <a:latin typeface="Courier New"/>
              </a:rPr>
              <a:t>thenReturn(BigDecimal.valueOf(28.2));</a:t>
            </a:r>
            <a:endParaRPr lang="cs-CZ" sz="1400" b="0" noProof="1" smtClean="0">
              <a:solidFill>
                <a:srgbClr val="000000"/>
              </a:solidFill>
              <a:latin typeface="Courier New"/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400" b="0" noProof="1" smtClean="0">
                <a:solidFill>
                  <a:srgbClr val="000000"/>
                </a:solidFill>
                <a:latin typeface="Courier New"/>
              </a:rPr>
              <a:t>    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400" b="0" noProof="1" smtClean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sz="1400" b="0" noProof="1" smtClean="0">
                <a:solidFill>
                  <a:srgbClr val="000000"/>
                </a:solidFill>
                <a:latin typeface="Courier New"/>
              </a:rPr>
              <a:t>CurrencyConvertor convertor = </a:t>
            </a:r>
            <a:r>
              <a:rPr lang="en-US" sz="1400" b="0" noProof="1" smtClean="0">
                <a:solidFill>
                  <a:srgbClr val="2323DC"/>
                </a:solidFill>
                <a:latin typeface="Courier New"/>
              </a:rPr>
              <a:t>new</a:t>
            </a:r>
            <a:r>
              <a:rPr lang="cs-CZ" sz="1400" b="0" noProof="1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400" b="0" noProof="1" smtClean="0">
                <a:solidFill>
                  <a:srgbClr val="000000"/>
                </a:solidFill>
                <a:latin typeface="Courier New"/>
              </a:rPr>
              <a:t>CurrencyConvertor(exchangeRateTable);</a:t>
            </a:r>
            <a:endParaRPr lang="en-US" sz="1400" b="0" noProof="1" smtClean="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noProof="1" smtClean="0">
                <a:solidFill>
                  <a:srgbClr val="000000"/>
                </a:solidFill>
                <a:latin typeface="Courier New"/>
              </a:rPr>
              <a:t>    Currency czk = Currency.getInstance(</a:t>
            </a:r>
            <a:r>
              <a:rPr lang="en-US" sz="1400" b="0" noProof="1" smtClean="0">
                <a:solidFill>
                  <a:srgbClr val="B3B300"/>
                </a:solidFill>
                <a:latin typeface="Courier New"/>
              </a:rPr>
              <a:t>"CZK"</a:t>
            </a:r>
            <a:r>
              <a:rPr lang="en-US" sz="1400" b="0" noProof="1" smtClean="0">
                <a:solidFill>
                  <a:srgbClr val="000000"/>
                </a:solidFill>
                <a:latin typeface="Courier New"/>
              </a:rPr>
              <a:t>);</a:t>
            </a:r>
            <a:endParaRPr lang="en-US" sz="1400" b="0" noProof="1" smtClean="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noProof="1" smtClean="0">
                <a:solidFill>
                  <a:srgbClr val="000000"/>
                </a:solidFill>
                <a:latin typeface="Courier New"/>
              </a:rPr>
              <a:t>    BigDecimal actualResult = convertor.convert(czk, BigDecimal.valueOf(10));</a:t>
            </a:r>
            <a:endParaRPr lang="en-US" sz="1400" b="0" noProof="1" smtClean="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noProof="1" smtClean="0">
                <a:solidFill>
                  <a:srgbClr val="000000"/>
                </a:solidFill>
                <a:latin typeface="Courier New"/>
              </a:rPr>
              <a:t>    BigDecimal expectedResult = BigDecimal.valueOf(282.0);</a:t>
            </a:r>
            <a:endParaRPr lang="en-US" sz="1400" b="0" noProof="1" smtClean="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noProof="1" smtClean="0">
                <a:solidFill>
                  <a:srgbClr val="000000"/>
                </a:solidFill>
                <a:latin typeface="Courier New"/>
              </a:rPr>
              <a:t>    assertEquals(expectedResult, actualResult)</a:t>
            </a:r>
            <a:endParaRPr lang="en-US" sz="1400" b="0" noProof="1" smtClean="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noProof="1" smtClean="0">
                <a:solidFill>
                  <a:srgbClr val="000000"/>
                </a:solidFill>
                <a:latin typeface="Courier New"/>
              </a:rPr>
              <a:t>  }</a:t>
            </a:r>
            <a:endParaRPr lang="en-US" sz="1400" b="0" noProof="1" smtClean="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noProof="1" smtClean="0">
                <a:solidFill>
                  <a:srgbClr val="000000"/>
                </a:solidFill>
                <a:latin typeface="Courier New"/>
              </a:rPr>
              <a:t>}</a:t>
            </a:r>
            <a:endParaRPr lang="en-US" sz="1400" b="0" noProof="1" smtClean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77AD1C"/>
                </a:solidFill>
              </a:rPr>
              <a:t>&lt;</a:t>
            </a:r>
            <a:fld id="{0E259CFB-96C1-410A-B0F5-19B2A0669C55}" type="slidenum">
              <a:rPr lang="cs-CZ" smtClean="0"/>
              <a:pPr/>
              <a:t>13</a:t>
            </a:fld>
            <a:r>
              <a:rPr lang="en-US" smtClean="0">
                <a:solidFill>
                  <a:srgbClr val="77AD1C"/>
                </a:solidFill>
              </a:rPr>
              <a:t>&gt;</a:t>
            </a:r>
            <a:endParaRPr lang="cs-CZ" dirty="0"/>
          </a:p>
        </p:txBody>
      </p:sp>
      <p:grpSp>
        <p:nvGrpSpPr>
          <p:cNvPr id="5" name="Group 4"/>
          <p:cNvGrpSpPr/>
          <p:nvPr/>
        </p:nvGrpSpPr>
        <p:grpSpPr>
          <a:xfrm>
            <a:off x="2771800" y="6165304"/>
            <a:ext cx="1404088" cy="612207"/>
            <a:chOff x="2771800" y="6165304"/>
            <a:chExt cx="1404088" cy="612207"/>
          </a:xfrm>
        </p:grpSpPr>
        <p:pic>
          <p:nvPicPr>
            <p:cNvPr id="6" name="Picture 5" descr="logo_mu.gif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71800" y="6165304"/>
              <a:ext cx="613976" cy="612207"/>
            </a:xfrm>
            <a:prstGeom prst="rect">
              <a:avLst/>
            </a:prstGeom>
          </p:spPr>
        </p:pic>
        <p:pic>
          <p:nvPicPr>
            <p:cNvPr id="7" name="Picture 6" descr="logo_fi.gif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63888" y="6165304"/>
              <a:ext cx="612000" cy="61200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Unit </a:t>
            </a:r>
            <a:r>
              <a:rPr lang="cs-CZ" dirty="0" err="1" smtClean="0"/>
              <a:t>Testing</a:t>
            </a:r>
            <a:r>
              <a:rPr lang="cs-CZ" dirty="0" smtClean="0"/>
              <a:t> in Java 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Java EE applications, it is necessary to take into account the existence of the container.</a:t>
            </a:r>
          </a:p>
          <a:p>
            <a:pPr lvl="1"/>
            <a:r>
              <a:rPr lang="en-US" b="1" dirty="0"/>
              <a:t>Tests outside the container - test only business logic, not </a:t>
            </a:r>
            <a:r>
              <a:rPr lang="en-US" b="1" dirty="0" smtClean="0"/>
              <a:t>behavior </a:t>
            </a:r>
            <a:r>
              <a:rPr lang="en-US" b="1" dirty="0"/>
              <a:t>depending on the container (such as transaction management, authorization, etc.)</a:t>
            </a:r>
          </a:p>
          <a:p>
            <a:pPr lvl="1"/>
            <a:r>
              <a:rPr lang="en-US" b="1" dirty="0"/>
              <a:t>Tests in a container - will test everything, but this kind of testing for unit tests not fit.</a:t>
            </a:r>
          </a:p>
          <a:p>
            <a:r>
              <a:rPr lang="en-US" dirty="0"/>
              <a:t>In testing </a:t>
            </a:r>
            <a:r>
              <a:rPr lang="en-US" dirty="0" smtClean="0"/>
              <a:t>outside of the </a:t>
            </a:r>
            <a:r>
              <a:rPr lang="en-US" dirty="0"/>
              <a:t>container concept is used mock objects which simulate the behavior of the container.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77AD1C"/>
                </a:solidFill>
              </a:rPr>
              <a:t>&lt;</a:t>
            </a:r>
            <a:fld id="{0E259CFB-96C1-410A-B0F5-19B2A0669C55}" type="slidenum">
              <a:rPr lang="cs-CZ" smtClean="0"/>
              <a:pPr/>
              <a:t>14</a:t>
            </a:fld>
            <a:r>
              <a:rPr lang="en-US" smtClean="0">
                <a:solidFill>
                  <a:srgbClr val="77AD1C"/>
                </a:solidFill>
              </a:rPr>
              <a:t>&gt;</a:t>
            </a:r>
            <a:endParaRPr lang="cs-CZ" dirty="0"/>
          </a:p>
        </p:txBody>
      </p:sp>
      <p:grpSp>
        <p:nvGrpSpPr>
          <p:cNvPr id="5" name="Group 4"/>
          <p:cNvGrpSpPr/>
          <p:nvPr/>
        </p:nvGrpSpPr>
        <p:grpSpPr>
          <a:xfrm>
            <a:off x="2771800" y="6165304"/>
            <a:ext cx="1404088" cy="612207"/>
            <a:chOff x="2771800" y="6165304"/>
            <a:chExt cx="1404088" cy="612207"/>
          </a:xfrm>
        </p:grpSpPr>
        <p:pic>
          <p:nvPicPr>
            <p:cNvPr id="6" name="Picture 5" descr="logo_mu.gif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71800" y="6165304"/>
              <a:ext cx="613976" cy="612207"/>
            </a:xfrm>
            <a:prstGeom prst="rect">
              <a:avLst/>
            </a:prstGeom>
          </p:spPr>
        </p:pic>
        <p:pic>
          <p:nvPicPr>
            <p:cNvPr id="7" name="Picture 6" descr="logo_fi.gif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63888" y="6165304"/>
              <a:ext cx="612000" cy="61200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Unit </a:t>
            </a:r>
            <a:r>
              <a:rPr lang="cs-CZ" dirty="0" err="1" smtClean="0"/>
              <a:t>Testing</a:t>
            </a:r>
            <a:r>
              <a:rPr lang="cs-CZ" dirty="0" smtClean="0"/>
              <a:t> -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to test data persistence layer:</a:t>
            </a:r>
          </a:p>
          <a:p>
            <a:pPr lvl="1"/>
            <a:r>
              <a:rPr lang="en-US" b="1" dirty="0"/>
              <a:t>Mock </a:t>
            </a:r>
            <a:r>
              <a:rPr lang="en-US" b="1" dirty="0" smtClean="0"/>
              <a:t>objects </a:t>
            </a:r>
            <a:r>
              <a:rPr lang="en-US" b="1" dirty="0"/>
              <a:t>(easy with JPA or other libraries and frameworks, complicated by the low-level JDBC).</a:t>
            </a:r>
          </a:p>
          <a:p>
            <a:pPr lvl="1"/>
            <a:r>
              <a:rPr lang="en-US" b="1" dirty="0"/>
              <a:t>Database is stored in memory (easy for JPA, with low-level JDBC may be a problem with the SQL dialect).</a:t>
            </a:r>
          </a:p>
          <a:p>
            <a:r>
              <a:rPr lang="en-US" dirty="0"/>
              <a:t>Do not forget to provide the same initial conditions (state database is always the same initial state).</a:t>
            </a:r>
          </a:p>
          <a:p>
            <a:r>
              <a:rPr lang="en-US" dirty="0"/>
              <a:t>What can help</a:t>
            </a:r>
          </a:p>
          <a:p>
            <a:pPr lvl="1"/>
            <a:r>
              <a:rPr lang="en-US" b="1" i="1" dirty="0" err="1"/>
              <a:t>DBUnit</a:t>
            </a:r>
            <a:endParaRPr lang="en-US" b="1" i="1" dirty="0"/>
          </a:p>
          <a:p>
            <a:pPr lvl="1"/>
            <a:r>
              <a:rPr lang="en-US" b="1" i="1" dirty="0"/>
              <a:t>Abstract DAO</a:t>
            </a:r>
            <a:endParaRPr lang="cs-CZ" b="1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77AD1C"/>
                </a:solidFill>
              </a:rPr>
              <a:t>&lt;</a:t>
            </a:r>
            <a:fld id="{0E259CFB-96C1-410A-B0F5-19B2A0669C55}" type="slidenum">
              <a:rPr lang="cs-CZ" smtClean="0"/>
              <a:pPr/>
              <a:t>15</a:t>
            </a:fld>
            <a:r>
              <a:rPr lang="en-US" smtClean="0">
                <a:solidFill>
                  <a:srgbClr val="77AD1C"/>
                </a:solidFill>
              </a:rPr>
              <a:t>&gt;</a:t>
            </a:r>
            <a:endParaRPr lang="cs-CZ" dirty="0"/>
          </a:p>
        </p:txBody>
      </p:sp>
      <p:grpSp>
        <p:nvGrpSpPr>
          <p:cNvPr id="5" name="Group 4"/>
          <p:cNvGrpSpPr/>
          <p:nvPr/>
        </p:nvGrpSpPr>
        <p:grpSpPr>
          <a:xfrm>
            <a:off x="2771800" y="6165304"/>
            <a:ext cx="1404088" cy="612207"/>
            <a:chOff x="2771800" y="6165304"/>
            <a:chExt cx="1404088" cy="612207"/>
          </a:xfrm>
        </p:grpSpPr>
        <p:pic>
          <p:nvPicPr>
            <p:cNvPr id="6" name="Picture 5" descr="logo_mu.gif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71800" y="6165304"/>
              <a:ext cx="613976" cy="612207"/>
            </a:xfrm>
            <a:prstGeom prst="rect">
              <a:avLst/>
            </a:prstGeom>
          </p:spPr>
        </p:pic>
        <p:pic>
          <p:nvPicPr>
            <p:cNvPr id="7" name="Picture 6" descr="logo_fi.gif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63888" y="6165304"/>
              <a:ext cx="612000" cy="61200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else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help</a:t>
            </a:r>
            <a:r>
              <a:rPr lang="cs-CZ" dirty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Tools for measuring </a:t>
            </a:r>
            <a:r>
              <a:rPr lang="en-US" i="1" dirty="0"/>
              <a:t>test coverage</a:t>
            </a:r>
          </a:p>
          <a:p>
            <a:pPr lvl="1"/>
            <a:r>
              <a:rPr lang="en-US" dirty="0" smtClean="0"/>
              <a:t>Line </a:t>
            </a:r>
            <a:r>
              <a:rPr lang="en-US" dirty="0"/>
              <a:t>Coverage</a:t>
            </a:r>
          </a:p>
          <a:p>
            <a:pPr lvl="1"/>
            <a:r>
              <a:rPr lang="en-US" dirty="0"/>
              <a:t>Branch Coverage</a:t>
            </a:r>
          </a:p>
          <a:p>
            <a:r>
              <a:rPr lang="en-US" dirty="0"/>
              <a:t>Tools for generating </a:t>
            </a:r>
            <a:r>
              <a:rPr lang="en-US" i="1" dirty="0"/>
              <a:t>test data</a:t>
            </a:r>
          </a:p>
          <a:p>
            <a:r>
              <a:rPr lang="en-US" dirty="0"/>
              <a:t>Extended set of </a:t>
            </a:r>
            <a:r>
              <a:rPr lang="en-US" i="1" dirty="0"/>
              <a:t>assert methods</a:t>
            </a:r>
          </a:p>
          <a:p>
            <a:r>
              <a:rPr lang="en-US" dirty="0"/>
              <a:t>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77AD1C"/>
                </a:solidFill>
              </a:rPr>
              <a:t>&lt;</a:t>
            </a:r>
            <a:fld id="{0E259CFB-96C1-410A-B0F5-19B2A0669C55}" type="slidenum">
              <a:rPr lang="cs-CZ" smtClean="0"/>
              <a:pPr/>
              <a:t>16</a:t>
            </a:fld>
            <a:r>
              <a:rPr lang="en-US" smtClean="0">
                <a:solidFill>
                  <a:srgbClr val="77AD1C"/>
                </a:solidFill>
              </a:rPr>
              <a:t>&gt;</a:t>
            </a:r>
            <a:endParaRPr lang="cs-CZ" dirty="0"/>
          </a:p>
        </p:txBody>
      </p:sp>
      <p:grpSp>
        <p:nvGrpSpPr>
          <p:cNvPr id="5" name="Group 4"/>
          <p:cNvGrpSpPr/>
          <p:nvPr/>
        </p:nvGrpSpPr>
        <p:grpSpPr>
          <a:xfrm>
            <a:off x="2771800" y="6165304"/>
            <a:ext cx="1404088" cy="612207"/>
            <a:chOff x="2771800" y="6165304"/>
            <a:chExt cx="1404088" cy="612207"/>
          </a:xfrm>
        </p:grpSpPr>
        <p:pic>
          <p:nvPicPr>
            <p:cNvPr id="6" name="Picture 5" descr="logo_mu.gif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71800" y="6165304"/>
              <a:ext cx="613976" cy="612207"/>
            </a:xfrm>
            <a:prstGeom prst="rect">
              <a:avLst/>
            </a:prstGeom>
          </p:spPr>
        </p:pic>
        <p:pic>
          <p:nvPicPr>
            <p:cNvPr id="7" name="Picture 6" descr="logo_fi.gif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63888" y="6165304"/>
              <a:ext cx="612000" cy="61200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Integration</a:t>
            </a:r>
            <a:r>
              <a:rPr lang="cs-CZ" dirty="0" smtClean="0"/>
              <a:t> </a:t>
            </a:r>
            <a:r>
              <a:rPr lang="cs-CZ" dirty="0" err="1" smtClean="0"/>
              <a:t>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Integration testing </a:t>
            </a:r>
            <a:r>
              <a:rPr lang="en-US" dirty="0"/>
              <a:t>is used to verify the correct interaction of individual components that are assembled and the system behaves as </a:t>
            </a:r>
            <a:r>
              <a:rPr lang="en-US" dirty="0" smtClean="0"/>
              <a:t>expected in its specification.</a:t>
            </a:r>
            <a:endParaRPr lang="en-US" dirty="0"/>
          </a:p>
          <a:p>
            <a:r>
              <a:rPr lang="en-US" dirty="0"/>
              <a:t>See also </a:t>
            </a:r>
            <a:r>
              <a:rPr lang="en-US" i="1" dirty="0"/>
              <a:t>continuous integration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77AD1C"/>
                </a:solidFill>
              </a:rPr>
              <a:t>&lt;</a:t>
            </a:r>
            <a:fld id="{0E259CFB-96C1-410A-B0F5-19B2A0669C55}" type="slidenum">
              <a:rPr lang="cs-CZ" smtClean="0"/>
              <a:pPr/>
              <a:t>17</a:t>
            </a:fld>
            <a:r>
              <a:rPr lang="en-US" smtClean="0">
                <a:solidFill>
                  <a:srgbClr val="77AD1C"/>
                </a:solidFill>
              </a:rPr>
              <a:t>&gt;</a:t>
            </a:r>
            <a:endParaRPr lang="cs-CZ" dirty="0"/>
          </a:p>
        </p:txBody>
      </p:sp>
      <p:grpSp>
        <p:nvGrpSpPr>
          <p:cNvPr id="5" name="Group 4"/>
          <p:cNvGrpSpPr/>
          <p:nvPr/>
        </p:nvGrpSpPr>
        <p:grpSpPr>
          <a:xfrm>
            <a:off x="2771800" y="6165304"/>
            <a:ext cx="1404088" cy="612207"/>
            <a:chOff x="2771800" y="6165304"/>
            <a:chExt cx="1404088" cy="612207"/>
          </a:xfrm>
        </p:grpSpPr>
        <p:pic>
          <p:nvPicPr>
            <p:cNvPr id="6" name="Picture 5" descr="logo_mu.gif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71800" y="6165304"/>
              <a:ext cx="613976" cy="612207"/>
            </a:xfrm>
            <a:prstGeom prst="rect">
              <a:avLst/>
            </a:prstGeom>
          </p:spPr>
        </p:pic>
        <p:pic>
          <p:nvPicPr>
            <p:cNvPr id="7" name="Picture 6" descr="logo_fi.gif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63888" y="6165304"/>
              <a:ext cx="612000" cy="61200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Functional</a:t>
            </a:r>
            <a:r>
              <a:rPr lang="cs-CZ" dirty="0" smtClean="0"/>
              <a:t> </a:t>
            </a:r>
            <a:r>
              <a:rPr lang="cs-CZ" dirty="0" err="1" smtClean="0"/>
              <a:t>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Functional testing is used to verify the functionality of the end-user perspective.</a:t>
            </a:r>
          </a:p>
          <a:p>
            <a:r>
              <a:rPr lang="en-US" dirty="0"/>
              <a:t>Mostly </a:t>
            </a:r>
            <a:r>
              <a:rPr lang="en-US" dirty="0" smtClean="0"/>
              <a:t>performed at </a:t>
            </a:r>
            <a:r>
              <a:rPr lang="en-US" dirty="0"/>
              <a:t>the user </a:t>
            </a:r>
            <a:r>
              <a:rPr lang="en-US" dirty="0" smtClean="0"/>
              <a:t>interface level</a:t>
            </a:r>
            <a:endParaRPr lang="en-US" dirty="0"/>
          </a:p>
          <a:p>
            <a:r>
              <a:rPr lang="en-US" dirty="0"/>
              <a:t>Rational Functional Tester - web </a:t>
            </a:r>
            <a:r>
              <a:rPr lang="en-US" dirty="0" smtClean="0"/>
              <a:t>GUI+</a:t>
            </a:r>
            <a:endParaRPr lang="en-US" dirty="0"/>
          </a:p>
          <a:p>
            <a:pPr lvl="1"/>
            <a:r>
              <a:rPr lang="en-US" b="1" dirty="0" smtClean="0">
                <a:latin typeface="Courier"/>
                <a:cs typeface="Courier"/>
              </a:rPr>
              <a:t>http</a:t>
            </a:r>
            <a:r>
              <a:rPr lang="en-US" b="1" dirty="0">
                <a:latin typeface="Courier"/>
                <a:cs typeface="Courier"/>
              </a:rPr>
              <a:t>://www-01.ibm.com/software/</a:t>
            </a:r>
            <a:r>
              <a:rPr lang="en-US" b="1" dirty="0" err="1">
                <a:latin typeface="Courier"/>
                <a:cs typeface="Courier"/>
              </a:rPr>
              <a:t>awdtools</a:t>
            </a:r>
            <a:r>
              <a:rPr lang="en-US" b="1" dirty="0">
                <a:latin typeface="Courier"/>
                <a:cs typeface="Courier"/>
              </a:rPr>
              <a:t>/tester/functional/</a:t>
            </a:r>
            <a:r>
              <a:rPr lang="en-US" b="1" dirty="0" err="1">
                <a:latin typeface="Courier"/>
                <a:cs typeface="Courier"/>
              </a:rPr>
              <a:t>index.html</a:t>
            </a:r>
            <a:endParaRPr lang="en-US" b="1" dirty="0">
              <a:latin typeface="Courier"/>
              <a:cs typeface="Courier"/>
            </a:endParaRPr>
          </a:p>
          <a:p>
            <a:r>
              <a:rPr lang="en-US" dirty="0"/>
              <a:t>Selenium IDE </a:t>
            </a:r>
            <a:r>
              <a:rPr lang="en-US" dirty="0" smtClean="0"/>
              <a:t>– web</a:t>
            </a:r>
            <a:endParaRPr lang="en-US" dirty="0"/>
          </a:p>
          <a:p>
            <a:pPr lvl="1"/>
            <a:r>
              <a:rPr lang="en-US" b="1" dirty="0" smtClean="0">
                <a:latin typeface="Courier"/>
                <a:cs typeface="Courier"/>
              </a:rPr>
              <a:t>http</a:t>
            </a:r>
            <a:r>
              <a:rPr lang="en-US" b="1" dirty="0">
                <a:latin typeface="Courier"/>
                <a:cs typeface="Courier"/>
              </a:rPr>
              <a:t>://</a:t>
            </a:r>
            <a:r>
              <a:rPr lang="en-US" b="1" dirty="0" err="1">
                <a:latin typeface="Courier"/>
                <a:cs typeface="Courier"/>
              </a:rPr>
              <a:t>selenium.openqa.org</a:t>
            </a:r>
            <a:r>
              <a:rPr lang="en-US" b="1" dirty="0">
                <a:latin typeface="Courier"/>
                <a:cs typeface="Courier"/>
              </a:rPr>
              <a:t>/</a:t>
            </a:r>
          </a:p>
          <a:p>
            <a:r>
              <a:rPr lang="en-US" dirty="0"/>
              <a:t>Marathon </a:t>
            </a:r>
            <a:r>
              <a:rPr lang="en-US" dirty="0" smtClean="0"/>
              <a:t>– GUI</a:t>
            </a:r>
            <a:endParaRPr lang="en-US" dirty="0"/>
          </a:p>
          <a:p>
            <a:pPr lvl="1"/>
            <a:r>
              <a:rPr lang="en-US" b="1" dirty="0" smtClean="0">
                <a:latin typeface="Courier"/>
                <a:cs typeface="Courier"/>
              </a:rPr>
              <a:t>http</a:t>
            </a:r>
            <a:r>
              <a:rPr lang="en-US" b="1" dirty="0">
                <a:latin typeface="Courier"/>
                <a:cs typeface="Courier"/>
              </a:rPr>
              <a:t>://</a:t>
            </a:r>
            <a:r>
              <a:rPr lang="en-US" b="1" dirty="0" err="1">
                <a:latin typeface="Courier"/>
                <a:cs typeface="Courier"/>
              </a:rPr>
              <a:t>marathonman.sourceforge.net</a:t>
            </a:r>
            <a:r>
              <a:rPr lang="en-US" b="1" dirty="0">
                <a:latin typeface="Courier"/>
                <a:cs typeface="Courier"/>
              </a:rPr>
              <a:t>/</a:t>
            </a:r>
          </a:p>
          <a:p>
            <a:r>
              <a:rPr lang="en-US" dirty="0"/>
              <a:t>Rational Robot - </a:t>
            </a:r>
            <a:r>
              <a:rPr lang="en-US" dirty="0" smtClean="0"/>
              <a:t>GUI(</a:t>
            </a:r>
            <a:r>
              <a:rPr lang="en-US" dirty="0"/>
              <a:t>for legacy applications), </a:t>
            </a:r>
            <a:r>
              <a:rPr lang="en-US" i="1" dirty="0"/>
              <a:t>Rational Quality Manager</a:t>
            </a:r>
            <a:r>
              <a:rPr lang="en-US" dirty="0"/>
              <a:t>, </a:t>
            </a:r>
            <a:r>
              <a:rPr lang="en-US" i="1" dirty="0" err="1"/>
              <a:t>JWebUnit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77AD1C"/>
                </a:solidFill>
              </a:rPr>
              <a:t>&lt;</a:t>
            </a:r>
            <a:fld id="{0E259CFB-96C1-410A-B0F5-19B2A0669C55}" type="slidenum">
              <a:rPr lang="cs-CZ" smtClean="0"/>
              <a:pPr/>
              <a:t>18</a:t>
            </a:fld>
            <a:r>
              <a:rPr lang="en-US" smtClean="0">
                <a:solidFill>
                  <a:srgbClr val="77AD1C"/>
                </a:solidFill>
              </a:rPr>
              <a:t>&gt;</a:t>
            </a:r>
            <a:endParaRPr lang="cs-CZ" dirty="0"/>
          </a:p>
        </p:txBody>
      </p:sp>
      <p:grpSp>
        <p:nvGrpSpPr>
          <p:cNvPr id="5" name="Group 4"/>
          <p:cNvGrpSpPr/>
          <p:nvPr/>
        </p:nvGrpSpPr>
        <p:grpSpPr>
          <a:xfrm>
            <a:off x="2771800" y="6165304"/>
            <a:ext cx="1404088" cy="612207"/>
            <a:chOff x="2771800" y="6165304"/>
            <a:chExt cx="1404088" cy="612207"/>
          </a:xfrm>
        </p:grpSpPr>
        <p:pic>
          <p:nvPicPr>
            <p:cNvPr id="6" name="Picture 5" descr="logo_mu.gif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71800" y="6165304"/>
              <a:ext cx="613976" cy="612207"/>
            </a:xfrm>
            <a:prstGeom prst="rect">
              <a:avLst/>
            </a:prstGeom>
          </p:spPr>
        </p:pic>
        <p:pic>
          <p:nvPicPr>
            <p:cNvPr id="7" name="Picture 6" descr="logo_fi.gif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63888" y="6165304"/>
              <a:ext cx="612000" cy="61200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Acceptance</a:t>
            </a:r>
            <a:r>
              <a:rPr lang="cs-CZ" dirty="0" smtClean="0"/>
              <a:t> </a:t>
            </a:r>
            <a:r>
              <a:rPr lang="cs-CZ" dirty="0" err="1" smtClean="0"/>
              <a:t>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Customer acceptance testing verifies that the application meets </a:t>
            </a:r>
            <a:r>
              <a:rPr lang="en-US" dirty="0" smtClean="0"/>
              <a:t>customer’s requirements </a:t>
            </a:r>
            <a:r>
              <a:rPr lang="en-US" dirty="0"/>
              <a:t>and expectations.</a:t>
            </a:r>
          </a:p>
          <a:p>
            <a:r>
              <a:rPr lang="en-US" dirty="0"/>
              <a:t>Absence of acceptance testing (or its underestimation and lack of design) almost </a:t>
            </a:r>
            <a:r>
              <a:rPr lang="en-US" dirty="0" smtClean="0"/>
              <a:t>always leads </a:t>
            </a:r>
            <a:r>
              <a:rPr lang="en-US" dirty="0"/>
              <a:t>to future disputes and problems.</a:t>
            </a:r>
          </a:p>
          <a:p>
            <a:r>
              <a:rPr lang="en-US" dirty="0"/>
              <a:t>Customers unfortunately have a tendency to underestimate </a:t>
            </a:r>
            <a:r>
              <a:rPr lang="en-US" dirty="0" smtClean="0"/>
              <a:t>it. The non</a:t>
            </a:r>
            <a:r>
              <a:rPr lang="en-US" dirty="0"/>
              <a:t>-compliance </a:t>
            </a:r>
            <a:r>
              <a:rPr lang="en-US" dirty="0" smtClean="0"/>
              <a:t>of the </a:t>
            </a:r>
            <a:r>
              <a:rPr lang="en-US" dirty="0"/>
              <a:t>implementation </a:t>
            </a:r>
            <a:r>
              <a:rPr lang="en-US" dirty="0" smtClean="0"/>
              <a:t>with </a:t>
            </a:r>
            <a:r>
              <a:rPr lang="en-US" dirty="0"/>
              <a:t>the </a:t>
            </a:r>
            <a:r>
              <a:rPr lang="en-US" dirty="0" smtClean="0"/>
              <a:t>customer’s requirements so </a:t>
            </a:r>
            <a:r>
              <a:rPr lang="en-US" dirty="0"/>
              <a:t>often </a:t>
            </a:r>
            <a:r>
              <a:rPr lang="en-US" dirty="0" smtClean="0"/>
              <a:t>comes at </a:t>
            </a:r>
            <a:r>
              <a:rPr lang="en-US" dirty="0"/>
              <a:t>the moment of production deployment :-(.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77AD1C"/>
                </a:solidFill>
              </a:rPr>
              <a:t>&lt;</a:t>
            </a:r>
            <a:fld id="{0E259CFB-96C1-410A-B0F5-19B2A0669C55}" type="slidenum">
              <a:rPr lang="cs-CZ" smtClean="0"/>
              <a:pPr/>
              <a:t>19</a:t>
            </a:fld>
            <a:r>
              <a:rPr lang="en-US" smtClean="0">
                <a:solidFill>
                  <a:srgbClr val="77AD1C"/>
                </a:solidFill>
              </a:rPr>
              <a:t>&gt;</a:t>
            </a:r>
            <a:endParaRPr lang="cs-CZ" dirty="0"/>
          </a:p>
        </p:txBody>
      </p:sp>
      <p:grpSp>
        <p:nvGrpSpPr>
          <p:cNvPr id="5" name="Group 4"/>
          <p:cNvGrpSpPr/>
          <p:nvPr/>
        </p:nvGrpSpPr>
        <p:grpSpPr>
          <a:xfrm>
            <a:off x="2771800" y="6165304"/>
            <a:ext cx="1404088" cy="612207"/>
            <a:chOff x="2771800" y="6165304"/>
            <a:chExt cx="1404088" cy="612207"/>
          </a:xfrm>
        </p:grpSpPr>
        <p:pic>
          <p:nvPicPr>
            <p:cNvPr id="6" name="Picture 5" descr="logo_mu.gif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71800" y="6165304"/>
              <a:ext cx="613976" cy="612207"/>
            </a:xfrm>
            <a:prstGeom prst="rect">
              <a:avLst/>
            </a:prstGeom>
          </p:spPr>
        </p:pic>
        <p:pic>
          <p:nvPicPr>
            <p:cNvPr id="7" name="Picture 6" descr="logo_fi.gif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63888" y="6165304"/>
              <a:ext cx="612000" cy="61200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Testing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Testing verifies </a:t>
            </a:r>
            <a:r>
              <a:rPr lang="en-US" dirty="0"/>
              <a:t>compliance with the </a:t>
            </a:r>
            <a:r>
              <a:rPr lang="en-US" i="1" dirty="0"/>
              <a:t>specification </a:t>
            </a:r>
            <a:r>
              <a:rPr lang="en-US" dirty="0"/>
              <a:t>and implementation of </a:t>
            </a:r>
            <a:r>
              <a:rPr lang="en-US" i="1" dirty="0"/>
              <a:t>customer expectations</a:t>
            </a:r>
            <a:r>
              <a:rPr lang="en-US" dirty="0"/>
              <a:t>.</a:t>
            </a:r>
          </a:p>
          <a:p>
            <a:r>
              <a:rPr lang="en-US" dirty="0"/>
              <a:t>It is an important part of the quality management </a:t>
            </a:r>
            <a:r>
              <a:rPr lang="en-US" dirty="0" smtClean="0"/>
              <a:t>in </a:t>
            </a:r>
            <a:r>
              <a:rPr lang="en-US" dirty="0"/>
              <a:t>software </a:t>
            </a:r>
            <a:r>
              <a:rPr lang="en-US" dirty="0" smtClean="0"/>
              <a:t>development.</a:t>
            </a:r>
            <a:endParaRPr lang="en-US" dirty="0"/>
          </a:p>
          <a:p>
            <a:r>
              <a:rPr lang="en-US" dirty="0"/>
              <a:t>Unlike formal verification does not allow to detect </a:t>
            </a:r>
            <a:r>
              <a:rPr lang="en-US" i="1" dirty="0"/>
              <a:t>all</a:t>
            </a:r>
            <a:r>
              <a:rPr lang="en-US" dirty="0"/>
              <a:t> </a:t>
            </a:r>
            <a:r>
              <a:rPr lang="en-US" dirty="0" smtClean="0"/>
              <a:t>potential errors.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77AD1C"/>
                </a:solidFill>
              </a:rPr>
              <a:t>&lt;</a:t>
            </a:r>
            <a:fld id="{0E259CFB-96C1-410A-B0F5-19B2A0669C55}" type="slidenum">
              <a:rPr lang="cs-CZ" smtClean="0"/>
              <a:pPr/>
              <a:t>2</a:t>
            </a:fld>
            <a:r>
              <a:rPr lang="en-US" smtClean="0">
                <a:solidFill>
                  <a:srgbClr val="77AD1C"/>
                </a:solidFill>
              </a:rPr>
              <a:t>&gt;</a:t>
            </a:r>
            <a:endParaRPr lang="cs-CZ" dirty="0"/>
          </a:p>
        </p:txBody>
      </p:sp>
      <p:grpSp>
        <p:nvGrpSpPr>
          <p:cNvPr id="7" name="Group 6"/>
          <p:cNvGrpSpPr/>
          <p:nvPr/>
        </p:nvGrpSpPr>
        <p:grpSpPr>
          <a:xfrm>
            <a:off x="2771800" y="6165304"/>
            <a:ext cx="1404088" cy="612207"/>
            <a:chOff x="2771800" y="6165304"/>
            <a:chExt cx="1404088" cy="612207"/>
          </a:xfrm>
        </p:grpSpPr>
        <p:pic>
          <p:nvPicPr>
            <p:cNvPr id="5" name="Picture 4" descr="logo_mu.gif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71800" y="6165304"/>
              <a:ext cx="613976" cy="612207"/>
            </a:xfrm>
            <a:prstGeom prst="rect">
              <a:avLst/>
            </a:prstGeom>
          </p:spPr>
        </p:pic>
        <p:pic>
          <p:nvPicPr>
            <p:cNvPr id="6" name="Picture 5" descr="logo_fi.gif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63888" y="6165304"/>
              <a:ext cx="612000" cy="61200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Performance and </a:t>
            </a:r>
            <a:r>
              <a:rPr lang="cs-CZ" dirty="0" err="1" smtClean="0"/>
              <a:t>Scalability</a:t>
            </a:r>
            <a:r>
              <a:rPr lang="cs-CZ" dirty="0" smtClean="0"/>
              <a:t> </a:t>
            </a:r>
            <a:r>
              <a:rPr lang="cs-CZ" dirty="0" err="1" smtClean="0"/>
              <a:t>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Performance testing verifies system throughput and response time at high loads.</a:t>
            </a:r>
          </a:p>
          <a:p>
            <a:r>
              <a:rPr lang="en-US" dirty="0"/>
              <a:t>Part of the specification should be the definition of the throughput and response times of the prescribed load.</a:t>
            </a:r>
          </a:p>
          <a:p>
            <a:r>
              <a:rPr lang="en-US" i="1" dirty="0"/>
              <a:t>Rational Performance Tester </a:t>
            </a:r>
            <a:r>
              <a:rPr lang="en-US" dirty="0"/>
              <a:t>(+ extensions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 smtClean="0">
                <a:latin typeface="Courier"/>
                <a:cs typeface="Courier"/>
              </a:rPr>
              <a:t>http</a:t>
            </a:r>
            <a:r>
              <a:rPr lang="en-US" dirty="0">
                <a:latin typeface="Courier"/>
                <a:cs typeface="Courier"/>
              </a:rPr>
              <a:t>://www-01.ibm.com/software/</a:t>
            </a:r>
            <a:r>
              <a:rPr lang="en-US" dirty="0" err="1">
                <a:latin typeface="Courier"/>
                <a:cs typeface="Courier"/>
              </a:rPr>
              <a:t>awdtools</a:t>
            </a:r>
            <a:r>
              <a:rPr lang="en-US" dirty="0">
                <a:latin typeface="Courier"/>
                <a:cs typeface="Courier"/>
              </a:rPr>
              <a:t>/tester/performance/</a:t>
            </a:r>
            <a:r>
              <a:rPr lang="en-US" dirty="0" err="1">
                <a:latin typeface="Courier"/>
                <a:cs typeface="Courier"/>
              </a:rPr>
              <a:t>index.htm</a:t>
            </a:r>
            <a:endParaRPr lang="en-US" dirty="0">
              <a:latin typeface="Courier"/>
              <a:cs typeface="Courier"/>
            </a:endParaRPr>
          </a:p>
          <a:p>
            <a:r>
              <a:rPr lang="en-US" i="1" dirty="0"/>
              <a:t>Rational Service Tester </a:t>
            </a:r>
            <a:r>
              <a:rPr lang="en-US" dirty="0"/>
              <a:t>for SOA Quality (functional testing, performance testing +)</a:t>
            </a:r>
          </a:p>
          <a:p>
            <a:r>
              <a:rPr lang="en-US" dirty="0" err="1" smtClean="0"/>
              <a:t>J</a:t>
            </a:r>
            <a:r>
              <a:rPr lang="en-US" dirty="0" err="1"/>
              <a:t>M</a:t>
            </a:r>
            <a:r>
              <a:rPr lang="en-US" dirty="0" err="1" smtClean="0"/>
              <a:t>eter</a:t>
            </a:r>
            <a:r>
              <a:rPr lang="en-US" dirty="0" smtClean="0"/>
              <a:t> - </a:t>
            </a:r>
            <a:r>
              <a:rPr lang="en-US" dirty="0" smtClean="0">
                <a:latin typeface="Courier"/>
                <a:cs typeface="Courier"/>
              </a:rPr>
              <a:t>http</a:t>
            </a:r>
            <a:r>
              <a:rPr lang="en-US" dirty="0">
                <a:latin typeface="Courier"/>
                <a:cs typeface="Courier"/>
              </a:rPr>
              <a:t>://</a:t>
            </a:r>
            <a:r>
              <a:rPr lang="en-US" dirty="0" err="1">
                <a:latin typeface="Courier"/>
                <a:cs typeface="Courier"/>
              </a:rPr>
              <a:t>jakarta.apache.org</a:t>
            </a:r>
            <a:r>
              <a:rPr lang="en-US" dirty="0">
                <a:latin typeface="Courier"/>
                <a:cs typeface="Courier"/>
              </a:rPr>
              <a:t>/</a:t>
            </a:r>
            <a:r>
              <a:rPr lang="en-US" dirty="0" err="1">
                <a:latin typeface="Courier"/>
                <a:cs typeface="Courier"/>
              </a:rPr>
              <a:t>jmeter</a:t>
            </a:r>
            <a:r>
              <a:rPr lang="en-US" dirty="0">
                <a:latin typeface="Courier"/>
                <a:cs typeface="Courier"/>
              </a:rPr>
              <a:t>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77AD1C"/>
                </a:solidFill>
              </a:rPr>
              <a:t>&lt;</a:t>
            </a:r>
            <a:fld id="{0E259CFB-96C1-410A-B0F5-19B2A0669C55}" type="slidenum">
              <a:rPr lang="cs-CZ" smtClean="0"/>
              <a:pPr/>
              <a:t>20</a:t>
            </a:fld>
            <a:r>
              <a:rPr lang="en-US" smtClean="0">
                <a:solidFill>
                  <a:srgbClr val="77AD1C"/>
                </a:solidFill>
              </a:rPr>
              <a:t>&gt;</a:t>
            </a:r>
            <a:endParaRPr lang="cs-CZ" dirty="0"/>
          </a:p>
        </p:txBody>
      </p:sp>
      <p:grpSp>
        <p:nvGrpSpPr>
          <p:cNvPr id="5" name="Group 4"/>
          <p:cNvGrpSpPr/>
          <p:nvPr/>
        </p:nvGrpSpPr>
        <p:grpSpPr>
          <a:xfrm>
            <a:off x="2771800" y="6165304"/>
            <a:ext cx="1404088" cy="612207"/>
            <a:chOff x="2771800" y="6165304"/>
            <a:chExt cx="1404088" cy="612207"/>
          </a:xfrm>
        </p:grpSpPr>
        <p:pic>
          <p:nvPicPr>
            <p:cNvPr id="6" name="Picture 5" descr="logo_mu.gif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71800" y="6165304"/>
              <a:ext cx="613976" cy="612207"/>
            </a:xfrm>
            <a:prstGeom prst="rect">
              <a:avLst/>
            </a:prstGeom>
          </p:spPr>
        </p:pic>
        <p:pic>
          <p:nvPicPr>
            <p:cNvPr id="7" name="Picture 6" descr="logo_fi.gif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63888" y="6165304"/>
              <a:ext cx="612000" cy="61200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Usability</a:t>
            </a:r>
            <a:r>
              <a:rPr lang="cs-CZ" dirty="0" smtClean="0"/>
              <a:t> </a:t>
            </a:r>
            <a:r>
              <a:rPr lang="cs-CZ" dirty="0" err="1" smtClean="0"/>
              <a:t>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the USA a common </a:t>
            </a:r>
            <a:r>
              <a:rPr lang="en-US" dirty="0" smtClean="0"/>
              <a:t>thing, </a:t>
            </a:r>
            <a:r>
              <a:rPr lang="en-US" dirty="0"/>
              <a:t>in Europe </a:t>
            </a:r>
            <a:r>
              <a:rPr lang="en-US" dirty="0" smtClean="0"/>
              <a:t>still not so obvious and Asia is likely to overtake Europe in this.</a:t>
            </a:r>
          </a:p>
          <a:p>
            <a:r>
              <a:rPr lang="en-US" dirty="0" smtClean="0"/>
              <a:t>The </a:t>
            </a:r>
            <a:r>
              <a:rPr lang="en-US" dirty="0"/>
              <a:t>definition of the prototype of the target user.</a:t>
            </a:r>
          </a:p>
          <a:p>
            <a:r>
              <a:rPr lang="en-US" dirty="0"/>
              <a:t>Select a group of test users (test sample).</a:t>
            </a:r>
          </a:p>
          <a:p>
            <a:r>
              <a:rPr lang="en-US" dirty="0"/>
              <a:t>Test user is given a list of tasks that are trying to solve without the help of someone else.</a:t>
            </a:r>
          </a:p>
          <a:p>
            <a:r>
              <a:rPr lang="en-US" dirty="0" smtClean="0"/>
              <a:t>His/her </a:t>
            </a:r>
            <a:r>
              <a:rPr lang="en-US" dirty="0"/>
              <a:t>behavior is monitored and evaluated.</a:t>
            </a:r>
          </a:p>
          <a:p>
            <a:r>
              <a:rPr lang="en-US" dirty="0"/>
              <a:t>See </a:t>
            </a:r>
            <a:r>
              <a:rPr lang="en-US" dirty="0" err="1"/>
              <a:t>Štefkovič</a:t>
            </a:r>
            <a:r>
              <a:rPr lang="en-US" dirty="0"/>
              <a:t>, M.: Usability of Web applications. </a:t>
            </a:r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://is.muni.cz/auth/th/166042/fi_b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(</a:t>
            </a:r>
            <a:r>
              <a:rPr lang="en-US" dirty="0" err="1" smtClean="0"/>
              <a:t>Bc</a:t>
            </a:r>
            <a:r>
              <a:rPr lang="en-US" dirty="0" smtClean="0"/>
              <a:t>. Thesis</a:t>
            </a:r>
            <a:r>
              <a:rPr lang="en-US" dirty="0"/>
              <a:t>)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77AD1C"/>
                </a:solidFill>
              </a:rPr>
              <a:t>&lt;</a:t>
            </a:r>
            <a:fld id="{0E259CFB-96C1-410A-B0F5-19B2A0669C55}" type="slidenum">
              <a:rPr lang="cs-CZ" smtClean="0"/>
              <a:pPr/>
              <a:t>21</a:t>
            </a:fld>
            <a:r>
              <a:rPr lang="en-US" smtClean="0">
                <a:solidFill>
                  <a:srgbClr val="77AD1C"/>
                </a:solidFill>
              </a:rPr>
              <a:t>&gt;</a:t>
            </a:r>
            <a:endParaRPr lang="cs-CZ" dirty="0"/>
          </a:p>
        </p:txBody>
      </p:sp>
      <p:grpSp>
        <p:nvGrpSpPr>
          <p:cNvPr id="5" name="Group 4"/>
          <p:cNvGrpSpPr/>
          <p:nvPr/>
        </p:nvGrpSpPr>
        <p:grpSpPr>
          <a:xfrm>
            <a:off x="2771800" y="6165304"/>
            <a:ext cx="1404088" cy="612207"/>
            <a:chOff x="2771800" y="6165304"/>
            <a:chExt cx="1404088" cy="612207"/>
          </a:xfrm>
        </p:grpSpPr>
        <p:pic>
          <p:nvPicPr>
            <p:cNvPr id="6" name="Picture 5" descr="logo_mu.gif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71800" y="6165304"/>
              <a:ext cx="613976" cy="612207"/>
            </a:xfrm>
            <a:prstGeom prst="rect">
              <a:avLst/>
            </a:prstGeom>
          </p:spPr>
        </p:pic>
        <p:pic>
          <p:nvPicPr>
            <p:cNvPr id="7" name="Picture 6" descr="logo_fi.gif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63888" y="6165304"/>
              <a:ext cx="612000" cy="61200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Security</a:t>
            </a:r>
            <a:r>
              <a:rPr lang="cs-CZ" dirty="0" smtClean="0"/>
              <a:t> </a:t>
            </a:r>
            <a:r>
              <a:rPr lang="cs-CZ" dirty="0" err="1" smtClean="0"/>
              <a:t>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Security </a:t>
            </a:r>
            <a:r>
              <a:rPr lang="en-US" dirty="0" smtClean="0"/>
              <a:t>testing checks </a:t>
            </a:r>
            <a:r>
              <a:rPr lang="en-US" dirty="0"/>
              <a:t>resistance </a:t>
            </a:r>
            <a:r>
              <a:rPr lang="en-US" dirty="0" smtClean="0"/>
              <a:t>against </a:t>
            </a:r>
            <a:r>
              <a:rPr lang="en-US" dirty="0"/>
              <a:t>various security attacks.</a:t>
            </a:r>
          </a:p>
          <a:p>
            <a:r>
              <a:rPr lang="en-US" dirty="0"/>
              <a:t>Tools:</a:t>
            </a:r>
          </a:p>
          <a:p>
            <a:r>
              <a:rPr lang="en-US" dirty="0"/>
              <a:t>Rational </a:t>
            </a:r>
            <a:r>
              <a:rPr lang="en-US" i="1" dirty="0" err="1"/>
              <a:t>AppScan</a:t>
            </a:r>
            <a:r>
              <a:rPr lang="en-US" dirty="0"/>
              <a:t> - web app security </a:t>
            </a:r>
            <a:r>
              <a:rPr lang="en-US" dirty="0" smtClean="0"/>
              <a:t>testing</a:t>
            </a:r>
          </a:p>
          <a:p>
            <a:r>
              <a:rPr lang="en-US" b="0" dirty="0" smtClean="0">
                <a:latin typeface="Courier"/>
                <a:cs typeface="Courier"/>
              </a:rPr>
              <a:t>http</a:t>
            </a:r>
            <a:r>
              <a:rPr lang="en-US" b="0" dirty="0">
                <a:latin typeface="Courier"/>
                <a:cs typeface="Courier"/>
              </a:rPr>
              <a:t>://www-01.ibm.com/software/</a:t>
            </a:r>
            <a:r>
              <a:rPr lang="en-US" b="0" dirty="0" err="1">
                <a:latin typeface="Courier"/>
                <a:cs typeface="Courier"/>
              </a:rPr>
              <a:t>awdtools</a:t>
            </a:r>
            <a:r>
              <a:rPr lang="en-US" b="0" dirty="0">
                <a:latin typeface="Courier"/>
                <a:cs typeface="Courier"/>
              </a:rPr>
              <a:t>/</a:t>
            </a:r>
            <a:r>
              <a:rPr lang="en-US" b="0" dirty="0" err="1">
                <a:latin typeface="Courier"/>
                <a:cs typeface="Courier"/>
              </a:rPr>
              <a:t>appscan</a:t>
            </a:r>
            <a:r>
              <a:rPr lang="en-US" b="0" dirty="0">
                <a:latin typeface="Courier"/>
                <a:cs typeface="Courier"/>
              </a:rPr>
              <a:t>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77AD1C"/>
                </a:solidFill>
              </a:rPr>
              <a:t>&lt;</a:t>
            </a:r>
            <a:fld id="{0E259CFB-96C1-410A-B0F5-19B2A0669C55}" type="slidenum">
              <a:rPr lang="cs-CZ" smtClean="0"/>
              <a:pPr/>
              <a:t>22</a:t>
            </a:fld>
            <a:r>
              <a:rPr lang="en-US" smtClean="0">
                <a:solidFill>
                  <a:srgbClr val="77AD1C"/>
                </a:solidFill>
              </a:rPr>
              <a:t>&gt;</a:t>
            </a:r>
            <a:endParaRPr lang="cs-CZ" dirty="0"/>
          </a:p>
        </p:txBody>
      </p:sp>
      <p:grpSp>
        <p:nvGrpSpPr>
          <p:cNvPr id="5" name="Group 4"/>
          <p:cNvGrpSpPr/>
          <p:nvPr/>
        </p:nvGrpSpPr>
        <p:grpSpPr>
          <a:xfrm>
            <a:off x="2771800" y="6165304"/>
            <a:ext cx="1404088" cy="612207"/>
            <a:chOff x="2771800" y="6165304"/>
            <a:chExt cx="1404088" cy="612207"/>
          </a:xfrm>
        </p:grpSpPr>
        <p:pic>
          <p:nvPicPr>
            <p:cNvPr id="6" name="Picture 5" descr="logo_mu.gif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71800" y="6165304"/>
              <a:ext cx="613976" cy="612207"/>
            </a:xfrm>
            <a:prstGeom prst="rect">
              <a:avLst/>
            </a:prstGeom>
          </p:spPr>
        </p:pic>
        <p:pic>
          <p:nvPicPr>
            <p:cNvPr id="7" name="Picture 6" descr="logo_fi.gif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63888" y="6165304"/>
              <a:ext cx="612000" cy="61200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ctr">
              <a:buNone/>
            </a:pPr>
            <a:r>
              <a:rPr lang="cs-CZ" sz="9600" dirty="0" smtClean="0"/>
              <a:t>?</a:t>
            </a:r>
            <a:endParaRPr lang="en-US" sz="9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77AD1C"/>
                </a:solidFill>
              </a:rPr>
              <a:t>&lt;</a:t>
            </a:r>
            <a:fld id="{0E259CFB-96C1-410A-B0F5-19B2A0669C55}" type="slidenum">
              <a:rPr lang="cs-CZ" smtClean="0"/>
              <a:pPr/>
              <a:t>23</a:t>
            </a:fld>
            <a:r>
              <a:rPr lang="en-US" smtClean="0">
                <a:solidFill>
                  <a:srgbClr val="77AD1C"/>
                </a:solidFill>
              </a:rPr>
              <a:t>&gt;</a:t>
            </a:r>
            <a:endParaRPr lang="cs-CZ" dirty="0"/>
          </a:p>
        </p:txBody>
      </p:sp>
      <p:grpSp>
        <p:nvGrpSpPr>
          <p:cNvPr id="5" name="Group 4"/>
          <p:cNvGrpSpPr/>
          <p:nvPr/>
        </p:nvGrpSpPr>
        <p:grpSpPr>
          <a:xfrm>
            <a:off x="2771800" y="6165304"/>
            <a:ext cx="1404088" cy="612207"/>
            <a:chOff x="2771800" y="6165304"/>
            <a:chExt cx="1404088" cy="612207"/>
          </a:xfrm>
        </p:grpSpPr>
        <p:pic>
          <p:nvPicPr>
            <p:cNvPr id="6" name="Picture 5" descr="logo_mu.gif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71800" y="6165304"/>
              <a:ext cx="613976" cy="612207"/>
            </a:xfrm>
            <a:prstGeom prst="rect">
              <a:avLst/>
            </a:prstGeom>
          </p:spPr>
        </p:pic>
        <p:pic>
          <p:nvPicPr>
            <p:cNvPr id="7" name="Picture 6" descr="logo_fi.gif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63888" y="6165304"/>
              <a:ext cx="612000" cy="61200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pravidla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Tests should be </a:t>
            </a:r>
            <a:r>
              <a:rPr lang="en-US" i="1" dirty="0" smtClean="0"/>
              <a:t>reproducible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/>
              <a:t>Somebody else should be able to perform the same tests with the same results.</a:t>
            </a:r>
            <a:endParaRPr lang="en-US" dirty="0"/>
          </a:p>
          <a:p>
            <a:r>
              <a:rPr lang="en-US" dirty="0"/>
              <a:t>Tests should be </a:t>
            </a:r>
            <a:r>
              <a:rPr lang="en-US" i="1" dirty="0"/>
              <a:t>deterministic</a:t>
            </a:r>
            <a:r>
              <a:rPr lang="en-US" dirty="0"/>
              <a:t>, i.e. they should </a:t>
            </a:r>
            <a:r>
              <a:rPr lang="en-US" dirty="0" smtClean="0"/>
              <a:t>have the same input conditions at the beginning.</a:t>
            </a:r>
            <a:endParaRPr lang="en-US" dirty="0"/>
          </a:p>
          <a:p>
            <a:r>
              <a:rPr lang="en-US" dirty="0"/>
              <a:t>Tests should be </a:t>
            </a:r>
            <a:r>
              <a:rPr lang="en-US" i="1" dirty="0"/>
              <a:t>independent</a:t>
            </a:r>
            <a:r>
              <a:rPr lang="en-US" dirty="0"/>
              <a:t>, </a:t>
            </a:r>
            <a:r>
              <a:rPr lang="en-US" dirty="0" smtClean="0"/>
              <a:t>i.e. </a:t>
            </a:r>
            <a:r>
              <a:rPr lang="en-US" dirty="0"/>
              <a:t>not to be influenced by </a:t>
            </a:r>
            <a:r>
              <a:rPr lang="en-US" dirty="0" smtClean="0"/>
              <a:t>each other.</a:t>
            </a:r>
          </a:p>
          <a:p>
            <a:pPr lvl="1"/>
            <a:r>
              <a:rPr lang="en-US" dirty="0" smtClean="0"/>
              <a:t>Usually by setting the same input conditions for each test </a:t>
            </a:r>
            <a:endParaRPr lang="en-US" dirty="0"/>
          </a:p>
          <a:p>
            <a:r>
              <a:rPr lang="en-US" dirty="0"/>
              <a:t>Tests should be </a:t>
            </a:r>
            <a:r>
              <a:rPr lang="en-US" i="1" dirty="0"/>
              <a:t>repeatable cheaply</a:t>
            </a:r>
            <a:r>
              <a:rPr lang="en-US" dirty="0" smtClean="0"/>
              <a:t>. </a:t>
            </a:r>
            <a:endParaRPr lang="en-US" dirty="0"/>
          </a:p>
          <a:p>
            <a:pPr lvl="1"/>
            <a:r>
              <a:rPr lang="en-US" dirty="0" smtClean="0"/>
              <a:t>It usually means running in an automated way.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77AD1C"/>
                </a:solidFill>
              </a:rPr>
              <a:t>&lt;</a:t>
            </a:r>
            <a:fld id="{0E259CFB-96C1-410A-B0F5-19B2A0669C55}" type="slidenum">
              <a:rPr lang="cs-CZ" smtClean="0"/>
              <a:pPr/>
              <a:t>3</a:t>
            </a:fld>
            <a:r>
              <a:rPr lang="en-US" smtClean="0">
                <a:solidFill>
                  <a:srgbClr val="77AD1C"/>
                </a:solidFill>
              </a:rPr>
              <a:t>&gt;</a:t>
            </a:r>
            <a:endParaRPr lang="cs-CZ" dirty="0"/>
          </a:p>
        </p:txBody>
      </p:sp>
      <p:grpSp>
        <p:nvGrpSpPr>
          <p:cNvPr id="5" name="Group 4"/>
          <p:cNvGrpSpPr/>
          <p:nvPr/>
        </p:nvGrpSpPr>
        <p:grpSpPr>
          <a:xfrm>
            <a:off x="2771800" y="6165304"/>
            <a:ext cx="1404088" cy="612207"/>
            <a:chOff x="2771800" y="6165304"/>
            <a:chExt cx="1404088" cy="612207"/>
          </a:xfrm>
        </p:grpSpPr>
        <p:pic>
          <p:nvPicPr>
            <p:cNvPr id="6" name="Picture 5" descr="logo_mu.gif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71800" y="6165304"/>
              <a:ext cx="613976" cy="612207"/>
            </a:xfrm>
            <a:prstGeom prst="rect">
              <a:avLst/>
            </a:prstGeom>
          </p:spPr>
        </p:pic>
        <p:pic>
          <p:nvPicPr>
            <p:cNvPr id="7" name="Picture 6" descr="logo_fi.gif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63888" y="6165304"/>
              <a:ext cx="612000" cy="61200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Modes of Testing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Manual testing:</a:t>
            </a:r>
          </a:p>
          <a:p>
            <a:pPr lvl="1"/>
            <a:r>
              <a:rPr lang="en-US" sz="2400" dirty="0"/>
              <a:t>low entry costs;</a:t>
            </a:r>
          </a:p>
          <a:p>
            <a:pPr lvl="1"/>
            <a:r>
              <a:rPr lang="en-US" sz="2400" dirty="0"/>
              <a:t>expensive </a:t>
            </a:r>
            <a:r>
              <a:rPr lang="en-US" sz="2400" dirty="0" smtClean="0"/>
              <a:t>repetitions;</a:t>
            </a:r>
            <a:endParaRPr lang="en-US" sz="2400" dirty="0"/>
          </a:p>
          <a:p>
            <a:pPr lvl="1"/>
            <a:r>
              <a:rPr lang="en-US" sz="2400" dirty="0"/>
              <a:t>difficult to ensure reproducibility, determinism and independence</a:t>
            </a:r>
          </a:p>
          <a:p>
            <a:r>
              <a:rPr lang="en-US" sz="2800" dirty="0" smtClean="0"/>
              <a:t>Automated </a:t>
            </a:r>
            <a:r>
              <a:rPr lang="en-US" sz="2800" dirty="0"/>
              <a:t>testing:</a:t>
            </a:r>
          </a:p>
          <a:p>
            <a:pPr lvl="1"/>
            <a:r>
              <a:rPr lang="en-US" sz="2400" dirty="0"/>
              <a:t>high input costs;</a:t>
            </a:r>
          </a:p>
          <a:p>
            <a:pPr lvl="1"/>
            <a:r>
              <a:rPr lang="en-US" sz="2400" dirty="0"/>
              <a:t>cheap repetition;</a:t>
            </a:r>
          </a:p>
          <a:p>
            <a:pPr lvl="1"/>
            <a:r>
              <a:rPr lang="en-US" sz="2400" dirty="0"/>
              <a:t>easy to ensure reproducibility, determinism and independence.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77AD1C"/>
                </a:solidFill>
              </a:rPr>
              <a:t>&lt;</a:t>
            </a:r>
            <a:fld id="{0E259CFB-96C1-410A-B0F5-19B2A0669C55}" type="slidenum">
              <a:rPr lang="cs-CZ" smtClean="0"/>
              <a:pPr/>
              <a:t>4</a:t>
            </a:fld>
            <a:r>
              <a:rPr lang="en-US" smtClean="0">
                <a:solidFill>
                  <a:srgbClr val="77AD1C"/>
                </a:solidFill>
              </a:rPr>
              <a:t>&gt;</a:t>
            </a:r>
            <a:endParaRPr lang="cs-CZ" dirty="0"/>
          </a:p>
        </p:txBody>
      </p:sp>
      <p:grpSp>
        <p:nvGrpSpPr>
          <p:cNvPr id="5" name="Group 4"/>
          <p:cNvGrpSpPr/>
          <p:nvPr/>
        </p:nvGrpSpPr>
        <p:grpSpPr>
          <a:xfrm>
            <a:off x="2771800" y="6165304"/>
            <a:ext cx="1404088" cy="612207"/>
            <a:chOff x="2771800" y="6165304"/>
            <a:chExt cx="1404088" cy="612207"/>
          </a:xfrm>
        </p:grpSpPr>
        <p:pic>
          <p:nvPicPr>
            <p:cNvPr id="6" name="Picture 5" descr="logo_mu.gif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71800" y="6165304"/>
              <a:ext cx="613976" cy="612207"/>
            </a:xfrm>
            <a:prstGeom prst="rect">
              <a:avLst/>
            </a:prstGeom>
          </p:spPr>
        </p:pic>
        <p:pic>
          <p:nvPicPr>
            <p:cNvPr id="7" name="Picture 6" descr="logo_fi.gif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63888" y="6165304"/>
              <a:ext cx="612000" cy="61200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Testing According to 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Unit testing</a:t>
            </a:r>
          </a:p>
          <a:p>
            <a:pPr lvl="1"/>
            <a:r>
              <a:rPr lang="en-US" dirty="0" smtClean="0"/>
              <a:t>Does the unit work independently on </a:t>
            </a:r>
            <a:r>
              <a:rPr lang="en-US" dirty="0"/>
              <a:t>the </a:t>
            </a:r>
            <a:r>
              <a:rPr lang="en-US" dirty="0" smtClean="0"/>
              <a:t>context?</a:t>
            </a:r>
            <a:endParaRPr lang="en-US" dirty="0"/>
          </a:p>
          <a:p>
            <a:r>
              <a:rPr lang="en-US" dirty="0" smtClean="0"/>
              <a:t>Integration testing</a:t>
            </a:r>
          </a:p>
          <a:p>
            <a:pPr lvl="1"/>
            <a:r>
              <a:rPr lang="en-US" dirty="0" smtClean="0"/>
              <a:t>Does the component work integrated in its environment?</a:t>
            </a:r>
            <a:endParaRPr lang="en-US" dirty="0"/>
          </a:p>
          <a:p>
            <a:r>
              <a:rPr lang="en-US" dirty="0" smtClean="0"/>
              <a:t>Functional testing</a:t>
            </a:r>
          </a:p>
          <a:p>
            <a:pPr lvl="1"/>
            <a:r>
              <a:rPr lang="en-US" dirty="0" smtClean="0"/>
              <a:t>Does it fulfill the functional requirements? </a:t>
            </a:r>
            <a:endParaRPr lang="en-US" dirty="0"/>
          </a:p>
          <a:p>
            <a:r>
              <a:rPr lang="en-US" dirty="0" smtClean="0"/>
              <a:t>Acceptance Testing</a:t>
            </a:r>
          </a:p>
          <a:p>
            <a:pPr lvl="1"/>
            <a:r>
              <a:rPr lang="en-US" dirty="0" smtClean="0"/>
              <a:t>Is it good for the customers? Will they accept it?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77AD1C"/>
                </a:solidFill>
              </a:rPr>
              <a:t>&lt;</a:t>
            </a:r>
            <a:fld id="{0E259CFB-96C1-410A-B0F5-19B2A0669C55}" type="slidenum">
              <a:rPr lang="cs-CZ" smtClean="0"/>
              <a:pPr/>
              <a:t>5</a:t>
            </a:fld>
            <a:r>
              <a:rPr lang="en-US" smtClean="0">
                <a:solidFill>
                  <a:srgbClr val="77AD1C"/>
                </a:solidFill>
              </a:rPr>
              <a:t>&gt;</a:t>
            </a:r>
            <a:endParaRPr lang="cs-CZ" dirty="0"/>
          </a:p>
        </p:txBody>
      </p:sp>
      <p:grpSp>
        <p:nvGrpSpPr>
          <p:cNvPr id="5" name="Group 4"/>
          <p:cNvGrpSpPr/>
          <p:nvPr/>
        </p:nvGrpSpPr>
        <p:grpSpPr>
          <a:xfrm>
            <a:off x="2771800" y="6165304"/>
            <a:ext cx="1404088" cy="612207"/>
            <a:chOff x="2771800" y="6165304"/>
            <a:chExt cx="1404088" cy="612207"/>
          </a:xfrm>
        </p:grpSpPr>
        <p:pic>
          <p:nvPicPr>
            <p:cNvPr id="6" name="Picture 5" descr="logo_mu.gif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71800" y="6165304"/>
              <a:ext cx="613976" cy="612207"/>
            </a:xfrm>
            <a:prstGeom prst="rect">
              <a:avLst/>
            </a:prstGeom>
          </p:spPr>
        </p:pic>
        <p:pic>
          <p:nvPicPr>
            <p:cNvPr id="7" name="Picture 6" descr="logo_fi.gif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63888" y="6165304"/>
              <a:ext cx="612000" cy="61200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Testing According to 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Performance </a:t>
            </a:r>
            <a:r>
              <a:rPr lang="en-US" dirty="0"/>
              <a:t>and scalability testing</a:t>
            </a:r>
          </a:p>
          <a:p>
            <a:r>
              <a:rPr lang="en-US" dirty="0"/>
              <a:t>Testing the user-friendliness</a:t>
            </a:r>
          </a:p>
          <a:p>
            <a:r>
              <a:rPr lang="en-US" dirty="0" smtClean="0"/>
              <a:t>Security </a:t>
            </a:r>
            <a:r>
              <a:rPr lang="en-US" dirty="0"/>
              <a:t>testing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77AD1C"/>
                </a:solidFill>
              </a:rPr>
              <a:t>&lt;</a:t>
            </a:r>
            <a:fld id="{0E259CFB-96C1-410A-B0F5-19B2A0669C55}" type="slidenum">
              <a:rPr lang="cs-CZ" smtClean="0"/>
              <a:pPr/>
              <a:t>6</a:t>
            </a:fld>
            <a:r>
              <a:rPr lang="en-US" smtClean="0">
                <a:solidFill>
                  <a:srgbClr val="77AD1C"/>
                </a:solidFill>
              </a:rPr>
              <a:t>&gt;</a:t>
            </a:r>
            <a:endParaRPr lang="cs-CZ" dirty="0"/>
          </a:p>
        </p:txBody>
      </p:sp>
      <p:grpSp>
        <p:nvGrpSpPr>
          <p:cNvPr id="5" name="Group 4"/>
          <p:cNvGrpSpPr/>
          <p:nvPr/>
        </p:nvGrpSpPr>
        <p:grpSpPr>
          <a:xfrm>
            <a:off x="2771800" y="6165304"/>
            <a:ext cx="1404088" cy="612207"/>
            <a:chOff x="2771800" y="6165304"/>
            <a:chExt cx="1404088" cy="612207"/>
          </a:xfrm>
        </p:grpSpPr>
        <p:pic>
          <p:nvPicPr>
            <p:cNvPr id="6" name="Picture 5" descr="logo_mu.gif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71800" y="6165304"/>
              <a:ext cx="613976" cy="612207"/>
            </a:xfrm>
            <a:prstGeom prst="rect">
              <a:avLst/>
            </a:prstGeom>
          </p:spPr>
        </p:pic>
        <p:pic>
          <p:nvPicPr>
            <p:cNvPr id="7" name="Picture 6" descr="logo_fi.gif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63888" y="6165304"/>
              <a:ext cx="612000" cy="612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393942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Unit </a:t>
            </a:r>
            <a:r>
              <a:rPr lang="cs-CZ" dirty="0" err="1" smtClean="0"/>
              <a:t>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unit </a:t>
            </a:r>
            <a:r>
              <a:rPr lang="en-US" dirty="0"/>
              <a:t>testing we try to test the individual components of the system being developed at the lowest level.</a:t>
            </a:r>
          </a:p>
          <a:p>
            <a:r>
              <a:rPr lang="en-US" dirty="0"/>
              <a:t>Individual test components should be </a:t>
            </a:r>
            <a:r>
              <a:rPr lang="en-US" dirty="0" smtClean="0"/>
              <a:t>isolated </a:t>
            </a:r>
            <a:r>
              <a:rPr lang="en-US" dirty="0"/>
              <a:t>from its surroundings to avoid the influence of the surroundings on the test component.</a:t>
            </a:r>
          </a:p>
          <a:p>
            <a:r>
              <a:rPr lang="en-US" dirty="0"/>
              <a:t>Interaction with the environment is simulated using </a:t>
            </a:r>
            <a:r>
              <a:rPr lang="en-US" dirty="0" smtClean="0"/>
              <a:t>mock-objects </a:t>
            </a:r>
            <a:r>
              <a:rPr lang="en-US" dirty="0"/>
              <a:t>that simulate the behavior of the neighborhood in a particular test </a:t>
            </a:r>
            <a:r>
              <a:rPr lang="en-US" dirty="0" smtClean="0"/>
              <a:t>scenario.</a:t>
            </a:r>
            <a:endParaRPr lang="en-US" dirty="0"/>
          </a:p>
          <a:p>
            <a:r>
              <a:rPr lang="en-US" dirty="0"/>
              <a:t>The </a:t>
            </a:r>
            <a:r>
              <a:rPr lang="en-US" dirty="0" smtClean="0"/>
              <a:t>better the decomposition </a:t>
            </a:r>
            <a:r>
              <a:rPr lang="en-US" dirty="0"/>
              <a:t>is </a:t>
            </a:r>
            <a:r>
              <a:rPr lang="en-US" dirty="0" smtClean="0"/>
              <a:t>done, the </a:t>
            </a:r>
            <a:r>
              <a:rPr lang="en-US" dirty="0"/>
              <a:t>easier </a:t>
            </a:r>
            <a:r>
              <a:rPr lang="en-US" dirty="0" smtClean="0"/>
              <a:t>the unit testing is.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77AD1C"/>
                </a:solidFill>
              </a:rPr>
              <a:t>&lt;</a:t>
            </a:r>
            <a:fld id="{0E259CFB-96C1-410A-B0F5-19B2A0669C55}" type="slidenum">
              <a:rPr lang="cs-CZ" smtClean="0"/>
              <a:pPr/>
              <a:t>7</a:t>
            </a:fld>
            <a:r>
              <a:rPr lang="en-US" smtClean="0">
                <a:solidFill>
                  <a:srgbClr val="77AD1C"/>
                </a:solidFill>
              </a:rPr>
              <a:t>&gt;</a:t>
            </a:r>
            <a:endParaRPr lang="cs-CZ" dirty="0"/>
          </a:p>
        </p:txBody>
      </p:sp>
      <p:grpSp>
        <p:nvGrpSpPr>
          <p:cNvPr id="8" name="Group 7"/>
          <p:cNvGrpSpPr/>
          <p:nvPr/>
        </p:nvGrpSpPr>
        <p:grpSpPr>
          <a:xfrm>
            <a:off x="2771800" y="6165304"/>
            <a:ext cx="1404088" cy="612207"/>
            <a:chOff x="2771800" y="6165304"/>
            <a:chExt cx="1404088" cy="612207"/>
          </a:xfrm>
        </p:grpSpPr>
        <p:pic>
          <p:nvPicPr>
            <p:cNvPr id="9" name="Picture 8" descr="logo_mu.gif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71800" y="6165304"/>
              <a:ext cx="613976" cy="612207"/>
            </a:xfrm>
            <a:prstGeom prst="rect">
              <a:avLst/>
            </a:prstGeom>
          </p:spPr>
        </p:pic>
        <p:pic>
          <p:nvPicPr>
            <p:cNvPr id="10" name="Picture 9" descr="logo_fi.gif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63888" y="6165304"/>
              <a:ext cx="612000" cy="61200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Tools for Unit Testing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JUnit</a:t>
            </a:r>
            <a:endParaRPr lang="en-US" dirty="0" smtClean="0"/>
          </a:p>
          <a:p>
            <a:r>
              <a:rPr lang="en-US" dirty="0" err="1" smtClean="0"/>
              <a:t>TestNG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77AD1C"/>
                </a:solidFill>
              </a:rPr>
              <a:t>&lt;</a:t>
            </a:r>
            <a:fld id="{0E259CFB-96C1-410A-B0F5-19B2A0669C55}" type="slidenum">
              <a:rPr lang="cs-CZ" smtClean="0"/>
              <a:pPr/>
              <a:t>8</a:t>
            </a:fld>
            <a:r>
              <a:rPr lang="en-US" smtClean="0">
                <a:solidFill>
                  <a:srgbClr val="77AD1C"/>
                </a:solidFill>
              </a:rPr>
              <a:t>&gt;</a:t>
            </a:r>
            <a:endParaRPr lang="cs-CZ" dirty="0"/>
          </a:p>
        </p:txBody>
      </p:sp>
      <p:grpSp>
        <p:nvGrpSpPr>
          <p:cNvPr id="5" name="Group 4"/>
          <p:cNvGrpSpPr/>
          <p:nvPr/>
        </p:nvGrpSpPr>
        <p:grpSpPr>
          <a:xfrm>
            <a:off x="2771800" y="6165304"/>
            <a:ext cx="1404088" cy="612207"/>
            <a:chOff x="2771800" y="6165304"/>
            <a:chExt cx="1404088" cy="612207"/>
          </a:xfrm>
        </p:grpSpPr>
        <p:pic>
          <p:nvPicPr>
            <p:cNvPr id="6" name="Picture 5" descr="logo_mu.gif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71800" y="6165304"/>
              <a:ext cx="613976" cy="612207"/>
            </a:xfrm>
            <a:prstGeom prst="rect">
              <a:avLst/>
            </a:prstGeom>
          </p:spPr>
        </p:pic>
        <p:pic>
          <p:nvPicPr>
            <p:cNvPr id="7" name="Picture 6" descr="logo_fi.gif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63888" y="6165304"/>
              <a:ext cx="612000" cy="61200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sz="2800" b="0" dirty="0" smtClean="0">
                <a:solidFill>
                  <a:srgbClr val="2323DC"/>
                </a:solidFill>
                <a:latin typeface="Courier New"/>
              </a:rPr>
              <a:t>p</a:t>
            </a:r>
            <a:r>
              <a:rPr lang="en-US" sz="2800" b="0" noProof="1" smtClean="0">
                <a:solidFill>
                  <a:srgbClr val="2323DC"/>
                </a:solidFill>
                <a:latin typeface="Courier New"/>
              </a:rPr>
              <a:t>ublic class </a:t>
            </a:r>
            <a:r>
              <a:rPr lang="en-US" sz="2800" noProof="1" smtClean="0">
                <a:solidFill>
                  <a:srgbClr val="000000"/>
                </a:solidFill>
                <a:latin typeface="Courier New"/>
              </a:rPr>
              <a:t>CalculatorTest</a:t>
            </a:r>
            <a:r>
              <a:rPr lang="en-US" sz="2800" b="0" noProof="1" smtClean="0">
                <a:solidFill>
                  <a:srgbClr val="000000"/>
                </a:solidFill>
                <a:latin typeface="Courier New"/>
              </a:rPr>
              <a:t> {</a:t>
            </a:r>
            <a:endParaRPr lang="en-US" sz="3600" b="0" noProof="1" smtClean="0">
              <a:solidFill>
                <a:srgbClr val="000000"/>
              </a:solidFill>
            </a:endParaRPr>
          </a:p>
          <a:p>
            <a:pPr>
              <a:buNone/>
            </a:pPr>
            <a:r>
              <a:rPr lang="en-US" sz="1200" b="0" noProof="1" smtClean="0">
                <a:solidFill>
                  <a:srgbClr val="2323DC"/>
                </a:solidFill>
                <a:latin typeface="Courier New"/>
              </a:rPr>
              <a:t>   </a:t>
            </a:r>
            <a:endParaRPr lang="en-US" sz="3600" b="0" noProof="1" smtClean="0">
              <a:solidFill>
                <a:srgbClr val="000000"/>
              </a:solidFill>
            </a:endParaRPr>
          </a:p>
          <a:p>
            <a:pPr>
              <a:buNone/>
            </a:pPr>
            <a:r>
              <a:rPr lang="en-US" sz="2800" b="0" noProof="1" smtClean="0">
                <a:solidFill>
                  <a:srgbClr val="2323DC"/>
                </a:solidFill>
                <a:latin typeface="Courier New"/>
              </a:rPr>
              <a:t>    private </a:t>
            </a:r>
            <a:r>
              <a:rPr lang="en-US" sz="2800" b="0" noProof="1" smtClean="0">
                <a:solidFill>
                  <a:srgbClr val="000000"/>
                </a:solidFill>
                <a:latin typeface="Courier New"/>
              </a:rPr>
              <a:t>Calculator </a:t>
            </a:r>
            <a:r>
              <a:rPr lang="en-US" sz="2800" b="0" noProof="1" smtClean="0">
                <a:solidFill>
                  <a:srgbClr val="00B050"/>
                </a:solidFill>
                <a:latin typeface="Courier New"/>
              </a:rPr>
              <a:t>c</a:t>
            </a:r>
            <a:r>
              <a:rPr lang="en-US" sz="2800" b="0" noProof="1" smtClean="0">
                <a:solidFill>
                  <a:srgbClr val="000000"/>
                </a:solidFill>
                <a:latin typeface="Courier New"/>
              </a:rPr>
              <a:t>;</a:t>
            </a:r>
            <a:endParaRPr lang="en-US" sz="3600" b="0" noProof="1" smtClean="0">
              <a:solidFill>
                <a:srgbClr val="000000"/>
              </a:solidFill>
            </a:endParaRPr>
          </a:p>
          <a:p>
            <a:pPr>
              <a:buNone/>
            </a:pPr>
            <a:r>
              <a:rPr lang="en-US" sz="1200" b="0" noProof="1" smtClean="0">
                <a:solidFill>
                  <a:srgbClr val="000000"/>
                </a:solidFill>
                <a:latin typeface="Courier New"/>
              </a:rPr>
              <a:t>    </a:t>
            </a:r>
            <a:endParaRPr lang="en-US" sz="3600" b="0" noProof="1" smtClean="0">
              <a:solidFill>
                <a:srgbClr val="000000"/>
              </a:solidFill>
            </a:endParaRPr>
          </a:p>
          <a:p>
            <a:pPr>
              <a:buNone/>
            </a:pPr>
            <a:r>
              <a:rPr lang="en-US" sz="2800" b="0" noProof="1" smtClean="0">
                <a:solidFill>
                  <a:srgbClr val="000000"/>
                </a:solidFill>
                <a:latin typeface="Courier New"/>
              </a:rPr>
              <a:t>    @Before</a:t>
            </a:r>
            <a:endParaRPr lang="en-US" sz="3600" b="0" noProof="1" smtClean="0">
              <a:solidFill>
                <a:srgbClr val="000000"/>
              </a:solidFill>
            </a:endParaRPr>
          </a:p>
          <a:p>
            <a:pPr>
              <a:buNone/>
            </a:pPr>
            <a:r>
              <a:rPr lang="en-US" sz="2800" b="0" noProof="1" smtClean="0">
                <a:solidFill>
                  <a:srgbClr val="2323DC"/>
                </a:solidFill>
                <a:latin typeface="Courier New"/>
              </a:rPr>
              <a:t>    public void</a:t>
            </a:r>
            <a:r>
              <a:rPr lang="en-US" sz="2800" b="0" noProof="1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800" noProof="1" smtClean="0">
                <a:solidFill>
                  <a:srgbClr val="000000"/>
                </a:solidFill>
                <a:latin typeface="Courier New"/>
              </a:rPr>
              <a:t>setUp</a:t>
            </a:r>
            <a:r>
              <a:rPr lang="en-US" sz="2800" b="0" noProof="1" smtClean="0">
                <a:solidFill>
                  <a:srgbClr val="000000"/>
                </a:solidFill>
                <a:latin typeface="Courier New"/>
              </a:rPr>
              <a:t>() {</a:t>
            </a:r>
            <a:endParaRPr lang="en-US" sz="3600" b="0" noProof="1" smtClean="0">
              <a:solidFill>
                <a:srgbClr val="000000"/>
              </a:solidFill>
            </a:endParaRPr>
          </a:p>
          <a:p>
            <a:pPr>
              <a:buNone/>
            </a:pPr>
            <a:r>
              <a:rPr lang="en-US" sz="2800" b="0" noProof="1" smtClean="0">
                <a:solidFill>
                  <a:srgbClr val="000000"/>
                </a:solidFill>
                <a:latin typeface="Courier New"/>
              </a:rPr>
              <a:t>        </a:t>
            </a:r>
            <a:r>
              <a:rPr lang="en-US" sz="2800" b="0" noProof="1" smtClean="0">
                <a:solidFill>
                  <a:srgbClr val="00B050"/>
                </a:solidFill>
                <a:latin typeface="Courier New"/>
              </a:rPr>
              <a:t>c</a:t>
            </a:r>
            <a:r>
              <a:rPr lang="en-US" sz="2800" b="0" noProof="1" smtClean="0">
                <a:solidFill>
                  <a:srgbClr val="000000"/>
                </a:solidFill>
                <a:latin typeface="Courier New"/>
              </a:rPr>
              <a:t> = new Calculator();</a:t>
            </a:r>
            <a:endParaRPr lang="en-US" sz="3600" b="0" noProof="1" smtClean="0">
              <a:solidFill>
                <a:srgbClr val="000000"/>
              </a:solidFill>
            </a:endParaRPr>
          </a:p>
          <a:p>
            <a:pPr>
              <a:buNone/>
            </a:pPr>
            <a:r>
              <a:rPr lang="en-US" sz="2800" b="0" noProof="1" smtClean="0">
                <a:solidFill>
                  <a:srgbClr val="000000"/>
                </a:solidFill>
                <a:latin typeface="Courier New"/>
              </a:rPr>
              <a:t>    }</a:t>
            </a:r>
            <a:endParaRPr lang="en-US" sz="3600" b="0" noProof="1" smtClean="0">
              <a:solidFill>
                <a:srgbClr val="000000"/>
              </a:solidFill>
            </a:endParaRPr>
          </a:p>
          <a:p>
            <a:pPr>
              <a:buNone/>
            </a:pPr>
            <a:endParaRPr lang="en-US" sz="3600" b="0" noProof="1" smtClean="0">
              <a:solidFill>
                <a:srgbClr val="000000"/>
              </a:solidFill>
            </a:endParaRPr>
          </a:p>
          <a:p>
            <a:pPr>
              <a:buNone/>
            </a:pPr>
            <a:r>
              <a:rPr lang="en-US" sz="2800" b="0" noProof="1" smtClean="0">
                <a:solidFill>
                  <a:srgbClr val="000000"/>
                </a:solidFill>
                <a:latin typeface="Courier New"/>
              </a:rPr>
              <a:t>    @Test</a:t>
            </a:r>
            <a:endParaRPr lang="en-US" sz="3600" b="0" noProof="1" smtClean="0">
              <a:solidFill>
                <a:srgbClr val="000000"/>
              </a:solidFill>
            </a:endParaRPr>
          </a:p>
          <a:p>
            <a:pPr>
              <a:buNone/>
            </a:pPr>
            <a:r>
              <a:rPr lang="en-US" sz="2800" b="0" noProof="1" smtClean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sz="2800" b="0" noProof="1" smtClean="0">
                <a:solidFill>
                  <a:srgbClr val="2323DC"/>
                </a:solidFill>
                <a:latin typeface="Courier New"/>
              </a:rPr>
              <a:t>public void </a:t>
            </a:r>
            <a:r>
              <a:rPr lang="en-US" sz="2800" noProof="1" smtClean="0">
                <a:solidFill>
                  <a:srgbClr val="000000"/>
                </a:solidFill>
                <a:latin typeface="Courier New"/>
              </a:rPr>
              <a:t>testDivide</a:t>
            </a:r>
            <a:r>
              <a:rPr lang="en-US" sz="2800" b="0" noProof="1" smtClean="0">
                <a:solidFill>
                  <a:srgbClr val="000000"/>
                </a:solidFill>
                <a:latin typeface="Courier New"/>
              </a:rPr>
              <a:t>() {</a:t>
            </a:r>
            <a:endParaRPr lang="en-US" sz="3600" b="0" noProof="1" smtClean="0">
              <a:solidFill>
                <a:srgbClr val="000000"/>
              </a:solidFill>
            </a:endParaRPr>
          </a:p>
          <a:p>
            <a:pPr>
              <a:buNone/>
            </a:pPr>
            <a:r>
              <a:rPr lang="en-US" sz="2800" b="0" noProof="1" smtClean="0">
                <a:solidFill>
                  <a:srgbClr val="000000"/>
                </a:solidFill>
                <a:latin typeface="Courier New"/>
              </a:rPr>
              <a:t>        assertEquals( 9, </a:t>
            </a:r>
            <a:r>
              <a:rPr lang="en-US" sz="2800" b="0" noProof="1" smtClean="0">
                <a:solidFill>
                  <a:srgbClr val="00B050"/>
                </a:solidFill>
                <a:latin typeface="Courier New"/>
              </a:rPr>
              <a:t>c</a:t>
            </a:r>
            <a:r>
              <a:rPr lang="en-US" sz="2800" b="0" noProof="1" smtClean="0">
                <a:solidFill>
                  <a:srgbClr val="000000"/>
                </a:solidFill>
                <a:latin typeface="Courier New"/>
              </a:rPr>
              <a:t>.divide( 99, 10));</a:t>
            </a:r>
            <a:endParaRPr lang="en-US" sz="3600" b="0" noProof="1" smtClean="0">
              <a:solidFill>
                <a:srgbClr val="000000"/>
              </a:solidFill>
            </a:endParaRPr>
          </a:p>
          <a:p>
            <a:pPr>
              <a:buNone/>
            </a:pPr>
            <a:r>
              <a:rPr lang="en-US" sz="2800" b="0" noProof="1" smtClean="0">
                <a:solidFill>
                  <a:srgbClr val="000000"/>
                </a:solidFill>
                <a:latin typeface="Courier New"/>
              </a:rPr>
              <a:t>        assertEquals(10, </a:t>
            </a:r>
            <a:r>
              <a:rPr lang="en-US" sz="2800" b="0" noProof="1" smtClean="0">
                <a:solidFill>
                  <a:srgbClr val="00B050"/>
                </a:solidFill>
                <a:latin typeface="Courier New"/>
              </a:rPr>
              <a:t>c</a:t>
            </a:r>
            <a:r>
              <a:rPr lang="en-US" sz="2800" b="0" noProof="1" smtClean="0">
                <a:solidFill>
                  <a:srgbClr val="000000"/>
                </a:solidFill>
                <a:latin typeface="Courier New"/>
              </a:rPr>
              <a:t>.divide(100, 10));</a:t>
            </a:r>
            <a:endParaRPr lang="en-US" sz="3600" b="0" noProof="1" smtClean="0">
              <a:solidFill>
                <a:srgbClr val="000000"/>
              </a:solidFill>
            </a:endParaRPr>
          </a:p>
          <a:p>
            <a:pPr>
              <a:buNone/>
            </a:pPr>
            <a:r>
              <a:rPr lang="en-US" sz="2800" b="0" noProof="1" smtClean="0">
                <a:solidFill>
                  <a:srgbClr val="000000"/>
                </a:solidFill>
                <a:latin typeface="Courier New"/>
              </a:rPr>
              <a:t>    }</a:t>
            </a:r>
            <a:endParaRPr lang="en-US" sz="3600" b="0" noProof="1" smtClean="0">
              <a:solidFill>
                <a:srgbClr val="000000"/>
              </a:solidFill>
            </a:endParaRPr>
          </a:p>
          <a:p>
            <a:pPr>
              <a:buNone/>
            </a:pPr>
            <a:endParaRPr lang="en-US" sz="3600" b="0" noProof="1" smtClean="0">
              <a:solidFill>
                <a:srgbClr val="000000"/>
              </a:solidFill>
            </a:endParaRPr>
          </a:p>
          <a:p>
            <a:pPr>
              <a:buNone/>
            </a:pPr>
            <a:r>
              <a:rPr lang="en-US" sz="2800" b="0" noProof="1" smtClean="0">
                <a:solidFill>
                  <a:srgbClr val="000000"/>
                </a:solidFill>
                <a:latin typeface="Courier New"/>
              </a:rPr>
              <a:t>    @Test</a:t>
            </a:r>
            <a:r>
              <a:rPr lang="cs-CZ" sz="2800" b="0" noProof="1" smtClean="0">
                <a:solidFill>
                  <a:srgbClr val="000000"/>
                </a:solidFill>
                <a:latin typeface="Courier New"/>
              </a:rPr>
              <a:t>(expected = </a:t>
            </a:r>
            <a:r>
              <a:rPr lang="en-US" sz="2800" b="0" noProof="1" smtClean="0">
                <a:solidFill>
                  <a:srgbClr val="000000"/>
                </a:solidFill>
                <a:latin typeface="Courier New"/>
              </a:rPr>
              <a:t>IllegalArgumentException</a:t>
            </a:r>
            <a:r>
              <a:rPr lang="cs-CZ" sz="2800" b="0" noProof="1" smtClean="0">
                <a:solidFill>
                  <a:srgbClr val="000000"/>
                </a:solidFill>
                <a:latin typeface="Courier New"/>
              </a:rPr>
              <a:t>.</a:t>
            </a:r>
            <a:r>
              <a:rPr lang="cs-CZ" sz="2800" b="0" noProof="1" smtClean="0">
                <a:solidFill>
                  <a:srgbClr val="2323DC"/>
                </a:solidFill>
                <a:latin typeface="Courier New"/>
              </a:rPr>
              <a:t>class</a:t>
            </a:r>
            <a:r>
              <a:rPr lang="cs-CZ" sz="2800" b="0" noProof="1" smtClean="0">
                <a:solidFill>
                  <a:srgbClr val="000000"/>
                </a:solidFill>
                <a:latin typeface="Courier New"/>
              </a:rPr>
              <a:t>)</a:t>
            </a:r>
            <a:endParaRPr lang="en-US" sz="3600" b="0" noProof="1" smtClean="0">
              <a:solidFill>
                <a:srgbClr val="000000"/>
              </a:solidFill>
            </a:endParaRPr>
          </a:p>
          <a:p>
            <a:pPr>
              <a:buNone/>
            </a:pPr>
            <a:r>
              <a:rPr lang="en-US" sz="2800" b="0" noProof="1" smtClean="0">
                <a:solidFill>
                  <a:srgbClr val="2323DC"/>
                </a:solidFill>
                <a:latin typeface="Courier New"/>
              </a:rPr>
              <a:t>    public void</a:t>
            </a:r>
            <a:r>
              <a:rPr lang="en-US" sz="2800" b="0" noProof="1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800" noProof="1" smtClean="0">
                <a:solidFill>
                  <a:srgbClr val="000000"/>
                </a:solidFill>
                <a:latin typeface="Courier New"/>
              </a:rPr>
              <a:t>testDivideByZero</a:t>
            </a:r>
            <a:r>
              <a:rPr lang="en-US" sz="2800" b="0" noProof="1" smtClean="0">
                <a:solidFill>
                  <a:srgbClr val="000000"/>
                </a:solidFill>
                <a:latin typeface="Courier New"/>
              </a:rPr>
              <a:t>() {</a:t>
            </a:r>
            <a:endParaRPr lang="en-US" sz="3600" b="0" noProof="1" smtClean="0">
              <a:solidFill>
                <a:srgbClr val="000000"/>
              </a:solidFill>
            </a:endParaRPr>
          </a:p>
          <a:p>
            <a:pPr>
              <a:buNone/>
            </a:pPr>
            <a:r>
              <a:rPr lang="cs-CZ" sz="2800" b="0" noProof="1" smtClean="0">
                <a:solidFill>
                  <a:srgbClr val="00B050"/>
                </a:solidFill>
                <a:latin typeface="Courier New"/>
              </a:rPr>
              <a:t>        </a:t>
            </a:r>
            <a:r>
              <a:rPr lang="en-US" sz="2800" b="0" noProof="1" smtClean="0">
                <a:solidFill>
                  <a:srgbClr val="00B050"/>
                </a:solidFill>
                <a:latin typeface="Courier New"/>
              </a:rPr>
              <a:t>c</a:t>
            </a:r>
            <a:r>
              <a:rPr lang="en-US" sz="2800" b="0" noProof="1" smtClean="0">
                <a:solidFill>
                  <a:srgbClr val="000000"/>
                </a:solidFill>
                <a:latin typeface="Courier New"/>
              </a:rPr>
              <a:t>.divide(100, 0);</a:t>
            </a:r>
            <a:endParaRPr lang="en-US" sz="3600" b="0" noProof="1" smtClean="0">
              <a:solidFill>
                <a:srgbClr val="000000"/>
              </a:solidFill>
            </a:endParaRPr>
          </a:p>
          <a:p>
            <a:pPr>
              <a:buNone/>
            </a:pPr>
            <a:r>
              <a:rPr lang="cs-CZ" sz="2800" b="0" noProof="1" smtClean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sz="2800" b="0" noProof="1" smtClean="0">
                <a:solidFill>
                  <a:srgbClr val="000000"/>
                </a:solidFill>
                <a:latin typeface="Courier New"/>
              </a:rPr>
              <a:t>}</a:t>
            </a:r>
            <a:endParaRPr lang="en-US" sz="3600" b="0" noProof="1" smtClean="0">
              <a:solidFill>
                <a:srgbClr val="000000"/>
              </a:solidFill>
            </a:endParaRPr>
          </a:p>
          <a:p>
            <a:pPr>
              <a:buNone/>
            </a:pPr>
            <a:r>
              <a:rPr lang="en-US" sz="2800" b="0" noProof="1" smtClean="0">
                <a:solidFill>
                  <a:srgbClr val="000000"/>
                </a:solidFill>
                <a:latin typeface="Courier New"/>
              </a:rPr>
              <a:t>}</a:t>
            </a:r>
            <a:endParaRPr lang="en-US" sz="3600" b="0" noProof="1" smtClean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77AD1C"/>
                </a:solidFill>
              </a:rPr>
              <a:t>&lt;</a:t>
            </a:r>
            <a:fld id="{0E259CFB-96C1-410A-B0F5-19B2A0669C55}" type="slidenum">
              <a:rPr lang="cs-CZ" smtClean="0"/>
              <a:pPr/>
              <a:t>9</a:t>
            </a:fld>
            <a:r>
              <a:rPr lang="en-US" smtClean="0">
                <a:solidFill>
                  <a:srgbClr val="77AD1C"/>
                </a:solidFill>
              </a:rPr>
              <a:t>&gt;</a:t>
            </a:r>
            <a:endParaRPr lang="cs-CZ" dirty="0"/>
          </a:p>
        </p:txBody>
      </p:sp>
      <p:grpSp>
        <p:nvGrpSpPr>
          <p:cNvPr id="5" name="Group 4"/>
          <p:cNvGrpSpPr/>
          <p:nvPr/>
        </p:nvGrpSpPr>
        <p:grpSpPr>
          <a:xfrm>
            <a:off x="2771800" y="6165304"/>
            <a:ext cx="1404088" cy="612207"/>
            <a:chOff x="2771800" y="6165304"/>
            <a:chExt cx="1404088" cy="612207"/>
          </a:xfrm>
        </p:grpSpPr>
        <p:pic>
          <p:nvPicPr>
            <p:cNvPr id="6" name="Picture 5" descr="logo_mu.gif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71800" y="6165304"/>
              <a:ext cx="613976" cy="612207"/>
            </a:xfrm>
            <a:prstGeom prst="rect">
              <a:avLst/>
            </a:prstGeom>
          </p:spPr>
        </p:pic>
        <p:pic>
          <p:nvPicPr>
            <p:cNvPr id="7" name="Picture 6" descr="logo_fi.gif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63888" y="6165304"/>
              <a:ext cx="612000" cy="61200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Vlastní 1">
      <a:dk1>
        <a:srgbClr val="666666"/>
      </a:dk1>
      <a:lt1>
        <a:sysClr val="window" lastClr="FFFFFF"/>
      </a:lt1>
      <a:dk2>
        <a:srgbClr val="007BA5"/>
      </a:dk2>
      <a:lt2>
        <a:srgbClr val="EEECE1"/>
      </a:lt2>
      <a:accent1>
        <a:srgbClr val="007BA5"/>
      </a:accent1>
      <a:accent2>
        <a:srgbClr val="666666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7BA5"/>
      </a:hlink>
      <a:folHlink>
        <a:srgbClr val="007BA5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52701963A050B4B86E1C29105ED7319" ma:contentTypeVersion="0" ma:contentTypeDescription="Create a new document." ma:contentTypeScope="" ma:versionID="a71e71c678ba0de3dbf736906b25680e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2CA06ED2-B3FC-406E-B95F-55C39FA528ED}">
  <ds:schemaRefs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CC779DB5-5C0F-45A1-BC21-B394F625341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5AA54F0-FBFD-45FC-805F-D178851DEDE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641</TotalTime>
  <Words>1325</Words>
  <Application>Microsoft Office PowerPoint</Application>
  <PresentationFormat>Předvádění na obrazovce (4:3)</PresentationFormat>
  <Paragraphs>209</Paragraphs>
  <Slides>23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8" baseType="lpstr">
      <vt:lpstr>Arial</vt:lpstr>
      <vt:lpstr>Calibri</vt:lpstr>
      <vt:lpstr>Courier</vt:lpstr>
      <vt:lpstr>Courier New</vt:lpstr>
      <vt:lpstr>Motiv systému Office</vt:lpstr>
      <vt:lpstr>Testing</vt:lpstr>
      <vt:lpstr>Testing of Applications</vt:lpstr>
      <vt:lpstr>Základní pravidla</vt:lpstr>
      <vt:lpstr>Modes of Testing</vt:lpstr>
      <vt:lpstr>Types of Testing According to Goals</vt:lpstr>
      <vt:lpstr>Types of Testing According to Goals</vt:lpstr>
      <vt:lpstr>Unit Testing</vt:lpstr>
      <vt:lpstr>Tools for Unit Testing </vt:lpstr>
      <vt:lpstr>Example</vt:lpstr>
      <vt:lpstr>Basic Rules</vt:lpstr>
      <vt:lpstr>Interactions with Environment</vt:lpstr>
      <vt:lpstr>Example (manually created Mock objects)</vt:lpstr>
      <vt:lpstr>Example (Mockito)</vt:lpstr>
      <vt:lpstr>Unit Testing in Java EE</vt:lpstr>
      <vt:lpstr>Unit Testing - Data</vt:lpstr>
      <vt:lpstr>What else can help?</vt:lpstr>
      <vt:lpstr>Integration Testing</vt:lpstr>
      <vt:lpstr>Functional Testing</vt:lpstr>
      <vt:lpstr>Acceptance Testing</vt:lpstr>
      <vt:lpstr>Performance and Scalability Testing</vt:lpstr>
      <vt:lpstr>Usability Testing</vt:lpstr>
      <vt:lpstr>Security Testing</vt:lpstr>
      <vt:lpstr>Questions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samotné prezentace může být i na dva řádky</dc:title>
  <dc:creator>Adámek Petr</dc:creator>
  <cp:lastModifiedBy>Tomas Pitner</cp:lastModifiedBy>
  <cp:revision>84</cp:revision>
  <dcterms:created xsi:type="dcterms:W3CDTF">2012-09-26T13:14:54Z</dcterms:created>
  <dcterms:modified xsi:type="dcterms:W3CDTF">2014-12-09T08:48:32Z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0x010100552701963A050B4B86E1C29105ED7319</vt:lpwstr>
  </property>
</Properties>
</file>