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63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AF95-C3A2-4C46-834A-D1B504920D79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96074-F4DD-4912-BACC-F11302C01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A7EEAF4-3A57-4848-ADAC-D866D7BBF33B}" type="slidenum">
              <a:rPr lang="en-GB" altLang="cs-CZ" sz="1200">
                <a:solidFill>
                  <a:srgbClr val="000000"/>
                </a:solidFill>
              </a:rPr>
              <a:pPr eaLnBrk="1" hangingPunct="1"/>
              <a:t>7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80900" name="Rectangle 2"/>
          <p:cNvSpPr>
            <a:spLocks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75D137F-F749-458A-82BF-02F356AA7166}" type="slidenum">
              <a:rPr lang="en-GB" altLang="cs-CZ" sz="1200">
                <a:solidFill>
                  <a:srgbClr val="000000"/>
                </a:solidFill>
              </a:rPr>
              <a:pPr eaLnBrk="1" hangingPunct="1"/>
              <a:t>9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53252" name="Rectangle 2"/>
          <p:cNvSpPr>
            <a:spLocks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0A1497B-BD80-4E3F-BFD1-699B16417519}" type="slidenum">
              <a:rPr lang="en-GB" altLang="cs-CZ" sz="1200">
                <a:solidFill>
                  <a:srgbClr val="000000"/>
                </a:solidFill>
              </a:rPr>
              <a:pPr eaLnBrk="1" hangingPunct="1"/>
              <a:t>10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57348" name="Rectangle 2"/>
          <p:cNvSpPr>
            <a:spLocks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EB81A02-24A7-48AC-AD5A-BB35941D0208}" type="slidenum">
              <a:rPr lang="en-GB" altLang="cs-CZ" sz="1200">
                <a:solidFill>
                  <a:srgbClr val="000000"/>
                </a:solidFill>
              </a:rPr>
              <a:pPr eaLnBrk="1" hangingPunct="1"/>
              <a:t>11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61444" name="Rectangle 2"/>
          <p:cNvSpPr>
            <a:spLocks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685817" indent="-263776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055103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477145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1899186" indent="-211021" defTabSz="449885" eaLnBrk="0" hangingPunct="0"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321227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743269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165310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587351" indent="-211021" defTabSz="449885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tabLst>
                <a:tab pos="0" algn="l"/>
                <a:tab pos="446954" algn="l"/>
                <a:tab pos="896838" algn="l"/>
                <a:tab pos="1346723" algn="l"/>
                <a:tab pos="1795141" algn="l"/>
                <a:tab pos="2245025" algn="l"/>
                <a:tab pos="2693444" algn="l"/>
                <a:tab pos="3143329" algn="l"/>
                <a:tab pos="3591748" algn="l"/>
                <a:tab pos="4041632" algn="l"/>
                <a:tab pos="4490051" algn="l"/>
                <a:tab pos="4939935" algn="l"/>
                <a:tab pos="5388354" algn="l"/>
                <a:tab pos="5838238" algn="l"/>
                <a:tab pos="6288123" algn="l"/>
                <a:tab pos="6736542" algn="l"/>
                <a:tab pos="7186426" algn="l"/>
                <a:tab pos="7634845" algn="l"/>
                <a:tab pos="8084729" algn="l"/>
                <a:tab pos="8533148" algn="l"/>
                <a:tab pos="8983032" algn="l"/>
              </a:tabLst>
              <a:defRPr sz="22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18D911F-D4B5-4A5C-A67C-212EB078563A}" type="slidenum">
              <a:rPr lang="en-GB" altLang="cs-CZ" sz="1200">
                <a:solidFill>
                  <a:srgbClr val="000000"/>
                </a:solidFill>
              </a:rPr>
              <a:pPr eaLnBrk="1" hangingPunct="1"/>
              <a:t>12</a:t>
            </a:fld>
            <a:endParaRPr lang="en-GB" altLang="cs-CZ" sz="1200">
              <a:solidFill>
                <a:srgbClr val="000000"/>
              </a:solidFill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87363" eaLnBrk="0" hangingPunct="0"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87363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cs-CZ" altLang="cs-CZ" sz="1800"/>
          </a:p>
        </p:txBody>
      </p:sp>
      <p:sp>
        <p:nvSpPr>
          <p:cNvPr id="65540" name="Rectangle 2"/>
          <p:cNvSpPr>
            <a:spLocks noChangeArrowheads="1"/>
          </p:cNvSpPr>
          <p:nvPr>
            <p:ph type="body"/>
          </p:nvPr>
        </p:nvSpPr>
        <p:spPr>
          <a:xfrm>
            <a:off x="685494" y="4342939"/>
            <a:ext cx="5485479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5DF1D1E-7B47-419A-82F0-A77B2AC6BA71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BC7BD7-1E7E-4C27-A2DC-2D1F017B13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Diamond Path Framework Practically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© Leonard Walletzký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800" smtClean="0">
                <a:solidFill>
                  <a:srgbClr val="CC0000"/>
                </a:solidFill>
                <a:latin typeface="Helvetica" pitchFamily="34" charset="0"/>
              </a:rPr>
              <a:t>Container (#Connection) is deﬁned in such a way that every of its elements is a sequence of the length n (n-tuple) of dmt-objects, where n is some ﬁnite natural number.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800" smtClean="0">
                <a:solidFill>
                  <a:schemeClr val="tx1"/>
                </a:solidFill>
                <a:latin typeface="Helvetica" pitchFamily="34" charset="0"/>
              </a:rPr>
              <a:t>Every element of the container</a:t>
            </a:r>
            <a:r>
              <a:rPr lang="en-GB" altLang="cs-CZ" sz="2800" b="1" i="1" smtClean="0">
                <a:solidFill>
                  <a:schemeClr val="tx1"/>
                </a:solidFill>
                <a:latin typeface="Helvetica" pitchFamily="34" charset="0"/>
              </a:rPr>
              <a:t> </a:t>
            </a:r>
            <a:r>
              <a:rPr lang="en-GB" altLang="cs-CZ" sz="2800" smtClean="0">
                <a:solidFill>
                  <a:schemeClr val="tx1"/>
                </a:solidFill>
                <a:latin typeface="Helvetica" pitchFamily="34" charset="0"/>
              </a:rPr>
              <a:t>(#Connection) is called a</a:t>
            </a:r>
            <a:r>
              <a:rPr lang="en-GB" altLang="cs-CZ" sz="2800" b="1" i="1" smtClean="0">
                <a:solidFill>
                  <a:schemeClr val="tx1"/>
                </a:solidFill>
                <a:latin typeface="Helvetica" pitchFamily="34" charset="0"/>
              </a:rPr>
              <a:t> connection </a:t>
            </a:r>
            <a:r>
              <a:rPr lang="en-GB" altLang="cs-CZ" sz="2800" smtClean="0">
                <a:solidFill>
                  <a:schemeClr val="tx1"/>
                </a:solidFill>
                <a:latin typeface="Helvetica" pitchFamily="34" charset="0"/>
              </a:rPr>
              <a:t>or a</a:t>
            </a:r>
            <a:r>
              <a:rPr lang="en-GB" altLang="cs-CZ" sz="2800" b="1" i="1" smtClean="0">
                <a:solidFill>
                  <a:schemeClr val="tx1"/>
                </a:solidFill>
                <a:latin typeface="Helvetica" pitchFamily="34" charset="0"/>
              </a:rPr>
              <a:t> sequence.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800" smtClean="0"/>
              <a:t>Container (</a:t>
            </a:r>
            <a:r>
              <a:rPr lang="en-GB" altLang="cs-CZ" sz="2800" smtClean="0">
                <a:latin typeface="Symbol" pitchFamily="18" charset="2"/>
              </a:rPr>
              <a:t></a:t>
            </a:r>
            <a:r>
              <a:rPr lang="en-GB" altLang="cs-CZ" sz="2800" smtClean="0"/>
              <a:t>Connection) contains by definition one special element </a:t>
            </a:r>
            <a:r>
              <a:rPr lang="en-GB" altLang="cs-CZ" sz="2800" smtClean="0">
                <a:latin typeface="Symbol" pitchFamily="18" charset="2"/>
              </a:rPr>
              <a:t> </a:t>
            </a:r>
            <a:r>
              <a:rPr lang="en-GB" altLang="cs-CZ" sz="2800" smtClean="0"/>
              <a:t>called improper connection. It is not possible to determine objects constituting improper connection. </a:t>
            </a:r>
          </a:p>
        </p:txBody>
      </p:sp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420688" y="274638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/>
              <a:t>Container (</a:t>
            </a:r>
            <a:r>
              <a:rPr lang="en-GB" altLang="cs-CZ" smtClean="0">
                <a:latin typeface="Symbol" pitchFamily="18" charset="2"/>
              </a:rPr>
              <a:t></a:t>
            </a:r>
            <a:r>
              <a:rPr lang="en-GB" altLang="cs-CZ" smtClean="0"/>
              <a:t>Connection)</a:t>
            </a:r>
          </a:p>
        </p:txBody>
      </p:sp>
    </p:spTree>
    <p:extLst>
      <p:ext uri="{BB962C8B-B14F-4D97-AF65-F5344CB8AC3E}">
        <p14:creationId xmlns:p14="http://schemas.microsoft.com/office/powerpoint/2010/main" val="1055859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54150"/>
            <a:ext cx="8229600" cy="4927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smtClean="0">
                <a:solidFill>
                  <a:srgbClr val="CC0000"/>
                </a:solidFill>
                <a:latin typeface="Helvetica" pitchFamily="34" charset="0"/>
              </a:rPr>
              <a:t>Container (#Operation) is deﬁned in such a way that every of its elements is an algorithmically computable transformation of one state of DMT to, generally, another state of DMT.</a:t>
            </a:r>
            <a:r>
              <a:rPr lang="en-GB" altLang="cs-CZ" sz="2400" smtClean="0">
                <a:latin typeface="Helvetica" pitchFamily="34" charset="0"/>
              </a:rPr>
              <a:t>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smtClean="0">
                <a:latin typeface="Helvetica" pitchFamily="34" charset="0"/>
              </a:rPr>
              <a:t>By the state of DMT we mean one particular ﬁlling of DMT (as a container) by elements-instances, that may dwell in DMT.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smtClean="0"/>
              <a:t>We assume there always are two (boolean) objects in DMT, one of them codes True, the other False.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smtClean="0"/>
              <a:t>The elements of the container (#Operation) are called </a:t>
            </a:r>
            <a:r>
              <a:rPr lang="en-GB" altLang="cs-CZ" sz="2400" b="1" i="1" smtClean="0"/>
              <a:t>operations</a:t>
            </a:r>
            <a:r>
              <a:rPr lang="en-GB" altLang="cs-CZ" sz="2400" smtClean="0"/>
              <a:t>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smtClean="0"/>
              <a:t>Some operations may </a:t>
            </a:r>
            <a:r>
              <a:rPr lang="en-GB" altLang="cs-CZ" sz="2400" i="1" smtClean="0"/>
              <a:t>fail</a:t>
            </a:r>
            <a:r>
              <a:rPr lang="en-GB" altLang="cs-CZ" sz="2400" smtClean="0"/>
              <a:t>, i.e. return object coding False, under certain circumstances and </a:t>
            </a:r>
            <a:r>
              <a:rPr lang="en-GB" altLang="cs-CZ" sz="2400" i="1" smtClean="0"/>
              <a:t>succeed under different circumstances</a:t>
            </a:r>
            <a:r>
              <a:rPr lang="en-GB" altLang="cs-CZ" sz="2400" smtClean="0"/>
              <a:t>. Some operations always succeed. </a:t>
            </a:r>
          </a:p>
        </p:txBody>
      </p:sp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/>
              <a:t>Container (</a:t>
            </a:r>
            <a:r>
              <a:rPr lang="en-GB" altLang="cs-CZ" smtClean="0">
                <a:latin typeface="Symbol" pitchFamily="18" charset="2"/>
              </a:rPr>
              <a:t></a:t>
            </a:r>
            <a:r>
              <a:rPr lang="en-GB" altLang="cs-CZ" smtClean="0"/>
              <a:t>Operation)</a:t>
            </a:r>
          </a:p>
        </p:txBody>
      </p:sp>
    </p:spTree>
    <p:extLst>
      <p:ext uri="{BB962C8B-B14F-4D97-AF65-F5344CB8AC3E}">
        <p14:creationId xmlns:p14="http://schemas.microsoft.com/office/powerpoint/2010/main" val="3276942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179513"/>
            <a:ext cx="8642350" cy="52022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smtClean="0">
                <a:solidFill>
                  <a:srgbClr val="CC0000"/>
                </a:solidFill>
                <a:latin typeface="Helvetica" pitchFamily="34" charset="0"/>
              </a:rPr>
              <a:t>Container (#Category) is deﬁned in such a way that every of its elements has the following properties: </a:t>
            </a:r>
          </a:p>
          <a:p>
            <a:pPr lvl="1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smtClean="0">
                <a:solidFill>
                  <a:srgbClr val="CC0000"/>
                </a:solidFill>
              </a:rPr>
              <a:t>1. it is a container for dmt-objects, </a:t>
            </a:r>
          </a:p>
          <a:p>
            <a:pPr lvl="1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smtClean="0">
                <a:solidFill>
                  <a:srgbClr val="CC0000"/>
                </a:solidFill>
              </a:rPr>
              <a:t>2. it is one-to-one mapped to the pair &lt;Cn, Op&gt;, where </a:t>
            </a:r>
          </a:p>
          <a:p>
            <a:pPr lvl="2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mtClean="0">
                <a:solidFill>
                  <a:srgbClr val="CC0000"/>
                </a:solidFill>
              </a:rPr>
              <a:t>Cn </a:t>
            </a:r>
            <a:r>
              <a:rPr lang="en-GB" altLang="cs-CZ" smtClean="0">
                <a:solidFill>
                  <a:srgbClr val="CC0000"/>
                </a:solidFill>
                <a:sym typeface="Symbol" pitchFamily="18" charset="2"/>
              </a:rPr>
              <a:t></a:t>
            </a:r>
            <a:r>
              <a:rPr lang="en-GB" altLang="cs-CZ" smtClean="0">
                <a:solidFill>
                  <a:srgbClr val="CC0000"/>
                </a:solidFill>
              </a:rPr>
              <a:t> (#Connection), Op </a:t>
            </a:r>
            <a:r>
              <a:rPr lang="en-GB" altLang="cs-CZ" smtClean="0">
                <a:solidFill>
                  <a:srgbClr val="CC0000"/>
                </a:solidFill>
                <a:sym typeface="Symbol" pitchFamily="18" charset="2"/>
              </a:rPr>
              <a:t></a:t>
            </a:r>
            <a:r>
              <a:rPr lang="en-GB" altLang="cs-CZ" smtClean="0">
                <a:solidFill>
                  <a:srgbClr val="CC0000"/>
                </a:solidFill>
              </a:rPr>
              <a:t> (#Operation), and </a:t>
            </a:r>
          </a:p>
          <a:p>
            <a:pPr lvl="1" eaLnBrk="1" hangingPunct="1">
              <a:lnSpc>
                <a:spcPct val="96000"/>
              </a:lnSpc>
              <a:buFont typeface="Arial" pitchFamily="34" charset="0"/>
              <a:buNone/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smtClean="0">
                <a:solidFill>
                  <a:srgbClr val="CC0000"/>
                </a:solidFill>
              </a:rPr>
              <a:t>3. it holds about the operation Op that by means of the connection Cn it can recognize whether a given object is or is not in this container.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smtClean="0">
                <a:latin typeface="Helvetica" pitchFamily="34" charset="0"/>
              </a:rPr>
              <a:t>The elements of the container (#Category) are called </a:t>
            </a:r>
            <a:r>
              <a:rPr lang="en-GB" altLang="cs-CZ" sz="2400" b="1" i="1" smtClean="0">
                <a:latin typeface="Helvetica" pitchFamily="34" charset="0"/>
              </a:rPr>
              <a:t>categories</a:t>
            </a:r>
            <a:r>
              <a:rPr lang="en-GB" altLang="cs-CZ" sz="2400" smtClean="0">
                <a:latin typeface="Helvetica" pitchFamily="34" charset="0"/>
              </a:rPr>
              <a:t>. </a:t>
            </a:r>
          </a:p>
          <a:p>
            <a:pPr eaLnBrk="1" hangingPunct="1">
              <a:lnSpc>
                <a:spcPct val="96000"/>
              </a:lnSpc>
              <a:tabLst>
                <a:tab pos="695325" algn="l"/>
                <a:tab pos="1050925" algn="l"/>
                <a:tab pos="1404938" algn="l"/>
                <a:tab pos="1760538" algn="l"/>
                <a:tab pos="2117725" algn="l"/>
                <a:tab pos="2473325" algn="l"/>
                <a:tab pos="2827338" algn="l"/>
                <a:tab pos="3182938" algn="l"/>
                <a:tab pos="3540125" algn="l"/>
                <a:tab pos="3895725" algn="l"/>
                <a:tab pos="4251325" algn="l"/>
                <a:tab pos="4605338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cs-CZ" sz="2400" smtClean="0">
                <a:latin typeface="Helvetica" pitchFamily="34" charset="0"/>
              </a:rPr>
              <a:t>The connection Cn is called a </a:t>
            </a:r>
            <a:r>
              <a:rPr lang="en-GB" altLang="cs-CZ" sz="2400" i="1" smtClean="0">
                <a:latin typeface="Helvetica" pitchFamily="34" charset="0"/>
              </a:rPr>
              <a:t>deﬁning connection</a:t>
            </a:r>
            <a:r>
              <a:rPr lang="en-GB" altLang="cs-CZ" sz="2400" smtClean="0">
                <a:latin typeface="Helvetica" pitchFamily="34" charset="0"/>
              </a:rPr>
              <a:t> of this category, the operation Op is called a </a:t>
            </a:r>
            <a:r>
              <a:rPr lang="en-GB" altLang="cs-CZ" sz="2400" i="1" smtClean="0">
                <a:latin typeface="Helvetica" pitchFamily="34" charset="0"/>
              </a:rPr>
              <a:t>deﬁning operation</a:t>
            </a:r>
            <a:r>
              <a:rPr lang="en-GB" altLang="cs-CZ" sz="2400" smtClean="0">
                <a:latin typeface="Helvetica" pitchFamily="34" charset="0"/>
              </a:rPr>
              <a:t> or an </a:t>
            </a:r>
            <a:r>
              <a:rPr lang="en-GB" altLang="cs-CZ" sz="2400" i="1" smtClean="0">
                <a:latin typeface="Helvetica" pitchFamily="34" charset="0"/>
              </a:rPr>
              <a:t>evaluator</a:t>
            </a:r>
            <a:r>
              <a:rPr lang="en-GB" altLang="cs-CZ" sz="2400" smtClean="0">
                <a:latin typeface="Helvetica" pitchFamily="34" charset="0"/>
              </a:rPr>
              <a:t> of this category. </a:t>
            </a:r>
          </a:p>
        </p:txBody>
      </p:sp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/>
              <a:t>Container (</a:t>
            </a:r>
            <a:r>
              <a:rPr lang="en-GB" altLang="cs-CZ" smtClean="0">
                <a:latin typeface="Symbol" pitchFamily="18" charset="2"/>
              </a:rPr>
              <a:t></a:t>
            </a:r>
            <a:r>
              <a:rPr lang="en-GB" altLang="cs-CZ" smtClean="0"/>
              <a:t>Category)</a:t>
            </a:r>
          </a:p>
        </p:txBody>
      </p:sp>
    </p:spTree>
    <p:extLst>
      <p:ext uri="{BB962C8B-B14F-4D97-AF65-F5344CB8AC3E}">
        <p14:creationId xmlns:p14="http://schemas.microsoft.com/office/powerpoint/2010/main" val="3155072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878132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CI-</a:t>
            </a:r>
            <a:r>
              <a:rPr lang="cs-CZ" dirty="0" err="1" smtClean="0"/>
              <a:t>connection</a:t>
            </a:r>
            <a:endParaRPr lang="cs-CZ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38055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Category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878132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485742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08800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10646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593881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10646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586768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29797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37541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Certainty</a:t>
            </a:r>
            <a:endParaRPr lang="en-US" dirty="0"/>
          </a:p>
        </p:txBody>
      </p:sp>
      <p:sp>
        <p:nvSpPr>
          <p:cNvPr id="110" name="Zástupný symbol pro obsah 5"/>
          <p:cNvSpPr txBox="1">
            <a:spLocks/>
          </p:cNvSpPr>
          <p:nvPr/>
        </p:nvSpPr>
        <p:spPr>
          <a:xfrm>
            <a:off x="1619672" y="1272544"/>
            <a:ext cx="6591985" cy="126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 smtClean="0"/>
              <a:t>Items</a:t>
            </a:r>
            <a:r>
              <a:rPr lang="cs-CZ" dirty="0" smtClean="0"/>
              <a:t> (= </a:t>
            </a:r>
            <a:r>
              <a:rPr lang="cs-CZ" dirty="0" err="1" smtClean="0"/>
              <a:t>objects</a:t>
            </a:r>
            <a:r>
              <a:rPr lang="cs-CZ" dirty="0" smtClean="0"/>
              <a:t> as such, not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constructs</a:t>
            </a:r>
            <a:r>
              <a:rPr lang="cs-CZ" dirty="0" smtClean="0"/>
              <a:t>) </a:t>
            </a:r>
            <a:r>
              <a:rPr lang="cs-CZ" dirty="0" err="1" smtClean="0"/>
              <a:t>belongs</a:t>
            </a:r>
            <a:r>
              <a:rPr lang="cs-CZ" dirty="0" smtClean="0"/>
              <a:t> to a </a:t>
            </a:r>
            <a:r>
              <a:rPr lang="cs-CZ" dirty="0" err="1" smtClean="0"/>
              <a:t>category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cs-CZ" dirty="0" err="1" smtClean="0"/>
              <a:t>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CI-</a:t>
            </a:r>
            <a:r>
              <a:rPr lang="cs-CZ" dirty="0" err="1" smtClean="0"/>
              <a:t>connection</a:t>
            </a:r>
            <a:endParaRPr lang="cs-CZ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Category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619672" y="1272544"/>
            <a:ext cx="6591985" cy="1264912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fact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manifested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certain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 in a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Attention</a:t>
            </a:r>
            <a:endParaRPr lang="en-US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Context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30" name="Straight Connector 23"/>
            <p:cNvCxnSpPr>
              <a:stCxn id="38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Skupina 3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Manifestation</a:t>
            </a:r>
            <a:endParaRPr lang="cs-CZ" dirty="0"/>
          </a:p>
        </p:txBody>
      </p:sp>
      <p:grpSp>
        <p:nvGrpSpPr>
          <p:cNvPr id="52" name="Skupina 51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53" name="Straight Connector 23"/>
            <p:cNvCxnSpPr>
              <a:stCxn id="6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Skupina 55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57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44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CI-</a:t>
            </a:r>
            <a:r>
              <a:rPr lang="cs-CZ" dirty="0" err="1" smtClean="0"/>
              <a:t>connection</a:t>
            </a:r>
            <a:endParaRPr lang="cs-CZ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Category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R-</a:t>
            </a:r>
            <a:r>
              <a:rPr lang="cs-CZ" dirty="0" err="1" smtClean="0"/>
              <a:t>edges</a:t>
            </a:r>
            <a:endParaRPr lang="en-US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Context</a:t>
            </a:r>
            <a:endParaRPr lang="cs-CZ" dirty="0"/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4559897" y="27131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4460430" y="382714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4250060" y="319514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52" name="Skupina 51"/>
          <p:cNvGrpSpPr/>
          <p:nvPr/>
        </p:nvGrpSpPr>
        <p:grpSpPr>
          <a:xfrm flipV="1">
            <a:off x="4459022" y="2785120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5" name="TextovéPole 54"/>
          <p:cNvSpPr txBox="1"/>
          <p:nvPr/>
        </p:nvSpPr>
        <p:spPr>
          <a:xfrm>
            <a:off x="4266873" y="519353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56" name="Skupina 55"/>
          <p:cNvGrpSpPr/>
          <p:nvPr/>
        </p:nvGrpSpPr>
        <p:grpSpPr>
          <a:xfrm flipV="1">
            <a:off x="4475835" y="4711504"/>
            <a:ext cx="203324" cy="1201536"/>
            <a:chOff x="4475835" y="4563296"/>
            <a:chExt cx="203324" cy="1201536"/>
          </a:xfrm>
        </p:grpSpPr>
        <p:cxnSp>
          <p:nvCxnSpPr>
            <p:cNvPr id="57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Skupina 58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60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62" name="Straight Connector 23"/>
          <p:cNvCxnSpPr/>
          <p:nvPr/>
        </p:nvCxnSpPr>
        <p:spPr>
          <a:xfrm rot="5400000">
            <a:off x="3164680" y="388210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3576981" y="448436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2640912" y="4377004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5935202" y="3713475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085887" y="42055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5862506" y="401146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78" name="Skupina 77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79" name="Straight Connector 23"/>
            <p:cNvCxnSpPr>
              <a:stCxn id="8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Skupina 8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Manifestation</a:t>
            </a:r>
            <a:endParaRPr lang="cs-CZ" dirty="0"/>
          </a:p>
        </p:txBody>
      </p:sp>
      <p:grpSp>
        <p:nvGrpSpPr>
          <p:cNvPr id="88" name="Skupina 87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89" name="Straight Connector 23"/>
            <p:cNvCxnSpPr>
              <a:stCxn id="110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Skupina 93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9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5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71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4"/>
          <p:cNvSpPr/>
          <p:nvPr/>
        </p:nvSpPr>
        <p:spPr>
          <a:xfrm>
            <a:off x="905537" y="3931741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CI-</a:t>
            </a:r>
            <a:r>
              <a:rPr lang="cs-CZ" dirty="0" err="1" smtClean="0"/>
              <a:t>connection</a:t>
            </a:r>
            <a:endParaRPr lang="cs-CZ" dirty="0"/>
          </a:p>
        </p:txBody>
      </p:sp>
      <p:sp>
        <p:nvSpPr>
          <p:cNvPr id="72" name="Rectangle 8"/>
          <p:cNvSpPr/>
          <p:nvPr/>
        </p:nvSpPr>
        <p:spPr>
          <a:xfrm>
            <a:off x="3759681" y="1991664"/>
            <a:ext cx="1656971" cy="720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Category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3" name="Rectangle 24"/>
          <p:cNvSpPr/>
          <p:nvPr/>
        </p:nvSpPr>
        <p:spPr>
          <a:xfrm>
            <a:off x="3759681" y="3931741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Item</a:t>
            </a:r>
            <a:endParaRPr lang="cs-CZ" dirty="0"/>
          </a:p>
        </p:txBody>
      </p:sp>
      <p:cxnSp>
        <p:nvCxnSpPr>
          <p:cNvPr id="90" name="Straight Connector 23"/>
          <p:cNvCxnSpPr/>
          <p:nvPr/>
        </p:nvCxnSpPr>
        <p:spPr>
          <a:xfrm rot="5400000">
            <a:off x="3164680" y="353935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32"/>
          <p:cNvCxnSpPr/>
          <p:nvPr/>
        </p:nvCxnSpPr>
        <p:spPr>
          <a:xfrm rot="5400000" flipV="1">
            <a:off x="3576981" y="414161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3"/>
          <p:cNvCxnSpPr>
            <a:stCxn id="105" idx="0"/>
          </p:cNvCxnSpPr>
          <p:nvPr/>
        </p:nvCxnSpPr>
        <p:spPr>
          <a:xfrm flipV="1">
            <a:off x="1747757" y="2364255"/>
            <a:ext cx="1713966" cy="127612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32"/>
          <p:cNvCxnSpPr/>
          <p:nvPr/>
        </p:nvCxnSpPr>
        <p:spPr>
          <a:xfrm flipH="1">
            <a:off x="1748448" y="3647490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32"/>
          <p:cNvCxnSpPr/>
          <p:nvPr/>
        </p:nvCxnSpPr>
        <p:spPr>
          <a:xfrm flipV="1">
            <a:off x="3461723" y="2364255"/>
            <a:ext cx="29214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Skupina 100"/>
          <p:cNvGrpSpPr/>
          <p:nvPr/>
        </p:nvGrpSpPr>
        <p:grpSpPr>
          <a:xfrm>
            <a:off x="1619672" y="3640377"/>
            <a:ext cx="255935" cy="292147"/>
            <a:chOff x="4460081" y="3268293"/>
            <a:chExt cx="255935" cy="292147"/>
          </a:xfrm>
        </p:grpSpPr>
        <p:cxnSp>
          <p:nvCxnSpPr>
            <p:cNvPr id="10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02" name="Straight Connector 32"/>
          <p:cNvCxnSpPr/>
          <p:nvPr/>
        </p:nvCxnSpPr>
        <p:spPr>
          <a:xfrm rot="16200000">
            <a:off x="3582080" y="2351583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Skupina 105"/>
          <p:cNvGrpSpPr/>
          <p:nvPr/>
        </p:nvGrpSpPr>
        <p:grpSpPr>
          <a:xfrm rot="16200000" flipV="1">
            <a:off x="2580193" y="3991150"/>
            <a:ext cx="255935" cy="292147"/>
            <a:chOff x="4460081" y="3268293"/>
            <a:chExt cx="255935" cy="292147"/>
          </a:xfrm>
        </p:grpSpPr>
        <p:cxnSp>
          <p:nvCxnSpPr>
            <p:cNvPr id="1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6" name="Zástupný symbol pro obsah 5"/>
          <p:cNvSpPr>
            <a:spLocks noGrp="1"/>
          </p:cNvSpPr>
          <p:nvPr>
            <p:ph idx="1"/>
          </p:nvPr>
        </p:nvSpPr>
        <p:spPr>
          <a:xfrm>
            <a:off x="0" y="1146755"/>
            <a:ext cx="9144000" cy="1264912"/>
          </a:xfrm>
        </p:spPr>
        <p:txBody>
          <a:bodyPr>
            <a:normAutofit/>
          </a:bodyPr>
          <a:lstStyle/>
          <a:p>
            <a:r>
              <a:rPr lang="cs-CZ" dirty="0" err="1" smtClean="0"/>
              <a:t>Context</a:t>
            </a:r>
            <a:r>
              <a:rPr lang="cs-CZ" dirty="0" smtClean="0"/>
              <a:t> </a:t>
            </a:r>
            <a:r>
              <a:rPr lang="cs-CZ" dirty="0" err="1" smtClean="0"/>
              <a:t>serves</a:t>
            </a:r>
            <a:r>
              <a:rPr lang="cs-CZ" dirty="0" smtClean="0"/>
              <a:t> as a model. </a:t>
            </a:r>
            <a:r>
              <a:rPr lang="cs-CZ" dirty="0" err="1" smtClean="0"/>
              <a:t>The</a:t>
            </a:r>
            <a:r>
              <a:rPr lang="cs-CZ" dirty="0" smtClean="0"/>
              <a:t> base </a:t>
            </a:r>
            <a:r>
              <a:rPr lang="cs-CZ" dirty="0" err="1" smtClean="0"/>
              <a:t>edge</a:t>
            </a:r>
            <a:r>
              <a:rPr lang="cs-CZ" dirty="0" smtClean="0"/>
              <a:t> </a:t>
            </a:r>
            <a:r>
              <a:rPr lang="cs-CZ" dirty="0" err="1" smtClean="0"/>
              <a:t>defines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categories</a:t>
            </a:r>
            <a:r>
              <a:rPr lang="cs-CZ" dirty="0" smtClean="0"/>
              <a:t> to </a:t>
            </a:r>
            <a:r>
              <a:rPr lang="cs-CZ" dirty="0" err="1" smtClean="0"/>
              <a:t>classify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items</a:t>
            </a:r>
            <a:r>
              <a:rPr lang="cs-CZ" dirty="0" smtClean="0"/>
              <a:t> to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Context</a:t>
            </a:r>
            <a:r>
              <a:rPr lang="cs-CZ" dirty="0" smtClean="0"/>
              <a:t> base</a:t>
            </a:r>
            <a:endParaRPr lang="en-US" dirty="0"/>
          </a:p>
        </p:txBody>
      </p:sp>
      <p:sp>
        <p:nvSpPr>
          <p:cNvPr id="21" name="Rectangle 24"/>
          <p:cNvSpPr/>
          <p:nvPr/>
        </p:nvSpPr>
        <p:spPr>
          <a:xfrm>
            <a:off x="6632292" y="3931741"/>
            <a:ext cx="1656971" cy="7750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Context</a:t>
            </a:r>
            <a:endParaRPr lang="cs-CZ" dirty="0"/>
          </a:p>
        </p:txBody>
      </p:sp>
      <p:cxnSp>
        <p:nvCxnSpPr>
          <p:cNvPr id="43" name="Straight Connector 23"/>
          <p:cNvCxnSpPr/>
          <p:nvPr/>
        </p:nvCxnSpPr>
        <p:spPr>
          <a:xfrm flipV="1">
            <a:off x="4559897" y="27131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4460430" y="3827140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4250060" y="319514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52" name="Skupina 51"/>
          <p:cNvGrpSpPr/>
          <p:nvPr/>
        </p:nvGrpSpPr>
        <p:grpSpPr>
          <a:xfrm flipV="1">
            <a:off x="4459022" y="2785120"/>
            <a:ext cx="201916" cy="211901"/>
            <a:chOff x="4271268" y="2636912"/>
            <a:chExt cx="201916" cy="211901"/>
          </a:xfrm>
        </p:grpSpPr>
        <p:cxnSp>
          <p:nvCxnSpPr>
            <p:cNvPr id="53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62" name="Straight Connector 23"/>
          <p:cNvCxnSpPr/>
          <p:nvPr/>
        </p:nvCxnSpPr>
        <p:spPr>
          <a:xfrm rot="5400000">
            <a:off x="3164680" y="388210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2"/>
          <p:cNvCxnSpPr/>
          <p:nvPr/>
        </p:nvCxnSpPr>
        <p:spPr>
          <a:xfrm rot="5400000" flipV="1">
            <a:off x="3576981" y="448436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Skupina 63"/>
          <p:cNvGrpSpPr/>
          <p:nvPr/>
        </p:nvGrpSpPr>
        <p:grpSpPr>
          <a:xfrm rot="5400000">
            <a:off x="2640912" y="4377004"/>
            <a:ext cx="201916" cy="211901"/>
            <a:chOff x="4271268" y="2636912"/>
            <a:chExt cx="201916" cy="211901"/>
          </a:xfrm>
        </p:grpSpPr>
        <p:cxnSp>
          <p:nvCxnSpPr>
            <p:cNvPr id="65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7" name="Skupina 66"/>
          <p:cNvGrpSpPr/>
          <p:nvPr/>
        </p:nvGrpSpPr>
        <p:grpSpPr>
          <a:xfrm rot="16200000" flipH="1" flipV="1">
            <a:off x="5935202" y="3713475"/>
            <a:ext cx="203324" cy="1201536"/>
            <a:chOff x="4475835" y="4563296"/>
            <a:chExt cx="203324" cy="1201536"/>
          </a:xfrm>
        </p:grpSpPr>
        <p:cxnSp>
          <p:nvCxnSpPr>
            <p:cNvPr id="6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Skupina 69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74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76" name="TextovéPole 75"/>
          <p:cNvSpPr txBox="1"/>
          <p:nvPr/>
        </p:nvSpPr>
        <p:spPr>
          <a:xfrm>
            <a:off x="3085887" y="42055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5862506" y="401146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H="1">
            <a:off x="5432768" y="2365684"/>
            <a:ext cx="2134198" cy="1570026"/>
            <a:chOff x="2139919" y="2217854"/>
            <a:chExt cx="2134198" cy="1570026"/>
          </a:xfrm>
        </p:grpSpPr>
        <p:cxnSp>
          <p:nvCxnSpPr>
            <p:cNvPr id="78" name="Straight Connector 23"/>
            <p:cNvCxnSpPr>
              <a:stCxn id="84" idx="0"/>
            </p:cNvCxnSpPr>
            <p:nvPr/>
          </p:nvCxnSpPr>
          <p:spPr>
            <a:xfrm flipV="1">
              <a:off x="2268004" y="2217854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2"/>
            <p:cNvCxnSpPr/>
            <p:nvPr/>
          </p:nvCxnSpPr>
          <p:spPr>
            <a:xfrm flipH="1">
              <a:off x="2268695" y="3501089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 flipV="1">
              <a:off x="3981970" y="2217854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Skupina 80"/>
            <p:cNvGrpSpPr/>
            <p:nvPr/>
          </p:nvGrpSpPr>
          <p:grpSpPr>
            <a:xfrm>
              <a:off x="2139919" y="3493976"/>
              <a:ext cx="255935" cy="292147"/>
              <a:chOff x="4460081" y="3268293"/>
              <a:chExt cx="255935" cy="292147"/>
            </a:xfrm>
          </p:grpSpPr>
          <p:cxnSp>
            <p:nvCxnSpPr>
              <p:cNvPr id="8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3" name="TextovéPole 2"/>
          <p:cNvSpPr txBox="1"/>
          <p:nvPr/>
        </p:nvSpPr>
        <p:spPr>
          <a:xfrm rot="2283157">
            <a:off x="6311071" y="2701821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base</a:t>
            </a:r>
            <a:endParaRPr lang="en-US" sz="1600" dirty="0"/>
          </a:p>
        </p:txBody>
      </p:sp>
      <p:grpSp>
        <p:nvGrpSpPr>
          <p:cNvPr id="135" name="Skupina 134"/>
          <p:cNvGrpSpPr/>
          <p:nvPr/>
        </p:nvGrpSpPr>
        <p:grpSpPr>
          <a:xfrm rot="16200000" flipH="1" flipV="1">
            <a:off x="5458378" y="2216969"/>
            <a:ext cx="255935" cy="292147"/>
            <a:chOff x="4460081" y="3268293"/>
            <a:chExt cx="255935" cy="292147"/>
          </a:xfrm>
        </p:grpSpPr>
        <p:cxnSp>
          <p:nvCxnSpPr>
            <p:cNvPr id="13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5" name="TextovéPole 84"/>
          <p:cNvSpPr txBox="1"/>
          <p:nvPr/>
        </p:nvSpPr>
        <p:spPr>
          <a:xfrm>
            <a:off x="4266873" y="519353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110" name="Skupina 109"/>
          <p:cNvGrpSpPr/>
          <p:nvPr/>
        </p:nvGrpSpPr>
        <p:grpSpPr>
          <a:xfrm flipV="1">
            <a:off x="4475835" y="4711504"/>
            <a:ext cx="203324" cy="1201536"/>
            <a:chOff x="4475835" y="4563296"/>
            <a:chExt cx="203324" cy="1201536"/>
          </a:xfrm>
        </p:grpSpPr>
        <p:cxnSp>
          <p:nvCxnSpPr>
            <p:cNvPr id="119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Skupina 12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2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24" name="Skupina 123"/>
          <p:cNvGrpSpPr/>
          <p:nvPr/>
        </p:nvGrpSpPr>
        <p:grpSpPr>
          <a:xfrm>
            <a:off x="1653580" y="4701864"/>
            <a:ext cx="2100290" cy="1697993"/>
            <a:chOff x="1653580" y="4701864"/>
            <a:chExt cx="2100290" cy="1697993"/>
          </a:xfrm>
        </p:grpSpPr>
        <p:cxnSp>
          <p:nvCxnSpPr>
            <p:cNvPr id="125" name="Straight Connector 23"/>
            <p:cNvCxnSpPr>
              <a:stCxn id="132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Skupina 127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3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29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24"/>
          <p:cNvSpPr/>
          <p:nvPr/>
        </p:nvSpPr>
        <p:spPr>
          <a:xfrm>
            <a:off x="3741812" y="5906689"/>
            <a:ext cx="1693791" cy="7626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Manifestation</a:t>
            </a:r>
            <a:endParaRPr lang="cs-CZ" dirty="0"/>
          </a:p>
        </p:txBody>
      </p:sp>
      <p:grpSp>
        <p:nvGrpSpPr>
          <p:cNvPr id="134" name="Skupina 133"/>
          <p:cNvGrpSpPr/>
          <p:nvPr/>
        </p:nvGrpSpPr>
        <p:grpSpPr>
          <a:xfrm flipH="1">
            <a:off x="5436096" y="4725144"/>
            <a:ext cx="2100290" cy="1697993"/>
            <a:chOff x="1653580" y="4701864"/>
            <a:chExt cx="2100290" cy="1697993"/>
          </a:xfrm>
        </p:grpSpPr>
        <p:cxnSp>
          <p:nvCxnSpPr>
            <p:cNvPr id="139" name="Straight Connector 23"/>
            <p:cNvCxnSpPr>
              <a:stCxn id="146" idx="0"/>
            </p:cNvCxnSpPr>
            <p:nvPr/>
          </p:nvCxnSpPr>
          <p:spPr>
            <a:xfrm flipH="1" flipV="1">
              <a:off x="1747757" y="4988655"/>
              <a:ext cx="1713965" cy="128335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32"/>
            <p:cNvCxnSpPr/>
            <p:nvPr/>
          </p:nvCxnSpPr>
          <p:spPr>
            <a:xfrm flipH="1" flipV="1">
              <a:off x="1748448" y="4701864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32"/>
            <p:cNvCxnSpPr/>
            <p:nvPr/>
          </p:nvCxnSpPr>
          <p:spPr>
            <a:xfrm>
              <a:off x="3461723" y="6271890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Skupina 141"/>
            <p:cNvGrpSpPr/>
            <p:nvPr/>
          </p:nvGrpSpPr>
          <p:grpSpPr>
            <a:xfrm rot="5400000" flipV="1">
              <a:off x="3479828" y="6125816"/>
              <a:ext cx="255935" cy="292147"/>
              <a:chOff x="4460081" y="3268293"/>
              <a:chExt cx="255935" cy="292147"/>
            </a:xfrm>
          </p:grpSpPr>
          <p:cxnSp>
            <p:nvCxnSpPr>
              <p:cNvPr id="14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43" name="Straight Connector 32"/>
            <p:cNvCxnSpPr/>
            <p:nvPr/>
          </p:nvCxnSpPr>
          <p:spPr>
            <a:xfrm rot="10800000" flipV="1">
              <a:off x="1653580" y="47971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4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Organizing</a:t>
            </a:r>
            <a:r>
              <a:rPr lang="cs-CZ" dirty="0" smtClean="0"/>
              <a:t> </a:t>
            </a:r>
            <a:r>
              <a:rPr lang="cs-CZ" dirty="0" err="1" smtClean="0"/>
              <a:t>diamnong</a:t>
            </a:r>
            <a:endParaRPr lang="cs-CZ" dirty="0" smtClean="0"/>
          </a:p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 / </a:t>
            </a:r>
            <a:r>
              <a:rPr lang="cs-CZ" dirty="0" err="1" smtClean="0"/>
              <a:t>position</a:t>
            </a:r>
            <a:r>
              <a:rPr lang="cs-CZ" dirty="0" smtClean="0"/>
              <a:t> /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organized</a:t>
            </a:r>
            <a:endParaRPr lang="cs-CZ" dirty="0" smtClean="0"/>
          </a:p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agent</a:t>
            </a:r>
          </a:p>
          <a:p>
            <a:pPr lvl="1"/>
            <a:r>
              <a:rPr lang="cs-CZ" dirty="0" err="1" smtClean="0"/>
              <a:t>Member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team</a:t>
            </a:r>
          </a:p>
          <a:p>
            <a:pPr lvl="1"/>
            <a:r>
              <a:rPr lang="cs-CZ" dirty="0" err="1" smtClean="0"/>
              <a:t>Work</a:t>
            </a:r>
            <a:r>
              <a:rPr lang="cs-CZ" dirty="0" smtClean="0"/>
              <a:t> on </a:t>
            </a:r>
            <a:r>
              <a:rPr lang="cs-CZ" dirty="0" err="1" smtClean="0"/>
              <a:t>projects</a:t>
            </a:r>
            <a:endParaRPr lang="cs-CZ" dirty="0" smtClean="0"/>
          </a:p>
          <a:p>
            <a:pPr lvl="1"/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educated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teach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3rd </a:t>
            </a:r>
            <a:r>
              <a:rPr lang="cs-CZ" dirty="0" err="1" smtClean="0"/>
              <a:t>diamond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Diamond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Agent-Team </a:t>
            </a:r>
            <a:r>
              <a:rPr lang="cs-CZ" dirty="0" err="1" smtClean="0"/>
              <a:t>Organization</a:t>
            </a:r>
            <a:endParaRPr lang="cs-CZ" dirty="0"/>
          </a:p>
        </p:txBody>
      </p:sp>
      <p:sp>
        <p:nvSpPr>
          <p:cNvPr id="4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6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7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21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1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5" name="TextovéPole 34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36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kupina 36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3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41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45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7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2" name="Skupina 51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5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56" name="TextovéPole 55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57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Skupina 57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6" name="TextovéPole 65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67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Skupina 67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6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2" name="Skupina 71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7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6" name="TextovéPole 75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77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Skupina 77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7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2" name="Skupina 81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8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6" name="TextovéPole 85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87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Action</a:t>
            </a:r>
            <a:endParaRPr lang="cs-CZ" dirty="0"/>
          </a:p>
        </p:txBody>
      </p:sp>
      <p:sp>
        <p:nvSpPr>
          <p:cNvPr id="64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Flow</a:t>
            </a:r>
            <a:endParaRPr lang="cs-CZ" dirty="0"/>
          </a:p>
        </p:txBody>
      </p:sp>
      <p:cxnSp>
        <p:nvCxnSpPr>
          <p:cNvPr id="65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Skupina 89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9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4" name="TextovéPole 93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95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Skupina 95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9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0" name="Skupina 99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10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4" name="TextovéPole 103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cxnSp>
        <p:nvCxnSpPr>
          <p:cNvPr id="105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Skupina 106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10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1" name="TextovéPole 110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112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Skupina 112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11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7" name="Skupina 116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11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1" name="TextovéPole 120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sp>
        <p:nvSpPr>
          <p:cNvPr id="19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224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225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Skupina 225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2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0" name="Skupina 229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3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4" name="TextovéPole 233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235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Skupina 235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40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ovéPole 240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242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3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Skupina 243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8" name="Skupina 247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4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2" name="TextovéPole 251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253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Skupina 253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5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8" name="TextovéPole 257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259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Skupina 259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6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4" name="Skupina 263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6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8" name="TextovéPole 267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269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Skupina 269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4" name="Skupina 273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2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8" name="TextovéPole 277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279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1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neeed</a:t>
            </a:r>
            <a:r>
              <a:rPr lang="cs-CZ" dirty="0" smtClean="0"/>
              <a:t> to </a:t>
            </a:r>
            <a:r>
              <a:rPr lang="cs-CZ" dirty="0" err="1" smtClean="0"/>
              <a:t>describe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endParaRPr lang="cs-CZ" dirty="0" smtClean="0"/>
          </a:p>
          <a:p>
            <a:r>
              <a:rPr lang="cs-CZ" dirty="0" smtClean="0"/>
              <a:t>And </a:t>
            </a:r>
            <a:r>
              <a:rPr lang="cs-CZ" dirty="0" err="1" smtClean="0"/>
              <a:t>their</a:t>
            </a:r>
            <a:r>
              <a:rPr lang="cs-CZ" dirty="0" smtClean="0"/>
              <a:t> relations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endParaRPr lang="cs-CZ" dirty="0" smtClean="0"/>
          </a:p>
          <a:p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to </a:t>
            </a:r>
            <a:r>
              <a:rPr lang="cs-CZ" dirty="0" err="1" smtClean="0"/>
              <a:t>organize</a:t>
            </a:r>
            <a:r>
              <a:rPr lang="cs-CZ" dirty="0" smtClean="0"/>
              <a:t>/</a:t>
            </a:r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endParaRPr lang="cs-CZ" dirty="0" smtClean="0"/>
          </a:p>
          <a:p>
            <a:r>
              <a:rPr lang="cs-CZ" dirty="0" smtClean="0"/>
              <a:t>And </a:t>
            </a:r>
            <a:r>
              <a:rPr lang="cs-CZ" dirty="0" err="1" smtClean="0"/>
              <a:t>execute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in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perspective</a:t>
            </a:r>
            <a:endParaRPr lang="cs-CZ" dirty="0" smtClean="0"/>
          </a:p>
          <a:p>
            <a:r>
              <a:rPr lang="cs-CZ" dirty="0" err="1" smtClean="0"/>
              <a:t>Our</a:t>
            </a:r>
            <a:r>
              <a:rPr lang="cs-CZ" dirty="0" smtClean="0"/>
              <a:t> natural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endParaRPr lang="cs-CZ" dirty="0" smtClean="0"/>
          </a:p>
          <a:p>
            <a:pPr lvl="1"/>
            <a:r>
              <a:rPr lang="cs-CZ" dirty="0" err="1" smtClean="0"/>
              <a:t>Redundant</a:t>
            </a:r>
            <a:endParaRPr lang="cs-CZ" dirty="0" smtClean="0"/>
          </a:p>
          <a:p>
            <a:pPr lvl="1"/>
            <a:r>
              <a:rPr lang="cs-CZ" dirty="0" err="1" smtClean="0"/>
              <a:t>Ambiguous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need</a:t>
            </a:r>
            <a:r>
              <a:rPr lang="cs-CZ" dirty="0" smtClean="0"/>
              <a:t> </a:t>
            </a:r>
            <a:r>
              <a:rPr lang="cs-CZ" dirty="0" err="1" smtClean="0"/>
              <a:t>diamonds</a:t>
            </a:r>
            <a:r>
              <a:rPr lang="cs-CZ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reaching</a:t>
            </a:r>
            <a:endParaRPr lang="cs-CZ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fulfilling</a:t>
            </a:r>
            <a:endParaRPr lang="cs-CZ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focusing</a:t>
            </a:r>
            <a:endParaRPr lang="cs-CZ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covering</a:t>
            </a:r>
            <a:endParaRPr lang="cs-CZ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Action</a:t>
            </a:r>
            <a:endParaRPr lang="cs-CZ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Flow</a:t>
            </a:r>
            <a:endParaRPr lang="cs-CZ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reaching</a:t>
            </a:r>
            <a:endParaRPr lang="cs-CZ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fulfilling</a:t>
            </a:r>
            <a:endParaRPr lang="cs-CZ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focusing</a:t>
            </a:r>
            <a:endParaRPr lang="cs-CZ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covering</a:t>
            </a:r>
            <a:endParaRPr lang="cs-CZ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Action</a:t>
            </a:r>
            <a:endParaRPr lang="cs-CZ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Flow</a:t>
            </a:r>
            <a:endParaRPr lang="cs-CZ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3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reaching</a:t>
            </a:r>
            <a:endParaRPr lang="cs-CZ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fulfilling</a:t>
            </a:r>
            <a:endParaRPr lang="cs-CZ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focusing</a:t>
            </a:r>
            <a:endParaRPr lang="cs-CZ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covering</a:t>
            </a:r>
            <a:endParaRPr lang="cs-CZ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Action</a:t>
            </a:r>
            <a:endParaRPr lang="cs-CZ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Flow</a:t>
            </a:r>
            <a:endParaRPr lang="cs-CZ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4809752" y="1304034"/>
            <a:ext cx="900320" cy="694184"/>
            <a:chOff x="4809752" y="1304034"/>
            <a:chExt cx="900320" cy="694184"/>
          </a:xfrm>
        </p:grpSpPr>
        <p:cxnSp>
          <p:nvCxnSpPr>
            <p:cNvPr id="213" name="Straight Connector 23"/>
            <p:cNvCxnSpPr>
              <a:stCxn id="310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4" name="Skupina 21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30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1" name="Straight Connector 32"/>
              <p:cNvCxnSpPr>
                <a:stCxn id="31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ovéPole 217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R22</a:t>
              </a:r>
              <a:endParaRPr lang="cs-CZ" sz="1400" dirty="0"/>
            </a:p>
          </p:txBody>
        </p:sp>
        <p:grpSp>
          <p:nvGrpSpPr>
            <p:cNvPr id="373" name="Skupina 372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374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76" name="Straight Connector 32"/>
              <p:cNvCxnSpPr>
                <a:stCxn id="375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Skupina 2"/>
          <p:cNvGrpSpPr/>
          <p:nvPr/>
        </p:nvGrpSpPr>
        <p:grpSpPr>
          <a:xfrm>
            <a:off x="5164659" y="3261186"/>
            <a:ext cx="602290" cy="711524"/>
            <a:chOff x="5164659" y="3261186"/>
            <a:chExt cx="602290" cy="711524"/>
          </a:xfrm>
        </p:grpSpPr>
        <p:grpSp>
          <p:nvGrpSpPr>
            <p:cNvPr id="312" name="Skupina 311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313" name="Straight Connector 23"/>
              <p:cNvCxnSpPr>
                <a:stCxn id="34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Skupina 31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4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45" name="Straight Connector 32"/>
                <p:cNvCxnSpPr>
                  <a:stCxn id="34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6" name="Skupina 315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18" name="Straight Connector 32"/>
                <p:cNvCxnSpPr>
                  <a:stCxn id="34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17" name="TextovéPole 316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R11</a:t>
                </a:r>
                <a:endParaRPr lang="cs-CZ" sz="1400" dirty="0"/>
              </a:p>
            </p:txBody>
          </p:sp>
        </p:grpSp>
        <p:cxnSp>
          <p:nvCxnSpPr>
            <p:cNvPr id="381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Skupina 1"/>
          <p:cNvGrpSpPr/>
          <p:nvPr/>
        </p:nvGrpSpPr>
        <p:grpSpPr>
          <a:xfrm>
            <a:off x="4848380" y="6306679"/>
            <a:ext cx="1384597" cy="444952"/>
            <a:chOff x="4848380" y="6306679"/>
            <a:chExt cx="1384597" cy="444952"/>
          </a:xfrm>
        </p:grpSpPr>
        <p:grpSp>
          <p:nvGrpSpPr>
            <p:cNvPr id="346" name="Skupina 345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347" name="Straight Connector 23"/>
              <p:cNvCxnSpPr>
                <a:stCxn id="371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8" name="Skupina 34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370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372" name="Straight Connector 32"/>
                <p:cNvCxnSpPr>
                  <a:stCxn id="371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0" name="Skupina 349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352" name="Straight Connector 32"/>
                <p:cNvCxnSpPr>
                  <a:stCxn id="35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51" name="TextovéPole 350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R33</a:t>
                </a:r>
                <a:endParaRPr lang="cs-CZ" sz="1400" dirty="0"/>
              </a:p>
            </p:txBody>
          </p:sp>
        </p:grpSp>
        <p:cxnSp>
          <p:nvCxnSpPr>
            <p:cNvPr id="382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89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1901028" y="2443987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3481855" y="2297796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1801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1826963" y="3489630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1901028" y="3637761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3611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1492319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3481022" y="2039018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3611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1364234" y="3493253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5728243" y="2435011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5454202" y="2288820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7188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7216898" y="3480654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7290964" y="3628785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5436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5729076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5455035" y="2030042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5436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7571823" y="3484277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1929359" y="2486751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reaching</a:t>
            </a:r>
            <a:endParaRPr lang="cs-CZ" sz="1400" dirty="0"/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2325594" y="294146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fulfilling</a:t>
            </a:r>
            <a:endParaRPr lang="cs-CZ" sz="1400" dirty="0"/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5980836" y="2438328"/>
            <a:ext cx="1207676" cy="762495"/>
            <a:chOff x="6464102" y="2156796"/>
            <a:chExt cx="1207676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464102" y="2156796"/>
              <a:ext cx="9685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60337" y="2611514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5708799" y="4830176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5434758" y="5742563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7169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7270026" y="4536273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5416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5870115" y="5126021"/>
            <a:ext cx="915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focusing</a:t>
            </a:r>
            <a:endParaRPr lang="cs-CZ" sz="1400" dirty="0"/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1899002" y="4847560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3479829" y="5759947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1799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1899003" y="4553656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3609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2366338" y="5143404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covering</a:t>
            </a:r>
            <a:endParaRPr lang="cs-CZ" sz="1400" dirty="0"/>
          </a:p>
        </p:txBody>
      </p:sp>
      <p:sp>
        <p:nvSpPr>
          <p:cNvPr id="184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Action</a:t>
            </a:r>
            <a:endParaRPr lang="cs-CZ" dirty="0"/>
          </a:p>
        </p:txBody>
      </p:sp>
      <p:sp>
        <p:nvSpPr>
          <p:cNvPr id="185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Flow</a:t>
            </a:r>
            <a:endParaRPr lang="cs-CZ" dirty="0"/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3167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2592360" y="4010950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2730225" y="406595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3155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2592360" y="4273582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3494556" y="4273582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2722056" y="4391967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3574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6021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6340897" y="4009487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5493860" y="4057327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organizer</a:t>
            </a:r>
            <a:endParaRPr lang="cs-CZ" sz="1400" dirty="0"/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6034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6340897" y="4272119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5438701" y="4272119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5535471" y="439050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member</a:t>
            </a:r>
            <a:endParaRPr lang="cs-CZ" sz="1400" dirty="0"/>
          </a:p>
        </p:txBody>
      </p:sp>
      <p:sp>
        <p:nvSpPr>
          <p:cNvPr id="249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Goal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0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Activity</a:t>
            </a:r>
            <a:endParaRPr lang="cs-CZ" dirty="0"/>
          </a:p>
        </p:txBody>
      </p:sp>
      <p:sp>
        <p:nvSpPr>
          <p:cNvPr id="251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Agent</a:t>
            </a:r>
            <a:endParaRPr lang="cs-CZ" dirty="0"/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4148901" y="3046934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follower</a:t>
            </a:r>
            <a:endParaRPr lang="cs-CZ" sz="1400" dirty="0"/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4244057" y="2564904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3581692" y="304693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establisher</a:t>
            </a:r>
            <a:endParaRPr lang="cs-CZ" sz="1400" dirty="0"/>
          </a:p>
        </p:txBody>
      </p:sp>
      <p:sp>
        <p:nvSpPr>
          <p:cNvPr id="269" name="Oval 39"/>
          <p:cNvSpPr/>
          <p:nvPr/>
        </p:nvSpPr>
        <p:spPr>
          <a:xfrm rot="10800000">
            <a:off x="4298075" y="34670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3980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3852169" y="5453739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3852169" y="4551543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3358416" y="5016480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superior</a:t>
            </a:r>
            <a:endParaRPr lang="cs-CZ" sz="1400" dirty="0"/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4340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4212209" y="5448032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3770554" y="5010773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author</a:t>
            </a:r>
            <a:endParaRPr lang="cs-CZ" sz="1400" dirty="0"/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4776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4648646" y="5448032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4648646" y="4545836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3931987" y="50107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collaborator</a:t>
            </a:r>
            <a:endParaRPr lang="cs-CZ" sz="1400" dirty="0"/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5164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5036145" y="5456540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5036145" y="4540260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4576057" y="5005197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learner</a:t>
            </a:r>
            <a:endParaRPr lang="cs-CZ" sz="1400" dirty="0"/>
          </a:p>
        </p:txBody>
      </p:sp>
      <p:cxnSp>
        <p:nvCxnSpPr>
          <p:cNvPr id="306" name="Straight Connector 32"/>
          <p:cNvCxnSpPr/>
          <p:nvPr/>
        </p:nvCxnSpPr>
        <p:spPr>
          <a:xfrm>
            <a:off x="4244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5407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3469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47565" y="1311894"/>
              <a:ext cx="534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GBS</a:t>
              </a:r>
              <a:endParaRPr lang="cs-CZ" sz="1400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2823648" y="3255139"/>
            <a:ext cx="1230240" cy="725431"/>
            <a:chOff x="2823648" y="3255139"/>
            <a:chExt cx="1230240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23648" y="3255139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2862537" y="6314539"/>
            <a:ext cx="1532157" cy="444952"/>
            <a:chOff x="2862537" y="6314539"/>
            <a:chExt cx="1532157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62537" y="6411109"/>
              <a:ext cx="6799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detail</a:t>
              </a:r>
              <a:endParaRPr lang="cs-CZ" sz="1400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1418253" y="4575629"/>
            <a:ext cx="2342607" cy="1674258"/>
            <a:chOff x="1418253" y="4575629"/>
            <a:chExt cx="2342607" cy="1674258"/>
          </a:xfrm>
        </p:grpSpPr>
        <p:cxnSp>
          <p:nvCxnSpPr>
            <p:cNvPr id="375" name="Straight Connector 23"/>
            <p:cNvCxnSpPr>
              <a:stCxn id="383" idx="0"/>
              <a:endCxn id="386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77" name="Skupina 376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79" name="Straight Connector 32"/>
              <p:cNvCxnSpPr>
                <a:stCxn id="383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7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TextovéPole 387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R01</a:t>
              </a:r>
              <a:endParaRPr lang="cs-CZ" sz="1400" dirty="0"/>
            </a:p>
          </p:txBody>
        </p:sp>
      </p:grpSp>
      <p:grpSp>
        <p:nvGrpSpPr>
          <p:cNvPr id="389" name="Skupina 388"/>
          <p:cNvGrpSpPr/>
          <p:nvPr/>
        </p:nvGrpSpPr>
        <p:grpSpPr>
          <a:xfrm flipH="1">
            <a:off x="5403601" y="4575311"/>
            <a:ext cx="2342607" cy="1674258"/>
            <a:chOff x="1418253" y="4575629"/>
            <a:chExt cx="2342607" cy="1674258"/>
          </a:xfrm>
        </p:grpSpPr>
        <p:cxnSp>
          <p:nvCxnSpPr>
            <p:cNvPr id="390" name="Straight Connector 23"/>
            <p:cNvCxnSpPr>
              <a:stCxn id="399" idx="0"/>
              <a:endCxn id="402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2" name="Skupina 391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95" name="Straight Connector 32"/>
              <p:cNvCxnSpPr>
                <a:stCxn id="3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93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ovéPole 393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R02</a:t>
              </a:r>
              <a:endParaRPr lang="cs-CZ" sz="1400" dirty="0"/>
            </a:p>
          </p:txBody>
        </p:sp>
      </p:grpSp>
      <p:cxnSp>
        <p:nvCxnSpPr>
          <p:cNvPr id="373" name="Straight Connector 32"/>
          <p:cNvCxnSpPr/>
          <p:nvPr/>
        </p:nvCxnSpPr>
        <p:spPr>
          <a:xfrm flipH="1" flipV="1">
            <a:off x="7572344" y="4615036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2"/>
          <p:cNvCxnSpPr/>
          <p:nvPr/>
        </p:nvCxnSpPr>
        <p:spPr>
          <a:xfrm flipH="1" flipV="1">
            <a:off x="1391361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" name="Skupina 377"/>
          <p:cNvGrpSpPr/>
          <p:nvPr/>
        </p:nvGrpSpPr>
        <p:grpSpPr>
          <a:xfrm>
            <a:off x="4809752" y="1304034"/>
            <a:ext cx="900320" cy="694184"/>
            <a:chOff x="4809752" y="1304034"/>
            <a:chExt cx="900320" cy="694184"/>
          </a:xfrm>
        </p:grpSpPr>
        <p:cxnSp>
          <p:nvCxnSpPr>
            <p:cNvPr id="403" name="Straight Connector 23"/>
            <p:cNvCxnSpPr>
              <a:stCxn id="412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Skupina 40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411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3" name="Straight Connector 32"/>
              <p:cNvCxnSpPr>
                <a:stCxn id="412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ovéPole 405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smtClean="0"/>
                <a:t>R22</a:t>
              </a:r>
              <a:endParaRPr lang="cs-CZ" sz="1400" dirty="0"/>
            </a:p>
          </p:txBody>
        </p:sp>
        <p:grpSp>
          <p:nvGrpSpPr>
            <p:cNvPr id="407" name="Skupina 406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40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0" name="Straight Connector 32"/>
              <p:cNvCxnSpPr>
                <a:stCxn id="409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Skupina 413"/>
          <p:cNvGrpSpPr/>
          <p:nvPr/>
        </p:nvGrpSpPr>
        <p:grpSpPr>
          <a:xfrm>
            <a:off x="5164659" y="3261186"/>
            <a:ext cx="602290" cy="711524"/>
            <a:chOff x="5164659" y="3261186"/>
            <a:chExt cx="602290" cy="711524"/>
          </a:xfrm>
        </p:grpSpPr>
        <p:grpSp>
          <p:nvGrpSpPr>
            <p:cNvPr id="415" name="Skupina 414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417" name="Straight Connector 23"/>
              <p:cNvCxnSpPr>
                <a:stCxn id="425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Skupina 417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2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6" name="Straight Connector 32"/>
                <p:cNvCxnSpPr>
                  <a:stCxn id="42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9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Skupina 419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22" name="Straight Connector 32"/>
                <p:cNvCxnSpPr>
                  <a:stCxn id="423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1" name="TextovéPole 420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R11</a:t>
                </a:r>
                <a:endParaRPr lang="cs-CZ" sz="1400" dirty="0"/>
              </a:p>
            </p:txBody>
          </p:sp>
        </p:grpSp>
        <p:cxnSp>
          <p:nvCxnSpPr>
            <p:cNvPr id="416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/>
          <p:cNvGrpSpPr/>
          <p:nvPr/>
        </p:nvGrpSpPr>
        <p:grpSpPr>
          <a:xfrm>
            <a:off x="4848380" y="6306679"/>
            <a:ext cx="1384597" cy="444952"/>
            <a:chOff x="4848380" y="6306679"/>
            <a:chExt cx="1384597" cy="444952"/>
          </a:xfrm>
        </p:grpSpPr>
        <p:grpSp>
          <p:nvGrpSpPr>
            <p:cNvPr id="428" name="Skupina 427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430" name="Straight Connector 23"/>
              <p:cNvCxnSpPr>
                <a:stCxn id="43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Skupina 430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3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39" name="Straight Connector 32"/>
                <p:cNvCxnSpPr>
                  <a:stCxn id="43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2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3" name="Skupina 432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35" name="Straight Connector 32"/>
                <p:cNvCxnSpPr>
                  <a:stCxn id="43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34" name="TextovéPole 433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 smtClean="0"/>
                  <a:t>R33</a:t>
                </a:r>
                <a:endParaRPr lang="cs-CZ" sz="1400" dirty="0"/>
              </a:p>
            </p:txBody>
          </p:sp>
        </p:grpSp>
        <p:cxnSp>
          <p:nvCxnSpPr>
            <p:cNvPr id="429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0" name="Straight Connector 32"/>
          <p:cNvCxnSpPr/>
          <p:nvPr/>
        </p:nvCxnSpPr>
        <p:spPr>
          <a:xfrm rot="5400000" flipV="1">
            <a:off x="3587331" y="617520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32"/>
          <p:cNvCxnSpPr/>
          <p:nvPr/>
        </p:nvCxnSpPr>
        <p:spPr>
          <a:xfrm rot="16200000" flipH="1" flipV="1">
            <a:off x="5402383" y="616511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7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851847" y="2296275"/>
            <a:ext cx="4242634" cy="3378582"/>
          </a:xfrm>
        </p:spPr>
        <p:txBody>
          <a:bodyPr/>
          <a:lstStyle/>
          <a:p>
            <a:r>
              <a:rPr lang="cs-CZ" dirty="0" smtClean="0"/>
              <a:t>Matrix-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>: </a:t>
            </a:r>
            <a:r>
              <a:rPr lang="cs-CZ" dirty="0" err="1" smtClean="0"/>
              <a:t>Action</a:t>
            </a:r>
            <a:r>
              <a:rPr lang="cs-CZ" dirty="0" smtClean="0"/>
              <a:t> vs. </a:t>
            </a:r>
            <a:r>
              <a:rPr lang="cs-CZ" dirty="0" err="1" smtClean="0"/>
              <a:t>Flow</a:t>
            </a:r>
            <a:endParaRPr lang="cs-CZ" dirty="0" smtClean="0"/>
          </a:p>
          <a:p>
            <a:r>
              <a:rPr lang="cs-CZ" dirty="0" err="1" smtClean="0"/>
              <a:t>Activity</a:t>
            </a:r>
            <a:r>
              <a:rPr lang="cs-CZ" dirty="0" smtClean="0"/>
              <a:t> vs. </a:t>
            </a:r>
            <a:r>
              <a:rPr lang="cs-CZ" dirty="0" err="1" smtClean="0"/>
              <a:t>Action</a:t>
            </a:r>
            <a:r>
              <a:rPr lang="cs-CZ" dirty="0" smtClean="0"/>
              <a:t> / </a:t>
            </a:r>
            <a:r>
              <a:rPr lang="cs-CZ" dirty="0" err="1" smtClean="0"/>
              <a:t>Flow</a:t>
            </a:r>
            <a:endParaRPr lang="cs-CZ" dirty="0" smtClean="0"/>
          </a:p>
          <a:p>
            <a:r>
              <a:rPr lang="cs-CZ" dirty="0" smtClean="0"/>
              <a:t>R-</a:t>
            </a:r>
            <a:r>
              <a:rPr lang="cs-CZ" dirty="0" err="1" smtClean="0"/>
              <a:t>edges</a:t>
            </a:r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Diamond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Organization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err="1" smtClean="0"/>
              <a:t>Summary</a:t>
            </a:r>
            <a:endParaRPr lang="cs-CZ" sz="32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4311121" y="2924944"/>
            <a:ext cx="4581359" cy="3689729"/>
            <a:chOff x="905537" y="1304034"/>
            <a:chExt cx="7383726" cy="5455457"/>
          </a:xfrm>
        </p:grpSpPr>
        <p:cxnSp>
          <p:nvCxnSpPr>
            <p:cNvPr id="279" name="Straight Connector 23"/>
            <p:cNvCxnSpPr>
              <a:stCxn id="285" idx="4"/>
              <a:endCxn id="283" idx="0"/>
            </p:cNvCxnSpPr>
            <p:nvPr/>
          </p:nvCxnSpPr>
          <p:spPr>
            <a:xfrm flipV="1">
              <a:off x="1901028" y="2443987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0" name="Skupina 279"/>
            <p:cNvGrpSpPr/>
            <p:nvPr/>
          </p:nvGrpSpPr>
          <p:grpSpPr>
            <a:xfrm rot="5400000" flipV="1">
              <a:off x="3481855" y="2297796"/>
              <a:ext cx="255935" cy="292147"/>
              <a:chOff x="4460081" y="3268293"/>
              <a:chExt cx="255935" cy="292147"/>
            </a:xfrm>
          </p:grpSpPr>
          <p:cxnSp>
            <p:nvCxnSpPr>
              <p:cNvPr id="28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84" name="Straight Connector 32"/>
            <p:cNvCxnSpPr/>
            <p:nvPr/>
          </p:nvCxnSpPr>
          <p:spPr>
            <a:xfrm>
              <a:off x="1801564" y="3701531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39"/>
            <p:cNvSpPr/>
            <p:nvPr/>
          </p:nvSpPr>
          <p:spPr>
            <a:xfrm rot="10800000">
              <a:off x="1826963" y="3489630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286" name="Straight Connector 32"/>
            <p:cNvCxnSpPr>
              <a:stCxn id="285" idx="0"/>
            </p:cNvCxnSpPr>
            <p:nvPr/>
          </p:nvCxnSpPr>
          <p:spPr>
            <a:xfrm>
              <a:off x="1901028" y="3637761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32"/>
            <p:cNvCxnSpPr>
              <a:stCxn id="283" idx="4"/>
            </p:cNvCxnSpPr>
            <p:nvPr/>
          </p:nvCxnSpPr>
          <p:spPr>
            <a:xfrm>
              <a:off x="3611880" y="2443987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3"/>
            <p:cNvCxnSpPr>
              <a:stCxn id="299" idx="0"/>
              <a:endCxn id="292" idx="0"/>
            </p:cNvCxnSpPr>
            <p:nvPr/>
          </p:nvCxnSpPr>
          <p:spPr>
            <a:xfrm flipV="1">
              <a:off x="1492319" y="2185209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9" name="Skupina 288"/>
            <p:cNvGrpSpPr/>
            <p:nvPr/>
          </p:nvGrpSpPr>
          <p:grpSpPr>
            <a:xfrm rot="5400000" flipV="1">
              <a:off x="3481022" y="2039018"/>
              <a:ext cx="255935" cy="292147"/>
              <a:chOff x="4460081" y="3268293"/>
              <a:chExt cx="255935" cy="292147"/>
            </a:xfrm>
          </p:grpSpPr>
          <p:cxnSp>
            <p:nvCxnSpPr>
              <p:cNvPr id="290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293" name="Straight Connector 32"/>
            <p:cNvCxnSpPr>
              <a:stCxn id="292" idx="4"/>
            </p:cNvCxnSpPr>
            <p:nvPr/>
          </p:nvCxnSpPr>
          <p:spPr>
            <a:xfrm>
              <a:off x="3611047" y="218520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4" name="Skupina 293"/>
            <p:cNvGrpSpPr/>
            <p:nvPr/>
          </p:nvGrpSpPr>
          <p:grpSpPr>
            <a:xfrm>
              <a:off x="1364234" y="3493253"/>
              <a:ext cx="255935" cy="292147"/>
              <a:chOff x="1203672" y="3497956"/>
              <a:chExt cx="255935" cy="292147"/>
            </a:xfrm>
          </p:grpSpPr>
          <p:cxnSp>
            <p:nvCxnSpPr>
              <p:cNvPr id="295" name="Straight Connector 32"/>
              <p:cNvCxnSpPr>
                <a:stCxn id="2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6" name="Skupina 295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297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cxnSp>
          <p:nvCxnSpPr>
            <p:cNvPr id="300" name="Straight Connector 23"/>
            <p:cNvCxnSpPr>
              <a:stCxn id="306" idx="4"/>
              <a:endCxn id="304" idx="0"/>
            </p:cNvCxnSpPr>
            <p:nvPr/>
          </p:nvCxnSpPr>
          <p:spPr>
            <a:xfrm flipH="1" flipV="1">
              <a:off x="5728243" y="2435011"/>
              <a:ext cx="1562721" cy="10456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1" name="Skupina 300"/>
            <p:cNvGrpSpPr/>
            <p:nvPr/>
          </p:nvGrpSpPr>
          <p:grpSpPr>
            <a:xfrm rot="16200000" flipH="1" flipV="1">
              <a:off x="5454202" y="2288820"/>
              <a:ext cx="255935" cy="292147"/>
              <a:chOff x="4460081" y="3268293"/>
              <a:chExt cx="255935" cy="292147"/>
            </a:xfrm>
          </p:grpSpPr>
          <p:cxnSp>
            <p:nvCxnSpPr>
              <p:cNvPr id="3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05" name="Straight Connector 32"/>
            <p:cNvCxnSpPr/>
            <p:nvPr/>
          </p:nvCxnSpPr>
          <p:spPr>
            <a:xfrm flipH="1">
              <a:off x="7188512" y="369255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Oval 39"/>
            <p:cNvSpPr/>
            <p:nvPr/>
          </p:nvSpPr>
          <p:spPr>
            <a:xfrm rot="10800000" flipH="1">
              <a:off x="7216898" y="3480654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307" name="Straight Connector 32"/>
            <p:cNvCxnSpPr>
              <a:stCxn id="306" idx="0"/>
            </p:cNvCxnSpPr>
            <p:nvPr/>
          </p:nvCxnSpPr>
          <p:spPr>
            <a:xfrm flipH="1">
              <a:off x="7290964" y="3628785"/>
              <a:ext cx="0" cy="14577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2"/>
            <p:cNvCxnSpPr>
              <a:stCxn id="304" idx="4"/>
            </p:cNvCxnSpPr>
            <p:nvPr/>
          </p:nvCxnSpPr>
          <p:spPr>
            <a:xfrm flipH="1">
              <a:off x="5436096" y="2435011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3"/>
            <p:cNvCxnSpPr>
              <a:stCxn id="320" idx="0"/>
              <a:endCxn id="313" idx="0"/>
            </p:cNvCxnSpPr>
            <p:nvPr/>
          </p:nvCxnSpPr>
          <p:spPr>
            <a:xfrm flipH="1" flipV="1">
              <a:off x="5729076" y="2176233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0" name="Skupina 309"/>
            <p:cNvGrpSpPr/>
            <p:nvPr/>
          </p:nvGrpSpPr>
          <p:grpSpPr>
            <a:xfrm rot="16200000" flipH="1" flipV="1">
              <a:off x="5455035" y="2030042"/>
              <a:ext cx="255935" cy="292147"/>
              <a:chOff x="4460081" y="3268293"/>
              <a:chExt cx="255935" cy="292147"/>
            </a:xfrm>
          </p:grpSpPr>
          <p:cxnSp>
            <p:nvCxnSpPr>
              <p:cNvPr id="31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14" name="Straight Connector 32"/>
            <p:cNvCxnSpPr>
              <a:stCxn id="313" idx="4"/>
            </p:cNvCxnSpPr>
            <p:nvPr/>
          </p:nvCxnSpPr>
          <p:spPr>
            <a:xfrm flipH="1">
              <a:off x="5436929" y="217623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5" name="Skupina 314"/>
            <p:cNvGrpSpPr/>
            <p:nvPr/>
          </p:nvGrpSpPr>
          <p:grpSpPr>
            <a:xfrm flipH="1">
              <a:off x="7571823" y="3484277"/>
              <a:ext cx="255935" cy="292147"/>
              <a:chOff x="1203672" y="3497956"/>
              <a:chExt cx="255935" cy="292147"/>
            </a:xfrm>
          </p:grpSpPr>
          <p:cxnSp>
            <p:nvCxnSpPr>
              <p:cNvPr id="316" name="Straight Connector 32"/>
              <p:cNvCxnSpPr>
                <a:stCxn id="320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Skupina 316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18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0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</p:grpSp>
        <p:sp>
          <p:nvSpPr>
            <p:cNvPr id="321" name="TextovéPole 320"/>
            <p:cNvSpPr txBox="1"/>
            <p:nvPr/>
          </p:nvSpPr>
          <p:spPr>
            <a:xfrm rot="19527921">
              <a:off x="1790735" y="2452925"/>
              <a:ext cx="124578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reaching</a:t>
              </a:r>
              <a:endParaRPr lang="cs-CZ" sz="1050" dirty="0"/>
            </a:p>
          </p:txBody>
        </p:sp>
        <p:sp>
          <p:nvSpPr>
            <p:cNvPr id="322" name="TextovéPole 321"/>
            <p:cNvSpPr txBox="1"/>
            <p:nvPr/>
          </p:nvSpPr>
          <p:spPr>
            <a:xfrm rot="19527921">
              <a:off x="2200137" y="2907642"/>
              <a:ext cx="106235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fulfilling</a:t>
              </a:r>
              <a:endParaRPr lang="cs-CZ" sz="1050" dirty="0"/>
            </a:p>
          </p:txBody>
        </p:sp>
        <p:grpSp>
          <p:nvGrpSpPr>
            <p:cNvPr id="323" name="Skupina 322"/>
            <p:cNvGrpSpPr/>
            <p:nvPr/>
          </p:nvGrpSpPr>
          <p:grpSpPr>
            <a:xfrm flipH="1">
              <a:off x="5855381" y="2404503"/>
              <a:ext cx="1471756" cy="830145"/>
              <a:chOff x="6325477" y="2122971"/>
              <a:chExt cx="1471756" cy="830145"/>
            </a:xfrm>
          </p:grpSpPr>
          <p:sp>
            <p:nvSpPr>
              <p:cNvPr id="324" name="TextovéPole 323"/>
              <p:cNvSpPr txBox="1"/>
              <p:nvPr/>
            </p:nvSpPr>
            <p:spPr>
              <a:xfrm rot="19527921">
                <a:off x="6325477" y="2122971"/>
                <a:ext cx="1245784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reaching</a:t>
                </a:r>
                <a:endParaRPr lang="cs-CZ" sz="1050" dirty="0"/>
              </a:p>
            </p:txBody>
          </p:sp>
          <p:sp>
            <p:nvSpPr>
              <p:cNvPr id="325" name="TextovéPole 324"/>
              <p:cNvSpPr txBox="1"/>
              <p:nvPr/>
            </p:nvSpPr>
            <p:spPr>
              <a:xfrm rot="19527921">
                <a:off x="6734881" y="2577688"/>
                <a:ext cx="1062352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fulfilling</a:t>
                </a:r>
                <a:endParaRPr lang="cs-CZ" sz="1050" dirty="0"/>
              </a:p>
            </p:txBody>
          </p:sp>
        </p:grpSp>
        <p:cxnSp>
          <p:nvCxnSpPr>
            <p:cNvPr id="326" name="Straight Connector 23"/>
            <p:cNvCxnSpPr>
              <a:endCxn id="330" idx="0"/>
            </p:cNvCxnSpPr>
            <p:nvPr/>
          </p:nvCxnSpPr>
          <p:spPr>
            <a:xfrm flipH="1">
              <a:off x="5708799" y="4830176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Skupina 326"/>
            <p:cNvGrpSpPr/>
            <p:nvPr/>
          </p:nvGrpSpPr>
          <p:grpSpPr>
            <a:xfrm rot="5400000" flipH="1">
              <a:off x="5434758" y="5742563"/>
              <a:ext cx="255935" cy="292147"/>
              <a:chOff x="4460081" y="3268293"/>
              <a:chExt cx="255935" cy="292147"/>
            </a:xfrm>
          </p:grpSpPr>
          <p:cxnSp>
            <p:nvCxnSpPr>
              <p:cNvPr id="3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31" name="Straight Connector 32"/>
            <p:cNvCxnSpPr/>
            <p:nvPr/>
          </p:nvCxnSpPr>
          <p:spPr>
            <a:xfrm flipH="1" flipV="1">
              <a:off x="7169068" y="461827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2"/>
            <p:cNvCxnSpPr/>
            <p:nvPr/>
          </p:nvCxnSpPr>
          <p:spPr>
            <a:xfrm flipV="1">
              <a:off x="7270026" y="4536273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2"/>
            <p:cNvCxnSpPr>
              <a:stCxn id="330" idx="4"/>
            </p:cNvCxnSpPr>
            <p:nvPr/>
          </p:nvCxnSpPr>
          <p:spPr>
            <a:xfrm flipH="1" flipV="1">
              <a:off x="5416652" y="5888519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ovéPole 333"/>
            <p:cNvSpPr txBox="1"/>
            <p:nvPr/>
          </p:nvSpPr>
          <p:spPr>
            <a:xfrm rot="19527921">
              <a:off x="5734752" y="5092196"/>
              <a:ext cx="118636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focusing</a:t>
              </a:r>
              <a:endParaRPr lang="cs-CZ" sz="1050" dirty="0"/>
            </a:p>
          </p:txBody>
        </p:sp>
        <p:cxnSp>
          <p:nvCxnSpPr>
            <p:cNvPr id="335" name="Straight Connector 23"/>
            <p:cNvCxnSpPr>
              <a:endCxn id="339" idx="0"/>
            </p:cNvCxnSpPr>
            <p:nvPr/>
          </p:nvCxnSpPr>
          <p:spPr>
            <a:xfrm>
              <a:off x="1899002" y="4847560"/>
              <a:ext cx="1562721" cy="105834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Skupina 335"/>
            <p:cNvGrpSpPr/>
            <p:nvPr/>
          </p:nvGrpSpPr>
          <p:grpSpPr>
            <a:xfrm rot="16200000">
              <a:off x="3479829" y="5759947"/>
              <a:ext cx="255935" cy="292147"/>
              <a:chOff x="4460081" y="3268293"/>
              <a:chExt cx="255935" cy="292147"/>
            </a:xfrm>
          </p:grpSpPr>
          <p:cxnSp>
            <p:nvCxnSpPr>
              <p:cNvPr id="33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40" name="Straight Connector 32"/>
            <p:cNvCxnSpPr/>
            <p:nvPr/>
          </p:nvCxnSpPr>
          <p:spPr>
            <a:xfrm flipV="1">
              <a:off x="1799539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2"/>
            <p:cNvCxnSpPr/>
            <p:nvPr/>
          </p:nvCxnSpPr>
          <p:spPr>
            <a:xfrm flipH="1" flipV="1">
              <a:off x="1899003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2"/>
            <p:cNvCxnSpPr>
              <a:stCxn id="339" idx="4"/>
            </p:cNvCxnSpPr>
            <p:nvPr/>
          </p:nvCxnSpPr>
          <p:spPr>
            <a:xfrm flipV="1">
              <a:off x="3609854" y="5905903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ovéPole 342"/>
            <p:cNvSpPr txBox="1"/>
            <p:nvPr/>
          </p:nvSpPr>
          <p:spPr>
            <a:xfrm rot="2072079" flipH="1">
              <a:off x="2227448" y="5109578"/>
              <a:ext cx="123028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covering</a:t>
              </a:r>
              <a:endParaRPr lang="cs-CZ" sz="1050" dirty="0"/>
            </a:p>
          </p:txBody>
        </p:sp>
        <p:sp>
          <p:nvSpPr>
            <p:cNvPr id="344" name="Rectangle 24"/>
            <p:cNvSpPr/>
            <p:nvPr/>
          </p:nvSpPr>
          <p:spPr>
            <a:xfrm>
              <a:off x="905537" y="3783533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Action</a:t>
              </a:r>
              <a:endParaRPr lang="cs-CZ" sz="1200" dirty="0"/>
            </a:p>
          </p:txBody>
        </p:sp>
        <p:sp>
          <p:nvSpPr>
            <p:cNvPr id="345" name="Rectangle 24"/>
            <p:cNvSpPr/>
            <p:nvPr/>
          </p:nvSpPr>
          <p:spPr>
            <a:xfrm>
              <a:off x="6632292" y="3783533"/>
              <a:ext cx="1656971" cy="77500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Flow</a:t>
              </a:r>
              <a:endParaRPr lang="cs-CZ" sz="1200" dirty="0"/>
            </a:p>
          </p:txBody>
        </p:sp>
        <p:cxnSp>
          <p:nvCxnSpPr>
            <p:cNvPr id="346" name="Straight Connector 23"/>
            <p:cNvCxnSpPr/>
            <p:nvPr/>
          </p:nvCxnSpPr>
          <p:spPr>
            <a:xfrm rot="5400000" flipV="1">
              <a:off x="3167828" y="355637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7" name="Skupina 346"/>
            <p:cNvGrpSpPr/>
            <p:nvPr/>
          </p:nvGrpSpPr>
          <p:grpSpPr>
            <a:xfrm rot="5400000">
              <a:off x="2592360" y="4010950"/>
              <a:ext cx="255935" cy="292147"/>
              <a:chOff x="4460081" y="3268293"/>
              <a:chExt cx="255935" cy="292147"/>
            </a:xfrm>
          </p:grpSpPr>
          <p:cxnSp>
            <p:nvCxnSpPr>
              <p:cNvPr id="34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51" name="TextovéPole 350"/>
            <p:cNvSpPr txBox="1"/>
            <p:nvPr/>
          </p:nvSpPr>
          <p:spPr>
            <a:xfrm>
              <a:off x="2589412" y="4065953"/>
              <a:ext cx="127420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organizer</a:t>
              </a:r>
              <a:endParaRPr lang="cs-CZ" sz="1050" dirty="0"/>
            </a:p>
          </p:txBody>
        </p:sp>
        <p:cxnSp>
          <p:nvCxnSpPr>
            <p:cNvPr id="352" name="Straight Connector 23"/>
            <p:cNvCxnSpPr/>
            <p:nvPr/>
          </p:nvCxnSpPr>
          <p:spPr>
            <a:xfrm rot="5400000" flipV="1">
              <a:off x="3155128" y="381900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3" name="Skupina 352"/>
            <p:cNvGrpSpPr/>
            <p:nvPr/>
          </p:nvGrpSpPr>
          <p:grpSpPr>
            <a:xfrm rot="5400000">
              <a:off x="2592360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57" name="Skupina 356"/>
            <p:cNvGrpSpPr/>
            <p:nvPr/>
          </p:nvGrpSpPr>
          <p:grpSpPr>
            <a:xfrm rot="5400000" flipV="1">
              <a:off x="3494556" y="4273582"/>
              <a:ext cx="255935" cy="292147"/>
              <a:chOff x="4460081" y="3268293"/>
              <a:chExt cx="255935" cy="292147"/>
            </a:xfrm>
          </p:grpSpPr>
          <p:cxnSp>
            <p:nvCxnSpPr>
              <p:cNvPr id="35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1" name="TextovéPole 360"/>
            <p:cNvSpPr txBox="1"/>
            <p:nvPr/>
          </p:nvSpPr>
          <p:spPr>
            <a:xfrm>
              <a:off x="2586956" y="4391967"/>
              <a:ext cx="120186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member</a:t>
              </a:r>
              <a:endParaRPr lang="cs-CZ" sz="1050" dirty="0"/>
            </a:p>
          </p:txBody>
        </p:sp>
        <p:cxnSp>
          <p:nvCxnSpPr>
            <p:cNvPr id="362" name="Straight Connector 32"/>
            <p:cNvCxnSpPr/>
            <p:nvPr/>
          </p:nvCxnSpPr>
          <p:spPr>
            <a:xfrm rot="5400000">
              <a:off x="3574423" y="4162095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23"/>
            <p:cNvCxnSpPr/>
            <p:nvPr/>
          </p:nvCxnSpPr>
          <p:spPr>
            <a:xfrm rot="16200000" flipH="1" flipV="1">
              <a:off x="6021364" y="355491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4" name="Skupina 363"/>
            <p:cNvGrpSpPr/>
            <p:nvPr/>
          </p:nvGrpSpPr>
          <p:grpSpPr>
            <a:xfrm rot="16200000" flipH="1">
              <a:off x="6340897" y="4009487"/>
              <a:ext cx="255935" cy="292147"/>
              <a:chOff x="4460081" y="3268293"/>
              <a:chExt cx="255935" cy="292147"/>
            </a:xfrm>
          </p:grpSpPr>
          <p:cxnSp>
            <p:nvCxnSpPr>
              <p:cNvPr id="36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68" name="TextovéPole 367"/>
            <p:cNvSpPr txBox="1"/>
            <p:nvPr/>
          </p:nvSpPr>
          <p:spPr>
            <a:xfrm flipH="1">
              <a:off x="5353046" y="4057327"/>
              <a:ext cx="1274203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organizer</a:t>
              </a:r>
              <a:endParaRPr lang="cs-CZ" sz="1050" dirty="0"/>
            </a:p>
          </p:txBody>
        </p:sp>
        <p:cxnSp>
          <p:nvCxnSpPr>
            <p:cNvPr id="369" name="Straight Connector 23"/>
            <p:cNvCxnSpPr/>
            <p:nvPr/>
          </p:nvCxnSpPr>
          <p:spPr>
            <a:xfrm rot="16200000" flipH="1" flipV="1">
              <a:off x="6034064" y="381754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0" name="Skupina 369"/>
            <p:cNvGrpSpPr/>
            <p:nvPr/>
          </p:nvGrpSpPr>
          <p:grpSpPr>
            <a:xfrm rot="16200000" flipH="1">
              <a:off x="6340897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1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74" name="Skupina 373"/>
            <p:cNvGrpSpPr/>
            <p:nvPr/>
          </p:nvGrpSpPr>
          <p:grpSpPr>
            <a:xfrm rot="16200000" flipH="1" flipV="1">
              <a:off x="5438701" y="4272119"/>
              <a:ext cx="255935" cy="292147"/>
              <a:chOff x="4460081" y="3268293"/>
              <a:chExt cx="255935" cy="292147"/>
            </a:xfrm>
          </p:grpSpPr>
          <p:cxnSp>
            <p:nvCxnSpPr>
              <p:cNvPr id="37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78" name="TextovéPole 377"/>
            <p:cNvSpPr txBox="1"/>
            <p:nvPr/>
          </p:nvSpPr>
          <p:spPr>
            <a:xfrm flipH="1">
              <a:off x="5400372" y="4390504"/>
              <a:ext cx="1201864" cy="37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50" dirty="0" err="1" smtClean="0"/>
                <a:t>member</a:t>
              </a:r>
              <a:endParaRPr lang="cs-CZ" sz="1050" dirty="0"/>
            </a:p>
          </p:txBody>
        </p:sp>
        <p:sp>
          <p:nvSpPr>
            <p:cNvPr id="379" name="Rectangle 8"/>
            <p:cNvSpPr/>
            <p:nvPr/>
          </p:nvSpPr>
          <p:spPr>
            <a:xfrm>
              <a:off x="3759681" y="1843456"/>
              <a:ext cx="1656971" cy="7201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>
                  <a:solidFill>
                    <a:schemeClr val="bg1"/>
                  </a:solidFill>
                </a:rPr>
                <a:t>Goal</a:t>
              </a:r>
              <a:endParaRPr lang="cs-CZ" sz="1200" dirty="0">
                <a:solidFill>
                  <a:schemeClr val="bg1"/>
                </a:solidFill>
              </a:endParaRPr>
            </a:p>
          </p:txBody>
        </p:sp>
        <p:sp>
          <p:nvSpPr>
            <p:cNvPr id="380" name="Rectangle 22"/>
            <p:cNvSpPr/>
            <p:nvPr/>
          </p:nvSpPr>
          <p:spPr>
            <a:xfrm>
              <a:off x="3759681" y="5748596"/>
              <a:ext cx="1656971" cy="7157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err="1" smtClean="0"/>
                <a:t>Activity</a:t>
              </a:r>
              <a:endParaRPr lang="cs-CZ" sz="1200" dirty="0"/>
            </a:p>
          </p:txBody>
        </p:sp>
        <p:sp>
          <p:nvSpPr>
            <p:cNvPr id="381" name="Rectangle 24"/>
            <p:cNvSpPr/>
            <p:nvPr/>
          </p:nvSpPr>
          <p:spPr>
            <a:xfrm>
              <a:off x="3759681" y="3783533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 smtClean="0"/>
                <a:t>Agent</a:t>
              </a:r>
              <a:endParaRPr lang="cs-CZ" sz="1200" dirty="0"/>
            </a:p>
          </p:txBody>
        </p:sp>
        <p:cxnSp>
          <p:nvCxnSpPr>
            <p:cNvPr id="382" name="Straight Connector 23"/>
            <p:cNvCxnSpPr/>
            <p:nvPr/>
          </p:nvCxnSpPr>
          <p:spPr>
            <a:xfrm flipV="1">
              <a:off x="4772094" y="2581998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" name="Skupina 382"/>
            <p:cNvGrpSpPr/>
            <p:nvPr/>
          </p:nvGrpSpPr>
          <p:grpSpPr>
            <a:xfrm>
              <a:off x="4644008" y="3484193"/>
              <a:ext cx="255935" cy="292147"/>
              <a:chOff x="4460081" y="3268293"/>
              <a:chExt cx="255935" cy="292147"/>
            </a:xfrm>
          </p:grpSpPr>
          <p:cxnSp>
            <p:nvCxnSpPr>
              <p:cNvPr id="38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387" name="Skupina 386"/>
            <p:cNvGrpSpPr/>
            <p:nvPr/>
          </p:nvGrpSpPr>
          <p:grpSpPr>
            <a:xfrm flipV="1">
              <a:off x="4644008" y="2581997"/>
              <a:ext cx="255935" cy="292147"/>
              <a:chOff x="4460081" y="3268293"/>
              <a:chExt cx="255935" cy="292147"/>
            </a:xfrm>
          </p:grpSpPr>
          <p:cxnSp>
            <p:nvCxnSpPr>
              <p:cNvPr id="38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391" name="TextovéPole 390"/>
            <p:cNvSpPr txBox="1"/>
            <p:nvPr/>
          </p:nvSpPr>
          <p:spPr>
            <a:xfrm rot="16200000">
              <a:off x="4066132" y="2996206"/>
              <a:ext cx="103147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follower</a:t>
              </a:r>
              <a:endParaRPr lang="cs-CZ" sz="1050" dirty="0"/>
            </a:p>
          </p:txBody>
        </p:sp>
        <p:cxnSp>
          <p:nvCxnSpPr>
            <p:cNvPr id="392" name="Straight Connector 23"/>
            <p:cNvCxnSpPr/>
            <p:nvPr/>
          </p:nvCxnSpPr>
          <p:spPr>
            <a:xfrm flipV="1">
              <a:off x="4372143" y="2564905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3" name="Skupina 392"/>
            <p:cNvGrpSpPr/>
            <p:nvPr/>
          </p:nvGrpSpPr>
          <p:grpSpPr>
            <a:xfrm flipV="1">
              <a:off x="4244057" y="2564904"/>
              <a:ext cx="255935" cy="292147"/>
              <a:chOff x="4460081" y="3268293"/>
              <a:chExt cx="255935" cy="292147"/>
            </a:xfrm>
          </p:grpSpPr>
          <p:cxnSp>
            <p:nvCxnSpPr>
              <p:cNvPr id="394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cxnSp>
          <p:nvCxnSpPr>
            <p:cNvPr id="397" name="Straight Connector 32"/>
            <p:cNvCxnSpPr/>
            <p:nvPr/>
          </p:nvCxnSpPr>
          <p:spPr>
            <a:xfrm>
              <a:off x="4272676" y="367893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TextovéPole 397"/>
            <p:cNvSpPr txBox="1"/>
            <p:nvPr/>
          </p:nvSpPr>
          <p:spPr>
            <a:xfrm rot="16200000">
              <a:off x="3486354" y="2996207"/>
              <a:ext cx="1287451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establisher</a:t>
              </a:r>
              <a:endParaRPr lang="cs-CZ" sz="1050" dirty="0"/>
            </a:p>
          </p:txBody>
        </p:sp>
        <p:sp>
          <p:nvSpPr>
            <p:cNvPr id="399" name="Oval 39"/>
            <p:cNvSpPr/>
            <p:nvPr/>
          </p:nvSpPr>
          <p:spPr>
            <a:xfrm rot="10800000">
              <a:off x="4298075" y="3467031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cxnSp>
          <p:nvCxnSpPr>
            <p:cNvPr id="400" name="Straight Connector 23"/>
            <p:cNvCxnSpPr/>
            <p:nvPr/>
          </p:nvCxnSpPr>
          <p:spPr>
            <a:xfrm flipV="1">
              <a:off x="3980255" y="4551544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1" name="Skupina 400"/>
            <p:cNvGrpSpPr/>
            <p:nvPr/>
          </p:nvGrpSpPr>
          <p:grpSpPr>
            <a:xfrm>
              <a:off x="3852169" y="5453739"/>
              <a:ext cx="255935" cy="292147"/>
              <a:chOff x="4460081" y="3268293"/>
              <a:chExt cx="255935" cy="292147"/>
            </a:xfrm>
          </p:grpSpPr>
          <p:cxnSp>
            <p:nvCxnSpPr>
              <p:cNvPr id="40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05" name="Skupina 404"/>
            <p:cNvGrpSpPr/>
            <p:nvPr/>
          </p:nvGrpSpPr>
          <p:grpSpPr>
            <a:xfrm flipV="1">
              <a:off x="3852169" y="4551543"/>
              <a:ext cx="255935" cy="292147"/>
              <a:chOff x="4460081" y="3268293"/>
              <a:chExt cx="255935" cy="292147"/>
            </a:xfrm>
          </p:grpSpPr>
          <p:cxnSp>
            <p:nvCxnSpPr>
              <p:cNvPr id="40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09" name="TextovéPole 408"/>
            <p:cNvSpPr txBox="1"/>
            <p:nvPr/>
          </p:nvSpPr>
          <p:spPr>
            <a:xfrm rot="16200000">
              <a:off x="3276417" y="4965753"/>
              <a:ext cx="1026738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smtClean="0"/>
                <a:t>superior</a:t>
              </a:r>
              <a:endParaRPr lang="cs-CZ" sz="1050" dirty="0"/>
            </a:p>
          </p:txBody>
        </p:sp>
        <p:cxnSp>
          <p:nvCxnSpPr>
            <p:cNvPr id="410" name="Straight Connector 23"/>
            <p:cNvCxnSpPr/>
            <p:nvPr/>
          </p:nvCxnSpPr>
          <p:spPr>
            <a:xfrm flipV="1">
              <a:off x="4340295" y="45458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Skupina 410"/>
            <p:cNvGrpSpPr/>
            <p:nvPr/>
          </p:nvGrpSpPr>
          <p:grpSpPr>
            <a:xfrm>
              <a:off x="4212209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15" name="TextovéPole 414"/>
            <p:cNvSpPr txBox="1"/>
            <p:nvPr/>
          </p:nvSpPr>
          <p:spPr>
            <a:xfrm rot="16200000">
              <a:off x="3696893" y="4960044"/>
              <a:ext cx="905862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author</a:t>
              </a:r>
              <a:endParaRPr lang="cs-CZ" sz="1050" dirty="0"/>
            </a:p>
          </p:txBody>
        </p:sp>
        <p:cxnSp>
          <p:nvCxnSpPr>
            <p:cNvPr id="416" name="Straight Connector 23"/>
            <p:cNvCxnSpPr/>
            <p:nvPr/>
          </p:nvCxnSpPr>
          <p:spPr>
            <a:xfrm flipV="1">
              <a:off x="4776732" y="4558537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7" name="Skupina 416"/>
            <p:cNvGrpSpPr/>
            <p:nvPr/>
          </p:nvGrpSpPr>
          <p:grpSpPr>
            <a:xfrm>
              <a:off x="4648646" y="5448032"/>
              <a:ext cx="255935" cy="292147"/>
              <a:chOff x="4460081" y="3268293"/>
              <a:chExt cx="255935" cy="292147"/>
            </a:xfrm>
          </p:grpSpPr>
          <p:cxnSp>
            <p:nvCxnSpPr>
              <p:cNvPr id="41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21" name="Skupina 420"/>
            <p:cNvGrpSpPr/>
            <p:nvPr/>
          </p:nvGrpSpPr>
          <p:grpSpPr>
            <a:xfrm flipV="1">
              <a:off x="4648646" y="4545836"/>
              <a:ext cx="255935" cy="292147"/>
              <a:chOff x="4460081" y="3268293"/>
              <a:chExt cx="255935" cy="292147"/>
            </a:xfrm>
          </p:grpSpPr>
          <p:cxnSp>
            <p:nvCxnSpPr>
              <p:cNvPr id="42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25" name="TextovéPole 424"/>
            <p:cNvSpPr txBox="1"/>
            <p:nvPr/>
          </p:nvSpPr>
          <p:spPr>
            <a:xfrm rot="16200000">
              <a:off x="3830707" y="4960044"/>
              <a:ext cx="1462840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collaborator</a:t>
              </a:r>
              <a:endParaRPr lang="cs-CZ" sz="1050" dirty="0"/>
            </a:p>
          </p:txBody>
        </p:sp>
        <p:cxnSp>
          <p:nvCxnSpPr>
            <p:cNvPr id="426" name="Straight Connector 23"/>
            <p:cNvCxnSpPr/>
            <p:nvPr/>
          </p:nvCxnSpPr>
          <p:spPr>
            <a:xfrm flipV="1">
              <a:off x="5164231" y="454026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7" name="Skupina 426"/>
            <p:cNvGrpSpPr/>
            <p:nvPr/>
          </p:nvGrpSpPr>
          <p:grpSpPr>
            <a:xfrm>
              <a:off x="5036145" y="5456540"/>
              <a:ext cx="255935" cy="292147"/>
              <a:chOff x="4460081" y="3268293"/>
              <a:chExt cx="255935" cy="292147"/>
            </a:xfrm>
          </p:grpSpPr>
          <p:cxnSp>
            <p:nvCxnSpPr>
              <p:cNvPr id="428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grpSp>
          <p:nvGrpSpPr>
            <p:cNvPr id="431" name="Skupina 430"/>
            <p:cNvGrpSpPr/>
            <p:nvPr/>
          </p:nvGrpSpPr>
          <p:grpSpPr>
            <a:xfrm flipV="1">
              <a:off x="5036145" y="4540260"/>
              <a:ext cx="255935" cy="292147"/>
              <a:chOff x="4460081" y="3268293"/>
              <a:chExt cx="255935" cy="292147"/>
            </a:xfrm>
          </p:grpSpPr>
          <p:cxnSp>
            <p:nvCxnSpPr>
              <p:cNvPr id="432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435" name="TextovéPole 434"/>
            <p:cNvSpPr txBox="1"/>
            <p:nvPr/>
          </p:nvSpPr>
          <p:spPr>
            <a:xfrm rot="16200000">
              <a:off x="4499502" y="4954469"/>
              <a:ext cx="948524" cy="409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50" dirty="0" err="1" smtClean="0"/>
                <a:t>learner</a:t>
              </a:r>
              <a:endParaRPr lang="cs-CZ" sz="1050" dirty="0"/>
            </a:p>
          </p:txBody>
        </p:sp>
        <p:cxnSp>
          <p:nvCxnSpPr>
            <p:cNvPr id="436" name="Straight Connector 32"/>
            <p:cNvCxnSpPr/>
            <p:nvPr/>
          </p:nvCxnSpPr>
          <p:spPr>
            <a:xfrm>
              <a:off x="4244290" y="463905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32"/>
            <p:cNvCxnSpPr/>
            <p:nvPr/>
          </p:nvCxnSpPr>
          <p:spPr>
            <a:xfrm rot="5400000">
              <a:off x="5407146" y="415682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8" name="Skupina 437"/>
            <p:cNvGrpSpPr/>
            <p:nvPr/>
          </p:nvGrpSpPr>
          <p:grpSpPr>
            <a:xfrm>
              <a:off x="3469962" y="1311894"/>
              <a:ext cx="922048" cy="694184"/>
              <a:chOff x="3469962" y="1311894"/>
              <a:chExt cx="922048" cy="694184"/>
            </a:xfrm>
          </p:grpSpPr>
          <p:cxnSp>
            <p:nvCxnSpPr>
              <p:cNvPr id="439" name="Straight Connector 23"/>
              <p:cNvCxnSpPr>
                <a:stCxn id="450" idx="2"/>
              </p:cNvCxnSpPr>
              <p:nvPr/>
            </p:nvCxnSpPr>
            <p:spPr>
              <a:xfrm flipV="1">
                <a:off x="3544027" y="162743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0" name="Skupina 439"/>
              <p:cNvGrpSpPr/>
              <p:nvPr/>
            </p:nvGrpSpPr>
            <p:grpSpPr>
              <a:xfrm>
                <a:off x="3469962" y="180416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49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0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51" name="Straight Connector 32"/>
                <p:cNvCxnSpPr>
                  <a:stCxn id="450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1" name="Straight Connector 23"/>
              <p:cNvCxnSpPr/>
              <p:nvPr/>
            </p:nvCxnSpPr>
            <p:spPr>
              <a:xfrm>
                <a:off x="3542752" y="162487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2" name="Skupina 441"/>
              <p:cNvGrpSpPr/>
              <p:nvPr/>
            </p:nvGrpSpPr>
            <p:grpSpPr>
              <a:xfrm>
                <a:off x="4136075" y="1561126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44" name="Straight Connector 32"/>
                <p:cNvCxnSpPr>
                  <a:stCxn id="448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5" name="Skupina 444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46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43" name="TextovéPole 442"/>
              <p:cNvSpPr txBox="1"/>
              <p:nvPr/>
            </p:nvSpPr>
            <p:spPr>
              <a:xfrm>
                <a:off x="3555256" y="1311894"/>
                <a:ext cx="718741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GBS</a:t>
                </a:r>
                <a:endParaRPr lang="cs-CZ" sz="1050" dirty="0"/>
              </a:p>
            </p:txBody>
          </p:sp>
        </p:grpSp>
        <p:grpSp>
          <p:nvGrpSpPr>
            <p:cNvPr id="452" name="Skupina 451"/>
            <p:cNvGrpSpPr/>
            <p:nvPr/>
          </p:nvGrpSpPr>
          <p:grpSpPr>
            <a:xfrm>
              <a:off x="2668697" y="3255139"/>
              <a:ext cx="1416297" cy="725431"/>
              <a:chOff x="2668697" y="3255139"/>
              <a:chExt cx="1416297" cy="725431"/>
            </a:xfrm>
          </p:grpSpPr>
          <p:cxnSp>
            <p:nvCxnSpPr>
              <p:cNvPr id="453" name="Straight Connector 23"/>
              <p:cNvCxnSpPr>
                <a:stCxn id="464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4" name="Skupina 453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63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4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65" name="Straight Connector 32"/>
                <p:cNvCxnSpPr>
                  <a:stCxn id="464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5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6" name="Skupina 455"/>
              <p:cNvGrpSpPr/>
              <p:nvPr/>
            </p:nvGrpSpPr>
            <p:grpSpPr>
              <a:xfrm>
                <a:off x="3797953" y="348810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58" name="Straight Connector 32"/>
                <p:cNvCxnSpPr>
                  <a:stCxn id="462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9" name="Skupina 458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60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1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2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57" name="TextovéPole 456"/>
              <p:cNvSpPr txBox="1"/>
              <p:nvPr/>
            </p:nvSpPr>
            <p:spPr>
              <a:xfrm>
                <a:off x="2668697" y="3255139"/>
                <a:ext cx="1416297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err="1" smtClean="0"/>
                  <a:t>composite</a:t>
                </a:r>
                <a:endParaRPr lang="cs-CZ" sz="1050" dirty="0"/>
              </a:p>
            </p:txBody>
          </p:sp>
        </p:grpSp>
        <p:grpSp>
          <p:nvGrpSpPr>
            <p:cNvPr id="466" name="Skupina 465"/>
            <p:cNvGrpSpPr/>
            <p:nvPr/>
          </p:nvGrpSpPr>
          <p:grpSpPr>
            <a:xfrm>
              <a:off x="2754030" y="6314539"/>
              <a:ext cx="1640664" cy="444952"/>
              <a:chOff x="2754030" y="6314539"/>
              <a:chExt cx="1640664" cy="444952"/>
            </a:xfrm>
          </p:grpSpPr>
          <p:cxnSp>
            <p:nvCxnSpPr>
              <p:cNvPr id="467" name="Straight Connector 23"/>
              <p:cNvCxnSpPr>
                <a:stCxn id="47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8" name="Skupina 467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7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479" name="Straight Connector 32"/>
                <p:cNvCxnSpPr>
                  <a:stCxn id="47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9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0" name="Skupina 469"/>
              <p:cNvGrpSpPr/>
              <p:nvPr/>
            </p:nvGrpSpPr>
            <p:grpSpPr>
              <a:xfrm flipV="1">
                <a:off x="4138759" y="6467344"/>
                <a:ext cx="255935" cy="292147"/>
                <a:chOff x="1203672" y="3497956"/>
                <a:chExt cx="255935" cy="292147"/>
              </a:xfrm>
            </p:grpSpPr>
            <p:cxnSp>
              <p:nvCxnSpPr>
                <p:cNvPr id="472" name="Straight Connector 32"/>
                <p:cNvCxnSpPr>
                  <a:stCxn id="47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3" name="Skupina 472"/>
                <p:cNvGrpSpPr/>
                <p:nvPr/>
              </p:nvGrpSpPr>
              <p:grpSpPr>
                <a:xfrm>
                  <a:off x="1203672" y="3497956"/>
                  <a:ext cx="255935" cy="292147"/>
                  <a:chOff x="4460081" y="3268293"/>
                  <a:chExt cx="255935" cy="292147"/>
                </a:xfrm>
              </p:grpSpPr>
              <p:cxnSp>
                <p:nvCxnSpPr>
                  <p:cNvPr id="474" name="Straight Connector 4"/>
                  <p:cNvCxnSpPr/>
                  <p:nvPr/>
                </p:nvCxnSpPr>
                <p:spPr>
                  <a:xfrm>
                    <a:off x="4588167" y="3416424"/>
                    <a:ext cx="127849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7"/>
                  <p:cNvCxnSpPr/>
                  <p:nvPr/>
                </p:nvCxnSpPr>
                <p:spPr>
                  <a:xfrm flipH="1">
                    <a:off x="4460081" y="3416424"/>
                    <a:ext cx="128088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6" name="Oval 21"/>
                  <p:cNvSpPr/>
                  <p:nvPr/>
                </p:nvSpPr>
                <p:spPr>
                  <a:xfrm>
                    <a:off x="4514100" y="3268293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</p:grpSp>
          <p:sp>
            <p:nvSpPr>
              <p:cNvPr id="471" name="TextovéPole 470"/>
              <p:cNvSpPr txBox="1"/>
              <p:nvPr/>
            </p:nvSpPr>
            <p:spPr>
              <a:xfrm rot="10800000" flipV="1">
                <a:off x="2754030" y="6377283"/>
                <a:ext cx="897007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detail</a:t>
                </a:r>
                <a:endParaRPr lang="cs-CZ" sz="1050" dirty="0"/>
              </a:p>
            </p:txBody>
          </p:sp>
        </p:grpSp>
        <p:grpSp>
          <p:nvGrpSpPr>
            <p:cNvPr id="480" name="Skupina 479"/>
            <p:cNvGrpSpPr/>
            <p:nvPr/>
          </p:nvGrpSpPr>
          <p:grpSpPr>
            <a:xfrm>
              <a:off x="1418253" y="4575629"/>
              <a:ext cx="2342607" cy="1674258"/>
              <a:chOff x="1418253" y="4575629"/>
              <a:chExt cx="2342607" cy="1674258"/>
            </a:xfrm>
          </p:grpSpPr>
          <p:cxnSp>
            <p:nvCxnSpPr>
              <p:cNvPr id="481" name="Straight Connector 23"/>
              <p:cNvCxnSpPr>
                <a:stCxn id="487" idx="0"/>
                <a:endCxn id="482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83" name="Skupina 482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86" name="Straight Connector 32"/>
                <p:cNvCxnSpPr>
                  <a:stCxn id="487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7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84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TextovéPole 484"/>
              <p:cNvSpPr txBox="1"/>
              <p:nvPr/>
            </p:nvSpPr>
            <p:spPr>
              <a:xfrm rot="2072079" flipH="1">
                <a:off x="2151379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R01</a:t>
                </a:r>
                <a:endParaRPr lang="cs-CZ" sz="1050" dirty="0"/>
              </a:p>
            </p:txBody>
          </p:sp>
        </p:grpSp>
        <p:grpSp>
          <p:nvGrpSpPr>
            <p:cNvPr id="488" name="Skupina 487"/>
            <p:cNvGrpSpPr/>
            <p:nvPr/>
          </p:nvGrpSpPr>
          <p:grpSpPr>
            <a:xfrm flipH="1">
              <a:off x="5403601" y="4575311"/>
              <a:ext cx="2342607" cy="1674258"/>
              <a:chOff x="1418253" y="4575629"/>
              <a:chExt cx="2342607" cy="1674258"/>
            </a:xfrm>
          </p:grpSpPr>
          <p:cxnSp>
            <p:nvCxnSpPr>
              <p:cNvPr id="489" name="Straight Connector 23"/>
              <p:cNvCxnSpPr>
                <a:stCxn id="495" idx="0"/>
                <a:endCxn id="490" idx="0"/>
              </p:cNvCxnSpPr>
              <p:nvPr/>
            </p:nvCxnSpPr>
            <p:spPr>
              <a:xfrm>
                <a:off x="1492319" y="4867776"/>
                <a:ext cx="1970597" cy="1308044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Oval 21"/>
              <p:cNvSpPr/>
              <p:nvPr/>
            </p:nvSpPr>
            <p:spPr>
              <a:xfrm rot="16200000">
                <a:off x="3462917" y="61017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  <p:grpSp>
            <p:nvGrpSpPr>
              <p:cNvPr id="491" name="Skupina 490"/>
              <p:cNvGrpSpPr/>
              <p:nvPr/>
            </p:nvGrpSpPr>
            <p:grpSpPr>
              <a:xfrm flipV="1">
                <a:off x="1418253" y="4575629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94" name="Straight Connector 32"/>
                <p:cNvCxnSpPr>
                  <a:stCxn id="495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5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</p:grpSp>
          <p:cxnSp>
            <p:nvCxnSpPr>
              <p:cNvPr id="492" name="Straight Connector 32"/>
              <p:cNvCxnSpPr/>
              <p:nvPr/>
            </p:nvCxnSpPr>
            <p:spPr>
              <a:xfrm flipV="1">
                <a:off x="3616844" y="6174830"/>
                <a:ext cx="1440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" name="TextovéPole 492"/>
              <p:cNvSpPr txBox="1"/>
              <p:nvPr/>
            </p:nvSpPr>
            <p:spPr>
              <a:xfrm rot="2072079" flipH="1">
                <a:off x="2151381" y="5549223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R02</a:t>
                </a:r>
                <a:endParaRPr lang="cs-CZ" sz="1050" dirty="0"/>
              </a:p>
            </p:txBody>
          </p:sp>
        </p:grpSp>
        <p:cxnSp>
          <p:nvCxnSpPr>
            <p:cNvPr id="496" name="Straight Connector 32"/>
            <p:cNvCxnSpPr/>
            <p:nvPr/>
          </p:nvCxnSpPr>
          <p:spPr>
            <a:xfrm flipH="1" flipV="1">
              <a:off x="7572344" y="4615036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32"/>
            <p:cNvCxnSpPr/>
            <p:nvPr/>
          </p:nvCxnSpPr>
          <p:spPr>
            <a:xfrm flipH="1" flipV="1">
              <a:off x="1391361" y="4635658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8" name="Skupina 497"/>
            <p:cNvGrpSpPr/>
            <p:nvPr/>
          </p:nvGrpSpPr>
          <p:grpSpPr>
            <a:xfrm>
              <a:off x="4809752" y="1304034"/>
              <a:ext cx="900320" cy="694184"/>
              <a:chOff x="4809752" y="1304034"/>
              <a:chExt cx="900320" cy="694184"/>
            </a:xfrm>
          </p:grpSpPr>
          <p:cxnSp>
            <p:nvCxnSpPr>
              <p:cNvPr id="499" name="Straight Connector 23"/>
              <p:cNvCxnSpPr>
                <a:stCxn id="508" idx="2"/>
              </p:cNvCxnSpPr>
              <p:nvPr/>
            </p:nvCxnSpPr>
            <p:spPr>
              <a:xfrm flipH="1" flipV="1">
                <a:off x="5636007" y="1619576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0" name="Skupina 499"/>
              <p:cNvGrpSpPr/>
              <p:nvPr/>
            </p:nvGrpSpPr>
            <p:grpSpPr>
              <a:xfrm flipH="1">
                <a:off x="5426164" y="1796302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9" name="Straight Connector 32"/>
                <p:cNvCxnSpPr>
                  <a:stCxn id="50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1" name="Straight Connector 23"/>
              <p:cNvCxnSpPr/>
              <p:nvPr/>
            </p:nvCxnSpPr>
            <p:spPr>
              <a:xfrm flipH="1">
                <a:off x="4989365" y="1617019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TextovéPole 501"/>
              <p:cNvSpPr txBox="1"/>
              <p:nvPr/>
            </p:nvSpPr>
            <p:spPr>
              <a:xfrm flipH="1">
                <a:off x="4929289" y="1304034"/>
                <a:ext cx="672239" cy="37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050" dirty="0" smtClean="0"/>
                  <a:t>R22</a:t>
                </a:r>
                <a:endParaRPr lang="cs-CZ" sz="1050" dirty="0"/>
              </a:p>
            </p:txBody>
          </p:sp>
          <p:grpSp>
            <p:nvGrpSpPr>
              <p:cNvPr id="503" name="Skupina 502"/>
              <p:cNvGrpSpPr/>
              <p:nvPr/>
            </p:nvGrpSpPr>
            <p:grpSpPr>
              <a:xfrm rot="16200000" flipH="1">
                <a:off x="4768756" y="1597301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50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cxnSp>
              <p:nvCxnSpPr>
                <p:cNvPr id="506" name="Straight Connector 32"/>
                <p:cNvCxnSpPr>
                  <a:stCxn id="50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0" name="Skupina 509"/>
            <p:cNvGrpSpPr/>
            <p:nvPr/>
          </p:nvGrpSpPr>
          <p:grpSpPr>
            <a:xfrm>
              <a:off x="5164659" y="3261186"/>
              <a:ext cx="692186" cy="711524"/>
              <a:chOff x="5164659" y="3261186"/>
              <a:chExt cx="692186" cy="711524"/>
            </a:xfrm>
          </p:grpSpPr>
          <p:grpSp>
            <p:nvGrpSpPr>
              <p:cNvPr id="511" name="Skupina 510"/>
              <p:cNvGrpSpPr/>
              <p:nvPr/>
            </p:nvGrpSpPr>
            <p:grpSpPr>
              <a:xfrm flipH="1">
                <a:off x="5184607" y="3261186"/>
                <a:ext cx="672238" cy="711524"/>
                <a:chOff x="3332407" y="3269046"/>
                <a:chExt cx="672238" cy="711524"/>
              </a:xfrm>
            </p:grpSpPr>
            <p:cxnSp>
              <p:nvCxnSpPr>
                <p:cNvPr id="513" name="Straight Connector 23"/>
                <p:cNvCxnSpPr>
                  <a:stCxn id="521" idx="2"/>
                </p:cNvCxnSpPr>
                <p:nvPr/>
              </p:nvCxnSpPr>
              <p:spPr>
                <a:xfrm flipH="1" flipV="1">
                  <a:off x="3540407" y="3554953"/>
                  <a:ext cx="1087" cy="25208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4" name="Skupina 513"/>
                <p:cNvGrpSpPr/>
                <p:nvPr/>
              </p:nvGrpSpPr>
              <p:grpSpPr>
                <a:xfrm>
                  <a:off x="3467429" y="3778654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20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1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22" name="Straight Connector 32"/>
                  <p:cNvCxnSpPr>
                    <a:stCxn id="521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5" name="Straight Connector 23"/>
                <p:cNvCxnSpPr/>
                <p:nvPr/>
              </p:nvCxnSpPr>
              <p:spPr>
                <a:xfrm flipV="1">
                  <a:off x="3542752" y="3554414"/>
                  <a:ext cx="309795" cy="40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6" name="Skupina 515"/>
                <p:cNvGrpSpPr/>
                <p:nvPr/>
              </p:nvGrpSpPr>
              <p:grpSpPr>
                <a:xfrm>
                  <a:off x="3851972" y="348810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18" name="Straight Connector 32"/>
                  <p:cNvCxnSpPr>
                    <a:stCxn id="519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9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17" name="TextovéPole 516"/>
                <p:cNvSpPr txBox="1"/>
                <p:nvPr/>
              </p:nvSpPr>
              <p:spPr>
                <a:xfrm>
                  <a:off x="3332407" y="3269046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 smtClean="0"/>
                    <a:t>R11</a:t>
                  </a:r>
                  <a:endParaRPr lang="cs-CZ" sz="1050" dirty="0"/>
                </a:p>
              </p:txBody>
            </p:sp>
          </p:grpSp>
          <p:cxnSp>
            <p:nvCxnSpPr>
              <p:cNvPr id="512" name="Straight Connector 32"/>
              <p:cNvCxnSpPr/>
              <p:nvPr/>
            </p:nvCxnSpPr>
            <p:spPr>
              <a:xfrm flipH="1">
                <a:off x="5164659" y="370038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3" name="Skupina 522"/>
            <p:cNvGrpSpPr/>
            <p:nvPr/>
          </p:nvGrpSpPr>
          <p:grpSpPr>
            <a:xfrm>
              <a:off x="4848380" y="6306679"/>
              <a:ext cx="1474493" cy="444952"/>
              <a:chOff x="4848380" y="6306679"/>
              <a:chExt cx="1474493" cy="444952"/>
            </a:xfrm>
          </p:grpSpPr>
          <p:grpSp>
            <p:nvGrpSpPr>
              <p:cNvPr id="524" name="Skupina 523"/>
              <p:cNvGrpSpPr/>
              <p:nvPr/>
            </p:nvGrpSpPr>
            <p:grpSpPr>
              <a:xfrm flipH="1">
                <a:off x="4848380" y="6306679"/>
                <a:ext cx="1474493" cy="444952"/>
                <a:chOff x="2866416" y="6314539"/>
                <a:chExt cx="1474493" cy="444952"/>
              </a:xfrm>
            </p:grpSpPr>
            <p:cxnSp>
              <p:nvCxnSpPr>
                <p:cNvPr id="526" name="Straight Connector 23"/>
                <p:cNvCxnSpPr>
                  <a:stCxn id="534" idx="2"/>
                </p:cNvCxnSpPr>
                <p:nvPr/>
              </p:nvCxnSpPr>
              <p:spPr>
                <a:xfrm>
                  <a:off x="3546711" y="6488069"/>
                  <a:ext cx="0" cy="20511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7" name="Skupina 526"/>
                <p:cNvGrpSpPr/>
                <p:nvPr/>
              </p:nvGrpSpPr>
              <p:grpSpPr>
                <a:xfrm flipV="1">
                  <a:off x="3472646" y="6314539"/>
                  <a:ext cx="283908" cy="201916"/>
                  <a:chOff x="3469962" y="1804162"/>
                  <a:chExt cx="283908" cy="201916"/>
                </a:xfrm>
              </p:grpSpPr>
              <p:cxnSp>
                <p:nvCxnSpPr>
                  <p:cNvPr id="533" name="Straight Connector 32"/>
                  <p:cNvCxnSpPr/>
                  <p:nvPr/>
                </p:nvCxnSpPr>
                <p:spPr>
                  <a:xfrm rot="16200000">
                    <a:off x="3580905" y="1905120"/>
                    <a:ext cx="201916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4" name="Oval 39"/>
                  <p:cNvSpPr/>
                  <p:nvPr/>
                </p:nvSpPr>
                <p:spPr>
                  <a:xfrm rot="5400000">
                    <a:off x="3469962" y="1832548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  <p:cxnSp>
                <p:nvCxnSpPr>
                  <p:cNvPr id="535" name="Straight Connector 32"/>
                  <p:cNvCxnSpPr>
                    <a:stCxn id="534" idx="0"/>
                  </p:cNvCxnSpPr>
                  <p:nvPr/>
                </p:nvCxnSpPr>
                <p:spPr>
                  <a:xfrm>
                    <a:off x="3618093" y="1906614"/>
                    <a:ext cx="135777" cy="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8" name="Straight Connector 23"/>
                <p:cNvCxnSpPr/>
                <p:nvPr/>
              </p:nvCxnSpPr>
              <p:spPr>
                <a:xfrm flipV="1">
                  <a:off x="3545436" y="6693181"/>
                  <a:ext cx="647917" cy="2557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9" name="Skupina 528"/>
                <p:cNvGrpSpPr/>
                <p:nvPr/>
              </p:nvGrpSpPr>
              <p:grpSpPr>
                <a:xfrm flipV="1">
                  <a:off x="4192778" y="6467344"/>
                  <a:ext cx="148131" cy="292147"/>
                  <a:chOff x="1257691" y="3497956"/>
                  <a:chExt cx="148131" cy="292147"/>
                </a:xfrm>
              </p:grpSpPr>
              <p:cxnSp>
                <p:nvCxnSpPr>
                  <p:cNvPr id="531" name="Straight Connector 32"/>
                  <p:cNvCxnSpPr>
                    <a:stCxn id="532" idx="4"/>
                  </p:cNvCxnSpPr>
                  <p:nvPr/>
                </p:nvCxnSpPr>
                <p:spPr>
                  <a:xfrm>
                    <a:off x="1331757" y="3646087"/>
                    <a:ext cx="0" cy="14401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2" name="Oval 21"/>
                  <p:cNvSpPr/>
                  <p:nvPr/>
                </p:nvSpPr>
                <p:spPr>
                  <a:xfrm>
                    <a:off x="1257691" y="3497956"/>
                    <a:ext cx="148131" cy="148131"/>
                  </a:xfrm>
                  <a:prstGeom prst="ellipse">
                    <a:avLst/>
                  </a:prstGeom>
                  <a:ln w="127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1200"/>
                  </a:p>
                </p:txBody>
              </p:sp>
            </p:grpSp>
            <p:sp>
              <p:nvSpPr>
                <p:cNvPr id="530" name="TextovéPole 529"/>
                <p:cNvSpPr txBox="1"/>
                <p:nvPr/>
              </p:nvSpPr>
              <p:spPr>
                <a:xfrm rot="10800000" flipV="1">
                  <a:off x="2866416" y="6377283"/>
                  <a:ext cx="672238" cy="375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cs-CZ" sz="1050" dirty="0" smtClean="0"/>
                    <a:t>R33</a:t>
                  </a:r>
                  <a:endParaRPr lang="cs-CZ" sz="1050" dirty="0"/>
                </a:p>
              </p:txBody>
            </p:sp>
          </p:grpSp>
          <p:cxnSp>
            <p:nvCxnSpPr>
              <p:cNvPr id="525" name="Straight Connector 32"/>
              <p:cNvCxnSpPr/>
              <p:nvPr/>
            </p:nvCxnSpPr>
            <p:spPr>
              <a:xfrm flipH="1" flipV="1">
                <a:off x="4860159" y="6516455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6" name="Straight Connector 32"/>
            <p:cNvCxnSpPr/>
            <p:nvPr/>
          </p:nvCxnSpPr>
          <p:spPr>
            <a:xfrm rot="5400000" flipV="1">
              <a:off x="3587331" y="617520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32"/>
            <p:cNvCxnSpPr/>
            <p:nvPr/>
          </p:nvCxnSpPr>
          <p:spPr>
            <a:xfrm rot="16200000" flipH="1" flipV="1">
              <a:off x="5402383" y="616511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3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4th </a:t>
            </a:r>
            <a:r>
              <a:rPr lang="cs-CZ" dirty="0" err="1" smtClean="0"/>
              <a:t>Diamond</a:t>
            </a:r>
            <a:r>
              <a:rPr lang="cs-CZ" dirty="0" smtClean="0"/>
              <a:t> -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066"/>
            <a:ext cx="7920880" cy="6200360"/>
          </a:xfrm>
        </p:spPr>
      </p:pic>
      <p:sp>
        <p:nvSpPr>
          <p:cNvPr id="8" name="TextovéPole 7"/>
          <p:cNvSpPr txBox="1"/>
          <p:nvPr/>
        </p:nvSpPr>
        <p:spPr>
          <a:xfrm>
            <a:off x="1902927" y="3121508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forming</a:t>
            </a:r>
            <a:r>
              <a:rPr lang="cs-CZ" sz="1400" dirty="0" smtClean="0"/>
              <a:t> / </a:t>
            </a:r>
            <a:r>
              <a:rPr lang="cs-CZ" sz="1400" dirty="0" err="1" smtClean="0"/>
              <a:t>formed</a:t>
            </a:r>
            <a:r>
              <a:rPr lang="cs-CZ" sz="1400" dirty="0" smtClean="0"/>
              <a:t> by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08104" y="3523246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occuring</a:t>
            </a:r>
            <a:r>
              <a:rPr lang="cs-CZ" sz="1400" dirty="0" smtClean="0"/>
              <a:t> </a:t>
            </a:r>
            <a:r>
              <a:rPr lang="cs-CZ" sz="1400" dirty="0" err="1" smtClean="0"/>
              <a:t>within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18124" y="4795523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solved</a:t>
            </a:r>
            <a:r>
              <a:rPr lang="cs-CZ" sz="1400" dirty="0" smtClean="0"/>
              <a:t> by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91880" y="198884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fulfilling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83768" y="3892355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addressing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20072" y="2967620"/>
            <a:ext cx="1200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recorded</a:t>
            </a:r>
            <a:r>
              <a:rPr lang="cs-CZ" sz="1400" dirty="0" smtClean="0"/>
              <a:t> in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897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3" y="423066"/>
            <a:ext cx="7896277" cy="6200360"/>
          </a:xfrm>
        </p:spPr>
      </p:pic>
      <p:sp>
        <p:nvSpPr>
          <p:cNvPr id="2" name="TextovéPole 1"/>
          <p:cNvSpPr txBox="1"/>
          <p:nvPr/>
        </p:nvSpPr>
        <p:spPr>
          <a:xfrm rot="19252920">
            <a:off x="1789941" y="1803379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achievable</a:t>
            </a:r>
            <a:r>
              <a:rPr lang="cs-CZ" sz="1400" dirty="0" smtClean="0"/>
              <a:t> by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 rot="2173935" flipH="1">
            <a:off x="1474922" y="5215905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creatable</a:t>
            </a:r>
            <a:r>
              <a:rPr lang="cs-CZ" sz="1400" dirty="0" smtClean="0"/>
              <a:t> by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 rot="19472298">
            <a:off x="6054849" y="5159191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c</a:t>
            </a:r>
            <a:r>
              <a:rPr lang="cs-CZ" sz="1400" dirty="0" err="1" smtClean="0"/>
              <a:t>reatable</a:t>
            </a:r>
            <a:r>
              <a:rPr lang="cs-CZ" sz="1400" dirty="0" smtClean="0"/>
              <a:t> </a:t>
            </a:r>
            <a:r>
              <a:rPr lang="cs-CZ" sz="1400" dirty="0" err="1" smtClean="0"/>
              <a:t>within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 rot="2382261">
            <a:off x="6014539" y="1497806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achievable</a:t>
            </a:r>
            <a:r>
              <a:rPr lang="cs-CZ" sz="1400" dirty="0" smtClean="0"/>
              <a:t> </a:t>
            </a:r>
            <a:r>
              <a:rPr lang="cs-CZ" sz="1400" dirty="0" err="1" smtClean="0"/>
              <a:t>within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4659" y="2749536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Identified</a:t>
            </a:r>
            <a:r>
              <a:rPr lang="cs-CZ" sz="1400" dirty="0" smtClean="0"/>
              <a:t> </a:t>
            </a:r>
            <a:r>
              <a:rPr lang="cs-CZ" sz="1400" dirty="0" err="1" smtClean="0"/>
              <a:t>within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8000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7" y="423066"/>
            <a:ext cx="7903049" cy="6200360"/>
          </a:xfrm>
        </p:spPr>
      </p:pic>
      <p:sp>
        <p:nvSpPr>
          <p:cNvPr id="2" name="TextovéPole 1"/>
          <p:cNvSpPr txBox="1"/>
          <p:nvPr/>
        </p:nvSpPr>
        <p:spPr>
          <a:xfrm>
            <a:off x="6876256" y="55172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Model</a:t>
            </a:r>
            <a:r>
              <a:rPr lang="cs-CZ" dirty="0" smtClean="0"/>
              <a:t> </a:t>
            </a:r>
            <a:r>
              <a:rPr lang="cs-CZ" dirty="0" err="1" smtClean="0"/>
              <a:t>records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Agent</a:t>
            </a:r>
            <a:r>
              <a:rPr lang="cs-CZ" dirty="0" smtClean="0"/>
              <a:t> </a:t>
            </a:r>
            <a:r>
              <a:rPr lang="cs-CZ" dirty="0" err="1" smtClean="0"/>
              <a:t>wishes</a:t>
            </a:r>
            <a:r>
              <a:rPr lang="cs-CZ" dirty="0" smtClean="0"/>
              <a:t>, </a:t>
            </a:r>
            <a:r>
              <a:rPr lang="cs-CZ" dirty="0" err="1" smtClean="0"/>
              <a:t>defines</a:t>
            </a:r>
            <a:r>
              <a:rPr lang="cs-CZ" dirty="0" smtClean="0"/>
              <a:t>, </a:t>
            </a:r>
            <a:r>
              <a:rPr lang="cs-CZ" dirty="0" err="1" smtClean="0"/>
              <a:t>does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8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8935"/>
            <a:ext cx="7920880" cy="5968622"/>
          </a:xfrm>
        </p:spPr>
      </p:pic>
      <p:sp>
        <p:nvSpPr>
          <p:cNvPr id="3" name="TextovéPole 2"/>
          <p:cNvSpPr txBox="1"/>
          <p:nvPr/>
        </p:nvSpPr>
        <p:spPr>
          <a:xfrm>
            <a:off x="687625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Composites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5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See</a:t>
            </a:r>
            <a:endParaRPr lang="cs-CZ" dirty="0" smtClean="0"/>
          </a:p>
          <a:p>
            <a:pPr lvl="1"/>
            <a:r>
              <a:rPr lang="cs-CZ" dirty="0" err="1" smtClean="0"/>
              <a:t>Describing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r>
              <a:rPr lang="cs-CZ" dirty="0" smtClean="0"/>
              <a:t> (</a:t>
            </a:r>
            <a:r>
              <a:rPr lang="cs-CZ" dirty="0" err="1" smtClean="0"/>
              <a:t>objects</a:t>
            </a:r>
            <a:r>
              <a:rPr lang="cs-CZ" dirty="0" smtClean="0"/>
              <a:t>) and basic relations</a:t>
            </a:r>
          </a:p>
          <a:p>
            <a:r>
              <a:rPr lang="cs-CZ" dirty="0" err="1" smtClean="0"/>
              <a:t>Recognize</a:t>
            </a:r>
            <a:endParaRPr lang="cs-CZ" dirty="0" smtClean="0"/>
          </a:p>
          <a:p>
            <a:pPr lvl="1"/>
            <a:r>
              <a:rPr lang="cs-CZ" dirty="0" err="1" smtClean="0"/>
              <a:t>Adding</a:t>
            </a:r>
            <a:r>
              <a:rPr lang="cs-CZ" dirty="0" smtClean="0"/>
              <a:t> </a:t>
            </a:r>
            <a:r>
              <a:rPr lang="cs-CZ" dirty="0" err="1" smtClean="0"/>
              <a:t>context</a:t>
            </a:r>
            <a:r>
              <a:rPr lang="cs-CZ" dirty="0" smtClean="0"/>
              <a:t> to relations</a:t>
            </a:r>
          </a:p>
          <a:p>
            <a:r>
              <a:rPr lang="cs-CZ" dirty="0" err="1" smtClean="0"/>
              <a:t>Organize</a:t>
            </a:r>
            <a:endParaRPr lang="cs-CZ" dirty="0" smtClean="0"/>
          </a:p>
          <a:p>
            <a:pPr lvl="1"/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agents</a:t>
            </a:r>
            <a:r>
              <a:rPr lang="cs-CZ" dirty="0" smtClean="0"/>
              <a:t> </a:t>
            </a:r>
            <a:r>
              <a:rPr lang="cs-CZ" dirty="0" err="1" smtClean="0"/>
              <a:t>behave</a:t>
            </a:r>
            <a:r>
              <a:rPr lang="cs-CZ" dirty="0" smtClean="0"/>
              <a:t> to </a:t>
            </a:r>
            <a:r>
              <a:rPr lang="cs-CZ" dirty="0" err="1" smtClean="0"/>
              <a:t>recognized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r>
              <a:rPr lang="cs-CZ" dirty="0" smtClean="0"/>
              <a:t>, </a:t>
            </a:r>
            <a:r>
              <a:rPr lang="cs-CZ" dirty="0" err="1" smtClean="0"/>
              <a:t>what</a:t>
            </a:r>
            <a:r>
              <a:rPr lang="cs-CZ" dirty="0"/>
              <a:t> </a:t>
            </a:r>
            <a:r>
              <a:rPr lang="cs-CZ" dirty="0" err="1" smtClean="0"/>
              <a:t>kind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do</a:t>
            </a:r>
          </a:p>
          <a:p>
            <a:r>
              <a:rPr lang="cs-CZ" dirty="0" smtClean="0"/>
              <a:t>Do</a:t>
            </a:r>
          </a:p>
          <a:p>
            <a:pPr lvl="1"/>
            <a:r>
              <a:rPr lang="cs-CZ" dirty="0" err="1" smtClean="0"/>
              <a:t>Executing</a:t>
            </a:r>
            <a:r>
              <a:rPr lang="cs-CZ" dirty="0" smtClean="0"/>
              <a:t> </a:t>
            </a:r>
            <a:r>
              <a:rPr lang="cs-CZ" dirty="0" err="1" smtClean="0"/>
              <a:t>planned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r>
              <a:rPr lang="cs-CZ" dirty="0" smtClean="0"/>
              <a:t> and </a:t>
            </a:r>
            <a:r>
              <a:rPr lang="cs-CZ" dirty="0" err="1" smtClean="0"/>
              <a:t>getting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 </a:t>
            </a:r>
            <a:r>
              <a:rPr lang="cs-CZ" dirty="0" err="1" smtClean="0"/>
              <a:t>diamonds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4187"/>
            <a:ext cx="7920880" cy="5938117"/>
          </a:xfrm>
        </p:spPr>
      </p:pic>
      <p:sp>
        <p:nvSpPr>
          <p:cNvPr id="3" name="TextovéPole 2"/>
          <p:cNvSpPr txBox="1"/>
          <p:nvPr/>
        </p:nvSpPr>
        <p:spPr>
          <a:xfrm>
            <a:off x="6876256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R-</a:t>
            </a:r>
            <a:r>
              <a:rPr lang="cs-CZ" dirty="0" err="1" smtClean="0"/>
              <a:t>edges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pro obsah 2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Depicts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agents</a:t>
            </a:r>
            <a:r>
              <a:rPr lang="cs-CZ" dirty="0" smtClean="0"/>
              <a:t> to DO</a:t>
            </a:r>
          </a:p>
          <a:p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 as a </a:t>
            </a:r>
            <a:r>
              <a:rPr lang="cs-CZ" dirty="0" err="1" smtClean="0"/>
              <a:t>requirement</a:t>
            </a:r>
            <a:endParaRPr lang="cs-CZ" dirty="0" smtClean="0"/>
          </a:p>
          <a:p>
            <a:r>
              <a:rPr lang="cs-CZ" dirty="0" err="1" smtClean="0"/>
              <a:t>Forming</a:t>
            </a:r>
            <a:r>
              <a:rPr lang="cs-CZ" dirty="0" smtClean="0"/>
              <a:t> and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r>
              <a:rPr lang="cs-CZ" dirty="0" smtClean="0"/>
              <a:t> by </a:t>
            </a:r>
            <a:r>
              <a:rPr lang="cs-CZ" dirty="0" err="1" smtClean="0"/>
              <a:t>behavioral</a:t>
            </a:r>
            <a:r>
              <a:rPr lang="cs-CZ" dirty="0" smtClean="0"/>
              <a:t> </a:t>
            </a:r>
            <a:r>
              <a:rPr lang="cs-CZ" dirty="0" err="1" smtClean="0"/>
              <a:t>patterns</a:t>
            </a:r>
            <a:endParaRPr lang="cs-CZ" dirty="0" smtClean="0"/>
          </a:p>
          <a:p>
            <a:r>
              <a:rPr lang="cs-CZ" dirty="0" err="1" smtClean="0"/>
              <a:t>Models</a:t>
            </a:r>
            <a:r>
              <a:rPr lang="cs-CZ" dirty="0" smtClean="0"/>
              <a:t> as a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endParaRPr lang="cs-CZ" dirty="0" smtClean="0"/>
          </a:p>
        </p:txBody>
      </p:sp>
      <p:pic>
        <p:nvPicPr>
          <p:cNvPr id="26" name="Zástupný symbol pro obsah 2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01" y="2547028"/>
            <a:ext cx="3196398" cy="2394181"/>
          </a:xfrm>
        </p:spPr>
      </p:pic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Diamond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Predictive</a:t>
            </a:r>
            <a:r>
              <a:rPr lang="cs-CZ" dirty="0" smtClean="0"/>
              <a:t> </a:t>
            </a:r>
            <a:r>
              <a:rPr lang="cs-CZ" dirty="0" err="1" smtClean="0"/>
              <a:t>Behaviour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4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decribing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has </a:t>
            </a:r>
          </a:p>
          <a:p>
            <a:pPr lvl="1"/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shape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endParaRPr lang="cs-CZ" dirty="0" smtClean="0"/>
          </a:p>
          <a:p>
            <a:pPr lvl="1"/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vaiets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endParaRPr lang="cs-CZ" dirty="0" smtClean="0"/>
          </a:p>
          <a:p>
            <a:pPr lvl="1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purposes</a:t>
            </a:r>
            <a:endParaRPr lang="cs-CZ" dirty="0" smtClean="0"/>
          </a:p>
          <a:p>
            <a:pPr lvl="1"/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endParaRPr lang="cs-CZ" dirty="0" smtClean="0"/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connections</a:t>
            </a:r>
            <a:r>
              <a:rPr lang="cs-CZ" dirty="0" smtClean="0"/>
              <a:t> to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objects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7283152" cy="604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Which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objects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do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we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interesting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cs-CZ" sz="2800" dirty="0" smtClean="0">
                <a:solidFill>
                  <a:schemeClr val="bg1">
                    <a:lumMod val="65000"/>
                  </a:schemeClr>
                </a:solidFill>
              </a:rPr>
              <a:t> modelling?</a:t>
            </a:r>
            <a:endParaRPr lang="cs-CZ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Category</a:t>
            </a:r>
            <a:endParaRPr lang="cs-CZ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Rule</a:t>
            </a:r>
            <a:endParaRPr lang="cs-CZ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Relationship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Operation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6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Category</a:t>
            </a:r>
            <a:endParaRPr lang="cs-CZ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Rule</a:t>
            </a:r>
            <a:endParaRPr lang="cs-CZ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Relationship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Operation</a:t>
            </a:r>
            <a:endParaRPr lang="cs-CZ" dirty="0"/>
          </a:p>
        </p:txBody>
      </p:sp>
      <p:sp>
        <p:nvSpPr>
          <p:cNvPr id="68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Object</a:t>
            </a:r>
            <a:endParaRPr lang="cs-CZ" dirty="0"/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4497560" y="30469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4062306" y="30469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4271268" y="2636912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4266873" y="504532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4475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35" name="Skupina 134"/>
          <p:cNvGrpSpPr/>
          <p:nvPr/>
        </p:nvGrpSpPr>
        <p:grpSpPr>
          <a:xfrm rot="5400000" flipV="1">
            <a:off x="3063018" y="3564100"/>
            <a:ext cx="203324" cy="1201536"/>
            <a:chOff x="4475835" y="4563296"/>
            <a:chExt cx="203324" cy="1201536"/>
          </a:xfrm>
        </p:grpSpPr>
        <p:cxnSp>
          <p:nvCxnSpPr>
            <p:cNvPr id="136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Skupina 137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9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141" name="Skupina 140"/>
          <p:cNvGrpSpPr/>
          <p:nvPr/>
        </p:nvGrpSpPr>
        <p:grpSpPr>
          <a:xfrm rot="16200000" flipH="1" flipV="1">
            <a:off x="5935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3085887" y="386663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5810971" y="385826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MENTION – USE duality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dirty="0" smtClean="0"/>
              <a:t>Edges R1, R2, R3 and R4 are together called R-edges. R-edges serve to perform transitions between </a:t>
            </a:r>
            <a:r>
              <a:rPr lang="en-GB" altLang="cs-CZ" sz="2400" dirty="0" smtClean="0">
                <a:solidFill>
                  <a:srgbClr val="CC0000"/>
                </a:solidFill>
              </a:rPr>
              <a:t>mentioning</a:t>
            </a:r>
            <a:r>
              <a:rPr lang="en-GB" altLang="cs-CZ" sz="2400" dirty="0" smtClean="0"/>
              <a:t> and </a:t>
            </a:r>
            <a:r>
              <a:rPr lang="en-GB" altLang="cs-CZ" sz="2400" dirty="0" smtClean="0">
                <a:solidFill>
                  <a:srgbClr val="CC0000"/>
                </a:solidFill>
              </a:rPr>
              <a:t>using</a:t>
            </a:r>
            <a:r>
              <a:rPr lang="en-GB" altLang="cs-CZ" sz="2400" dirty="0" smtClean="0"/>
              <a:t> and vice-versa.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dirty="0" smtClean="0"/>
              <a:t>If we focus on a concrete object of the class </a:t>
            </a:r>
            <a:r>
              <a:rPr lang="en-GB" altLang="cs-CZ" sz="2400" dirty="0" smtClean="0">
                <a:latin typeface="Symbol" pitchFamily="18" charset="2"/>
              </a:rPr>
              <a:t></a:t>
            </a:r>
            <a:r>
              <a:rPr lang="en-GB" altLang="cs-CZ" sz="2400" dirty="0" smtClean="0"/>
              <a:t>Object, which was spoken of in a way (MENTION), then by the operation </a:t>
            </a:r>
            <a:r>
              <a:rPr lang="en-GB" altLang="cs-CZ" sz="2400" dirty="0" smtClean="0">
                <a:solidFill>
                  <a:srgbClr val="CC0000"/>
                </a:solidFill>
              </a:rPr>
              <a:t>USE</a:t>
            </a:r>
            <a:r>
              <a:rPr lang="en-GB" altLang="cs-CZ" sz="2400" dirty="0" smtClean="0"/>
              <a:t> we will pass the relevant R-edge and we will reach represented sequence (</a:t>
            </a:r>
            <a:r>
              <a:rPr lang="en-GB" altLang="cs-CZ" sz="2400" dirty="0" smtClean="0">
                <a:latin typeface="Symbol" pitchFamily="18" charset="2"/>
              </a:rPr>
              <a:t></a:t>
            </a:r>
            <a:r>
              <a:rPr lang="en-GB" altLang="cs-CZ" sz="2400" dirty="0" smtClean="0"/>
              <a:t>Connection) or operation (</a:t>
            </a:r>
            <a:r>
              <a:rPr lang="en-GB" altLang="cs-CZ" sz="2400" dirty="0" smtClean="0">
                <a:latin typeface="Symbol" pitchFamily="18" charset="2"/>
              </a:rPr>
              <a:t></a:t>
            </a:r>
            <a:r>
              <a:rPr lang="en-GB" altLang="cs-CZ" sz="2400" dirty="0" smtClean="0"/>
              <a:t>Operation) or category (</a:t>
            </a:r>
            <a:r>
              <a:rPr lang="en-GB" altLang="cs-CZ" sz="2400" dirty="0" smtClean="0">
                <a:latin typeface="Symbol" pitchFamily="18" charset="2"/>
              </a:rPr>
              <a:t></a:t>
            </a:r>
            <a:r>
              <a:rPr lang="en-GB" altLang="cs-CZ" sz="2400" dirty="0" smtClean="0"/>
              <a:t>Category) or rule (</a:t>
            </a:r>
            <a:r>
              <a:rPr lang="en-GB" altLang="cs-CZ" sz="2400" dirty="0" smtClean="0">
                <a:latin typeface="Symbol" pitchFamily="18" charset="2"/>
              </a:rPr>
              <a:t></a:t>
            </a:r>
            <a:r>
              <a:rPr lang="en-GB" altLang="cs-CZ" sz="2400" dirty="0" smtClean="0"/>
              <a:t>Rule), which could be then directly used, or we will reach nothing.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dirty="0" smtClean="0"/>
              <a:t>If we focus any vertex of the Diamond graph on the other hand (which we used in a way - USE), then by the operation </a:t>
            </a:r>
            <a:r>
              <a:rPr lang="en-GB" altLang="cs-CZ" sz="2400" dirty="0" smtClean="0">
                <a:solidFill>
                  <a:srgbClr val="CC0000"/>
                </a:solidFill>
              </a:rPr>
              <a:t>MENTION</a:t>
            </a:r>
            <a:r>
              <a:rPr lang="en-GB" altLang="cs-CZ" sz="2400" dirty="0" smtClean="0"/>
              <a:t> we will pass the relevant R-edge and we will reach this vertex representing object, which we can speak of directly. </a:t>
            </a:r>
          </a:p>
        </p:txBody>
      </p:sp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0643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z="4000" smtClean="0"/>
              <a:t>Universality Principle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969323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905537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Category</a:t>
            </a:r>
            <a:endParaRPr lang="cs-CZ" dirty="0"/>
          </a:p>
        </p:txBody>
      </p:sp>
      <p:sp>
        <p:nvSpPr>
          <p:cNvPr id="28" name="Rectangle 24"/>
          <p:cNvSpPr/>
          <p:nvPr/>
        </p:nvSpPr>
        <p:spPr>
          <a:xfrm>
            <a:off x="6632292" y="3783533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Rule</a:t>
            </a:r>
            <a:endParaRPr lang="cs-CZ" dirty="0"/>
          </a:p>
        </p:txBody>
      </p:sp>
      <p:sp>
        <p:nvSpPr>
          <p:cNvPr id="66" name="Rectangle 8"/>
          <p:cNvSpPr/>
          <p:nvPr/>
        </p:nvSpPr>
        <p:spPr>
          <a:xfrm>
            <a:off x="3759681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bg1"/>
                </a:solidFill>
              </a:rPr>
              <a:t>Relationship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7" name="Rectangle 22"/>
          <p:cNvSpPr/>
          <p:nvPr/>
        </p:nvSpPr>
        <p:spPr>
          <a:xfrm>
            <a:off x="3759681" y="5748596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Operation</a:t>
            </a:r>
            <a:endParaRPr lang="cs-CZ" dirty="0"/>
          </a:p>
        </p:txBody>
      </p:sp>
      <p:sp>
        <p:nvSpPr>
          <p:cNvPr id="68" name="Rectangle 24"/>
          <p:cNvSpPr/>
          <p:nvPr/>
        </p:nvSpPr>
        <p:spPr>
          <a:xfrm>
            <a:off x="3759681" y="3783533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Object</a:t>
            </a:r>
            <a:endParaRPr lang="cs-CZ" dirty="0"/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4772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4644008" y="3484193"/>
            <a:ext cx="255935" cy="292147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4644008" y="2581997"/>
            <a:ext cx="255935" cy="292147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4497560" y="30469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4372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4272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4062306" y="304693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4271268" y="2636912"/>
            <a:ext cx="201916" cy="211901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4266873" y="504532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4475835" y="4563296"/>
            <a:ext cx="203324" cy="1201536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3164680" y="356331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3576981" y="416557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2640912" y="4058214"/>
            <a:ext cx="201916" cy="211901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5935202" y="3565267"/>
            <a:ext cx="203324" cy="1201536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3085887" y="386663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5810971" y="385826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Diamond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 </a:t>
            </a:r>
            <a:r>
              <a:rPr lang="cs-CZ" dirty="0" err="1" smtClean="0"/>
              <a:t>Focussing</a:t>
            </a:r>
            <a:endParaRPr lang="en-US" dirty="0"/>
          </a:p>
        </p:txBody>
      </p:sp>
      <p:grpSp>
        <p:nvGrpSpPr>
          <p:cNvPr id="9" name="Skupina 8"/>
          <p:cNvGrpSpPr/>
          <p:nvPr/>
        </p:nvGrpSpPr>
        <p:grpSpPr>
          <a:xfrm>
            <a:off x="1619672" y="4553656"/>
            <a:ext cx="2134198" cy="1683656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5432819" y="4555009"/>
            <a:ext cx="2134198" cy="1683656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1619672" y="2102417"/>
            <a:ext cx="2134198" cy="1683656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5432819" y="2103770"/>
            <a:ext cx="2134198" cy="1683656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086707" y="5223015"/>
              <a:ext cx="13740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 smtClean="0"/>
                <a:t>characteristic</a:t>
              </a:r>
              <a:endParaRPr lang="cs-CZ" sz="1400" dirty="0"/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79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err="1" smtClean="0"/>
              <a:t>Dmt</a:t>
            </a:r>
            <a:r>
              <a:rPr lang="en-GB" altLang="cs-CZ" dirty="0" smtClean="0"/>
              <a:t>-objects dwell in container (</a:t>
            </a:r>
            <a:r>
              <a:rPr lang="en-GB" altLang="cs-CZ" dirty="0" smtClean="0">
                <a:latin typeface="Symbol" pitchFamily="18" charset="2"/>
              </a:rPr>
              <a:t></a:t>
            </a:r>
            <a:r>
              <a:rPr lang="en-GB" altLang="cs-CZ" dirty="0" smtClean="0"/>
              <a:t>Object) in Diamond. Containers used in Diamond will be defined by specification of their member elements. </a:t>
            </a:r>
          </a:p>
          <a:p>
            <a:pPr eaLnBrk="1" hangingPunct="1">
              <a:lnSpc>
                <a:spcPct val="9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dirty="0" smtClean="0">
                <a:solidFill>
                  <a:srgbClr val="CC0000"/>
                </a:solidFill>
              </a:rPr>
              <a:t>Container (#Object) is deﬁned in such a way that it contains all such </a:t>
            </a:r>
            <a:r>
              <a:rPr lang="en-GB" altLang="cs-CZ" dirty="0" err="1" smtClean="0">
                <a:solidFill>
                  <a:srgbClr val="CC0000"/>
                </a:solidFill>
              </a:rPr>
              <a:t>dmt</a:t>
            </a:r>
            <a:r>
              <a:rPr lang="en-GB" altLang="cs-CZ" dirty="0" smtClean="0">
                <a:solidFill>
                  <a:srgbClr val="CC0000"/>
                </a:solidFill>
              </a:rPr>
              <a:t>-objects which can be mentioned in DMT, i.e. which </a:t>
            </a:r>
            <a:r>
              <a:rPr lang="en-GB" altLang="cs-CZ" b="1" i="1" dirty="0" smtClean="0">
                <a:solidFill>
                  <a:srgbClr val="CC0000"/>
                </a:solidFill>
              </a:rPr>
              <a:t>can be assigned certain properties.</a:t>
            </a:r>
          </a:p>
        </p:txBody>
      </p:sp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 smtClean="0"/>
              <a:t>Container (</a:t>
            </a:r>
            <a:r>
              <a:rPr lang="en-GB" altLang="cs-CZ" smtClean="0">
                <a:latin typeface="Symbol" pitchFamily="18" charset="2"/>
              </a:rPr>
              <a:t></a:t>
            </a:r>
            <a:r>
              <a:rPr lang="en-GB" altLang="cs-CZ" smtClean="0"/>
              <a:t>Object)</a:t>
            </a:r>
          </a:p>
        </p:txBody>
      </p:sp>
    </p:spTree>
    <p:extLst>
      <p:ext uri="{BB962C8B-B14F-4D97-AF65-F5344CB8AC3E}">
        <p14:creationId xmlns:p14="http://schemas.microsoft.com/office/powerpoint/2010/main" val="2911020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_MbC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Motiv_MbC</Template>
  <TotalTime>2607</TotalTime>
  <Words>1081</Words>
  <Application>Microsoft Office PowerPoint</Application>
  <PresentationFormat>Předvádění na obrazovce (4:3)</PresentationFormat>
  <Paragraphs>311</Paragraphs>
  <Slides>31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Motiv_MbC</vt:lpstr>
      <vt:lpstr>Diamond Path Framework Practically</vt:lpstr>
      <vt:lpstr>Why we need diamonds?</vt:lpstr>
      <vt:lpstr>4 diamonds</vt:lpstr>
      <vt:lpstr>See</vt:lpstr>
      <vt:lpstr>Prezentace aplikace PowerPoint</vt:lpstr>
      <vt:lpstr>MENTION – USE duality</vt:lpstr>
      <vt:lpstr>Universality Principle Implementation</vt:lpstr>
      <vt:lpstr>Diamond of Attention Focussing</vt:lpstr>
      <vt:lpstr>Container (Object)</vt:lpstr>
      <vt:lpstr>Container (Connection)</vt:lpstr>
      <vt:lpstr>Container (Operation)</vt:lpstr>
      <vt:lpstr>Container (Category)</vt:lpstr>
      <vt:lpstr>Certainty</vt:lpstr>
      <vt:lpstr>Attention</vt:lpstr>
      <vt:lpstr>R-edges</vt:lpstr>
      <vt:lpstr>Context base</vt:lpstr>
      <vt:lpstr>3rd diamond</vt:lpstr>
      <vt:lpstr>Diamond of Agent-Team Organization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Organization Summary</vt:lpstr>
      <vt:lpstr>4th Diamond - DO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Diamond of Predictive Behaviour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Path Framework Practically</dc:title>
  <dc:creator>leonard</dc:creator>
  <cp:lastModifiedBy>leonard</cp:lastModifiedBy>
  <cp:revision>9</cp:revision>
  <dcterms:created xsi:type="dcterms:W3CDTF">2014-12-17T13:06:49Z</dcterms:created>
  <dcterms:modified xsi:type="dcterms:W3CDTF">2014-12-19T08:34:18Z</dcterms:modified>
</cp:coreProperties>
</file>