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handoutMasterIdLst>
    <p:handoutMasterId r:id="rId18"/>
  </p:handout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23" y="0"/>
            <a:ext cx="2946325" cy="496701"/>
          </a:xfrm>
          <a:prstGeom prst="rect">
            <a:avLst/>
          </a:prstGeom>
        </p:spPr>
        <p:txBody>
          <a:bodyPr vert="horz" lIns="83786" tIns="41893" rIns="83786" bIns="41893" rtlCol="0"/>
          <a:lstStyle>
            <a:lvl1pPr algn="r">
              <a:defRPr sz="1100"/>
            </a:lvl1pPr>
          </a:lstStyle>
          <a:p>
            <a:fld id="{C741E4C8-F959-45C1-B598-9F9156862A91}" type="datetimeFigureOut">
              <a:rPr lang="en-US" smtClean="0"/>
              <a:t>11/5/2014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23" y="9428464"/>
            <a:ext cx="2946325" cy="496700"/>
          </a:xfrm>
          <a:prstGeom prst="rect">
            <a:avLst/>
          </a:prstGeom>
        </p:spPr>
        <p:txBody>
          <a:bodyPr vert="horz" lIns="83786" tIns="41893" rIns="83786" bIns="41893" rtlCol="0" anchor="b"/>
          <a:lstStyle>
            <a:lvl1pPr algn="r">
              <a:defRPr sz="1100"/>
            </a:lvl1pPr>
          </a:lstStyle>
          <a:p>
            <a:fld id="{C73FBFE2-0BAB-4F85-9582-9D62971048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69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6" name="Obrázek 35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37" name="Obrázek 36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6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8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4" name="Obrázek 73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079000" y="1604520"/>
            <a:ext cx="4984920" cy="39772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0" y="0"/>
            <a:ext cx="9142920" cy="808560"/>
          </a:xfrm>
          <a:prstGeom prst="rect">
            <a:avLst/>
          </a:prstGeom>
          <a:gradFill>
            <a:gsLst>
              <a:gs pos="0">
                <a:srgbClr val="00287D"/>
              </a:gs>
              <a:gs pos="100000">
                <a:srgbClr val="001E5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Picture 25"/>
          <p:cNvPicPr/>
          <p:nvPr/>
        </p:nvPicPr>
        <p:blipFill>
          <a:blip r:embed="rId14"/>
          <a:stretch/>
        </p:blipFill>
        <p:spPr>
          <a:xfrm>
            <a:off x="0" y="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8880" cy="114444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8880" cy="397692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0" y="0"/>
            <a:ext cx="9142920" cy="808560"/>
          </a:xfrm>
          <a:prstGeom prst="rect">
            <a:avLst/>
          </a:prstGeom>
          <a:gradFill>
            <a:gsLst>
              <a:gs pos="0">
                <a:srgbClr val="00287D"/>
              </a:gs>
              <a:gs pos="100000">
                <a:srgbClr val="001E5F"/>
              </a:gs>
            </a:gsLst>
            <a:lin ang="0"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9" name="Picture 25"/>
          <p:cNvPicPr/>
          <p:nvPr/>
        </p:nvPicPr>
        <p:blipFill>
          <a:blip r:embed="rId14"/>
          <a:stretch/>
        </p:blipFill>
        <p:spPr>
          <a:xfrm>
            <a:off x="0" y="0"/>
            <a:ext cx="9142920" cy="6855480"/>
          </a:xfrm>
          <a:prstGeom prst="rect">
            <a:avLst/>
          </a:prstGeom>
          <a:ln>
            <a:noFill/>
          </a:ln>
        </p:spPr>
      </p:pic>
      <p:sp>
        <p:nvSpPr>
          <p:cNvPr id="40" name="PlaceHolder 2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685800" y="2130480"/>
            <a:ext cx="7771320" cy="14688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 dirty="0">
                <a:solidFill>
                  <a:srgbClr val="00287D"/>
                </a:solidFill>
                <a:latin typeface="Trebuchet MS"/>
                <a:ea typeface="DejaVu Sans"/>
              </a:rPr>
              <a:t>Role of </a:t>
            </a:r>
            <a:r>
              <a:rPr lang="en-US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information</a:t>
            </a:r>
            <a:r>
              <a:rPr lang="cs-CZ" sz="2400" b="1" strike="noStrike" dirty="0" smtClean="0">
                <a:solidFill>
                  <a:srgbClr val="00287D"/>
                </a:solidFill>
                <a:latin typeface="Trebuchet MS"/>
                <a:ea typeface="DejaVu Sans"/>
              </a:rPr>
              <a:t> and IT</a:t>
            </a:r>
            <a:endParaRPr dirty="0"/>
          </a:p>
        </p:txBody>
      </p:sp>
      <p:sp>
        <p:nvSpPr>
          <p:cNvPr id="77" name="CustomShape 2"/>
          <p:cNvSpPr/>
          <p:nvPr/>
        </p:nvSpPr>
        <p:spPr>
          <a:xfrm>
            <a:off x="1371600" y="3886200"/>
            <a:ext cx="6399720" cy="17514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 algn="ctr">
              <a:lnSpc>
                <a:spcPct val="100000"/>
              </a:lnSpc>
            </a:pPr>
            <a:r>
              <a:rPr lang="en-US" sz="2400" strike="noStrike">
                <a:solidFill>
                  <a:srgbClr val="8B8B8B"/>
                </a:solidFill>
                <a:latin typeface="Trebuchet MS"/>
                <a:ea typeface="DejaVu Sans"/>
              </a:rPr>
              <a:t>Introduction to Service Science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2400" strike="noStrike">
                <a:solidFill>
                  <a:srgbClr val="8B8B8B"/>
                </a:solidFill>
                <a:latin typeface="Trebuchet MS"/>
                <a:ea typeface="DejaVu Sans"/>
              </a:rPr>
              <a:t>© Leonard Walletzký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The market of Lemons</a:t>
            </a:r>
            <a:endParaRPr/>
          </a:p>
        </p:txBody>
      </p:sp>
      <p:sp>
        <p:nvSpPr>
          <p:cNvPr id="9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Author G. Akerlof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Lemon = used car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Main assumption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Every used car has hidden defect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If it would not have, the owner should use it instead of selling it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owner of the good car is not motivated to sell the car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quality of used cars on the market is very low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Conclusion for Lemons market</a:t>
            </a:r>
            <a:endParaRPr/>
          </a:p>
        </p:txBody>
      </p:sp>
      <p:sp>
        <p:nvSpPr>
          <p:cNvPr id="9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for the comparable cars will be the same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buyer has limited possibilities to recognize the real quality of the car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If the quality of offered cars would drop under level of the price, the market would be empty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Auctions models</a:t>
            </a:r>
            <a:endParaRPr/>
          </a:p>
        </p:txBody>
      </p:sp>
      <p:sp>
        <p:nvSpPr>
          <p:cNvPr id="9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Situations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Monopolist sells a special kind of product or good (art)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Not able to estimate the value for the buyer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To declare a price </a:t>
            </a:r>
            <a:endParaRPr/>
          </a:p>
          <a:p>
            <a:pPr lvl="3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Someone is willing to pay more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Monopson buys a special kind of the service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Not able to estimate the real costs</a:t>
            </a:r>
            <a:endParaRPr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To declare a price</a:t>
            </a:r>
            <a:endParaRPr/>
          </a:p>
          <a:p>
            <a:pPr lvl="3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Someone is willing to deliver the service cheaper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Solution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Move the asymmetry to the other part of market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Types of auctions</a:t>
            </a:r>
            <a:endParaRPr/>
          </a:p>
        </p:txBody>
      </p:sp>
      <p:sp>
        <p:nvSpPr>
          <p:cNvPr id="10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With common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Each participant has his own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Participant do not know the valuation of each other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With independent private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There is only one objective value of the product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Nobody knows it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Auctions with independent value</a:t>
            </a:r>
            <a:endParaRPr/>
          </a:p>
        </p:txBody>
      </p:sp>
      <p:sp>
        <p:nvSpPr>
          <p:cNvPr id="10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English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grows according to the orders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highest price wins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Dutch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is set on the highest lever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price is reduced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first call wins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Auctions with independent value</a:t>
            </a:r>
            <a:endParaRPr/>
          </a:p>
        </p:txBody>
      </p:sp>
      <p:sp>
        <p:nvSpPr>
          <p:cNvPr id="10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Closed auctions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offers are given before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first price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highest or the lowest price wins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second price auction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highest and lowest offer are excluded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The second highest or lowest offer wins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What is the information?</a:t>
            </a:r>
            <a:endParaRPr/>
          </a:p>
        </p:txBody>
      </p:sp>
      <p:sp>
        <p:nvSpPr>
          <p:cNvPr id="7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common language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Knowledge to be presented, content of the message, answer to a question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science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Data on the properties, setting and arrangement of the object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 informatics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Coded data that can be sent, received, saved and processed by technical equipment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Economics view to information</a:t>
            </a:r>
            <a:endParaRPr/>
          </a:p>
        </p:txBody>
      </p:sp>
      <p:sp>
        <p:nvSpPr>
          <p:cNvPr id="8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Till 60s of 20th century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Information are „perfect“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All parties have same access to the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Information are public goods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Some authors mentioned marginal problem to access information (Smith, Marshall, Keynes)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1961 – George Stigler – Economics of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Information is valuable source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>
                <a:solidFill>
                  <a:srgbClr val="000000"/>
                </a:solidFill>
                <a:latin typeface="Trebuchet MS"/>
                <a:ea typeface="DejaVu Sans"/>
              </a:rPr>
              <a:t>First try to set the price mechanism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Economics of information</a:t>
            </a:r>
            <a:endParaRPr/>
          </a:p>
        </p:txBody>
      </p:sp>
      <p:sp>
        <p:nvSpPr>
          <p:cNvPr id="8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Perfect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of the game can see the cards of others as well as the undistributed cards in the package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Incomplete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have the same information, but no-one has information advantage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can see cards of the others, but undistributed cards are hidden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Asymmetric information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All participants can see only their cards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Some information is private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Economics of information</a:t>
            </a:r>
            <a:endParaRPr/>
          </a:p>
        </p:txBody>
      </p:sp>
      <p:sp>
        <p:nvSpPr>
          <p:cNvPr id="85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game theory – one of the sources of analysis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Imperfect information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One player does not know the behavior of the others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Incomplete information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One or more players do not know one or more aspects of the game rules, necessary for their decisions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Stigler's model </a:t>
            </a:r>
            <a:endParaRPr/>
          </a:p>
        </p:txBody>
      </p:sp>
      <p:sp>
        <p:nvSpPr>
          <p:cNvPr id="87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Seniors game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Where to buy a particular good for the cheapest price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Assumptions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buyer knows all shops, where he can buy this product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buyer does not know the prices in the shops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buyer is willing to invest some costs to find the information about the cheapest price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amounts of those costs are </a:t>
            </a:r>
            <a:r>
              <a:rPr lang="en-US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limited</a:t>
            </a:r>
            <a:endParaRPr lang="cs-CZ" sz="2400" strike="noStrike" dirty="0" smtClean="0">
              <a:solidFill>
                <a:srgbClr val="000000"/>
              </a:solidFill>
              <a:latin typeface="Trebuchet MS"/>
              <a:ea typeface="DejaVu Sans"/>
            </a:endParaRPr>
          </a:p>
          <a:p>
            <a:pPr>
              <a:buBlip>
                <a:blip r:embed="rId2"/>
              </a:buBlip>
            </a:pP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What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do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we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do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now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to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solve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this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>
                <a:solidFill>
                  <a:srgbClr val="000000"/>
                </a:solidFill>
                <a:latin typeface="Trebuchet MS"/>
                <a:ea typeface="DejaVu Sans"/>
              </a:rPr>
              <a:t>problem</a:t>
            </a:r>
            <a:r>
              <a:rPr lang="cs-CZ" sz="2400" dirty="0">
                <a:solidFill>
                  <a:srgbClr val="000000"/>
                </a:solidFill>
                <a:latin typeface="Trebuchet MS"/>
                <a:ea typeface="DejaVu Sans"/>
              </a:rPr>
              <a:t>?</a:t>
            </a:r>
            <a:endParaRPr sz="2400" dirty="0">
              <a:solidFill>
                <a:srgbClr val="000000"/>
              </a:solidFill>
              <a:latin typeface="Trebuchet MS"/>
              <a:ea typeface="DejaVu San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The searching costs</a:t>
            </a:r>
            <a:endParaRPr/>
          </a:p>
        </p:txBody>
      </p:sp>
      <p:sp>
        <p:nvSpPr>
          <p:cNvPr id="89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valuation of the time, needed for the finding of the information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costs for the searching must be same or less than expected profit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Conclusions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costs for the searching are individual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reduction of the problem to the price difference is wrong</a:t>
            </a:r>
            <a:endParaRPr dirty="0"/>
          </a:p>
          <a:p>
            <a:pPr lvl="2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value is also important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The analysis of the problem is too </a:t>
            </a:r>
            <a:r>
              <a:rPr lang="en-US" sz="2400" strike="noStrike" dirty="0" smtClean="0">
                <a:solidFill>
                  <a:srgbClr val="000000"/>
                </a:solidFill>
                <a:latin typeface="Trebuchet MS"/>
                <a:ea typeface="DejaVu Sans"/>
              </a:rPr>
              <a:t>simple</a:t>
            </a:r>
            <a:endParaRPr lang="cs-CZ" sz="2400" strike="noStrike" dirty="0" smtClean="0">
              <a:solidFill>
                <a:srgbClr val="000000"/>
              </a:solidFill>
              <a:latin typeface="Trebuchet MS"/>
              <a:ea typeface="DejaVu Sans"/>
            </a:endParaRPr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IT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rapidly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decline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the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searching</a:t>
            </a:r>
            <a:r>
              <a:rPr lang="cs-CZ" sz="2400" dirty="0" smtClean="0">
                <a:solidFill>
                  <a:srgbClr val="000000"/>
                </a:solidFill>
                <a:latin typeface="Trebuchet MS"/>
                <a:ea typeface="DejaVu Sans"/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  <a:latin typeface="Trebuchet MS"/>
                <a:ea typeface="DejaVu Sans"/>
              </a:rPr>
              <a:t>costs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Quality of information</a:t>
            </a:r>
            <a:endParaRPr/>
          </a:p>
        </p:txBody>
      </p:sp>
      <p:sp>
        <p:nvSpPr>
          <p:cNvPr id="91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If you are buying some product or services, how you can be sure about its quality?</a:t>
            </a:r>
            <a:endParaRPr dirty="0"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Guarantee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Insurance for the product failure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Impulse for the producer to improve the quality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Has information value – indicator of the product quality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Direct influence to the producer reputation</a:t>
            </a:r>
            <a:endParaRPr dirty="0"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400" strike="noStrike" dirty="0">
                <a:solidFill>
                  <a:srgbClr val="000000"/>
                </a:solidFill>
                <a:latin typeface="Trebuchet MS"/>
                <a:ea typeface="DejaVu Sans"/>
              </a:rPr>
              <a:t>Selecting (extended) guarantee can be used for the customer discrimination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CustomShape 1"/>
          <p:cNvSpPr/>
          <p:nvPr/>
        </p:nvSpPr>
        <p:spPr>
          <a:xfrm>
            <a:off x="720720" y="1125360"/>
            <a:ext cx="7826760" cy="646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45000" rIns="0" bIns="45000" anchor="b"/>
          <a:lstStyle/>
          <a:p>
            <a:pPr>
              <a:lnSpc>
                <a:spcPct val="100000"/>
              </a:lnSpc>
            </a:pPr>
            <a:r>
              <a:rPr lang="en-US" sz="2400" b="1" strike="noStrike">
                <a:solidFill>
                  <a:srgbClr val="00287D"/>
                </a:solidFill>
                <a:latin typeface="Trebuchet MS"/>
                <a:ea typeface="DejaVu Sans"/>
              </a:rPr>
              <a:t>Moral hazard</a:t>
            </a:r>
            <a:endParaRPr/>
          </a:p>
        </p:txBody>
      </p:sp>
      <p:sp>
        <p:nvSpPr>
          <p:cNvPr id="93" name="CustomShape 2"/>
          <p:cNvSpPr/>
          <p:nvPr/>
        </p:nvSpPr>
        <p:spPr>
          <a:xfrm>
            <a:off x="720720" y="2017800"/>
            <a:ext cx="8233200" cy="4113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/>
          <a:lstStyle/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a tendency to take undue risks because the costs are not borne by the party taking the risk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The customer is able to affect an event he is insured against, but the seller has no power to monitor or affect this event.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Insurance company do not know how you use your car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ERP supplier has limited information about customers IT security</a:t>
            </a:r>
            <a:endParaRPr/>
          </a:p>
          <a:p>
            <a:pPr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Double moral hazard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Supplier gives only limited or minimal guarantee</a:t>
            </a:r>
            <a:endParaRPr/>
          </a:p>
          <a:p>
            <a:pPr lvl="1">
              <a:lnSpc>
                <a:spcPct val="100000"/>
              </a:lnSpc>
              <a:buBlip>
                <a:blip r:embed="rId2"/>
              </a:buBlip>
            </a:pPr>
            <a:r>
              <a:rPr lang="en-US" sz="2000" strike="noStrike">
                <a:solidFill>
                  <a:srgbClr val="000000"/>
                </a:solidFill>
                <a:latin typeface="Trebuchet MS"/>
                <a:ea typeface="DejaVu Sans"/>
              </a:rPr>
              <a:t>Customers information about product quality is limited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7619</TotalTime>
  <Words>815</Words>
  <Application>Microsoft Office PowerPoint</Application>
  <PresentationFormat>Předvádění na obrazovce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17" baseType="lpstr"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qwalletz</dc:creator>
  <cp:lastModifiedBy>leonard</cp:lastModifiedBy>
  <cp:revision>6</cp:revision>
  <cp:lastPrinted>2014-10-30T06:46:59Z</cp:lastPrinted>
  <dcterms:modified xsi:type="dcterms:W3CDTF">2014-11-10T07:29:16Z</dcterms:modified>
</cp:coreProperties>
</file>