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0" r:id="rId14"/>
    <p:sldId id="267" r:id="rId15"/>
    <p:sldId id="269" r:id="rId16"/>
    <p:sldId id="271" r:id="rId17"/>
    <p:sldId id="272" r:id="rId18"/>
    <p:sldId id="273" r:id="rId19"/>
    <p:sldId id="274" r:id="rId2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A27156-5B29-40E7-A743-1B23CB4C324C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46A00-805E-4828-A260-8986F7520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6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BE3A6E-4683-4E33-A495-E1CFCE7E2DCA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2F6969-DF4D-4271-A45A-A69D4799A4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3A6E-4683-4E33-A495-E1CFCE7E2DCA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6969-DF4D-4271-A45A-A69D4799A4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3A6E-4683-4E33-A495-E1CFCE7E2DCA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6969-DF4D-4271-A45A-A69D4799A4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3A6E-4683-4E33-A495-E1CFCE7E2DCA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6969-DF4D-4271-A45A-A69D4799A49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3A6E-4683-4E33-A495-E1CFCE7E2DCA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6969-DF4D-4271-A45A-A69D4799A49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3A6E-4683-4E33-A495-E1CFCE7E2DCA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6969-DF4D-4271-A45A-A69D4799A49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3A6E-4683-4E33-A495-E1CFCE7E2DCA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6969-DF4D-4271-A45A-A69D4799A49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3A6E-4683-4E33-A495-E1CFCE7E2DCA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6969-DF4D-4271-A45A-A69D4799A49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3A6E-4683-4E33-A495-E1CFCE7E2DCA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6969-DF4D-4271-A45A-A69D4799A49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3A6E-4683-4E33-A495-E1CFCE7E2DCA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6969-DF4D-4271-A45A-A69D4799A4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FBE3A6E-4683-4E33-A495-E1CFCE7E2DCA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6969-DF4D-4271-A45A-A69D4799A49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FBE3A6E-4683-4E33-A495-E1CFCE7E2DCA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02F6969-DF4D-4271-A45A-A69D4799A49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EFBE3A6E-4683-4E33-A495-E1CFCE7E2DCA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02F6969-DF4D-4271-A45A-A69D4799A4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Service Dominant Logic and </a:t>
            </a:r>
            <a:r>
              <a:rPr lang="en-GB" dirty="0" err="1" smtClean="0"/>
              <a:t>asymetrics</a:t>
            </a:r>
            <a:r>
              <a:rPr lang="en-GB" dirty="0" smtClean="0"/>
              <a:t> information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50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0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a tendency to take undue risks because the costs are not borne by the party taking the risk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0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customer is able to affect an event he is insured against, but the seller has no power to monitor or affect this event.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0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ERP supplier has limited information about customers IT security</a:t>
            </a:r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000" dirty="0" smtClean="0">
                <a:solidFill>
                  <a:srgbClr val="000000"/>
                </a:solidFill>
                <a:latin typeface="Trebuchet MS"/>
                <a:ea typeface="DejaVu Sans"/>
              </a:rPr>
              <a:t>Provider has limited information about the basement of the real client´s problem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0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Double moral hazard</a:t>
            </a:r>
            <a:endParaRPr lang="en-GB" dirty="0" smtClean="0"/>
          </a:p>
          <a:p>
            <a:pPr lvl="1"/>
            <a:r>
              <a:rPr lang="en-GB" dirty="0" smtClean="0"/>
              <a:t>Client does not know if the provider is able to operate on the particular target</a:t>
            </a:r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 of moral hazard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386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Illusion of value proposition</a:t>
            </a:r>
          </a:p>
          <a:p>
            <a:r>
              <a:rPr lang="en-GB" dirty="0" smtClean="0"/>
              <a:t>Provider is not able to see the basis of target</a:t>
            </a:r>
          </a:p>
          <a:p>
            <a:r>
              <a:rPr lang="en-GB" dirty="0" smtClean="0"/>
              <a:t>Client is not able to see the benefits of the cooperation</a:t>
            </a:r>
          </a:p>
          <a:p>
            <a:r>
              <a:rPr lang="en-GB" dirty="0" smtClean="0"/>
              <a:t>Both are motivated to share information and knowledge</a:t>
            </a:r>
          </a:p>
          <a:p>
            <a:r>
              <a:rPr lang="en-GB" dirty="0" smtClean="0"/>
              <a:t>Value proposition can not be set up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Double moral hazard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648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company needs information system to support its core business</a:t>
            </a:r>
          </a:p>
          <a:p>
            <a:r>
              <a:rPr lang="en-GB" dirty="0" smtClean="0"/>
              <a:t>The company has serious problems with </a:t>
            </a:r>
          </a:p>
          <a:p>
            <a:pPr lvl="1"/>
            <a:r>
              <a:rPr lang="en-GB" dirty="0" smtClean="0"/>
              <a:t>communication with customers</a:t>
            </a:r>
          </a:p>
          <a:p>
            <a:r>
              <a:rPr lang="en-GB" dirty="0" smtClean="0"/>
              <a:t>But also hidden problems</a:t>
            </a:r>
          </a:p>
          <a:p>
            <a:pPr lvl="1"/>
            <a:r>
              <a:rPr lang="en-GB" dirty="0" smtClean="0"/>
              <a:t>publishing information</a:t>
            </a:r>
          </a:p>
          <a:p>
            <a:pPr lvl="1"/>
            <a:r>
              <a:rPr lang="en-GB" dirty="0" smtClean="0"/>
              <a:t>time spent on one particular business case is too long – mostly caused by bad communication inside the company</a:t>
            </a:r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990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Offers a big customised ERP system together with CMS system</a:t>
            </a:r>
          </a:p>
          <a:p>
            <a:pPr lvl="1"/>
            <a:r>
              <a:rPr lang="en-GB" dirty="0" smtClean="0"/>
              <a:t>CMS system has connection to Social Networks</a:t>
            </a:r>
          </a:p>
          <a:p>
            <a:r>
              <a:rPr lang="en-GB" dirty="0" smtClean="0"/>
              <a:t>The problem to solve is the communication</a:t>
            </a:r>
          </a:p>
          <a:p>
            <a:r>
              <a:rPr lang="en-GB" dirty="0" smtClean="0"/>
              <a:t>But it is not a part of the problem</a:t>
            </a:r>
          </a:p>
          <a:p>
            <a:r>
              <a:rPr lang="en-GB" dirty="0" smtClean="0"/>
              <a:t>IT company needs to find its paths through particular targets – to analyse the situation if the client</a:t>
            </a:r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 company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724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Value proposition is hidden </a:t>
            </a:r>
          </a:p>
          <a:p>
            <a:pPr lvl="1"/>
            <a:r>
              <a:rPr lang="en-GB" dirty="0" smtClean="0"/>
              <a:t>is hidden by the hill</a:t>
            </a:r>
          </a:p>
          <a:p>
            <a:r>
              <a:rPr lang="en-GB" dirty="0" smtClean="0"/>
              <a:t>Hierarchy of barriers hiding the target</a:t>
            </a:r>
          </a:p>
          <a:p>
            <a:pPr lvl="1"/>
            <a:r>
              <a:rPr lang="en-GB" dirty="0" smtClean="0"/>
              <a:t>have to be overcame step by step</a:t>
            </a:r>
          </a:p>
          <a:p>
            <a:pPr lvl="1"/>
            <a:r>
              <a:rPr lang="en-GB" dirty="0" smtClean="0"/>
              <a:t>leads to process of value estimation</a:t>
            </a:r>
          </a:p>
          <a:p>
            <a:r>
              <a:rPr lang="en-GB" b="1" dirty="0" smtClean="0"/>
              <a:t>Value can not be proposed</a:t>
            </a:r>
          </a:p>
          <a:p>
            <a:r>
              <a:rPr lang="en-GB" b="1" dirty="0" smtClean="0"/>
              <a:t>It can be only estimated</a:t>
            </a:r>
          </a:p>
          <a:p>
            <a:pPr lvl="1"/>
            <a:r>
              <a:rPr lang="en-GB" dirty="0" smtClean="0"/>
              <a:t>is used to find value proposition</a:t>
            </a:r>
          </a:p>
          <a:p>
            <a:pPr lvl="1"/>
            <a:r>
              <a:rPr lang="en-GB" dirty="0" smtClean="0"/>
              <a:t>there is not a target, only target area</a:t>
            </a:r>
          </a:p>
          <a:p>
            <a:pPr lvl="2"/>
            <a:r>
              <a:rPr lang="en-GB" dirty="0" smtClean="0"/>
              <a:t>target area is the space of all sub-targets, corresponding with particular value estimation</a:t>
            </a:r>
            <a:endParaRPr lang="en-GB" b="1" dirty="0" smtClean="0"/>
          </a:p>
          <a:p>
            <a:endParaRPr lang="en-GB" b="1" dirty="0" smtClean="0"/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Value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35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modified by the value co-creation process</a:t>
            </a:r>
          </a:p>
          <a:p>
            <a:r>
              <a:rPr lang="en-GB" dirty="0" smtClean="0"/>
              <a:t>motivated by the decreasing of the level of information asymmetry of both parties</a:t>
            </a:r>
          </a:p>
          <a:p>
            <a:r>
              <a:rPr lang="en-GB" dirty="0" smtClean="0"/>
              <a:t>the process is about particularize of value estimations</a:t>
            </a:r>
          </a:p>
          <a:p>
            <a:r>
              <a:rPr lang="en-GB" dirty="0" smtClean="0"/>
              <a:t>till the moment of founding the value proposition</a:t>
            </a:r>
            <a:endParaRPr lang="en-GB" b="1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Value estimation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239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/>
              <a:t>can be found in the moment client and provider can see the target</a:t>
            </a:r>
          </a:p>
          <a:p>
            <a:pPr lvl="1"/>
            <a:r>
              <a:rPr lang="en-GB" dirty="0" smtClean="0"/>
              <a:t>share the same point of view</a:t>
            </a:r>
          </a:p>
          <a:p>
            <a:pPr lvl="1"/>
            <a:r>
              <a:rPr lang="en-GB" dirty="0" smtClean="0"/>
              <a:t>both can see the utility level</a:t>
            </a:r>
          </a:p>
          <a:p>
            <a:pPr lvl="1"/>
            <a:r>
              <a:rPr lang="en-GB" dirty="0" smtClean="0"/>
              <a:t>and share as well</a:t>
            </a:r>
          </a:p>
          <a:p>
            <a:r>
              <a:rPr lang="en-GB" b="1" dirty="0" smtClean="0"/>
              <a:t>both partners agree with concrete mutual criteria of success</a:t>
            </a:r>
          </a:p>
          <a:p>
            <a:pPr lvl="1"/>
            <a:r>
              <a:rPr lang="en-GB" dirty="0" smtClean="0"/>
              <a:t>variables to test</a:t>
            </a:r>
          </a:p>
          <a:p>
            <a:pPr lvl="2"/>
            <a:r>
              <a:rPr lang="en-GB" dirty="0" smtClean="0"/>
              <a:t>no of customers</a:t>
            </a:r>
          </a:p>
          <a:p>
            <a:pPr lvl="2"/>
            <a:r>
              <a:rPr lang="en-GB" dirty="0" smtClean="0"/>
              <a:t>profitability</a:t>
            </a:r>
          </a:p>
          <a:p>
            <a:pPr lvl="1"/>
            <a:r>
              <a:rPr lang="en-GB" dirty="0" smtClean="0"/>
              <a:t>target values</a:t>
            </a:r>
          </a:p>
          <a:p>
            <a:pPr lvl="2"/>
            <a:r>
              <a:rPr lang="en-GB" dirty="0" smtClean="0"/>
              <a:t>number of customers rise of 30%</a:t>
            </a:r>
          </a:p>
          <a:p>
            <a:pPr lvl="2"/>
            <a:r>
              <a:rPr lang="en-GB" dirty="0" smtClean="0"/>
              <a:t>profitability rises more than 10%</a:t>
            </a:r>
            <a:endParaRPr lang="en-GB" b="1" dirty="0" smtClean="0"/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Value proposition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5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1"/>
            <a:ext cx="8280920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/>
          <a:lstStyle/>
          <a:p>
            <a:r>
              <a:rPr lang="en-GB" dirty="0" smtClean="0"/>
              <a:t>Value proposition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63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must be shared and paid</a:t>
            </a:r>
          </a:p>
          <a:p>
            <a:pPr lvl="1"/>
            <a:r>
              <a:rPr lang="en-GB" dirty="0" smtClean="0"/>
              <a:t>problem is complex</a:t>
            </a:r>
          </a:p>
          <a:p>
            <a:pPr lvl="1"/>
            <a:r>
              <a:rPr lang="en-GB" dirty="0" smtClean="0"/>
              <a:t>must be understood and explored</a:t>
            </a:r>
          </a:p>
          <a:p>
            <a:r>
              <a:rPr lang="en-GB" dirty="0" smtClean="0"/>
              <a:t>provider must be paid for using his sources to do it</a:t>
            </a:r>
          </a:p>
          <a:p>
            <a:r>
              <a:rPr lang="en-GB" b="1" dirty="0" smtClean="0"/>
              <a:t>Client is paying for the analysis of the target area</a:t>
            </a:r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Costs of value estimation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45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Information asymmetry and its role in service system</a:t>
            </a:r>
          </a:p>
          <a:p>
            <a:r>
              <a:rPr lang="en-GB" dirty="0" smtClean="0"/>
              <a:t>Value estimation</a:t>
            </a:r>
          </a:p>
          <a:p>
            <a:r>
              <a:rPr lang="en-GB" dirty="0" smtClean="0"/>
              <a:t>Target area</a:t>
            </a:r>
          </a:p>
          <a:p>
            <a:r>
              <a:rPr lang="en-GB" dirty="0" smtClean="0"/>
              <a:t>Negotiation and information sharing</a:t>
            </a:r>
          </a:p>
          <a:p>
            <a:pPr lvl="1"/>
            <a:r>
              <a:rPr lang="en-GB" dirty="0" smtClean="0"/>
              <a:t>Leeds to target finding</a:t>
            </a:r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22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Asymmetric information</a:t>
            </a:r>
          </a:p>
          <a:p>
            <a:r>
              <a:rPr lang="en-GB" dirty="0" smtClean="0"/>
              <a:t>Information gap</a:t>
            </a:r>
          </a:p>
          <a:p>
            <a:r>
              <a:rPr lang="en-GB" dirty="0" smtClean="0"/>
              <a:t>Filling the information gap</a:t>
            </a:r>
          </a:p>
          <a:p>
            <a:r>
              <a:rPr lang="en-GB" dirty="0" smtClean="0"/>
              <a:t>Role of IT in filling the gap</a:t>
            </a:r>
          </a:p>
          <a:p>
            <a:r>
              <a:rPr lang="en-GB" dirty="0" smtClean="0"/>
              <a:t>Role of government on information market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previous lessons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59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Service System</a:t>
            </a:r>
          </a:p>
          <a:p>
            <a:r>
              <a:rPr lang="en-GB" dirty="0" smtClean="0"/>
              <a:t>Elements of service system</a:t>
            </a:r>
          </a:p>
          <a:p>
            <a:pPr lvl="1"/>
            <a:r>
              <a:rPr lang="en-GB" dirty="0" smtClean="0"/>
              <a:t>Client</a:t>
            </a:r>
          </a:p>
          <a:p>
            <a:pPr lvl="1"/>
            <a:r>
              <a:rPr lang="en-GB" dirty="0" smtClean="0"/>
              <a:t>Provider</a:t>
            </a:r>
          </a:p>
          <a:p>
            <a:pPr lvl="1"/>
            <a:r>
              <a:rPr lang="en-GB" dirty="0" smtClean="0"/>
              <a:t>Target</a:t>
            </a:r>
          </a:p>
          <a:p>
            <a:r>
              <a:rPr lang="en-GB" dirty="0" smtClean="0"/>
              <a:t>Consequences and relations</a:t>
            </a:r>
          </a:p>
          <a:p>
            <a:pPr marL="457200" lvl="1" indent="0">
              <a:buNone/>
            </a:pP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Knowledge we need more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484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Service system</a:t>
            </a:r>
            <a:endParaRPr lang="en-GB" sz="41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 smtClean="0">
                <a:solidFill>
                  <a:srgbClr val="000000"/>
                </a:solidFill>
                <a:latin typeface="Trebuchet MS"/>
              </a:rPr>
              <a:t>Provider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 smtClean="0">
                <a:solidFill>
                  <a:srgbClr val="000000"/>
                </a:solidFill>
                <a:latin typeface="Trebuchet MS"/>
              </a:rPr>
              <a:t>Individual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 smtClean="0">
                <a:solidFill>
                  <a:srgbClr val="000000"/>
                </a:solidFill>
                <a:latin typeface="Trebuchet MS"/>
              </a:rPr>
              <a:t>Organization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 smtClean="0">
                <a:solidFill>
                  <a:srgbClr val="000000"/>
                </a:solidFill>
                <a:latin typeface="Trebuchet MS"/>
              </a:rPr>
              <a:t>Any of previous combined with the technology and/or piece of environment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 smtClean="0">
                <a:solidFill>
                  <a:srgbClr val="000000"/>
                </a:solidFill>
                <a:latin typeface="Trebuchet MS"/>
              </a:rPr>
              <a:t>Technology that provider is responsible for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 smtClean="0">
                <a:solidFill>
                  <a:srgbClr val="000000"/>
                </a:solidFill>
                <a:latin typeface="Trebuchet MS"/>
              </a:rPr>
              <a:t>Client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 smtClean="0">
                <a:solidFill>
                  <a:srgbClr val="000000"/>
                </a:solidFill>
                <a:latin typeface="Trebuchet MS"/>
              </a:rPr>
              <a:t>Individual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 smtClean="0">
                <a:solidFill>
                  <a:srgbClr val="000000"/>
                </a:solidFill>
                <a:latin typeface="Trebuchet MS"/>
              </a:rPr>
              <a:t>Organization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 smtClean="0">
                <a:solidFill>
                  <a:srgbClr val="000000"/>
                </a:solidFill>
                <a:latin typeface="Trebuchet MS"/>
              </a:rPr>
              <a:t>Any of previous combined with the technology and/or piece of environment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 smtClean="0">
                <a:solidFill>
                  <a:srgbClr val="000000"/>
                </a:solidFill>
                <a:latin typeface="Trebuchet MS"/>
              </a:rPr>
              <a:t>Portion of reality owned by Client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 smtClean="0">
                <a:solidFill>
                  <a:srgbClr val="000000"/>
                </a:solidFill>
                <a:latin typeface="Trebuchet MS"/>
              </a:rPr>
              <a:t>Target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 smtClean="0">
                <a:solidFill>
                  <a:srgbClr val="000000"/>
                </a:solidFill>
                <a:latin typeface="Trebuchet MS"/>
              </a:rPr>
              <a:t>The reality to be transformed or operated on by Provider for sake of Client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 smtClean="0">
                <a:solidFill>
                  <a:srgbClr val="000000"/>
                </a:solidFill>
                <a:latin typeface="Trebuchet MS"/>
              </a:rPr>
              <a:t>People, dimensions of business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 smtClean="0">
                <a:solidFill>
                  <a:srgbClr val="000000"/>
                </a:solidFill>
                <a:latin typeface="Trebuchet MS"/>
              </a:rPr>
              <a:t>Dimensions of products, technology artefacts &amp; environment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 smtClean="0">
                <a:solidFill>
                  <a:srgbClr val="000000"/>
                </a:solidFill>
                <a:latin typeface="Trebuchet MS"/>
              </a:rPr>
              <a:t>Information, codified knowledge</a:t>
            </a:r>
            <a:endParaRPr lang="en-GB" dirty="0" smtClean="0"/>
          </a:p>
          <a:p>
            <a:pPr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812503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0" end="2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87">
                                            <p:txEl>
                                              <p:charRg st="0" end="2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87">
                                            <p:txEl>
                                              <p:charRg st="0" end="28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87">
                                            <p:txEl>
                                              <p:charRg st="0" end="28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4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9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0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4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5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9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4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5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1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2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6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7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1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2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3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6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7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81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2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3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Client – Provider Relationship</a:t>
            </a: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	</a:t>
            </a:r>
            <a:endParaRPr lang="en-GB" dirty="0"/>
          </a:p>
        </p:txBody>
      </p:sp>
      <p:sp>
        <p:nvSpPr>
          <p:cNvPr id="196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Information Sharing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Knowledge Sharing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Negotiations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Balancing and establishing Value Proposition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Repetitive reviewing of previous items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In Mention Mode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2447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</p:spPr>
        <p:txBody>
          <a:bodyPr vert="horz" rtlCol="0" anchor="ctr">
            <a:normAutofit fontScale="925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spcBef>
                <a:spcPct val="0"/>
              </a:spcBef>
            </a:pPr>
            <a:r>
              <a:rPr lang="en-GB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Client – Target connection</a:t>
            </a:r>
            <a:endParaRPr lang="en-GB" sz="41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98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Client owns the Target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Client owns rights to use and/or manipulate the Target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Client has (owns) problem </a:t>
            </a:r>
            <a:endParaRPr lang="en-GB" dirty="0" smtClean="0"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Client recognizes a problem on the Target</a:t>
            </a:r>
            <a:endParaRPr lang="en-GB" dirty="0" smtClean="0"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Client is willing to invest to the problem solution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The solution involves an operating and/or transformation of the Target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Relation is in Use mode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259402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r>
              <a:rPr lang="en-GB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Provider – Target Connection</a:t>
            </a:r>
            <a:endParaRPr lang="en-GB" sz="41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00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Kind of competence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Provider knows and is able to operate on the Target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Provider knows how and is able to transform the Target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Provider understands the Target and is able to plan  operation on transformation of it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Provider improves in a way the Target for its better utilization by the Client (benefit for the Client)</a:t>
            </a:r>
            <a:endParaRPr lang="en-GB" dirty="0" smtClean="0"/>
          </a:p>
          <a:p>
            <a:pPr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895935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r>
              <a:rPr lang="en-GB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Mentioning and Using</a:t>
            </a:r>
            <a:endParaRPr lang="en-GB" sz="41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Mentioning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To think about future actions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What / how / who / where / when / why / for how much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Negotiation between client and provider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Using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Use our capabilities to do some action to </a:t>
            </a:r>
            <a:r>
              <a:rPr lang="en-GB" sz="2400" b="1" strike="noStrike" dirty="0" smtClean="0">
                <a:solidFill>
                  <a:srgbClr val="000000"/>
                </a:solidFill>
                <a:latin typeface="Trebuchet MS"/>
              </a:rPr>
              <a:t>bring a value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Duality between mentioning and using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Project management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529130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614382" y="47844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Mention - Use</a:t>
            </a:r>
            <a:endParaRPr lang="en-GB" sz="41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4068000" y="273204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Mention</a:t>
            </a:r>
            <a:endParaRPr lang="en-GB" dirty="0"/>
          </a:p>
        </p:txBody>
      </p:sp>
      <p:sp>
        <p:nvSpPr>
          <p:cNvPr id="116" name="CustomShape 3"/>
          <p:cNvSpPr/>
          <p:nvPr/>
        </p:nvSpPr>
        <p:spPr>
          <a:xfrm rot="3444000">
            <a:off x="2781360" y="3979080"/>
            <a:ext cx="188892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Mention/Use</a:t>
            </a:r>
            <a:endParaRPr lang="en-GB" dirty="0"/>
          </a:p>
        </p:txBody>
      </p:sp>
      <p:sp>
        <p:nvSpPr>
          <p:cNvPr id="117" name="CustomShape 4"/>
          <p:cNvSpPr/>
          <p:nvPr/>
        </p:nvSpPr>
        <p:spPr>
          <a:xfrm rot="18117000">
            <a:off x="5147280" y="395568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Use</a:t>
            </a:r>
            <a:endParaRPr lang="en-GB" dirty="0"/>
          </a:p>
        </p:txBody>
      </p:sp>
      <p:sp>
        <p:nvSpPr>
          <p:cNvPr id="118" name="CustomShape 5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119" name="CustomShape 6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120" name="CustomShape 7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121" name="CustomShape 8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2" name="CustomShape 9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3" name="CustomShape 10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4" name="CustomShape 11"/>
          <p:cNvSpPr/>
          <p:nvPr/>
        </p:nvSpPr>
        <p:spPr>
          <a:xfrm>
            <a:off x="7046640" y="3523680"/>
            <a:ext cx="1989360" cy="863280"/>
          </a:xfrm>
          <a:prstGeom prst="borderCallout1">
            <a:avLst>
              <a:gd name="adj1" fmla="val 18750"/>
              <a:gd name="adj2" fmla="val -8333"/>
              <a:gd name="adj3" fmla="val 117844"/>
              <a:gd name="adj4" fmla="val -44960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 is owner of T or 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 needs an added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on T</a:t>
            </a:r>
            <a:endParaRPr lang="en-GB" dirty="0"/>
          </a:p>
        </p:txBody>
      </p:sp>
      <p:sp>
        <p:nvSpPr>
          <p:cNvPr id="125" name="CustomShape 12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co-creation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proposition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information sharing</a:t>
            </a:r>
            <a:endParaRPr lang="en-GB" dirty="0"/>
          </a:p>
        </p:txBody>
      </p:sp>
      <p:sp>
        <p:nvSpPr>
          <p:cNvPr id="126" name="CustomShape 13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 is responsible for 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the actions with 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4855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4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4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Motiv_MbC</Template>
  <TotalTime>973</TotalTime>
  <Words>806</Words>
  <Application>Microsoft Office PowerPoint</Application>
  <PresentationFormat>Předvádění na obrazovce (4:3)</PresentationFormat>
  <Paragraphs>147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Motiv_MbC</vt:lpstr>
      <vt:lpstr>Service Dominant Logic and asymetrics information</vt:lpstr>
      <vt:lpstr>In previous lessons</vt:lpstr>
      <vt:lpstr>Knowledge we need more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Problem of moral hazard</vt:lpstr>
      <vt:lpstr>Double moral hazard</vt:lpstr>
      <vt:lpstr>Example</vt:lpstr>
      <vt:lpstr>IT company</vt:lpstr>
      <vt:lpstr>Value</vt:lpstr>
      <vt:lpstr>Value estimation</vt:lpstr>
      <vt:lpstr>Value proposition</vt:lpstr>
      <vt:lpstr>Value proposition</vt:lpstr>
      <vt:lpstr>Costs of value estimation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Dominant Logic and asymetrics information</dc:title>
  <dc:creator>leonard</dc:creator>
  <cp:lastModifiedBy>leonard</cp:lastModifiedBy>
  <cp:revision>7</cp:revision>
  <cp:lastPrinted>2014-11-13T06:57:07Z</cp:lastPrinted>
  <dcterms:created xsi:type="dcterms:W3CDTF">2014-11-12T16:14:26Z</dcterms:created>
  <dcterms:modified xsi:type="dcterms:W3CDTF">2014-11-13T08:28:24Z</dcterms:modified>
</cp:coreProperties>
</file>