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68" r:id="rId3"/>
    <p:sldId id="270" r:id="rId4"/>
    <p:sldId id="271" r:id="rId5"/>
    <p:sldId id="272" r:id="rId6"/>
    <p:sldId id="257" r:id="rId7"/>
    <p:sldId id="261" r:id="rId8"/>
    <p:sldId id="262" r:id="rId9"/>
    <p:sldId id="263" r:id="rId10"/>
    <p:sldId id="258" r:id="rId11"/>
    <p:sldId id="265" r:id="rId12"/>
    <p:sldId id="266" r:id="rId13"/>
    <p:sldId id="267" r:id="rId14"/>
    <p:sldId id="259" r:id="rId15"/>
    <p:sldId id="260" r:id="rId16"/>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19DACD2-75DD-4EE1-9662-538456FFD2A7}" type="datetimeFigureOut">
              <a:rPr lang="en-US" smtClean="0"/>
              <a:t>12/4/2014</a:t>
            </a:fld>
            <a:endParaRPr lang="en-US"/>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F1E7455-166C-4815-8A78-954CE20621A3}" type="slidenum">
              <a:rPr lang="en-US" smtClean="0"/>
              <a:t>‹#›</a:t>
            </a:fld>
            <a:endParaRPr lang="en-US"/>
          </a:p>
        </p:txBody>
      </p:sp>
    </p:spTree>
    <p:extLst>
      <p:ext uri="{BB962C8B-B14F-4D97-AF65-F5344CB8AC3E}">
        <p14:creationId xmlns:p14="http://schemas.microsoft.com/office/powerpoint/2010/main" val="3002852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25A1B5D-E593-4E15-BFE3-0427C78AA3A1}" type="datetimeFigureOut">
              <a:rPr lang="en-US" smtClean="0"/>
              <a:t>12/3/2014</a:t>
            </a:fld>
            <a:endParaRPr lang="en-US"/>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E1C51FD-3A32-46A4-95DE-BA1A3E107734}" type="slidenum">
              <a:rPr lang="en-US" smtClean="0"/>
              <a:t>‹#›</a:t>
            </a:fld>
            <a:endParaRPr lang="en-US"/>
          </a:p>
        </p:txBody>
      </p:sp>
    </p:spTree>
    <p:extLst>
      <p:ext uri="{BB962C8B-B14F-4D97-AF65-F5344CB8AC3E}">
        <p14:creationId xmlns:p14="http://schemas.microsoft.com/office/powerpoint/2010/main" val="228317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Začít od konce</a:t>
            </a:r>
          </a:p>
          <a:p>
            <a:endParaRPr lang="cs-CZ" dirty="0" smtClean="0"/>
          </a:p>
          <a:p>
            <a:r>
              <a:rPr lang="cs-CZ" dirty="0" smtClean="0"/>
              <a:t>Definice SeS,</a:t>
            </a:r>
            <a:r>
              <a:rPr lang="cs-CZ" baseline="0" dirty="0" smtClean="0"/>
              <a:t> důležitost poznala i vláda USA – je to podstatné pro společnost</a:t>
            </a:r>
          </a:p>
          <a:p>
            <a:endParaRPr lang="cs-CZ" baseline="0" dirty="0" smtClean="0"/>
          </a:p>
          <a:p>
            <a:r>
              <a:rPr lang="cs-CZ" baseline="0" dirty="0" smtClean="0"/>
              <a:t>Použít slovo multidisciplinární</a:t>
            </a:r>
          </a:p>
          <a:p>
            <a:endParaRPr lang="cs-CZ" baseline="0" dirty="0" smtClean="0"/>
          </a:p>
          <a:p>
            <a:r>
              <a:rPr lang="cs-CZ" baseline="0" dirty="0" smtClean="0"/>
              <a:t>Pozor – Jim </a:t>
            </a:r>
            <a:r>
              <a:rPr lang="cs-CZ" baseline="0" dirty="0" err="1" smtClean="0"/>
              <a:t>Spohrer</a:t>
            </a:r>
            <a:r>
              <a:rPr lang="cs-CZ" baseline="0" dirty="0" smtClean="0"/>
              <a:t> definuje </a:t>
            </a:r>
            <a:r>
              <a:rPr lang="cs-CZ" baseline="0" dirty="0" err="1" smtClean="0"/>
              <a:t>Knowledge</a:t>
            </a:r>
            <a:r>
              <a:rPr lang="cs-CZ" baseline="0" dirty="0" smtClean="0"/>
              <a:t> </a:t>
            </a:r>
            <a:r>
              <a:rPr lang="cs-CZ" baseline="0" dirty="0" err="1" smtClean="0"/>
              <a:t>intensive</a:t>
            </a:r>
            <a:r>
              <a:rPr lang="cs-CZ" baseline="0" dirty="0" smtClean="0"/>
              <a:t> and </a:t>
            </a:r>
            <a:r>
              <a:rPr lang="cs-CZ" baseline="0" dirty="0" err="1" smtClean="0"/>
              <a:t>customized</a:t>
            </a:r>
            <a:r>
              <a:rPr lang="cs-CZ" baseline="0" dirty="0" smtClean="0"/>
              <a:t> </a:t>
            </a:r>
            <a:r>
              <a:rPr lang="cs-CZ" baseline="0" dirty="0" err="1" smtClean="0"/>
              <a:t>service</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3</a:t>
            </a:fld>
            <a:endParaRPr lang="cs-CZ"/>
          </a:p>
        </p:txBody>
      </p:sp>
    </p:spTree>
    <p:extLst>
      <p:ext uri="{BB962C8B-B14F-4D97-AF65-F5344CB8AC3E}">
        <p14:creationId xmlns:p14="http://schemas.microsoft.com/office/powerpoint/2010/main" val="155738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Většina rozsáhlejších služeb se bez IT služeb neobejde</a:t>
            </a:r>
          </a:p>
          <a:p>
            <a:endParaRPr lang="cs-CZ" dirty="0" smtClean="0"/>
          </a:p>
          <a:p>
            <a:r>
              <a:rPr lang="cs-CZ" dirty="0" smtClean="0"/>
              <a:t>Product value – odkázat</a:t>
            </a:r>
            <a:r>
              <a:rPr lang="cs-CZ" baseline="0" dirty="0" smtClean="0"/>
              <a:t> na SDL</a:t>
            </a:r>
          </a:p>
          <a:p>
            <a:r>
              <a:rPr lang="cs-CZ" baseline="0" dirty="0" smtClean="0"/>
              <a:t>Příklad – Staníček</a:t>
            </a:r>
          </a:p>
          <a:p>
            <a:r>
              <a:rPr lang="cs-CZ" baseline="0" dirty="0" smtClean="0"/>
              <a:t>Otázka, zda zvolit pozitivní nebo negativní přístup</a:t>
            </a:r>
          </a:p>
          <a:p>
            <a:r>
              <a:rPr lang="cs-CZ" baseline="0" dirty="0" smtClean="0"/>
              <a:t>Jak se dostanu k poslednímu bodu?</a:t>
            </a:r>
          </a:p>
          <a:p>
            <a:r>
              <a:rPr lang="cs-CZ" baseline="0" dirty="0" smtClean="0"/>
              <a:t>K všem bodům jsou třeba multidisciplinární znalosti – otázka, kdo je musí mít?</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4</a:t>
            </a:fld>
            <a:endParaRPr lang="cs-CZ"/>
          </a:p>
        </p:txBody>
      </p:sp>
    </p:spTree>
    <p:extLst>
      <p:ext uri="{BB962C8B-B14F-4D97-AF65-F5344CB8AC3E}">
        <p14:creationId xmlns:p14="http://schemas.microsoft.com/office/powerpoint/2010/main" val="2656790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Vysvětlení definice a její správné chápání vysvětlím na následujícím příkladu.</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5</a:t>
            </a:fld>
            <a:endParaRPr lang="cs-CZ"/>
          </a:p>
        </p:txBody>
      </p:sp>
    </p:spTree>
    <p:extLst>
      <p:ext uri="{BB962C8B-B14F-4D97-AF65-F5344CB8AC3E}">
        <p14:creationId xmlns:p14="http://schemas.microsoft.com/office/powerpoint/2010/main" val="2463708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64EC3E1-F722-4AD3-8F6B-E20E3D7C75BB}" type="datetimeFigureOut">
              <a:rPr lang="en-US" smtClean="0"/>
              <a:t>12/3/2014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8B21EB61-9448-4FD7-84AD-FCF5B399079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D64EC3E1-F722-4AD3-8F6B-E20E3D7C75BB}"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1EB61-9448-4FD7-84AD-FCF5B39907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D64EC3E1-F722-4AD3-8F6B-E20E3D7C75BB}"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1EB61-9448-4FD7-84AD-FCF5B399079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5" name="Date Placeholder 4"/>
          <p:cNvSpPr>
            <a:spLocks noGrp="1"/>
          </p:cNvSpPr>
          <p:nvPr>
            <p:ph type="dt" sz="half" idx="10"/>
          </p:nvPr>
        </p:nvSpPr>
        <p:spPr/>
        <p:txBody>
          <a:bodyPr/>
          <a:lstStyle/>
          <a:p>
            <a:fld id="{D64EC3E1-F722-4AD3-8F6B-E20E3D7C75BB}"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21EB61-9448-4FD7-84AD-FCF5B399079F}" type="slidenum">
              <a:rPr lang="en-US" smtClean="0"/>
              <a:t>‹#›</a:t>
            </a:fld>
            <a:endParaRPr lang="en-US"/>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D64EC3E1-F722-4AD3-8F6B-E20E3D7C75BB}"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1EB61-9448-4FD7-84AD-FCF5B399079F}" type="slidenum">
              <a:rPr lang="en-US" smtClean="0"/>
              <a:t>‹#›</a:t>
            </a:fld>
            <a:endParaRPr lang="en-US"/>
          </a:p>
        </p:txBody>
      </p:sp>
      <p:sp>
        <p:nvSpPr>
          <p:cNvPr id="7" name="Title 6"/>
          <p:cNvSpPr>
            <a:spLocks noGrp="1"/>
          </p:cNvSpPr>
          <p:nvPr>
            <p:ph type="title"/>
          </p:nvPr>
        </p:nvSpPr>
        <p:spPr/>
        <p:txBody>
          <a:bodyPr rtlCol="0"/>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D64EC3E1-F722-4AD3-8F6B-E20E3D7C75BB}"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1EB61-9448-4FD7-84AD-FCF5B399079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D64EC3E1-F722-4AD3-8F6B-E20E3D7C75BB}"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21EB61-9448-4FD7-84AD-FCF5B399079F}" type="slidenum">
              <a:rPr lang="en-US" smtClean="0"/>
              <a:t>‹#›</a:t>
            </a:fld>
            <a:endParaRPr lang="en-US"/>
          </a:p>
        </p:txBody>
      </p:sp>
      <p:sp>
        <p:nvSpPr>
          <p:cNvPr id="8" name="Title 7"/>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D64EC3E1-F722-4AD3-8F6B-E20E3D7C75BB}" type="datetimeFigureOut">
              <a:rPr lang="en-US" smtClean="0"/>
              <a:t>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21EB61-9448-4FD7-84AD-FCF5B399079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64EC3E1-F722-4AD3-8F6B-E20E3D7C75BB}" type="datetimeFigureOut">
              <a:rPr lang="en-US" smtClean="0"/>
              <a:t>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21EB61-9448-4FD7-84AD-FCF5B399079F}" type="slidenum">
              <a:rPr lang="en-US" smtClean="0"/>
              <a:t>‹#›</a:t>
            </a:fld>
            <a:endParaRPr lang="en-US"/>
          </a:p>
        </p:txBody>
      </p:sp>
      <p:sp>
        <p:nvSpPr>
          <p:cNvPr id="6" name="Title 5"/>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EC3E1-F722-4AD3-8F6B-E20E3D7C75BB}" type="datetimeFigureOut">
              <a:rPr lang="en-US" smtClean="0"/>
              <a:t>12/3/2014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21EB61-9448-4FD7-84AD-FCF5B39907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64EC3E1-F722-4AD3-8F6B-E20E3D7C75BB}"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21EB61-9448-4FD7-84AD-FCF5B399079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Kliknutím na ikonu přidáte obrázek.</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64EC3E1-F722-4AD3-8F6B-E20E3D7C75BB}" type="datetimeFigureOut">
              <a:rPr lang="en-US" smtClean="0"/>
              <a:t>12/3/2014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8B21EB61-9448-4FD7-84AD-FCF5B399079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Kliknutím lze upravit styl.</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64EC3E1-F722-4AD3-8F6B-E20E3D7C75BB}" type="datetimeFigureOut">
              <a:rPr lang="en-US" smtClean="0"/>
              <a:t>12/3/2014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8B21EB61-9448-4FD7-84AD-FCF5B399079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en-GB" dirty="0" smtClean="0"/>
              <a:t>Service Science and Relation to other disciplines</a:t>
            </a:r>
            <a:endParaRPr lang="en-GB" dirty="0"/>
          </a:p>
        </p:txBody>
      </p:sp>
      <p:sp>
        <p:nvSpPr>
          <p:cNvPr id="3" name="Podnadpis 2"/>
          <p:cNvSpPr>
            <a:spLocks noGrp="1"/>
          </p:cNvSpPr>
          <p:nvPr>
            <p:ph type="subTitle" idx="1"/>
          </p:nvPr>
        </p:nvSpPr>
        <p:spPr/>
        <p:txBody>
          <a:bodyPr/>
          <a:lstStyle/>
          <a:p>
            <a:r>
              <a:rPr lang="en-GB" dirty="0" smtClean="0"/>
              <a:t>© Leonard Walletzký</a:t>
            </a:r>
            <a:endParaRPr lang="en-GB" dirty="0"/>
          </a:p>
        </p:txBody>
      </p:sp>
    </p:spTree>
    <p:extLst>
      <p:ext uri="{BB962C8B-B14F-4D97-AF65-F5344CB8AC3E}">
        <p14:creationId xmlns:p14="http://schemas.microsoft.com/office/powerpoint/2010/main" val="3678838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GB" dirty="0" smtClean="0"/>
              <a:t>Marketing is complex tool </a:t>
            </a:r>
          </a:p>
          <a:p>
            <a:pPr lvl="1"/>
            <a:r>
              <a:rPr lang="en-GB" dirty="0" smtClean="0"/>
              <a:t>how to promote your services</a:t>
            </a:r>
          </a:p>
          <a:p>
            <a:pPr lvl="1"/>
            <a:r>
              <a:rPr lang="en-GB" dirty="0" smtClean="0"/>
              <a:t>How to set up communication</a:t>
            </a:r>
          </a:p>
          <a:p>
            <a:r>
              <a:rPr lang="en-GB" dirty="0" smtClean="0"/>
              <a:t>Example – marketing mix</a:t>
            </a:r>
          </a:p>
          <a:p>
            <a:r>
              <a:rPr lang="en-GB" dirty="0" smtClean="0"/>
              <a:t>Dividing marketing into several parts, describing particular part of the marketing</a:t>
            </a:r>
          </a:p>
          <a:p>
            <a:endParaRPr lang="en-GB" dirty="0" smtClean="0"/>
          </a:p>
          <a:p>
            <a:endParaRPr lang="en-GB" dirty="0"/>
          </a:p>
        </p:txBody>
      </p:sp>
      <p:sp>
        <p:nvSpPr>
          <p:cNvPr id="2" name="Nadpis 1"/>
          <p:cNvSpPr>
            <a:spLocks noGrp="1"/>
          </p:cNvSpPr>
          <p:nvPr>
            <p:ph type="title"/>
          </p:nvPr>
        </p:nvSpPr>
        <p:spPr/>
        <p:txBody>
          <a:bodyPr/>
          <a:lstStyle/>
          <a:p>
            <a:r>
              <a:rPr lang="en-GB" dirty="0" smtClean="0"/>
              <a:t>Service Science and Marketing</a:t>
            </a:r>
            <a:endParaRPr lang="en-GB" dirty="0"/>
          </a:p>
        </p:txBody>
      </p:sp>
    </p:spTree>
    <p:extLst>
      <p:ext uri="{BB962C8B-B14F-4D97-AF65-F5344CB8AC3E}">
        <p14:creationId xmlns:p14="http://schemas.microsoft.com/office/powerpoint/2010/main" val="3482307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smtClean="0"/>
              <a:t>4P and 4C</a:t>
            </a:r>
            <a:endParaRPr lang="en-GB" dirty="0"/>
          </a:p>
        </p:txBody>
      </p:sp>
      <p:sp>
        <p:nvSpPr>
          <p:cNvPr id="4" name="Zástupný symbol pro text 3"/>
          <p:cNvSpPr>
            <a:spLocks noGrp="1"/>
          </p:cNvSpPr>
          <p:nvPr>
            <p:ph type="body" idx="1"/>
          </p:nvPr>
        </p:nvSpPr>
        <p:spPr/>
        <p:txBody>
          <a:bodyPr/>
          <a:lstStyle/>
          <a:p>
            <a:r>
              <a:rPr lang="en-GB" dirty="0" smtClean="0"/>
              <a:t>Product oriented</a:t>
            </a:r>
            <a:endParaRPr lang="en-GB" dirty="0"/>
          </a:p>
        </p:txBody>
      </p:sp>
      <p:sp>
        <p:nvSpPr>
          <p:cNvPr id="6" name="Zástupný symbol pro text 5"/>
          <p:cNvSpPr>
            <a:spLocks noGrp="1"/>
          </p:cNvSpPr>
          <p:nvPr>
            <p:ph type="body" sz="half" idx="3"/>
          </p:nvPr>
        </p:nvSpPr>
        <p:spPr/>
        <p:txBody>
          <a:bodyPr/>
          <a:lstStyle/>
          <a:p>
            <a:r>
              <a:rPr lang="en-GB" dirty="0" smtClean="0"/>
              <a:t>Service oriented</a:t>
            </a:r>
            <a:endParaRPr lang="en-GB" dirty="0"/>
          </a:p>
        </p:txBody>
      </p:sp>
      <p:sp>
        <p:nvSpPr>
          <p:cNvPr id="5" name="Zástupný symbol pro obsah 4"/>
          <p:cNvSpPr>
            <a:spLocks noGrp="1"/>
          </p:cNvSpPr>
          <p:nvPr>
            <p:ph sz="quarter" idx="2"/>
          </p:nvPr>
        </p:nvSpPr>
        <p:spPr/>
        <p:txBody>
          <a:bodyPr/>
          <a:lstStyle/>
          <a:p>
            <a:r>
              <a:rPr lang="en-GB" dirty="0" smtClean="0"/>
              <a:t>Product</a:t>
            </a:r>
          </a:p>
          <a:p>
            <a:r>
              <a:rPr lang="en-GB" dirty="0" smtClean="0"/>
              <a:t>Price</a:t>
            </a:r>
          </a:p>
          <a:p>
            <a:r>
              <a:rPr lang="en-GB" dirty="0" smtClean="0"/>
              <a:t>Placement</a:t>
            </a:r>
          </a:p>
          <a:p>
            <a:r>
              <a:rPr lang="en-GB" dirty="0" smtClean="0"/>
              <a:t>Promotion</a:t>
            </a:r>
            <a:endParaRPr lang="en-GB" dirty="0"/>
          </a:p>
        </p:txBody>
      </p:sp>
      <p:sp>
        <p:nvSpPr>
          <p:cNvPr id="7" name="Zástupný symbol pro obsah 6"/>
          <p:cNvSpPr>
            <a:spLocks noGrp="1"/>
          </p:cNvSpPr>
          <p:nvPr>
            <p:ph sz="quarter" idx="4"/>
          </p:nvPr>
        </p:nvSpPr>
        <p:spPr/>
        <p:txBody>
          <a:bodyPr/>
          <a:lstStyle/>
          <a:p>
            <a:r>
              <a:rPr lang="en-GB" dirty="0" smtClean="0"/>
              <a:t>Customer</a:t>
            </a:r>
          </a:p>
          <a:p>
            <a:r>
              <a:rPr lang="en-GB" dirty="0" smtClean="0"/>
              <a:t>Costs</a:t>
            </a:r>
          </a:p>
          <a:p>
            <a:r>
              <a:rPr lang="en-GB" dirty="0" smtClean="0"/>
              <a:t>Convenience</a:t>
            </a:r>
          </a:p>
          <a:p>
            <a:r>
              <a:rPr lang="en-GB" dirty="0" smtClean="0"/>
              <a:t>Communication</a:t>
            </a:r>
            <a:endParaRPr lang="en-GB" dirty="0"/>
          </a:p>
        </p:txBody>
      </p:sp>
    </p:spTree>
    <p:extLst>
      <p:ext uri="{BB962C8B-B14F-4D97-AF65-F5344CB8AC3E}">
        <p14:creationId xmlns:p14="http://schemas.microsoft.com/office/powerpoint/2010/main" val="23309749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GB" dirty="0" smtClean="0"/>
              <a:t>Community</a:t>
            </a:r>
          </a:p>
          <a:p>
            <a:pPr lvl="1"/>
            <a:r>
              <a:rPr lang="en-GB" dirty="0" smtClean="0"/>
              <a:t>There are (and were) people around your product or service (People existed as 5th P)</a:t>
            </a:r>
          </a:p>
          <a:p>
            <a:pPr lvl="1"/>
            <a:r>
              <a:rPr lang="en-GB" dirty="0" smtClean="0"/>
              <a:t>Now they are more virtual</a:t>
            </a:r>
          </a:p>
          <a:p>
            <a:pPr lvl="1"/>
            <a:r>
              <a:rPr lang="en-GB" dirty="0" smtClean="0"/>
              <a:t>You need to specify strategy on social networks</a:t>
            </a:r>
          </a:p>
          <a:p>
            <a:r>
              <a:rPr lang="en-GB" dirty="0" smtClean="0"/>
              <a:t>Channels</a:t>
            </a:r>
          </a:p>
          <a:p>
            <a:pPr lvl="1"/>
            <a:r>
              <a:rPr lang="en-GB" dirty="0" smtClean="0"/>
              <a:t>The channels are „pipes“ you want to use to distribute information </a:t>
            </a:r>
          </a:p>
          <a:p>
            <a:pPr lvl="1"/>
            <a:r>
              <a:rPr lang="en-GB" dirty="0" smtClean="0"/>
              <a:t>YouTube, e-mail newsletters, RSS channels….</a:t>
            </a:r>
          </a:p>
          <a:p>
            <a:pPr lvl="1"/>
            <a:endParaRPr lang="en-GB" dirty="0" smtClean="0"/>
          </a:p>
          <a:p>
            <a:pPr lvl="1"/>
            <a:endParaRPr lang="en-GB" dirty="0"/>
          </a:p>
        </p:txBody>
      </p:sp>
      <p:sp>
        <p:nvSpPr>
          <p:cNvPr id="3" name="Nadpis 2"/>
          <p:cNvSpPr>
            <a:spLocks noGrp="1"/>
          </p:cNvSpPr>
          <p:nvPr>
            <p:ph type="title"/>
          </p:nvPr>
        </p:nvSpPr>
        <p:spPr/>
        <p:txBody>
          <a:bodyPr/>
          <a:lstStyle/>
          <a:p>
            <a:r>
              <a:rPr lang="en-GB" dirty="0" smtClean="0"/>
              <a:t>2C with relation to IT</a:t>
            </a:r>
            <a:endParaRPr lang="en-GB" dirty="0"/>
          </a:p>
        </p:txBody>
      </p:sp>
    </p:spTree>
    <p:extLst>
      <p:ext uri="{BB962C8B-B14F-4D97-AF65-F5344CB8AC3E}">
        <p14:creationId xmlns:p14="http://schemas.microsoft.com/office/powerpoint/2010/main" val="1877006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GB" dirty="0" smtClean="0"/>
              <a:t>Co – creation</a:t>
            </a:r>
          </a:p>
          <a:p>
            <a:r>
              <a:rPr lang="en-GB" dirty="0" smtClean="0"/>
              <a:t>In the service approach the final value of the service needs to co-created by the provider and client (receiver of the service)</a:t>
            </a:r>
          </a:p>
          <a:p>
            <a:r>
              <a:rPr lang="en-GB" dirty="0" smtClean="0"/>
              <a:t>You need to specify</a:t>
            </a:r>
          </a:p>
          <a:p>
            <a:pPr lvl="1"/>
            <a:r>
              <a:rPr lang="en-GB" dirty="0" smtClean="0"/>
              <a:t>How you distribute the initial proposal (value proposition)</a:t>
            </a:r>
          </a:p>
          <a:p>
            <a:pPr lvl="1"/>
            <a:r>
              <a:rPr lang="en-GB" dirty="0" smtClean="0"/>
              <a:t>How you involve the client into the process</a:t>
            </a:r>
          </a:p>
          <a:p>
            <a:pPr lvl="1"/>
            <a:r>
              <a:rPr lang="en-GB" dirty="0" smtClean="0"/>
              <a:t>How you use the feedback you get to improve your service</a:t>
            </a:r>
            <a:endParaRPr lang="en-GB" dirty="0"/>
          </a:p>
        </p:txBody>
      </p:sp>
      <p:sp>
        <p:nvSpPr>
          <p:cNvPr id="3" name="Nadpis 2"/>
          <p:cNvSpPr>
            <a:spLocks noGrp="1"/>
          </p:cNvSpPr>
          <p:nvPr>
            <p:ph type="title"/>
          </p:nvPr>
        </p:nvSpPr>
        <p:spPr/>
        <p:txBody>
          <a:bodyPr/>
          <a:lstStyle/>
          <a:p>
            <a:r>
              <a:rPr lang="en-GB" dirty="0" smtClean="0"/>
              <a:t>The last C</a:t>
            </a:r>
            <a:endParaRPr lang="en-GB" dirty="0"/>
          </a:p>
        </p:txBody>
      </p:sp>
    </p:spTree>
    <p:extLst>
      <p:ext uri="{BB962C8B-B14F-4D97-AF65-F5344CB8AC3E}">
        <p14:creationId xmlns:p14="http://schemas.microsoft.com/office/powerpoint/2010/main" val="3593864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GB" dirty="0" smtClean="0"/>
              <a:t>Economics of information</a:t>
            </a:r>
          </a:p>
          <a:p>
            <a:r>
              <a:rPr lang="en-GB" dirty="0" smtClean="0"/>
              <a:t>Service dominant logic is specific approach to economics reality</a:t>
            </a:r>
          </a:p>
          <a:p>
            <a:r>
              <a:rPr lang="en-GB" dirty="0" smtClean="0"/>
              <a:t>It does not change the basic economics principles</a:t>
            </a:r>
          </a:p>
          <a:p>
            <a:r>
              <a:rPr lang="en-GB" dirty="0" smtClean="0"/>
              <a:t>It looks to them from other point of view</a:t>
            </a:r>
          </a:p>
          <a:p>
            <a:r>
              <a:rPr lang="en-GB" dirty="0" smtClean="0"/>
              <a:t>Moral Hazard as the motivation of creating service systems</a:t>
            </a:r>
          </a:p>
          <a:p>
            <a:endParaRPr lang="en-GB" dirty="0" smtClean="0"/>
          </a:p>
          <a:p>
            <a:pPr marL="109728" indent="0">
              <a:buNone/>
            </a:pPr>
            <a:endParaRPr lang="en-GB" dirty="0"/>
          </a:p>
        </p:txBody>
      </p:sp>
      <p:sp>
        <p:nvSpPr>
          <p:cNvPr id="2" name="Nadpis 1"/>
          <p:cNvSpPr>
            <a:spLocks noGrp="1"/>
          </p:cNvSpPr>
          <p:nvPr>
            <p:ph type="title"/>
          </p:nvPr>
        </p:nvSpPr>
        <p:spPr/>
        <p:txBody>
          <a:bodyPr/>
          <a:lstStyle/>
          <a:p>
            <a:r>
              <a:rPr lang="en-GB" dirty="0" smtClean="0"/>
              <a:t>Service Science and Economics</a:t>
            </a:r>
            <a:endParaRPr lang="en-GB" dirty="0"/>
          </a:p>
        </p:txBody>
      </p:sp>
    </p:spTree>
    <p:extLst>
      <p:ext uri="{BB962C8B-B14F-4D97-AF65-F5344CB8AC3E}">
        <p14:creationId xmlns:p14="http://schemas.microsoft.com/office/powerpoint/2010/main" val="2950663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GB" dirty="0" smtClean="0"/>
              <a:t>To be able to set up a service system</a:t>
            </a:r>
          </a:p>
          <a:p>
            <a:r>
              <a:rPr lang="en-GB" dirty="0" smtClean="0"/>
              <a:t>Communication skills</a:t>
            </a:r>
          </a:p>
          <a:p>
            <a:r>
              <a:rPr lang="en-GB" dirty="0" smtClean="0"/>
              <a:t>Interaction between human and computers</a:t>
            </a:r>
            <a:endParaRPr lang="en-GB" dirty="0"/>
          </a:p>
        </p:txBody>
      </p:sp>
      <p:sp>
        <p:nvSpPr>
          <p:cNvPr id="2" name="Nadpis 1"/>
          <p:cNvSpPr>
            <a:spLocks noGrp="1"/>
          </p:cNvSpPr>
          <p:nvPr>
            <p:ph type="title"/>
          </p:nvPr>
        </p:nvSpPr>
        <p:spPr/>
        <p:txBody>
          <a:bodyPr/>
          <a:lstStyle/>
          <a:p>
            <a:r>
              <a:rPr lang="en-GB" dirty="0" smtClean="0"/>
              <a:t>Service Science and Soft Skills</a:t>
            </a:r>
            <a:endParaRPr lang="en-GB" dirty="0"/>
          </a:p>
        </p:txBody>
      </p:sp>
    </p:spTree>
    <p:extLst>
      <p:ext uri="{BB962C8B-B14F-4D97-AF65-F5344CB8AC3E}">
        <p14:creationId xmlns:p14="http://schemas.microsoft.com/office/powerpoint/2010/main" val="2730316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smtClean="0"/>
              <a:t>Parent – child relation</a:t>
            </a:r>
          </a:p>
          <a:p>
            <a:r>
              <a:rPr lang="en-GB" dirty="0" smtClean="0"/>
              <a:t>Cooperative relation</a:t>
            </a:r>
          </a:p>
          <a:p>
            <a:r>
              <a:rPr lang="en-GB" dirty="0" smtClean="0"/>
              <a:t>Relation to information</a:t>
            </a:r>
          </a:p>
          <a:p>
            <a:endParaRPr lang="en-GB" dirty="0"/>
          </a:p>
        </p:txBody>
      </p:sp>
      <p:sp>
        <p:nvSpPr>
          <p:cNvPr id="3" name="Nadpis 2"/>
          <p:cNvSpPr>
            <a:spLocks noGrp="1"/>
          </p:cNvSpPr>
          <p:nvPr>
            <p:ph type="title"/>
          </p:nvPr>
        </p:nvSpPr>
        <p:spPr/>
        <p:txBody>
          <a:bodyPr/>
          <a:lstStyle/>
          <a:p>
            <a:r>
              <a:rPr lang="en-GB" dirty="0" smtClean="0"/>
              <a:t>Service Science and IT</a:t>
            </a:r>
            <a:endParaRPr lang="en-GB" dirty="0"/>
          </a:p>
        </p:txBody>
      </p:sp>
    </p:spTree>
    <p:extLst>
      <p:ext uri="{BB962C8B-B14F-4D97-AF65-F5344CB8AC3E}">
        <p14:creationId xmlns:p14="http://schemas.microsoft.com/office/powerpoint/2010/main" val="3516310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Parent – child relation</a:t>
            </a:r>
            <a:endParaRPr lang="en-GB" dirty="0"/>
          </a:p>
        </p:txBody>
      </p:sp>
      <p:sp>
        <p:nvSpPr>
          <p:cNvPr id="3" name="Zástupný symbol pro obsah 2"/>
          <p:cNvSpPr>
            <a:spLocks noGrp="1"/>
          </p:cNvSpPr>
          <p:nvPr>
            <p:ph idx="1"/>
          </p:nvPr>
        </p:nvSpPr>
        <p:spPr/>
        <p:txBody>
          <a:bodyPr>
            <a:normAutofit fontScale="92500"/>
          </a:bodyPr>
          <a:lstStyle/>
          <a:p>
            <a:r>
              <a:rPr lang="en-GB" dirty="0" err="1" smtClean="0"/>
              <a:t>SeS</a:t>
            </a:r>
            <a:r>
              <a:rPr lang="en-GB" dirty="0" smtClean="0"/>
              <a:t> was developed on IT field</a:t>
            </a:r>
          </a:p>
          <a:p>
            <a:pPr marL="342900" lvl="1" indent="-342900">
              <a:buFont typeface="Arial" panose="020B0604020202020204" pitchFamily="34" charset="0"/>
              <a:buChar char="•"/>
            </a:pPr>
            <a:r>
              <a:rPr lang="en-GB" dirty="0" smtClean="0"/>
              <a:t>We analyse knowledge and information intensive services (KIIS) </a:t>
            </a:r>
          </a:p>
          <a:p>
            <a:pPr marL="342900" lvl="1" indent="-342900">
              <a:buFont typeface="Arial" panose="020B0604020202020204" pitchFamily="34" charset="0"/>
              <a:buChar char="•"/>
            </a:pPr>
            <a:r>
              <a:rPr lang="en-GB" dirty="0" smtClean="0"/>
              <a:t>Service Science means curricula, training, and research programs that are designed to teach individuals to apply scientific, engineering, and management disciplines that integrate elements of computer science, operation research, industrial engineering, business strategy, management sciences, and social and legal sciences, in order to encourage innovation in how organizations create value for customers and shareholders that could not be achieved through such disciplines working in isolation. (U.S. National Innovation Investment Act, 2007)</a:t>
            </a:r>
          </a:p>
          <a:p>
            <a:endParaRPr lang="en-GB" dirty="0"/>
          </a:p>
        </p:txBody>
      </p:sp>
    </p:spTree>
    <p:extLst>
      <p:ext uri="{BB962C8B-B14F-4D97-AF65-F5344CB8AC3E}">
        <p14:creationId xmlns:p14="http://schemas.microsoft.com/office/powerpoint/2010/main" val="1344861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Cooperative relation</a:t>
            </a:r>
            <a:endParaRPr lang="en-GB" dirty="0"/>
          </a:p>
        </p:txBody>
      </p:sp>
      <p:sp>
        <p:nvSpPr>
          <p:cNvPr id="3" name="Zástupný symbol pro obsah 2"/>
          <p:cNvSpPr>
            <a:spLocks noGrp="1"/>
          </p:cNvSpPr>
          <p:nvPr>
            <p:ph idx="1"/>
          </p:nvPr>
        </p:nvSpPr>
        <p:spPr/>
        <p:txBody>
          <a:bodyPr>
            <a:normAutofit fontScale="92500"/>
          </a:bodyPr>
          <a:lstStyle/>
          <a:p>
            <a:r>
              <a:rPr lang="en-GB" dirty="0" smtClean="0"/>
              <a:t>The purpose of IT is to provide service</a:t>
            </a:r>
          </a:p>
          <a:p>
            <a:pPr lvl="1"/>
            <a:r>
              <a:rPr lang="en-GB" dirty="0" smtClean="0"/>
              <a:t>Usage of IT is a service</a:t>
            </a:r>
          </a:p>
          <a:p>
            <a:pPr lvl="1"/>
            <a:r>
              <a:rPr lang="en-GB" dirty="0" smtClean="0"/>
              <a:t>It has power to support other services more than others</a:t>
            </a:r>
          </a:p>
          <a:p>
            <a:r>
              <a:rPr lang="en-GB" dirty="0" err="1" smtClean="0"/>
              <a:t>SeS</a:t>
            </a:r>
            <a:r>
              <a:rPr lang="en-GB" dirty="0" smtClean="0"/>
              <a:t> helps to adapt the service for particular user</a:t>
            </a:r>
          </a:p>
          <a:p>
            <a:r>
              <a:rPr lang="en-GB" dirty="0" err="1" smtClean="0"/>
              <a:t>SeS</a:t>
            </a:r>
            <a:r>
              <a:rPr lang="en-GB" dirty="0" smtClean="0"/>
              <a:t> says how to retain the user</a:t>
            </a:r>
          </a:p>
          <a:p>
            <a:r>
              <a:rPr lang="en-GB" dirty="0" err="1" smtClean="0"/>
              <a:t>SeS</a:t>
            </a:r>
            <a:r>
              <a:rPr lang="en-GB" dirty="0" smtClean="0"/>
              <a:t> defines how the product's value is developed</a:t>
            </a:r>
          </a:p>
          <a:p>
            <a:r>
              <a:rPr lang="en-GB" dirty="0" smtClean="0"/>
              <a:t>The development of IT tools must not be purposeless (without specific aim)</a:t>
            </a:r>
          </a:p>
          <a:p>
            <a:r>
              <a:rPr lang="en-GB" dirty="0" smtClean="0"/>
              <a:t>The concrete IT experts need to have multidisciplinary knowledge</a:t>
            </a:r>
            <a:endParaRPr lang="en-GB" dirty="0"/>
          </a:p>
        </p:txBody>
      </p:sp>
    </p:spTree>
    <p:extLst>
      <p:ext uri="{BB962C8B-B14F-4D97-AF65-F5344CB8AC3E}">
        <p14:creationId xmlns:p14="http://schemas.microsoft.com/office/powerpoint/2010/main" val="2073228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Relation to information</a:t>
            </a:r>
            <a:endParaRPr lang="en-GB" dirty="0"/>
          </a:p>
        </p:txBody>
      </p:sp>
      <p:sp>
        <p:nvSpPr>
          <p:cNvPr id="3" name="Zástupný symbol pro obsah 2"/>
          <p:cNvSpPr>
            <a:spLocks noGrp="1"/>
          </p:cNvSpPr>
          <p:nvPr>
            <p:ph idx="1"/>
          </p:nvPr>
        </p:nvSpPr>
        <p:spPr/>
        <p:txBody>
          <a:bodyPr>
            <a:normAutofit/>
          </a:bodyPr>
          <a:lstStyle/>
          <a:p>
            <a:r>
              <a:rPr lang="en-GB" dirty="0" smtClean="0"/>
              <a:t>Work of informatics specialists is about work with information</a:t>
            </a:r>
          </a:p>
          <a:p>
            <a:pPr lvl="2"/>
            <a:r>
              <a:rPr lang="en-GB" dirty="0" smtClean="0"/>
              <a:t>Do they know all semantics and consequences?</a:t>
            </a:r>
          </a:p>
          <a:p>
            <a:r>
              <a:rPr lang="en-GB" dirty="0" err="1" smtClean="0"/>
              <a:t>SeS</a:t>
            </a:r>
            <a:r>
              <a:rPr lang="en-GB" dirty="0" smtClean="0"/>
              <a:t> is the reaction to moral hazard problem on IT market</a:t>
            </a:r>
          </a:p>
          <a:p>
            <a:pPr lvl="1"/>
            <a:r>
              <a:rPr lang="en-GB" dirty="0" smtClean="0"/>
              <a:t>a tendency to take undue risks because the costs are not born by the party taking the risk</a:t>
            </a:r>
          </a:p>
          <a:p>
            <a:r>
              <a:rPr lang="en-GB" dirty="0" smtClean="0"/>
              <a:t>Double moral hazard</a:t>
            </a:r>
          </a:p>
          <a:p>
            <a:pPr lvl="1"/>
            <a:r>
              <a:rPr lang="en-GB" dirty="0" smtClean="0"/>
              <a:t>If both subjects are mutually in the relationship that causes moral hazard problem</a:t>
            </a:r>
          </a:p>
          <a:p>
            <a:pPr lvl="1"/>
            <a:endParaRPr lang="en-GB" dirty="0"/>
          </a:p>
        </p:txBody>
      </p:sp>
    </p:spTree>
    <p:extLst>
      <p:ext uri="{BB962C8B-B14F-4D97-AF65-F5344CB8AC3E}">
        <p14:creationId xmlns:p14="http://schemas.microsoft.com/office/powerpoint/2010/main" val="1844309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GB" dirty="0" smtClean="0"/>
              <a:t>Management is focused on</a:t>
            </a:r>
          </a:p>
          <a:p>
            <a:pPr lvl="1"/>
            <a:r>
              <a:rPr lang="en-GB" dirty="0" smtClean="0"/>
              <a:t>Negotiations</a:t>
            </a:r>
          </a:p>
          <a:p>
            <a:pPr lvl="1"/>
            <a:r>
              <a:rPr lang="en-GB" dirty="0" smtClean="0"/>
              <a:t>Finding source of the problem</a:t>
            </a:r>
          </a:p>
          <a:p>
            <a:pPr lvl="1"/>
            <a:r>
              <a:rPr lang="en-GB" dirty="0" smtClean="0"/>
              <a:t>Competencies of the people</a:t>
            </a:r>
          </a:p>
          <a:p>
            <a:pPr lvl="1"/>
            <a:r>
              <a:rPr lang="en-GB" dirty="0" smtClean="0"/>
              <a:t>Leadership</a:t>
            </a:r>
          </a:p>
          <a:p>
            <a:r>
              <a:rPr lang="en-GB" dirty="0" smtClean="0"/>
              <a:t>The most important is synergy</a:t>
            </a:r>
            <a:endParaRPr lang="en-GB" dirty="0"/>
          </a:p>
        </p:txBody>
      </p:sp>
      <p:sp>
        <p:nvSpPr>
          <p:cNvPr id="2" name="Nadpis 1"/>
          <p:cNvSpPr>
            <a:spLocks noGrp="1"/>
          </p:cNvSpPr>
          <p:nvPr>
            <p:ph type="title"/>
          </p:nvPr>
        </p:nvSpPr>
        <p:spPr/>
        <p:txBody>
          <a:bodyPr>
            <a:normAutofit fontScale="90000"/>
          </a:bodyPr>
          <a:lstStyle/>
          <a:p>
            <a:r>
              <a:rPr lang="en-GB" dirty="0" smtClean="0"/>
              <a:t>Service Science and Management</a:t>
            </a:r>
            <a:endParaRPr lang="en-GB" dirty="0"/>
          </a:p>
        </p:txBody>
      </p:sp>
    </p:spTree>
    <p:extLst>
      <p:ext uri="{BB962C8B-B14F-4D97-AF65-F5344CB8AC3E}">
        <p14:creationId xmlns:p14="http://schemas.microsoft.com/office/powerpoint/2010/main" val="882342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GB" dirty="0" smtClean="0"/>
              <a:t>To create synergy means</a:t>
            </a:r>
          </a:p>
          <a:p>
            <a:pPr lvl="1"/>
            <a:r>
              <a:rPr lang="en-GB" dirty="0" smtClean="0"/>
              <a:t>Understand mission of the company</a:t>
            </a:r>
          </a:p>
          <a:p>
            <a:pPr lvl="1"/>
            <a:r>
              <a:rPr lang="en-GB" dirty="0" smtClean="0"/>
              <a:t>Share the vision of the company</a:t>
            </a:r>
          </a:p>
          <a:p>
            <a:pPr lvl="1"/>
            <a:r>
              <a:rPr lang="en-GB" dirty="0" smtClean="0"/>
              <a:t>Learn the strategy of the company</a:t>
            </a:r>
          </a:p>
          <a:p>
            <a:r>
              <a:rPr lang="en-GB" dirty="0" smtClean="0"/>
              <a:t>Any organization is example of service environment</a:t>
            </a:r>
            <a:endParaRPr lang="en-GB" dirty="0"/>
          </a:p>
        </p:txBody>
      </p:sp>
      <p:sp>
        <p:nvSpPr>
          <p:cNvPr id="2" name="Nadpis 1"/>
          <p:cNvSpPr>
            <a:spLocks noGrp="1"/>
          </p:cNvSpPr>
          <p:nvPr>
            <p:ph type="title"/>
          </p:nvPr>
        </p:nvSpPr>
        <p:spPr/>
        <p:txBody>
          <a:bodyPr/>
          <a:lstStyle/>
          <a:p>
            <a:r>
              <a:rPr lang="en-GB" dirty="0" smtClean="0"/>
              <a:t>Synergy in management</a:t>
            </a:r>
            <a:endParaRPr lang="en-GB" dirty="0"/>
          </a:p>
        </p:txBody>
      </p:sp>
    </p:spTree>
    <p:extLst>
      <p:ext uri="{BB962C8B-B14F-4D97-AF65-F5344CB8AC3E}">
        <p14:creationId xmlns:p14="http://schemas.microsoft.com/office/powerpoint/2010/main" val="4136068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GB" dirty="0" smtClean="0"/>
              <a:t>Internal services</a:t>
            </a:r>
          </a:p>
          <a:p>
            <a:pPr lvl="1"/>
            <a:r>
              <a:rPr lang="en-GB" dirty="0" smtClean="0"/>
              <a:t>Supporting main business of the company</a:t>
            </a:r>
          </a:p>
          <a:p>
            <a:pPr lvl="2"/>
            <a:r>
              <a:rPr lang="en-GB" dirty="0" smtClean="0"/>
              <a:t>IT services, Cleaning services, Backup office, Accounting</a:t>
            </a:r>
          </a:p>
          <a:p>
            <a:pPr lvl="1"/>
            <a:r>
              <a:rPr lang="en-GB" dirty="0" smtClean="0"/>
              <a:t>Representing relations between people</a:t>
            </a:r>
          </a:p>
          <a:p>
            <a:pPr lvl="2"/>
            <a:r>
              <a:rPr lang="en-GB" dirty="0" smtClean="0"/>
              <a:t>Cooperation on the project</a:t>
            </a:r>
          </a:p>
          <a:p>
            <a:pPr lvl="2"/>
            <a:r>
              <a:rPr lang="en-GB" dirty="0" smtClean="0"/>
              <a:t>Communication in the company</a:t>
            </a:r>
          </a:p>
          <a:p>
            <a:r>
              <a:rPr lang="en-GB" dirty="0" smtClean="0"/>
              <a:t>External services</a:t>
            </a:r>
          </a:p>
          <a:p>
            <a:pPr lvl="1"/>
            <a:r>
              <a:rPr lang="en-GB" dirty="0" smtClean="0"/>
              <a:t>Services company buys or sells</a:t>
            </a:r>
          </a:p>
          <a:p>
            <a:pPr lvl="2"/>
            <a:endParaRPr lang="en-GB" dirty="0"/>
          </a:p>
        </p:txBody>
      </p:sp>
      <p:sp>
        <p:nvSpPr>
          <p:cNvPr id="2" name="Nadpis 1"/>
          <p:cNvSpPr>
            <a:spLocks noGrp="1"/>
          </p:cNvSpPr>
          <p:nvPr>
            <p:ph type="title"/>
          </p:nvPr>
        </p:nvSpPr>
        <p:spPr/>
        <p:txBody>
          <a:bodyPr>
            <a:normAutofit fontScale="90000"/>
          </a:bodyPr>
          <a:lstStyle/>
          <a:p>
            <a:r>
              <a:rPr lang="en-GB" dirty="0" smtClean="0"/>
              <a:t>Organization as service environment</a:t>
            </a:r>
            <a:endParaRPr lang="en-GB" dirty="0"/>
          </a:p>
        </p:txBody>
      </p:sp>
    </p:spTree>
    <p:extLst>
      <p:ext uri="{BB962C8B-B14F-4D97-AF65-F5344CB8AC3E}">
        <p14:creationId xmlns:p14="http://schemas.microsoft.com/office/powerpoint/2010/main" val="1432366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Organization Service Environment</a:t>
            </a:r>
            <a:endParaRPr lang="en-GB" dirty="0"/>
          </a:p>
        </p:txBody>
      </p:sp>
      <p:sp>
        <p:nvSpPr>
          <p:cNvPr id="8" name="CustomShape 5"/>
          <p:cNvSpPr/>
          <p:nvPr/>
        </p:nvSpPr>
        <p:spPr>
          <a:xfrm>
            <a:off x="1619640" y="2349000"/>
            <a:ext cx="1583280" cy="71928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2400" dirty="0" smtClean="0">
                <a:solidFill>
                  <a:srgbClr val="000000"/>
                </a:solidFill>
                <a:latin typeface="Tahoma"/>
                <a:ea typeface="DejaVu Sans"/>
              </a:rPr>
              <a:t>Provider</a:t>
            </a:r>
            <a:endParaRPr lang="en-GB" dirty="0"/>
          </a:p>
        </p:txBody>
      </p:sp>
      <p:sp>
        <p:nvSpPr>
          <p:cNvPr id="9" name="CustomShape 6"/>
          <p:cNvSpPr/>
          <p:nvPr/>
        </p:nvSpPr>
        <p:spPr>
          <a:xfrm>
            <a:off x="6228360" y="2372040"/>
            <a:ext cx="1583280" cy="71928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2400" strike="noStrike" dirty="0" smtClean="0">
                <a:solidFill>
                  <a:srgbClr val="000000"/>
                </a:solidFill>
                <a:latin typeface="Tahoma"/>
                <a:ea typeface="DejaVu Sans"/>
              </a:rPr>
              <a:t>Client</a:t>
            </a:r>
            <a:endParaRPr lang="en-GB" dirty="0"/>
          </a:p>
        </p:txBody>
      </p:sp>
      <p:sp>
        <p:nvSpPr>
          <p:cNvPr id="10" name="CustomShape 7"/>
          <p:cNvSpPr/>
          <p:nvPr/>
        </p:nvSpPr>
        <p:spPr>
          <a:xfrm>
            <a:off x="3924000" y="5301360"/>
            <a:ext cx="1583280" cy="71928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2400" strike="noStrike" dirty="0" smtClean="0">
                <a:solidFill>
                  <a:srgbClr val="000000"/>
                </a:solidFill>
                <a:latin typeface="Tahoma"/>
                <a:ea typeface="DejaVu Sans"/>
              </a:rPr>
              <a:t>Target</a:t>
            </a:r>
            <a:endParaRPr lang="en-GB" dirty="0"/>
          </a:p>
        </p:txBody>
      </p:sp>
      <p:sp>
        <p:nvSpPr>
          <p:cNvPr id="11" name="CustomShape 8"/>
          <p:cNvSpPr/>
          <p:nvPr/>
        </p:nvSpPr>
        <p:spPr>
          <a:xfrm>
            <a:off x="3204000" y="2709000"/>
            <a:ext cx="3023640" cy="2232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12" name="CustomShape 9"/>
          <p:cNvSpPr/>
          <p:nvPr/>
        </p:nvSpPr>
        <p:spPr>
          <a:xfrm>
            <a:off x="2411640" y="3069000"/>
            <a:ext cx="1511280" cy="259164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13" name="CustomShape 10"/>
          <p:cNvSpPr/>
          <p:nvPr/>
        </p:nvSpPr>
        <p:spPr>
          <a:xfrm flipV="1">
            <a:off x="5508000" y="3091320"/>
            <a:ext cx="1511280" cy="256860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17" name="CustomShape 14"/>
          <p:cNvSpPr/>
          <p:nvPr/>
        </p:nvSpPr>
        <p:spPr>
          <a:xfrm>
            <a:off x="874080" y="1883520"/>
            <a:ext cx="236520" cy="14040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700" strike="noStrike" dirty="0" smtClean="0">
                <a:solidFill>
                  <a:srgbClr val="000000"/>
                </a:solidFill>
                <a:latin typeface="Tahoma"/>
                <a:ea typeface="DejaVu Sans"/>
              </a:rPr>
              <a:t>P</a:t>
            </a:r>
            <a:endParaRPr lang="en-GB" dirty="0"/>
          </a:p>
        </p:txBody>
      </p:sp>
      <p:sp>
        <p:nvSpPr>
          <p:cNvPr id="18" name="CustomShape 15"/>
          <p:cNvSpPr/>
          <p:nvPr/>
        </p:nvSpPr>
        <p:spPr>
          <a:xfrm>
            <a:off x="1564560" y="1888200"/>
            <a:ext cx="236520" cy="14040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700" strike="noStrike" dirty="0" smtClean="0">
                <a:solidFill>
                  <a:srgbClr val="000000"/>
                </a:solidFill>
                <a:latin typeface="Tahoma"/>
                <a:ea typeface="DejaVu Sans"/>
              </a:rPr>
              <a:t>C</a:t>
            </a:r>
            <a:endParaRPr lang="en-GB" dirty="0"/>
          </a:p>
        </p:txBody>
      </p:sp>
      <p:sp>
        <p:nvSpPr>
          <p:cNvPr id="19" name="CustomShape 16"/>
          <p:cNvSpPr/>
          <p:nvPr/>
        </p:nvSpPr>
        <p:spPr>
          <a:xfrm>
            <a:off x="1219320" y="2462400"/>
            <a:ext cx="236520" cy="14040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900" strike="noStrike" dirty="0" smtClean="0">
                <a:solidFill>
                  <a:srgbClr val="000000"/>
                </a:solidFill>
                <a:latin typeface="Tahoma"/>
                <a:ea typeface="DejaVu Sans"/>
              </a:rPr>
              <a:t>T</a:t>
            </a:r>
            <a:endParaRPr lang="en-GB" dirty="0"/>
          </a:p>
        </p:txBody>
      </p:sp>
      <p:sp>
        <p:nvSpPr>
          <p:cNvPr id="20" name="CustomShape 17"/>
          <p:cNvSpPr/>
          <p:nvPr/>
        </p:nvSpPr>
        <p:spPr>
          <a:xfrm>
            <a:off x="1111680" y="1954080"/>
            <a:ext cx="452520" cy="396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21" name="CustomShape 18"/>
          <p:cNvSpPr/>
          <p:nvPr/>
        </p:nvSpPr>
        <p:spPr>
          <a:xfrm>
            <a:off x="992880" y="2025000"/>
            <a:ext cx="225720" cy="50760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22" name="CustomShape 19"/>
          <p:cNvSpPr/>
          <p:nvPr/>
        </p:nvSpPr>
        <p:spPr>
          <a:xfrm flipV="1">
            <a:off x="1456920" y="2028600"/>
            <a:ext cx="225720" cy="50292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23" name="CustomShape 20"/>
          <p:cNvSpPr/>
          <p:nvPr/>
        </p:nvSpPr>
        <p:spPr>
          <a:xfrm>
            <a:off x="4252320" y="4591440"/>
            <a:ext cx="236520" cy="14040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700" strike="noStrike" dirty="0" smtClean="0">
                <a:solidFill>
                  <a:srgbClr val="000000"/>
                </a:solidFill>
                <a:latin typeface="Tahoma"/>
                <a:ea typeface="DejaVu Sans"/>
              </a:rPr>
              <a:t>P</a:t>
            </a:r>
            <a:endParaRPr lang="en-GB" dirty="0"/>
          </a:p>
        </p:txBody>
      </p:sp>
      <p:sp>
        <p:nvSpPr>
          <p:cNvPr id="24" name="CustomShape 21"/>
          <p:cNvSpPr/>
          <p:nvPr/>
        </p:nvSpPr>
        <p:spPr>
          <a:xfrm>
            <a:off x="4942440" y="4596120"/>
            <a:ext cx="236520" cy="14040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700" strike="noStrike" dirty="0" smtClean="0">
                <a:solidFill>
                  <a:srgbClr val="000000"/>
                </a:solidFill>
                <a:latin typeface="Tahoma"/>
                <a:ea typeface="DejaVu Sans"/>
              </a:rPr>
              <a:t>C</a:t>
            </a:r>
            <a:endParaRPr lang="en-GB" dirty="0"/>
          </a:p>
        </p:txBody>
      </p:sp>
      <p:sp>
        <p:nvSpPr>
          <p:cNvPr id="25" name="CustomShape 22"/>
          <p:cNvSpPr/>
          <p:nvPr/>
        </p:nvSpPr>
        <p:spPr>
          <a:xfrm>
            <a:off x="4597200" y="5170320"/>
            <a:ext cx="236520" cy="14040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900" strike="noStrike" dirty="0" smtClean="0">
                <a:solidFill>
                  <a:srgbClr val="000000"/>
                </a:solidFill>
                <a:latin typeface="Tahoma"/>
                <a:ea typeface="DejaVu Sans"/>
              </a:rPr>
              <a:t>T</a:t>
            </a:r>
            <a:endParaRPr lang="en-GB" dirty="0"/>
          </a:p>
        </p:txBody>
      </p:sp>
      <p:sp>
        <p:nvSpPr>
          <p:cNvPr id="26" name="CustomShape 23"/>
          <p:cNvSpPr/>
          <p:nvPr/>
        </p:nvSpPr>
        <p:spPr>
          <a:xfrm>
            <a:off x="4489560" y="4662000"/>
            <a:ext cx="452520" cy="396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27" name="CustomShape 24"/>
          <p:cNvSpPr/>
          <p:nvPr/>
        </p:nvSpPr>
        <p:spPr>
          <a:xfrm>
            <a:off x="4370760" y="4732560"/>
            <a:ext cx="225720" cy="50760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28" name="CustomShape 25"/>
          <p:cNvSpPr/>
          <p:nvPr/>
        </p:nvSpPr>
        <p:spPr>
          <a:xfrm flipV="1">
            <a:off x="4834800" y="4736520"/>
            <a:ext cx="225720" cy="50292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29" name="CustomShape 26"/>
          <p:cNvSpPr/>
          <p:nvPr/>
        </p:nvSpPr>
        <p:spPr>
          <a:xfrm>
            <a:off x="7812360" y="1894680"/>
            <a:ext cx="236520" cy="14040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700" strike="noStrike" dirty="0" smtClean="0">
                <a:solidFill>
                  <a:srgbClr val="000000"/>
                </a:solidFill>
                <a:latin typeface="Tahoma"/>
                <a:ea typeface="DejaVu Sans"/>
              </a:rPr>
              <a:t>P</a:t>
            </a:r>
            <a:endParaRPr lang="en-GB" dirty="0"/>
          </a:p>
        </p:txBody>
      </p:sp>
      <p:sp>
        <p:nvSpPr>
          <p:cNvPr id="30" name="CustomShape 27"/>
          <p:cNvSpPr/>
          <p:nvPr/>
        </p:nvSpPr>
        <p:spPr>
          <a:xfrm>
            <a:off x="8502840" y="1899360"/>
            <a:ext cx="236520" cy="14040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700" strike="noStrike" dirty="0" smtClean="0">
                <a:solidFill>
                  <a:srgbClr val="000000"/>
                </a:solidFill>
                <a:latin typeface="Tahoma"/>
                <a:ea typeface="DejaVu Sans"/>
              </a:rPr>
              <a:t>C</a:t>
            </a:r>
            <a:endParaRPr lang="en-GB" dirty="0"/>
          </a:p>
        </p:txBody>
      </p:sp>
      <p:sp>
        <p:nvSpPr>
          <p:cNvPr id="31" name="CustomShape 28"/>
          <p:cNvSpPr/>
          <p:nvPr/>
        </p:nvSpPr>
        <p:spPr>
          <a:xfrm>
            <a:off x="8157600" y="2473920"/>
            <a:ext cx="236520" cy="140400"/>
          </a:xfrm>
          <a:prstGeom prst="rect">
            <a:avLst/>
          </a:prstGeom>
          <a:solidFill>
            <a:schemeClr val="accent2"/>
          </a:solidFill>
          <a:ln w="936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GB" sz="900" strike="noStrike" dirty="0" smtClean="0">
                <a:solidFill>
                  <a:srgbClr val="000000"/>
                </a:solidFill>
                <a:latin typeface="Tahoma"/>
                <a:ea typeface="DejaVu Sans"/>
              </a:rPr>
              <a:t>T</a:t>
            </a:r>
            <a:endParaRPr lang="en-GB" dirty="0"/>
          </a:p>
        </p:txBody>
      </p:sp>
      <p:sp>
        <p:nvSpPr>
          <p:cNvPr id="32" name="CustomShape 29"/>
          <p:cNvSpPr/>
          <p:nvPr/>
        </p:nvSpPr>
        <p:spPr>
          <a:xfrm>
            <a:off x="8049600" y="1965600"/>
            <a:ext cx="452520" cy="396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33" name="CustomShape 30"/>
          <p:cNvSpPr/>
          <p:nvPr/>
        </p:nvSpPr>
        <p:spPr>
          <a:xfrm>
            <a:off x="7931160" y="2036160"/>
            <a:ext cx="225720" cy="50760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
        <p:nvSpPr>
          <p:cNvPr id="34" name="CustomShape 31"/>
          <p:cNvSpPr/>
          <p:nvPr/>
        </p:nvSpPr>
        <p:spPr>
          <a:xfrm flipV="1">
            <a:off x="8394840" y="2039760"/>
            <a:ext cx="225720" cy="502920"/>
          </a:xfrm>
          <a:prstGeom prst="straightConnector1">
            <a:avLst/>
          </a:prstGeom>
          <a:solidFill>
            <a:schemeClr val="accent1"/>
          </a:solidFill>
          <a:ln w="9360">
            <a:solidFill>
              <a:schemeClr val="tx1"/>
            </a:solidFill>
            <a:miter/>
            <a:headEnd type="arrow" w="med" len="med"/>
            <a:tailEnd type="arrow" w="med" len="med"/>
          </a:ln>
        </p:spPr>
        <p:style>
          <a:lnRef idx="0">
            <a:scrgbClr r="0" g="0" b="0"/>
          </a:lnRef>
          <a:fillRef idx="0">
            <a:scrgbClr r="0" g="0" b="0"/>
          </a:fillRef>
          <a:effectRef idx="0">
            <a:scrgbClr r="0" g="0" b="0"/>
          </a:effectRef>
          <a:fontRef idx="minor"/>
        </p:style>
        <p:txBody>
          <a:bodyPr/>
          <a:lstStyle/>
          <a:p>
            <a:endParaRPr lang="en-GB" dirty="0"/>
          </a:p>
        </p:txBody>
      </p:sp>
    </p:spTree>
    <p:extLst>
      <p:ext uri="{BB962C8B-B14F-4D97-AF65-F5344CB8AC3E}">
        <p14:creationId xmlns:p14="http://schemas.microsoft.com/office/powerpoint/2010/main" val="104037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additive="repl">
                                        <p:cTn id="7" dur="1000"/>
                                        <p:tgtEl>
                                          <p:spTgt spid="8"/>
                                        </p:tgtEl>
                                      </p:cBhvr>
                                    </p:animEffect>
                                    <p:anim calcmode="lin" valueType="num">
                                      <p:cBhvr additive="repl">
                                        <p:cTn id="8" dur="1000" fill="hold"/>
                                        <p:tgtEl>
                                          <p:spTgt spid="8"/>
                                        </p:tgtEl>
                                        <p:attrNameLst>
                                          <p:attrName>ppt_x</p:attrName>
                                        </p:attrNameLst>
                                      </p:cBhvr>
                                      <p:tavLst>
                                        <p:tav tm="0">
                                          <p:val>
                                            <p:strVal val="#ppt_x"/>
                                          </p:val>
                                        </p:tav>
                                        <p:tav tm="100000">
                                          <p:val>
                                            <p:strVal val="#ppt_x"/>
                                          </p:val>
                                        </p:tav>
                                      </p:tavLst>
                                    </p:anim>
                                    <p:anim calcmode="lin" valueType="num">
                                      <p:cBhvr additive="repl">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additive="repl">
                                        <p:cTn id="12" dur="1000"/>
                                        <p:tgtEl>
                                          <p:spTgt spid="9"/>
                                        </p:tgtEl>
                                      </p:cBhvr>
                                    </p:animEffect>
                                    <p:anim calcmode="lin" valueType="num">
                                      <p:cBhvr additive="repl">
                                        <p:cTn id="13" dur="1000" fill="hold"/>
                                        <p:tgtEl>
                                          <p:spTgt spid="9"/>
                                        </p:tgtEl>
                                        <p:attrNameLst>
                                          <p:attrName>ppt_x</p:attrName>
                                        </p:attrNameLst>
                                      </p:cBhvr>
                                      <p:tavLst>
                                        <p:tav tm="0">
                                          <p:val>
                                            <p:strVal val="#ppt_x"/>
                                          </p:val>
                                        </p:tav>
                                        <p:tav tm="100000">
                                          <p:val>
                                            <p:strVal val="#ppt_x"/>
                                          </p:val>
                                        </p:tav>
                                      </p:tavLst>
                                    </p:anim>
                                    <p:anim calcmode="lin" valueType="num">
                                      <p:cBhvr additive="repl">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additive="repl">
                                        <p:cTn id="17" dur="1000"/>
                                        <p:tgtEl>
                                          <p:spTgt spid="10"/>
                                        </p:tgtEl>
                                      </p:cBhvr>
                                    </p:animEffect>
                                    <p:anim calcmode="lin" valueType="num">
                                      <p:cBhvr additive="repl">
                                        <p:cTn id="18" dur="1000" fill="hold"/>
                                        <p:tgtEl>
                                          <p:spTgt spid="10"/>
                                        </p:tgtEl>
                                        <p:attrNameLst>
                                          <p:attrName>ppt_x</p:attrName>
                                        </p:attrNameLst>
                                      </p:cBhvr>
                                      <p:tavLst>
                                        <p:tav tm="0">
                                          <p:val>
                                            <p:strVal val="#ppt_x"/>
                                          </p:val>
                                        </p:tav>
                                        <p:tav tm="100000">
                                          <p:val>
                                            <p:strVal val="#ppt_x"/>
                                          </p:val>
                                        </p:tav>
                                      </p:tavLst>
                                    </p:anim>
                                    <p:anim calcmode="lin" valueType="num">
                                      <p:cBhvr additive="repl">
                                        <p:cTn id="19" dur="1000" fill="hold"/>
                                        <p:tgtEl>
                                          <p:spTgt spid="10"/>
                                        </p:tgtEl>
                                        <p:attrNameLst>
                                          <p:attrName>ppt_y</p:attrName>
                                        </p:attrNameLst>
                                      </p:cBhvr>
                                      <p:tavLst>
                                        <p:tav tm="0">
                                          <p:val>
                                            <p:strVal val="#ppt_y+.1"/>
                                          </p:val>
                                        </p:tav>
                                        <p:tav tm="100000">
                                          <p:val>
                                            <p:strVal val="#ppt_y"/>
                                          </p:val>
                                        </p:tav>
                                      </p:tavLst>
                                    </p:anim>
                                  </p:childTnLst>
                                </p:cTn>
                              </p:par>
                              <p:par>
                                <p:cTn id="20" presetID="42" presetClass="entr"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additive="repl">
                                        <p:cTn id="22" dur="1000"/>
                                        <p:tgtEl>
                                          <p:spTgt spid="11"/>
                                        </p:tgtEl>
                                      </p:cBhvr>
                                    </p:animEffect>
                                    <p:anim calcmode="lin" valueType="num">
                                      <p:cBhvr additive="repl">
                                        <p:cTn id="23" dur="1000" fill="hold"/>
                                        <p:tgtEl>
                                          <p:spTgt spid="11"/>
                                        </p:tgtEl>
                                        <p:attrNameLst>
                                          <p:attrName>ppt_x</p:attrName>
                                        </p:attrNameLst>
                                      </p:cBhvr>
                                      <p:tavLst>
                                        <p:tav tm="0">
                                          <p:val>
                                            <p:strVal val="#ppt_x"/>
                                          </p:val>
                                        </p:tav>
                                        <p:tav tm="100000">
                                          <p:val>
                                            <p:strVal val="#ppt_x"/>
                                          </p:val>
                                        </p:tav>
                                      </p:tavLst>
                                    </p:anim>
                                    <p:anim calcmode="lin" valueType="num">
                                      <p:cBhvr additive="repl">
                                        <p:cTn id="24" dur="1000" fill="hold"/>
                                        <p:tgtEl>
                                          <p:spTgt spid="11"/>
                                        </p:tgtEl>
                                        <p:attrNameLst>
                                          <p:attrName>ppt_y</p:attrName>
                                        </p:attrNameLst>
                                      </p:cBhvr>
                                      <p:tavLst>
                                        <p:tav tm="0">
                                          <p:val>
                                            <p:strVal val="#ppt_y+.1"/>
                                          </p:val>
                                        </p:tav>
                                        <p:tav tm="100000">
                                          <p:val>
                                            <p:strVal val="#ppt_y"/>
                                          </p:val>
                                        </p:tav>
                                      </p:tavLst>
                                    </p:anim>
                                  </p:childTnLst>
                                </p:cTn>
                              </p:par>
                              <p:par>
                                <p:cTn id="25" presetID="42" presetClass="entr"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additive="repl">
                                        <p:cTn id="27" dur="1000"/>
                                        <p:tgtEl>
                                          <p:spTgt spid="12"/>
                                        </p:tgtEl>
                                      </p:cBhvr>
                                    </p:animEffect>
                                    <p:anim calcmode="lin" valueType="num">
                                      <p:cBhvr additive="repl">
                                        <p:cTn id="28" dur="1000" fill="hold"/>
                                        <p:tgtEl>
                                          <p:spTgt spid="12"/>
                                        </p:tgtEl>
                                        <p:attrNameLst>
                                          <p:attrName>ppt_x</p:attrName>
                                        </p:attrNameLst>
                                      </p:cBhvr>
                                      <p:tavLst>
                                        <p:tav tm="0">
                                          <p:val>
                                            <p:strVal val="#ppt_x"/>
                                          </p:val>
                                        </p:tav>
                                        <p:tav tm="100000">
                                          <p:val>
                                            <p:strVal val="#ppt_x"/>
                                          </p:val>
                                        </p:tav>
                                      </p:tavLst>
                                    </p:anim>
                                    <p:anim calcmode="lin" valueType="num">
                                      <p:cBhvr additive="repl">
                                        <p:cTn id="29" dur="1000" fill="hold"/>
                                        <p:tgtEl>
                                          <p:spTgt spid="12"/>
                                        </p:tgtEl>
                                        <p:attrNameLst>
                                          <p:attrName>ppt_y</p:attrName>
                                        </p:attrNameLst>
                                      </p:cBhvr>
                                      <p:tavLst>
                                        <p:tav tm="0">
                                          <p:val>
                                            <p:strVal val="#ppt_y+.1"/>
                                          </p:val>
                                        </p:tav>
                                        <p:tav tm="100000">
                                          <p:val>
                                            <p:strVal val="#ppt_y"/>
                                          </p:val>
                                        </p:tav>
                                      </p:tavLst>
                                    </p:anim>
                                  </p:childTnLst>
                                </p:cTn>
                              </p:par>
                              <p:par>
                                <p:cTn id="30" presetID="42" presetClass="entr"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additive="repl">
                                        <p:cTn id="32" dur="1000"/>
                                        <p:tgtEl>
                                          <p:spTgt spid="13"/>
                                        </p:tgtEl>
                                      </p:cBhvr>
                                    </p:animEffect>
                                    <p:anim calcmode="lin" valueType="num">
                                      <p:cBhvr additive="repl">
                                        <p:cTn id="33" dur="1000" fill="hold"/>
                                        <p:tgtEl>
                                          <p:spTgt spid="13"/>
                                        </p:tgtEl>
                                        <p:attrNameLst>
                                          <p:attrName>ppt_x</p:attrName>
                                        </p:attrNameLst>
                                      </p:cBhvr>
                                      <p:tavLst>
                                        <p:tav tm="0">
                                          <p:val>
                                            <p:strVal val="#ppt_x"/>
                                          </p:val>
                                        </p:tav>
                                        <p:tav tm="100000">
                                          <p:val>
                                            <p:strVal val="#ppt_x"/>
                                          </p:val>
                                        </p:tav>
                                      </p:tavLst>
                                    </p:anim>
                                    <p:anim calcmode="lin" valueType="num">
                                      <p:cBhvr additive="repl">
                                        <p:cTn id="3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_MbC">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Motiv_MbC</Template>
  <TotalTime>834</TotalTime>
  <Words>704</Words>
  <Application>Microsoft Office PowerPoint</Application>
  <PresentationFormat>Předvádění na obrazovce (4:3)</PresentationFormat>
  <Paragraphs>121</Paragraphs>
  <Slides>15</Slides>
  <Notes>3</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Motiv_MbC</vt:lpstr>
      <vt:lpstr>Service Science and Relation to other disciplines</vt:lpstr>
      <vt:lpstr>Service Science and IT</vt:lpstr>
      <vt:lpstr>Parent – child relation</vt:lpstr>
      <vt:lpstr>Cooperative relation</vt:lpstr>
      <vt:lpstr>Relation to information</vt:lpstr>
      <vt:lpstr>Service Science and Management</vt:lpstr>
      <vt:lpstr>Synergy in management</vt:lpstr>
      <vt:lpstr>Organization as service environment</vt:lpstr>
      <vt:lpstr>Organization Service Environment</vt:lpstr>
      <vt:lpstr>Service Science and Marketing</vt:lpstr>
      <vt:lpstr>4P and 4C</vt:lpstr>
      <vt:lpstr>2C with relation to IT</vt:lpstr>
      <vt:lpstr>The last C</vt:lpstr>
      <vt:lpstr>Service Science and Economics</vt:lpstr>
      <vt:lpstr>Service Science and Soft Skills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Science and Relation to other disciplines</dc:title>
  <dc:creator>leonard</dc:creator>
  <cp:lastModifiedBy>leonard</cp:lastModifiedBy>
  <cp:revision>8</cp:revision>
  <cp:lastPrinted>2014-12-04T06:08:08Z</cp:lastPrinted>
  <dcterms:created xsi:type="dcterms:W3CDTF">2014-12-03T18:36:29Z</dcterms:created>
  <dcterms:modified xsi:type="dcterms:W3CDTF">2014-12-04T08:30:34Z</dcterms:modified>
</cp:coreProperties>
</file>