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4" r:id="rId2"/>
    <p:sldId id="521" r:id="rId3"/>
    <p:sldId id="476" r:id="rId4"/>
    <p:sldId id="517" r:id="rId5"/>
    <p:sldId id="518" r:id="rId6"/>
    <p:sldId id="498" r:id="rId7"/>
    <p:sldId id="520" r:id="rId8"/>
    <p:sldId id="515" r:id="rId9"/>
    <p:sldId id="506" r:id="rId10"/>
    <p:sldId id="507" r:id="rId11"/>
    <p:sldId id="534" r:id="rId12"/>
    <p:sldId id="522" r:id="rId13"/>
    <p:sldId id="523" r:id="rId14"/>
    <p:sldId id="533" r:id="rId15"/>
    <p:sldId id="535" r:id="rId16"/>
    <p:sldId id="530" r:id="rId17"/>
    <p:sldId id="532" r:id="rId18"/>
    <p:sldId id="531" r:id="rId19"/>
    <p:sldId id="536" r:id="rId20"/>
    <p:sldId id="44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6600"/>
    <a:srgbClr val="FF9900"/>
    <a:srgbClr val="CCFFFF"/>
    <a:srgbClr val="2875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86338" autoAdjust="0"/>
  </p:normalViewPr>
  <p:slideViewPr>
    <p:cSldViewPr>
      <p:cViewPr>
        <p:scale>
          <a:sx n="75" d="100"/>
          <a:sy n="75" d="100"/>
        </p:scale>
        <p:origin x="-1115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DA5BC-84C6-B94A-B490-EBEF7A96EAB2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A0E5C-73B2-7947-AB2C-A4084DF8C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52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25.9.2014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25.9.2014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25.9.2014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25.9.2014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25.9.2014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25.9.2014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25.9.2014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25.9.2014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25.9.2014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25.9.2014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D59-3D5C-4D8F-834A-3510C002F5BF}" type="datetimeFigureOut">
              <a:rPr lang="cs-CZ" smtClean="0"/>
              <a:pPr/>
              <a:t>25.9.2014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6D59-3D5C-4D8F-834A-3510C002F5BF}" type="datetimeFigureOut">
              <a:rPr lang="cs-CZ" smtClean="0"/>
              <a:pPr/>
              <a:t>25.9.2014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57A1C-0DB7-4D48-8680-B270E184710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roslav.gurican@mycroftmind.com" TargetMode="External"/><Relationship Id="rId5" Type="http://schemas.openxmlformats.org/officeDocument/2006/relationships/hyperlink" Target="mailto:filip.prochazka@mycroftmind.com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s.muni.cz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fi.muni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rit-sc.cz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www.sas.com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ness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6672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67544" y="1412776"/>
            <a:ext cx="8100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Systémy decentralizovaného řízení energetických soustav</a:t>
            </a:r>
            <a:endParaRPr lang="en-US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00233" y="6215082"/>
            <a:ext cx="38576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sz="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Arial" pitchFamily="34" charset="0"/>
              </a:rPr>
              <a:t>Mycroft Mind, a.s.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Jundrovská 618/31, 624 00 Brno, Česká republika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+420 511 112 170, </a:t>
            </a:r>
            <a:r>
              <a:rPr kumimoji="0" lang="cs-CZ" sz="8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Info@mycroftmind.com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kumimoji="0" lang="cs-CZ" sz="8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www.mycroftmind.com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D:\TVORBA\MycroftMind\WORD a PP\IMG\MM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1716385" cy="500066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860032" y="4365104"/>
            <a:ext cx="38384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Filip </a:t>
            </a:r>
            <a:r>
              <a:rPr lang="cs-CZ" dirty="0" smtClean="0">
                <a:solidFill>
                  <a:srgbClr val="000000"/>
                </a:solidFill>
              </a:rPr>
              <a:t>Procházka, </a:t>
            </a:r>
            <a:r>
              <a:rPr lang="cs-CZ" dirty="0" err="1" smtClean="0">
                <a:solidFill>
                  <a:srgbClr val="000000"/>
                </a:solidFill>
              </a:rPr>
              <a:t>Miro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Guričan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  <a:hlinkClick r:id="rId5"/>
              </a:rPr>
              <a:t>f</a:t>
            </a:r>
            <a:r>
              <a:rPr lang="cs-CZ" dirty="0" err="1" smtClean="0">
                <a:solidFill>
                  <a:srgbClr val="000000"/>
                </a:solidFill>
                <a:hlinkClick r:id="rId5"/>
              </a:rPr>
              <a:t>ilip.prochazka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@</a:t>
            </a:r>
            <a:r>
              <a:rPr lang="en-US" dirty="0" err="1" smtClean="0">
                <a:solidFill>
                  <a:srgbClr val="000000"/>
                </a:solidFill>
                <a:hlinkClick r:id="rId5"/>
              </a:rPr>
              <a:t>mycroftmind.com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  <a:hlinkClick r:id="rId6"/>
              </a:rPr>
              <a:t>miroslav.gurican@mycroftmind.com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cs-CZ" dirty="0" err="1" smtClean="0">
                <a:solidFill>
                  <a:srgbClr val="000000"/>
                </a:solidFill>
              </a:rPr>
              <a:t>Mycroft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Mind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cs-CZ" dirty="0" smtClean="0">
                <a:solidFill>
                  <a:srgbClr val="000000"/>
                </a:solidFill>
              </a:rPr>
              <a:t>S309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Systém HDO</a:t>
            </a:r>
            <a:endParaRPr lang="en-US" sz="3600" baseline="30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620688"/>
            <a:ext cx="8136904" cy="5344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v ČR již desítky let funguje systém řízení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zátěže – HDO (Hromadné Dálkové Ovládání)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centrálně řízení </a:t>
            </a:r>
            <a:r>
              <a:rPr lang="cs-CZ" sz="2000" dirty="0" err="1" smtClean="0">
                <a:solidFill>
                  <a:srgbClr val="000000"/>
                </a:solidFill>
              </a:rPr>
              <a:t>broadcasting</a:t>
            </a:r>
            <a:r>
              <a:rPr lang="cs-CZ" sz="2000" dirty="0" smtClean="0">
                <a:solidFill>
                  <a:srgbClr val="000000"/>
                </a:solidFill>
              </a:rPr>
              <a:t> povelů na 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     sepnutí/vypnutí nízkého tarifu 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signál se šíří přímo po silovém vedení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fixní rozdělení odběrných míst do skupin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vlastnosti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desetiletí provozovaný vyladěný systém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plně pod kontrolou PDS</a:t>
            </a:r>
            <a:endParaRPr lang="cs-CZ" sz="2400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řízení větších celků DS (regiony, oblasti)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plán spínání připravován na měsíce dopředu</a:t>
            </a:r>
          </a:p>
          <a:p>
            <a:pPr lvl="1">
              <a:lnSpc>
                <a:spcPct val="120000"/>
              </a:lnSpc>
            </a:pPr>
            <a:endParaRPr lang="cs-CZ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16386" name="Picture 2" descr="http://3pol.cz/img/pic/0/2010/03/hdo1_prijima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708920"/>
            <a:ext cx="2281077" cy="3094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Východiska </a:t>
            </a:r>
            <a:r>
              <a:rPr lang="cs-CZ" sz="36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projektu</a:t>
            </a:r>
            <a:endParaRPr lang="en-US" sz="3600" baseline="30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980728"/>
            <a:ext cx="813690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Nastal </a:t>
            </a:r>
            <a:r>
              <a:rPr lang="cs-CZ" sz="2400" dirty="0" smtClean="0">
                <a:solidFill>
                  <a:srgbClr val="000000"/>
                </a:solidFill>
              </a:rPr>
              <a:t>čas sestoupit v </a:t>
            </a:r>
            <a:r>
              <a:rPr lang="cs-CZ" sz="2400" dirty="0" err="1" smtClean="0">
                <a:solidFill>
                  <a:srgbClr val="000000"/>
                </a:solidFill>
              </a:rPr>
              <a:t>granularitě</a:t>
            </a:r>
            <a:r>
              <a:rPr lang="cs-CZ" sz="2400" dirty="0" smtClean="0">
                <a:solidFill>
                  <a:srgbClr val="000000"/>
                </a:solidFill>
              </a:rPr>
              <a:t> řízení zátěže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o úroveň níže – na úroveň DTS ?</a:t>
            </a:r>
            <a:endParaRPr lang="cs-CZ" sz="20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Důvody</a:t>
            </a:r>
            <a:r>
              <a:rPr lang="cs-CZ" sz="2400" dirty="0" smtClean="0">
                <a:solidFill>
                  <a:srgbClr val="000000"/>
                </a:solidFill>
              </a:rPr>
              <a:t>: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instalace malých (typicky obnovitelných) zdrojů energie na úrovni NN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tlak na zvyšování efektivity distribuce energie </a:t>
            </a:r>
            <a:endParaRPr lang="cs-CZ" sz="2400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tlak na zvyšování kvality dodávky energie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dostupnost nových technologií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…</a:t>
            </a:r>
          </a:p>
          <a:p>
            <a:pPr lvl="1">
              <a:lnSpc>
                <a:spcPct val="120000"/>
              </a:lnSpc>
            </a:pPr>
            <a:endParaRPr lang="cs-CZ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Cíl </a:t>
            </a:r>
            <a:r>
              <a:rPr lang="cs-CZ" sz="36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projektu</a:t>
            </a:r>
            <a:endParaRPr lang="en-US" sz="3600" baseline="30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980728"/>
            <a:ext cx="813690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Osadit tři vybrané lokality dálkově </a:t>
            </a:r>
            <a:r>
              <a:rPr lang="cs-CZ" sz="2400" dirty="0" err="1" smtClean="0">
                <a:solidFill>
                  <a:srgbClr val="000000"/>
                </a:solidFill>
              </a:rPr>
              <a:t>odečítatelnými</a:t>
            </a: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elektroměry (</a:t>
            </a:r>
            <a:r>
              <a:rPr lang="cs-CZ" sz="2400" dirty="0" err="1" smtClean="0">
                <a:solidFill>
                  <a:srgbClr val="000000"/>
                </a:solidFill>
              </a:rPr>
              <a:t>smart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meters</a:t>
            </a:r>
            <a:r>
              <a:rPr lang="cs-CZ" sz="2400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Osadit trafostanice chytrými koncentrátory (</a:t>
            </a:r>
            <a:r>
              <a:rPr lang="cs-CZ" sz="2400" dirty="0" err="1" smtClean="0">
                <a:solidFill>
                  <a:srgbClr val="000000"/>
                </a:solidFill>
              </a:rPr>
              <a:t>Smart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</a:t>
            </a:r>
            <a:r>
              <a:rPr lang="cs-CZ" sz="2400" dirty="0" err="1" smtClean="0">
                <a:solidFill>
                  <a:srgbClr val="000000"/>
                </a:solidFill>
              </a:rPr>
              <a:t>Grid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Units</a:t>
            </a:r>
            <a:r>
              <a:rPr lang="cs-CZ" sz="2400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Vyvinout řídící algoritmus schopný řídit zátěž </a:t>
            </a: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dle chování konkrétní chování lokality</a:t>
            </a: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Ověřit efekty a spolehlivost takového řízení</a:t>
            </a: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43486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291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Oblasti	</a:t>
            </a:r>
            <a:endParaRPr lang="en-US" sz="3600" baseline="30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908720"/>
            <a:ext cx="8424936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Komplexní projekt zahrnující problematiku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predikce </a:t>
            </a:r>
          </a:p>
          <a:p>
            <a:pPr lvl="2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osvit, výroba, spotřeba, reakce odběratelů</a:t>
            </a:r>
            <a:endParaRPr lang="cs-CZ" sz="2400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optimalizace</a:t>
            </a:r>
          </a:p>
          <a:p>
            <a:pPr lvl="2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výpočet spínacích plánů na základě predikcí a jejich spolehlivosti</a:t>
            </a:r>
            <a:endParaRPr lang="cs-CZ" sz="2400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databáze</a:t>
            </a:r>
          </a:p>
          <a:p>
            <a:pPr lvl="2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ukládání měření, validace, agregace, …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b="1" dirty="0" smtClean="0">
                <a:solidFill>
                  <a:srgbClr val="000000"/>
                </a:solidFill>
              </a:rPr>
              <a:t>řízení a plánování komunikace a </a:t>
            </a:r>
            <a:r>
              <a:rPr lang="cs-CZ" sz="2400" b="1" dirty="0" smtClean="0">
                <a:solidFill>
                  <a:srgbClr val="000000"/>
                </a:solidFill>
              </a:rPr>
              <a:t>výpočtů</a:t>
            </a:r>
          </a:p>
          <a:p>
            <a:pPr lvl="2">
              <a:lnSpc>
                <a:spcPct val="120000"/>
              </a:lnSpc>
              <a:buBlip>
                <a:blip r:embed="rId4"/>
              </a:buBlip>
            </a:pPr>
            <a:r>
              <a:rPr lang="cs-CZ" sz="2400" b="1" dirty="0" smtClean="0">
                <a:solidFill>
                  <a:srgbClr val="000000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</a:rPr>
              <a:t>komunikace s SGU, centrálními systémy, </a:t>
            </a:r>
            <a:r>
              <a:rPr lang="cs-CZ" dirty="0" err="1" smtClean="0">
                <a:solidFill>
                  <a:srgbClr val="000000"/>
                </a:solidFill>
              </a:rPr>
              <a:t>meteo</a:t>
            </a:r>
            <a:r>
              <a:rPr lang="cs-CZ" dirty="0" smtClean="0">
                <a:solidFill>
                  <a:srgbClr val="000000"/>
                </a:solidFill>
              </a:rPr>
              <a:t> predikcí, …</a:t>
            </a:r>
            <a:br>
              <a:rPr lang="cs-CZ" dirty="0" smtClean="0">
                <a:solidFill>
                  <a:srgbClr val="000000"/>
                </a:solidFill>
              </a:rPr>
            </a:br>
            <a:endParaRPr lang="cs-CZ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Rozdíl </a:t>
            </a:r>
            <a:r>
              <a:rPr lang="cs-CZ" sz="2400" dirty="0" smtClean="0">
                <a:solidFill>
                  <a:srgbClr val="000000"/>
                </a:solidFill>
              </a:rPr>
              <a:t>řízení </a:t>
            </a:r>
            <a:r>
              <a:rPr lang="cs-CZ" sz="2400" dirty="0" smtClean="0">
                <a:solidFill>
                  <a:srgbClr val="000000"/>
                </a:solidFill>
              </a:rPr>
              <a:t>od klasického dispečerského řízení (SCADA) </a:t>
            </a: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Technologie</a:t>
            </a:r>
            <a:endParaRPr lang="en-US" sz="3600" baseline="30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980728"/>
            <a:ext cx="813690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Java EE 6 (</a:t>
            </a:r>
            <a:r>
              <a:rPr lang="cs-CZ" sz="2400" dirty="0" err="1" smtClean="0">
                <a:solidFill>
                  <a:srgbClr val="000000"/>
                </a:solidFill>
              </a:rPr>
              <a:t>JBoss</a:t>
            </a:r>
            <a:r>
              <a:rPr lang="cs-CZ" sz="2400" dirty="0" smtClean="0">
                <a:solidFill>
                  <a:srgbClr val="000000"/>
                </a:solidFill>
              </a:rPr>
              <a:t>) + Java SE 7 + </a:t>
            </a:r>
            <a:r>
              <a:rPr lang="cs-CZ" sz="2400" dirty="0" err="1" smtClean="0">
                <a:solidFill>
                  <a:srgbClr val="000000"/>
                </a:solidFill>
              </a:rPr>
              <a:t>Maven</a:t>
            </a: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Quartz</a:t>
            </a: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Netty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PostgreSQL</a:t>
            </a: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R systém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Smile</a:t>
            </a: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Git</a:t>
            </a: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aseline="30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Load</a:t>
            </a:r>
            <a:r>
              <a:rPr lang="cs-CZ" sz="36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baseline="30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controller</a:t>
            </a:r>
            <a:endParaRPr lang="en-US" sz="3600" baseline="30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980728"/>
            <a:ext cx="813690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Řídící algoritmus, který vypočítává plány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spínání nízkého tarifu pro jednotlivá odběrná místa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na následující den</a:t>
            </a:r>
            <a:endParaRPr lang="pt-BR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smtClean="0">
                <a:solidFill>
                  <a:srgbClr val="000000"/>
                </a:solidFill>
              </a:rPr>
              <a:t>Použív</a:t>
            </a:r>
            <a:r>
              <a:rPr lang="cs-CZ" sz="2400" dirty="0" smtClean="0">
                <a:solidFill>
                  <a:srgbClr val="000000"/>
                </a:solidFill>
              </a:rPr>
              <a:t>á</a:t>
            </a:r>
            <a:r>
              <a:rPr lang="pt-BR" sz="2400" dirty="0" smtClean="0">
                <a:solidFill>
                  <a:srgbClr val="000000"/>
                </a:solidFill>
              </a:rPr>
              <a:t> JNI interface na </a:t>
            </a:r>
            <a:r>
              <a:rPr lang="cs-CZ" sz="2400" dirty="0" smtClean="0">
                <a:solidFill>
                  <a:srgbClr val="000000"/>
                </a:solidFill>
              </a:rPr>
              <a:t>knihovnu</a:t>
            </a:r>
            <a:r>
              <a:rPr lang="pt-BR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</a:t>
            </a:r>
            <a:r>
              <a:rPr lang="pt-BR" sz="2400" dirty="0" smtClean="0">
                <a:solidFill>
                  <a:srgbClr val="000000"/>
                </a:solidFill>
              </a:rPr>
              <a:t>SMILE (B</a:t>
            </a:r>
            <a:r>
              <a:rPr lang="cs-CZ" sz="2400" dirty="0" err="1" smtClean="0">
                <a:solidFill>
                  <a:srgbClr val="000000"/>
                </a:solidFill>
              </a:rPr>
              <a:t>ayes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Belief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pt-BR" sz="2400" dirty="0" smtClean="0">
                <a:solidFill>
                  <a:srgbClr val="000000"/>
                </a:solidFill>
              </a:rPr>
              <a:t>N</a:t>
            </a:r>
            <a:r>
              <a:rPr lang="cs-CZ" sz="2400" dirty="0" err="1" smtClean="0">
                <a:solidFill>
                  <a:srgbClr val="000000"/>
                </a:solidFill>
              </a:rPr>
              <a:t>etworks</a:t>
            </a:r>
            <a:r>
              <a:rPr lang="pt-BR" sz="2400" dirty="0" smtClean="0">
                <a:solidFill>
                  <a:srgbClr val="000000"/>
                </a:solidFill>
              </a:rPr>
              <a:t>)</a:t>
            </a: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Spolupráce s </a:t>
            </a:r>
            <a:r>
              <a:rPr lang="cs-CZ" sz="2400" dirty="0" err="1" smtClean="0">
                <a:solidFill>
                  <a:srgbClr val="000000"/>
                </a:solidFill>
              </a:rPr>
              <a:t>Lasaris</a:t>
            </a:r>
            <a:r>
              <a:rPr lang="cs-CZ" sz="2400" dirty="0" smtClean="0">
                <a:solidFill>
                  <a:srgbClr val="000000"/>
                </a:solidFill>
              </a:rPr>
              <a:t> na vývoji (</a:t>
            </a:r>
            <a:r>
              <a:rPr lang="cs-CZ" sz="2400" dirty="0" err="1" smtClean="0">
                <a:solidFill>
                  <a:srgbClr val="000000"/>
                </a:solidFill>
              </a:rPr>
              <a:t>Stano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Chren</a:t>
            </a:r>
            <a:r>
              <a:rPr lang="cs-CZ" sz="2400" dirty="0" smtClean="0">
                <a:solidFill>
                  <a:srgbClr val="000000"/>
                </a:solidFill>
              </a:rPr>
              <a:t>, PhD)</a:t>
            </a:r>
            <a:endParaRPr lang="pt-BR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77072"/>
            <a:ext cx="4176464" cy="174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aseline="30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Browser</a:t>
            </a:r>
            <a:endParaRPr lang="en-US" sz="3600" baseline="30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980728"/>
            <a:ext cx="813690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Vizualizace dění na DTS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Zobrazovací </a:t>
            </a:r>
            <a:r>
              <a:rPr lang="cs-CZ" sz="2400" dirty="0" err="1" smtClean="0">
                <a:solidFill>
                  <a:srgbClr val="000000"/>
                </a:solidFill>
              </a:rPr>
              <a:t>framework</a:t>
            </a:r>
            <a:r>
              <a:rPr lang="cs-CZ" sz="2400" dirty="0" smtClean="0">
                <a:solidFill>
                  <a:srgbClr val="000000"/>
                </a:solidFill>
              </a:rPr>
              <a:t> nad </a:t>
            </a:r>
            <a:r>
              <a:rPr lang="cs-CZ" sz="2400" dirty="0" err="1" smtClean="0">
                <a:solidFill>
                  <a:srgbClr val="000000"/>
                </a:solidFill>
              </a:rPr>
              <a:t>Javascriptem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s využitím knihovny </a:t>
            </a:r>
            <a:r>
              <a:rPr lang="cs-CZ" sz="2400" dirty="0" smtClean="0">
                <a:solidFill>
                  <a:srgbClr val="000000"/>
                </a:solidFill>
              </a:rPr>
              <a:t>D3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Dvě diplomové práce (Patrik </a:t>
            </a:r>
            <a:r>
              <a:rPr lang="cs-CZ" sz="2400" dirty="0" err="1" smtClean="0">
                <a:solidFill>
                  <a:srgbClr val="000000"/>
                </a:solidFill>
              </a:rPr>
              <a:t>Pompe</a:t>
            </a:r>
            <a:r>
              <a:rPr lang="cs-CZ" sz="2400" dirty="0" smtClean="0">
                <a:solidFill>
                  <a:srgbClr val="000000"/>
                </a:solidFill>
              </a:rPr>
              <a:t>, Ferdinand </a:t>
            </a:r>
            <a:r>
              <a:rPr lang="cs-CZ" sz="2400" dirty="0" err="1" smtClean="0">
                <a:solidFill>
                  <a:srgbClr val="000000"/>
                </a:solidFill>
              </a:rPr>
              <a:t>Hudek</a:t>
            </a:r>
            <a:r>
              <a:rPr lang="cs-CZ" sz="2400" dirty="0" smtClean="0">
                <a:solidFill>
                  <a:srgbClr val="000000"/>
                </a:solidFill>
              </a:rPr>
              <a:t>)</a:t>
            </a: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3645024"/>
            <a:ext cx="2592288" cy="156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645024"/>
            <a:ext cx="2592288" cy="1586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645024"/>
            <a:ext cx="3024336" cy="1585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aseline="30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Communication</a:t>
            </a:r>
            <a:r>
              <a:rPr lang="cs-CZ" sz="36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baseline="300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controller</a:t>
            </a:r>
            <a:endParaRPr lang="en-US" sz="3600" baseline="30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980728"/>
            <a:ext cx="849694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Tvorba, správa a vykonávání </a:t>
            </a:r>
            <a:r>
              <a:rPr lang="cs-CZ" sz="2400" dirty="0" err="1" smtClean="0">
                <a:solidFill>
                  <a:srgbClr val="000000"/>
                </a:solidFill>
              </a:rPr>
              <a:t>odečtů</a:t>
            </a:r>
            <a:r>
              <a:rPr lang="cs-CZ" sz="2400" dirty="0" smtClean="0">
                <a:solidFill>
                  <a:srgbClr val="000000"/>
                </a:solidFill>
              </a:rPr>
              <a:t> a </a:t>
            </a:r>
            <a:r>
              <a:rPr lang="cs-CZ" sz="2400" dirty="0" err="1" smtClean="0">
                <a:solidFill>
                  <a:srgbClr val="000000"/>
                </a:solidFill>
              </a:rPr>
              <a:t>povelování</a:t>
            </a: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datových koncentrátorů / průmyslových elektroměrů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denní cyklus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ad-hoc komunikace dle potřeby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schopnost omezovat kdy lze komunikovat (kolize s jinými </a:t>
            </a:r>
            <a:r>
              <a:rPr lang="cs-CZ" sz="2000" dirty="0" err="1" smtClean="0">
                <a:solidFill>
                  <a:srgbClr val="000000"/>
                </a:solidFill>
              </a:rPr>
              <a:t>odečty</a:t>
            </a:r>
            <a:r>
              <a:rPr lang="cs-CZ" sz="2000" dirty="0" smtClean="0">
                <a:solidFill>
                  <a:srgbClr val="000000"/>
                </a:solidFill>
              </a:rPr>
              <a:t>) 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minimalizace zatížení linek (dynamická tvorba skupin, …)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schopnost pracovat s pomalými a nespolehlivými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    komunikačními linkami (GPRS)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WS </a:t>
            </a:r>
            <a:r>
              <a:rPr lang="cs-CZ" sz="2400" dirty="0" smtClean="0">
                <a:solidFill>
                  <a:srgbClr val="000000"/>
                </a:solidFill>
              </a:rPr>
              <a:t>implementované </a:t>
            </a:r>
            <a:r>
              <a:rPr lang="cs-CZ" sz="2400" dirty="0" smtClean="0">
                <a:solidFill>
                  <a:srgbClr val="000000"/>
                </a:solidFill>
              </a:rPr>
              <a:t>pomocí knihovny </a:t>
            </a:r>
            <a:r>
              <a:rPr lang="cs-CZ" sz="2400" dirty="0" smtClean="0">
                <a:solidFill>
                  <a:srgbClr val="000000"/>
                </a:solidFill>
              </a:rPr>
              <a:t>Netty</a:t>
            </a:r>
          </a:p>
          <a:p>
            <a:pPr>
              <a:lnSpc>
                <a:spcPct val="120000"/>
              </a:lnSpc>
            </a:pPr>
            <a:endParaRPr lang="cs-CZ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Témata</a:t>
            </a:r>
            <a:endParaRPr lang="en-US" sz="3600" baseline="30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980728"/>
            <a:ext cx="849694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Plánovanie</a:t>
            </a:r>
            <a:r>
              <a:rPr lang="cs-CZ" sz="2400" dirty="0">
                <a:solidFill>
                  <a:srgbClr val="000000"/>
                </a:solidFill>
              </a:rPr>
              <a:t> úloh – </a:t>
            </a:r>
            <a:r>
              <a:rPr lang="cs-CZ" sz="2400" dirty="0" err="1">
                <a:solidFill>
                  <a:srgbClr val="000000"/>
                </a:solidFill>
              </a:rPr>
              <a:t>JBoss</a:t>
            </a:r>
            <a:r>
              <a:rPr lang="cs-CZ" sz="2400" dirty="0">
                <a:solidFill>
                  <a:srgbClr val="000000"/>
                </a:solidFill>
              </a:rPr>
              <a:t> (AS)+ </a:t>
            </a:r>
            <a:r>
              <a:rPr lang="cs-CZ" sz="2400" dirty="0" err="1">
                <a:solidFill>
                  <a:srgbClr val="000000"/>
                </a:solidFill>
              </a:rPr>
              <a:t>quartz</a:t>
            </a:r>
            <a:r>
              <a:rPr lang="cs-CZ" sz="2400" dirty="0">
                <a:solidFill>
                  <a:srgbClr val="000000"/>
                </a:solidFill>
              </a:rPr>
              <a:t> + DB </a:t>
            </a:r>
            <a:r>
              <a:rPr lang="cs-CZ" sz="2400" dirty="0" smtClean="0">
                <a:solidFill>
                  <a:srgbClr val="000000"/>
                </a:solidFill>
              </a:rPr>
              <a:t>persistence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JTA </a:t>
            </a:r>
            <a:r>
              <a:rPr lang="cs-CZ" sz="2400" dirty="0">
                <a:solidFill>
                  <a:srgbClr val="000000"/>
                </a:solidFill>
              </a:rPr>
              <a:t>&amp; </a:t>
            </a:r>
            <a:r>
              <a:rPr lang="cs-CZ" sz="2400" dirty="0" smtClean="0">
                <a:solidFill>
                  <a:srgbClr val="000000"/>
                </a:solidFill>
              </a:rPr>
              <a:t>Netty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High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level</a:t>
            </a:r>
            <a:r>
              <a:rPr lang="cs-CZ" sz="2400" dirty="0">
                <a:solidFill>
                  <a:srgbClr val="000000"/>
                </a:solidFill>
              </a:rPr>
              <a:t> WS </a:t>
            </a:r>
            <a:r>
              <a:rPr lang="cs-CZ" sz="2400" dirty="0" err="1">
                <a:solidFill>
                  <a:srgbClr val="000000"/>
                </a:solidFill>
              </a:rPr>
              <a:t>framework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vs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low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level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custom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impl</a:t>
            </a:r>
            <a:r>
              <a:rPr lang="cs-CZ" sz="2400" dirty="0">
                <a:solidFill>
                  <a:srgbClr val="000000"/>
                </a:solidFill>
              </a:rPr>
              <a:t> (GPRS</a:t>
            </a:r>
            <a:r>
              <a:rPr lang="cs-CZ" sz="2400" dirty="0" smtClean="0">
                <a:solidFill>
                  <a:srgbClr val="000000"/>
                </a:solidFill>
              </a:rPr>
              <a:t>)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SE </a:t>
            </a:r>
            <a:r>
              <a:rPr lang="cs-CZ" sz="2400" dirty="0" err="1">
                <a:solidFill>
                  <a:srgbClr val="000000"/>
                </a:solidFill>
              </a:rPr>
              <a:t>vs</a:t>
            </a:r>
            <a:r>
              <a:rPr lang="cs-CZ" sz="2400" dirty="0">
                <a:solidFill>
                  <a:srgbClr val="000000"/>
                </a:solidFill>
              </a:rPr>
              <a:t> EE 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Honor </a:t>
            </a:r>
            <a:r>
              <a:rPr lang="cs-CZ" sz="2400" dirty="0">
                <a:solidFill>
                  <a:srgbClr val="000000"/>
                </a:solidFill>
              </a:rPr>
              <a:t>KISS – </a:t>
            </a:r>
            <a:r>
              <a:rPr lang="cs-CZ" sz="2400" dirty="0" err="1">
                <a:solidFill>
                  <a:srgbClr val="000000"/>
                </a:solidFill>
              </a:rPr>
              <a:t>event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driven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components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6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Program a cíle</a:t>
            </a:r>
            <a:endParaRPr lang="en-US" sz="3600" baseline="30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980728"/>
            <a:ext cx="813690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Stručný úvod do řízení zátěže v </a:t>
            </a:r>
            <a:r>
              <a:rPr lang="cs-CZ" sz="2400" dirty="0" smtClean="0">
                <a:solidFill>
                  <a:srgbClr val="000000"/>
                </a:solidFill>
              </a:rPr>
              <a:t>energetické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distribuční </a:t>
            </a:r>
            <a:r>
              <a:rPr lang="cs-CZ" sz="2400" dirty="0" smtClean="0">
                <a:solidFill>
                  <a:srgbClr val="000000"/>
                </a:solidFill>
              </a:rPr>
              <a:t>soustavě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Aktuální stav v ČR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Představení </a:t>
            </a:r>
            <a:r>
              <a:rPr lang="en-US" sz="2400" dirty="0" err="1" smtClean="0">
                <a:solidFill>
                  <a:srgbClr val="000000"/>
                </a:solidFill>
              </a:rPr>
              <a:t>konkr</a:t>
            </a:r>
            <a:r>
              <a:rPr lang="cs-CZ" sz="2400" dirty="0" err="1" smtClean="0">
                <a:solidFill>
                  <a:srgbClr val="000000"/>
                </a:solidFill>
              </a:rPr>
              <a:t>étního</a:t>
            </a:r>
            <a:r>
              <a:rPr lang="cs-CZ" sz="2400" dirty="0" smtClean="0">
                <a:solidFill>
                  <a:srgbClr val="000000"/>
                </a:solidFill>
              </a:rPr>
              <a:t> projektu</a:t>
            </a: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Aktuálně řešené architektonické otázky, prostor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    pro spolupráci</a:t>
            </a:r>
            <a:endParaRPr lang="cs-CZ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endParaRPr lang="cs-CZ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endParaRPr lang="cs-CZ" sz="24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4283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aseline="30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Díky za pozornost</a:t>
            </a:r>
            <a:endParaRPr lang="en-US" sz="3200" baseline="30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00233" y="6215082"/>
            <a:ext cx="38576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sz="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Arial" pitchFamily="34" charset="0"/>
              </a:rPr>
              <a:t>Mycroft Mind, a.s.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Jundrovská 618/31, 624 00 Brno, Česká republika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+420 511 112 170, </a:t>
            </a:r>
            <a:r>
              <a:rPr kumimoji="0" lang="cs-CZ" sz="8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Info@mycroftmind.com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kumimoji="0" lang="cs-CZ" sz="8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www.mycroftmind.com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D:\TVORBA\MycroftMind\WORD a PP\IMG\MM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1716385" cy="500066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89149"/>
            <a:ext cx="20574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915816" y="1377818"/>
            <a:ext cx="5904656" cy="4067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Blip>
                <a:blip r:embed="rId6"/>
              </a:buBlip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Mycroft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Holmes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–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Sherlock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b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Holmes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brother</a:t>
            </a:r>
            <a:endParaRPr lang="cs-CZ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Blip>
                <a:blip r:embed="rId6"/>
              </a:buBlip>
              <a:tabLst>
                <a:tab pos="180000" algn="l"/>
              </a:tabLst>
            </a:pP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http://sherlock-holmes.classic-</a:t>
            </a:r>
            <a:b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literature.co.uk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adventure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b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bruce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partington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plans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cs-CZ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cs-CZ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283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147" y="271213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Mycroft </a:t>
            </a:r>
            <a:r>
              <a:rPr kumimoji="0" lang="cs-CZ" sz="36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Mind</a:t>
            </a:r>
            <a:r>
              <a:rPr kumimoji="0" lang="cs-CZ" sz="3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 - představení</a:t>
            </a:r>
            <a:endParaRPr lang="en-US" sz="3600" baseline="30000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00233" y="6215082"/>
            <a:ext cx="38576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sz="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Arial" pitchFamily="34" charset="0"/>
              </a:rPr>
              <a:t>Mycroft Mind, a.s.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Jundrovská 618/31, 624 00 Brno, Česká republika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+420 511 112 170, </a:t>
            </a:r>
            <a:r>
              <a:rPr kumimoji="0" lang="cs-CZ" sz="8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Info@mycroftmind.com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kumimoji="0" lang="cs-CZ" sz="8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www.mycroftmind.com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D:\TVORBA\MycroftMind\WORD a PP\IMG\MM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1716385" cy="500066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179512" y="908720"/>
            <a:ext cx="8856984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en-US" sz="105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5"/>
              </a:buBlip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Založena</a:t>
            </a:r>
            <a:r>
              <a:rPr lang="en-US" sz="2000" dirty="0" smtClean="0">
                <a:solidFill>
                  <a:srgbClr val="000000"/>
                </a:solidFill>
              </a:rPr>
              <a:t> 2007 </a:t>
            </a:r>
            <a:r>
              <a:rPr lang="cs-CZ" sz="2000" dirty="0" smtClean="0">
                <a:solidFill>
                  <a:srgbClr val="000000"/>
                </a:solidFill>
              </a:rPr>
              <a:t>jako jeden z první spin-</a:t>
            </a:r>
            <a:r>
              <a:rPr lang="cs-CZ" sz="2000" dirty="0" err="1" smtClean="0">
                <a:solidFill>
                  <a:srgbClr val="000000"/>
                </a:solidFill>
              </a:rPr>
              <a:t>offů</a:t>
            </a:r>
            <a:r>
              <a:rPr lang="cs-CZ" sz="2000" dirty="0" smtClean="0">
                <a:solidFill>
                  <a:srgbClr val="000000"/>
                </a:solidFill>
              </a:rPr>
              <a:t> MU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5"/>
              </a:buBlip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Zaměření na problematiku rozsáhlých distribučních sítí energie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Blip>
                <a:blip r:embed="rId5"/>
              </a:buBlip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modely, simulace, analýzy dat, nové metody řízení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5"/>
              </a:buBlip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Úzká spolupráce s výzkumnými pracovišti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Blip>
                <a:blip r:embed="rId5"/>
              </a:buBlip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CERIT super-computing cloud</a:t>
            </a:r>
            <a:r>
              <a:rPr lang="cs-CZ" dirty="0" smtClean="0">
                <a:solidFill>
                  <a:srgbClr val="000000"/>
                </a:solidFill>
              </a:rPr>
              <a:t> (</a:t>
            </a:r>
            <a:r>
              <a:rPr lang="cs-CZ" dirty="0" smtClean="0">
                <a:solidFill>
                  <a:srgbClr val="000000"/>
                </a:solidFill>
                <a:hlinkClick r:id="rId6"/>
              </a:rPr>
              <a:t>www.</a:t>
            </a:r>
            <a:r>
              <a:rPr lang="cs-CZ" dirty="0" err="1" smtClean="0">
                <a:solidFill>
                  <a:srgbClr val="000000"/>
                </a:solidFill>
                <a:hlinkClick r:id="rId6"/>
              </a:rPr>
              <a:t>cerit</a:t>
            </a:r>
            <a:r>
              <a:rPr lang="cs-CZ" dirty="0" smtClean="0">
                <a:solidFill>
                  <a:srgbClr val="000000"/>
                </a:solidFill>
                <a:hlinkClick r:id="rId6"/>
              </a:rPr>
              <a:t>-</a:t>
            </a:r>
            <a:r>
              <a:rPr lang="cs-CZ" dirty="0" err="1" smtClean="0">
                <a:solidFill>
                  <a:srgbClr val="000000"/>
                </a:solidFill>
                <a:hlinkClick r:id="rId6"/>
              </a:rPr>
              <a:t>sc.cz</a:t>
            </a:r>
            <a:r>
              <a:rPr lang="cs-CZ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Blip>
                <a:blip r:embed="rId5"/>
              </a:buBlip>
            </a:pPr>
            <a:r>
              <a:rPr lang="en-US" dirty="0" smtClean="0">
                <a:solidFill>
                  <a:srgbClr val="000000"/>
                </a:solidFill>
              </a:rPr>
              <a:t> Faculty of Informatics, Masaryk University</a:t>
            </a:r>
            <a:r>
              <a:rPr lang="cs-CZ" dirty="0" smtClean="0">
                <a:solidFill>
                  <a:srgbClr val="000000"/>
                </a:solidFill>
              </a:rPr>
              <a:t> (</a:t>
            </a:r>
            <a:r>
              <a:rPr lang="cs-CZ" dirty="0" smtClean="0">
                <a:solidFill>
                  <a:srgbClr val="000000"/>
                </a:solidFill>
                <a:hlinkClick r:id="rId7"/>
              </a:rPr>
              <a:t>www.</a:t>
            </a:r>
            <a:r>
              <a:rPr lang="cs-CZ" dirty="0" err="1" smtClean="0">
                <a:solidFill>
                  <a:srgbClr val="000000"/>
                </a:solidFill>
                <a:hlinkClick r:id="rId7"/>
              </a:rPr>
              <a:t>fi.muni.cz</a:t>
            </a:r>
            <a:r>
              <a:rPr lang="cs-CZ" dirty="0" smtClean="0">
                <a:solidFill>
                  <a:srgbClr val="000000"/>
                </a:solidFill>
              </a:rPr>
              <a:t>)</a:t>
            </a:r>
          </a:p>
          <a:p>
            <a:pPr lvl="1">
              <a:lnSpc>
                <a:spcPct val="120000"/>
              </a:lnSpc>
              <a:buBlip>
                <a:blip r:embed="rId5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Institute </a:t>
            </a:r>
            <a:r>
              <a:rPr lang="cs-CZ" sz="2000" dirty="0" err="1" smtClean="0">
                <a:solidFill>
                  <a:srgbClr val="000000"/>
                </a:solidFill>
              </a:rPr>
              <a:t>of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Computer</a:t>
            </a:r>
            <a:r>
              <a:rPr lang="cs-CZ" sz="2000" dirty="0" smtClean="0">
                <a:solidFill>
                  <a:srgbClr val="000000"/>
                </a:solidFill>
              </a:rPr>
              <a:t> Science, Masaryk University (</a:t>
            </a:r>
            <a:r>
              <a:rPr lang="cs-CZ" dirty="0" smtClean="0">
                <a:solidFill>
                  <a:srgbClr val="000000"/>
                </a:solidFill>
                <a:hlinkClick r:id="rId8"/>
              </a:rPr>
              <a:t>www.</a:t>
            </a:r>
            <a:r>
              <a:rPr lang="cs-CZ" dirty="0" err="1" smtClean="0">
                <a:solidFill>
                  <a:srgbClr val="000000"/>
                </a:solidFill>
                <a:hlinkClick r:id="rId8"/>
              </a:rPr>
              <a:t>ics.muni.cz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lnSpc>
                <a:spcPct val="120000"/>
              </a:lnSpc>
              <a:buBlip>
                <a:blip r:embed="rId5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CzechGlobe</a:t>
            </a:r>
            <a:r>
              <a:rPr lang="en-US" sz="2000" dirty="0" smtClean="0">
                <a:solidFill>
                  <a:srgbClr val="000000"/>
                </a:solidFill>
              </a:rPr>
              <a:t> – Global Change Research Centre</a:t>
            </a:r>
            <a:r>
              <a:rPr lang="cs-CZ" sz="2000" dirty="0" smtClean="0">
                <a:solidFill>
                  <a:srgbClr val="000000"/>
                </a:solidFill>
              </a:rPr>
              <a:t> (</a:t>
            </a:r>
            <a:r>
              <a:rPr lang="cs-CZ" dirty="0" smtClean="0">
                <a:solidFill>
                  <a:srgbClr val="000000"/>
                </a:solidFill>
                <a:hlinkClick r:id="rId8"/>
              </a:rPr>
              <a:t>www.</a:t>
            </a:r>
            <a:r>
              <a:rPr lang="cs-CZ" dirty="0" err="1" smtClean="0">
                <a:solidFill>
                  <a:srgbClr val="000000"/>
                </a:solidFill>
                <a:hlinkClick r:id="rId8"/>
              </a:rPr>
              <a:t>czechglobe.cz</a:t>
            </a:r>
            <a:r>
              <a:rPr lang="cs-CZ" sz="2000" dirty="0" smtClean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5"/>
              </a:buBlip>
            </a:pPr>
            <a:r>
              <a:rPr lang="en-US" sz="2000" dirty="0" smtClean="0">
                <a:solidFill>
                  <a:srgbClr val="000000"/>
                </a:solidFill>
              </a:rPr>
              <a:t> Partner </a:t>
            </a:r>
            <a:r>
              <a:rPr lang="cs-CZ" sz="2000" dirty="0" smtClean="0">
                <a:solidFill>
                  <a:srgbClr val="000000"/>
                </a:solidFill>
              </a:rPr>
              <a:t>firem</a:t>
            </a:r>
            <a:r>
              <a:rPr lang="en-US" sz="2000" dirty="0" smtClean="0">
                <a:solidFill>
                  <a:srgbClr val="000000"/>
                </a:solidFill>
              </a:rPr>
              <a:t> Ness </a:t>
            </a:r>
            <a:r>
              <a:rPr lang="cs-CZ" sz="2000" dirty="0" smtClean="0">
                <a:solidFill>
                  <a:srgbClr val="000000"/>
                </a:solidFill>
              </a:rPr>
              <a:t>(</a:t>
            </a:r>
            <a:r>
              <a:rPr lang="cs-CZ" dirty="0" smtClean="0">
                <a:solidFill>
                  <a:srgbClr val="000000"/>
                </a:solidFill>
                <a:hlinkClick r:id="rId9"/>
              </a:rPr>
              <a:t>www.</a:t>
            </a:r>
            <a:r>
              <a:rPr lang="cs-CZ" dirty="0" err="1" smtClean="0">
                <a:solidFill>
                  <a:srgbClr val="000000"/>
                </a:solidFill>
                <a:hlinkClick r:id="rId9"/>
              </a:rPr>
              <a:t>ness.com</a:t>
            </a:r>
            <a:r>
              <a:rPr lang="cs-CZ" sz="2000" dirty="0" smtClean="0">
                <a:solidFill>
                  <a:srgbClr val="000000"/>
                </a:solidFill>
              </a:rPr>
              <a:t>), </a:t>
            </a:r>
            <a:r>
              <a:rPr lang="en-US" sz="2000" dirty="0" smtClean="0">
                <a:solidFill>
                  <a:srgbClr val="000000"/>
                </a:solidFill>
              </a:rPr>
              <a:t>SAS</a:t>
            </a:r>
            <a:r>
              <a:rPr lang="cs-CZ" sz="2000" dirty="0" smtClean="0">
                <a:solidFill>
                  <a:srgbClr val="000000"/>
                </a:solidFill>
              </a:rPr>
              <a:t> (</a:t>
            </a:r>
            <a:r>
              <a:rPr lang="cs-CZ" dirty="0" smtClean="0">
                <a:solidFill>
                  <a:srgbClr val="000000"/>
                </a:solidFill>
                <a:hlinkClick r:id="rId10"/>
              </a:rPr>
              <a:t>www.</a:t>
            </a:r>
            <a:r>
              <a:rPr lang="cs-CZ" dirty="0" err="1" smtClean="0">
                <a:solidFill>
                  <a:srgbClr val="000000"/>
                </a:solidFill>
                <a:hlinkClick r:id="rId10"/>
              </a:rPr>
              <a:t>sas.com</a:t>
            </a:r>
            <a:r>
              <a:rPr lang="cs-CZ" sz="2000" dirty="0" smtClean="0">
                <a:solidFill>
                  <a:srgbClr val="000000"/>
                </a:solidFill>
              </a:rPr>
              <a:t>), </a:t>
            </a:r>
            <a:r>
              <a:rPr lang="cs-CZ" sz="2000" dirty="0" err="1" smtClean="0">
                <a:solidFill>
                  <a:srgbClr val="000000"/>
                </a:solidFill>
              </a:rPr>
              <a:t>Atos</a:t>
            </a:r>
            <a:r>
              <a:rPr lang="cs-CZ" sz="2000" dirty="0" smtClean="0">
                <a:solidFill>
                  <a:srgbClr val="000000"/>
                </a:solidFill>
              </a:rPr>
              <a:t> (</a:t>
            </a:r>
            <a:r>
              <a:rPr lang="cs-CZ" dirty="0" smtClean="0">
                <a:solidFill>
                  <a:srgbClr val="000000"/>
                </a:solidFill>
                <a:hlinkClick r:id="rId9"/>
              </a:rPr>
              <a:t>www.</a:t>
            </a:r>
            <a:r>
              <a:rPr lang="cs-CZ" dirty="0" err="1" smtClean="0">
                <a:solidFill>
                  <a:srgbClr val="000000"/>
                </a:solidFill>
                <a:hlinkClick r:id="rId9"/>
              </a:rPr>
              <a:t>atos.net</a:t>
            </a:r>
            <a:r>
              <a:rPr lang="cs-CZ" sz="2000" dirty="0" smtClean="0">
                <a:solidFill>
                  <a:srgbClr val="000000"/>
                </a:solidFill>
              </a:rPr>
              <a:t>) 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2560" y="44624"/>
            <a:ext cx="1085088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107776"/>
            <a:ext cx="1072896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3675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aseline="30000" dirty="0" smtClean="0">
                <a:solidFill>
                  <a:schemeClr val="bg1"/>
                </a:solidFill>
                <a:ea typeface="+mj-ea"/>
                <a:cs typeface="+mj-cs"/>
              </a:rPr>
              <a:t>Co to je </a:t>
            </a:r>
            <a:r>
              <a:rPr lang="cs-CZ" sz="3200" baseline="30000" dirty="0" err="1" smtClean="0">
                <a:solidFill>
                  <a:schemeClr val="bg1"/>
                </a:solidFill>
                <a:ea typeface="+mj-ea"/>
                <a:cs typeface="+mj-cs"/>
              </a:rPr>
              <a:t>smart</a:t>
            </a:r>
            <a:r>
              <a:rPr lang="cs-CZ" sz="3200" baseline="300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cs-CZ" sz="3200" baseline="30000" dirty="0" err="1" smtClean="0">
                <a:solidFill>
                  <a:schemeClr val="bg1"/>
                </a:solidFill>
                <a:ea typeface="+mj-ea"/>
                <a:cs typeface="+mj-cs"/>
              </a:rPr>
              <a:t>grid</a:t>
            </a:r>
            <a:r>
              <a:rPr lang="cs-CZ" sz="3200" baseline="30000" dirty="0" smtClean="0">
                <a:solidFill>
                  <a:schemeClr val="bg1"/>
                </a:solidFill>
                <a:ea typeface="+mj-ea"/>
                <a:cs typeface="+mj-cs"/>
              </a:rPr>
              <a:t>?</a:t>
            </a:r>
            <a:endParaRPr lang="en-US" sz="3200" baseline="30000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00233" y="6215082"/>
            <a:ext cx="38576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Arial" pitchFamily="34" charset="0"/>
              </a:rPr>
              <a:t>Mycroft Mind, a.s.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Jundrovská 618/31, 624 00 Brno, Česká republika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+420 511 112 170, </a:t>
            </a:r>
            <a:r>
              <a:rPr kumimoji="0" lang="en-US" sz="800" b="0" i="0" u="sng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Info@mycroftmind.com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kumimoji="0" lang="en-US" sz="800" b="0" i="0" u="sng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www.mycroftmind.com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D:\TVORBA\MycroftMind\WORD a PP\IMG\MM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1716385" cy="500066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836712"/>
            <a:ext cx="8482210" cy="506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3675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aseline="30000" dirty="0" smtClean="0">
                <a:solidFill>
                  <a:schemeClr val="bg1"/>
                </a:solidFill>
                <a:ea typeface="+mj-ea"/>
                <a:cs typeface="+mj-cs"/>
              </a:rPr>
              <a:t>Co to je </a:t>
            </a:r>
            <a:r>
              <a:rPr lang="cs-CZ" sz="3200" baseline="30000" dirty="0" err="1" smtClean="0">
                <a:solidFill>
                  <a:schemeClr val="bg1"/>
                </a:solidFill>
                <a:ea typeface="+mj-ea"/>
                <a:cs typeface="+mj-cs"/>
              </a:rPr>
              <a:t>smart</a:t>
            </a:r>
            <a:r>
              <a:rPr lang="cs-CZ" sz="3200" baseline="300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cs-CZ" sz="3200" baseline="30000" dirty="0" err="1" smtClean="0">
                <a:solidFill>
                  <a:schemeClr val="bg1"/>
                </a:solidFill>
                <a:ea typeface="+mj-ea"/>
                <a:cs typeface="+mj-cs"/>
              </a:rPr>
              <a:t>grid</a:t>
            </a:r>
            <a:r>
              <a:rPr lang="cs-CZ" sz="3200" baseline="30000" dirty="0" smtClean="0">
                <a:solidFill>
                  <a:schemeClr val="bg1"/>
                </a:solidFill>
                <a:ea typeface="+mj-ea"/>
                <a:cs typeface="+mj-cs"/>
              </a:rPr>
              <a:t>?</a:t>
            </a:r>
            <a:endParaRPr lang="en-US" sz="3200" baseline="30000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00233" y="6215082"/>
            <a:ext cx="38576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Arial" pitchFamily="34" charset="0"/>
              </a:rPr>
              <a:t>Mycroft Mind, a.s.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Jundrovská 618/31, 624 00 Brno, Česká republika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+420 511 112 170, </a:t>
            </a:r>
            <a:r>
              <a:rPr kumimoji="0" lang="en-US" sz="800" b="0" i="0" u="sng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Info@mycroftmind.com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kumimoji="0" lang="en-US" sz="800" b="0" i="0" u="sng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www.mycroftmind.com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D:\TVORBA\MycroftMind\WORD a PP\IMG\MM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1716385" cy="500066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764704"/>
            <a:ext cx="6984776" cy="52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3675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821533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30000" dirty="0" smtClean="0">
                <a:solidFill>
                  <a:schemeClr val="bg1"/>
                </a:solidFill>
                <a:ea typeface="+mj-ea"/>
                <a:cs typeface="+mj-cs"/>
              </a:rPr>
              <a:t>SM/SG as a complex combination </a:t>
            </a:r>
            <a:r>
              <a:rPr lang="cs-CZ" sz="3600" baseline="30000" dirty="0" err="1" smtClean="0">
                <a:solidFill>
                  <a:schemeClr val="bg1"/>
                </a:solidFill>
                <a:ea typeface="+mj-ea"/>
                <a:cs typeface="+mj-cs"/>
              </a:rPr>
              <a:t>of</a:t>
            </a:r>
            <a:r>
              <a:rPr lang="cs-CZ" sz="3600" baseline="300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cs-CZ" sz="3600" baseline="30000" dirty="0" err="1" smtClean="0">
                <a:solidFill>
                  <a:schemeClr val="bg1"/>
                </a:solidFill>
                <a:ea typeface="+mj-ea"/>
                <a:cs typeface="+mj-cs"/>
              </a:rPr>
              <a:t>three</a:t>
            </a:r>
            <a:r>
              <a:rPr lang="cs-CZ" sz="3600" baseline="30000" dirty="0" smtClean="0">
                <a:solidFill>
                  <a:schemeClr val="bg1"/>
                </a:solidFill>
                <a:ea typeface="+mj-ea"/>
                <a:cs typeface="+mj-cs"/>
              </a:rPr>
              <a:t> sub-</a:t>
            </a:r>
            <a:r>
              <a:rPr lang="cs-CZ" sz="3600" baseline="30000" dirty="0" err="1" smtClean="0">
                <a:solidFill>
                  <a:schemeClr val="bg1"/>
                </a:solidFill>
                <a:ea typeface="+mj-ea"/>
                <a:cs typeface="+mj-cs"/>
              </a:rPr>
              <a:t>systems</a:t>
            </a:r>
            <a:endParaRPr lang="en-US" sz="3600" baseline="30000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00233" y="6215082"/>
            <a:ext cx="38576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Arial" pitchFamily="34" charset="0"/>
              </a:rPr>
              <a:t>Mycroft Mind, a.s.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Jundrovská 618/31, 624 00 Brno, Česká republika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+420 511 112 170, </a:t>
            </a:r>
            <a:r>
              <a:rPr kumimoji="0" lang="en-US" sz="800" b="0" i="0" u="sng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Info@mycroftmind.com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kumimoji="0" lang="en-US" sz="800" b="0" i="0" u="sng" strike="noStrike" cap="none" normalizeH="0" baseline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www.mycroftmind.com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D:\TVORBA\MycroftMind\WORD a PP\IMG\MM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1716385" cy="500066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9144000" cy="693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TVORBA\MycroftMind\WORD a PP\IMG\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9"/>
            <a:ext cx="9143999" cy="6703717"/>
          </a:xfrm>
          <a:prstGeom prst="rect">
            <a:avLst/>
          </a:prstGeom>
          <a:noFill/>
        </p:spPr>
      </p:pic>
      <p:pic>
        <p:nvPicPr>
          <p:cNvPr id="5" name="Picture 4" descr="D:\TVORBA\MycroftMind\WORD a PP\IMG\hlavic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846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8662" y="285728"/>
            <a:ext cx="77724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aseline="30000" dirty="0" smtClean="0">
                <a:solidFill>
                  <a:schemeClr val="bg1"/>
                </a:solidFill>
                <a:ea typeface="+mj-ea"/>
                <a:cs typeface="+mj-cs"/>
              </a:rPr>
              <a:t>Základní informace o distribuční soustavě</a:t>
            </a:r>
            <a:endParaRPr lang="en-US" sz="3200" baseline="30000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8596" y="6072206"/>
            <a:ext cx="8286808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323528" y="692696"/>
            <a:ext cx="8568952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endParaRPr lang="cs-CZ" sz="11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Napěťové úrovně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VVN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VN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NN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Distribuční trafostanice (VN / NN )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deseti-tisíce v terénu  </a:t>
            </a:r>
          </a:p>
          <a:p>
            <a:pPr lvl="1">
              <a:lnSpc>
                <a:spcPct val="120000"/>
              </a:lnSpc>
              <a:buBlip>
                <a:blip r:embed="rId4"/>
              </a:buBlip>
            </a:pP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obsluhují desítky až stovky odběrných míst</a:t>
            </a: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Produce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consumption</a:t>
            </a:r>
            <a:r>
              <a:rPr lang="cs-CZ" sz="2000" dirty="0" smtClean="0">
                <a:solidFill>
                  <a:srgbClr val="000000"/>
                </a:solidFill>
              </a:rPr>
              <a:t> vs. </a:t>
            </a:r>
            <a:r>
              <a:rPr lang="cs-CZ" sz="2000" dirty="0" err="1" smtClean="0">
                <a:solidFill>
                  <a:srgbClr val="000000"/>
                </a:solidFill>
              </a:rPr>
              <a:t>Consume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</a:rPr>
              <a:t>production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/>
            </a:r>
            <a:br>
              <a:rPr lang="cs-CZ" sz="2400" dirty="0" smtClean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7410" name="AutoShape 2" descr="data:image/jpeg;base64,/9j/4AAQSkZJRgABAQAAAQABAAD/2wCEAAkGBxQSEhUUEhQVFhQWFhQYGBgYFxcXFRYWGRcWGBcYFxgYHCggGBolHBUYITEhJSkrLi4uGB8zODMsNygtLi0BCgoKDg0OGhAQGiwkHyQsLCwvLCwsLCwsLCwsLCwsLCwsLCwsLCwsLCwsLCwsLCwsLCwsLCwsLCwsLCwsLCwsLP/AABEIAQMAwgMBIgACEQEDEQH/xAAcAAABBQEBAQAAAAAAAAAAAAACAAEDBAUGBwj/xABAEAABAwIEAwYEBAQDCAMAAAABAAIRAyEEEjFBBVFhBhMicYGRobHR8BQyQsEjUuHxYnKCBxYkM1OSssJDY6L/xAAZAQADAQEBAAAAAAAAAAAAAAAAAQIDBAX/xAAkEQACAgIBBQADAQEAAAAAAAAAAQIRAyESBBMxQVEUMmGBIv/aAAwDAQACEQMRAD8A6woSiKEr2zygSmRISgAShKMoUAChRKN1QTE39p8ueo90CEUIeP7gj5p3/T5rJ49xFjaVQB4D8piP0kbzoCDz3Uymoq2Uk34NRxQZOfzIXOcBxtcsFP8A5r2g/wASo4tkG+kS6AQJnlzWt+GxLhmfVpUm/wAwbI8pfqeguoWVNXRTxu6Mt3aAtx34aAWEazLmuDM8/wCWPlPRdEufq0XUq9Ko+o59AZ5fUAYG1HDKHhkyAbNmA7pC3KLgRYgixBFwWnTT7sjFJu7DLFKqCSAREJQtTIkw7LrUo4UPHIc1m03KUVTzUSTLi6LNfh9/CRCzq9ItMFW6dR7SoMRJMlEb9hKiqgcpHBCQtDMjCMFMQpKNEu9EABmSRZElIzWKYoimTKAKYoiEJQAJQlGhhAArl+3+G7zDgd4KYDgZOaS7RoEaGCTJOy6hUe0XC+/oNaCA8Go5pIlskNblcN2mCCss6bjSNMVctmdmfUomrVe1tFobmbTcHOIzBrnOcDMAzIHI6nWxRwWHZWw72NYQ4saC0kF8vaAJjxMyOqEzrDbzBAcBxZbQqfiA1gFWjSFJrf4oJDonMQ19N0QHgmYdNxCs8F4cMM2pWfTD8KHOdhxmLn0auWWZbCWOzloEWd0K4pzbVnVGCWjncNSrHHinmPeh0ggOeKrGst4CYLgIY6PPe3UhsnM4lzhIl1y2LENAs0SNGgCyr9l8L39V+Zxr1aP8WhVDmzJc2PAHBrWmHCLS18bWi4ZXql1VtduV2YvbuC1znwJ3LRlB/qtOme6Zn1C1aJeJ4Jtek+k6QHiJGo3B9CAVh9k6Nagfw9fYPdTIMgsBbMHzOmonqF08IXMnzGh5FdbgnJS9nKp1HiJJO2/nulCskQKnptJIhS4Khe4mFdwFMZ/dRKVFxjZIaXhGbUKji3AWjzV2vW8Rk+XRZOIdJKiCbKmyu4ICFIUMLYxAhSN5BDCOnZA0S9yUlOC3mUlFs04osFCUZQlWSChKMpiEAAhIRlCUACVTx3ERTc0VBlp5YD9g6XGHWtM28uoVuoeWv3cqjxbhza9J1J982/Ii4IHSFE060VGr2Xu1ODbUwmHqsIc5rXPaAA4PiXDe95A5ZiRdYHBO0NHFYGthwzLiolmY6gOYGuDv5hOkCY5aZnZN1XDVK2FqvJZLSMoc5gfcZmwLWcZtqOiy+IYE06/f0qcA1KkTYEhxM5SZA0GkWndedKNq/dnZGSTolwHaLFcOxneTnplxY5pHgID3ZmtMCHB2Y25+YXdO8V/XyXKYQtxrw2pLWhmdzGzAqd44zmdMgh5NtM0LrA2BHJdXTQq39OfPK6QLTz1+7oknNSafddRzgvG41+fRO0yiQERfbf6oAv4SvlS/EXlVJTSp4lciao9V3IkyaVCbsApkZahKZIJUlFoJugThAIt90eiZR9w5JQaWXyhIRkJirEAmREJoQABCFG4xc6Ji3oRPMEfAhK1dDoiB8R8h+6B/5h5O+bU9Qw4E6EBvrPh95PwUeNqhjc7rBkk6C0EHXznzAQIeqIy/5h8ZHzIXO8Tp/in4dwu0VXNff8tmsDROpM5o5A7Bb3EK7W0nvMloaXS2JtcFsmJ0IXKcPxIfVwpDnhrnPqtYQModDhVlweTYsECDZ2olcvUSo3wo0Oz+DDKgLYvhqRMbuJJcfWy3ojy+XksDstRLalSRfuqHUmQ4zO/TpA2XRwt8X6mU/ICZzU5bGnt9E4utCGCD7pJ3N90wKBAi1ttunREkQmadvsoAcpJFJADFCUSYhAgE4KRCSYCzJ0KSVAbRCEhSkISFNlkcIS1SwkWp2A2GyhwL9BfQm40sLnn6Bcn2o7XMqYhookhtLM2SC0ucSM0tNwPCLHqupqNdByRmjw5hLZ2kTcLksN2fYzEUXYkB9StXPhEd2AAX+IEeIeHS2q4upg+XJejqwyVcWNxXiNXEUMuGDu+JEhoBloBk30EwPMhaPF8E7E4TK2SXZdZYTleGvNwADmtFp2ldHhKDfxNVmVpDaeGMkAuJz1yJdvEAgbbLPxGJnBUgXS972kgmTlOJphvWPFC531E3f9NliiqIafBsraWGe4ZCxzCCCDUDGNuwgnKCSJkTC5XtDQGHxdFlN2Xu2E5Iljc48WQk5rlzrEnQL0LGsJxeHsYDK5Jiw/5IEnbUrzvt8134+QCQG0wYvFhryWfOUntlcUvBc7KtYw1ADE93EkXsbBdIvP6dTxsbzE+xb9V6CQvR6abca+HFmjTsFCW8v7o0l0mDABTOb7oiEgUwABSIROak1AAgpIi1IIECmRFMgAYTQiSQAEJJ4SQBvEICFK4ICFBoAknhKECDa6AsfG0y7G4LkHYhx9KUD5rUVKm3NjqH+FlY+4yrDPrGzbDuaNXBAfiMQbyBQB0izXOEf96yn1YwGFc1rWl78CIgOs+tSkeKZsTfUaiFdwtdrX417nBobUa2SQPy4ak7fzK5zH9o8LTwuCp981xY7BOcGguhtMtLtNxl052XlnedLinH8bhxJjuMSSNpz4YCR6n3K8x/2iAHiTugp/8Ai1dBxDt9S/EtqUab6gbSrUxNruexwPOP4fx6Lie0HFXV8QcQ9mTMRAvHhAA+SqJLLlM/xaf+V3nqxejkLy7h+NbUqU41DXA+7Yj2Xqxau/pHpnJn8ohhKFJlRNprrs56IITFq2sJQpDW/mpnYak7xEgeUBZvMk6otYm15OeTOatTHtafygQPRZ0LSMrRnKNMAJiEbmpgqJBSITkQnhAAJoRwmLUABCZFCSAN8oHBSISFmaAJiihNCABhYPHeG4ipUY/D1G0/CWPJJacpN4IB1E+wW/CYhTOKkqY4ycXaPMcTwEd9WZUrujOfG8nK85ZbBP5yQRcC11Xdw7CUw6awe+2UMvo2CCXRBkA/3Xc8Z7L0a4Nix5uXN3P+Juh+B6rzbtF2dfg6kubnpF3hcTAfacpyulp13Gi8+eGUDshkjLRYPFqNNxjMW5QB/CaHNOWJJzeK94kTzCz8bxc13lz8pEkgABoAJ2AJjylDjKIdRFUGgIIaaTC/vBIJlwqEk6RNwoMLQy1cmdjS15YXkmGkGM0i8AjVZ0zTR3fYHhFPuzXs4uOUAgENy7tkamdei7KFg9hJOEBJJJfVMkyT4zcnc9V0EL08SSgjgyO5MTGib6I6obPh0QpKyRlKx/MqNMihXQ9TzUJCMoVSERkQmLVIQmLUxEaGIUkJQgAITI4ShAEcJI4SQI2nJijITQszUjTQpITQgRGQhIUsISEwIyFn8d4W3E0H0nfqHhP8rxdrvQ/CVpkIYSaTVMFo8b42WPwzc7AzGUKppVCLOc0NdDnD9X5QM2tuqyuGUWmoIBdLjYASToAAQRM9Dquy/wBo/BwKzK7SAajTnBHh/h5fETebEAiD+XdcrwmnBOg/iObmLobaIJdBiJmYXBONSo7YSuNno/YPD5MLfU1Kk9CDl/8AVdGud7AvccKMwtmeWumS6XHNI1BmdV0kLtx/qjjn+zATokoWhICZHCaECBITQihJFhQEJoRwkQixEZCYhSwmIRYERCEOHMRcT5ayoxgiHvcHuAeGyLWItqdoiyLAYFjM4cHEF5IGYxDmgnQ3klxUObXo0UE/Yqbg4BzbggEHmDcJKxTw4aA1riGgAAWsBYDRJLnL4HGP01UxK8qxvajFVGgOqEAHVsNJ88oWY/EPdJcXOOxJJ21lcr6qPpG6xM9oSXj9DiuIY0BtZ7WtMgZjE+u3TRHieOV6n/MqOMiLGAWzoQICX5cfguyz1shDC8gZxSrp3tVoAiM7ogWECVfo9o8U3Su4iIvlPxcE11cfgdlnqEIHWubBeT4njFZ58dVxn/ERodQ0WF1HiMc97Yc4u38TibxG/RJ9Yvgdl/ToO3nEGZ6ZaWPyiNZAOdpMx0bp1XKcOqMkPcwBpquJaM0b6G52tqbDzWpVwjPwTazvz9/ka3Z05AD6Fyx6VMdyC2Qe8eI5AF39Vm8nJ2aqHFUdn2Q49Sp4drKrzmL6hJykxJmTHMk81sP7VYYR4yZMWabdTO3kvNaBIA0iUL67iQACJ8011MlrRDxJs9Uo9oMM4E960R/NIPoDco6fG8O5mfvW5eph3/bqvLi13T1KTjDZBm0wLz7J/lv+C7KPWcJjKdUB1N7XA8jf1GoPmpyF5DSqOZDgSDqIJBt12WpgOP16Uhr25TeCJgnUhXHq17RLw/D0mEiFxmF7ZP0cxjjOoJbbrqAVfZ2zpaFj52ylrp+IhbLqcb9kPHI6OEoWPhe1GHqGM5ab/mEaAnUW2UP+9lHvcgIyROebTFgBGs2V96HmyeEvhvZU0LksT20/6dPRxmTqNtNDceynb2uAptJZLzYjNlEgCTcTBkwp/Ih9KeKS9HTQowIP+lp06uGu/wCVczjO2bAwd22ahmRs0wd/1XA9/RZOP4lUFChU7xwLu9DiHGXFrgQJH+bRZZOpgmq2XDE2md4XDn8Ul5I7Fibm/qnWf5q+Ffjv6VqeNBuYJ5cvqibUcTmbfpv59FlirLbgTtFkWFxMeHnaVx8ToL1Wo+Pyka6jQAIWYuQCRPPkppPtaPqka4A1bPlaUgIXY0zpHSP2RvxRA8QjXz6HonNch35bjeOY0UeYakXmAHb+XJH+ATvOXbUb3QtrX0E+UKSvjXgwBItpOqCpTc6Ji0zeSBGgSv6BscZcBgcIBo6vUNpg5XM+ioUGAYJtW89+5gjlDnac5Kv8Xw47jB0g5jcoqPBc4DvMznE5Qbkg202sozhe74fSa+x/EPJ88g/dbehmNfytJ5j7up8HVa0EuMx7HrrYKJ1bI3ziSqNWrcOmQCOenOFlLYi3jK4EmesXG2ulv6oaGJBcIsIOgNv6yVDiHtdBMuE6DqrdEAgXhpGmltlN0gJBipcCDIAN+czt96KZlQk3Fj5ftqqeFpEEgDb83M+yfBkGo52kCPOenOyTCi7VzDRp8WgH3ZQV2RBkEnUDkixuLJm8T9/ZWdWqzJMiIgA6+XoiNgTwcpcSCOmonmE3efL0VWlXzOsLcpsfuVdDQTAiN76equ68gAzFkGbxv5bKw+Zseh5SoTQ8DtL6X2siaZ02+/UqW16C9UFEdTzWjiXOOAoG0jEVW22DmUzr6LMq0HRMEzt8lr0qROAMgy3EN1FxLH/ROLBHNuqn/qfBMr34Qch7f1SRzQWVO7DWSBuTe8AdP3U+DoyMwblLud+v0ULWkZQ4dSDabrdwtJ1QS1pg9Ggeqicmh1ZV4dLcx1BOu5jXyuInooX0i+pntlkm/PT1srj+H1iZLYbN5cNPRS0sO1tgZMTPJLlWx0ykWQ4DcmOd1t/7qYkYX8Q1jnS6AxrXGo4bugD8ov8AcT6Z2OwQGHpFrGl5ZmsGtc4m9zHX4LfZTqF1mN6y4SPOPJbKH0KPn9nA685jSqs8JLi6m9oB8i2ysYzhrqTWOBB7wCPEC6LGS2xbMjzXqvbgzg6wJMWI2ghwINuRheQuD2/rM9fEP/0FM4uwUbJu1ohuCadsMXe4qFHRovZg8MHx3Ti9zYjNmi8yoMe99VrBUDHd20saYyuDSIjM3UcpmPVFjOIk0KVItLRRJLSCXEzz8ugV81VFcStUogudeQM0TAtMTAsNQqtTC04E5iZnTL0AI5X1+Cu08QBTlwkk67H1UGGrEglrXDT9LojeLX3WDlK2QLB4NjQSAZM336QOXxUoa3SDIm+ugJt7JU36nK4dS1zR7lWeHYbMZuCW1LXgy06xop5b2CKlctGVrSQDfedbySbpNw7ha7hqYGmpvC2MDQdTElveEkkGHZhOuotpzU1KrXdM0rE7wDHqs3k9IdHM1MM4mQ2w1I03sBN9UdKiI8QsG6ctrLqxQqOcC4NDeUzaLgrQo0ByHsk8/oVHAYHgdRxL8jiDMaDMDubrRdwuqG2ZAFosfYCV2bqXnrGicUQpl1LY6OHHCKx2cOvhtzsSFYoYF0POQjLpY5nDeLX59V2Qa0J3VWjXX0UvM2KkcZhcC+qTma+nG5aRIW5Q4Y78PUZzqMI9nAGOesrZp1MwEQLx5JOfB11PyT7rsdHLHs/V5j2KS6Mud9hJT3JC0VKeEpjSm0eg+ikqkAddpOqq1ahFr67JUmkC7pPLeOvmpp+2XwCxj2kESfjdYdTAPNgx2upNoPPmthznDc+/1T9+dA6Z5q4ya8D4no/BX5KdITENYN9IErX4hxFjg0MJnNJs5tsruYG5C5/Cuhrf8o+QUzak7r16JM7tpV/4V/Ut/wDILzQ0szheLgfFegdtH/8ADkf4mfNcCDcTzWOX9i4+AcVS1A6aqKnRmBsAS6LEsH5wP9MpnGX7xJOh5c/vVafBaYNW+mU/sudyaTNMkFHwScEb/CsB+ZwHlPRX4PLyVfs7TApRqA942OnXdbHK1pXJlX/bOetFIUS7+wUrcHCsMPPn8ENRwO2v3dRQ+OiFzWjU3+4RsGvhJ0+/goHPJP3slUrHnrJ8tE+AUTucdxFvu6JlSP39FRrVBl8R2Px+5PmosHiJMa3HtoqWPVjUS86pGvP7++iDv5sDfnuI2VDiuKg5RtcxpYX9bqnwvigJDSBmMmefIe8K3jfGxyRqmqYMXNj5eXwTtpT58vsK24QwOIAEXjTY/fqgcREzpGhuTrp6LFIjiRsaWkcv6FEaZzD+XMTvcKPM4MdmAEz0gQfqs+hxIscWvNxadyLR99Voo6NeOjYho3TrLOIZz+f0SRRXFDYjPMAEtkg7nXmmbTqGZMae0A7LquIdl61FudwDmgy4tdMciRAMLMLBIPUDeNCT8iqcGtNGaTZk1cHIMydLaQpKOFDSAANuqt5xMxYH6gQfOVNYEReem02++imnYOB0jXCB5BSteqbqviDYN2l02ixAI5z4gjD17BJl9snTRjm4Lisi67tdU/hN6vHyK5Mlcub9jWC0AGqfDVIJDfzPGRv+ZxA+Ak+ihU+Bphz9QCLtJ2doCOolZUU1o0uAUg2iW/8A2PHsRHmtSv4YA3MQPKVl4bAuY0y4eJxdv031RGq65JnqJi330WeSLcmwUdeDRfUAESZ+GqFwb7ffss6tTLiIOo1GgP8AVVa2Gqag6ekz8CVPbCv4SDiYLjeBfz2VLi3E8oOX9QjbnbRW2cOZAmJuJ1HPX6LG4rwt7CJBOa1tBafr7LWONNkyToov4q8jLOv2bquziBzWJ/eP3Vg8HfnEDcz7/wAvUQtjA9m23c4xBloPrqOdgtnxSIUZMqto1Xv/ANNyZ1Mx9VPh8Jkq5eWa45CwMxuT8V0DaAYDl8wY5/3+Sr0mt8U6O15x5/eqycjTtpbZa4fiJp62kidLC3rPmhdUMusCeVuY+vzQ92C3KJA1ECfIHcJ8Lw14u4zE6f19QsHGwojFfN+YAtgWBOaQRfS41QswechwB2ixHlt8VoUGRrEjcgZvOUeY7D19EvBfH6Rfg2btv5pKUVDuW+5SSsC1x/tjWZSc60WGUWmbXJmyy6mJa5oIPhcGkRoLDfc6qh2hwzqtFzGxJLYkwLEFLA0Xsw7KboLm7iTvbUydfgvQzq9meH++SznFiTpJ0269L7IsPUvrO/l5j3WbVe4RlveZ6xKd2KyidfCN7RJ2XLxNZK0dPhalV7mkPYPzjxMOnh5O5jXr0V7uK2z6J/0vH/sqfDTOT/I75t+q02NC7o3RzUcP2m4q9zu6Pd+B0kgm5iND6rBfi3Ddq0e1VWMQ8dGe+ULna1ZZNcpGidItvxruY9lu4JjWU21Mzi5zRaBE9IuB1K5Dvhod9+R+i7DAGkKVMOkP7tpkkQHBo05JSjSKjK2WDjZ15/dlnV+J2EWuPL7+qGpQc8uIBkNBgC2kmI13PoVlOl7AMv63gneAGzKmMbG5m9g+KWA/VcefL91oUe8JkkZOtzG3kud4Xwx9QjK0wIJjVstBJk6BdThuHlgc11Sx0iXQQALDkRtG6maSKi2yXD1G5HAgGbnnOs3+/ZQ0XuMmJ8TbDUWg25WWgyhbxaSYI66yA2OajdgNTtJ56a676D2UWWkyu+qWk/pGlr269L/NQueNHGQb2uYB2OlwFcOAcCTt5AQPXW97BQVsPsCAN93GdJhFilpFZlQ/pMt1vOs8uikZR2mZ2+kjVT4TB6SSDzvcfLX5p68Agtj9z5SVDl9IttbHp0g03ERN528lOXi8ecqh3hJJJMxpHO/76IqbySbGN42PKCAZWat+ATrwWO7Ek84gTHnCirVoNwYgbHVEQ2deWtyDv8QnY4mTtfrbX7KaQAGuz7ITKM1Gm+eJ2l1uiSdIORx2N7T1X/lAYOlz7n6K72Ox9SriBTc4ljgS6bkRcGdrwPVczRo5nBkxe5PPlffz6r0Ls5w0YYajvDEkH8o2aDvrfmTyC75yVGWNWy5ieHFg2d/LIbYbAncDTf4IH8MGbpm8NiRvEdFoPq56bt7HyJiDfcbwCq9GsHMm9yfCAPDppzEz6rnOii9grOA/lYR6AsWgx3kFj0cc2ZGUG4km4ve2l1OK7iJFo/VAMW85AWqymaxnEdraR75xAMmLeTQIHM9FzmKYQ9wAMbHoYLZ9CF6rUwgeA4PDY/N4ZkaggbeQ6RChPDqeW0AxBJFrTEa8hytCXdoTxM8qbSLiIBnkBMrrMBwJ5a50Q4imImIAIJcG6wYiNr7ELrmYANAjwAgG0AER5DTT4Iswbo5oGpsPlHwUzyt+Co4q8mHgsPkfmdIJ52DhpPLLz+K1RgabXhwYAB4p6kC9jexTYjiLBEu8JJBIJtOny5/soK/8Q3daJgQTt8Pqs9mheZiGN8TYbIvsYtoOUclWpYnxTyMi8W0APpzn4KthsIQ4nPaORm+tiB9hWycv5S0yNbwenLQKaoLJ6WPcXABsEHlYHpG/3dO7G53TA15xcenRVodAg7WiYB/YoatUuPkdNL3GiVgmXKVW/hgWG8iyas2wnzgEjTyi3uq9OpEncwNL/wB1J38kem3IX/ulyoUhqtUugAx84UdZgjUTbS+pH1Q1axJAmDIjyifaB9woXYjMecG4ME7QRHzUPZkO9oMwMwt0OykpscBGU5djmv1mSkysQZAEfEzzJKN9QDkJOXyM801oaIxSBNnERtvPU8khgjJPebcx77RohdMwIzCbECIgXPISR7q1RpxHeEuv+aBEjSNzzW0IfQZF3J6/9iStmg03k380lpSFR5lUa2m8OcwTTym05ZkEbxvrfUQupwfaFjs3hgmI0O4NtINh77LlTVzCQDlA1Owmfy8rfchT4HBjMSwzY5RAs4tJ5zsdvkr1WzKE2kdg7idMQwS0OmZsYda31upRSaaYDHHTWBmEiPnf00WThcJDT3pzDZsy5oAnXWIgwrDqYy+CAYuAQDAka+9lg5L0bLJZZbw4Zg6CRbk2TJ3O151/daNJpZdzhc2ECB5R+YrPweIOQE3y6NAgk3kTsLfBQVMU+o6AMsnQR4RHP7/MpuzRM2XVmiMpE6ydrxIAsPX4yo6+Ja2Bab2EcuUWsseriagEuI1IFttNhI0KFtUOAJBMdIuY99rbSqodmu7Hk7+GYucxkl156RMn0Se43zgagTJII2n6BUvxLWGCCNY5CPvTqrlLEtIcW6zfzIm9r/1TVC5WCcFeauUEGZEwSdDMeVuiRY4EAMFuRgf00+4UmCe5xsIHOSI89z8lPSaBfMSYA2IEX0Ajf5ck7QrDp0iRcEb2PhHK+8+qrVyGWsb22t1tHVWq9QNbrd06jT+vJZTqTrXM+m1p6KJSQuQ4x5y5faemtkRrhw2kXtzgmOZ1VcULEgaGPrPwUeHbZ0zMeGNZIMz97LJsXMkq1sgs2d7m3mfinpYlxsQIOhGse0Hp5IG4ETJBHKbyN45f3VqnhovO1tusdUCcmytVqEGQLRyOvik2vv8A2SY9pIJNyI6QRr7J6jXtdeIm9xAi83iTZaLYESBuf03HMRaNLJxjZKM3MWthvivMWkm8WF7X9lbwQBvUL8kZgA0mp5Rtvy0VqjhhchpGwBaN7EgtJAAVtrCYHX+t/dX29UUkkVu9aIyyQT+sAcusE35nRTtBMwCR/pgjWTudkNabObpb139dNEq2JF5FrAQR4r3nlYj30RyrRLlsD8KTeGX/AMDUlC9xk/k1P/xT+6Snl/SeR5sX/lFoym0CPaOpWhwqu5gIaYu7YW005J0l2NaMw+JYp866zyjUbJsRinhwg8thz8kklHFfC/Rdw2OeNDFqezd9dupU9XiNT+bduw5Hp0SSTSRomO3iFQtdLp9B06KKpj6l/F/LsBq8Tt1KSSdILEMU9wGYzM7Dc326rSw2Ic1rgIEl2w5jokkhJCBGPqA2Ox/S3fXZC3iFS3i5bD6JJJNKwsEcRqG5dof5W/RQ4niFT+b4D6JJKHFfBPyRUMfUJMu57D+XyUlHFv1nnsNgY26BOkiMV8ApcXxb4PiO6WExb7+L5JJJ8V8JfksU8W+5m40sObenUq0cfUknN+nkOZ6JJK0kNMjp8Tqh7fFsNm/4ui0qfEqhzAumCYlrTFucdUkkqQ7IBxCpH5vg36KJ+OqZm+Lfk3/D0SSWcoq/BnI0KeLeQL7DYJJJLPivg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ata:image/jpeg;base64,/9j/4AAQSkZJRgABAQAAAQABAAD/2wCEAAkGBxQSEhUUEhQVFhQWFhQYGBgYFxcXFRYWGRcWGBcYFxgYHCggGBolHBUYITEhJSkrLi4uGB8zODMsNygtLi0BCgoKDg0OGhAQGiwkHyQsLCwvLCwsLCwsLCwsLCwsLCwsLCwsLCwsLCwsLCwsLCwsLCwsLCwsLCwsLCwsLCwsLP/AABEIAQMAwgMBIgACEQEDEQH/xAAcAAABBQEBAQAAAAAAAAAAAAACAAEDBAUGBwj/xABAEAABAwIEAwYEBAQDCAMAAAABAAIRAyEEEjFBBVFhBhMicYGRobHR8BQyQsEjUuHxYnKCBxYkM1OSssJDY6L/xAAZAQADAQEBAAAAAAAAAAAAAAAAAQIDBAX/xAAkEQACAgIBBQADAQEAAAAAAAAAAQIRAyESBBMxQVEUMmGBIv/aAAwDAQACEQMRAD8A6woSiKEr2zygSmRISgAShKMoUAChRKN1QTE39p8ueo90CEUIeP7gj5p3/T5rJ49xFjaVQB4D8piP0kbzoCDz3Uymoq2Uk34NRxQZOfzIXOcBxtcsFP8A5r2g/wASo4tkG+kS6AQJnlzWt+GxLhmfVpUm/wAwbI8pfqeguoWVNXRTxu6Mt3aAtx34aAWEazLmuDM8/wCWPlPRdEufq0XUq9Ko+o59AZ5fUAYG1HDKHhkyAbNmA7pC3KLgRYgixBFwWnTT7sjFJu7DLFKqCSAREJQtTIkw7LrUo4UPHIc1m03KUVTzUSTLi6LNfh9/CRCzq9ItMFW6dR7SoMRJMlEb9hKiqgcpHBCQtDMjCMFMQpKNEu9EABmSRZElIzWKYoimTKAKYoiEJQAJQlGhhAArl+3+G7zDgd4KYDgZOaS7RoEaGCTJOy6hUe0XC+/oNaCA8Go5pIlskNblcN2mCCss6bjSNMVctmdmfUomrVe1tFobmbTcHOIzBrnOcDMAzIHI6nWxRwWHZWw72NYQ4saC0kF8vaAJjxMyOqEzrDbzBAcBxZbQqfiA1gFWjSFJrf4oJDonMQ19N0QHgmYdNxCs8F4cMM2pWfTD8KHOdhxmLn0auWWZbCWOzloEWd0K4pzbVnVGCWjncNSrHHinmPeh0ggOeKrGst4CYLgIY6PPe3UhsnM4lzhIl1y2LENAs0SNGgCyr9l8L39V+Zxr1aP8WhVDmzJc2PAHBrWmHCLS18bWi4ZXql1VtduV2YvbuC1znwJ3LRlB/qtOme6Zn1C1aJeJ4Jtek+k6QHiJGo3B9CAVh9k6Nagfw9fYPdTIMgsBbMHzOmonqF08IXMnzGh5FdbgnJS9nKp1HiJJO2/nulCskQKnptJIhS4Khe4mFdwFMZ/dRKVFxjZIaXhGbUKji3AWjzV2vW8Rk+XRZOIdJKiCbKmyu4ICFIUMLYxAhSN5BDCOnZA0S9yUlOC3mUlFs04osFCUZQlWSChKMpiEAAhIRlCUACVTx3ERTc0VBlp5YD9g6XGHWtM28uoVuoeWv3cqjxbhza9J1J982/Ii4IHSFE060VGr2Xu1ODbUwmHqsIc5rXPaAA4PiXDe95A5ZiRdYHBO0NHFYGthwzLiolmY6gOYGuDv5hOkCY5aZnZN1XDVK2FqvJZLSMoc5gfcZmwLWcZtqOiy+IYE06/f0qcA1KkTYEhxM5SZA0GkWndedKNq/dnZGSTolwHaLFcOxneTnplxY5pHgID3ZmtMCHB2Y25+YXdO8V/XyXKYQtxrw2pLWhmdzGzAqd44zmdMgh5NtM0LrA2BHJdXTQq39OfPK6QLTz1+7oknNSafddRzgvG41+fRO0yiQERfbf6oAv4SvlS/EXlVJTSp4lciao9V3IkyaVCbsApkZahKZIJUlFoJugThAIt90eiZR9w5JQaWXyhIRkJirEAmREJoQABCFG4xc6Ji3oRPMEfAhK1dDoiB8R8h+6B/5h5O+bU9Qw4E6EBvrPh95PwUeNqhjc7rBkk6C0EHXznzAQIeqIy/5h8ZHzIXO8Tp/in4dwu0VXNff8tmsDROpM5o5A7Bb3EK7W0nvMloaXS2JtcFsmJ0IXKcPxIfVwpDnhrnPqtYQModDhVlweTYsECDZ2olcvUSo3wo0Oz+DDKgLYvhqRMbuJJcfWy3ojy+XksDstRLalSRfuqHUmQ4zO/TpA2XRwt8X6mU/ICZzU5bGnt9E4utCGCD7pJ3N90wKBAi1ttunREkQmadvsoAcpJFJADFCUSYhAgE4KRCSYCzJ0KSVAbRCEhSkISFNlkcIS1SwkWp2A2GyhwL9BfQm40sLnn6Bcn2o7XMqYhookhtLM2SC0ucSM0tNwPCLHqupqNdByRmjw5hLZ2kTcLksN2fYzEUXYkB9StXPhEd2AAX+IEeIeHS2q4upg+XJejqwyVcWNxXiNXEUMuGDu+JEhoBloBk30EwPMhaPF8E7E4TK2SXZdZYTleGvNwADmtFp2ldHhKDfxNVmVpDaeGMkAuJz1yJdvEAgbbLPxGJnBUgXS972kgmTlOJphvWPFC531E3f9NliiqIafBsraWGe4ZCxzCCCDUDGNuwgnKCSJkTC5XtDQGHxdFlN2Xu2E5Iljc48WQk5rlzrEnQL0LGsJxeHsYDK5Jiw/5IEnbUrzvt8134+QCQG0wYvFhryWfOUntlcUvBc7KtYw1ADE93EkXsbBdIvP6dTxsbzE+xb9V6CQvR6abca+HFmjTsFCW8v7o0l0mDABTOb7oiEgUwABSIROak1AAgpIi1IIECmRFMgAYTQiSQAEJJ4SQBvEICFK4ICFBoAknhKECDa6AsfG0y7G4LkHYhx9KUD5rUVKm3NjqH+FlY+4yrDPrGzbDuaNXBAfiMQbyBQB0izXOEf96yn1YwGFc1rWl78CIgOs+tSkeKZsTfUaiFdwtdrX417nBobUa2SQPy4ak7fzK5zH9o8LTwuCp981xY7BOcGguhtMtLtNxl052XlnedLinH8bhxJjuMSSNpz4YCR6n3K8x/2iAHiTugp/8Ai1dBxDt9S/EtqUab6gbSrUxNruexwPOP4fx6Lie0HFXV8QcQ9mTMRAvHhAA+SqJLLlM/xaf+V3nqxejkLy7h+NbUqU41DXA+7Yj2Xqxau/pHpnJn8ohhKFJlRNprrs56IITFq2sJQpDW/mpnYak7xEgeUBZvMk6otYm15OeTOatTHtafygQPRZ0LSMrRnKNMAJiEbmpgqJBSITkQnhAAJoRwmLUABCZFCSAN8oHBSISFmaAJiihNCABhYPHeG4ipUY/D1G0/CWPJJacpN4IB1E+wW/CYhTOKkqY4ycXaPMcTwEd9WZUrujOfG8nK85ZbBP5yQRcC11Xdw7CUw6awe+2UMvo2CCXRBkA/3Xc8Z7L0a4Nix5uXN3P+Juh+B6rzbtF2dfg6kubnpF3hcTAfacpyulp13Gi8+eGUDshkjLRYPFqNNxjMW5QB/CaHNOWJJzeK94kTzCz8bxc13lz8pEkgABoAJ2AJjylDjKIdRFUGgIIaaTC/vBIJlwqEk6RNwoMLQy1cmdjS15YXkmGkGM0i8AjVZ0zTR3fYHhFPuzXs4uOUAgENy7tkamdei7KFg9hJOEBJJJfVMkyT4zcnc9V0EL08SSgjgyO5MTGib6I6obPh0QpKyRlKx/MqNMihXQ9TzUJCMoVSERkQmLVIQmLUxEaGIUkJQgAITI4ShAEcJI4SQI2nJijITQszUjTQpITQgRGQhIUsISEwIyFn8d4W3E0H0nfqHhP8rxdrvQ/CVpkIYSaTVMFo8b42WPwzc7AzGUKppVCLOc0NdDnD9X5QM2tuqyuGUWmoIBdLjYASToAAQRM9Dquy/wBo/BwKzK7SAajTnBHh/h5fETebEAiD+XdcrwmnBOg/iObmLobaIJdBiJmYXBONSo7YSuNno/YPD5MLfU1Kk9CDl/8AVdGud7AvccKMwtmeWumS6XHNI1BmdV0kLtx/qjjn+zATokoWhICZHCaECBITQihJFhQEJoRwkQixEZCYhSwmIRYERCEOHMRcT5ayoxgiHvcHuAeGyLWItqdoiyLAYFjM4cHEF5IGYxDmgnQ3klxUObXo0UE/Yqbg4BzbggEHmDcJKxTw4aA1riGgAAWsBYDRJLnL4HGP01UxK8qxvajFVGgOqEAHVsNJ88oWY/EPdJcXOOxJJ21lcr6qPpG6xM9oSXj9DiuIY0BtZ7WtMgZjE+u3TRHieOV6n/MqOMiLGAWzoQICX5cfguyz1shDC8gZxSrp3tVoAiM7ogWECVfo9o8U3Su4iIvlPxcE11cfgdlnqEIHWubBeT4njFZ58dVxn/ERodQ0WF1HiMc97Yc4u38TibxG/RJ9Yvgdl/ToO3nEGZ6ZaWPyiNZAOdpMx0bp1XKcOqMkPcwBpquJaM0b6G52tqbDzWpVwjPwTazvz9/ka3Z05AD6Fyx6VMdyC2Qe8eI5AF39Vm8nJ2aqHFUdn2Q49Sp4drKrzmL6hJykxJmTHMk81sP7VYYR4yZMWabdTO3kvNaBIA0iUL67iQACJ8011MlrRDxJs9Uo9oMM4E960R/NIPoDco6fG8O5mfvW5eph3/bqvLi13T1KTjDZBm0wLz7J/lv+C7KPWcJjKdUB1N7XA8jf1GoPmpyF5DSqOZDgSDqIJBt12WpgOP16Uhr25TeCJgnUhXHq17RLw/D0mEiFxmF7ZP0cxjjOoJbbrqAVfZ2zpaFj52ylrp+IhbLqcb9kPHI6OEoWPhe1GHqGM5ab/mEaAnUW2UP+9lHvcgIyROebTFgBGs2V96HmyeEvhvZU0LksT20/6dPRxmTqNtNDceynb2uAptJZLzYjNlEgCTcTBkwp/Ih9KeKS9HTQowIP+lp06uGu/wCVczjO2bAwd22ahmRs0wd/1XA9/RZOP4lUFChU7xwLu9DiHGXFrgQJH+bRZZOpgmq2XDE2md4XDn8Ul5I7Fibm/qnWf5q+Ffjv6VqeNBuYJ5cvqibUcTmbfpv59FlirLbgTtFkWFxMeHnaVx8ToL1Wo+Pyka6jQAIWYuQCRPPkppPtaPqka4A1bPlaUgIXY0zpHSP2RvxRA8QjXz6HonNch35bjeOY0UeYakXmAHb+XJH+ATvOXbUb3QtrX0E+UKSvjXgwBItpOqCpTc6Ji0zeSBGgSv6BscZcBgcIBo6vUNpg5XM+ioUGAYJtW89+5gjlDnac5Kv8Xw47jB0g5jcoqPBc4DvMznE5Qbkg202sozhe74fSa+x/EPJ88g/dbehmNfytJ5j7up8HVa0EuMx7HrrYKJ1bI3ziSqNWrcOmQCOenOFlLYi3jK4EmesXG2ulv6oaGJBcIsIOgNv6yVDiHtdBMuE6DqrdEAgXhpGmltlN0gJBipcCDIAN+czt96KZlQk3Fj5ftqqeFpEEgDb83M+yfBkGo52kCPOenOyTCi7VzDRp8WgH3ZQV2RBkEnUDkixuLJm8T9/ZWdWqzJMiIgA6+XoiNgTwcpcSCOmonmE3efL0VWlXzOsLcpsfuVdDQTAiN76equ68gAzFkGbxv5bKw+Zseh5SoTQ8DtL6X2siaZ02+/UqW16C9UFEdTzWjiXOOAoG0jEVW22DmUzr6LMq0HRMEzt8lr0qROAMgy3EN1FxLH/ROLBHNuqn/qfBMr34Qch7f1SRzQWVO7DWSBuTe8AdP3U+DoyMwblLud+v0ULWkZQ4dSDabrdwtJ1QS1pg9Ggeqicmh1ZV4dLcx1BOu5jXyuInooX0i+pntlkm/PT1srj+H1iZLYbN5cNPRS0sO1tgZMTPJLlWx0ykWQ4DcmOd1t/7qYkYX8Q1jnS6AxrXGo4bugD8ov8AcT6Z2OwQGHpFrGl5ZmsGtc4m9zHX4LfZTqF1mN6y4SPOPJbKH0KPn9nA685jSqs8JLi6m9oB8i2ysYzhrqTWOBB7wCPEC6LGS2xbMjzXqvbgzg6wJMWI2ghwINuRheQuD2/rM9fEP/0FM4uwUbJu1ohuCadsMXe4qFHRovZg8MHx3Ti9zYjNmi8yoMe99VrBUDHd20saYyuDSIjM3UcpmPVFjOIk0KVItLRRJLSCXEzz8ugV81VFcStUogudeQM0TAtMTAsNQqtTC04E5iZnTL0AI5X1+Cu08QBTlwkk67H1UGGrEglrXDT9LojeLX3WDlK2QLB4NjQSAZM336QOXxUoa3SDIm+ugJt7JU36nK4dS1zR7lWeHYbMZuCW1LXgy06xop5b2CKlctGVrSQDfedbySbpNw7ha7hqYGmpvC2MDQdTElveEkkGHZhOuotpzU1KrXdM0rE7wDHqs3k9IdHM1MM4mQ2w1I03sBN9UdKiI8QsG6ctrLqxQqOcC4NDeUzaLgrQo0ByHsk8/oVHAYHgdRxL8jiDMaDMDubrRdwuqG2ZAFosfYCV2bqXnrGicUQpl1LY6OHHCKx2cOvhtzsSFYoYF0POQjLpY5nDeLX59V2Qa0J3VWjXX0UvM2KkcZhcC+qTma+nG5aRIW5Q4Y78PUZzqMI9nAGOesrZp1MwEQLx5JOfB11PyT7rsdHLHs/V5j2KS6Mud9hJT3JC0VKeEpjSm0eg+ikqkAddpOqq1ahFr67JUmkC7pPLeOvmpp+2XwCxj2kESfjdYdTAPNgx2upNoPPmthznDc+/1T9+dA6Z5q4ya8D4no/BX5KdITENYN9IErX4hxFjg0MJnNJs5tsruYG5C5/Cuhrf8o+QUzak7r16JM7tpV/4V/Ut/wDILzQ0szheLgfFegdtH/8ADkf4mfNcCDcTzWOX9i4+AcVS1A6aqKnRmBsAS6LEsH5wP9MpnGX7xJOh5c/vVafBaYNW+mU/sudyaTNMkFHwScEb/CsB+ZwHlPRX4PLyVfs7TApRqA942OnXdbHK1pXJlX/bOetFIUS7+wUrcHCsMPPn8ENRwO2v3dRQ+OiFzWjU3+4RsGvhJ0+/goHPJP3slUrHnrJ8tE+AUTucdxFvu6JlSP39FRrVBl8R2Px+5PmosHiJMa3HtoqWPVjUS86pGvP7++iDv5sDfnuI2VDiuKg5RtcxpYX9bqnwvigJDSBmMmefIe8K3jfGxyRqmqYMXNj5eXwTtpT58vsK24QwOIAEXjTY/fqgcREzpGhuTrp6LFIjiRsaWkcv6FEaZzD+XMTvcKPM4MdmAEz0gQfqs+hxIscWvNxadyLR99Voo6NeOjYho3TrLOIZz+f0SRRXFDYjPMAEtkg7nXmmbTqGZMae0A7LquIdl61FudwDmgy4tdMciRAMLMLBIPUDeNCT8iqcGtNGaTZk1cHIMydLaQpKOFDSAANuqt5xMxYH6gQfOVNYEReem02++imnYOB0jXCB5BSteqbqviDYN2l02ixAI5z4gjD17BJl9snTRjm4Lisi67tdU/hN6vHyK5Mlcub9jWC0AGqfDVIJDfzPGRv+ZxA+Ak+ihU+Bphz9QCLtJ2doCOolZUU1o0uAUg2iW/8A2PHsRHmtSv4YA3MQPKVl4bAuY0y4eJxdv031RGq65JnqJi330WeSLcmwUdeDRfUAESZ+GqFwb7ffss6tTLiIOo1GgP8AVVa2Gqag6ekz8CVPbCv4SDiYLjeBfz2VLi3E8oOX9QjbnbRW2cOZAmJuJ1HPX6LG4rwt7CJBOa1tBafr7LWONNkyToov4q8jLOv2bquziBzWJ/eP3Vg8HfnEDcz7/wAvUQtjA9m23c4xBloPrqOdgtnxSIUZMqto1Xv/ANNyZ1Mx9VPh8Jkq5eWa45CwMxuT8V0DaAYDl8wY5/3+Sr0mt8U6O15x5/eqycjTtpbZa4fiJp62kidLC3rPmhdUMusCeVuY+vzQ92C3KJA1ECfIHcJ8Lw14u4zE6f19QsHGwojFfN+YAtgWBOaQRfS41QswechwB2ixHlt8VoUGRrEjcgZvOUeY7D19EvBfH6Rfg2btv5pKUVDuW+5SSsC1x/tjWZSc60WGUWmbXJmyy6mJa5oIPhcGkRoLDfc6qh2hwzqtFzGxJLYkwLEFLA0Xsw7KboLm7iTvbUydfgvQzq9meH++SznFiTpJ0269L7IsPUvrO/l5j3WbVe4RlveZ6xKd2KyidfCN7RJ2XLxNZK0dPhalV7mkPYPzjxMOnh5O5jXr0V7uK2z6J/0vH/sqfDTOT/I75t+q02NC7o3RzUcP2m4q9zu6Pd+B0kgm5iND6rBfi3Ddq0e1VWMQ8dGe+ULna1ZZNcpGidItvxruY9lu4JjWU21Mzi5zRaBE9IuB1K5Dvhod9+R+i7DAGkKVMOkP7tpkkQHBo05JSjSKjK2WDjZ15/dlnV+J2EWuPL7+qGpQc8uIBkNBgC2kmI13PoVlOl7AMv63gneAGzKmMbG5m9g+KWA/VcefL91oUe8JkkZOtzG3kud4Xwx9QjK0wIJjVstBJk6BdThuHlgc11Sx0iXQQALDkRtG6maSKi2yXD1G5HAgGbnnOs3+/ZQ0XuMmJ8TbDUWg25WWgyhbxaSYI66yA2OajdgNTtJ56a676D2UWWkyu+qWk/pGlr269L/NQueNHGQb2uYB2OlwFcOAcCTt5AQPXW97BQVsPsCAN93GdJhFilpFZlQ/pMt1vOs8uikZR2mZ2+kjVT4TB6SSDzvcfLX5p68Agtj9z5SVDl9IttbHp0g03ERN528lOXi8ecqh3hJJJMxpHO/76IqbySbGN42PKCAZWat+ATrwWO7Ek84gTHnCirVoNwYgbHVEQ2deWtyDv8QnY4mTtfrbX7KaQAGuz7ITKM1Gm+eJ2l1uiSdIORx2N7T1X/lAYOlz7n6K72Ox9SriBTc4ljgS6bkRcGdrwPVczRo5nBkxe5PPlffz6r0Ls5w0YYajvDEkH8o2aDvrfmTyC75yVGWNWy5ieHFg2d/LIbYbAncDTf4IH8MGbpm8NiRvEdFoPq56bt7HyJiDfcbwCq9GsHMm9yfCAPDppzEz6rnOii9grOA/lYR6AsWgx3kFj0cc2ZGUG4km4ve2l1OK7iJFo/VAMW85AWqymaxnEdraR75xAMmLeTQIHM9FzmKYQ9wAMbHoYLZ9CF6rUwgeA4PDY/N4ZkaggbeQ6RChPDqeW0AxBJFrTEa8hytCXdoTxM8qbSLiIBnkBMrrMBwJ5a50Q4imImIAIJcG6wYiNr7ELrmYANAjwAgG0AER5DTT4Iswbo5oGpsPlHwUzyt+Co4q8mHgsPkfmdIJ52DhpPLLz+K1RgabXhwYAB4p6kC9jexTYjiLBEu8JJBIJtOny5/soK/8Q3daJgQTt8Pqs9mheZiGN8TYbIvsYtoOUclWpYnxTyMi8W0APpzn4KthsIQ4nPaORm+tiB9hWycv5S0yNbwenLQKaoLJ6WPcXABsEHlYHpG/3dO7G53TA15xcenRVodAg7WiYB/YoatUuPkdNL3GiVgmXKVW/hgWG8iyas2wnzgEjTyi3uq9OpEncwNL/wB1J38kem3IX/ulyoUhqtUugAx84UdZgjUTbS+pH1Q1axJAmDIjyifaB9woXYjMecG4ME7QRHzUPZkO9oMwMwt0OykpscBGU5djmv1mSkysQZAEfEzzJKN9QDkJOXyM801oaIxSBNnERtvPU8khgjJPebcx77RohdMwIzCbECIgXPISR7q1RpxHeEuv+aBEjSNzzW0IfQZF3J6/9iStmg03k380lpSFR5lUa2m8OcwTTym05ZkEbxvrfUQupwfaFjs3hgmI0O4NtINh77LlTVzCQDlA1Owmfy8rfchT4HBjMSwzY5RAs4tJ5zsdvkr1WzKE2kdg7idMQwS0OmZsYda31upRSaaYDHHTWBmEiPnf00WThcJDT3pzDZsy5oAnXWIgwrDqYy+CAYuAQDAka+9lg5L0bLJZZbw4Zg6CRbk2TJ3O151/daNJpZdzhc2ECB5R+YrPweIOQE3y6NAgk3kTsLfBQVMU+o6AMsnQR4RHP7/MpuzRM2XVmiMpE6ydrxIAsPX4yo6+Ja2Bab2EcuUWsseriagEuI1IFttNhI0KFtUOAJBMdIuY99rbSqodmu7Hk7+GYucxkl156RMn0Se43zgagTJII2n6BUvxLWGCCNY5CPvTqrlLEtIcW6zfzIm9r/1TVC5WCcFeauUEGZEwSdDMeVuiRY4EAMFuRgf00+4UmCe5xsIHOSI89z8lPSaBfMSYA2IEX0Ajf5ck7QrDp0iRcEb2PhHK+8+qrVyGWsb22t1tHVWq9QNbrd06jT+vJZTqTrXM+m1p6KJSQuQ4x5y5faemtkRrhw2kXtzgmOZ1VcULEgaGPrPwUeHbZ0zMeGNZIMz97LJsXMkq1sgs2d7m3mfinpYlxsQIOhGse0Hp5IG4ETJBHKbyN45f3VqnhovO1tusdUCcmytVqEGQLRyOvik2vv8A2SY9pIJNyI6QRr7J6jXtdeIm9xAi83iTZaLYESBuf03HMRaNLJxjZKM3MWthvivMWkm8WF7X9lbwQBvUL8kZgA0mp5Rtvy0VqjhhchpGwBaN7EgtJAAVtrCYHX+t/dX29UUkkVu9aIyyQT+sAcusE35nRTtBMwCR/pgjWTudkNabObpb139dNEq2JF5FrAQR4r3nlYj30RyrRLlsD8KTeGX/AMDUlC9xk/k1P/xT+6Snl/SeR5sX/lFoym0CPaOpWhwqu5gIaYu7YW005J0l2NaMw+JYp866zyjUbJsRinhwg8thz8kklHFfC/Rdw2OeNDFqezd9dupU9XiNT+bduw5Hp0SSTSRomO3iFQtdLp9B06KKpj6l/F/LsBq8Tt1KSSdILEMU9wGYzM7Dc326rSw2Ic1rgIEl2w5jokkhJCBGPqA2Ox/S3fXZC3iFS3i5bD6JJJNKwsEcRqG5dof5W/RQ4niFT+b4D6JJKHFfBPyRUMfUJMu57D+XyUlHFv1nnsNgY26BOkiMV8ApcXxb4PiO6WExb7+L5JJJ8V8JfksU8W+5m40sObenUq0cfUknN+nkOZ6JJK0kNMjp8Tqh7fFsNm/4ui0qfEqhzAumCYlrTFucdUkkqQ7IBxCpH5vg36KJ+OqZm+Lfk3/D0SSWcoq/BnI0KeLeQL7DYJJJLPivg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http://3pol.cz/img/pic/0/2008/10/el_vede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149080"/>
            <a:ext cx="1814176" cy="2421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8" descr="http://www.zdravy-domov.cz/storage/trafostanice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149080"/>
            <a:ext cx="183620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8" name="Picture 10" descr="http://www.perfect.zlin.cz/foto/reference/vn_trafostanice/ts_kios_napajed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149080"/>
            <a:ext cx="3312368" cy="248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MM">
  <a:themeElements>
    <a:clrScheme name="Custom 1">
      <a:dk1>
        <a:srgbClr val="757676"/>
      </a:dk1>
      <a:lt1>
        <a:sysClr val="window" lastClr="FFFFFF"/>
      </a:lt1>
      <a:dk2>
        <a:srgbClr val="EA640D"/>
      </a:dk2>
      <a:lt2>
        <a:srgbClr val="BFC2B5"/>
      </a:lt2>
      <a:accent1>
        <a:srgbClr val="EA640D"/>
      </a:accent1>
      <a:accent2>
        <a:srgbClr val="BFC254"/>
      </a:accent2>
      <a:accent3>
        <a:srgbClr val="F29400"/>
      </a:accent3>
      <a:accent4>
        <a:srgbClr val="F9B200"/>
      </a:accent4>
      <a:accent5>
        <a:srgbClr val="A2A6A0"/>
      </a:accent5>
      <a:accent6>
        <a:srgbClr val="F79646"/>
      </a:accent6>
      <a:hlink>
        <a:srgbClr val="CD4614"/>
      </a:hlink>
      <a:folHlink>
        <a:srgbClr val="6600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39774</TotalTime>
  <Words>454</Words>
  <Application>Microsoft Office PowerPoint</Application>
  <PresentationFormat>Předvádění na obrazovce (4:3)</PresentationFormat>
  <Paragraphs>146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theme_MM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utpate dolorem num ahendit exercil land</dc:title>
  <dc:creator>Pavel</dc:creator>
  <cp:lastModifiedBy>Filip</cp:lastModifiedBy>
  <cp:revision>1226</cp:revision>
  <dcterms:created xsi:type="dcterms:W3CDTF">2011-06-22T15:19:37Z</dcterms:created>
  <dcterms:modified xsi:type="dcterms:W3CDTF">2014-09-25T11:01:12Z</dcterms:modified>
</cp:coreProperties>
</file>