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8" r:id="rId3"/>
    <p:sldId id="291" r:id="rId4"/>
    <p:sldId id="303" r:id="rId5"/>
    <p:sldId id="301" r:id="rId6"/>
    <p:sldId id="302" r:id="rId7"/>
    <p:sldId id="306" r:id="rId8"/>
    <p:sldId id="307" r:id="rId9"/>
    <p:sldId id="294" r:id="rId10"/>
    <p:sldId id="300" r:id="rId11"/>
    <p:sldId id="304" r:id="rId12"/>
    <p:sldId id="292" r:id="rId13"/>
    <p:sldId id="290" r:id="rId14"/>
    <p:sldId id="293" r:id="rId15"/>
    <p:sldId id="289" r:id="rId16"/>
    <p:sldId id="295" r:id="rId17"/>
    <p:sldId id="296" r:id="rId18"/>
    <p:sldId id="297" r:id="rId19"/>
    <p:sldId id="298" r:id="rId20"/>
    <p:sldId id="299" r:id="rId21"/>
    <p:sldId id="287" r:id="rId22"/>
    <p:sldId id="305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47" autoAdjust="0"/>
  </p:normalViewPr>
  <p:slideViewPr>
    <p:cSldViewPr>
      <p:cViewPr varScale="1">
        <p:scale>
          <a:sx n="89" d="100"/>
          <a:sy n="89" d="100"/>
        </p:scale>
        <p:origin x="21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20442-54F2-4BE2-A957-2738E092D9A3}" type="datetimeFigureOut">
              <a:rPr lang="cs-CZ" smtClean="0"/>
              <a:pPr/>
              <a:t>3. 10. 2014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CB1A6-FB41-48FD-A234-D5BBE17AC7C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98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26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MPEG7 similarity search:</a:t>
            </a:r>
            <a:r>
              <a:rPr lang="en-US" baseline="0" dirty="0" smtClean="0"/>
              <a:t> http://mufin.fi.muni.cz/profimedia/similar?k=25&amp;url=http://mufin.fi.muni.cz/profimedia/images/0010747065</a:t>
            </a:r>
          </a:p>
          <a:p>
            <a:r>
              <a:rPr lang="en-US" baseline="0" dirty="0" err="1" smtClean="0"/>
              <a:t>DeCAF</a:t>
            </a:r>
            <a:r>
              <a:rPr lang="en-US" baseline="0" dirty="0" smtClean="0"/>
              <a:t> similarity search: http://disa.fi.muni.cz/profimedia-neural_network-20M/similar?database=0010747065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90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MPEG7 similarity search:</a:t>
            </a:r>
            <a:r>
              <a:rPr lang="en-US" baseline="0" dirty="0" smtClean="0"/>
              <a:t> http://mufin.fi.muni.cz/profimedia/similar?k=25&amp;url=http://mufin.fi.muni.cz/profimedia/images/0005692584</a:t>
            </a:r>
          </a:p>
          <a:p>
            <a:r>
              <a:rPr lang="en-US" baseline="0" dirty="0" err="1" smtClean="0"/>
              <a:t>DeCAF</a:t>
            </a:r>
            <a:r>
              <a:rPr lang="en-US" baseline="0" dirty="0" smtClean="0"/>
              <a:t> similarity search: http://disa.fi.muni.cz/profimedia-neural_network-20M/similar?database=0005692584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47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MPEG7 similarity search:</a:t>
            </a:r>
            <a:r>
              <a:rPr lang="en-US" baseline="0" dirty="0" smtClean="0"/>
              <a:t> http://mufin.fi.muni.cz/profimedia/similar?k=25&amp;url=http://mufin.fi.muni.cz/profimedia/images/</a:t>
            </a:r>
            <a:r>
              <a:rPr lang="en-US" dirty="0" smtClean="0"/>
              <a:t>0049986653</a:t>
            </a:r>
            <a:endParaRPr lang="en-US" baseline="0" dirty="0" smtClean="0"/>
          </a:p>
          <a:p>
            <a:r>
              <a:rPr lang="en-US" baseline="0" dirty="0" err="1" smtClean="0"/>
              <a:t>DeCAF</a:t>
            </a:r>
            <a:r>
              <a:rPr lang="en-US" baseline="0" dirty="0" smtClean="0"/>
              <a:t> similarity search: http://disa.fi.muni.cz/profimedia-neural_network-20M/similar?database=</a:t>
            </a:r>
            <a:r>
              <a:rPr lang="en-US" dirty="0" smtClean="0"/>
              <a:t>0049986653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617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MPEG7 similarity search:</a:t>
            </a:r>
            <a:r>
              <a:rPr lang="en-US" baseline="0" dirty="0" smtClean="0"/>
              <a:t> http://mufin.fi.muni.cz/profimedia/similar?k=25&amp;url=http://mufin.fi.muni.cz/profimedia/images/0004834774</a:t>
            </a:r>
          </a:p>
          <a:p>
            <a:r>
              <a:rPr lang="en-US" baseline="0" dirty="0" err="1" smtClean="0"/>
              <a:t>DeCAF</a:t>
            </a:r>
            <a:r>
              <a:rPr lang="en-US" baseline="0" dirty="0" smtClean="0"/>
              <a:t> similarity search: http://disa.fi.muni.cz/profimedia-neural_network-20M/similar?database=0004834774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68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MPEG7 similarity search:</a:t>
            </a:r>
            <a:r>
              <a:rPr lang="en-US" baseline="0" dirty="0" smtClean="0"/>
              <a:t> http://mufin.fi.muni.cz/profimedia/similar?k=25&amp;url=http://mufin.fi.muni.cz/profimedia/images/0006014782</a:t>
            </a:r>
          </a:p>
          <a:p>
            <a:r>
              <a:rPr lang="en-US" baseline="0" dirty="0" err="1" smtClean="0"/>
              <a:t>DeCAF</a:t>
            </a:r>
            <a:r>
              <a:rPr lang="en-US" baseline="0" dirty="0" smtClean="0"/>
              <a:t> similarity search: http://disa.fi.muni.cz/profimedia-neural_network-20M/similar?database=0006014782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71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056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CB1A6-FB41-48FD-A234-D5BBE17AC7C7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65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9260-085B-4BAE-89C8-58EFD4BBCDEE}" type="datetime1">
              <a:rPr lang="cs-CZ" smtClean="0"/>
              <a:t>3. 10. 2014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3D4A-39B5-4541-8FB9-E2E0B1FDA230}" type="datetime1">
              <a:rPr lang="cs-CZ" smtClean="0"/>
              <a:t>3. 10. 2014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A9C6-DDCA-47D0-92CA-BF03018B042A}" type="datetime1">
              <a:rPr lang="cs-CZ" smtClean="0"/>
              <a:t>3. 10. 2014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000"/>
            </a:lvl1pPr>
            <a:lvl2pPr>
              <a:buClr>
                <a:schemeClr val="accent1"/>
              </a:buClr>
              <a:buFont typeface="Wingdings" pitchFamily="2" charset="2"/>
              <a:buChar char="§"/>
              <a:defRPr sz="1800"/>
            </a:lvl2pPr>
            <a:lvl3pPr>
              <a:buClr>
                <a:schemeClr val="accent1"/>
              </a:buClr>
              <a:buFont typeface="Wingdings" pitchFamily="2" charset="2"/>
              <a:buChar char="§"/>
              <a:defRPr sz="1600"/>
            </a:lvl3pPr>
            <a:lvl4pPr>
              <a:buClr>
                <a:schemeClr val="accent1"/>
              </a:buClr>
              <a:buFont typeface="Wingdings" pitchFamily="2" charset="2"/>
              <a:buChar char="§"/>
              <a:defRPr sz="1400"/>
            </a:lvl4pPr>
            <a:lvl5pPr>
              <a:buClr>
                <a:schemeClr val="accent1"/>
              </a:buCl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2310-531F-4632-84FF-53F7831B8CBE}" type="datetime1">
              <a:rPr lang="cs-CZ" smtClean="0"/>
              <a:t>3. 10. 2014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r>
              <a:rPr lang="en-US" dirty="0" smtClean="0"/>
              <a:t>/22</a:t>
            </a:r>
            <a:endParaRPr lang="cs-CZ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520" y="980728"/>
            <a:ext cx="864096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61FAD-3777-43ED-8810-1FF8FAD61452}" type="datetime1">
              <a:rPr lang="cs-CZ" smtClean="0"/>
              <a:t>3. 10. 2014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389DF-05C1-459A-A472-86E5430BEBAD}" type="datetime1">
              <a:rPr lang="cs-CZ" smtClean="0"/>
              <a:t>3. 10. 2014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849C-9400-49CE-B33C-0EE8DE78AA83}" type="datetime1">
              <a:rPr lang="cs-CZ" smtClean="0"/>
              <a:t>3. 10. 2014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1BF-DF8A-4AAD-BF00-2E08A1941075}" type="datetime1">
              <a:rPr lang="cs-CZ" smtClean="0"/>
              <a:t>3. 10. 2014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BB84F-C239-419E-8F6E-5DEFB843A288}" type="datetime1">
              <a:rPr lang="cs-CZ" smtClean="0"/>
              <a:t>3. 10. 2014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AF85-D8DD-490F-8461-EB58DCDE2897}" type="datetime1">
              <a:rPr lang="cs-CZ" smtClean="0"/>
              <a:t>3. 10. 2014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48D1-C235-4815-902F-A7E9932926B7}" type="datetime1">
              <a:rPr lang="cs-CZ" smtClean="0"/>
              <a:t>3. 10. 2014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E5645-F6A0-4237-8FA9-086E9A8FC025}" type="datetime1">
              <a:rPr lang="cs-CZ" smtClean="0"/>
              <a:t>3. 10. 2014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affe.berkeleyvision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eplearning.net/tutorial/lenet.html" TargetMode="External"/><Relationship Id="rId5" Type="http://schemas.openxmlformats.org/officeDocument/2006/relationships/hyperlink" Target="https://cw.felk.cvut.cz/wiki/_media/courses/ae4m33mpv/deep_learning_mpv.pdf" TargetMode="External"/><Relationship Id="rId4" Type="http://schemas.openxmlformats.org/officeDocument/2006/relationships/hyperlink" Target="http://fulltext.sblog.cz/2013/01/09/deep-learning-budoucnost-strojoveho-ucen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28092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Neural networks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 modern image processing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1752600"/>
          </a:xfrm>
        </p:spPr>
        <p:txBody>
          <a:bodyPr>
            <a:normAutofit/>
          </a:bodyPr>
          <a:lstStyle/>
          <a:p>
            <a:endParaRPr lang="cs-CZ" sz="2400" dirty="0" smtClean="0"/>
          </a:p>
          <a:p>
            <a:r>
              <a:rPr lang="en-US" sz="2400" dirty="0" smtClean="0"/>
              <a:t>Petra Bud</a:t>
            </a:r>
            <a:r>
              <a:rPr lang="cs-CZ" sz="2400" dirty="0" err="1" smtClean="0"/>
              <a:t>íková</a:t>
            </a:r>
            <a:endParaRPr lang="cs-CZ" sz="2400" dirty="0" smtClean="0"/>
          </a:p>
          <a:p>
            <a:endParaRPr lang="cs-CZ" sz="1800" dirty="0" smtClean="0"/>
          </a:p>
          <a:p>
            <a:r>
              <a:rPr lang="en-US" sz="1800" dirty="0" smtClean="0"/>
              <a:t>DISA seminar, 30. 9.</a:t>
            </a:r>
            <a:r>
              <a:rPr lang="cs-CZ" sz="1800" dirty="0" smtClean="0"/>
              <a:t> 2014</a:t>
            </a:r>
          </a:p>
          <a:p>
            <a:endParaRPr lang="cs-CZ" sz="1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 </a:t>
            </a:r>
            <a:r>
              <a:rPr lang="en-US" dirty="0" smtClean="0"/>
              <a:t>2012 (cont.)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sz="1100" dirty="0"/>
          </a:p>
          <a:p>
            <a:r>
              <a:rPr lang="en-US" dirty="0" smtClean="0"/>
              <a:t>Great </a:t>
            </a:r>
            <a:r>
              <a:rPr lang="en-US" dirty="0"/>
              <a:t>success!!!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60"/>
            <a:ext cx="8075240" cy="25868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37" y="4293096"/>
            <a:ext cx="6638925" cy="1666875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10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4841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 </a:t>
            </a:r>
            <a:r>
              <a:rPr lang="en-US" dirty="0" smtClean="0"/>
              <a:t>2012 – more than just classification?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Indications </a:t>
            </a:r>
            <a:r>
              <a:rPr lang="en-US" dirty="0"/>
              <a:t>that the last hidden </a:t>
            </a:r>
            <a:r>
              <a:rPr lang="en-US" dirty="0" smtClean="0"/>
              <a:t>layers </a:t>
            </a:r>
            <a:r>
              <a:rPr lang="en-US" dirty="0"/>
              <a:t>carry </a:t>
            </a:r>
            <a:r>
              <a:rPr lang="en-US" dirty="0" smtClean="0"/>
              <a:t>semantics!</a:t>
            </a:r>
          </a:p>
          <a:p>
            <a:r>
              <a:rPr lang="en-US" dirty="0" smtClean="0"/>
              <a:t>Suggestion in </a:t>
            </a:r>
            <a:r>
              <a:rPr lang="en-US" dirty="0"/>
              <a:t>[Krizhevsky12</a:t>
            </a:r>
            <a:r>
              <a:rPr lang="en-US" dirty="0" smtClean="0"/>
              <a:t>]: </a:t>
            </a:r>
          </a:p>
          <a:p>
            <a:pPr lvl="1"/>
            <a:r>
              <a:rPr lang="en-US" dirty="0" smtClean="0"/>
              <a:t>Responses </a:t>
            </a:r>
            <a:r>
              <a:rPr lang="en-US" dirty="0"/>
              <a:t>of </a:t>
            </a:r>
            <a:r>
              <a:rPr lang="en-US" dirty="0" smtClean="0"/>
              <a:t> the last </a:t>
            </a:r>
            <a:r>
              <a:rPr lang="en-US" dirty="0"/>
              <a:t>hidden layer can be used as a compact </a:t>
            </a:r>
            <a:r>
              <a:rPr lang="en-US" dirty="0" smtClean="0"/>
              <a:t>global </a:t>
            </a:r>
            <a:r>
              <a:rPr lang="en-US" dirty="0"/>
              <a:t>image descriptor</a:t>
            </a:r>
          </a:p>
          <a:p>
            <a:pPr lvl="1"/>
            <a:r>
              <a:rPr lang="en-US" dirty="0" smtClean="0"/>
              <a:t>Semantically </a:t>
            </a:r>
            <a:r>
              <a:rPr lang="en-US" dirty="0"/>
              <a:t>similar images should have small Euclidean distance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11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286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Convolutional neural network implementations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cuda</a:t>
            </a:r>
            <a:r>
              <a:rPr lang="en-US" dirty="0" smtClean="0"/>
              <a:t>-convent</a:t>
            </a:r>
          </a:p>
          <a:p>
            <a:pPr lvl="1"/>
            <a:r>
              <a:rPr lang="en-US" dirty="0" smtClean="0"/>
              <a:t>Original implementation by Alex </a:t>
            </a:r>
            <a:r>
              <a:rPr lang="en-US" dirty="0" err="1" smtClean="0"/>
              <a:t>Krizhevsky</a:t>
            </a:r>
            <a:endParaRPr lang="en-US" dirty="0" smtClean="0"/>
          </a:p>
          <a:p>
            <a:r>
              <a:rPr lang="en-US" dirty="0" smtClean="0"/>
              <a:t>decaf</a:t>
            </a:r>
          </a:p>
          <a:p>
            <a:pPr lvl="1"/>
            <a:r>
              <a:rPr lang="en-US" dirty="0"/>
              <a:t>Python framework for training neural </a:t>
            </a:r>
            <a:r>
              <a:rPr lang="en-US" dirty="0" smtClean="0"/>
              <a:t>networks</a:t>
            </a:r>
          </a:p>
          <a:p>
            <a:r>
              <a:rPr lang="en-US" dirty="0" err="1" smtClean="0"/>
              <a:t>Caffe</a:t>
            </a:r>
            <a:endParaRPr lang="en-US" dirty="0" smtClean="0"/>
          </a:p>
          <a:p>
            <a:pPr lvl="1"/>
            <a:r>
              <a:rPr lang="en-US" dirty="0"/>
              <a:t>Convolutional Architecture for Fast Feature </a:t>
            </a:r>
            <a:r>
              <a:rPr lang="en-US" dirty="0" smtClean="0"/>
              <a:t>Embedding</a:t>
            </a:r>
          </a:p>
          <a:p>
            <a:pPr lvl="1"/>
            <a:r>
              <a:rPr lang="en-US" dirty="0" smtClean="0"/>
              <a:t>Berkeley Vision and Learning Center</a:t>
            </a:r>
          </a:p>
          <a:p>
            <a:pPr lvl="1"/>
            <a:r>
              <a:rPr lang="en-US" dirty="0"/>
              <a:t>C++/CUDA framework for deep learning and </a:t>
            </a:r>
            <a:r>
              <a:rPr lang="en-US" dirty="0" smtClean="0"/>
              <a:t>vision</a:t>
            </a:r>
          </a:p>
          <a:p>
            <a:pPr lvl="1"/>
            <a:r>
              <a:rPr lang="en-US" dirty="0"/>
              <a:t>An active research and development </a:t>
            </a:r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Main advantage in comparison with other implementations: it is FAST</a:t>
            </a:r>
          </a:p>
          <a:p>
            <a:pPr lvl="1"/>
            <a:r>
              <a:rPr lang="en-US" dirty="0" smtClean="0"/>
              <a:t>Wrappers for </a:t>
            </a:r>
            <a:r>
              <a:rPr lang="en-US" dirty="0"/>
              <a:t>Python and MATLAB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12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89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DeCAF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decaf</a:t>
            </a:r>
          </a:p>
          <a:p>
            <a:pPr lvl="1"/>
            <a:r>
              <a:rPr lang="en-US" dirty="0" smtClean="0"/>
              <a:t>Python framework for training neural networks</a:t>
            </a:r>
          </a:p>
          <a:p>
            <a:pPr lvl="1"/>
            <a:r>
              <a:rPr lang="en-US" dirty="0" smtClean="0"/>
              <a:t>Deprecated, replaced by </a:t>
            </a:r>
            <a:r>
              <a:rPr lang="en-US" dirty="0" err="1" smtClean="0"/>
              <a:t>Caffe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DeCAF</a:t>
            </a:r>
            <a:endParaRPr lang="en-US" dirty="0" smtClean="0"/>
          </a:p>
          <a:p>
            <a:pPr lvl="1"/>
            <a:r>
              <a:rPr lang="en-US" dirty="0" smtClean="0"/>
              <a:t>Image features derived from neural network trained for the </a:t>
            </a:r>
            <a:r>
              <a:rPr lang="en-US" dirty="0" err="1" smtClean="0"/>
              <a:t>ImageNet</a:t>
            </a:r>
            <a:r>
              <a:rPr lang="en-US" dirty="0" smtClean="0"/>
              <a:t> competition</a:t>
            </a:r>
          </a:p>
          <a:p>
            <a:pPr lvl="1"/>
            <a:r>
              <a:rPr lang="en-US" dirty="0" smtClean="0"/>
              <a:t>3 types: DeCAF</a:t>
            </a:r>
            <a:r>
              <a:rPr lang="en-US" baseline="-25000" dirty="0" smtClean="0"/>
              <a:t>5</a:t>
            </a:r>
            <a:r>
              <a:rPr lang="en-US" dirty="0" smtClean="0"/>
              <a:t>, DeCAF</a:t>
            </a:r>
            <a:r>
              <a:rPr lang="en-US" baseline="-25000" dirty="0"/>
              <a:t>6</a:t>
            </a:r>
            <a:r>
              <a:rPr lang="en-US" dirty="0" smtClean="0"/>
              <a:t>, DeCAF</a:t>
            </a:r>
            <a:r>
              <a:rPr lang="en-US" baseline="-25000" dirty="0" smtClean="0"/>
              <a:t>7</a:t>
            </a:r>
          </a:p>
          <a:p>
            <a:pPr lvl="2"/>
            <a:r>
              <a:rPr lang="en-US" dirty="0" smtClean="0"/>
              <a:t>Derived from last 3 hidden layers of the </a:t>
            </a:r>
            <a:r>
              <a:rPr lang="en-US" dirty="0" err="1" smtClean="0"/>
              <a:t>ImageNet</a:t>
            </a:r>
            <a:r>
              <a:rPr lang="en-US" dirty="0" smtClean="0"/>
              <a:t> neural network</a:t>
            </a:r>
          </a:p>
          <a:p>
            <a:pPr lvl="2"/>
            <a:r>
              <a:rPr lang="en-US" dirty="0" smtClean="0"/>
              <a:t>Descriptor sizes: ??? dimensions for </a:t>
            </a:r>
            <a:r>
              <a:rPr lang="en-US" dirty="0"/>
              <a:t>DeCAF</a:t>
            </a:r>
            <a:r>
              <a:rPr lang="en-US" baseline="-25000" dirty="0"/>
              <a:t>5</a:t>
            </a:r>
            <a:r>
              <a:rPr lang="en-US" dirty="0"/>
              <a:t>,</a:t>
            </a:r>
            <a:r>
              <a:rPr lang="en-US" dirty="0" smtClean="0"/>
              <a:t> 4096 dimensions for </a:t>
            </a:r>
            <a:r>
              <a:rPr lang="en-US" dirty="0"/>
              <a:t>DeCAF</a:t>
            </a:r>
            <a:r>
              <a:rPr lang="en-US" baseline="-25000" dirty="0"/>
              <a:t>6</a:t>
            </a:r>
            <a:r>
              <a:rPr lang="en-US" dirty="0"/>
              <a:t>, DeCAF</a:t>
            </a:r>
            <a:r>
              <a:rPr lang="en-US" baseline="-25000" dirty="0"/>
              <a:t>7</a:t>
            </a:r>
          </a:p>
          <a:p>
            <a:pPr lvl="2"/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30" y="4505367"/>
            <a:ext cx="6917940" cy="22161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825112" y="4505367"/>
            <a:ext cx="792088" cy="1947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7286788" y="4496464"/>
            <a:ext cx="323056" cy="1947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6804248" y="4509120"/>
            <a:ext cx="323056" cy="1947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13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557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DeCAF</a:t>
            </a:r>
            <a:r>
              <a:rPr lang="en-US" dirty="0" smtClean="0"/>
              <a:t> (cont.)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 of </a:t>
            </a:r>
            <a:r>
              <a:rPr lang="en-US" dirty="0" err="1" smtClean="0"/>
              <a:t>DeCAF</a:t>
            </a:r>
            <a:r>
              <a:rPr lang="en-US" dirty="0" smtClean="0"/>
              <a:t> features analyzed in </a:t>
            </a:r>
            <a:r>
              <a:rPr lang="en-US" dirty="0"/>
              <a:t>[</a:t>
            </a:r>
            <a:r>
              <a:rPr lang="en-US" dirty="0" smtClean="0"/>
              <a:t>Donahue14] in context of several image classification tasks</a:t>
            </a:r>
          </a:p>
          <a:p>
            <a:pPr lvl="1"/>
            <a:r>
              <a:rPr lang="en-US" dirty="0" smtClean="0"/>
              <a:t>DeCAF</a:t>
            </a:r>
            <a:r>
              <a:rPr lang="en-US" baseline="-25000" dirty="0" smtClean="0"/>
              <a:t>5</a:t>
            </a:r>
            <a:r>
              <a:rPr lang="en-US" dirty="0" smtClean="0"/>
              <a:t> not so good</a:t>
            </a:r>
          </a:p>
          <a:p>
            <a:pPr lvl="1"/>
            <a:r>
              <a:rPr lang="en-US" dirty="0" smtClean="0"/>
              <a:t>DeCAF</a:t>
            </a:r>
            <a:r>
              <a:rPr lang="en-US" baseline="-25000" dirty="0" smtClean="0"/>
              <a:t>6</a:t>
            </a:r>
            <a:r>
              <a:rPr lang="en-US" dirty="0" smtClean="0"/>
              <a:t> and DeCAF</a:t>
            </a:r>
            <a:r>
              <a:rPr lang="en-US" baseline="-25000" dirty="0" smtClean="0"/>
              <a:t>7</a:t>
            </a:r>
            <a:r>
              <a:rPr lang="en-US" dirty="0" smtClean="0"/>
              <a:t> very good, in many cases outperform state-of-the-art descriptors</a:t>
            </a:r>
          </a:p>
          <a:p>
            <a:pPr lvl="1"/>
            <a:r>
              <a:rPr lang="en-US" dirty="0" smtClean="0"/>
              <a:t>DeCAF</a:t>
            </a:r>
            <a:r>
              <a:rPr lang="en-US" baseline="-25000" dirty="0" smtClean="0"/>
              <a:t>6</a:t>
            </a:r>
            <a:r>
              <a:rPr lang="en-US" dirty="0" smtClean="0"/>
              <a:t> typically more successful, but only by small margin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45024"/>
            <a:ext cx="8712968" cy="2119207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14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946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Utilization of </a:t>
            </a:r>
            <a:r>
              <a:rPr lang="en-US" dirty="0" err="1" smtClean="0"/>
              <a:t>DeCAF</a:t>
            </a:r>
            <a:r>
              <a:rPr lang="en-US" dirty="0" smtClean="0"/>
              <a:t> descriptors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Recognition of new </a:t>
            </a:r>
            <a:r>
              <a:rPr lang="en-US" dirty="0"/>
              <a:t>(</a:t>
            </a:r>
            <a:r>
              <a:rPr lang="en-US" dirty="0" smtClean="0"/>
              <a:t>unseen in </a:t>
            </a:r>
            <a:r>
              <a:rPr lang="en-US" dirty="0" err="1" smtClean="0"/>
              <a:t>ImageNet</a:t>
            </a:r>
            <a:r>
              <a:rPr lang="en-US" dirty="0" smtClean="0"/>
              <a:t>) categories </a:t>
            </a:r>
            <a:r>
              <a:rPr lang="en-US" dirty="0"/>
              <a:t>by training (a linear) </a:t>
            </a:r>
            <a:r>
              <a:rPr lang="en-US" dirty="0" smtClean="0"/>
              <a:t>classifier </a:t>
            </a:r>
            <a:r>
              <a:rPr lang="en-US" dirty="0"/>
              <a:t>on top of the </a:t>
            </a:r>
            <a:r>
              <a:rPr lang="en-US" dirty="0" err="1" smtClean="0"/>
              <a:t>DeCAF</a:t>
            </a:r>
            <a:r>
              <a:rPr lang="en-US" dirty="0" smtClean="0"/>
              <a:t> descriptors</a:t>
            </a:r>
          </a:p>
          <a:p>
            <a:pPr lvl="1"/>
            <a:r>
              <a:rPr lang="en-US" dirty="0"/>
              <a:t>[Donahue14</a:t>
            </a:r>
            <a:r>
              <a:rPr lang="en-US" dirty="0" smtClean="0"/>
              <a:t>]</a:t>
            </a:r>
          </a:p>
          <a:p>
            <a:pPr lvl="1"/>
            <a:r>
              <a:rPr lang="en-US" dirty="0"/>
              <a:t>[</a:t>
            </a:r>
            <a:r>
              <a:rPr lang="en-US" dirty="0" smtClean="0"/>
              <a:t>Girshick14]</a:t>
            </a:r>
          </a:p>
          <a:p>
            <a:pPr lvl="1"/>
            <a:r>
              <a:rPr lang="en-US" dirty="0" smtClean="0"/>
              <a:t>Two solutions of </a:t>
            </a:r>
            <a:r>
              <a:rPr lang="en-US" dirty="0" err="1" smtClean="0"/>
              <a:t>ImageCLEF</a:t>
            </a:r>
            <a:r>
              <a:rPr lang="en-US" dirty="0" smtClean="0"/>
              <a:t> 2014 Scalable Concept Annotation Challenge</a:t>
            </a:r>
          </a:p>
          <a:p>
            <a:pPr lvl="1"/>
            <a:r>
              <a:rPr lang="en-US" dirty="0" smtClean="0"/>
              <a:t>…</a:t>
            </a:r>
            <a:endParaRPr lang="cs-CZ" dirty="0" smtClean="0"/>
          </a:p>
          <a:p>
            <a:r>
              <a:rPr lang="cs-CZ" dirty="0" smtClean="0"/>
              <a:t>Very </a:t>
            </a:r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results</a:t>
            </a:r>
            <a:r>
              <a:rPr lang="cs-CZ" dirty="0" smtClean="0"/>
              <a:t> </a:t>
            </a:r>
            <a:r>
              <a:rPr lang="cs-CZ" dirty="0" err="1" smtClean="0"/>
              <a:t>reported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15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59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Similarity search: MPEG7 vs. DeCAF</a:t>
            </a:r>
            <a:r>
              <a:rPr lang="en-US" baseline="-25000" dirty="0" smtClean="0"/>
              <a:t>7</a:t>
            </a:r>
            <a:endParaRPr lang="en-US" baseline="-25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Similarity search in 20M images; 1</a:t>
            </a:r>
            <a:r>
              <a:rPr lang="en-US" baseline="30000" dirty="0" smtClean="0"/>
              <a:t>st</a:t>
            </a:r>
            <a:r>
              <a:rPr lang="en-US" dirty="0" smtClean="0"/>
              <a:t> image is the query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978" t="37705" r="7007" b="26032"/>
          <a:stretch/>
        </p:blipFill>
        <p:spPr>
          <a:xfrm>
            <a:off x="467544" y="4437112"/>
            <a:ext cx="8280920" cy="183571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57200" y="1556792"/>
            <a:ext cx="8363272" cy="23397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54398" y="1618927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MPEG7 descriptors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70346" y="4005064"/>
            <a:ext cx="8363272" cy="22792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4067199"/>
            <a:ext cx="163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DeCAF</a:t>
            </a:r>
            <a:r>
              <a:rPr lang="en-US" sz="1400" b="1" baseline="-25000" dirty="0" smtClean="0">
                <a:solidFill>
                  <a:schemeClr val="accent3"/>
                </a:solidFill>
              </a:rPr>
              <a:t>7</a:t>
            </a:r>
            <a:r>
              <a:rPr lang="en-US" sz="1400" b="1" dirty="0" smtClean="0">
                <a:solidFill>
                  <a:schemeClr val="accent3"/>
                </a:solidFill>
              </a:rPr>
              <a:t> descriptors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682" t="34250" r="7943" b="29381"/>
          <a:stretch/>
        </p:blipFill>
        <p:spPr>
          <a:xfrm>
            <a:off x="591632" y="1963458"/>
            <a:ext cx="8156832" cy="1826156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16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4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search: MPEG7 vs. DeCAF</a:t>
            </a:r>
            <a:r>
              <a:rPr lang="en-US" baseline="-25000" dirty="0"/>
              <a:t>7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26" t="48325" r="7227" b="15175"/>
          <a:stretch/>
        </p:blipFill>
        <p:spPr>
          <a:xfrm>
            <a:off x="539551" y="4030042"/>
            <a:ext cx="8272373" cy="184723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57200" y="1221730"/>
            <a:ext cx="8363272" cy="23397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54398" y="1283865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MPEG7 descriptors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70346" y="3670002"/>
            <a:ext cx="8363272" cy="22792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467544" y="3732137"/>
            <a:ext cx="163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DeCAF</a:t>
            </a:r>
            <a:r>
              <a:rPr lang="en-US" sz="1400" b="1" baseline="-25000" dirty="0" smtClean="0">
                <a:solidFill>
                  <a:schemeClr val="accent3"/>
                </a:solidFill>
              </a:rPr>
              <a:t>7</a:t>
            </a:r>
            <a:r>
              <a:rPr lang="en-US" sz="1400" b="1" dirty="0" smtClean="0">
                <a:solidFill>
                  <a:schemeClr val="accent3"/>
                </a:solidFill>
              </a:rPr>
              <a:t> descriptors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834" t="34701" r="7500" b="29743"/>
          <a:stretch/>
        </p:blipFill>
        <p:spPr>
          <a:xfrm>
            <a:off x="535006" y="1527516"/>
            <a:ext cx="8280000" cy="1806549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17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38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search: MPEG7 vs. DeCAF</a:t>
            </a:r>
            <a:r>
              <a:rPr lang="en-US" baseline="-25000" dirty="0"/>
              <a:t>7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57200" y="1221730"/>
            <a:ext cx="8363272" cy="23397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54398" y="1283865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MPEG7 descriptors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70346" y="3670002"/>
            <a:ext cx="8363272" cy="22792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67544" y="3732137"/>
            <a:ext cx="163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DeCAF</a:t>
            </a:r>
            <a:r>
              <a:rPr lang="en-US" sz="1400" b="1" baseline="-25000" dirty="0" smtClean="0">
                <a:solidFill>
                  <a:schemeClr val="accent3"/>
                </a:solidFill>
              </a:rPr>
              <a:t>7</a:t>
            </a:r>
            <a:r>
              <a:rPr lang="en-US" sz="1400" b="1" dirty="0" smtClean="0">
                <a:solidFill>
                  <a:schemeClr val="accent3"/>
                </a:solidFill>
              </a:rPr>
              <a:t> descriptors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812" t="47580" r="7445" b="14908"/>
          <a:stretch/>
        </p:blipFill>
        <p:spPr>
          <a:xfrm>
            <a:off x="560048" y="4049233"/>
            <a:ext cx="8126751" cy="18691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1037" t="32899" r="8148" b="29005"/>
          <a:stretch/>
        </p:blipFill>
        <p:spPr>
          <a:xfrm>
            <a:off x="566639" y="1610582"/>
            <a:ext cx="8120160" cy="1915993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18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78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search: MPEG7 vs. DeCAF</a:t>
            </a:r>
            <a:r>
              <a:rPr lang="en-US" baseline="-25000" dirty="0"/>
              <a:t>7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57200" y="1221730"/>
            <a:ext cx="8363272" cy="23397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54398" y="1283865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MPEG7 descriptors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70346" y="3670002"/>
            <a:ext cx="8363272" cy="22792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67544" y="3732137"/>
            <a:ext cx="163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DeCAF</a:t>
            </a:r>
            <a:r>
              <a:rPr lang="en-US" sz="1400" b="1" baseline="-25000" dirty="0" smtClean="0">
                <a:solidFill>
                  <a:schemeClr val="accent3"/>
                </a:solidFill>
              </a:rPr>
              <a:t>7</a:t>
            </a:r>
            <a:r>
              <a:rPr lang="en-US" sz="1400" b="1" dirty="0" smtClean="0">
                <a:solidFill>
                  <a:schemeClr val="accent3"/>
                </a:solidFill>
              </a:rPr>
              <a:t> descriptors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717" t="33809" r="11067" b="29215"/>
          <a:stretch/>
        </p:blipFill>
        <p:spPr>
          <a:xfrm>
            <a:off x="539552" y="1532455"/>
            <a:ext cx="8147248" cy="192089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1830" t="47793" r="8032" b="15716"/>
          <a:stretch/>
        </p:blipFill>
        <p:spPr>
          <a:xfrm>
            <a:off x="539552" y="4039914"/>
            <a:ext cx="8147248" cy="185531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19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77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neural networks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Computational </a:t>
            </a:r>
            <a:r>
              <a:rPr lang="en-US" dirty="0"/>
              <a:t>models inspired by an animal's central nervous systems </a:t>
            </a:r>
            <a:endParaRPr lang="en-US" dirty="0" smtClean="0"/>
          </a:p>
          <a:p>
            <a:r>
              <a:rPr lang="en-US" dirty="0" smtClean="0"/>
              <a:t>Systems </a:t>
            </a:r>
            <a:r>
              <a:rPr lang="en-US" dirty="0"/>
              <a:t>of interconnected "neurons" which can compute values from </a:t>
            </a:r>
            <a:r>
              <a:rPr lang="en-US" dirty="0" smtClean="0"/>
              <a:t>inputs</a:t>
            </a:r>
          </a:p>
          <a:p>
            <a:r>
              <a:rPr lang="en-US" dirty="0" smtClean="0"/>
              <a:t>Are capable </a:t>
            </a:r>
            <a:r>
              <a:rPr lang="en-US" dirty="0"/>
              <a:t>of approximating non-linear functions of their </a:t>
            </a:r>
            <a:r>
              <a:rPr lang="en-US" dirty="0" smtClean="0"/>
              <a:t>inputs</a:t>
            </a:r>
          </a:p>
          <a:p>
            <a:pPr lvl="1"/>
            <a:r>
              <a:rPr lang="en-US" dirty="0"/>
              <a:t>Mathematically, a neuron's network function </a:t>
            </a:r>
            <a:r>
              <a:rPr lang="en-US" i="1" dirty="0" smtClean="0"/>
              <a:t>f(x</a:t>
            </a:r>
            <a:r>
              <a:rPr lang="en-US" i="1" dirty="0"/>
              <a:t>)</a:t>
            </a:r>
            <a:r>
              <a:rPr lang="en-US" dirty="0"/>
              <a:t> is defined as a composition of other functions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(x</a:t>
            </a:r>
            <a:r>
              <a:rPr lang="en-US" i="1" dirty="0"/>
              <a:t>)</a:t>
            </a:r>
            <a:r>
              <a:rPr lang="en-US" dirty="0"/>
              <a:t>, which can further be defined as a composition of other functions.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Known since 1950s</a:t>
            </a:r>
          </a:p>
          <a:p>
            <a:r>
              <a:rPr lang="en-US" dirty="0" smtClean="0"/>
              <a:t>Typical applications: pattern recognition in speech or images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35148"/>
            <a:ext cx="2376264" cy="1695068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081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search: MPEG7 vs. DeCAF</a:t>
            </a:r>
            <a:r>
              <a:rPr lang="en-US" baseline="-25000" dirty="0"/>
              <a:t>7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57200" y="1221730"/>
            <a:ext cx="8363272" cy="23397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54398" y="1283865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MPEG7 descriptors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70346" y="3670002"/>
            <a:ext cx="8363272" cy="22792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67544" y="3732137"/>
            <a:ext cx="163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DeCAF</a:t>
            </a:r>
            <a:r>
              <a:rPr lang="en-US" sz="1400" b="1" baseline="-25000" dirty="0" smtClean="0">
                <a:solidFill>
                  <a:schemeClr val="accent3"/>
                </a:solidFill>
              </a:rPr>
              <a:t>7</a:t>
            </a:r>
            <a:r>
              <a:rPr lang="en-US" sz="1400" b="1" dirty="0" smtClean="0">
                <a:solidFill>
                  <a:schemeClr val="accent3"/>
                </a:solidFill>
              </a:rPr>
              <a:t> descriptors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667" t="33907" r="8246" b="28223"/>
          <a:stretch/>
        </p:blipFill>
        <p:spPr>
          <a:xfrm>
            <a:off x="533400" y="1581994"/>
            <a:ext cx="8153400" cy="19067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2020" t="37910" r="8113" b="25980"/>
          <a:stretch/>
        </p:blipFill>
        <p:spPr>
          <a:xfrm>
            <a:off x="533401" y="4070832"/>
            <a:ext cx="8153400" cy="18428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l="2020" t="75174" r="91126" b="12641"/>
          <a:stretch/>
        </p:blipFill>
        <p:spPr>
          <a:xfrm>
            <a:off x="8038730" y="5007669"/>
            <a:ext cx="626730" cy="62673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20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54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Books</a:t>
            </a:r>
          </a:p>
          <a:p>
            <a:pPr marL="355600" indent="-355600">
              <a:buNone/>
            </a:pPr>
            <a:r>
              <a:rPr lang="en-US" sz="1600" dirty="0"/>
              <a:t>[Mitchell97] T. Mitchell. Machine Learning. ISBN 978-0070428072. McGraw Hill, 1997.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Research </a:t>
            </a:r>
            <a:r>
              <a:rPr lang="en-US" b="1" dirty="0" smtClean="0"/>
              <a:t>papers</a:t>
            </a:r>
          </a:p>
          <a:p>
            <a:pPr marL="355600" indent="-355600">
              <a:buNone/>
            </a:pPr>
            <a:r>
              <a:rPr lang="en-US" sz="1600" dirty="0" smtClean="0"/>
              <a:t>[Donahue14] J</a:t>
            </a:r>
            <a:r>
              <a:rPr lang="en-US" sz="1600" dirty="0"/>
              <a:t>. Donahue, Y. </a:t>
            </a:r>
            <a:r>
              <a:rPr lang="en-US" sz="1600" dirty="0" err="1"/>
              <a:t>Jia</a:t>
            </a:r>
            <a:r>
              <a:rPr lang="en-US" sz="1600" dirty="0"/>
              <a:t>, O. </a:t>
            </a:r>
            <a:r>
              <a:rPr lang="en-US" sz="1600" dirty="0" err="1"/>
              <a:t>Vinyals</a:t>
            </a:r>
            <a:r>
              <a:rPr lang="en-US" sz="1600" dirty="0"/>
              <a:t>, J. Hoffman, N. Zhang, E. </a:t>
            </a:r>
            <a:r>
              <a:rPr lang="en-US" sz="1600" dirty="0" err="1"/>
              <a:t>Tzeng</a:t>
            </a:r>
            <a:r>
              <a:rPr lang="en-US" sz="1600" dirty="0"/>
              <a:t>, and T. Darrell. </a:t>
            </a:r>
            <a:r>
              <a:rPr lang="en-US" sz="1600" i="1" dirty="0" smtClean="0"/>
              <a:t>Decaf</a:t>
            </a:r>
            <a:r>
              <a:rPr lang="en-US" sz="1600" i="1" dirty="0"/>
              <a:t>: A deep convolutional activation feature for generic visual recognition</a:t>
            </a:r>
            <a:r>
              <a:rPr lang="en-US" sz="1600" dirty="0"/>
              <a:t>. ICML, </a:t>
            </a:r>
            <a:r>
              <a:rPr lang="en-US" sz="1600" dirty="0" smtClean="0"/>
              <a:t>2014.</a:t>
            </a:r>
          </a:p>
          <a:p>
            <a:pPr marL="355600" indent="-355600">
              <a:buNone/>
            </a:pPr>
            <a:r>
              <a:rPr lang="en-US" sz="1600" dirty="0"/>
              <a:t>[Girshick14] R. </a:t>
            </a:r>
            <a:r>
              <a:rPr lang="en-US" sz="1600" dirty="0" err="1"/>
              <a:t>Girshick</a:t>
            </a:r>
            <a:r>
              <a:rPr lang="en-US" sz="1600" dirty="0"/>
              <a:t>, J. Donahue, T. Darrell, and J. Malik. </a:t>
            </a:r>
            <a:r>
              <a:rPr lang="en-US" sz="1600" i="1" dirty="0"/>
              <a:t>Rich feature hierarchies for accurate object detection and semantic segmentation</a:t>
            </a:r>
            <a:r>
              <a:rPr lang="en-US" sz="1600" dirty="0"/>
              <a:t>. CVPR, 2014</a:t>
            </a:r>
            <a:r>
              <a:rPr lang="en-US" sz="1600" dirty="0" smtClean="0"/>
              <a:t>.</a:t>
            </a:r>
          </a:p>
          <a:p>
            <a:pPr marL="355600" indent="-355600">
              <a:buNone/>
            </a:pPr>
            <a:r>
              <a:rPr lang="en-US" sz="1600" dirty="0" smtClean="0"/>
              <a:t>[Jia14] Y. </a:t>
            </a:r>
            <a:r>
              <a:rPr lang="en-US" sz="1600" dirty="0" err="1" smtClean="0"/>
              <a:t>Jia</a:t>
            </a:r>
            <a:r>
              <a:rPr lang="en-US" sz="1600" dirty="0" smtClean="0"/>
              <a:t>, E. </a:t>
            </a:r>
            <a:r>
              <a:rPr lang="en-US" sz="1600" dirty="0" err="1" smtClean="0"/>
              <a:t>Shelhamer</a:t>
            </a:r>
            <a:r>
              <a:rPr lang="en-US" sz="1600" dirty="0" smtClean="0"/>
              <a:t>, J. Donahue</a:t>
            </a:r>
            <a:r>
              <a:rPr lang="en-US" sz="1600" dirty="0"/>
              <a:t>, </a:t>
            </a:r>
            <a:r>
              <a:rPr lang="en-US" sz="1600" dirty="0" smtClean="0"/>
              <a:t>S. </a:t>
            </a:r>
            <a:r>
              <a:rPr lang="en-US" sz="1600" dirty="0" err="1"/>
              <a:t>Karayev</a:t>
            </a:r>
            <a:r>
              <a:rPr lang="en-US" sz="1600" dirty="0" smtClean="0"/>
              <a:t>, J. </a:t>
            </a:r>
            <a:r>
              <a:rPr lang="en-US" sz="1600" dirty="0"/>
              <a:t>Long, </a:t>
            </a:r>
            <a:r>
              <a:rPr lang="en-US" sz="1600" dirty="0" smtClean="0"/>
              <a:t>R. </a:t>
            </a:r>
            <a:r>
              <a:rPr lang="en-US" sz="1600" dirty="0" err="1"/>
              <a:t>Girshick</a:t>
            </a:r>
            <a:r>
              <a:rPr lang="en-US" sz="1600" dirty="0"/>
              <a:t>, </a:t>
            </a:r>
            <a:r>
              <a:rPr lang="en-US" sz="1600" dirty="0" smtClean="0"/>
              <a:t>S. </a:t>
            </a:r>
            <a:r>
              <a:rPr lang="en-US" sz="1600" dirty="0" err="1"/>
              <a:t>Guadarrama</a:t>
            </a:r>
            <a:r>
              <a:rPr lang="en-US" sz="1600" dirty="0"/>
              <a:t>, </a:t>
            </a:r>
            <a:r>
              <a:rPr lang="en-US" sz="1600" dirty="0" smtClean="0"/>
              <a:t>T. Darrell. </a:t>
            </a:r>
            <a:r>
              <a:rPr lang="en-US" sz="1600" i="1" dirty="0" err="1" smtClean="0"/>
              <a:t>Caffe</a:t>
            </a:r>
            <a:r>
              <a:rPr lang="en-US" sz="1600" i="1" dirty="0" smtClean="0"/>
              <a:t>: </a:t>
            </a:r>
            <a:r>
              <a:rPr lang="en-US" sz="1600" i="1" dirty="0"/>
              <a:t>An Open Source Convolutional Architecture for Fast Feature </a:t>
            </a:r>
            <a:r>
              <a:rPr lang="en-US" sz="1600" i="1" dirty="0" smtClean="0"/>
              <a:t>Embedding</a:t>
            </a:r>
            <a:r>
              <a:rPr lang="en-US" sz="1600" dirty="0"/>
              <a:t>. </a:t>
            </a:r>
            <a:r>
              <a:rPr lang="en-US" sz="1600" dirty="0" smtClean="0"/>
              <a:t>Submitted to ACM </a:t>
            </a:r>
            <a:r>
              <a:rPr lang="en-US" sz="1600" dirty="0"/>
              <a:t>MULTIMEDIA 2014 </a:t>
            </a:r>
            <a:r>
              <a:rPr lang="en-US" sz="1600" dirty="0" smtClean="0"/>
              <a:t>Open Source Software Competition.</a:t>
            </a:r>
          </a:p>
          <a:p>
            <a:pPr marL="355600" indent="-355600">
              <a:buNone/>
            </a:pPr>
            <a:r>
              <a:rPr lang="en-US" sz="1600" dirty="0" smtClean="0"/>
              <a:t>[Krizhevsky12] A</a:t>
            </a:r>
            <a:r>
              <a:rPr lang="en-US" sz="1600" dirty="0"/>
              <a:t>. </a:t>
            </a:r>
            <a:r>
              <a:rPr lang="en-US" sz="1600" dirty="0" err="1"/>
              <a:t>Krizhevsky</a:t>
            </a:r>
            <a:r>
              <a:rPr lang="en-US" sz="1600" dirty="0"/>
              <a:t>, I. </a:t>
            </a:r>
            <a:r>
              <a:rPr lang="en-US" sz="1600" dirty="0" err="1"/>
              <a:t>Sutskever</a:t>
            </a:r>
            <a:r>
              <a:rPr lang="en-US" sz="1600" dirty="0"/>
              <a:t>, G. E. Hinton: </a:t>
            </a:r>
            <a:r>
              <a:rPr lang="en-US" sz="1600" i="1" dirty="0" err="1"/>
              <a:t>ImageNet</a:t>
            </a:r>
            <a:r>
              <a:rPr lang="en-US" sz="1600" i="1" dirty="0"/>
              <a:t> Classification with Deep Convolutional Neural Networks</a:t>
            </a:r>
            <a:r>
              <a:rPr lang="en-US" sz="1600" dirty="0"/>
              <a:t>. NIPS 2012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21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48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(cont.)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Other</a:t>
            </a:r>
            <a:endParaRPr lang="en-US" b="1" dirty="0" smtClean="0"/>
          </a:p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://caffe.berkeleyvision.org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J. </a:t>
            </a:r>
            <a:r>
              <a:rPr lang="en-US" sz="1600" dirty="0" err="1" smtClean="0"/>
              <a:t>Materna</a:t>
            </a:r>
            <a:r>
              <a:rPr lang="en-US" sz="1600" dirty="0"/>
              <a:t>: </a:t>
            </a:r>
            <a:r>
              <a:rPr lang="en-US" sz="1600" i="1" dirty="0"/>
              <a:t>Deep Learning: </a:t>
            </a:r>
            <a:r>
              <a:rPr lang="en-US" sz="1600" i="1" dirty="0" err="1"/>
              <a:t>budoucnost</a:t>
            </a:r>
            <a:r>
              <a:rPr lang="en-US" sz="1600" i="1" dirty="0"/>
              <a:t> </a:t>
            </a:r>
            <a:r>
              <a:rPr lang="en-US" sz="1600" i="1" dirty="0" err="1"/>
              <a:t>strojového</a:t>
            </a:r>
            <a:r>
              <a:rPr lang="en-US" sz="1600" i="1" dirty="0"/>
              <a:t> </a:t>
            </a:r>
            <a:r>
              <a:rPr lang="en-US" sz="1600" i="1" dirty="0" err="1"/>
              <a:t>učení</a:t>
            </a:r>
            <a:r>
              <a:rPr lang="en-US" sz="1600" i="1" dirty="0"/>
              <a:t>? </a:t>
            </a:r>
            <a:r>
              <a:rPr lang="en-US" sz="1600" dirty="0">
                <a:hlinkClick r:id="rId4"/>
              </a:rPr>
              <a:t>http://fulltext.sblog.cz/2013/01/09/deep-learning-budoucnost-strojoveho-uceni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J. </a:t>
            </a:r>
            <a:r>
              <a:rPr lang="cs-CZ" sz="1600" dirty="0" smtClean="0"/>
              <a:t>Čech: </a:t>
            </a:r>
            <a:r>
              <a:rPr lang="en-US" sz="1600" i="1" dirty="0"/>
              <a:t>A Shallow Introduction into the Deep Machine </a:t>
            </a:r>
            <a:r>
              <a:rPr lang="en-US" sz="1600" i="1" dirty="0" smtClean="0"/>
              <a:t>Learning</a:t>
            </a:r>
            <a:r>
              <a:rPr lang="cs-CZ" sz="1600" dirty="0"/>
              <a:t>. </a:t>
            </a:r>
            <a:r>
              <a:rPr lang="cs-CZ" sz="1600" dirty="0" smtClean="0">
                <a:hlinkClick r:id="rId5"/>
              </a:rPr>
              <a:t>https:</a:t>
            </a:r>
            <a:r>
              <a:rPr lang="en-US" sz="1600" dirty="0" smtClean="0">
                <a:hlinkClick r:id="rId5"/>
              </a:rPr>
              <a:t>//</a:t>
            </a:r>
            <a:r>
              <a:rPr lang="cs-CZ" sz="1600" dirty="0" smtClean="0">
                <a:hlinkClick r:id="rId5"/>
              </a:rPr>
              <a:t>cw.felk.cvut.cz</a:t>
            </a:r>
            <a:r>
              <a:rPr lang="en-US" sz="1600" dirty="0" smtClean="0">
                <a:hlinkClick r:id="rId5"/>
              </a:rPr>
              <a:t>/</a:t>
            </a:r>
            <a:r>
              <a:rPr lang="cs-CZ" sz="1600" dirty="0" smtClean="0">
                <a:hlinkClick r:id="rId5"/>
              </a:rPr>
              <a:t>wiki</a:t>
            </a:r>
            <a:r>
              <a:rPr lang="en-US" sz="1600" dirty="0" smtClean="0">
                <a:hlinkClick r:id="rId5"/>
              </a:rPr>
              <a:t>/</a:t>
            </a:r>
            <a:r>
              <a:rPr lang="cs-CZ" sz="1600" dirty="0" smtClean="0">
                <a:hlinkClick r:id="rId5"/>
              </a:rPr>
              <a:t>_media</a:t>
            </a:r>
            <a:r>
              <a:rPr lang="en-US" sz="1600" dirty="0" smtClean="0">
                <a:hlinkClick r:id="rId5"/>
              </a:rPr>
              <a:t>/</a:t>
            </a:r>
            <a:r>
              <a:rPr lang="cs-CZ" sz="1600" dirty="0" err="1" smtClean="0">
                <a:hlinkClick r:id="rId5"/>
              </a:rPr>
              <a:t>courses</a:t>
            </a:r>
            <a:r>
              <a:rPr lang="en-US" sz="1600" dirty="0" smtClean="0">
                <a:hlinkClick r:id="rId5"/>
              </a:rPr>
              <a:t>/</a:t>
            </a:r>
            <a:r>
              <a:rPr lang="cs-CZ" sz="1600" dirty="0" smtClean="0">
                <a:hlinkClick r:id="rId5"/>
              </a:rPr>
              <a:t>ae4m33mpv</a:t>
            </a:r>
            <a:r>
              <a:rPr lang="en-US" sz="1600" dirty="0" smtClean="0">
                <a:hlinkClick r:id="rId5"/>
              </a:rPr>
              <a:t>/</a:t>
            </a:r>
            <a:r>
              <a:rPr lang="cs-CZ" sz="1600" dirty="0" smtClean="0">
                <a:hlinkClick r:id="rId5"/>
              </a:rPr>
              <a:t>deep_learning_mpv.pdf</a:t>
            </a:r>
            <a:endParaRPr lang="en-US" sz="1600" dirty="0" smtClean="0"/>
          </a:p>
          <a:p>
            <a:r>
              <a:rPr lang="en-US" sz="1600" dirty="0" smtClean="0"/>
              <a:t>Basic explanation of convolutional neural networks principles</a:t>
            </a:r>
            <a:r>
              <a:rPr lang="en-US" sz="1600" dirty="0"/>
              <a:t> </a:t>
            </a:r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6"/>
              </a:rPr>
              <a:t>deeplearning.net/tutorial/lenet.html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22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84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neural networks (cont.)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06" y="1192348"/>
            <a:ext cx="6501587" cy="4952381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47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neural networks (cont.)</a:t>
            </a:r>
            <a:endParaRPr lang="en-US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>
            <a:normAutofit/>
          </a:bodyPr>
          <a:lstStyle/>
          <a:p>
            <a:r>
              <a:rPr lang="en-US" dirty="0" smtClean="0"/>
              <a:t>Network node in detail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Network learning process = tuning the synaptic weights</a:t>
            </a:r>
          </a:p>
          <a:p>
            <a:pPr lvl="1"/>
            <a:r>
              <a:rPr lang="en-US" dirty="0" smtClean="0"/>
              <a:t>Initialize randomly</a:t>
            </a:r>
          </a:p>
          <a:p>
            <a:pPr lvl="1"/>
            <a:r>
              <a:rPr lang="en-US" dirty="0" smtClean="0"/>
              <a:t>Repeatedly compute the ANN result for a given task, compare with ground truth, update ANN weights by </a:t>
            </a:r>
            <a:r>
              <a:rPr lang="en-US" i="1" dirty="0" err="1" smtClean="0"/>
              <a:t>backpropagation</a:t>
            </a:r>
            <a:r>
              <a:rPr lang="en-US" dirty="0" smtClean="0"/>
              <a:t> algorithm to improve ANN performance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556792"/>
            <a:ext cx="5553481" cy="2364473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90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neural networks </a:t>
            </a:r>
            <a:r>
              <a:rPr lang="en-US" dirty="0" smtClean="0"/>
              <a:t>– example 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44603"/>
          <a:stretch/>
        </p:blipFill>
        <p:spPr>
          <a:xfrm>
            <a:off x="1331640" y="2898678"/>
            <a:ext cx="6480720" cy="3669723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4968552" cy="5112568"/>
          </a:xfrm>
        </p:spPr>
        <p:txBody>
          <a:bodyPr>
            <a:normAutofit/>
          </a:bodyPr>
          <a:lstStyle/>
          <a:p>
            <a:r>
              <a:rPr lang="en-US" dirty="0" smtClean="0"/>
              <a:t>ALVINN system for automatic car </a:t>
            </a:r>
            <a:r>
              <a:rPr lang="en-US" dirty="0" smtClean="0"/>
              <a:t>driving </a:t>
            </a:r>
            <a:r>
              <a:rPr lang="en-US" dirty="0" smtClean="0"/>
              <a:t>(ANN illustration </a:t>
            </a:r>
            <a:r>
              <a:rPr lang="en-US" dirty="0"/>
              <a:t>form </a:t>
            </a:r>
            <a:r>
              <a:rPr lang="en-US" dirty="0" smtClean="0"/>
              <a:t>[Mitchell97])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4673" r="28104" b="59124"/>
          <a:stretch/>
        </p:blipFill>
        <p:spPr>
          <a:xfrm>
            <a:off x="6300192" y="1124744"/>
            <a:ext cx="2232248" cy="1629919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369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 before </a:t>
            </a:r>
            <a:r>
              <a:rPr lang="en-US" dirty="0" smtClean="0"/>
              <a:t>2009</a:t>
            </a:r>
            <a:r>
              <a:rPr lang="cs-CZ" dirty="0" smtClean="0"/>
              <a:t>(+-)</a:t>
            </a:r>
            <a:r>
              <a:rPr lang="en-US" dirty="0" smtClean="0"/>
              <a:t> </a:t>
            </a:r>
            <a:r>
              <a:rPr lang="en-US" dirty="0" smtClean="0"/>
              <a:t>and after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2009: ANNs typically with 2-3 layers </a:t>
            </a:r>
          </a:p>
          <a:p>
            <a:pPr lvl="1"/>
            <a:r>
              <a:rPr lang="en-US" dirty="0" smtClean="0"/>
              <a:t>Reason 1: computation times</a:t>
            </a:r>
          </a:p>
          <a:p>
            <a:pPr lvl="1"/>
            <a:r>
              <a:rPr lang="en-US" dirty="0" smtClean="0"/>
              <a:t>Reason 2: problems of the </a:t>
            </a:r>
            <a:r>
              <a:rPr lang="en-US" dirty="0" err="1" smtClean="0"/>
              <a:t>backpropagation</a:t>
            </a:r>
            <a:r>
              <a:rPr lang="en-US" dirty="0" smtClean="0"/>
              <a:t> algorithm </a:t>
            </a:r>
          </a:p>
          <a:p>
            <a:pPr lvl="2"/>
            <a:r>
              <a:rPr lang="en-US" dirty="0"/>
              <a:t>Local optimization only (needs a good initialization, or re-initialization)</a:t>
            </a:r>
          </a:p>
          <a:p>
            <a:pPr lvl="2"/>
            <a:r>
              <a:rPr lang="en-US" dirty="0" smtClean="0"/>
              <a:t>Prone </a:t>
            </a:r>
            <a:r>
              <a:rPr lang="en-US" dirty="0"/>
              <a:t>to over-fitting </a:t>
            </a:r>
            <a:r>
              <a:rPr lang="en-US" dirty="0" smtClean="0"/>
              <a:t>(too </a:t>
            </a:r>
            <a:r>
              <a:rPr lang="en-US" dirty="0"/>
              <a:t>many parameters to </a:t>
            </a:r>
            <a:r>
              <a:rPr lang="en-US" dirty="0" smtClean="0"/>
              <a:t>estimate, too </a:t>
            </a:r>
            <a:r>
              <a:rPr lang="en-US" dirty="0"/>
              <a:t>few labeled </a:t>
            </a:r>
            <a:r>
              <a:rPr lang="en-US" dirty="0" smtClean="0"/>
              <a:t>examples)</a:t>
            </a:r>
            <a:endParaRPr lang="en-US" dirty="0"/>
          </a:p>
          <a:p>
            <a:pPr lvl="1"/>
            <a:r>
              <a:rPr lang="en-US" dirty="0" smtClean="0"/>
              <a:t>=&gt; </a:t>
            </a:r>
            <a:r>
              <a:rPr lang="en-US" dirty="0"/>
              <a:t>Skepticism: A deep network often performed worse than a shallow one</a:t>
            </a:r>
            <a:endParaRPr lang="en-US" dirty="0" smtClean="0"/>
          </a:p>
          <a:p>
            <a:r>
              <a:rPr lang="en-US" dirty="0" smtClean="0"/>
              <a:t>After 2009: Deep neural networks</a:t>
            </a:r>
          </a:p>
          <a:p>
            <a:pPr lvl="1"/>
            <a:r>
              <a:rPr lang="en-US" dirty="0"/>
              <a:t>Fast GPU-based </a:t>
            </a:r>
            <a:r>
              <a:rPr lang="en-US" dirty="0" smtClean="0"/>
              <a:t>implementations</a:t>
            </a:r>
          </a:p>
          <a:p>
            <a:pPr lvl="1"/>
            <a:r>
              <a:rPr lang="en-US" dirty="0"/>
              <a:t>Weights can be initialized better (Use of unlabeled data, Restricted </a:t>
            </a:r>
            <a:r>
              <a:rPr lang="en-US" dirty="0" smtClean="0"/>
              <a:t>Boltzmann </a:t>
            </a:r>
            <a:r>
              <a:rPr lang="en-US" dirty="0"/>
              <a:t>Machines)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collections of labeled data available</a:t>
            </a:r>
          </a:p>
          <a:p>
            <a:pPr lvl="1"/>
            <a:r>
              <a:rPr lang="en-US" dirty="0" smtClean="0"/>
              <a:t>Reducing </a:t>
            </a:r>
            <a:r>
              <a:rPr lang="en-US" dirty="0"/>
              <a:t>the number of parameters by weight sharing</a:t>
            </a:r>
            <a:endParaRPr lang="en-US" dirty="0" smtClean="0"/>
          </a:p>
          <a:p>
            <a:pPr lvl="1"/>
            <a:r>
              <a:rPr lang="en-US" dirty="0" smtClean="0"/>
              <a:t>Improved </a:t>
            </a:r>
            <a:r>
              <a:rPr lang="en-US" dirty="0" err="1" smtClean="0"/>
              <a:t>backpropagation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Success </a:t>
            </a:r>
            <a:r>
              <a:rPr lang="en-US" dirty="0"/>
              <a:t>in different </a:t>
            </a:r>
            <a:r>
              <a:rPr lang="en-US" dirty="0" smtClean="0"/>
              <a:t>areas, e.g. </a:t>
            </a:r>
            <a:r>
              <a:rPr lang="en-US" dirty="0"/>
              <a:t>traffic sign recognition, handwritten digits problem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6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11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 </a:t>
            </a:r>
            <a:r>
              <a:rPr lang="en-US" dirty="0"/>
              <a:t>type of feed-forward </a:t>
            </a:r>
            <a:r>
              <a:rPr lang="en-US" dirty="0" smtClean="0"/>
              <a:t>ANN where </a:t>
            </a:r>
            <a:r>
              <a:rPr lang="en-US" dirty="0"/>
              <a:t>the individual neurons are tiled in such a way that they respond to overlapping regions in the visual </a:t>
            </a:r>
            <a:r>
              <a:rPr lang="en-US" dirty="0" smtClean="0"/>
              <a:t>field</a:t>
            </a:r>
          </a:p>
          <a:p>
            <a:pPr lvl="1"/>
            <a:r>
              <a:rPr lang="en-US" dirty="0" smtClean="0"/>
              <a:t>Inspired </a:t>
            </a:r>
            <a:r>
              <a:rPr lang="en-US" dirty="0"/>
              <a:t>by biological </a:t>
            </a:r>
            <a:r>
              <a:rPr lang="en-US" dirty="0" smtClean="0"/>
              <a:t>processes</a:t>
            </a:r>
          </a:p>
          <a:p>
            <a:pPr lvl="1"/>
            <a:r>
              <a:rPr lang="en-US" dirty="0" smtClean="0"/>
              <a:t>Widely </a:t>
            </a:r>
            <a:r>
              <a:rPr lang="en-US" dirty="0"/>
              <a:t>used </a:t>
            </a:r>
            <a:r>
              <a:rPr lang="en-US" dirty="0" smtClean="0"/>
              <a:t>for </a:t>
            </a:r>
            <a:r>
              <a:rPr lang="en-US" dirty="0"/>
              <a:t>image </a:t>
            </a:r>
            <a:r>
              <a:rPr lang="en-US" dirty="0" smtClean="0"/>
              <a:t>recognition</a:t>
            </a:r>
          </a:p>
          <a:p>
            <a:r>
              <a:rPr lang="en-US" dirty="0" smtClean="0"/>
              <a:t>Multiple </a:t>
            </a:r>
            <a:r>
              <a:rPr lang="en-US" dirty="0"/>
              <a:t>layers of small neuron collections which look at small portions of the input </a:t>
            </a:r>
            <a:r>
              <a:rPr lang="en-US" dirty="0" smtClean="0"/>
              <a:t>image</a:t>
            </a:r>
          </a:p>
          <a:p>
            <a:pPr lvl="1"/>
            <a:r>
              <a:rPr lang="en-US" dirty="0"/>
              <a:t>The input hidden units in the m-</a:t>
            </a:r>
            <a:r>
              <a:rPr lang="en-US" dirty="0" err="1"/>
              <a:t>th</a:t>
            </a:r>
            <a:r>
              <a:rPr lang="en-US" dirty="0"/>
              <a:t> layer are connected to a local subset of units in the (m-1)-</a:t>
            </a:r>
            <a:r>
              <a:rPr lang="en-US" dirty="0" err="1"/>
              <a:t>th</a:t>
            </a:r>
            <a:r>
              <a:rPr lang="en-US" dirty="0"/>
              <a:t> layer, which have spatially contiguous receptive </a:t>
            </a:r>
            <a:r>
              <a:rPr lang="en-US" dirty="0" smtClean="0"/>
              <a:t>fields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005064"/>
            <a:ext cx="2343150" cy="1104900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7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72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Shared weights: each sparse </a:t>
            </a:r>
            <a:r>
              <a:rPr lang="en-US" dirty="0"/>
              <a:t>filter </a:t>
            </a:r>
            <a:r>
              <a:rPr lang="en-US" dirty="0" smtClean="0"/>
              <a:t>h</a:t>
            </a:r>
            <a:r>
              <a:rPr lang="en-US" baseline="-25000" dirty="0" smtClean="0"/>
              <a:t>i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smtClean="0"/>
              <a:t>replicated </a:t>
            </a:r>
            <a:r>
              <a:rPr lang="en-US" dirty="0"/>
              <a:t>across the entire visual field. </a:t>
            </a:r>
            <a:r>
              <a:rPr lang="en-US" dirty="0" smtClean="0"/>
              <a:t>The replicated </a:t>
            </a:r>
            <a:r>
              <a:rPr lang="en-US" dirty="0"/>
              <a:t>units form a feature map, which share the same </a:t>
            </a:r>
            <a:r>
              <a:rPr lang="en-US" dirty="0" err="1"/>
              <a:t>parametrization</a:t>
            </a:r>
            <a:r>
              <a:rPr lang="en-US" dirty="0"/>
              <a:t>, i.e. the same weight vector and the same bias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Weights of the same color are shared, i.e. are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constrained </a:t>
            </a:r>
            <a:r>
              <a:rPr lang="en-US" dirty="0"/>
              <a:t>to be </a:t>
            </a:r>
            <a:r>
              <a:rPr lang="en-US" dirty="0" smtClean="0"/>
              <a:t>identical</a:t>
            </a:r>
            <a:endParaRPr lang="en-US" dirty="0"/>
          </a:p>
          <a:p>
            <a:pPr lvl="1"/>
            <a:r>
              <a:rPr lang="en-US" dirty="0" smtClean="0"/>
              <a:t>Replicating </a:t>
            </a:r>
            <a:r>
              <a:rPr lang="en-US" dirty="0"/>
              <a:t>units </a:t>
            </a:r>
            <a:r>
              <a:rPr lang="en-US" dirty="0" smtClean="0"/>
              <a:t>allows </a:t>
            </a:r>
            <a:r>
              <a:rPr lang="en-US" dirty="0"/>
              <a:t>for features to be </a:t>
            </a:r>
            <a:r>
              <a:rPr lang="en-US" dirty="0" smtClean="0"/>
              <a:t>detected </a:t>
            </a:r>
            <a:br>
              <a:rPr lang="en-US" dirty="0" smtClean="0"/>
            </a:br>
            <a:r>
              <a:rPr lang="en-US" dirty="0" smtClean="0"/>
              <a:t>regardless </a:t>
            </a:r>
            <a:r>
              <a:rPr lang="en-US" dirty="0"/>
              <a:t>of their position in the visual field. </a:t>
            </a:r>
            <a:endParaRPr lang="en-US" dirty="0" smtClean="0"/>
          </a:p>
          <a:p>
            <a:pPr lvl="1"/>
            <a:r>
              <a:rPr lang="en-US" dirty="0" smtClean="0"/>
              <a:t>Weight </a:t>
            </a:r>
            <a:r>
              <a:rPr lang="en-US" dirty="0"/>
              <a:t>sharing </a:t>
            </a:r>
            <a:r>
              <a:rPr lang="en-US" dirty="0" smtClean="0"/>
              <a:t>greatly </a:t>
            </a:r>
            <a:r>
              <a:rPr lang="en-US" dirty="0"/>
              <a:t>reduces the number of free parameters to learn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MaxPooling</a:t>
            </a:r>
            <a:r>
              <a:rPr lang="en-US" dirty="0" smtClean="0"/>
              <a:t>: another </a:t>
            </a:r>
            <a:r>
              <a:rPr lang="en-US" dirty="0"/>
              <a:t>important concept of </a:t>
            </a:r>
            <a:r>
              <a:rPr lang="en-US" dirty="0" smtClean="0"/>
              <a:t>CNNs</a:t>
            </a:r>
          </a:p>
          <a:p>
            <a:pPr lvl="1"/>
            <a:r>
              <a:rPr lang="en-US" dirty="0" smtClean="0"/>
              <a:t>non-linear down-sampling – the </a:t>
            </a:r>
            <a:r>
              <a:rPr lang="en-US" dirty="0"/>
              <a:t>input image </a:t>
            </a:r>
            <a:r>
              <a:rPr lang="en-US" dirty="0" smtClean="0"/>
              <a:t>is partitioned into </a:t>
            </a:r>
            <a:r>
              <a:rPr lang="en-US" dirty="0"/>
              <a:t>a set of non-overlapping rectangles </a:t>
            </a:r>
            <a:r>
              <a:rPr lang="en-US" dirty="0" smtClean="0"/>
              <a:t>and maximum value is taken for </a:t>
            </a:r>
            <a:r>
              <a:rPr lang="en-US" dirty="0"/>
              <a:t>each such </a:t>
            </a:r>
            <a:r>
              <a:rPr lang="en-US" dirty="0" smtClean="0"/>
              <a:t>sub-region</a:t>
            </a:r>
            <a:endParaRPr lang="en-US" dirty="0"/>
          </a:p>
          <a:p>
            <a:pPr lvl="1"/>
            <a:r>
              <a:rPr lang="en-US" dirty="0" smtClean="0"/>
              <a:t>Advantages: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reduces the computational complexity for upper layers </a:t>
            </a:r>
            <a:endParaRPr lang="en-US" dirty="0" smtClean="0"/>
          </a:p>
          <a:p>
            <a:pPr lvl="2"/>
            <a:r>
              <a:rPr lang="en-US" dirty="0" smtClean="0"/>
              <a:t>It </a:t>
            </a:r>
            <a:r>
              <a:rPr lang="en-US" dirty="0"/>
              <a:t>provides a form of translation </a:t>
            </a:r>
            <a:r>
              <a:rPr lang="en-US" dirty="0" smtClean="0"/>
              <a:t>invariance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46" y="2204864"/>
            <a:ext cx="2295525" cy="828675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8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952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Krizhevsky</a:t>
            </a:r>
            <a:r>
              <a:rPr lang="en-US" dirty="0" smtClean="0"/>
              <a:t> 2012: </a:t>
            </a:r>
            <a:r>
              <a:rPr lang="en-US" dirty="0" err="1" smtClean="0"/>
              <a:t>ImageNet</a:t>
            </a:r>
            <a:r>
              <a:rPr lang="en-US" dirty="0" smtClean="0"/>
              <a:t> neural network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ImageNet</a:t>
            </a:r>
            <a:r>
              <a:rPr lang="en-US" dirty="0" smtClean="0"/>
              <a:t> challenge: recognize 1000 image categories </a:t>
            </a:r>
          </a:p>
          <a:p>
            <a:pPr lvl="1"/>
            <a:r>
              <a:rPr lang="en-US" dirty="0" smtClean="0"/>
              <a:t>Training data: 1.2M manually cleaned training </a:t>
            </a:r>
            <a:r>
              <a:rPr lang="en-US" dirty="0"/>
              <a:t>images </a:t>
            </a:r>
            <a:r>
              <a:rPr lang="en-US" dirty="0" smtClean="0"/>
              <a:t>(obtained by crowdsourcing)</a:t>
            </a:r>
          </a:p>
          <a:p>
            <a:r>
              <a:rPr lang="en-US" dirty="0" err="1" smtClean="0"/>
              <a:t>Krizhevsky</a:t>
            </a:r>
            <a:r>
              <a:rPr lang="en-US" dirty="0" smtClean="0"/>
              <a:t> solution: deep convolutional neural network</a:t>
            </a:r>
          </a:p>
          <a:p>
            <a:pPr lvl="1"/>
            <a:r>
              <a:rPr lang="en-US" dirty="0" smtClean="0"/>
              <a:t>5 convolutional layers, 3 fully connected layers</a:t>
            </a:r>
          </a:p>
          <a:p>
            <a:pPr lvl="1"/>
            <a:r>
              <a:rPr lang="en-US" dirty="0"/>
              <a:t>60 million parameters and 650,000 </a:t>
            </a:r>
            <a:r>
              <a:rPr lang="en-US" dirty="0" smtClean="0"/>
              <a:t>neurons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function for nodes (Rectified Linear </a:t>
            </a:r>
            <a:r>
              <a:rPr lang="en-US" dirty="0" smtClean="0"/>
              <a:t>Units)</a:t>
            </a:r>
            <a:endParaRPr lang="en-US" dirty="0" smtClean="0"/>
          </a:p>
          <a:p>
            <a:pPr lvl="1"/>
            <a:r>
              <a:rPr lang="en-US" dirty="0" smtClean="0"/>
              <a:t>Efficient </a:t>
            </a:r>
            <a:r>
              <a:rPr lang="en-US" dirty="0"/>
              <a:t>GPU </a:t>
            </a:r>
            <a:r>
              <a:rPr lang="en-US" dirty="0" smtClean="0"/>
              <a:t>implementation of NN learning, </a:t>
            </a:r>
            <a:r>
              <a:rPr lang="en-US" dirty="0"/>
              <a:t>highly-optimized implementation of 2D </a:t>
            </a:r>
            <a:r>
              <a:rPr lang="en-US" dirty="0" smtClean="0"/>
              <a:t>convolution</a:t>
            </a:r>
          </a:p>
          <a:p>
            <a:pPr lvl="1"/>
            <a:r>
              <a:rPr lang="en-US" dirty="0" smtClean="0"/>
              <a:t>Data augmentation</a:t>
            </a:r>
          </a:p>
          <a:p>
            <a:pPr lvl="2"/>
            <a:r>
              <a:rPr lang="en-US" dirty="0"/>
              <a:t>generating image translations and horizontal </a:t>
            </a:r>
            <a:r>
              <a:rPr lang="en-US" dirty="0" smtClean="0"/>
              <a:t>reflections</a:t>
            </a:r>
          </a:p>
          <a:p>
            <a:pPr lvl="2"/>
            <a:r>
              <a:rPr lang="en-US" dirty="0"/>
              <a:t>five 224 × 224 patches (the four corner patches and the center patch) as well as their horizontal </a:t>
            </a:r>
            <a:r>
              <a:rPr lang="en-US" dirty="0" smtClean="0"/>
              <a:t>reflection </a:t>
            </a:r>
            <a:r>
              <a:rPr lang="en-US" dirty="0"/>
              <a:t>from each 256×256 </a:t>
            </a:r>
            <a:r>
              <a:rPr lang="en-US" dirty="0" smtClean="0"/>
              <a:t>image</a:t>
            </a:r>
          </a:p>
          <a:p>
            <a:pPr lvl="2"/>
            <a:r>
              <a:rPr lang="en-US" dirty="0"/>
              <a:t>=&gt; transformation invariance, </a:t>
            </a:r>
            <a:r>
              <a:rPr lang="en-US" dirty="0" smtClean="0"/>
              <a:t>reduces </a:t>
            </a:r>
            <a:r>
              <a:rPr lang="en-US" dirty="0" err="1"/>
              <a:t>overfitting</a:t>
            </a:r>
            <a:endParaRPr lang="en-US" dirty="0" smtClean="0"/>
          </a:p>
          <a:p>
            <a:pPr lvl="1"/>
            <a:r>
              <a:rPr lang="en-US" dirty="0" smtClean="0"/>
              <a:t>Additional refinements such as the “dropout” regularization method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9</a:t>
            </a:fld>
            <a:r>
              <a:rPr lang="en-US" smtClean="0"/>
              <a:t>/22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56758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23874</TotalTime>
  <Words>1245</Words>
  <Application>Microsoft Office PowerPoint</Application>
  <PresentationFormat>Předvádění na obrazovce (4:3)</PresentationFormat>
  <Paragraphs>203</Paragraphs>
  <Slides>22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Motiv sady Office</vt:lpstr>
      <vt:lpstr>Neural networks  in modern image processing</vt:lpstr>
      <vt:lpstr>Artificial neural networks</vt:lpstr>
      <vt:lpstr>Artificial neural networks (cont.)</vt:lpstr>
      <vt:lpstr>Artificial neural networks (cont.)</vt:lpstr>
      <vt:lpstr>Artificial neural networks – example </vt:lpstr>
      <vt:lpstr>Neural networks before 2009(+-) and after</vt:lpstr>
      <vt:lpstr>Convolutional neural networks</vt:lpstr>
      <vt:lpstr>Convolutional neural networks</vt:lpstr>
      <vt:lpstr>Krizhevsky 2012: ImageNet neural network</vt:lpstr>
      <vt:lpstr>Krizhevsky 2012 (cont.)</vt:lpstr>
      <vt:lpstr>Krizhevsky 2012 – more than just classification?</vt:lpstr>
      <vt:lpstr>Convolutional neural network implementations</vt:lpstr>
      <vt:lpstr>DeCAF</vt:lpstr>
      <vt:lpstr>DeCAF (cont.)</vt:lpstr>
      <vt:lpstr>Utilization of DeCAF descriptors</vt:lpstr>
      <vt:lpstr>Similarity search: MPEG7 vs. DeCAF7</vt:lpstr>
      <vt:lpstr>Similarity search: MPEG7 vs. DeCAF7</vt:lpstr>
      <vt:lpstr>Similarity search: MPEG7 vs. DeCAF7</vt:lpstr>
      <vt:lpstr>Similarity search: MPEG7 vs. DeCAF7</vt:lpstr>
      <vt:lpstr>Similarity search: MPEG7 vs. DeCAF7</vt:lpstr>
      <vt:lpstr>Literature</vt:lpstr>
      <vt:lpstr>Literature (cont.)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xkohout7</dc:creator>
  <cp:lastModifiedBy>xkohout7</cp:lastModifiedBy>
  <cp:revision>362</cp:revision>
  <dcterms:created xsi:type="dcterms:W3CDTF">2013-03-05T12:38:04Z</dcterms:created>
  <dcterms:modified xsi:type="dcterms:W3CDTF">2014-10-03T12:30:50Z</dcterms:modified>
</cp:coreProperties>
</file>