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1" r:id="rId6"/>
    <p:sldId id="260" r:id="rId7"/>
    <p:sldId id="262" r:id="rId8"/>
    <p:sldId id="266" r:id="rId9"/>
    <p:sldId id="267" r:id="rId10"/>
    <p:sldId id="268"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AFA7E764-39CB-4EB7-9435-6FE7653CE810}" type="datetimeFigureOut">
              <a:rPr lang="en-US" smtClean="0"/>
              <a:t>12/14/2015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1092522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FA7E764-39CB-4EB7-9435-6FE7653CE810}" type="datetimeFigureOut">
              <a:rPr lang="en-US" smtClean="0"/>
              <a:t>12/14/2015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3012626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FA7E764-39CB-4EB7-9435-6FE7653CE810}" type="datetimeFigureOut">
              <a:rPr lang="en-US" smtClean="0"/>
              <a:t>12/14/2015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181163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FA7E764-39CB-4EB7-9435-6FE7653CE810}" type="datetimeFigureOut">
              <a:rPr lang="en-US" smtClean="0"/>
              <a:t>12/14/2015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3248805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FA7E764-39CB-4EB7-9435-6FE7653CE810}" type="datetimeFigureOut">
              <a:rPr lang="en-US" smtClean="0"/>
              <a:t>12/14/2015</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227119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AFA7E764-39CB-4EB7-9435-6FE7653CE810}" type="datetimeFigureOut">
              <a:rPr lang="en-US" smtClean="0"/>
              <a:t>12/14/2015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4223763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AFA7E764-39CB-4EB7-9435-6FE7653CE810}" type="datetimeFigureOut">
              <a:rPr lang="en-US" smtClean="0"/>
              <a:t>12/14/2015</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2556533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AFA7E764-39CB-4EB7-9435-6FE7653CE810}" type="datetimeFigureOut">
              <a:rPr lang="en-US" smtClean="0"/>
              <a:t>12/14/2015</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3875796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FA7E764-39CB-4EB7-9435-6FE7653CE810}" type="datetimeFigureOut">
              <a:rPr lang="en-US" smtClean="0"/>
              <a:t>12/14/2015</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3650836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FA7E764-39CB-4EB7-9435-6FE7653CE810}" type="datetimeFigureOut">
              <a:rPr lang="en-US" smtClean="0"/>
              <a:t>12/14/2015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3837970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FA7E764-39CB-4EB7-9435-6FE7653CE810}" type="datetimeFigureOut">
              <a:rPr lang="en-US" smtClean="0"/>
              <a:t>12/14/2015</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720C73B-05CD-41B3-8ECC-4E248390D9DC}" type="slidenum">
              <a:rPr lang="en-US" smtClean="0"/>
              <a:t>‹#›</a:t>
            </a:fld>
            <a:endParaRPr lang="en-US"/>
          </a:p>
        </p:txBody>
      </p:sp>
    </p:spTree>
    <p:extLst>
      <p:ext uri="{BB962C8B-B14F-4D97-AF65-F5344CB8AC3E}">
        <p14:creationId xmlns:p14="http://schemas.microsoft.com/office/powerpoint/2010/main" val="1566086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A7E764-39CB-4EB7-9435-6FE7653CE810}" type="datetimeFigureOut">
              <a:rPr lang="en-US" smtClean="0"/>
              <a:t>12/14/2015</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0C73B-05CD-41B3-8ECC-4E248390D9DC}" type="slidenum">
              <a:rPr lang="en-US" smtClean="0"/>
              <a:t>‹#›</a:t>
            </a:fld>
            <a:endParaRPr lang="en-US"/>
          </a:p>
        </p:txBody>
      </p:sp>
    </p:spTree>
    <p:extLst>
      <p:ext uri="{BB962C8B-B14F-4D97-AF65-F5344CB8AC3E}">
        <p14:creationId xmlns:p14="http://schemas.microsoft.com/office/powerpoint/2010/main" val="227162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so.org/obp/ui/#iso:std:iso-iec:25010:ed-1:v1:en:term:4.2.7.3" TargetMode="External"/><Relationship Id="rId2" Type="http://schemas.openxmlformats.org/officeDocument/2006/relationships/hyperlink" Target="https://www.iso.org/obp/ui/#iso:std:iso-iec:25010:ed-1:v1:en:term:4.2.7.1"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Charakteristiky kvality</a:t>
            </a:r>
            <a:endParaRPr lang="en-US" dirty="0"/>
          </a:p>
        </p:txBody>
      </p:sp>
      <p:sp>
        <p:nvSpPr>
          <p:cNvPr id="3" name="Podnadpis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45661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3063" y="260648"/>
            <a:ext cx="9144000" cy="5693866"/>
          </a:xfrm>
          <a:prstGeom prst="rect">
            <a:avLst/>
          </a:prstGeom>
        </p:spPr>
        <p:txBody>
          <a:bodyPr wrap="square">
            <a:spAutoFit/>
          </a:bodyPr>
          <a:lstStyle/>
          <a:p>
            <a:pPr fontAlgn="t"/>
            <a:r>
              <a:rPr lang="en-US" sz="2800" b="1" dirty="0" smtClean="0"/>
              <a:t>modifiability</a:t>
            </a:r>
            <a:endParaRPr lang="en-US" sz="2800" dirty="0"/>
          </a:p>
          <a:p>
            <a:pPr fontAlgn="t"/>
            <a:r>
              <a:rPr lang="en-US" sz="2800" dirty="0"/>
              <a:t>degree to which a product or system can be effectively and efficiently modified without introducing defects or degrading existing product </a:t>
            </a:r>
            <a:r>
              <a:rPr lang="en-US" sz="2800" dirty="0" smtClean="0"/>
              <a:t>quality</a:t>
            </a:r>
            <a:endParaRPr lang="cs-CZ" sz="2800" dirty="0" smtClean="0"/>
          </a:p>
          <a:p>
            <a:pPr fontAlgn="t"/>
            <a:r>
              <a:rPr lang="en-US" sz="2800" dirty="0" smtClean="0"/>
              <a:t> </a:t>
            </a:r>
            <a:r>
              <a:rPr lang="en-US" sz="2800" dirty="0"/>
              <a:t>Implementation includes coding, designing, documenting and verifying changes.</a:t>
            </a:r>
          </a:p>
          <a:p>
            <a:pPr fontAlgn="t"/>
            <a:r>
              <a:rPr lang="en-US" sz="2800" dirty="0" smtClean="0"/>
              <a:t> </a:t>
            </a:r>
            <a:r>
              <a:rPr lang="en-US" sz="2800" b="1" dirty="0">
                <a:hlinkClick r:id="rId2"/>
              </a:rPr>
              <a:t>Modularity </a:t>
            </a:r>
            <a:r>
              <a:rPr lang="en-US" sz="2800" dirty="0" smtClean="0">
                <a:hlinkClick r:id="rId2"/>
              </a:rPr>
              <a:t>(</a:t>
            </a:r>
            <a:r>
              <a:rPr lang="en-US" sz="2800" dirty="0" smtClean="0"/>
              <a:t>and </a:t>
            </a:r>
            <a:r>
              <a:rPr lang="en-US" sz="2800" b="1" dirty="0" err="1">
                <a:hlinkClick r:id="rId3"/>
              </a:rPr>
              <a:t>analysability</a:t>
            </a:r>
            <a:r>
              <a:rPr lang="en-US" sz="2800" b="1" dirty="0">
                <a:hlinkClick r:id="rId3"/>
              </a:rPr>
              <a:t> </a:t>
            </a:r>
            <a:r>
              <a:rPr lang="en-US" sz="2800" dirty="0" smtClean="0"/>
              <a:t> </a:t>
            </a:r>
            <a:r>
              <a:rPr lang="en-US" sz="2800" dirty="0"/>
              <a:t>can influence </a:t>
            </a:r>
            <a:r>
              <a:rPr lang="en-US" sz="2800" dirty="0" err="1" smtClean="0"/>
              <a:t>modifiabilit</a:t>
            </a:r>
            <a:r>
              <a:rPr lang="cs-CZ" sz="2800" dirty="0" smtClean="0"/>
              <a:t>y</a:t>
            </a:r>
            <a:r>
              <a:rPr lang="en-US" sz="2800" dirty="0" smtClean="0"/>
              <a:t> </a:t>
            </a:r>
            <a:r>
              <a:rPr lang="en-US" sz="2800" dirty="0"/>
              <a:t>Modifiability is a combination of changeability and stability.</a:t>
            </a:r>
          </a:p>
          <a:p>
            <a:pPr fontAlgn="t"/>
            <a:r>
              <a:rPr lang="en-US" sz="2800" b="1" dirty="0" smtClean="0"/>
              <a:t>testability</a:t>
            </a:r>
            <a:endParaRPr lang="en-US" sz="2800" dirty="0"/>
          </a:p>
          <a:p>
            <a:pPr fontAlgn="t"/>
            <a:r>
              <a:rPr lang="en-US" sz="2800" dirty="0"/>
              <a:t>degree of effectiveness and efficiency with which test criteria can be established for a system, product or component and tests can be performed to determine whether those criteria have been </a:t>
            </a:r>
            <a:r>
              <a:rPr lang="en-US" sz="2800" dirty="0" smtClean="0"/>
              <a:t>met</a:t>
            </a:r>
            <a:endParaRPr lang="en-US" sz="2800" dirty="0"/>
          </a:p>
        </p:txBody>
      </p:sp>
    </p:spTree>
    <p:extLst>
      <p:ext uri="{BB962C8B-B14F-4D97-AF65-F5344CB8AC3E}">
        <p14:creationId xmlns:p14="http://schemas.microsoft.com/office/powerpoint/2010/main" val="2979012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809744374"/>
              </p:ext>
            </p:extLst>
          </p:nvPr>
        </p:nvGraphicFramePr>
        <p:xfrm>
          <a:off x="323529" y="793729"/>
          <a:ext cx="8031385" cy="5474081"/>
        </p:xfrm>
        <a:graphic>
          <a:graphicData uri="http://schemas.openxmlformats.org/drawingml/2006/table">
            <a:tbl>
              <a:tblPr/>
              <a:tblGrid>
                <a:gridCol w="8031385"/>
              </a:tblGrid>
              <a:tr h="0">
                <a:tc>
                  <a:txBody>
                    <a:bodyPr/>
                    <a:lstStyle/>
                    <a:p>
                      <a:pPr marL="0" marR="0" algn="l">
                        <a:spcBef>
                          <a:spcPts val="0"/>
                        </a:spcBef>
                        <a:spcAft>
                          <a:spcPts val="0"/>
                        </a:spcAft>
                      </a:pPr>
                      <a:r>
                        <a:rPr lang="en-US" sz="2400" b="1" dirty="0" smtClean="0">
                          <a:effectLst/>
                        </a:rPr>
                        <a:t>Effectiveness</a:t>
                      </a:r>
                      <a:endParaRPr lang="en-US" sz="2400" dirty="0">
                        <a:effectLst/>
                      </a:endParaRPr>
                    </a:p>
                  </a:txBody>
                  <a:tcPr marL="0" marR="0" marT="0" marB="0" anchor="ctr">
                    <a:lnL>
                      <a:noFill/>
                    </a:lnL>
                    <a:lnR>
                      <a:noFill/>
                    </a:lnR>
                    <a:lnT>
                      <a:noFill/>
                    </a:lnT>
                    <a:lnB w="19050" cap="flat" cmpd="sng" algn="ctr">
                      <a:solidFill>
                        <a:srgbClr val="E002AA"/>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Efficiency</a:t>
                      </a:r>
                      <a:endParaRPr lang="en-US" sz="2400" dirty="0">
                        <a:effectLst/>
                      </a:endParaRPr>
                    </a:p>
                  </a:txBody>
                  <a:tcPr marL="0" marR="0" marT="0" marB="0" anchor="ctr">
                    <a:lnL>
                      <a:noFill/>
                    </a:lnL>
                    <a:lnR>
                      <a:noFill/>
                    </a:lnR>
                    <a:lnT w="19050" cap="flat" cmpd="sng" algn="ctr">
                      <a:solidFill>
                        <a:srgbClr val="E002AA"/>
                      </a:solidFill>
                      <a:prstDash val="solid"/>
                      <a:round/>
                      <a:headEnd type="none" w="med" len="med"/>
                      <a:tailEnd type="none" w="med" len="med"/>
                    </a:lnT>
                    <a:lnB w="19050" cap="flat" cmpd="sng" algn="ctr">
                      <a:solidFill>
                        <a:srgbClr val="98FAB7"/>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Satisfaction</a:t>
                      </a:r>
                      <a:endParaRPr lang="en-US" sz="2400" dirty="0">
                        <a:effectLst/>
                      </a:endParaRPr>
                    </a:p>
                  </a:txBody>
                  <a:tcPr marL="0" marR="0" marT="0" marB="0" anchor="ctr">
                    <a:lnL>
                      <a:noFill/>
                    </a:lnL>
                    <a:lnR>
                      <a:noFill/>
                    </a:lnR>
                    <a:lnT w="19050" cap="flat" cmpd="sng" algn="ctr">
                      <a:solidFill>
                        <a:srgbClr val="98FAB7"/>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Usefulness</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Trust</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Pleasure</a:t>
                      </a:r>
                    </a:p>
                  </a:txBody>
                  <a:tcPr marL="0" marR="0" marT="0" marB="0" anchor="ctr">
                    <a:lnL>
                      <a:noFill/>
                    </a:lnL>
                    <a:lnR>
                      <a:noFill/>
                    </a:lnR>
                    <a:lnT>
                      <a:noFill/>
                    </a:lnT>
                    <a:lnB>
                      <a:noFill/>
                    </a:lnB>
                  </a:tcPr>
                </a:tc>
              </a:tr>
              <a:tr h="384820">
                <a:tc>
                  <a:txBody>
                    <a:bodyPr/>
                    <a:lstStyle/>
                    <a:p>
                      <a:pPr marL="0" marR="0" algn="l">
                        <a:spcBef>
                          <a:spcPts val="0"/>
                        </a:spcBef>
                        <a:spcAft>
                          <a:spcPts val="0"/>
                        </a:spcAft>
                      </a:pPr>
                      <a:r>
                        <a:rPr lang="en-US" sz="2400" dirty="0">
                          <a:effectLst/>
                        </a:rPr>
                        <a:t>Comfort</a:t>
                      </a:r>
                    </a:p>
                  </a:txBody>
                  <a:tcPr marL="0" marR="0" marT="0" marB="0" anchor="ctr">
                    <a:lnL>
                      <a:noFill/>
                    </a:lnL>
                    <a:lnR>
                      <a:noFill/>
                    </a:lnR>
                    <a:lnT>
                      <a:noFill/>
                    </a:lnT>
                    <a:lnB w="19050" cap="flat" cmpd="sng" algn="ctr">
                      <a:solidFill>
                        <a:srgbClr val="48C3B8"/>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Freedom from risk</a:t>
                      </a:r>
                      <a:endParaRPr lang="en-US" sz="2400" dirty="0">
                        <a:effectLst/>
                      </a:endParaRPr>
                    </a:p>
                  </a:txBody>
                  <a:tcPr marL="0" marR="0" marT="0" marB="0" anchor="ctr">
                    <a:lnL>
                      <a:noFill/>
                    </a:lnL>
                    <a:lnR>
                      <a:noFill/>
                    </a:lnR>
                    <a:lnT w="19050" cap="flat" cmpd="sng" algn="ctr">
                      <a:solidFill>
                        <a:srgbClr val="48C3B8"/>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Economic risk </a:t>
                      </a:r>
                      <a:r>
                        <a:rPr lang="en-US" sz="2400" dirty="0" smtClean="0">
                          <a:effectLst/>
                        </a:rPr>
                        <a:t>mitigation</a:t>
                      </a:r>
                      <a:r>
                        <a:rPr lang="cs-CZ" sz="2400" dirty="0" smtClean="0">
                          <a:effectLst/>
                        </a:rPr>
                        <a:t> (zmírnění, redukce)</a:t>
                      </a:r>
                      <a:endParaRPr lang="en-US" sz="2400" dirty="0">
                        <a:effectLst/>
                      </a:endParaRPr>
                    </a:p>
                  </a:txBody>
                  <a:tcPr marL="0" marR="0" marT="0" marB="0" anchor="ctr">
                    <a:lnL>
                      <a:noFill/>
                    </a:lnL>
                    <a:lnR>
                      <a:noFill/>
                    </a:lnR>
                    <a:lnT>
                      <a:noFill/>
                    </a:lnT>
                    <a:lnB>
                      <a:noFill/>
                    </a:lnB>
                  </a:tcPr>
                </a:tc>
              </a:tr>
              <a:tr h="271071">
                <a:tc>
                  <a:txBody>
                    <a:bodyPr/>
                    <a:lstStyle/>
                    <a:p>
                      <a:pPr marL="0" marR="0" algn="l">
                        <a:spcBef>
                          <a:spcPts val="0"/>
                        </a:spcBef>
                        <a:spcAft>
                          <a:spcPts val="0"/>
                        </a:spcAft>
                      </a:pPr>
                      <a:r>
                        <a:rPr lang="en-US" sz="2400" dirty="0">
                          <a:effectLst/>
                        </a:rPr>
                        <a:t>Health and safety risk mitigation</a:t>
                      </a:r>
                    </a:p>
                  </a:txBody>
                  <a:tcPr marL="0" marR="0" marT="0" marB="0" anchor="ctr">
                    <a:lnL>
                      <a:noFill/>
                    </a:lnL>
                    <a:lnR>
                      <a:noFill/>
                    </a:lnR>
                    <a:lnT>
                      <a:noFill/>
                    </a:lnT>
                    <a:lnB>
                      <a:noFill/>
                    </a:lnB>
                  </a:tcPr>
                </a:tc>
              </a:tr>
              <a:tr h="509541">
                <a:tc>
                  <a:txBody>
                    <a:bodyPr/>
                    <a:lstStyle/>
                    <a:p>
                      <a:pPr marL="0" marR="0" algn="l">
                        <a:spcBef>
                          <a:spcPts val="0"/>
                        </a:spcBef>
                        <a:spcAft>
                          <a:spcPts val="0"/>
                        </a:spcAft>
                      </a:pPr>
                      <a:r>
                        <a:rPr lang="en-US" sz="2400" dirty="0">
                          <a:effectLst/>
                        </a:rPr>
                        <a:t>Environmental risk mitigation</a:t>
                      </a:r>
                    </a:p>
                  </a:txBody>
                  <a:tcPr marL="0" marR="0" marT="0" marB="0" anchor="ctr">
                    <a:lnL>
                      <a:noFill/>
                    </a:lnL>
                    <a:lnR>
                      <a:noFill/>
                    </a:lnR>
                    <a:lnT>
                      <a:noFill/>
                    </a:lnT>
                    <a:lnB w="19050" cap="flat" cmpd="sng" algn="ctr">
                      <a:solidFill>
                        <a:srgbClr val="30C7B8"/>
                      </a:solidFill>
                      <a:prstDash val="solid"/>
                      <a:round/>
                      <a:headEnd type="none" w="med" len="med"/>
                      <a:tailEnd type="none" w="med" len="med"/>
                    </a:lnB>
                  </a:tcPr>
                </a:tc>
              </a:tr>
              <a:tr h="384820">
                <a:tc>
                  <a:txBody>
                    <a:bodyPr/>
                    <a:lstStyle/>
                    <a:p>
                      <a:pPr marL="0" marR="0" algn="l">
                        <a:spcBef>
                          <a:spcPts val="0"/>
                        </a:spcBef>
                        <a:spcAft>
                          <a:spcPts val="0"/>
                        </a:spcAft>
                      </a:pPr>
                      <a:r>
                        <a:rPr lang="en-US" sz="2400" b="1" dirty="0">
                          <a:effectLst/>
                        </a:rPr>
                        <a:t>Context coverage</a:t>
                      </a:r>
                      <a:endParaRPr lang="en-US" sz="2400" dirty="0">
                        <a:effectLst/>
                      </a:endParaRPr>
                    </a:p>
                  </a:txBody>
                  <a:tcPr marL="0" marR="0" marT="0" marB="0" anchor="ctr">
                    <a:lnL>
                      <a:noFill/>
                    </a:lnL>
                    <a:lnR>
                      <a:noFill/>
                    </a:lnR>
                    <a:lnT w="19050" cap="flat" cmpd="sng" algn="ctr">
                      <a:solidFill>
                        <a:srgbClr val="30C7B8"/>
                      </a:solidFill>
                      <a:prstDash val="solid"/>
                      <a:round/>
                      <a:headEnd type="none" w="med" len="med"/>
                      <a:tailEnd type="none" w="med" len="med"/>
                    </a:lnT>
                    <a:lnB w="19050" cap="flat" cmpd="sng" algn="ctr">
                      <a:solidFill>
                        <a:srgbClr val="B0C7B8"/>
                      </a:solidFill>
                      <a:prstDash val="solid"/>
                      <a:round/>
                      <a:headEnd type="none" w="med" len="med"/>
                      <a:tailEnd type="none" w="med" len="med"/>
                    </a:lnB>
                  </a:tcPr>
                </a:tc>
              </a:tr>
              <a:tr h="384820">
                <a:tc>
                  <a:txBody>
                    <a:bodyPr/>
                    <a:lstStyle/>
                    <a:p>
                      <a:pPr marL="0" marR="0" algn="l">
                        <a:spcBef>
                          <a:spcPts val="0"/>
                        </a:spcBef>
                        <a:spcAft>
                          <a:spcPts val="0"/>
                        </a:spcAft>
                      </a:pPr>
                      <a:r>
                        <a:rPr lang="en-US" sz="2400" dirty="0">
                          <a:effectLst/>
                        </a:rPr>
                        <a:t>Context completeness</a:t>
                      </a:r>
                    </a:p>
                  </a:txBody>
                  <a:tcPr marL="0" marR="0" marT="0" marB="0" anchor="ctr">
                    <a:lnL>
                      <a:noFill/>
                    </a:lnL>
                    <a:lnR>
                      <a:noFill/>
                    </a:lnR>
                    <a:lnT w="19050" cap="flat" cmpd="sng" algn="ctr">
                      <a:solidFill>
                        <a:srgbClr val="B0C7B8"/>
                      </a:solidFill>
                      <a:prstDash val="solid"/>
                      <a:round/>
                      <a:headEnd type="none" w="med" len="med"/>
                      <a:tailEnd type="none" w="med" len="med"/>
                    </a:lnT>
                    <a:lnB>
                      <a:noFill/>
                    </a:lnB>
                  </a:tcPr>
                </a:tc>
              </a:tr>
              <a:tr h="384820">
                <a:tc>
                  <a:txBody>
                    <a:bodyPr/>
                    <a:lstStyle/>
                    <a:p>
                      <a:pPr marL="0" marR="0" algn="l">
                        <a:spcBef>
                          <a:spcPts val="0"/>
                        </a:spcBef>
                        <a:spcAft>
                          <a:spcPts val="0"/>
                        </a:spcAft>
                      </a:pPr>
                      <a:r>
                        <a:rPr lang="en-US" sz="2400" dirty="0">
                          <a:effectLst/>
                        </a:rPr>
                        <a:t>Flexibility</a:t>
                      </a:r>
                    </a:p>
                  </a:txBody>
                  <a:tcPr marL="0" marR="0" marT="0" marB="0" anchor="ctr">
                    <a:lnL>
                      <a:noFill/>
                    </a:lnL>
                    <a:lnR>
                      <a:noFill/>
                    </a:lnR>
                    <a:lnT>
                      <a:noFill/>
                    </a:lnT>
                    <a:lnB>
                      <a:noFill/>
                    </a:lnB>
                  </a:tcPr>
                </a:tc>
              </a:tr>
            </a:tbl>
          </a:graphicData>
        </a:graphic>
      </p:graphicFrame>
      <p:sp>
        <p:nvSpPr>
          <p:cNvPr id="3" name="Rectangle 2"/>
          <p:cNvSpPr>
            <a:spLocks noChangeArrowheads="1"/>
          </p:cNvSpPr>
          <p:nvPr/>
        </p:nvSpPr>
        <p:spPr bwMode="auto">
          <a:xfrm>
            <a:off x="3402771" y="1529964"/>
            <a:ext cx="65" cy="276999"/>
          </a:xfrm>
          <a:prstGeom prst="rect">
            <a:avLst/>
          </a:prstGeom>
          <a:solidFill>
            <a:srgbClr val="9999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ctr" defTabSz="914400" rtl="0" eaLnBrk="1" fontAlgn="t"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ovéPole 3"/>
          <p:cNvSpPr txBox="1"/>
          <p:nvPr/>
        </p:nvSpPr>
        <p:spPr>
          <a:xfrm>
            <a:off x="395536" y="332656"/>
            <a:ext cx="7272808" cy="584775"/>
          </a:xfrm>
          <a:prstGeom prst="rect">
            <a:avLst/>
          </a:prstGeom>
          <a:noFill/>
        </p:spPr>
        <p:txBody>
          <a:bodyPr wrap="square" rtlCol="0">
            <a:spAutoFit/>
          </a:bodyPr>
          <a:lstStyle/>
          <a:p>
            <a:r>
              <a:rPr lang="cs-CZ" sz="3200" dirty="0" smtClean="0"/>
              <a:t>ISO 25011 kvalita pro užívání</a:t>
            </a:r>
            <a:endParaRPr lang="en-US" sz="3200" dirty="0"/>
          </a:p>
        </p:txBody>
      </p:sp>
    </p:spTree>
    <p:extLst>
      <p:ext uri="{BB962C8B-B14F-4D97-AF65-F5344CB8AC3E}">
        <p14:creationId xmlns:p14="http://schemas.microsoft.com/office/powerpoint/2010/main" val="1804282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ulka 2"/>
          <p:cNvGraphicFramePr>
            <a:graphicFrameLocks noGrp="1"/>
          </p:cNvGraphicFramePr>
          <p:nvPr>
            <p:extLst>
              <p:ext uri="{D42A27DB-BD31-4B8C-83A1-F6EECF244321}">
                <p14:modId xmlns:p14="http://schemas.microsoft.com/office/powerpoint/2010/main" val="1260620763"/>
              </p:ext>
            </p:extLst>
          </p:nvPr>
        </p:nvGraphicFramePr>
        <p:xfrm>
          <a:off x="323528" y="332655"/>
          <a:ext cx="8424935" cy="6539016"/>
        </p:xfrm>
        <a:graphic>
          <a:graphicData uri="http://schemas.openxmlformats.org/drawingml/2006/table">
            <a:tbl>
              <a:tblPr/>
              <a:tblGrid>
                <a:gridCol w="4187428"/>
                <a:gridCol w="61044"/>
                <a:gridCol w="4176463"/>
              </a:tblGrid>
              <a:tr h="144016">
                <a:tc>
                  <a:txBody>
                    <a:bodyPr/>
                    <a:lstStyle/>
                    <a:p>
                      <a:pPr marL="0" marR="0" algn="l">
                        <a:spcBef>
                          <a:spcPts val="0"/>
                        </a:spcBef>
                        <a:spcAft>
                          <a:spcPts val="0"/>
                        </a:spcAft>
                      </a:pPr>
                      <a:r>
                        <a:rPr lang="en-US" sz="1300" dirty="0">
                          <a:effectLst/>
                        </a:rPr>
                        <a:t> </a:t>
                      </a:r>
                    </a:p>
                  </a:txBody>
                  <a:tcPr marL="0" marR="0" marT="0" marB="0">
                    <a:lnL>
                      <a:noFill/>
                    </a:lnL>
                    <a:lnR>
                      <a:noFill/>
                    </a:lnR>
                    <a:lnT>
                      <a:noFill/>
                    </a:lnT>
                    <a:lnB w="12700" cap="flat" cmpd="sng" algn="ctr">
                      <a:solidFill>
                        <a:srgbClr val="4884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a:noFill/>
                    </a:lnL>
                    <a:lnR w="19050" cap="flat" cmpd="sng" algn="ctr">
                      <a:solidFill>
                        <a:srgbClr val="9884E6"/>
                      </a:solidFill>
                      <a:prstDash val="solid"/>
                      <a:round/>
                      <a:headEnd type="none" w="med" len="med"/>
                      <a:tailEnd type="none" w="med" len="med"/>
                    </a:lnR>
                    <a:lnT>
                      <a:noFill/>
                    </a:lnT>
                    <a:lnB w="12700" cap="flat" cmpd="sng" algn="ctr">
                      <a:solidFill>
                        <a:srgbClr val="4886E6"/>
                      </a:solidFill>
                      <a:prstDash val="solid"/>
                      <a:round/>
                      <a:headEnd type="none" w="med" len="med"/>
                      <a:tailEnd type="none" w="med" len="med"/>
                    </a:lnB>
                  </a:tcPr>
                </a:tc>
                <a:tc>
                  <a:txBody>
                    <a:bodyPr/>
                    <a:lstStyle/>
                    <a:p>
                      <a:pPr marL="0" marR="0" algn="l">
                        <a:spcBef>
                          <a:spcPts val="0"/>
                        </a:spcBef>
                        <a:spcAft>
                          <a:spcPts val="0"/>
                        </a:spcAft>
                      </a:pPr>
                      <a:r>
                        <a:rPr lang="en-US" sz="1800" b="1" dirty="0" err="1" smtClean="0">
                          <a:effectLst/>
                        </a:rPr>
                        <a:t>Reliabilit</a:t>
                      </a:r>
                      <a:r>
                        <a:rPr lang="cs-CZ" sz="1800" b="1" dirty="0" smtClean="0">
                          <a:effectLst/>
                        </a:rPr>
                        <a:t>y</a:t>
                      </a:r>
                      <a:endParaRPr lang="en-US" sz="1800" dirty="0">
                        <a:effectLst/>
                      </a:endParaRPr>
                    </a:p>
                  </a:txBody>
                  <a:tcPr marL="0" marR="0" marT="0" marB="0">
                    <a:lnL w="19050" cap="flat" cmpd="sng" algn="ctr">
                      <a:solidFill>
                        <a:srgbClr val="9884E6"/>
                      </a:solidFill>
                      <a:prstDash val="solid"/>
                      <a:round/>
                      <a:headEnd type="none" w="med" len="med"/>
                      <a:tailEnd type="none" w="med" len="med"/>
                    </a:lnL>
                    <a:lnR w="19050" cap="flat" cmpd="sng" algn="ctr">
                      <a:solidFill>
                        <a:srgbClr val="8084E6"/>
                      </a:solidFill>
                      <a:prstDash val="solid"/>
                      <a:round/>
                      <a:headEnd type="none" w="med" len="med"/>
                      <a:tailEnd type="none" w="med" len="med"/>
                    </a:lnR>
                    <a:lnT w="19050" cap="flat" cmpd="sng" algn="ctr">
                      <a:solidFill>
                        <a:srgbClr val="4885E6"/>
                      </a:solidFill>
                      <a:prstDash val="solid"/>
                      <a:round/>
                      <a:headEnd type="none" w="med" len="med"/>
                      <a:tailEnd type="none" w="med" len="med"/>
                    </a:lnT>
                    <a:lnB>
                      <a:noFill/>
                    </a:lnB>
                  </a:tcPr>
                </a:tc>
              </a:tr>
              <a:tr h="288032">
                <a:tc>
                  <a:txBody>
                    <a:bodyPr/>
                    <a:lstStyle/>
                    <a:p>
                      <a:pPr marL="0" marR="0" algn="l">
                        <a:spcBef>
                          <a:spcPts val="0"/>
                        </a:spcBef>
                        <a:spcAft>
                          <a:spcPts val="0"/>
                        </a:spcAft>
                      </a:pPr>
                      <a:r>
                        <a:rPr lang="cs-CZ" sz="2400" b="1" dirty="0" err="1" smtClean="0">
                          <a:effectLst/>
                        </a:rPr>
                        <a:t>Quality</a:t>
                      </a:r>
                      <a:r>
                        <a:rPr lang="cs-CZ" sz="2400" b="1" dirty="0" smtClean="0">
                          <a:effectLst/>
                        </a:rPr>
                        <a:t> </a:t>
                      </a:r>
                      <a:r>
                        <a:rPr lang="en-US" sz="2800" b="1" dirty="0" smtClean="0">
                          <a:effectLst/>
                        </a:rPr>
                        <a:t>Characteristic</a:t>
                      </a:r>
                      <a:endParaRPr lang="en-US" sz="2800" dirty="0">
                        <a:effectLst/>
                      </a:endParaRPr>
                    </a:p>
                  </a:txBody>
                  <a:tcPr marL="0" marR="0" marT="0" marB="0">
                    <a:lnL>
                      <a:noFill/>
                    </a:lnL>
                    <a:lnR>
                      <a:noFill/>
                    </a:lnR>
                    <a:lnT w="12700" cap="flat" cmpd="sng" algn="ctr">
                      <a:solidFill>
                        <a:srgbClr val="4884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a:noFill/>
                    </a:lnL>
                    <a:lnR w="19050" cap="flat" cmpd="sng" algn="ctr">
                      <a:solidFill>
                        <a:srgbClr val="0080E6"/>
                      </a:solidFill>
                      <a:prstDash val="solid"/>
                      <a:round/>
                      <a:headEnd type="none" w="med" len="med"/>
                      <a:tailEnd type="none" w="med" len="med"/>
                    </a:lnR>
                    <a:lnT w="12700" cap="flat" cmpd="sng" algn="ctr">
                      <a:solidFill>
                        <a:srgbClr val="4886E6"/>
                      </a:solidFill>
                      <a:prstDash val="solid"/>
                      <a:round/>
                      <a:headEnd type="none" w="med" len="med"/>
                      <a:tailEnd type="none" w="med" len="med"/>
                    </a:lnT>
                    <a:lnB w="12700" cap="flat" cmpd="sng" algn="ctr">
                      <a:solidFill>
                        <a:srgbClr val="8087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Maturity</a:t>
                      </a:r>
                    </a:p>
                  </a:txBody>
                  <a:tcPr marL="0" marR="0" marT="0" marB="0">
                    <a:lnL w="19050" cap="flat" cmpd="sng" algn="ctr">
                      <a:solidFill>
                        <a:srgbClr val="0080E6"/>
                      </a:solidFill>
                      <a:prstDash val="solid"/>
                      <a:round/>
                      <a:headEnd type="none" w="med" len="med"/>
                      <a:tailEnd type="none" w="med" len="med"/>
                    </a:lnL>
                    <a:lnR w="19050" cap="flat" cmpd="sng" algn="ctr">
                      <a:solidFill>
                        <a:srgbClr val="9886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Functional suitability</a:t>
                      </a:r>
                      <a:endParaRPr lang="en-US" sz="2000" dirty="0">
                        <a:effectLst/>
                      </a:endParaRPr>
                    </a:p>
                  </a:txBody>
                  <a:tcPr marL="0" marR="0" marT="0" marB="0">
                    <a:lnL w="19050" cap="flat" cmpd="sng" algn="ctr">
                      <a:solidFill>
                        <a:srgbClr val="1885E6"/>
                      </a:solidFill>
                      <a:prstDash val="solid"/>
                      <a:round/>
                      <a:headEnd type="none" w="med" len="med"/>
                      <a:tailEnd type="none" w="med" len="med"/>
                    </a:lnL>
                    <a:lnR w="19050" cap="flat" cmpd="sng" algn="ctr">
                      <a:solidFill>
                        <a:srgbClr val="0087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0087E6"/>
                      </a:solidFill>
                      <a:prstDash val="solid"/>
                      <a:round/>
                      <a:headEnd type="none" w="med" len="med"/>
                      <a:tailEnd type="none" w="med" len="med"/>
                    </a:lnL>
                    <a:lnR w="19050" cap="flat" cmpd="sng" algn="ctr">
                      <a:solidFill>
                        <a:srgbClr val="3085E6"/>
                      </a:solidFill>
                      <a:prstDash val="solid"/>
                      <a:round/>
                      <a:headEnd type="none" w="med" len="med"/>
                      <a:tailEnd type="none" w="med" len="med"/>
                    </a:lnR>
                    <a:lnT w="12700" cap="flat" cmpd="sng" algn="ctr">
                      <a:solidFill>
                        <a:srgbClr val="8087E6"/>
                      </a:solidFill>
                      <a:prstDash val="solid"/>
                      <a:round/>
                      <a:headEnd type="none" w="med" len="med"/>
                      <a:tailEnd type="none" w="med" len="med"/>
                    </a:lnT>
                    <a:lnB w="12700" cap="flat" cmpd="sng" algn="ctr">
                      <a:solidFill>
                        <a:srgbClr val="6088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Availability</a:t>
                      </a:r>
                    </a:p>
                  </a:txBody>
                  <a:tcPr marL="0" marR="0" marT="0" marB="0">
                    <a:lnL w="19050" cap="flat" cmpd="sng" algn="ctr">
                      <a:solidFill>
                        <a:srgbClr val="3085E6"/>
                      </a:solidFill>
                      <a:prstDash val="solid"/>
                      <a:round/>
                      <a:headEnd type="none" w="med" len="med"/>
                      <a:tailEnd type="none" w="med" len="med"/>
                    </a:lnL>
                    <a:lnR w="19050" cap="flat" cmpd="sng" algn="ctr">
                      <a:solidFill>
                        <a:srgbClr val="C887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Functional completeness</a:t>
                      </a:r>
                    </a:p>
                  </a:txBody>
                  <a:tcPr marL="0" marR="0" marT="0" marB="0">
                    <a:lnL w="19050" cap="flat" cmpd="sng" algn="ctr">
                      <a:solidFill>
                        <a:srgbClr val="6086E6"/>
                      </a:solidFill>
                      <a:prstDash val="solid"/>
                      <a:round/>
                      <a:headEnd type="none" w="med" len="med"/>
                      <a:tailEnd type="none" w="med" len="med"/>
                    </a:lnL>
                    <a:lnR w="19050" cap="flat" cmpd="sng" algn="ctr">
                      <a:solidFill>
                        <a:srgbClr val="1888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1888E6"/>
                      </a:solidFill>
                      <a:prstDash val="solid"/>
                      <a:round/>
                      <a:headEnd type="none" w="med" len="med"/>
                      <a:tailEnd type="none" w="med" len="med"/>
                    </a:lnL>
                    <a:lnR w="19050" cap="flat" cmpd="sng" algn="ctr">
                      <a:solidFill>
                        <a:srgbClr val="E0D4C9"/>
                      </a:solidFill>
                      <a:prstDash val="solid"/>
                      <a:round/>
                      <a:headEnd type="none" w="med" len="med"/>
                      <a:tailEnd type="none" w="med" len="med"/>
                    </a:lnR>
                    <a:lnT w="12700" cap="flat" cmpd="sng" algn="ctr">
                      <a:solidFill>
                        <a:srgbClr val="6088E6"/>
                      </a:solidFill>
                      <a:prstDash val="solid"/>
                      <a:round/>
                      <a:headEnd type="none" w="med" len="med"/>
                      <a:tailEnd type="none" w="med" len="med"/>
                    </a:lnT>
                    <a:lnB w="12700" cap="flat" cmpd="sng" algn="ctr">
                      <a:solidFill>
                        <a:srgbClr val="B0D4C9"/>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Fault tolerance</a:t>
                      </a:r>
                    </a:p>
                  </a:txBody>
                  <a:tcPr marL="0" marR="0" marT="0" marB="0">
                    <a:lnL w="19050" cap="flat" cmpd="sng" algn="ctr">
                      <a:solidFill>
                        <a:srgbClr val="E0D4C9"/>
                      </a:solidFill>
                      <a:prstDash val="solid"/>
                      <a:round/>
                      <a:headEnd type="none" w="med" len="med"/>
                      <a:tailEnd type="none" w="med" len="med"/>
                    </a:lnL>
                    <a:lnR w="19050" cap="flat" cmpd="sng" algn="ctr">
                      <a:solidFill>
                        <a:srgbClr val="B088E6"/>
                      </a:solidFill>
                      <a:prstDash val="solid"/>
                      <a:round/>
                      <a:headEnd type="none" w="med" len="med"/>
                      <a:tailEnd type="none" w="med" len="med"/>
                    </a:lnR>
                    <a:lnT>
                      <a:noFill/>
                    </a:lnT>
                    <a:lnB>
                      <a:noFill/>
                    </a:lnB>
                  </a:tcPr>
                </a:tc>
              </a:tr>
              <a:tr h="129521">
                <a:tc>
                  <a:txBody>
                    <a:bodyPr/>
                    <a:lstStyle/>
                    <a:p>
                      <a:pPr marL="0" marR="0" algn="l">
                        <a:spcBef>
                          <a:spcPts val="0"/>
                        </a:spcBef>
                        <a:spcAft>
                          <a:spcPts val="0"/>
                        </a:spcAft>
                      </a:pPr>
                      <a:r>
                        <a:rPr lang="en-US" sz="2000" dirty="0">
                          <a:effectLst/>
                        </a:rPr>
                        <a:t>Functional correctness</a:t>
                      </a:r>
                    </a:p>
                  </a:txBody>
                  <a:tcPr marL="0" marR="0" marT="0" marB="0">
                    <a:lnL w="19050" cap="flat" cmpd="sng" algn="ctr">
                      <a:solidFill>
                        <a:srgbClr val="B087E6"/>
                      </a:solidFill>
                      <a:prstDash val="solid"/>
                      <a:round/>
                      <a:headEnd type="none" w="med" len="med"/>
                      <a:tailEnd type="none" w="med" len="med"/>
                    </a:lnL>
                    <a:lnR w="19050" cap="flat" cmpd="sng" algn="ctr">
                      <a:solidFill>
                        <a:srgbClr val="9887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9887E6"/>
                      </a:solidFill>
                      <a:prstDash val="solid"/>
                      <a:round/>
                      <a:headEnd type="none" w="med" len="med"/>
                      <a:tailEnd type="none" w="med" len="med"/>
                    </a:lnL>
                    <a:lnR w="19050" cap="flat" cmpd="sng" algn="ctr">
                      <a:solidFill>
                        <a:srgbClr val="1885E6"/>
                      </a:solidFill>
                      <a:prstDash val="solid"/>
                      <a:round/>
                      <a:headEnd type="none" w="med" len="med"/>
                      <a:tailEnd type="none" w="med" len="med"/>
                    </a:lnR>
                    <a:lnT w="12700" cap="flat" cmpd="sng" algn="ctr">
                      <a:solidFill>
                        <a:srgbClr val="B0D4C9"/>
                      </a:solidFill>
                      <a:prstDash val="solid"/>
                      <a:round/>
                      <a:headEnd type="none" w="med" len="med"/>
                      <a:tailEnd type="none" w="med" len="med"/>
                    </a:lnT>
                    <a:lnB w="12700" cap="flat" cmpd="sng" algn="ctr">
                      <a:solidFill>
                        <a:srgbClr val="488B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Recoverability</a:t>
                      </a:r>
                    </a:p>
                  </a:txBody>
                  <a:tcPr marL="0" marR="0" marT="0" marB="0">
                    <a:lnL w="19050" cap="flat" cmpd="sng" algn="ctr">
                      <a:solidFill>
                        <a:srgbClr val="1885E6"/>
                      </a:solidFill>
                      <a:prstDash val="solid"/>
                      <a:round/>
                      <a:headEnd type="none" w="med" len="med"/>
                      <a:tailEnd type="none" w="med" len="med"/>
                    </a:lnL>
                    <a:lnR w="19050" cap="flat" cmpd="sng" algn="ctr">
                      <a:solidFill>
                        <a:srgbClr val="9889E6"/>
                      </a:solidFill>
                      <a:prstDash val="solid"/>
                      <a:round/>
                      <a:headEnd type="none" w="med" len="med"/>
                      <a:tailEnd type="none" w="med" len="med"/>
                    </a:lnR>
                    <a:lnT>
                      <a:noFill/>
                    </a:lnT>
                    <a:lnB w="19050" cap="flat" cmpd="sng" algn="ctr">
                      <a:solidFill>
                        <a:srgbClr val="481FE6"/>
                      </a:solidFill>
                      <a:prstDash val="solid"/>
                      <a:round/>
                      <a:headEnd type="none" w="med" len="med"/>
                      <a:tailEnd type="none" w="med" len="med"/>
                    </a:lnB>
                  </a:tcPr>
                </a:tc>
              </a:tr>
              <a:tr h="234671">
                <a:tc>
                  <a:txBody>
                    <a:bodyPr/>
                    <a:lstStyle/>
                    <a:p>
                      <a:pPr marL="0" marR="0" algn="l">
                        <a:spcBef>
                          <a:spcPts val="0"/>
                        </a:spcBef>
                        <a:spcAft>
                          <a:spcPts val="0"/>
                        </a:spcAft>
                      </a:pPr>
                      <a:r>
                        <a:rPr lang="en-US" sz="2000" dirty="0">
                          <a:effectLst/>
                        </a:rPr>
                        <a:t>Functional appropriateness</a:t>
                      </a:r>
                    </a:p>
                  </a:txBody>
                  <a:tcPr marL="0" marR="0" marT="0" marB="0">
                    <a:lnL w="19050" cap="flat" cmpd="sng" algn="ctr">
                      <a:solidFill>
                        <a:srgbClr val="C888E6"/>
                      </a:solidFill>
                      <a:prstDash val="solid"/>
                      <a:round/>
                      <a:headEnd type="none" w="med" len="med"/>
                      <a:tailEnd type="none" w="med" len="med"/>
                    </a:lnL>
                    <a:lnR w="19050" cap="flat" cmpd="sng" algn="ctr">
                      <a:solidFill>
                        <a:srgbClr val="008BE6"/>
                      </a:solidFill>
                      <a:prstDash val="solid"/>
                      <a:round/>
                      <a:headEnd type="none" w="med" len="med"/>
                      <a:tailEnd type="none" w="med" len="med"/>
                    </a:lnR>
                    <a:lnT>
                      <a:noFill/>
                    </a:lnT>
                    <a:lnB w="19050" cap="flat" cmpd="sng" algn="ctr">
                      <a:solidFill>
                        <a:srgbClr val="8089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008BE6"/>
                      </a:solidFill>
                      <a:prstDash val="solid"/>
                      <a:round/>
                      <a:headEnd type="none" w="med" len="med"/>
                      <a:tailEnd type="none" w="med" len="med"/>
                    </a:lnL>
                    <a:lnR w="19050" cap="flat" cmpd="sng" algn="ctr">
                      <a:solidFill>
                        <a:srgbClr val="1889E6"/>
                      </a:solidFill>
                      <a:prstDash val="solid"/>
                      <a:round/>
                      <a:headEnd type="none" w="med" len="med"/>
                      <a:tailEnd type="none" w="med" len="med"/>
                    </a:lnR>
                    <a:lnT w="12700" cap="flat" cmpd="sng" algn="ctr">
                      <a:solidFill>
                        <a:srgbClr val="488BE6"/>
                      </a:solidFill>
                      <a:prstDash val="solid"/>
                      <a:round/>
                      <a:headEnd type="none" w="med" len="med"/>
                      <a:tailEnd type="none" w="med" len="med"/>
                    </a:lnT>
                    <a:lnB w="12700" cap="flat" cmpd="sng" algn="ctr">
                      <a:solidFill>
                        <a:srgbClr val="B08C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Security</a:t>
                      </a:r>
                      <a:endParaRPr lang="en-US" sz="1800" dirty="0">
                        <a:effectLst/>
                      </a:endParaRPr>
                    </a:p>
                  </a:txBody>
                  <a:tcPr marL="0" marR="0" marT="0" marB="0">
                    <a:lnL w="19050" cap="flat" cmpd="sng" algn="ctr">
                      <a:solidFill>
                        <a:srgbClr val="1889E6"/>
                      </a:solidFill>
                      <a:prstDash val="solid"/>
                      <a:round/>
                      <a:headEnd type="none" w="med" len="med"/>
                      <a:tailEnd type="none" w="med" len="med"/>
                    </a:lnL>
                    <a:lnR w="19050" cap="flat" cmpd="sng" algn="ctr">
                      <a:solidFill>
                        <a:srgbClr val="988BE6"/>
                      </a:solidFill>
                      <a:prstDash val="solid"/>
                      <a:round/>
                      <a:headEnd type="none" w="med" len="med"/>
                      <a:tailEnd type="none" w="med" len="med"/>
                    </a:lnR>
                    <a:lnT w="19050" cap="flat" cmpd="sng" algn="ctr">
                      <a:solidFill>
                        <a:srgbClr val="481F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b="1" dirty="0">
                          <a:effectLst/>
                        </a:rPr>
                        <a:t>Performance efficiency</a:t>
                      </a:r>
                      <a:endParaRPr lang="en-US" sz="2000" dirty="0">
                        <a:effectLst/>
                      </a:endParaRPr>
                    </a:p>
                  </a:txBody>
                  <a:tcPr marL="0" marR="0" marT="0" marB="0">
                    <a:lnL w="19050" cap="flat" cmpd="sng" algn="ctr">
                      <a:solidFill>
                        <a:srgbClr val="C889E6"/>
                      </a:solidFill>
                      <a:prstDash val="solid"/>
                      <a:round/>
                      <a:headEnd type="none" w="med" len="med"/>
                      <a:tailEnd type="none" w="med" len="med"/>
                    </a:lnL>
                    <a:lnR w="19050" cap="flat" cmpd="sng" algn="ctr">
                      <a:solidFill>
                        <a:srgbClr val="308CE6"/>
                      </a:solidFill>
                      <a:prstDash val="solid"/>
                      <a:round/>
                      <a:headEnd type="none" w="med" len="med"/>
                      <a:tailEnd type="none" w="med" len="med"/>
                    </a:lnR>
                    <a:lnT w="19050" cap="flat" cmpd="sng" algn="ctr">
                      <a:solidFill>
                        <a:srgbClr val="8089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308CE6"/>
                      </a:solidFill>
                      <a:prstDash val="solid"/>
                      <a:round/>
                      <a:headEnd type="none" w="med" len="med"/>
                      <a:tailEnd type="none" w="med" len="med"/>
                    </a:lnL>
                    <a:lnR w="19050" cap="flat" cmpd="sng" algn="ctr">
                      <a:solidFill>
                        <a:srgbClr val="E089E6"/>
                      </a:solidFill>
                      <a:prstDash val="solid"/>
                      <a:round/>
                      <a:headEnd type="none" w="med" len="med"/>
                      <a:tailEnd type="none" w="med" len="med"/>
                    </a:lnR>
                    <a:lnT w="12700" cap="flat" cmpd="sng" algn="ctr">
                      <a:solidFill>
                        <a:srgbClr val="B08CE6"/>
                      </a:solidFill>
                      <a:prstDash val="solid"/>
                      <a:round/>
                      <a:headEnd type="none" w="med" len="med"/>
                      <a:tailEnd type="none" w="med" len="med"/>
                    </a:lnT>
                    <a:lnB w="12700" cap="flat" cmpd="sng" algn="ctr">
                      <a:solidFill>
                        <a:srgbClr val="988D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Confidentiality</a:t>
                      </a:r>
                    </a:p>
                  </a:txBody>
                  <a:tcPr marL="0" marR="0" marT="0" marB="0">
                    <a:lnL w="19050" cap="flat" cmpd="sng" algn="ctr">
                      <a:solidFill>
                        <a:srgbClr val="E089E6"/>
                      </a:solidFill>
                      <a:prstDash val="solid"/>
                      <a:round/>
                      <a:headEnd type="none" w="med" len="med"/>
                      <a:tailEnd type="none" w="med" len="med"/>
                    </a:lnL>
                    <a:lnR w="19050" cap="flat" cmpd="sng" algn="ctr">
                      <a:solidFill>
                        <a:srgbClr val="008D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Time </a:t>
                      </a:r>
                      <a:r>
                        <a:rPr lang="en-US" sz="2000" dirty="0" err="1">
                          <a:effectLst/>
                        </a:rPr>
                        <a:t>behaviour</a:t>
                      </a:r>
                      <a:endParaRPr lang="en-US" sz="2000" dirty="0">
                        <a:effectLst/>
                      </a:endParaRPr>
                    </a:p>
                  </a:txBody>
                  <a:tcPr marL="0" marR="0" marT="0" marB="0">
                    <a:lnL w="19050" cap="flat" cmpd="sng" algn="ctr">
                      <a:solidFill>
                        <a:srgbClr val="608BE6"/>
                      </a:solidFill>
                      <a:prstDash val="solid"/>
                      <a:round/>
                      <a:headEnd type="none" w="med" len="med"/>
                      <a:tailEnd type="none" w="med" len="med"/>
                    </a:lnL>
                    <a:lnR w="19050" cap="flat" cmpd="sng" algn="ctr">
                      <a:solidFill>
                        <a:srgbClr val="488D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8DE6"/>
                      </a:solidFill>
                      <a:prstDash val="solid"/>
                      <a:round/>
                      <a:headEnd type="none" w="med" len="med"/>
                      <a:tailEnd type="none" w="med" len="med"/>
                    </a:lnL>
                    <a:lnR w="19050" cap="flat" cmpd="sng" algn="ctr">
                      <a:solidFill>
                        <a:srgbClr val="C8BD83"/>
                      </a:solidFill>
                      <a:prstDash val="solid"/>
                      <a:round/>
                      <a:headEnd type="none" w="med" len="med"/>
                      <a:tailEnd type="none" w="med" len="med"/>
                    </a:lnR>
                    <a:lnT w="12700" cap="flat" cmpd="sng" algn="ctr">
                      <a:solidFill>
                        <a:srgbClr val="988DE6"/>
                      </a:solidFill>
                      <a:prstDash val="solid"/>
                      <a:round/>
                      <a:headEnd type="none" w="med" len="med"/>
                      <a:tailEnd type="none" w="med" len="med"/>
                    </a:lnT>
                    <a:lnB w="12700" cap="flat" cmpd="sng" algn="ctr">
                      <a:solidFill>
                        <a:srgbClr val="188F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Integrity</a:t>
                      </a:r>
                    </a:p>
                  </a:txBody>
                  <a:tcPr marL="0" marR="0" marT="0" marB="0">
                    <a:lnL w="19050" cap="flat" cmpd="sng" algn="ctr">
                      <a:solidFill>
                        <a:srgbClr val="C8BD83"/>
                      </a:solidFill>
                      <a:prstDash val="solid"/>
                      <a:round/>
                      <a:headEnd type="none" w="med" len="med"/>
                      <a:tailEnd type="none" w="med" len="med"/>
                    </a:lnL>
                    <a:lnR w="19050" cap="flat" cmpd="sng" algn="ctr">
                      <a:solidFill>
                        <a:srgbClr val="E08D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Resource utilization</a:t>
                      </a:r>
                    </a:p>
                  </a:txBody>
                  <a:tcPr marL="0" marR="0" marT="0" marB="0">
                    <a:lnL w="19050" cap="flat" cmpd="sng" algn="ctr">
                      <a:solidFill>
                        <a:srgbClr val="C88CE6"/>
                      </a:solidFill>
                      <a:prstDash val="solid"/>
                      <a:round/>
                      <a:headEnd type="none" w="med" len="med"/>
                      <a:tailEnd type="none" w="med" len="med"/>
                    </a:lnL>
                    <a:lnR w="19050" cap="flat" cmpd="sng" algn="ctr">
                      <a:solidFill>
                        <a:srgbClr val="488E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8EE6"/>
                      </a:solidFill>
                      <a:prstDash val="solid"/>
                      <a:round/>
                      <a:headEnd type="none" w="med" len="med"/>
                      <a:tailEnd type="none" w="med" len="med"/>
                    </a:lnL>
                    <a:lnR w="19050" cap="flat" cmpd="sng" algn="ctr">
                      <a:solidFill>
                        <a:srgbClr val="0087E6"/>
                      </a:solidFill>
                      <a:prstDash val="solid"/>
                      <a:round/>
                      <a:headEnd type="none" w="med" len="med"/>
                      <a:tailEnd type="none" w="med" len="med"/>
                    </a:lnR>
                    <a:lnT w="12700" cap="flat" cmpd="sng" algn="ctr">
                      <a:solidFill>
                        <a:srgbClr val="188FE6"/>
                      </a:solidFill>
                      <a:prstDash val="solid"/>
                      <a:round/>
                      <a:headEnd type="none" w="med" len="med"/>
                      <a:tailEnd type="none" w="med" len="med"/>
                    </a:lnT>
                    <a:lnB w="12700" cap="flat" cmpd="sng" algn="ctr">
                      <a:solidFill>
                        <a:srgbClr val="801EE6"/>
                      </a:solidFill>
                      <a:prstDash val="solid"/>
                      <a:round/>
                      <a:headEnd type="none" w="med" len="med"/>
                      <a:tailEnd type="none" w="med" len="med"/>
                    </a:lnB>
                  </a:tcPr>
                </a:tc>
                <a:tc>
                  <a:txBody>
                    <a:bodyPr/>
                    <a:lstStyle/>
                    <a:p>
                      <a:pPr marL="0" marR="0" algn="l">
                        <a:spcBef>
                          <a:spcPts val="0"/>
                        </a:spcBef>
                        <a:spcAft>
                          <a:spcPts val="0"/>
                        </a:spcAft>
                      </a:pPr>
                      <a:r>
                        <a:rPr lang="en-US" sz="1800" dirty="0" smtClean="0">
                          <a:effectLst/>
                        </a:rPr>
                        <a:t>Non-repudiation</a:t>
                      </a:r>
                      <a:r>
                        <a:rPr lang="cs-CZ" sz="1800" dirty="0" smtClean="0">
                          <a:effectLst/>
                        </a:rPr>
                        <a:t> (nepopiratelnost)</a:t>
                      </a:r>
                      <a:endParaRPr lang="en-US" sz="1800" dirty="0">
                        <a:effectLst/>
                      </a:endParaRPr>
                    </a:p>
                  </a:txBody>
                  <a:tcPr marL="0" marR="0" marT="0" marB="0">
                    <a:lnL w="19050" cap="flat" cmpd="sng" algn="ctr">
                      <a:solidFill>
                        <a:srgbClr val="0087E6"/>
                      </a:solidFill>
                      <a:prstDash val="solid"/>
                      <a:round/>
                      <a:headEnd type="none" w="med" len="med"/>
                      <a:tailEnd type="none" w="med" len="med"/>
                    </a:lnL>
                    <a:lnR w="19050" cap="flat" cmpd="sng" algn="ctr">
                      <a:solidFill>
                        <a:srgbClr val="9890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Capacity</a:t>
                      </a:r>
                    </a:p>
                  </a:txBody>
                  <a:tcPr marL="0" marR="0" marT="0" marB="0">
                    <a:lnL w="19050" cap="flat" cmpd="sng" algn="ctr">
                      <a:solidFill>
                        <a:srgbClr val="C88DE6"/>
                      </a:solidFill>
                      <a:prstDash val="solid"/>
                      <a:round/>
                      <a:headEnd type="none" w="med" len="med"/>
                      <a:tailEnd type="none" w="med" len="med"/>
                    </a:lnL>
                    <a:lnR w="19050" cap="flat" cmpd="sng" algn="ctr">
                      <a:solidFill>
                        <a:srgbClr val="8088E6"/>
                      </a:solidFill>
                      <a:prstDash val="solid"/>
                      <a:round/>
                      <a:headEnd type="none" w="med" len="med"/>
                      <a:tailEnd type="none" w="med" len="med"/>
                    </a:lnR>
                    <a:lnT>
                      <a:noFill/>
                    </a:lnT>
                    <a:lnB w="19050" cap="flat" cmpd="sng" algn="ctr">
                      <a:solidFill>
                        <a:srgbClr val="B08D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8088E6"/>
                      </a:solidFill>
                      <a:prstDash val="solid"/>
                      <a:round/>
                      <a:headEnd type="none" w="med" len="med"/>
                      <a:tailEnd type="none" w="med" len="med"/>
                    </a:lnL>
                    <a:lnR w="19050" cap="flat" cmpd="sng" algn="ctr">
                      <a:solidFill>
                        <a:srgbClr val="9888E6"/>
                      </a:solidFill>
                      <a:prstDash val="solid"/>
                      <a:round/>
                      <a:headEnd type="none" w="med" len="med"/>
                      <a:tailEnd type="none" w="med" len="med"/>
                    </a:lnR>
                    <a:lnT w="12700" cap="flat" cmpd="sng" algn="ctr">
                      <a:solidFill>
                        <a:srgbClr val="801EE6"/>
                      </a:solidFill>
                      <a:prstDash val="solid"/>
                      <a:round/>
                      <a:headEnd type="none" w="med" len="med"/>
                      <a:tailEnd type="none" w="med" len="med"/>
                    </a:lnT>
                    <a:lnB w="12700" cap="flat" cmpd="sng" algn="ctr">
                      <a:solidFill>
                        <a:srgbClr val="B093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Accountability</a:t>
                      </a:r>
                    </a:p>
                  </a:txBody>
                  <a:tcPr marL="0" marR="0" marT="0" marB="0">
                    <a:lnL w="19050" cap="flat" cmpd="sng" algn="ctr">
                      <a:solidFill>
                        <a:srgbClr val="9888E6"/>
                      </a:solidFill>
                      <a:prstDash val="solid"/>
                      <a:round/>
                      <a:headEnd type="none" w="med" len="med"/>
                      <a:tailEnd type="none" w="med" len="med"/>
                    </a:lnL>
                    <a:lnR w="19050" cap="flat" cmpd="sng" algn="ctr">
                      <a:solidFill>
                        <a:srgbClr val="C884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Compatibility</a:t>
                      </a:r>
                      <a:endParaRPr lang="en-US" sz="2000" dirty="0">
                        <a:effectLst/>
                      </a:endParaRPr>
                    </a:p>
                  </a:txBody>
                  <a:tcPr marL="0" marR="0" marT="0" marB="0">
                    <a:lnL w="19050" cap="flat" cmpd="sng" algn="ctr">
                      <a:solidFill>
                        <a:srgbClr val="0090E6"/>
                      </a:solidFill>
                      <a:prstDash val="solid"/>
                      <a:round/>
                      <a:headEnd type="none" w="med" len="med"/>
                      <a:tailEnd type="none" w="med" len="med"/>
                    </a:lnL>
                    <a:lnR w="19050" cap="flat" cmpd="sng" algn="ctr">
                      <a:solidFill>
                        <a:srgbClr val="6089E6"/>
                      </a:solidFill>
                      <a:prstDash val="solid"/>
                      <a:round/>
                      <a:headEnd type="none" w="med" len="med"/>
                      <a:tailEnd type="none" w="med" len="med"/>
                    </a:lnR>
                    <a:lnT w="19050" cap="flat" cmpd="sng" algn="ctr">
                      <a:solidFill>
                        <a:srgbClr val="B08D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89E6"/>
                      </a:solidFill>
                      <a:prstDash val="solid"/>
                      <a:round/>
                      <a:headEnd type="none" w="med" len="med"/>
                      <a:tailEnd type="none" w="med" len="med"/>
                    </a:lnL>
                    <a:lnR w="19050" cap="flat" cmpd="sng" algn="ctr">
                      <a:solidFill>
                        <a:srgbClr val="188AE6"/>
                      </a:solidFill>
                      <a:prstDash val="solid"/>
                      <a:round/>
                      <a:headEnd type="none" w="med" len="med"/>
                      <a:tailEnd type="none" w="med" len="med"/>
                    </a:lnR>
                    <a:lnT w="12700" cap="flat" cmpd="sng" algn="ctr">
                      <a:solidFill>
                        <a:srgbClr val="B093E6"/>
                      </a:solidFill>
                      <a:prstDash val="solid"/>
                      <a:round/>
                      <a:headEnd type="none" w="med" len="med"/>
                      <a:tailEnd type="none" w="med" len="med"/>
                    </a:lnT>
                    <a:lnB w="12700" cap="flat" cmpd="sng" algn="ctr">
                      <a:solidFill>
                        <a:srgbClr val="8096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Authenticity</a:t>
                      </a:r>
                    </a:p>
                  </a:txBody>
                  <a:tcPr marL="0" marR="0" marT="0" marB="0">
                    <a:lnL w="19050" cap="flat" cmpd="sng" algn="ctr">
                      <a:solidFill>
                        <a:srgbClr val="188AE6"/>
                      </a:solidFill>
                      <a:prstDash val="solid"/>
                      <a:round/>
                      <a:headEnd type="none" w="med" len="med"/>
                      <a:tailEnd type="none" w="med" len="med"/>
                    </a:lnL>
                    <a:lnR w="19050" cap="flat" cmpd="sng" algn="ctr">
                      <a:solidFill>
                        <a:srgbClr val="B095E6"/>
                      </a:solidFill>
                      <a:prstDash val="solid"/>
                      <a:round/>
                      <a:headEnd type="none" w="med" len="med"/>
                      <a:tailEnd type="none" w="med" len="med"/>
                    </a:lnR>
                    <a:lnT>
                      <a:noFill/>
                    </a:lnT>
                    <a:lnB w="19050" cap="flat" cmpd="sng" algn="ctr">
                      <a:solidFill>
                        <a:srgbClr val="1890E6"/>
                      </a:solidFill>
                      <a:prstDash val="solid"/>
                      <a:round/>
                      <a:headEnd type="none" w="med" len="med"/>
                      <a:tailEnd type="none" w="med" len="med"/>
                    </a:lnB>
                  </a:tcPr>
                </a:tc>
              </a:tr>
              <a:tr h="243332">
                <a:tc>
                  <a:txBody>
                    <a:bodyPr/>
                    <a:lstStyle/>
                    <a:p>
                      <a:pPr marL="0" marR="0" algn="l">
                        <a:spcBef>
                          <a:spcPts val="0"/>
                        </a:spcBef>
                        <a:spcAft>
                          <a:spcPts val="0"/>
                        </a:spcAft>
                      </a:pPr>
                      <a:r>
                        <a:rPr lang="en-US" sz="2000" dirty="0">
                          <a:effectLst/>
                        </a:rPr>
                        <a:t>Co-existence</a:t>
                      </a:r>
                    </a:p>
                  </a:txBody>
                  <a:tcPr marL="0" marR="0" marT="0" marB="0">
                    <a:lnL w="19050" cap="flat" cmpd="sng" algn="ctr">
                      <a:solidFill>
                        <a:srgbClr val="9881E6"/>
                      </a:solidFill>
                      <a:prstDash val="solid"/>
                      <a:round/>
                      <a:headEnd type="none" w="med" len="med"/>
                      <a:tailEnd type="none" w="med" len="med"/>
                    </a:lnL>
                    <a:lnR w="19050" cap="flat" cmpd="sng" algn="ctr">
                      <a:solidFill>
                        <a:srgbClr val="4892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4892E6"/>
                      </a:solidFill>
                      <a:prstDash val="solid"/>
                      <a:round/>
                      <a:headEnd type="none" w="med" len="med"/>
                      <a:tailEnd type="none" w="med" len="med"/>
                    </a:lnL>
                    <a:lnR w="19050" cap="flat" cmpd="sng" algn="ctr">
                      <a:solidFill>
                        <a:srgbClr val="8092E6"/>
                      </a:solidFill>
                      <a:prstDash val="solid"/>
                      <a:round/>
                      <a:headEnd type="none" w="med" len="med"/>
                      <a:tailEnd type="none" w="med" len="med"/>
                    </a:lnR>
                    <a:lnT w="12700" cap="flat" cmpd="sng" algn="ctr">
                      <a:solidFill>
                        <a:srgbClr val="8096E6"/>
                      </a:solidFill>
                      <a:prstDash val="solid"/>
                      <a:round/>
                      <a:headEnd type="none" w="med" len="med"/>
                      <a:tailEnd type="none" w="med" len="med"/>
                    </a:lnT>
                    <a:lnB w="12700" cap="flat" cmpd="sng" algn="ctr">
                      <a:solidFill>
                        <a:srgbClr val="B097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Maintainability</a:t>
                      </a:r>
                      <a:endParaRPr lang="en-US" sz="1800" dirty="0">
                        <a:effectLst/>
                      </a:endParaRPr>
                    </a:p>
                  </a:txBody>
                  <a:tcPr marL="0" marR="0" marT="0" marB="0">
                    <a:lnL w="19050" cap="flat" cmpd="sng" algn="ctr">
                      <a:solidFill>
                        <a:srgbClr val="8092E6"/>
                      </a:solidFill>
                      <a:prstDash val="solid"/>
                      <a:round/>
                      <a:headEnd type="none" w="med" len="med"/>
                      <a:tailEnd type="none" w="med" len="med"/>
                    </a:lnL>
                    <a:lnR w="19050" cap="flat" cmpd="sng" algn="ctr">
                      <a:solidFill>
                        <a:srgbClr val="C896E6"/>
                      </a:solidFill>
                      <a:prstDash val="solid"/>
                      <a:round/>
                      <a:headEnd type="none" w="med" len="med"/>
                      <a:tailEnd type="none" w="med" len="med"/>
                    </a:lnR>
                    <a:lnT w="19050" cap="flat" cmpd="sng" algn="ctr">
                      <a:solidFill>
                        <a:srgbClr val="1890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dirty="0">
                          <a:effectLst/>
                        </a:rPr>
                        <a:t>Interoperability</a:t>
                      </a:r>
                    </a:p>
                  </a:txBody>
                  <a:tcPr marL="0" marR="0" marT="0" marB="0">
                    <a:lnL w="19050" cap="flat" cmpd="sng" algn="ctr">
                      <a:solidFill>
                        <a:srgbClr val="E088E6"/>
                      </a:solidFill>
                      <a:prstDash val="solid"/>
                      <a:round/>
                      <a:headEnd type="none" w="med" len="med"/>
                      <a:tailEnd type="none" w="med" len="med"/>
                    </a:lnL>
                    <a:lnR w="19050" cap="flat" cmpd="sng" algn="ctr">
                      <a:solidFill>
                        <a:srgbClr val="6097E6"/>
                      </a:solidFill>
                      <a:prstDash val="solid"/>
                      <a:round/>
                      <a:headEnd type="none" w="med" len="med"/>
                      <a:tailEnd type="none" w="med" len="med"/>
                    </a:lnR>
                    <a:lnT>
                      <a:noFill/>
                    </a:lnT>
                    <a:lnB w="19050" cap="flat" cmpd="sng" algn="ctr">
                      <a:solidFill>
                        <a:srgbClr val="9895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7E6"/>
                      </a:solidFill>
                      <a:prstDash val="solid"/>
                      <a:round/>
                      <a:headEnd type="none" w="med" len="med"/>
                      <a:tailEnd type="none" w="med" len="med"/>
                    </a:lnL>
                    <a:lnR w="19050" cap="flat" cmpd="sng" algn="ctr">
                      <a:solidFill>
                        <a:srgbClr val="608AE6"/>
                      </a:solidFill>
                      <a:prstDash val="solid"/>
                      <a:round/>
                      <a:headEnd type="none" w="med" len="med"/>
                      <a:tailEnd type="none" w="med" len="med"/>
                    </a:lnR>
                    <a:lnT w="12700" cap="flat" cmpd="sng" algn="ctr">
                      <a:solidFill>
                        <a:srgbClr val="B097E6"/>
                      </a:solidFill>
                      <a:prstDash val="solid"/>
                      <a:round/>
                      <a:headEnd type="none" w="med" len="med"/>
                      <a:tailEnd type="none" w="med" len="med"/>
                    </a:lnT>
                    <a:lnB w="12700" cap="flat" cmpd="sng" algn="ctr">
                      <a:solidFill>
                        <a:srgbClr val="0099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Modularity</a:t>
                      </a:r>
                    </a:p>
                  </a:txBody>
                  <a:tcPr marL="0" marR="0" marT="0" marB="0">
                    <a:lnL w="19050" cap="flat" cmpd="sng" algn="ctr">
                      <a:solidFill>
                        <a:srgbClr val="608AE6"/>
                      </a:solidFill>
                      <a:prstDash val="solid"/>
                      <a:round/>
                      <a:headEnd type="none" w="med" len="med"/>
                      <a:tailEnd type="none" w="med" len="med"/>
                    </a:lnL>
                    <a:lnR w="19050" cap="flat" cmpd="sng" algn="ctr">
                      <a:solidFill>
                        <a:srgbClr val="0098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b="1" dirty="0">
                          <a:effectLst/>
                        </a:rPr>
                        <a:t>Usability</a:t>
                      </a:r>
                      <a:endParaRPr lang="en-US" sz="2000" dirty="0">
                        <a:effectLst/>
                      </a:endParaRPr>
                    </a:p>
                  </a:txBody>
                  <a:tcPr marL="0" marR="0" marT="0" marB="0">
                    <a:lnL w="19050" cap="flat" cmpd="sng" algn="ctr">
                      <a:solidFill>
                        <a:srgbClr val="B096E6"/>
                      </a:solidFill>
                      <a:prstDash val="solid"/>
                      <a:round/>
                      <a:headEnd type="none" w="med" len="med"/>
                      <a:tailEnd type="none" w="med" len="med"/>
                    </a:lnL>
                    <a:lnR w="19050" cap="flat" cmpd="sng" algn="ctr">
                      <a:solidFill>
                        <a:srgbClr val="6098E6"/>
                      </a:solidFill>
                      <a:prstDash val="solid"/>
                      <a:round/>
                      <a:headEnd type="none" w="med" len="med"/>
                      <a:tailEnd type="none" w="med" len="med"/>
                    </a:lnR>
                    <a:lnT w="19050" cap="flat" cmpd="sng" algn="ctr">
                      <a:solidFill>
                        <a:srgbClr val="9895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8E6"/>
                      </a:solidFill>
                      <a:prstDash val="solid"/>
                      <a:round/>
                      <a:headEnd type="none" w="med" len="med"/>
                      <a:tailEnd type="none" w="med" len="med"/>
                    </a:lnL>
                    <a:lnR w="19050" cap="flat" cmpd="sng" algn="ctr">
                      <a:solidFill>
                        <a:srgbClr val="988AE6"/>
                      </a:solidFill>
                      <a:prstDash val="solid"/>
                      <a:round/>
                      <a:headEnd type="none" w="med" len="med"/>
                      <a:tailEnd type="none" w="med" len="med"/>
                    </a:lnR>
                    <a:lnT w="12700" cap="flat" cmpd="sng" algn="ctr">
                      <a:solidFill>
                        <a:srgbClr val="0099E6"/>
                      </a:solidFill>
                      <a:prstDash val="solid"/>
                      <a:round/>
                      <a:headEnd type="none" w="med" len="med"/>
                      <a:tailEnd type="none" w="med" len="med"/>
                    </a:lnT>
                    <a:lnB w="12700" cap="flat" cmpd="sng" algn="ctr">
                      <a:solidFill>
                        <a:srgbClr val="E099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Reusability</a:t>
                      </a:r>
                    </a:p>
                  </a:txBody>
                  <a:tcPr marL="0" marR="0" marT="0" marB="0">
                    <a:lnL w="19050" cap="flat" cmpd="sng" algn="ctr">
                      <a:solidFill>
                        <a:srgbClr val="988AE6"/>
                      </a:solidFill>
                      <a:prstDash val="solid"/>
                      <a:round/>
                      <a:headEnd type="none" w="med" len="med"/>
                      <a:tailEnd type="none" w="med" len="med"/>
                    </a:lnL>
                    <a:lnR w="19050" cap="flat" cmpd="sng" algn="ctr">
                      <a:solidFill>
                        <a:srgbClr val="4899E6"/>
                      </a:solidFill>
                      <a:prstDash val="solid"/>
                      <a:round/>
                      <a:headEnd type="none" w="med" len="med"/>
                      <a:tailEnd type="none" w="med" len="med"/>
                    </a:lnR>
                    <a:lnT>
                      <a:noFill/>
                    </a:lnT>
                    <a:lnB>
                      <a:noFill/>
                    </a:lnB>
                  </a:tcPr>
                </a:tc>
              </a:tr>
              <a:tr h="299783">
                <a:tc>
                  <a:txBody>
                    <a:bodyPr/>
                    <a:lstStyle/>
                    <a:p>
                      <a:pPr marL="0" marR="0" algn="l">
                        <a:spcBef>
                          <a:spcPts val="0"/>
                        </a:spcBef>
                        <a:spcAft>
                          <a:spcPts val="0"/>
                        </a:spcAft>
                      </a:pPr>
                      <a:r>
                        <a:rPr lang="en-US" sz="2000" dirty="0">
                          <a:effectLst/>
                        </a:rPr>
                        <a:t>Appropriateness </a:t>
                      </a:r>
                      <a:r>
                        <a:rPr lang="en-US" sz="2000" dirty="0" err="1">
                          <a:effectLst/>
                        </a:rPr>
                        <a:t>recognizability</a:t>
                      </a:r>
                      <a:endParaRPr lang="en-US" sz="2000" dirty="0">
                        <a:effectLst/>
                      </a:endParaRPr>
                    </a:p>
                  </a:txBody>
                  <a:tcPr marL="0" marR="0" marT="0" marB="0">
                    <a:lnL w="19050" cap="flat" cmpd="sng" algn="ctr">
                      <a:solidFill>
                        <a:srgbClr val="C897E6"/>
                      </a:solidFill>
                      <a:prstDash val="solid"/>
                      <a:round/>
                      <a:headEnd type="none" w="med" len="med"/>
                      <a:tailEnd type="none" w="med" len="med"/>
                    </a:lnL>
                    <a:lnR w="19050" cap="flat" cmpd="sng" algn="ctr">
                      <a:solidFill>
                        <a:srgbClr val="9899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9899E6"/>
                      </a:solidFill>
                      <a:prstDash val="solid"/>
                      <a:round/>
                      <a:headEnd type="none" w="med" len="med"/>
                      <a:tailEnd type="none" w="med" len="med"/>
                    </a:lnL>
                    <a:lnR w="19050" cap="flat" cmpd="sng" algn="ctr">
                      <a:solidFill>
                        <a:srgbClr val="308EE6"/>
                      </a:solidFill>
                      <a:prstDash val="solid"/>
                      <a:round/>
                      <a:headEnd type="none" w="med" len="med"/>
                      <a:tailEnd type="none" w="med" len="med"/>
                    </a:lnR>
                    <a:lnT w="12700" cap="flat" cmpd="sng" algn="ctr">
                      <a:solidFill>
                        <a:srgbClr val="E099E6"/>
                      </a:solidFill>
                      <a:prstDash val="solid"/>
                      <a:round/>
                      <a:headEnd type="none" w="med" len="med"/>
                      <a:tailEnd type="none" w="med" len="med"/>
                    </a:lnT>
                    <a:lnB w="12700" cap="flat" cmpd="sng" algn="ctr">
                      <a:solidFill>
                        <a:srgbClr val="C89A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Analysability</a:t>
                      </a:r>
                      <a:endParaRPr lang="en-US" sz="1800" dirty="0">
                        <a:effectLst/>
                      </a:endParaRPr>
                    </a:p>
                  </a:txBody>
                  <a:tcPr marL="0" marR="0" marT="0" marB="0">
                    <a:lnL w="19050" cap="flat" cmpd="sng" algn="ctr">
                      <a:solidFill>
                        <a:srgbClr val="308EE6"/>
                      </a:solidFill>
                      <a:prstDash val="solid"/>
                      <a:round/>
                      <a:headEnd type="none" w="med" len="med"/>
                      <a:tailEnd type="none" w="med" len="med"/>
                    </a:lnL>
                    <a:lnR w="19050" cap="flat" cmpd="sng" algn="ctr">
                      <a:solidFill>
                        <a:srgbClr val="309A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Learnability</a:t>
                      </a:r>
                    </a:p>
                  </a:txBody>
                  <a:tcPr marL="0" marR="0" marT="0" marB="0">
                    <a:lnL w="19050" cap="flat" cmpd="sng" algn="ctr">
                      <a:solidFill>
                        <a:srgbClr val="1899E6"/>
                      </a:solidFill>
                      <a:prstDash val="solid"/>
                      <a:round/>
                      <a:headEnd type="none" w="med" len="med"/>
                      <a:tailEnd type="none" w="med" len="med"/>
                    </a:lnL>
                    <a:lnR w="19050" cap="flat" cmpd="sng" algn="ctr">
                      <a:solidFill>
                        <a:srgbClr val="809A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809AE6"/>
                      </a:solidFill>
                      <a:prstDash val="solid"/>
                      <a:round/>
                      <a:headEnd type="none" w="med" len="med"/>
                      <a:tailEnd type="none" w="med" len="med"/>
                    </a:lnL>
                    <a:lnR w="19050" cap="flat" cmpd="sng" algn="ctr">
                      <a:solidFill>
                        <a:srgbClr val="C890E6"/>
                      </a:solidFill>
                      <a:prstDash val="solid"/>
                      <a:round/>
                      <a:headEnd type="none" w="med" len="med"/>
                      <a:tailEnd type="none" w="med" len="med"/>
                    </a:lnR>
                    <a:lnT w="12700" cap="flat" cmpd="sng" algn="ctr">
                      <a:solidFill>
                        <a:srgbClr val="C89AE6"/>
                      </a:solidFill>
                      <a:prstDash val="solid"/>
                      <a:round/>
                      <a:headEnd type="none" w="med" len="med"/>
                      <a:tailEnd type="none" w="med" len="med"/>
                    </a:lnT>
                    <a:lnB w="12700" cap="flat" cmpd="sng" algn="ctr">
                      <a:solidFill>
                        <a:srgbClr val="0092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Modifiability</a:t>
                      </a:r>
                    </a:p>
                  </a:txBody>
                  <a:tcPr marL="0" marR="0" marT="0" marB="0">
                    <a:lnL w="19050" cap="flat" cmpd="sng" algn="ctr">
                      <a:solidFill>
                        <a:srgbClr val="C890E6"/>
                      </a:solidFill>
                      <a:prstDash val="solid"/>
                      <a:round/>
                      <a:headEnd type="none" w="med" len="med"/>
                      <a:tailEnd type="none" w="med" len="med"/>
                    </a:lnL>
                    <a:lnR w="19050" cap="flat" cmpd="sng" algn="ctr">
                      <a:solidFill>
                        <a:srgbClr val="189B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Operability</a:t>
                      </a:r>
                    </a:p>
                  </a:txBody>
                  <a:tcPr marL="0" marR="0" marT="0" marB="0">
                    <a:lnL w="19050" cap="flat" cmpd="sng" algn="ctr">
                      <a:solidFill>
                        <a:srgbClr val="009AE6"/>
                      </a:solidFill>
                      <a:prstDash val="solid"/>
                      <a:round/>
                      <a:headEnd type="none" w="med" len="med"/>
                      <a:tailEnd type="none" w="med" len="med"/>
                    </a:lnL>
                    <a:lnR w="19050" cap="flat" cmpd="sng" algn="ctr">
                      <a:solidFill>
                        <a:srgbClr val="609B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609BE6"/>
                      </a:solidFill>
                      <a:prstDash val="solid"/>
                      <a:round/>
                      <a:headEnd type="none" w="med" len="med"/>
                      <a:tailEnd type="none" w="med" len="med"/>
                    </a:lnL>
                    <a:lnR w="19050" cap="flat" cmpd="sng" algn="ctr">
                      <a:solidFill>
                        <a:srgbClr val="809BE6"/>
                      </a:solidFill>
                      <a:prstDash val="solid"/>
                      <a:round/>
                      <a:headEnd type="none" w="med" len="med"/>
                      <a:tailEnd type="none" w="med" len="med"/>
                    </a:lnR>
                    <a:lnT w="12700" cap="flat" cmpd="sng" algn="ctr">
                      <a:solidFill>
                        <a:srgbClr val="0092E6"/>
                      </a:solidFill>
                      <a:prstDash val="solid"/>
                      <a:round/>
                      <a:headEnd type="none" w="med" len="med"/>
                      <a:tailEnd type="none" w="med" len="med"/>
                    </a:lnT>
                    <a:lnB w="12700" cap="flat" cmpd="sng" algn="ctr">
                      <a:solidFill>
                        <a:srgbClr val="609C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Testability</a:t>
                      </a:r>
                    </a:p>
                  </a:txBody>
                  <a:tcPr marL="0" marR="0" marT="0" marB="0">
                    <a:lnL w="19050" cap="flat" cmpd="sng" algn="ctr">
                      <a:solidFill>
                        <a:srgbClr val="809BE6"/>
                      </a:solidFill>
                      <a:prstDash val="solid"/>
                      <a:round/>
                      <a:headEnd type="none" w="med" len="med"/>
                      <a:tailEnd type="none" w="med" len="med"/>
                    </a:lnL>
                    <a:lnR w="19050" cap="flat" cmpd="sng" algn="ctr">
                      <a:solidFill>
                        <a:srgbClr val="4889E6"/>
                      </a:solidFill>
                      <a:prstDash val="solid"/>
                      <a:round/>
                      <a:headEnd type="none" w="med" len="med"/>
                      <a:tailEnd type="none" w="med" len="med"/>
                    </a:lnR>
                    <a:lnT>
                      <a:noFill/>
                    </a:lnT>
                    <a:lnB w="19050" cap="flat" cmpd="sng" algn="ctr">
                      <a:solidFill>
                        <a:srgbClr val="B091E6"/>
                      </a:solidFill>
                      <a:prstDash val="solid"/>
                      <a:round/>
                      <a:headEnd type="none" w="med" len="med"/>
                      <a:tailEnd type="none" w="med" len="med"/>
                    </a:lnB>
                  </a:tcPr>
                </a:tc>
              </a:tr>
              <a:tr h="243332">
                <a:tc>
                  <a:txBody>
                    <a:bodyPr/>
                    <a:lstStyle/>
                    <a:p>
                      <a:pPr marL="0" marR="0" algn="l">
                        <a:spcBef>
                          <a:spcPts val="0"/>
                        </a:spcBef>
                        <a:spcAft>
                          <a:spcPts val="0"/>
                        </a:spcAft>
                      </a:pPr>
                      <a:r>
                        <a:rPr lang="en-US" sz="2000" dirty="0">
                          <a:effectLst/>
                        </a:rPr>
                        <a:t>User error protection</a:t>
                      </a:r>
                    </a:p>
                  </a:txBody>
                  <a:tcPr marL="0" marR="0" marT="0" marB="0">
                    <a:lnL w="19050" cap="flat" cmpd="sng" algn="ctr">
                      <a:solidFill>
                        <a:srgbClr val="E09AE6"/>
                      </a:solidFill>
                      <a:prstDash val="solid"/>
                      <a:round/>
                      <a:headEnd type="none" w="med" len="med"/>
                      <a:tailEnd type="none" w="med" len="med"/>
                    </a:lnL>
                    <a:lnR w="19050" cap="flat" cmpd="sng" algn="ctr">
                      <a:solidFill>
                        <a:srgbClr val="C889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C889E6"/>
                      </a:solidFill>
                      <a:prstDash val="solid"/>
                      <a:round/>
                      <a:headEnd type="none" w="med" len="med"/>
                      <a:tailEnd type="none" w="med" len="med"/>
                    </a:lnL>
                    <a:lnR w="19050" cap="flat" cmpd="sng" algn="ctr">
                      <a:solidFill>
                        <a:srgbClr val="489CE6"/>
                      </a:solidFill>
                      <a:prstDash val="solid"/>
                      <a:round/>
                      <a:headEnd type="none" w="med" len="med"/>
                      <a:tailEnd type="none" w="med" len="med"/>
                    </a:lnR>
                    <a:lnT w="12700" cap="flat" cmpd="sng" algn="ctr">
                      <a:solidFill>
                        <a:srgbClr val="609CE6"/>
                      </a:solidFill>
                      <a:prstDash val="solid"/>
                      <a:round/>
                      <a:headEnd type="none" w="med" len="med"/>
                      <a:tailEnd type="none" w="med" len="med"/>
                    </a:lnT>
                    <a:lnB w="12700" cap="flat" cmpd="sng" algn="ctr">
                      <a:solidFill>
                        <a:srgbClr val="189EE6"/>
                      </a:solidFill>
                      <a:prstDash val="solid"/>
                      <a:round/>
                      <a:headEnd type="none" w="med" len="med"/>
                      <a:tailEnd type="none" w="med" len="med"/>
                    </a:lnB>
                  </a:tcPr>
                </a:tc>
                <a:tc>
                  <a:txBody>
                    <a:bodyPr/>
                    <a:lstStyle/>
                    <a:p>
                      <a:pPr marL="0" marR="0" algn="l">
                        <a:spcBef>
                          <a:spcPts val="0"/>
                        </a:spcBef>
                        <a:spcAft>
                          <a:spcPts val="0"/>
                        </a:spcAft>
                      </a:pPr>
                      <a:r>
                        <a:rPr lang="en-US" sz="1800" b="1" dirty="0">
                          <a:effectLst/>
                        </a:rPr>
                        <a:t>Portability</a:t>
                      </a:r>
                      <a:endParaRPr lang="en-US" sz="1800" dirty="0">
                        <a:effectLst/>
                      </a:endParaRPr>
                    </a:p>
                  </a:txBody>
                  <a:tcPr marL="0" marR="0" marT="0" marB="0">
                    <a:lnL w="19050" cap="flat" cmpd="sng" algn="ctr">
                      <a:solidFill>
                        <a:srgbClr val="489CE6"/>
                      </a:solidFill>
                      <a:prstDash val="solid"/>
                      <a:round/>
                      <a:headEnd type="none" w="med" len="med"/>
                      <a:tailEnd type="none" w="med" len="med"/>
                    </a:lnL>
                    <a:lnR w="19050" cap="flat" cmpd="sng" algn="ctr">
                      <a:solidFill>
                        <a:srgbClr val="E09CE6"/>
                      </a:solidFill>
                      <a:prstDash val="solid"/>
                      <a:round/>
                      <a:headEnd type="none" w="med" len="med"/>
                      <a:tailEnd type="none" w="med" len="med"/>
                    </a:lnR>
                    <a:lnT w="19050" cap="flat" cmpd="sng" algn="ctr">
                      <a:solidFill>
                        <a:srgbClr val="B091E6"/>
                      </a:solidFill>
                      <a:prstDash val="solid"/>
                      <a:round/>
                      <a:headEnd type="none" w="med" len="med"/>
                      <a:tailEnd type="none" w="med" len="med"/>
                    </a:lnT>
                    <a:lnB>
                      <a:noFill/>
                    </a:lnB>
                  </a:tcPr>
                </a:tc>
              </a:tr>
              <a:tr h="243332">
                <a:tc>
                  <a:txBody>
                    <a:bodyPr/>
                    <a:lstStyle/>
                    <a:p>
                      <a:pPr marL="0" marR="0" algn="l">
                        <a:spcBef>
                          <a:spcPts val="0"/>
                        </a:spcBef>
                        <a:spcAft>
                          <a:spcPts val="0"/>
                        </a:spcAft>
                      </a:pPr>
                      <a:r>
                        <a:rPr lang="en-US" sz="2000" dirty="0">
                          <a:effectLst/>
                        </a:rPr>
                        <a:t>User interface aesthetics</a:t>
                      </a:r>
                    </a:p>
                  </a:txBody>
                  <a:tcPr marL="0" marR="0" marT="0" marB="0">
                    <a:lnL w="19050" cap="flat" cmpd="sng" algn="ctr">
                      <a:solidFill>
                        <a:srgbClr val="9891E6"/>
                      </a:solidFill>
                      <a:prstDash val="solid"/>
                      <a:round/>
                      <a:headEnd type="none" w="med" len="med"/>
                      <a:tailEnd type="none" w="med" len="med"/>
                    </a:lnL>
                    <a:lnR w="19050" cap="flat" cmpd="sng" algn="ctr">
                      <a:solidFill>
                        <a:srgbClr val="C89DE6"/>
                      </a:solidFill>
                      <a:prstDash val="solid"/>
                      <a:round/>
                      <a:headEnd type="none" w="med" len="med"/>
                      <a:tailEnd type="none" w="med" len="med"/>
                    </a:lnR>
                    <a:lnT>
                      <a:noFill/>
                    </a:lnT>
                    <a:lnB>
                      <a:noFill/>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C89DE6"/>
                      </a:solidFill>
                      <a:prstDash val="solid"/>
                      <a:round/>
                      <a:headEnd type="none" w="med" len="med"/>
                      <a:tailEnd type="none" w="med" len="med"/>
                    </a:lnL>
                    <a:lnR w="19050" cap="flat" cmpd="sng" algn="ctr">
                      <a:solidFill>
                        <a:srgbClr val="609AE6"/>
                      </a:solidFill>
                      <a:prstDash val="solid"/>
                      <a:round/>
                      <a:headEnd type="none" w="med" len="med"/>
                      <a:tailEnd type="none" w="med" len="med"/>
                    </a:lnR>
                    <a:lnT w="12700" cap="flat" cmpd="sng" algn="ctr">
                      <a:solidFill>
                        <a:srgbClr val="189EE6"/>
                      </a:solidFill>
                      <a:prstDash val="solid"/>
                      <a:round/>
                      <a:headEnd type="none" w="med" len="med"/>
                      <a:tailEnd type="none" w="med" len="med"/>
                    </a:lnT>
                    <a:lnB w="12700" cap="flat" cmpd="sng" algn="ctr">
                      <a:solidFill>
                        <a:srgbClr val="009FE6"/>
                      </a:solidFill>
                      <a:prstDash val="solid"/>
                      <a:round/>
                      <a:headEnd type="none" w="med" len="med"/>
                      <a:tailEnd type="none" w="med" len="med"/>
                    </a:lnB>
                  </a:tcPr>
                </a:tc>
                <a:tc>
                  <a:txBody>
                    <a:bodyPr/>
                    <a:lstStyle/>
                    <a:p>
                      <a:pPr marL="0" marR="0" algn="l">
                        <a:spcBef>
                          <a:spcPts val="0"/>
                        </a:spcBef>
                        <a:spcAft>
                          <a:spcPts val="0"/>
                        </a:spcAft>
                      </a:pPr>
                      <a:r>
                        <a:rPr lang="en-US" sz="1800" dirty="0">
                          <a:effectLst/>
                        </a:rPr>
                        <a:t>Adaptability</a:t>
                      </a:r>
                    </a:p>
                  </a:txBody>
                  <a:tcPr marL="0" marR="0" marT="0" marB="0">
                    <a:lnL w="19050" cap="flat" cmpd="sng" algn="ctr">
                      <a:solidFill>
                        <a:srgbClr val="609AE6"/>
                      </a:solidFill>
                      <a:prstDash val="solid"/>
                      <a:round/>
                      <a:headEnd type="none" w="med" len="med"/>
                      <a:tailEnd type="none" w="med" len="med"/>
                    </a:lnL>
                    <a:lnR w="19050" cap="flat" cmpd="sng" algn="ctr">
                      <a:solidFill>
                        <a:srgbClr val="609EE6"/>
                      </a:solidFill>
                      <a:prstDash val="solid"/>
                      <a:round/>
                      <a:headEnd type="none" w="med" len="med"/>
                      <a:tailEnd type="none" w="med" len="med"/>
                    </a:lnR>
                    <a:lnT>
                      <a:noFill/>
                    </a:lnT>
                    <a:lnB>
                      <a:noFill/>
                    </a:lnB>
                  </a:tcPr>
                </a:tc>
              </a:tr>
              <a:tr h="243332">
                <a:tc>
                  <a:txBody>
                    <a:bodyPr/>
                    <a:lstStyle/>
                    <a:p>
                      <a:pPr marL="0" marR="0" algn="l">
                        <a:spcBef>
                          <a:spcPts val="0"/>
                        </a:spcBef>
                        <a:spcAft>
                          <a:spcPts val="0"/>
                        </a:spcAft>
                      </a:pPr>
                      <a:r>
                        <a:rPr lang="en-US" sz="2000" dirty="0">
                          <a:effectLst/>
                        </a:rPr>
                        <a:t>Accessibility</a:t>
                      </a:r>
                    </a:p>
                  </a:txBody>
                  <a:tcPr marL="0" marR="0" marT="0" marB="0">
                    <a:lnL w="19050" cap="flat" cmpd="sng" algn="ctr">
                      <a:solidFill>
                        <a:srgbClr val="489BE6"/>
                      </a:solidFill>
                      <a:prstDash val="solid"/>
                      <a:round/>
                      <a:headEnd type="none" w="med" len="med"/>
                      <a:tailEnd type="none" w="med" len="med"/>
                    </a:lnL>
                    <a:lnR w="19050" cap="flat" cmpd="sng" algn="ctr">
                      <a:solidFill>
                        <a:srgbClr val="B09EE6"/>
                      </a:solidFill>
                      <a:prstDash val="solid"/>
                      <a:round/>
                      <a:headEnd type="none" w="med" len="med"/>
                      <a:tailEnd type="none" w="med" len="med"/>
                    </a:lnR>
                    <a:lnT>
                      <a:noFill/>
                    </a:lnT>
                    <a:lnB w="12700" cap="flat" cmpd="sng" algn="ctr">
                      <a:solidFill>
                        <a:srgbClr val="989FE6"/>
                      </a:solidFill>
                      <a:prstDash val="solid"/>
                      <a:round/>
                      <a:headEnd type="none" w="med" len="med"/>
                      <a:tailEnd type="none" w="med" len="med"/>
                    </a:lnB>
                  </a:tcPr>
                </a:tc>
                <a:tc>
                  <a:txBody>
                    <a:bodyPr/>
                    <a:lstStyle/>
                    <a:p>
                      <a:pPr marL="0" marR="0" algn="l">
                        <a:spcBef>
                          <a:spcPts val="0"/>
                        </a:spcBef>
                        <a:spcAft>
                          <a:spcPts val="0"/>
                        </a:spcAft>
                      </a:pPr>
                      <a:r>
                        <a:rPr lang="en-US" sz="1300">
                          <a:effectLst/>
                        </a:rPr>
                        <a:t> </a:t>
                      </a:r>
                    </a:p>
                  </a:txBody>
                  <a:tcPr marL="0" marR="0" marT="0" marB="0">
                    <a:lnL w="19050" cap="flat" cmpd="sng" algn="ctr">
                      <a:solidFill>
                        <a:srgbClr val="B09EE6"/>
                      </a:solidFill>
                      <a:prstDash val="solid"/>
                      <a:round/>
                      <a:headEnd type="none" w="med" len="med"/>
                      <a:tailEnd type="none" w="med" len="med"/>
                    </a:lnL>
                    <a:lnR w="19050" cap="flat" cmpd="sng" algn="ctr">
                      <a:solidFill>
                        <a:srgbClr val="989CE6"/>
                      </a:solidFill>
                      <a:prstDash val="solid"/>
                      <a:round/>
                      <a:headEnd type="none" w="med" len="med"/>
                      <a:tailEnd type="none" w="med" len="med"/>
                    </a:lnR>
                    <a:lnT w="12700" cap="flat" cmpd="sng" algn="ctr">
                      <a:solidFill>
                        <a:srgbClr val="009FE6"/>
                      </a:solidFill>
                      <a:prstDash val="solid"/>
                      <a:round/>
                      <a:headEnd type="none" w="med" len="med"/>
                      <a:tailEnd type="none" w="med" len="med"/>
                    </a:lnT>
                    <a:lnB w="12700" cap="flat" cmpd="sng" algn="ctr">
                      <a:solidFill>
                        <a:srgbClr val="E09F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Installability</a:t>
                      </a:r>
                      <a:endParaRPr lang="en-US" sz="1800" dirty="0">
                        <a:effectLst/>
                      </a:endParaRPr>
                    </a:p>
                  </a:txBody>
                  <a:tcPr marL="0" marR="0" marT="0" marB="0">
                    <a:lnL w="19050" cap="flat" cmpd="sng" algn="ctr">
                      <a:solidFill>
                        <a:srgbClr val="989CE6"/>
                      </a:solidFill>
                      <a:prstDash val="solid"/>
                      <a:round/>
                      <a:headEnd type="none" w="med" len="med"/>
                      <a:tailEnd type="none" w="med" len="med"/>
                    </a:lnL>
                    <a:lnR w="19050" cap="flat" cmpd="sng" algn="ctr">
                      <a:solidFill>
                        <a:srgbClr val="489FE6"/>
                      </a:solidFill>
                      <a:prstDash val="solid"/>
                      <a:round/>
                      <a:headEnd type="none" w="med" len="med"/>
                      <a:tailEnd type="none" w="med" len="med"/>
                    </a:lnR>
                    <a:lnT>
                      <a:noFill/>
                    </a:lnT>
                    <a:lnB>
                      <a:noFill/>
                    </a:lnB>
                  </a:tcPr>
                </a:tc>
              </a:tr>
              <a:tr h="351576">
                <a:tc>
                  <a:txBody>
                    <a:bodyPr/>
                    <a:lstStyle/>
                    <a:p>
                      <a:pPr marL="0" marR="0" algn="l">
                        <a:spcBef>
                          <a:spcPts val="0"/>
                        </a:spcBef>
                        <a:spcAft>
                          <a:spcPts val="0"/>
                        </a:spcAft>
                      </a:pPr>
                      <a:r>
                        <a:rPr lang="en-US" sz="1800" dirty="0">
                          <a:effectLst/>
                        </a:rPr>
                        <a:t> </a:t>
                      </a:r>
                    </a:p>
                  </a:txBody>
                  <a:tcPr marL="0" marR="0" marT="0" marB="0">
                    <a:lnL>
                      <a:noFill/>
                    </a:lnL>
                    <a:lnR w="12700" cap="flat" cmpd="sng" algn="ctr">
                      <a:solidFill>
                        <a:srgbClr val="E09FE6"/>
                      </a:solidFill>
                      <a:prstDash val="solid"/>
                      <a:round/>
                      <a:headEnd type="none" w="med" len="med"/>
                      <a:tailEnd type="none" w="med" len="med"/>
                    </a:lnR>
                    <a:lnT w="12700" cap="flat" cmpd="sng" algn="ctr">
                      <a:solidFill>
                        <a:srgbClr val="989FE6"/>
                      </a:solidFill>
                      <a:prstDash val="solid"/>
                      <a:round/>
                      <a:headEnd type="none" w="med" len="med"/>
                      <a:tailEnd type="none" w="med" len="med"/>
                    </a:lnT>
                    <a:lnB>
                      <a:noFill/>
                    </a:lnB>
                  </a:tcPr>
                </a:tc>
                <a:tc>
                  <a:txBody>
                    <a:bodyPr/>
                    <a:lstStyle/>
                    <a:p>
                      <a:pPr marL="0" marR="0" algn="l">
                        <a:spcBef>
                          <a:spcPts val="0"/>
                        </a:spcBef>
                        <a:spcAft>
                          <a:spcPts val="0"/>
                        </a:spcAft>
                      </a:pPr>
                      <a:r>
                        <a:rPr lang="en-US" sz="1300">
                          <a:effectLst/>
                        </a:rPr>
                        <a:t> </a:t>
                      </a:r>
                    </a:p>
                  </a:txBody>
                  <a:tcPr marL="0" marR="0" marT="0" marB="0">
                    <a:lnL w="12700" cap="flat" cmpd="sng" algn="ctr">
                      <a:solidFill>
                        <a:srgbClr val="E09FE6"/>
                      </a:solidFill>
                      <a:prstDash val="solid"/>
                      <a:round/>
                      <a:headEnd type="none" w="med" len="med"/>
                      <a:tailEnd type="none" w="med" len="med"/>
                    </a:lnL>
                    <a:lnR w="19050" cap="flat" cmpd="sng" algn="ctr">
                      <a:solidFill>
                        <a:srgbClr val="B09FE6"/>
                      </a:solidFill>
                      <a:prstDash val="solid"/>
                      <a:round/>
                      <a:headEnd type="none" w="med" len="med"/>
                      <a:tailEnd type="none" w="med" len="med"/>
                    </a:lnR>
                    <a:lnT w="12700" cap="flat" cmpd="sng" algn="ctr">
                      <a:solidFill>
                        <a:srgbClr val="E09FE6"/>
                      </a:solidFill>
                      <a:prstDash val="solid"/>
                      <a:round/>
                      <a:headEnd type="none" w="med" len="med"/>
                      <a:tailEnd type="none" w="med" len="med"/>
                    </a:lnT>
                    <a:lnB w="12700" cap="flat" cmpd="sng" algn="ctr">
                      <a:solidFill>
                        <a:srgbClr val="E09FE6"/>
                      </a:solidFill>
                      <a:prstDash val="solid"/>
                      <a:round/>
                      <a:headEnd type="none" w="med" len="med"/>
                      <a:tailEnd type="none" w="med" len="med"/>
                    </a:lnB>
                  </a:tcPr>
                </a:tc>
                <a:tc>
                  <a:txBody>
                    <a:bodyPr/>
                    <a:lstStyle/>
                    <a:p>
                      <a:pPr marL="0" marR="0" algn="l">
                        <a:spcBef>
                          <a:spcPts val="0"/>
                        </a:spcBef>
                        <a:spcAft>
                          <a:spcPts val="0"/>
                        </a:spcAft>
                      </a:pPr>
                      <a:r>
                        <a:rPr lang="en-US" sz="1800" dirty="0" err="1">
                          <a:effectLst/>
                        </a:rPr>
                        <a:t>Replaceability</a:t>
                      </a:r>
                      <a:endParaRPr lang="en-US" sz="1800" dirty="0">
                        <a:effectLst/>
                      </a:endParaRPr>
                    </a:p>
                  </a:txBody>
                  <a:tcPr marL="0" marR="0" marT="0" marB="0">
                    <a:lnL w="19050" cap="flat" cmpd="sng" algn="ctr">
                      <a:solidFill>
                        <a:srgbClr val="B09FE6"/>
                      </a:solidFill>
                      <a:prstDash val="solid"/>
                      <a:round/>
                      <a:headEnd type="none" w="med" len="med"/>
                      <a:tailEnd type="none" w="med" len="med"/>
                    </a:lnL>
                    <a:lnR w="19050" cap="flat" cmpd="sng" algn="ctr">
                      <a:solidFill>
                        <a:srgbClr val="30E0E6"/>
                      </a:solidFill>
                      <a:prstDash val="solid"/>
                      <a:round/>
                      <a:headEnd type="none" w="med" len="med"/>
                      <a:tailEnd type="none" w="med" len="med"/>
                    </a:lnR>
                    <a:lnT>
                      <a:noFill/>
                    </a:lnT>
                    <a:lnB w="19050" cap="flat" cmpd="sng" algn="ctr">
                      <a:solidFill>
                        <a:srgbClr val="B09CE6"/>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2535238" y="1584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endParaRPr lang="en-US"/>
          </a:p>
        </p:txBody>
      </p:sp>
      <p:sp>
        <p:nvSpPr>
          <p:cNvPr id="5" name="Nadpis 4"/>
          <p:cNvSpPr>
            <a:spLocks noGrp="1"/>
          </p:cNvSpPr>
          <p:nvPr>
            <p:ph type="title"/>
          </p:nvPr>
        </p:nvSpPr>
        <p:spPr>
          <a:xfrm>
            <a:off x="467544" y="19796"/>
            <a:ext cx="3610744" cy="600891"/>
          </a:xfrm>
        </p:spPr>
        <p:txBody>
          <a:bodyPr>
            <a:normAutofit fontScale="90000"/>
          </a:bodyPr>
          <a:lstStyle/>
          <a:p>
            <a:r>
              <a:rPr lang="cs-CZ" dirty="0" smtClean="0"/>
              <a:t>ISO 25011</a:t>
            </a:r>
            <a:endParaRPr lang="en-US" dirty="0"/>
          </a:p>
        </p:txBody>
      </p:sp>
    </p:spTree>
    <p:extLst>
      <p:ext uri="{BB962C8B-B14F-4D97-AF65-F5344CB8AC3E}">
        <p14:creationId xmlns:p14="http://schemas.microsoft.com/office/powerpoint/2010/main" val="3563171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56961988"/>
              </p:ext>
            </p:extLst>
          </p:nvPr>
        </p:nvGraphicFramePr>
        <p:xfrm>
          <a:off x="431032" y="1268760"/>
          <a:ext cx="8712968" cy="5346279"/>
        </p:xfrm>
        <a:graphic>
          <a:graphicData uri="http://schemas.openxmlformats.org/drawingml/2006/table">
            <a:tbl>
              <a:tblPr/>
              <a:tblGrid>
                <a:gridCol w="8712968"/>
              </a:tblGrid>
              <a:tr h="33536">
                <a:tc>
                  <a:txBody>
                    <a:bodyPr/>
                    <a:lstStyle/>
                    <a:p>
                      <a:pPr marL="0" marR="0" algn="l">
                        <a:spcBef>
                          <a:spcPts val="0"/>
                        </a:spcBef>
                        <a:spcAft>
                          <a:spcPts val="0"/>
                        </a:spcAft>
                      </a:pPr>
                      <a:r>
                        <a:rPr lang="en-US" sz="4000" b="1" dirty="0">
                          <a:effectLst/>
                        </a:rPr>
                        <a:t>Functional suitability</a:t>
                      </a:r>
                      <a:endParaRPr lang="en-US" sz="4000" dirty="0">
                        <a:effectLst/>
                      </a:endParaRPr>
                    </a:p>
                  </a:txBody>
                  <a:tcPr marL="0" marR="0" marT="0" marB="0">
                    <a:lnL w="19050" cap="flat" cmpd="sng" algn="ctr">
                      <a:solidFill>
                        <a:srgbClr val="187CA4"/>
                      </a:solidFill>
                      <a:prstDash val="solid"/>
                      <a:round/>
                      <a:headEnd type="none" w="med" len="med"/>
                      <a:tailEnd type="none" w="med" len="med"/>
                    </a:lnL>
                    <a:lnR w="19050" cap="flat" cmpd="sng" algn="ctr">
                      <a:solidFill>
                        <a:srgbClr val="B0E0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Functional completeness</a:t>
                      </a:r>
                    </a:p>
                  </a:txBody>
                  <a:tcPr marL="0" marR="0" marT="0" marB="0">
                    <a:lnL w="19050" cap="flat" cmpd="sng" algn="ctr">
                      <a:solidFill>
                        <a:srgbClr val="E07EA4"/>
                      </a:solidFill>
                      <a:prstDash val="solid"/>
                      <a:round/>
                      <a:headEnd type="none" w="med" len="med"/>
                      <a:tailEnd type="none" w="med" len="med"/>
                    </a:lnL>
                    <a:lnR w="19050" cap="flat" cmpd="sng" algn="ctr">
                      <a:solidFill>
                        <a:srgbClr val="18E3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Functional correctness</a:t>
                      </a:r>
                    </a:p>
                  </a:txBody>
                  <a:tcPr marL="0" marR="0" marT="0" marB="0">
                    <a:lnL w="19050" cap="flat" cmpd="sng" algn="ctr">
                      <a:solidFill>
                        <a:srgbClr val="E0E1A6"/>
                      </a:solidFill>
                      <a:prstDash val="solid"/>
                      <a:round/>
                      <a:headEnd type="none" w="med" len="med"/>
                      <a:tailEnd type="none" w="med" len="med"/>
                    </a:lnL>
                    <a:lnR w="19050" cap="flat" cmpd="sng" algn="ctr">
                      <a:solidFill>
                        <a:srgbClr val="B0E1A6"/>
                      </a:solidFill>
                      <a:prstDash val="solid"/>
                      <a:round/>
                      <a:headEnd type="none" w="med" len="med"/>
                      <a:tailEnd type="none" w="med" len="med"/>
                    </a:lnR>
                    <a:lnT>
                      <a:noFill/>
                    </a:lnT>
                    <a:lnB>
                      <a:noFill/>
                    </a:lnB>
                  </a:tcPr>
                </a:tc>
              </a:tr>
              <a:tr h="934265">
                <a:tc>
                  <a:txBody>
                    <a:bodyPr/>
                    <a:lstStyle/>
                    <a:p>
                      <a:pPr marL="0" marR="0" algn="l">
                        <a:spcBef>
                          <a:spcPts val="0"/>
                        </a:spcBef>
                        <a:spcAft>
                          <a:spcPts val="0"/>
                        </a:spcAft>
                      </a:pPr>
                      <a:r>
                        <a:rPr lang="en-US" sz="4000" dirty="0">
                          <a:effectLst/>
                        </a:rPr>
                        <a:t>Functional appropriateness</a:t>
                      </a:r>
                    </a:p>
                  </a:txBody>
                  <a:tcPr marL="0" marR="0" marT="0" marB="0">
                    <a:lnL w="19050" cap="flat" cmpd="sng" algn="ctr">
                      <a:solidFill>
                        <a:srgbClr val="98E3A6"/>
                      </a:solidFill>
                      <a:prstDash val="solid"/>
                      <a:round/>
                      <a:headEnd type="none" w="med" len="med"/>
                      <a:tailEnd type="none" w="med" len="med"/>
                    </a:lnL>
                    <a:lnR w="19050" cap="flat" cmpd="sng" algn="ctr">
                      <a:solidFill>
                        <a:srgbClr val="E0E4A6"/>
                      </a:solidFill>
                      <a:prstDash val="solid"/>
                      <a:round/>
                      <a:headEnd type="none" w="med" len="med"/>
                      <a:tailEnd type="none" w="med" len="med"/>
                    </a:lnR>
                    <a:lnT>
                      <a:noFill/>
                    </a:lnT>
                    <a:lnB w="19050" cap="flat" cmpd="sng" algn="ctr">
                      <a:solidFill>
                        <a:srgbClr val="80E3A6"/>
                      </a:solidFill>
                      <a:prstDash val="solid"/>
                      <a:round/>
                      <a:headEnd type="none" w="med" len="med"/>
                      <a:tailEnd type="none" w="med" len="med"/>
                    </a:lnB>
                  </a:tcPr>
                </a:tc>
              </a:tr>
              <a:tr h="467132">
                <a:tc>
                  <a:txBody>
                    <a:bodyPr/>
                    <a:lstStyle/>
                    <a:p>
                      <a:pPr marL="0" marR="0" algn="l">
                        <a:spcBef>
                          <a:spcPts val="0"/>
                        </a:spcBef>
                        <a:spcAft>
                          <a:spcPts val="0"/>
                        </a:spcAft>
                      </a:pPr>
                      <a:r>
                        <a:rPr lang="en-US" sz="4000" b="1" dirty="0">
                          <a:effectLst/>
                        </a:rPr>
                        <a:t>Performance efficiency</a:t>
                      </a:r>
                      <a:endParaRPr lang="en-US" sz="4000" dirty="0">
                        <a:effectLst/>
                      </a:endParaRPr>
                    </a:p>
                  </a:txBody>
                  <a:tcPr marL="0" marR="0" marT="0" marB="0">
                    <a:lnL w="19050" cap="flat" cmpd="sng" algn="ctr">
                      <a:solidFill>
                        <a:srgbClr val="48E3A6"/>
                      </a:solidFill>
                      <a:prstDash val="solid"/>
                      <a:round/>
                      <a:headEnd type="none" w="med" len="med"/>
                      <a:tailEnd type="none" w="med" len="med"/>
                    </a:lnL>
                    <a:lnR w="19050" cap="flat" cmpd="sng" algn="ctr">
                      <a:solidFill>
                        <a:srgbClr val="18E7A6"/>
                      </a:solidFill>
                      <a:prstDash val="solid"/>
                      <a:round/>
                      <a:headEnd type="none" w="med" len="med"/>
                      <a:tailEnd type="none" w="med" len="med"/>
                    </a:lnR>
                    <a:lnT w="19050" cap="flat" cmpd="sng" algn="ctr">
                      <a:solidFill>
                        <a:srgbClr val="80E3A6"/>
                      </a:solidFill>
                      <a:prstDash val="solid"/>
                      <a:round/>
                      <a:headEnd type="none" w="med" len="med"/>
                      <a:tailEnd type="none" w="med" len="med"/>
                    </a:lnT>
                    <a:lnB>
                      <a:noFill/>
                    </a:lnB>
                  </a:tcPr>
                </a:tc>
              </a:tr>
              <a:tr h="467132">
                <a:tc>
                  <a:txBody>
                    <a:bodyPr/>
                    <a:lstStyle/>
                    <a:p>
                      <a:pPr marL="0" marR="0" algn="l">
                        <a:spcBef>
                          <a:spcPts val="0"/>
                        </a:spcBef>
                        <a:spcAft>
                          <a:spcPts val="0"/>
                        </a:spcAft>
                      </a:pPr>
                      <a:r>
                        <a:rPr lang="en-US" sz="4000" dirty="0">
                          <a:effectLst/>
                        </a:rPr>
                        <a:t>Time </a:t>
                      </a:r>
                      <a:r>
                        <a:rPr lang="en-US" sz="4000" dirty="0" err="1">
                          <a:effectLst/>
                        </a:rPr>
                        <a:t>behaviour</a:t>
                      </a:r>
                      <a:endParaRPr lang="en-US" sz="4000" dirty="0">
                        <a:effectLst/>
                      </a:endParaRPr>
                    </a:p>
                  </a:txBody>
                  <a:tcPr marL="0" marR="0" marT="0" marB="0">
                    <a:lnL w="19050" cap="flat" cmpd="sng" algn="ctr">
                      <a:solidFill>
                        <a:srgbClr val="18D38B"/>
                      </a:solidFill>
                      <a:prstDash val="solid"/>
                      <a:round/>
                      <a:headEnd type="none" w="med" len="med"/>
                      <a:tailEnd type="none" w="med" len="med"/>
                    </a:lnL>
                    <a:lnR w="19050" cap="flat" cmpd="sng" algn="ctr">
                      <a:solidFill>
                        <a:srgbClr val="18E9A6"/>
                      </a:solidFill>
                      <a:prstDash val="solid"/>
                      <a:round/>
                      <a:headEnd type="none" w="med" len="med"/>
                      <a:tailEnd type="none" w="med" len="med"/>
                    </a:lnR>
                    <a:lnT>
                      <a:noFill/>
                    </a:lnT>
                    <a:lnB>
                      <a:noFill/>
                    </a:lnB>
                  </a:tcPr>
                </a:tc>
              </a:tr>
              <a:tr h="467132">
                <a:tc>
                  <a:txBody>
                    <a:bodyPr/>
                    <a:lstStyle/>
                    <a:p>
                      <a:pPr marL="0" marR="0" algn="l">
                        <a:spcBef>
                          <a:spcPts val="0"/>
                        </a:spcBef>
                        <a:spcAft>
                          <a:spcPts val="0"/>
                        </a:spcAft>
                      </a:pPr>
                      <a:r>
                        <a:rPr lang="en-US" sz="4000" dirty="0">
                          <a:effectLst/>
                        </a:rPr>
                        <a:t>Resource utilization</a:t>
                      </a:r>
                    </a:p>
                  </a:txBody>
                  <a:tcPr marL="0" marR="0" marT="0" marB="0">
                    <a:lnL w="19050" cap="flat" cmpd="sng" algn="ctr">
                      <a:solidFill>
                        <a:srgbClr val="60E8A6"/>
                      </a:solidFill>
                      <a:prstDash val="solid"/>
                      <a:round/>
                      <a:headEnd type="none" w="med" len="med"/>
                      <a:tailEnd type="none" w="med" len="med"/>
                    </a:lnL>
                    <a:lnR w="19050" cap="flat" cmpd="sng" algn="ctr">
                      <a:solidFill>
                        <a:srgbClr val="80EAA6"/>
                      </a:solidFill>
                      <a:prstDash val="solid"/>
                      <a:round/>
                      <a:headEnd type="none" w="med" len="med"/>
                      <a:tailEnd type="none" w="med" len="med"/>
                    </a:lnR>
                    <a:lnT>
                      <a:noFill/>
                    </a:lnT>
                    <a:lnB>
                      <a:noFill/>
                    </a:lnB>
                  </a:tcPr>
                </a:tc>
              </a:tr>
              <a:tr h="754414">
                <a:tc>
                  <a:txBody>
                    <a:bodyPr/>
                    <a:lstStyle/>
                    <a:p>
                      <a:pPr marL="0" marR="0" algn="l">
                        <a:spcBef>
                          <a:spcPts val="0"/>
                        </a:spcBef>
                        <a:spcAft>
                          <a:spcPts val="0"/>
                        </a:spcAft>
                      </a:pPr>
                      <a:r>
                        <a:rPr lang="en-US" sz="4000" dirty="0">
                          <a:effectLst/>
                        </a:rPr>
                        <a:t>Capacity</a:t>
                      </a:r>
                    </a:p>
                  </a:txBody>
                  <a:tcPr marL="0" marR="0" marT="0" marB="0">
                    <a:lnL w="19050" cap="flat" cmpd="sng" algn="ctr">
                      <a:solidFill>
                        <a:srgbClr val="C8E9A6"/>
                      </a:solidFill>
                      <a:prstDash val="solid"/>
                      <a:round/>
                      <a:headEnd type="none" w="med" len="med"/>
                      <a:tailEnd type="none" w="med" len="med"/>
                    </a:lnL>
                    <a:lnR w="19050" cap="flat" cmpd="sng" algn="ctr">
                      <a:solidFill>
                        <a:srgbClr val="98EBA6"/>
                      </a:solidFill>
                      <a:prstDash val="solid"/>
                      <a:round/>
                      <a:headEnd type="none" w="med" len="med"/>
                      <a:tailEnd type="none" w="med" len="med"/>
                    </a:lnR>
                    <a:lnT>
                      <a:noFill/>
                    </a:lnT>
                    <a:lnB w="19050" cap="flat" cmpd="sng" algn="ctr">
                      <a:solidFill>
                        <a:srgbClr val="B0E9A6"/>
                      </a:solidFill>
                      <a:prstDash val="solid"/>
                      <a:round/>
                      <a:headEnd type="none" w="med" len="med"/>
                      <a:tailEnd type="none" w="med" len="med"/>
                    </a:lnB>
                  </a:tcPr>
                </a:tc>
              </a:tr>
            </a:tbl>
          </a:graphicData>
        </a:graphic>
      </p:graphicFrame>
      <p:sp>
        <p:nvSpPr>
          <p:cNvPr id="3" name="TextovéPole 2"/>
          <p:cNvSpPr txBox="1"/>
          <p:nvPr/>
        </p:nvSpPr>
        <p:spPr>
          <a:xfrm>
            <a:off x="323528" y="0"/>
            <a:ext cx="8352928" cy="707886"/>
          </a:xfrm>
          <a:prstGeom prst="rect">
            <a:avLst/>
          </a:prstGeom>
          <a:noFill/>
        </p:spPr>
        <p:txBody>
          <a:bodyPr wrap="square" rtlCol="0">
            <a:spAutoFit/>
          </a:bodyPr>
          <a:lstStyle/>
          <a:p>
            <a:r>
              <a:rPr lang="cs-CZ" sz="4000" dirty="0" smtClean="0"/>
              <a:t>ISO 25011 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val="2306027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107504" y="197346"/>
            <a:ext cx="8928992" cy="6247864"/>
          </a:xfrm>
          <a:prstGeom prst="rect">
            <a:avLst/>
          </a:prstGeom>
        </p:spPr>
        <p:txBody>
          <a:bodyPr wrap="square">
            <a:spAutoFit/>
          </a:bodyPr>
          <a:lstStyle/>
          <a:p>
            <a:r>
              <a:rPr lang="en-US" sz="2400" b="1" dirty="0" smtClean="0">
                <a:effectLst/>
              </a:rPr>
              <a:t>functional suitability</a:t>
            </a:r>
          </a:p>
          <a:p>
            <a:r>
              <a:rPr lang="en-US" sz="2400" dirty="0" smtClean="0">
                <a:effectLst/>
              </a:rPr>
              <a:t>degree to which a product or system provides functions that meet stated and implied needs when used under specified conditions</a:t>
            </a:r>
          </a:p>
          <a:p>
            <a:r>
              <a:rPr lang="en-US" sz="2400" dirty="0" smtClean="0">
                <a:effectLst/>
              </a:rPr>
              <a:t>Note 1 to entry: Functional suitability is only concerned with whether the functions meet stated and implied needs, not the functional specification.</a:t>
            </a:r>
          </a:p>
          <a:p>
            <a:r>
              <a:rPr lang="en-US" sz="2400" i="1" dirty="0" smtClean="0">
                <a:effectLst/>
              </a:rPr>
              <a:t>functional completeness</a:t>
            </a:r>
          </a:p>
          <a:p>
            <a:r>
              <a:rPr lang="en-US" sz="2400" dirty="0" smtClean="0">
                <a:effectLst/>
              </a:rPr>
              <a:t>degree to which the set of functions covers all the specified tasks and user objectives</a:t>
            </a:r>
          </a:p>
          <a:p>
            <a:r>
              <a:rPr lang="en-US" sz="2400" i="1" dirty="0" smtClean="0">
                <a:effectLst/>
              </a:rPr>
              <a:t>functional correctness</a:t>
            </a:r>
          </a:p>
          <a:p>
            <a:r>
              <a:rPr lang="en-US" sz="2400" dirty="0" smtClean="0">
                <a:effectLst/>
              </a:rPr>
              <a:t>degree to which a product or system provides the correct results with the needed degree of precision</a:t>
            </a:r>
          </a:p>
          <a:p>
            <a:r>
              <a:rPr lang="en-US" sz="2400" i="1" dirty="0" smtClean="0">
                <a:effectLst/>
              </a:rPr>
              <a:t>functional appropriateness</a:t>
            </a:r>
          </a:p>
          <a:p>
            <a:r>
              <a:rPr lang="en-US" sz="2400" dirty="0" smtClean="0">
                <a:effectLst/>
              </a:rPr>
              <a:t>degree to which the functions facilitate the accomplishment of specified tasks and objectives</a:t>
            </a:r>
            <a:endParaRPr lang="cs-CZ" sz="2400" dirty="0" smtClean="0">
              <a:effectLst/>
            </a:endParaRPr>
          </a:p>
          <a:p>
            <a:r>
              <a:rPr lang="cs-CZ" sz="4000" dirty="0" smtClean="0"/>
              <a:t>Na SOA to moc nepasuje (úplnost?)</a:t>
            </a:r>
            <a:endParaRPr lang="en-US" sz="4000" dirty="0">
              <a:effectLst/>
            </a:endParaRPr>
          </a:p>
        </p:txBody>
      </p:sp>
    </p:spTree>
    <p:extLst>
      <p:ext uri="{BB962C8B-B14F-4D97-AF65-F5344CB8AC3E}">
        <p14:creationId xmlns:p14="http://schemas.microsoft.com/office/powerpoint/2010/main" val="1465824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3080272271"/>
              </p:ext>
            </p:extLst>
          </p:nvPr>
        </p:nvGraphicFramePr>
        <p:xfrm>
          <a:off x="457200" y="980728"/>
          <a:ext cx="8507288" cy="5937793"/>
        </p:xfrm>
        <a:graphic>
          <a:graphicData uri="http://schemas.openxmlformats.org/drawingml/2006/table">
            <a:tbl>
              <a:tblPr/>
              <a:tblGrid>
                <a:gridCol w="8507288"/>
              </a:tblGrid>
              <a:tr h="55632">
                <a:tc>
                  <a:txBody>
                    <a:bodyPr/>
                    <a:lstStyle/>
                    <a:p>
                      <a:pPr marL="0" marR="0" algn="l">
                        <a:spcBef>
                          <a:spcPts val="0"/>
                        </a:spcBef>
                        <a:spcAft>
                          <a:spcPts val="0"/>
                        </a:spcAft>
                      </a:pPr>
                      <a:r>
                        <a:rPr lang="en-US" sz="3200" b="1" dirty="0">
                          <a:effectLst/>
                        </a:rPr>
                        <a:t>Reliability</a:t>
                      </a:r>
                      <a:endParaRPr lang="en-US" sz="3200" dirty="0">
                        <a:effectLst/>
                      </a:endParaRPr>
                    </a:p>
                  </a:txBody>
                  <a:tcPr marL="0" marR="0" marT="0" marB="0">
                    <a:lnL w="19050" cap="flat" cmpd="sng" algn="ctr">
                      <a:solidFill>
                        <a:srgbClr val="6043A3"/>
                      </a:solidFill>
                      <a:prstDash val="solid"/>
                      <a:round/>
                      <a:headEnd type="none" w="med" len="med"/>
                      <a:tailEnd type="none" w="med" len="med"/>
                    </a:lnL>
                    <a:lnR w="19050" cap="flat" cmpd="sng" algn="ctr">
                      <a:solidFill>
                        <a:srgbClr val="4843A3"/>
                      </a:solidFill>
                      <a:prstDash val="solid"/>
                      <a:round/>
                      <a:headEnd type="none" w="med" len="med"/>
                      <a:tailEnd type="none" w="med" len="med"/>
                    </a:lnR>
                    <a:lnT w="19050" cap="flat" cmpd="sng" algn="ctr">
                      <a:solidFill>
                        <a:srgbClr val="807CA4"/>
                      </a:solidFill>
                      <a:prstDash val="solid"/>
                      <a:round/>
                      <a:headEnd type="none" w="med" len="med"/>
                      <a:tailEnd type="none" w="med" len="med"/>
                    </a:lnT>
                    <a:lnB>
                      <a:noFill/>
                    </a:lnB>
                  </a:tcPr>
                </a:tc>
              </a:tr>
              <a:tr h="407602">
                <a:tc>
                  <a:txBody>
                    <a:bodyPr/>
                    <a:lstStyle/>
                    <a:p>
                      <a:pPr marL="0" marR="0" algn="l">
                        <a:spcBef>
                          <a:spcPts val="0"/>
                        </a:spcBef>
                        <a:spcAft>
                          <a:spcPts val="0"/>
                        </a:spcAft>
                      </a:pPr>
                      <a:r>
                        <a:rPr lang="en-US" sz="3200" dirty="0">
                          <a:effectLst/>
                        </a:rPr>
                        <a:t>Maturity</a:t>
                      </a:r>
                    </a:p>
                  </a:txBody>
                  <a:tcPr marL="0" marR="0" marT="0" marB="0">
                    <a:lnL w="19050" cap="flat" cmpd="sng" algn="ctr">
                      <a:solidFill>
                        <a:srgbClr val="E0D48B"/>
                      </a:solidFill>
                      <a:prstDash val="solid"/>
                      <a:round/>
                      <a:headEnd type="none" w="med" len="med"/>
                      <a:tailEnd type="none" w="med" len="med"/>
                    </a:lnL>
                    <a:lnR w="19050" cap="flat" cmpd="sng" algn="ctr">
                      <a:solidFill>
                        <a:srgbClr val="C87FA4"/>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Availability</a:t>
                      </a:r>
                    </a:p>
                  </a:txBody>
                  <a:tcPr marL="0" marR="0" marT="0" marB="0">
                    <a:lnL w="19050" cap="flat" cmpd="sng" algn="ctr">
                      <a:solidFill>
                        <a:srgbClr val="307CA4"/>
                      </a:solidFill>
                      <a:prstDash val="solid"/>
                      <a:round/>
                      <a:headEnd type="none" w="med" len="med"/>
                      <a:tailEnd type="none" w="med" len="med"/>
                    </a:lnL>
                    <a:lnR w="19050" cap="flat" cmpd="sng" algn="ctr">
                      <a:solidFill>
                        <a:srgbClr val="00E2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Fault tolerance</a:t>
                      </a:r>
                    </a:p>
                  </a:txBody>
                  <a:tcPr marL="0" marR="0" marT="0" marB="0">
                    <a:lnL w="19050" cap="flat" cmpd="sng" algn="ctr">
                      <a:solidFill>
                        <a:srgbClr val="80D28B"/>
                      </a:solidFill>
                      <a:prstDash val="solid"/>
                      <a:round/>
                      <a:headEnd type="none" w="med" len="med"/>
                      <a:tailEnd type="none" w="med" len="med"/>
                    </a:lnL>
                    <a:lnR w="19050" cap="flat" cmpd="sng" algn="ctr">
                      <a:solidFill>
                        <a:srgbClr val="B0E3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Recoverability</a:t>
                      </a:r>
                    </a:p>
                  </a:txBody>
                  <a:tcPr marL="0" marR="0" marT="0" marB="0">
                    <a:lnL w="19050" cap="flat" cmpd="sng" algn="ctr">
                      <a:solidFill>
                        <a:srgbClr val="48E887"/>
                      </a:solidFill>
                      <a:prstDash val="solid"/>
                      <a:round/>
                      <a:headEnd type="none" w="med" len="med"/>
                      <a:tailEnd type="none" w="med" len="med"/>
                    </a:lnL>
                    <a:lnR w="19050" cap="flat" cmpd="sng" algn="ctr">
                      <a:solidFill>
                        <a:srgbClr val="30D48B"/>
                      </a:solidFill>
                      <a:prstDash val="solid"/>
                      <a:round/>
                      <a:headEnd type="none" w="med" len="med"/>
                      <a:tailEnd type="none" w="med" len="med"/>
                    </a:lnR>
                    <a:lnT>
                      <a:noFill/>
                    </a:lnT>
                    <a:lnB w="19050" cap="flat" cmpd="sng" algn="ctr">
                      <a:solidFill>
                        <a:srgbClr val="187CA4"/>
                      </a:solidFill>
                      <a:prstDash val="solid"/>
                      <a:round/>
                      <a:headEnd type="none" w="med" len="med"/>
                      <a:tailEnd type="none" w="med" len="med"/>
                    </a:lnB>
                  </a:tcPr>
                </a:tc>
              </a:tr>
              <a:tr h="441920">
                <a:tc>
                  <a:txBody>
                    <a:bodyPr/>
                    <a:lstStyle/>
                    <a:p>
                      <a:pPr marL="0" marR="0" algn="l">
                        <a:spcBef>
                          <a:spcPts val="0"/>
                        </a:spcBef>
                        <a:spcAft>
                          <a:spcPts val="0"/>
                        </a:spcAft>
                      </a:pPr>
                      <a:r>
                        <a:rPr lang="en-US" sz="3200" b="1" dirty="0">
                          <a:effectLst/>
                        </a:rPr>
                        <a:t>Security</a:t>
                      </a:r>
                      <a:endParaRPr lang="en-US" sz="3200" dirty="0">
                        <a:effectLst/>
                      </a:endParaRPr>
                    </a:p>
                  </a:txBody>
                  <a:tcPr marL="0" marR="0" marT="0" marB="0">
                    <a:lnL w="19050" cap="flat" cmpd="sng" algn="ctr">
                      <a:solidFill>
                        <a:srgbClr val="30E5A6"/>
                      </a:solidFill>
                      <a:prstDash val="solid"/>
                      <a:round/>
                      <a:headEnd type="none" w="med" len="med"/>
                      <a:tailEnd type="none" w="med" len="med"/>
                    </a:lnL>
                    <a:lnR w="19050" cap="flat" cmpd="sng" algn="ctr">
                      <a:solidFill>
                        <a:srgbClr val="E0E5A6"/>
                      </a:solidFill>
                      <a:prstDash val="solid"/>
                      <a:round/>
                      <a:headEnd type="none" w="med" len="med"/>
                      <a:tailEnd type="none" w="med" len="med"/>
                    </a:lnR>
                    <a:lnT w="19050" cap="flat" cmpd="sng" algn="ctr">
                      <a:solidFill>
                        <a:srgbClr val="187CA4"/>
                      </a:solidFill>
                      <a:prstDash val="solid"/>
                      <a:round/>
                      <a:headEnd type="none" w="med" len="med"/>
                      <a:tailEnd type="none" w="med" len="med"/>
                    </a:lnT>
                    <a:lnB>
                      <a:noFill/>
                    </a:lnB>
                  </a:tcPr>
                </a:tc>
              </a:tr>
              <a:tr h="407602">
                <a:tc>
                  <a:txBody>
                    <a:bodyPr/>
                    <a:lstStyle/>
                    <a:p>
                      <a:pPr marL="0" marR="0" algn="l">
                        <a:spcBef>
                          <a:spcPts val="0"/>
                        </a:spcBef>
                        <a:spcAft>
                          <a:spcPts val="0"/>
                        </a:spcAft>
                      </a:pPr>
                      <a:r>
                        <a:rPr lang="en-US" sz="3200" dirty="0">
                          <a:effectLst/>
                        </a:rPr>
                        <a:t>Confidentiality</a:t>
                      </a:r>
                    </a:p>
                  </a:txBody>
                  <a:tcPr marL="0" marR="0" marT="0" marB="0">
                    <a:lnL w="19050" cap="flat" cmpd="sng" algn="ctr">
                      <a:solidFill>
                        <a:srgbClr val="00D88B"/>
                      </a:solidFill>
                      <a:prstDash val="solid"/>
                      <a:round/>
                      <a:headEnd type="none" w="med" len="med"/>
                      <a:tailEnd type="none" w="med" len="med"/>
                    </a:lnL>
                    <a:lnR w="19050" cap="flat" cmpd="sng" algn="ctr">
                      <a:solidFill>
                        <a:srgbClr val="98E8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Integrity</a:t>
                      </a:r>
                    </a:p>
                  </a:txBody>
                  <a:tcPr marL="0" marR="0" marT="0" marB="0">
                    <a:lnL w="19050" cap="flat" cmpd="sng" algn="ctr">
                      <a:solidFill>
                        <a:srgbClr val="B0E0A6"/>
                      </a:solidFill>
                      <a:prstDash val="solid"/>
                      <a:round/>
                      <a:headEnd type="none" w="med" len="med"/>
                      <a:tailEnd type="none" w="med" len="med"/>
                    </a:lnL>
                    <a:lnR w="19050" cap="flat" cmpd="sng" algn="ctr">
                      <a:solidFill>
                        <a:srgbClr val="E0E9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Non-repudiation</a:t>
                      </a:r>
                    </a:p>
                  </a:txBody>
                  <a:tcPr marL="0" marR="0" marT="0" marB="0">
                    <a:lnL w="19050" cap="flat" cmpd="sng" algn="ctr">
                      <a:solidFill>
                        <a:srgbClr val="30E4A6"/>
                      </a:solidFill>
                      <a:prstDash val="solid"/>
                      <a:round/>
                      <a:headEnd type="none" w="med" len="med"/>
                      <a:tailEnd type="none" w="med" len="med"/>
                    </a:lnL>
                    <a:lnR w="19050" cap="flat" cmpd="sng" algn="ctr">
                      <a:solidFill>
                        <a:srgbClr val="48EBA6"/>
                      </a:solidFill>
                      <a:prstDash val="solid"/>
                      <a:round/>
                      <a:headEnd type="none" w="med" len="med"/>
                      <a:tailEnd type="none" w="med" len="med"/>
                    </a:lnR>
                    <a:lnT>
                      <a:noFill/>
                    </a:lnT>
                    <a:lnB>
                      <a:noFill/>
                    </a:lnB>
                  </a:tcPr>
                </a:tc>
              </a:tr>
              <a:tr h="407602">
                <a:tc>
                  <a:txBody>
                    <a:bodyPr/>
                    <a:lstStyle/>
                    <a:p>
                      <a:pPr marL="0" marR="0" algn="l">
                        <a:spcBef>
                          <a:spcPts val="0"/>
                        </a:spcBef>
                        <a:spcAft>
                          <a:spcPts val="0"/>
                        </a:spcAft>
                      </a:pPr>
                      <a:r>
                        <a:rPr lang="en-US" sz="3200" dirty="0">
                          <a:effectLst/>
                        </a:rPr>
                        <a:t>Accountability</a:t>
                      </a:r>
                    </a:p>
                  </a:txBody>
                  <a:tcPr marL="0" marR="0" marT="0" marB="0">
                    <a:lnL w="19050" cap="flat" cmpd="sng" algn="ctr">
                      <a:solidFill>
                        <a:srgbClr val="B0EBA6"/>
                      </a:solidFill>
                      <a:prstDash val="solid"/>
                      <a:round/>
                      <a:headEnd type="none" w="med" len="med"/>
                      <a:tailEnd type="none" w="med" len="med"/>
                    </a:lnL>
                    <a:lnR w="19050" cap="flat" cmpd="sng" algn="ctr">
                      <a:solidFill>
                        <a:srgbClr val="98ECA6"/>
                      </a:solidFill>
                      <a:prstDash val="solid"/>
                      <a:round/>
                      <a:headEnd type="none" w="med" len="med"/>
                      <a:tailEnd type="none" w="med" len="med"/>
                    </a:lnR>
                    <a:lnT>
                      <a:noFill/>
                    </a:lnT>
                    <a:lnB>
                      <a:noFill/>
                    </a:lnB>
                  </a:tcPr>
                </a:tc>
              </a:tr>
              <a:tr h="1060993">
                <a:tc>
                  <a:txBody>
                    <a:bodyPr/>
                    <a:lstStyle/>
                    <a:p>
                      <a:pPr marL="0" marR="0" algn="l">
                        <a:spcBef>
                          <a:spcPts val="0"/>
                        </a:spcBef>
                        <a:spcAft>
                          <a:spcPts val="0"/>
                        </a:spcAft>
                      </a:pPr>
                      <a:r>
                        <a:rPr lang="en-US" sz="3200" dirty="0">
                          <a:effectLst/>
                        </a:rPr>
                        <a:t>Authenticity</a:t>
                      </a:r>
                    </a:p>
                  </a:txBody>
                  <a:tcPr marL="0" marR="0" marT="0" marB="0">
                    <a:lnL w="19050" cap="flat" cmpd="sng" algn="ctr">
                      <a:solidFill>
                        <a:srgbClr val="18ECA6"/>
                      </a:solidFill>
                      <a:prstDash val="solid"/>
                      <a:round/>
                      <a:headEnd type="none" w="med" len="med"/>
                      <a:tailEnd type="none" w="med" len="med"/>
                    </a:lnL>
                    <a:lnR w="19050" cap="flat" cmpd="sng" algn="ctr">
                      <a:solidFill>
                        <a:srgbClr val="60E4A6"/>
                      </a:solidFill>
                      <a:prstDash val="solid"/>
                      <a:round/>
                      <a:headEnd type="none" w="med" len="med"/>
                      <a:tailEnd type="none" w="med" len="med"/>
                    </a:lnR>
                    <a:lnT>
                      <a:noFill/>
                    </a:lnT>
                    <a:lnB w="19050" cap="flat" cmpd="sng" algn="ctr">
                      <a:solidFill>
                        <a:srgbClr val="48E3A6"/>
                      </a:solidFill>
                      <a:prstDash val="solid"/>
                      <a:round/>
                      <a:headEnd type="none" w="med" len="med"/>
                      <a:tailEnd type="none" w="med" len="med"/>
                    </a:lnB>
                  </a:tcPr>
                </a:tc>
              </a:tr>
            </a:tbl>
          </a:graphicData>
        </a:graphic>
      </p:graphicFrame>
      <p:sp>
        <p:nvSpPr>
          <p:cNvPr id="3" name="TextovéPole 2"/>
          <p:cNvSpPr txBox="1"/>
          <p:nvPr/>
        </p:nvSpPr>
        <p:spPr>
          <a:xfrm>
            <a:off x="251520" y="0"/>
            <a:ext cx="8424936" cy="707886"/>
          </a:xfrm>
          <a:prstGeom prst="rect">
            <a:avLst/>
          </a:prstGeom>
          <a:noFill/>
        </p:spPr>
        <p:txBody>
          <a:bodyPr wrap="square" rtlCol="0">
            <a:spAutoFit/>
          </a:bodyPr>
          <a:lstStyle/>
          <a:p>
            <a:r>
              <a:rPr lang="cs-CZ" sz="4000" dirty="0" smtClean="0"/>
              <a:t>ISO 25011 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val="547535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3249599302"/>
              </p:ext>
            </p:extLst>
          </p:nvPr>
        </p:nvGraphicFramePr>
        <p:xfrm>
          <a:off x="539552" y="1160862"/>
          <a:ext cx="8352928" cy="5364480"/>
        </p:xfrm>
        <a:graphic>
          <a:graphicData uri="http://schemas.openxmlformats.org/drawingml/2006/table">
            <a:tbl>
              <a:tblPr/>
              <a:tblGrid>
                <a:gridCol w="8352928"/>
              </a:tblGrid>
              <a:tr h="484417">
                <a:tc>
                  <a:txBody>
                    <a:bodyPr/>
                    <a:lstStyle/>
                    <a:p>
                      <a:pPr marL="0" marR="0" algn="l">
                        <a:spcBef>
                          <a:spcPts val="0"/>
                        </a:spcBef>
                        <a:spcAft>
                          <a:spcPts val="0"/>
                        </a:spcAft>
                      </a:pPr>
                      <a:r>
                        <a:rPr lang="en-US" sz="3200" b="1" dirty="0">
                          <a:effectLst/>
                        </a:rPr>
                        <a:t>Compatibility</a:t>
                      </a:r>
                      <a:endParaRPr lang="en-US" sz="3200" dirty="0">
                        <a:effectLst/>
                      </a:endParaRPr>
                    </a:p>
                  </a:txBody>
                  <a:tcPr marL="0" marR="0" marT="0" marB="0">
                    <a:lnL w="19050" cap="flat" cmpd="sng" algn="ctr">
                      <a:solidFill>
                        <a:srgbClr val="00EBA6"/>
                      </a:solidFill>
                      <a:prstDash val="solid"/>
                      <a:round/>
                      <a:headEnd type="none" w="med" len="med"/>
                      <a:tailEnd type="none" w="med" len="med"/>
                    </a:lnL>
                    <a:lnR w="19050" cap="flat" cmpd="sng" algn="ctr">
                      <a:solidFill>
                        <a:srgbClr val="B0E4A6"/>
                      </a:solidFill>
                      <a:prstDash val="solid"/>
                      <a:round/>
                      <a:headEnd type="none" w="med" len="med"/>
                      <a:tailEnd type="none" w="med" len="med"/>
                    </a:lnR>
                    <a:lnT w="19050" cap="flat" cmpd="sng" algn="ctr">
                      <a:solidFill>
                        <a:srgbClr val="B0E9A6"/>
                      </a:solidFill>
                      <a:prstDash val="solid"/>
                      <a:round/>
                      <a:headEnd type="none" w="med" len="med"/>
                      <a:tailEnd type="none" w="med" len="med"/>
                    </a:lnT>
                    <a:lnB>
                      <a:noFill/>
                    </a:lnB>
                  </a:tcPr>
                </a:tc>
              </a:tr>
              <a:tr h="484417">
                <a:tc>
                  <a:txBody>
                    <a:bodyPr/>
                    <a:lstStyle/>
                    <a:p>
                      <a:pPr marL="0" marR="0" algn="l">
                        <a:spcBef>
                          <a:spcPts val="0"/>
                        </a:spcBef>
                        <a:spcAft>
                          <a:spcPts val="0"/>
                        </a:spcAft>
                      </a:pPr>
                      <a:r>
                        <a:rPr lang="en-US" sz="3200" dirty="0">
                          <a:effectLst/>
                        </a:rPr>
                        <a:t>Co-existence</a:t>
                      </a:r>
                    </a:p>
                  </a:txBody>
                  <a:tcPr marL="0" marR="0" marT="0" marB="0">
                    <a:lnL w="19050" cap="flat" cmpd="sng" algn="ctr">
                      <a:solidFill>
                        <a:srgbClr val="60ECA6"/>
                      </a:solidFill>
                      <a:prstDash val="solid"/>
                      <a:round/>
                      <a:headEnd type="none" w="med" len="med"/>
                      <a:tailEnd type="none" w="med" len="med"/>
                    </a:lnL>
                    <a:lnR w="19050" cap="flat" cmpd="sng" algn="ctr">
                      <a:solidFill>
                        <a:srgbClr val="E0EDA6"/>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Interoperability</a:t>
                      </a:r>
                    </a:p>
                  </a:txBody>
                  <a:tcPr marL="0" marR="0" marT="0" marB="0">
                    <a:lnL w="19050" cap="flat" cmpd="sng" algn="ctr">
                      <a:solidFill>
                        <a:srgbClr val="18E4A6"/>
                      </a:solidFill>
                      <a:prstDash val="solid"/>
                      <a:round/>
                      <a:headEnd type="none" w="med" len="med"/>
                      <a:tailEnd type="none" w="med" len="med"/>
                    </a:lnL>
                    <a:lnR w="19050" cap="flat" cmpd="sng" algn="ctr">
                      <a:solidFill>
                        <a:srgbClr val="60EFA6"/>
                      </a:solidFill>
                      <a:prstDash val="solid"/>
                      <a:round/>
                      <a:headEnd type="none" w="med" len="med"/>
                      <a:tailEnd type="none" w="med" len="med"/>
                    </a:lnR>
                    <a:lnT>
                      <a:noFill/>
                    </a:lnT>
                    <a:lnB w="19050" cap="flat" cmpd="sng" algn="ctr">
                      <a:solidFill>
                        <a:srgbClr val="80EBA6"/>
                      </a:solidFill>
                      <a:prstDash val="solid"/>
                      <a:round/>
                      <a:headEnd type="none" w="med" len="med"/>
                      <a:tailEnd type="none" w="med" len="med"/>
                    </a:lnB>
                  </a:tcPr>
                </a:tc>
              </a:tr>
              <a:tr h="484417">
                <a:tc>
                  <a:txBody>
                    <a:bodyPr/>
                    <a:lstStyle/>
                    <a:p>
                      <a:pPr marL="0" marR="0" algn="l">
                        <a:spcBef>
                          <a:spcPts val="0"/>
                        </a:spcBef>
                        <a:spcAft>
                          <a:spcPts val="0"/>
                        </a:spcAft>
                      </a:pPr>
                      <a:r>
                        <a:rPr lang="en-US" sz="3200" b="1" dirty="0">
                          <a:effectLst/>
                        </a:rPr>
                        <a:t>Usability</a:t>
                      </a:r>
                      <a:endParaRPr lang="en-US" sz="3200" dirty="0">
                        <a:effectLst/>
                      </a:endParaRPr>
                    </a:p>
                  </a:txBody>
                  <a:tcPr marL="0" marR="0" marT="0" marB="0">
                    <a:lnL w="19050" cap="flat" cmpd="sng" algn="ctr">
                      <a:solidFill>
                        <a:srgbClr val="B0EEA6"/>
                      </a:solidFill>
                      <a:prstDash val="solid"/>
                      <a:round/>
                      <a:headEnd type="none" w="med" len="med"/>
                      <a:tailEnd type="none" w="med" len="med"/>
                    </a:lnL>
                    <a:lnR w="19050" cap="flat" cmpd="sng" algn="ctr">
                      <a:solidFill>
                        <a:srgbClr val="C800AA"/>
                      </a:solidFill>
                      <a:prstDash val="solid"/>
                      <a:round/>
                      <a:headEnd type="none" w="med" len="med"/>
                      <a:tailEnd type="none" w="med" len="med"/>
                    </a:lnR>
                    <a:lnT w="19050" cap="flat" cmpd="sng" algn="ctr">
                      <a:solidFill>
                        <a:srgbClr val="80EBA6"/>
                      </a:solidFill>
                      <a:prstDash val="solid"/>
                      <a:round/>
                      <a:headEnd type="none" w="med" len="med"/>
                      <a:tailEnd type="none" w="med" len="med"/>
                    </a:lnT>
                    <a:lnB>
                      <a:noFill/>
                    </a:lnB>
                  </a:tcPr>
                </a:tc>
              </a:tr>
              <a:tr h="968836">
                <a:tc>
                  <a:txBody>
                    <a:bodyPr/>
                    <a:lstStyle/>
                    <a:p>
                      <a:pPr marL="0" marR="0" algn="l">
                        <a:spcBef>
                          <a:spcPts val="0"/>
                        </a:spcBef>
                        <a:spcAft>
                          <a:spcPts val="0"/>
                        </a:spcAft>
                      </a:pPr>
                      <a:r>
                        <a:rPr lang="en-US" sz="3200" dirty="0">
                          <a:effectLst/>
                        </a:rPr>
                        <a:t>Appropriateness </a:t>
                      </a:r>
                      <a:endParaRPr lang="cs-CZ" sz="3200" dirty="0" smtClean="0">
                        <a:effectLst/>
                      </a:endParaRPr>
                    </a:p>
                    <a:p>
                      <a:pPr marL="0" marR="0" algn="l">
                        <a:spcBef>
                          <a:spcPts val="0"/>
                        </a:spcBef>
                        <a:spcAft>
                          <a:spcPts val="0"/>
                        </a:spcAft>
                      </a:pPr>
                      <a:r>
                        <a:rPr lang="en-US" sz="3200" dirty="0" err="1" smtClean="0">
                          <a:effectLst/>
                        </a:rPr>
                        <a:t>recognizability</a:t>
                      </a:r>
                      <a:endParaRPr lang="en-US" sz="3200" dirty="0">
                        <a:effectLst/>
                      </a:endParaRPr>
                    </a:p>
                  </a:txBody>
                  <a:tcPr marL="0" marR="0" marT="0" marB="0">
                    <a:lnL w="19050" cap="flat" cmpd="sng" algn="ctr">
                      <a:solidFill>
                        <a:srgbClr val="E0EFA6"/>
                      </a:solidFill>
                      <a:prstDash val="solid"/>
                      <a:round/>
                      <a:headEnd type="none" w="med" len="med"/>
                      <a:tailEnd type="none" w="med" len="med"/>
                    </a:lnL>
                    <a:lnR w="19050" cap="flat" cmpd="sng" algn="ctr">
                      <a:solidFill>
                        <a:srgbClr val="6002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Learnability</a:t>
                      </a:r>
                    </a:p>
                  </a:txBody>
                  <a:tcPr marL="0" marR="0" marT="0" marB="0">
                    <a:lnL w="19050" cap="flat" cmpd="sng" algn="ctr">
                      <a:solidFill>
                        <a:srgbClr val="B001AA"/>
                      </a:solidFill>
                      <a:prstDash val="solid"/>
                      <a:round/>
                      <a:headEnd type="none" w="med" len="med"/>
                      <a:tailEnd type="none" w="med" len="med"/>
                    </a:lnL>
                    <a:lnR w="19050" cap="flat" cmpd="sng" algn="ctr">
                      <a:solidFill>
                        <a:srgbClr val="6004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Operability</a:t>
                      </a:r>
                    </a:p>
                  </a:txBody>
                  <a:tcPr marL="0" marR="0" marT="0" marB="0">
                    <a:lnL w="19050" cap="flat" cmpd="sng" algn="ctr">
                      <a:solidFill>
                        <a:srgbClr val="3003AA"/>
                      </a:solidFill>
                      <a:prstDash val="solid"/>
                      <a:round/>
                      <a:headEnd type="none" w="med" len="med"/>
                      <a:tailEnd type="none" w="med" len="med"/>
                    </a:lnL>
                    <a:lnR w="19050" cap="flat" cmpd="sng" algn="ctr">
                      <a:solidFill>
                        <a:srgbClr val="0006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User error protection</a:t>
                      </a:r>
                    </a:p>
                  </a:txBody>
                  <a:tcPr marL="0" marR="0" marT="0" marB="0">
                    <a:lnL w="19050" cap="flat" cmpd="sng" algn="ctr">
                      <a:solidFill>
                        <a:srgbClr val="8005AA"/>
                      </a:solidFill>
                      <a:prstDash val="solid"/>
                      <a:round/>
                      <a:headEnd type="none" w="med" len="med"/>
                      <a:tailEnd type="none" w="med" len="med"/>
                    </a:lnL>
                    <a:lnR w="19050" cap="flat" cmpd="sng" algn="ctr">
                      <a:solidFill>
                        <a:srgbClr val="4805AA"/>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User interface aesthetics</a:t>
                      </a:r>
                    </a:p>
                  </a:txBody>
                  <a:tcPr marL="0" marR="0" marT="0" marB="0">
                    <a:lnL w="19050" cap="flat" cmpd="sng" algn="ctr">
                      <a:solidFill>
                        <a:srgbClr val="1802AA"/>
                      </a:solidFill>
                      <a:prstDash val="solid"/>
                      <a:round/>
                      <a:headEnd type="none" w="med" len="med"/>
                      <a:tailEnd type="none" w="med" len="med"/>
                    </a:lnL>
                    <a:lnR w="19050" cap="flat" cmpd="sng" algn="ctr">
                      <a:solidFill>
                        <a:srgbClr val="3077AE"/>
                      </a:solidFill>
                      <a:prstDash val="solid"/>
                      <a:round/>
                      <a:headEnd type="none" w="med" len="med"/>
                      <a:tailEnd type="none" w="med" len="med"/>
                    </a:lnR>
                    <a:lnT>
                      <a:noFill/>
                    </a:lnT>
                    <a:lnB>
                      <a:noFill/>
                    </a:lnB>
                  </a:tcPr>
                </a:tc>
              </a:tr>
              <a:tr h="484417">
                <a:tc>
                  <a:txBody>
                    <a:bodyPr/>
                    <a:lstStyle/>
                    <a:p>
                      <a:pPr marL="0" marR="0" algn="l">
                        <a:spcBef>
                          <a:spcPts val="0"/>
                        </a:spcBef>
                        <a:spcAft>
                          <a:spcPts val="0"/>
                        </a:spcAft>
                      </a:pPr>
                      <a:r>
                        <a:rPr lang="en-US" sz="3200" dirty="0">
                          <a:effectLst/>
                        </a:rPr>
                        <a:t>Accessibility</a:t>
                      </a:r>
                    </a:p>
                  </a:txBody>
                  <a:tcPr marL="0" marR="0" marT="0" marB="0">
                    <a:lnL w="19050" cap="flat" cmpd="sng" algn="ctr">
                      <a:solidFill>
                        <a:srgbClr val="98EEA6"/>
                      </a:solidFill>
                      <a:prstDash val="solid"/>
                      <a:round/>
                      <a:headEnd type="none" w="med" len="med"/>
                      <a:tailEnd type="none" w="med" len="med"/>
                    </a:lnL>
                    <a:lnR w="19050" cap="flat" cmpd="sng" algn="ctr">
                      <a:solidFill>
                        <a:srgbClr val="B079AE"/>
                      </a:solidFill>
                      <a:prstDash val="solid"/>
                      <a:round/>
                      <a:headEnd type="none" w="med" len="med"/>
                      <a:tailEnd type="none" w="med" len="med"/>
                    </a:lnR>
                    <a:lnT>
                      <a:noFill/>
                    </a:lnT>
                    <a:lnB w="12700" cap="flat" cmpd="sng" algn="ctr">
                      <a:solidFill>
                        <a:srgbClr val="C87CAE"/>
                      </a:solidFill>
                      <a:prstDash val="solid"/>
                      <a:round/>
                      <a:headEnd type="none" w="med" len="med"/>
                      <a:tailEnd type="none" w="med" len="med"/>
                    </a:lnB>
                  </a:tcPr>
                </a:tc>
              </a:tr>
            </a:tbl>
          </a:graphicData>
        </a:graphic>
      </p:graphicFrame>
      <p:sp>
        <p:nvSpPr>
          <p:cNvPr id="4" name="TextovéPole 3"/>
          <p:cNvSpPr txBox="1"/>
          <p:nvPr/>
        </p:nvSpPr>
        <p:spPr>
          <a:xfrm>
            <a:off x="323528" y="0"/>
            <a:ext cx="8352928" cy="707886"/>
          </a:xfrm>
          <a:prstGeom prst="rect">
            <a:avLst/>
          </a:prstGeom>
          <a:noFill/>
        </p:spPr>
        <p:txBody>
          <a:bodyPr wrap="square" rtlCol="0">
            <a:spAutoFit/>
          </a:bodyPr>
          <a:lstStyle/>
          <a:p>
            <a:r>
              <a:rPr lang="cs-CZ" sz="4000" dirty="0" smtClean="0"/>
              <a:t>ISO 25011 SW </a:t>
            </a:r>
            <a:r>
              <a:rPr lang="cs-CZ" sz="4000" dirty="0" err="1" smtClean="0"/>
              <a:t>Quality</a:t>
            </a:r>
            <a:r>
              <a:rPr lang="cs-CZ" sz="4000" dirty="0" smtClean="0"/>
              <a:t> </a:t>
            </a:r>
            <a:r>
              <a:rPr lang="cs-CZ" sz="4000" dirty="0" err="1" smtClean="0"/>
              <a:t>Characteristics</a:t>
            </a:r>
            <a:endParaRPr lang="en-US" sz="4000" dirty="0"/>
          </a:p>
        </p:txBody>
      </p:sp>
    </p:spTree>
    <p:extLst>
      <p:ext uri="{BB962C8B-B14F-4D97-AF65-F5344CB8AC3E}">
        <p14:creationId xmlns:p14="http://schemas.microsoft.com/office/powerpoint/2010/main" val="883789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100783090"/>
              </p:ext>
            </p:extLst>
          </p:nvPr>
        </p:nvGraphicFramePr>
        <p:xfrm>
          <a:off x="323528" y="836712"/>
          <a:ext cx="8568952" cy="5729391"/>
        </p:xfrm>
        <a:graphic>
          <a:graphicData uri="http://schemas.openxmlformats.org/drawingml/2006/table">
            <a:tbl>
              <a:tblPr/>
              <a:tblGrid>
                <a:gridCol w="8568952"/>
              </a:tblGrid>
              <a:tr h="576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dirty="0" smtClean="0">
                          <a:effectLst/>
                        </a:rPr>
                        <a:t>Maintainability</a:t>
                      </a:r>
                      <a:endParaRPr lang="en-US" sz="3600" dirty="0">
                        <a:effectLst/>
                      </a:endParaRPr>
                    </a:p>
                  </a:txBody>
                  <a:tcPr marL="0" marR="0" marT="0" marB="0">
                    <a:lnL w="19050" cap="flat" cmpd="sng" algn="ctr">
                      <a:solidFill>
                        <a:srgbClr val="18EEA6"/>
                      </a:solidFill>
                      <a:prstDash val="solid"/>
                      <a:round/>
                      <a:headEnd type="none" w="med" len="med"/>
                      <a:tailEnd type="none" w="med" len="med"/>
                    </a:lnL>
                    <a:lnR w="19050" cap="flat" cmpd="sng" algn="ctr">
                      <a:solidFill>
                        <a:srgbClr val="C8EEA6"/>
                      </a:solidFill>
                      <a:prstDash val="solid"/>
                      <a:round/>
                      <a:headEnd type="none" w="med" len="med"/>
                      <a:tailEnd type="none" w="med" len="med"/>
                    </a:lnR>
                    <a:lnT w="19050" cap="flat" cmpd="sng" algn="ctr">
                      <a:solidFill>
                        <a:srgbClr val="48E3A6"/>
                      </a:solidFill>
                      <a:prstDash val="solid"/>
                      <a:round/>
                      <a:headEnd type="none" w="med" len="med"/>
                      <a:tailEnd type="none" w="med" len="med"/>
                    </a:lnT>
                    <a:lnB>
                      <a:noFill/>
                    </a:lnB>
                  </a:tcPr>
                </a:tc>
              </a:tr>
              <a:tr h="126856">
                <a:tc>
                  <a:txBody>
                    <a:bodyPr/>
                    <a:lstStyle/>
                    <a:p>
                      <a:pPr marL="0" marR="0" algn="l">
                        <a:spcBef>
                          <a:spcPts val="0"/>
                        </a:spcBef>
                        <a:spcAft>
                          <a:spcPts val="0"/>
                        </a:spcAft>
                      </a:pPr>
                      <a:r>
                        <a:rPr lang="en-US" sz="3600" dirty="0">
                          <a:effectLst/>
                        </a:rPr>
                        <a:t>Modularity</a:t>
                      </a:r>
                    </a:p>
                  </a:txBody>
                  <a:tcPr marL="0" marR="0" marT="0" marB="0">
                    <a:lnL w="19050" cap="flat" cmpd="sng" algn="ctr">
                      <a:solidFill>
                        <a:srgbClr val="00E7A6"/>
                      </a:solidFill>
                      <a:prstDash val="solid"/>
                      <a:round/>
                      <a:headEnd type="none" w="med" len="med"/>
                      <a:tailEnd type="none" w="med" len="med"/>
                    </a:lnL>
                    <a:lnR w="19050" cap="flat" cmpd="sng" algn="ctr">
                      <a:solidFill>
                        <a:srgbClr val="6000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Reusability</a:t>
                      </a:r>
                    </a:p>
                  </a:txBody>
                  <a:tcPr marL="0" marR="0" marT="0" marB="0">
                    <a:lnL w="19050" cap="flat" cmpd="sng" algn="ctr">
                      <a:solidFill>
                        <a:srgbClr val="E0E3A6"/>
                      </a:solidFill>
                      <a:prstDash val="solid"/>
                      <a:round/>
                      <a:headEnd type="none" w="med" len="med"/>
                      <a:tailEnd type="none" w="med" len="med"/>
                    </a:lnL>
                    <a:lnR w="19050" cap="flat" cmpd="sng" algn="ctr">
                      <a:solidFill>
                        <a:srgbClr val="E001AA"/>
                      </a:solidFill>
                      <a:prstDash val="solid"/>
                      <a:round/>
                      <a:headEnd type="none" w="med" len="med"/>
                      <a:tailEnd type="none" w="med" len="med"/>
                    </a:lnR>
                    <a:lnT>
                      <a:noFill/>
                    </a:lnT>
                    <a:lnB>
                      <a:noFill/>
                    </a:lnB>
                  </a:tcPr>
                </a:tc>
              </a:tr>
              <a:tr h="578938">
                <a:tc>
                  <a:txBody>
                    <a:bodyPr/>
                    <a:lstStyle/>
                    <a:p>
                      <a:pPr marL="0" marR="0" algn="l">
                        <a:spcBef>
                          <a:spcPts val="0"/>
                        </a:spcBef>
                        <a:spcAft>
                          <a:spcPts val="0"/>
                        </a:spcAft>
                      </a:pPr>
                      <a:r>
                        <a:rPr lang="en-US" sz="3600" dirty="0" err="1">
                          <a:effectLst/>
                        </a:rPr>
                        <a:t>Analysability</a:t>
                      </a:r>
                      <a:endParaRPr lang="en-US" sz="3600" dirty="0">
                        <a:effectLst/>
                      </a:endParaRPr>
                    </a:p>
                  </a:txBody>
                  <a:tcPr marL="0" marR="0" marT="0" marB="0">
                    <a:lnL w="19050" cap="flat" cmpd="sng" algn="ctr">
                      <a:solidFill>
                        <a:srgbClr val="30EAA6"/>
                      </a:solidFill>
                      <a:prstDash val="solid"/>
                      <a:round/>
                      <a:headEnd type="none" w="med" len="med"/>
                      <a:tailEnd type="none" w="med" len="med"/>
                    </a:lnL>
                    <a:lnR w="19050" cap="flat" cmpd="sng" algn="ctr">
                      <a:solidFill>
                        <a:srgbClr val="8003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Modifiability</a:t>
                      </a:r>
                    </a:p>
                  </a:txBody>
                  <a:tcPr marL="0" marR="0" marT="0" marB="0">
                    <a:lnL w="19050" cap="flat" cmpd="sng" algn="ctr">
                      <a:solidFill>
                        <a:srgbClr val="8043A3"/>
                      </a:solidFill>
                      <a:prstDash val="solid"/>
                      <a:round/>
                      <a:headEnd type="none" w="med" len="med"/>
                      <a:tailEnd type="none" w="med" len="med"/>
                    </a:lnL>
                    <a:lnR w="19050" cap="flat" cmpd="sng" algn="ctr">
                      <a:solidFill>
                        <a:srgbClr val="9805AA"/>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a:effectLst/>
                        </a:rPr>
                        <a:t>Testability</a:t>
                      </a:r>
                    </a:p>
                  </a:txBody>
                  <a:tcPr marL="0" marR="0" marT="0" marB="0">
                    <a:lnL w="19050" cap="flat" cmpd="sng" algn="ctr">
                      <a:solidFill>
                        <a:srgbClr val="B0E5A6"/>
                      </a:solidFill>
                      <a:prstDash val="solid"/>
                      <a:round/>
                      <a:headEnd type="none" w="med" len="med"/>
                      <a:tailEnd type="none" w="med" len="med"/>
                    </a:lnL>
                    <a:lnR w="19050" cap="flat" cmpd="sng" algn="ctr">
                      <a:solidFill>
                        <a:srgbClr val="18EDA6"/>
                      </a:solidFill>
                      <a:prstDash val="solid"/>
                      <a:round/>
                      <a:headEnd type="none" w="med" len="med"/>
                      <a:tailEnd type="none" w="med" len="med"/>
                    </a:lnR>
                    <a:lnT>
                      <a:noFill/>
                    </a:lnT>
                    <a:lnB w="19050" cap="flat" cmpd="sng" algn="ctr">
                      <a:solidFill>
                        <a:srgbClr val="3006AA"/>
                      </a:solidFill>
                      <a:prstDash val="solid"/>
                      <a:round/>
                      <a:headEnd type="none" w="med" len="med"/>
                      <a:tailEnd type="none" w="med" len="med"/>
                    </a:lnB>
                  </a:tcPr>
                </a:tc>
              </a:tr>
              <a:tr h="575107">
                <a:tc>
                  <a:txBody>
                    <a:bodyPr/>
                    <a:lstStyle/>
                    <a:p>
                      <a:pPr marL="0" marR="0" algn="l">
                        <a:spcBef>
                          <a:spcPts val="0"/>
                        </a:spcBef>
                        <a:spcAft>
                          <a:spcPts val="0"/>
                        </a:spcAft>
                      </a:pPr>
                      <a:r>
                        <a:rPr lang="en-US" sz="3600" b="1" dirty="0">
                          <a:effectLst/>
                        </a:rPr>
                        <a:t>Portability</a:t>
                      </a:r>
                      <a:endParaRPr lang="en-US" sz="3600" dirty="0">
                        <a:effectLst/>
                      </a:endParaRPr>
                    </a:p>
                  </a:txBody>
                  <a:tcPr marL="0" marR="0" marT="0" marB="0">
                    <a:lnL w="19050" cap="flat" cmpd="sng" algn="ctr">
                      <a:solidFill>
                        <a:srgbClr val="98EEA6"/>
                      </a:solidFill>
                      <a:prstDash val="solid"/>
                      <a:round/>
                      <a:headEnd type="none" w="med" len="med"/>
                      <a:tailEnd type="none" w="med" len="med"/>
                    </a:lnL>
                    <a:lnR w="19050" cap="flat" cmpd="sng" algn="ctr">
                      <a:solidFill>
                        <a:srgbClr val="9809AA"/>
                      </a:solidFill>
                      <a:prstDash val="solid"/>
                      <a:round/>
                      <a:headEnd type="none" w="med" len="med"/>
                      <a:tailEnd type="none" w="med" len="med"/>
                    </a:lnR>
                    <a:lnT w="19050" cap="flat" cmpd="sng" algn="ctr">
                      <a:solidFill>
                        <a:srgbClr val="3006AA"/>
                      </a:solidFill>
                      <a:prstDash val="solid"/>
                      <a:round/>
                      <a:headEnd type="none" w="med" len="med"/>
                      <a:tailEnd type="none" w="med" len="med"/>
                    </a:lnT>
                    <a:lnB>
                      <a:noFill/>
                    </a:lnB>
                  </a:tcPr>
                </a:tc>
              </a:tr>
              <a:tr h="575107">
                <a:tc>
                  <a:txBody>
                    <a:bodyPr/>
                    <a:lstStyle/>
                    <a:p>
                      <a:pPr marL="0" marR="0" algn="l">
                        <a:spcBef>
                          <a:spcPts val="0"/>
                        </a:spcBef>
                        <a:spcAft>
                          <a:spcPts val="0"/>
                        </a:spcAft>
                      </a:pPr>
                      <a:r>
                        <a:rPr lang="en-US" sz="3600" dirty="0">
                          <a:effectLst/>
                        </a:rPr>
                        <a:t>Adaptability</a:t>
                      </a:r>
                    </a:p>
                  </a:txBody>
                  <a:tcPr marL="0" marR="0" marT="0" marB="0">
                    <a:lnL w="19050" cap="flat" cmpd="sng" algn="ctr">
                      <a:solidFill>
                        <a:srgbClr val="C807AA"/>
                      </a:solidFill>
                      <a:prstDash val="solid"/>
                      <a:round/>
                      <a:headEnd type="none" w="med" len="med"/>
                      <a:tailEnd type="none" w="med" len="med"/>
                    </a:lnL>
                    <a:lnR w="19050" cap="flat" cmpd="sng" algn="ctr">
                      <a:solidFill>
                        <a:srgbClr val="4879AE"/>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err="1">
                          <a:effectLst/>
                        </a:rPr>
                        <a:t>Installability</a:t>
                      </a:r>
                      <a:endParaRPr lang="en-US" sz="3600" dirty="0">
                        <a:effectLst/>
                      </a:endParaRPr>
                    </a:p>
                  </a:txBody>
                  <a:tcPr marL="0" marR="0" marT="0" marB="0">
                    <a:lnL w="19050" cap="flat" cmpd="sng" algn="ctr">
                      <a:solidFill>
                        <a:srgbClr val="4806AA"/>
                      </a:solidFill>
                      <a:prstDash val="solid"/>
                      <a:round/>
                      <a:headEnd type="none" w="med" len="med"/>
                      <a:tailEnd type="none" w="med" len="med"/>
                    </a:lnL>
                    <a:lnR w="19050" cap="flat" cmpd="sng" algn="ctr">
                      <a:solidFill>
                        <a:srgbClr val="B07AAE"/>
                      </a:solidFill>
                      <a:prstDash val="solid"/>
                      <a:round/>
                      <a:headEnd type="none" w="med" len="med"/>
                      <a:tailEnd type="none" w="med" len="med"/>
                    </a:lnR>
                    <a:lnT>
                      <a:noFill/>
                    </a:lnT>
                    <a:lnB>
                      <a:noFill/>
                    </a:lnB>
                  </a:tcPr>
                </a:tc>
              </a:tr>
              <a:tr h="575107">
                <a:tc>
                  <a:txBody>
                    <a:bodyPr/>
                    <a:lstStyle/>
                    <a:p>
                      <a:pPr marL="0" marR="0" algn="l">
                        <a:spcBef>
                          <a:spcPts val="0"/>
                        </a:spcBef>
                        <a:spcAft>
                          <a:spcPts val="0"/>
                        </a:spcAft>
                      </a:pPr>
                      <a:r>
                        <a:rPr lang="en-US" sz="3600" dirty="0" err="1">
                          <a:effectLst/>
                        </a:rPr>
                        <a:t>Replaceability</a:t>
                      </a:r>
                      <a:endParaRPr lang="en-US" sz="3600" dirty="0">
                        <a:effectLst/>
                      </a:endParaRPr>
                    </a:p>
                  </a:txBody>
                  <a:tcPr marL="0" marR="0" marT="0" marB="0">
                    <a:lnL w="19050" cap="flat" cmpd="sng" algn="ctr">
                      <a:solidFill>
                        <a:srgbClr val="E07CAE"/>
                      </a:solidFill>
                      <a:prstDash val="solid"/>
                      <a:round/>
                      <a:headEnd type="none" w="med" len="med"/>
                      <a:tailEnd type="none" w="med" len="med"/>
                    </a:lnL>
                    <a:lnR w="19050" cap="flat" cmpd="sng" algn="ctr">
                      <a:solidFill>
                        <a:srgbClr val="C87EAE"/>
                      </a:solidFill>
                      <a:prstDash val="solid"/>
                      <a:round/>
                      <a:headEnd type="none" w="med" len="med"/>
                      <a:tailEnd type="none" w="med" len="med"/>
                    </a:lnR>
                    <a:lnT>
                      <a:noFill/>
                    </a:lnT>
                    <a:lnB w="19050" cap="flat" cmpd="sng" algn="ctr">
                      <a:solidFill>
                        <a:srgbClr val="6006AA"/>
                      </a:solidFill>
                      <a:prstDash val="solid"/>
                      <a:round/>
                      <a:headEnd type="none" w="med" len="med"/>
                      <a:tailEnd type="none" w="med" len="med"/>
                    </a:lnB>
                  </a:tcPr>
                </a:tc>
              </a:tr>
            </a:tbl>
          </a:graphicData>
        </a:graphic>
      </p:graphicFrame>
      <p:sp>
        <p:nvSpPr>
          <p:cNvPr id="3" name="TextovéPole 2"/>
          <p:cNvSpPr txBox="1"/>
          <p:nvPr/>
        </p:nvSpPr>
        <p:spPr>
          <a:xfrm>
            <a:off x="899592" y="0"/>
            <a:ext cx="7776864" cy="646331"/>
          </a:xfrm>
          <a:prstGeom prst="rect">
            <a:avLst/>
          </a:prstGeom>
          <a:noFill/>
        </p:spPr>
        <p:txBody>
          <a:bodyPr wrap="square" rtlCol="0">
            <a:spAutoFit/>
          </a:bodyPr>
          <a:lstStyle/>
          <a:p>
            <a:r>
              <a:rPr lang="cs-CZ" sz="3600" dirty="0" smtClean="0"/>
              <a:t>ISO 25011 SW </a:t>
            </a:r>
            <a:r>
              <a:rPr lang="cs-CZ" sz="3600" dirty="0" err="1" smtClean="0"/>
              <a:t>Quality</a:t>
            </a:r>
            <a:r>
              <a:rPr lang="cs-CZ" sz="3600" dirty="0" smtClean="0"/>
              <a:t> </a:t>
            </a:r>
            <a:r>
              <a:rPr lang="cs-CZ" sz="3600" dirty="0" err="1" smtClean="0"/>
              <a:t>Characteristics</a:t>
            </a:r>
            <a:endParaRPr lang="en-US" sz="3600" dirty="0"/>
          </a:p>
        </p:txBody>
      </p:sp>
    </p:spTree>
    <p:extLst>
      <p:ext uri="{BB962C8B-B14F-4D97-AF65-F5344CB8AC3E}">
        <p14:creationId xmlns:p14="http://schemas.microsoft.com/office/powerpoint/2010/main" val="2295433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7504" y="751344"/>
            <a:ext cx="8928992" cy="5386090"/>
          </a:xfrm>
          <a:prstGeom prst="rect">
            <a:avLst/>
          </a:prstGeom>
        </p:spPr>
        <p:txBody>
          <a:bodyPr wrap="square">
            <a:spAutoFit/>
          </a:bodyPr>
          <a:lstStyle/>
          <a:p>
            <a:pPr fontAlgn="t"/>
            <a:r>
              <a:rPr lang="en-US" sz="3200" b="1" dirty="0"/>
              <a:t>maintainability</a:t>
            </a:r>
            <a:endParaRPr lang="en-US" sz="3200" dirty="0"/>
          </a:p>
          <a:p>
            <a:pPr fontAlgn="t"/>
            <a:r>
              <a:rPr lang="en-US" sz="2600" dirty="0"/>
              <a:t>degree of effectiveness and efficiency with which a product or system can be modified by the intended maintainers</a:t>
            </a:r>
          </a:p>
          <a:p>
            <a:pPr fontAlgn="t"/>
            <a:r>
              <a:rPr lang="en-US" sz="2600" dirty="0"/>
              <a:t>Modifications can include corrections, improvements or adaptation of the software to changes in environment, and in requirements and functional specifications. Modifications include those carried out by specialized support staff, and those carried out by business or operational staff, or end users.</a:t>
            </a:r>
          </a:p>
          <a:p>
            <a:pPr fontAlgn="t"/>
            <a:r>
              <a:rPr lang="en-US" sz="2600" dirty="0"/>
              <a:t>Maintainability includes installation of updates and upgrades.</a:t>
            </a:r>
          </a:p>
          <a:p>
            <a:r>
              <a:rPr lang="en-US" sz="2600" dirty="0" smtClean="0"/>
              <a:t>Maintainability </a:t>
            </a:r>
            <a:r>
              <a:rPr lang="en-US" sz="2600" dirty="0"/>
              <a:t>can be interpreted as either an inherent capability of the product or system to facilitate maintenance activities, or the quality in use experienced by the maintainers for the goal of maintaining the product or system</a:t>
            </a:r>
          </a:p>
        </p:txBody>
      </p:sp>
    </p:spTree>
    <p:extLst>
      <p:ext uri="{BB962C8B-B14F-4D97-AF65-F5344CB8AC3E}">
        <p14:creationId xmlns:p14="http://schemas.microsoft.com/office/powerpoint/2010/main" val="2651954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123893" y="73574"/>
            <a:ext cx="8784976" cy="6494085"/>
          </a:xfrm>
          <a:prstGeom prst="rect">
            <a:avLst/>
          </a:prstGeom>
        </p:spPr>
        <p:txBody>
          <a:bodyPr wrap="square">
            <a:spAutoFit/>
          </a:bodyPr>
          <a:lstStyle/>
          <a:p>
            <a:pPr fontAlgn="t"/>
            <a:r>
              <a:rPr lang="en-US" sz="2600" b="1" dirty="0" smtClean="0"/>
              <a:t>modularity</a:t>
            </a:r>
            <a:endParaRPr lang="en-US" sz="2600" dirty="0"/>
          </a:p>
          <a:p>
            <a:pPr fontAlgn="t"/>
            <a:r>
              <a:rPr lang="en-US" sz="2600" dirty="0"/>
              <a:t>degree to which a system or computer program is composed of discrete components such that a change to one component has minimal impact on other </a:t>
            </a:r>
            <a:r>
              <a:rPr lang="en-US" sz="2600" dirty="0" smtClean="0"/>
              <a:t>components[</a:t>
            </a:r>
            <a:r>
              <a:rPr lang="cs-CZ" sz="2600" dirty="0" smtClean="0"/>
              <a:t>viz</a:t>
            </a:r>
            <a:r>
              <a:rPr lang="en-US" sz="2600" dirty="0" smtClean="0"/>
              <a:t>: </a:t>
            </a:r>
            <a:r>
              <a:rPr lang="en-US" sz="2600" dirty="0"/>
              <a:t>ISO/IEC/IEEE 24765]</a:t>
            </a:r>
          </a:p>
          <a:p>
            <a:pPr fontAlgn="t"/>
            <a:r>
              <a:rPr lang="en-US" sz="2600" b="1" dirty="0" smtClean="0"/>
              <a:t>reusability</a:t>
            </a:r>
            <a:endParaRPr lang="en-US" sz="2600" dirty="0"/>
          </a:p>
          <a:p>
            <a:pPr fontAlgn="t"/>
            <a:r>
              <a:rPr lang="en-US" sz="2600" dirty="0"/>
              <a:t>degree to which an asset can be used in more than one system, or in building other assets</a:t>
            </a:r>
          </a:p>
          <a:p>
            <a:pPr fontAlgn="t"/>
            <a:r>
              <a:rPr lang="en-US" sz="2600" b="1" dirty="0" err="1" smtClean="0"/>
              <a:t>analysability</a:t>
            </a:r>
            <a:endParaRPr lang="en-US" sz="2600" dirty="0"/>
          </a:p>
          <a:p>
            <a:pPr fontAlgn="t"/>
            <a:r>
              <a:rPr lang="en-US" sz="2600" dirty="0"/>
              <a:t>degree of effectiveness and efficiency with which it is possible to assess the impact on a product or system of an intended change to one or more of its parts, or to diagnose a product for deficiencies or causes of failures, or to identify parts to be modified</a:t>
            </a:r>
          </a:p>
          <a:p>
            <a:pPr fontAlgn="t"/>
            <a:r>
              <a:rPr lang="en-US" sz="2600" dirty="0" smtClean="0"/>
              <a:t>Implementation </a:t>
            </a:r>
            <a:r>
              <a:rPr lang="en-US" sz="2600" dirty="0"/>
              <a:t>can include providing mechanisms for the product or system to </a:t>
            </a:r>
            <a:r>
              <a:rPr lang="en-US" sz="2600" dirty="0" err="1" smtClean="0"/>
              <a:t>analy</a:t>
            </a:r>
            <a:r>
              <a:rPr lang="cs-CZ" sz="2600" dirty="0" smtClean="0"/>
              <a:t>z</a:t>
            </a:r>
            <a:r>
              <a:rPr lang="en-US" sz="2600" dirty="0" smtClean="0"/>
              <a:t>e </a:t>
            </a:r>
            <a:r>
              <a:rPr lang="en-US" sz="2600" dirty="0"/>
              <a:t>its own faults and provide reports prior to a failure or other event.</a:t>
            </a:r>
          </a:p>
        </p:txBody>
      </p:sp>
    </p:spTree>
    <p:extLst>
      <p:ext uri="{BB962C8B-B14F-4D97-AF65-F5344CB8AC3E}">
        <p14:creationId xmlns:p14="http://schemas.microsoft.com/office/powerpoint/2010/main" val="1868005449"/>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502</Words>
  <Application>Microsoft Office PowerPoint</Application>
  <PresentationFormat>Předvádění na obrazovce (4:3)</PresentationFormat>
  <Paragraphs>152</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Charakteristiky kvality</vt:lpstr>
      <vt:lpstr>ISO 25011</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Charakteristiky kvality</dc:title>
  <dc:creator>Květa</dc:creator>
  <cp:lastModifiedBy>Květa</cp:lastModifiedBy>
  <cp:revision>12</cp:revision>
  <dcterms:created xsi:type="dcterms:W3CDTF">2015-12-14T07:21:31Z</dcterms:created>
  <dcterms:modified xsi:type="dcterms:W3CDTF">2015-12-14T17:02:54Z</dcterms:modified>
</cp:coreProperties>
</file>