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1CA09C6-95A2-4E32-B8D1-4644BC212595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Software as a Service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© Leonard Walletzký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736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models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Subscription fee</a:t>
            </a:r>
          </a:p>
          <a:p>
            <a:pPr lvl="1"/>
            <a:r>
              <a:rPr lang="en-GB" dirty="0" smtClean="0"/>
              <a:t>User</a:t>
            </a:r>
          </a:p>
          <a:p>
            <a:pPr lvl="1"/>
            <a:r>
              <a:rPr lang="en-GB" dirty="0" smtClean="0"/>
              <a:t>Time unit</a:t>
            </a:r>
          </a:p>
          <a:p>
            <a:pPr lvl="2"/>
            <a:r>
              <a:rPr lang="en-GB" dirty="0" smtClean="0"/>
              <a:t>typically</a:t>
            </a:r>
          </a:p>
          <a:p>
            <a:pPr lvl="3"/>
            <a:r>
              <a:rPr lang="en-GB" dirty="0" smtClean="0"/>
              <a:t>month</a:t>
            </a:r>
          </a:p>
          <a:p>
            <a:pPr lvl="3"/>
            <a:r>
              <a:rPr lang="en-GB" dirty="0" smtClean="0"/>
              <a:t>annual</a:t>
            </a:r>
          </a:p>
          <a:p>
            <a:pPr lvl="1"/>
            <a:r>
              <a:rPr lang="en-GB" dirty="0" smtClean="0"/>
              <a:t>Transaction</a:t>
            </a:r>
          </a:p>
          <a:p>
            <a:pPr lvl="1"/>
            <a:r>
              <a:rPr lang="en-GB" dirty="0" smtClean="0"/>
              <a:t>Support</a:t>
            </a:r>
          </a:p>
          <a:p>
            <a:r>
              <a:rPr lang="en-GB" dirty="0" smtClean="0"/>
              <a:t>Advertising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Freemium</a:t>
            </a:r>
          </a:p>
          <a:p>
            <a:pPr lvl="1"/>
            <a:r>
              <a:rPr lang="en-GB" dirty="0" smtClean="0"/>
              <a:t>basic functionality is for free</a:t>
            </a:r>
          </a:p>
          <a:p>
            <a:pPr lvl="1"/>
            <a:r>
              <a:rPr lang="en-GB" dirty="0" smtClean="0"/>
              <a:t>restrictions in</a:t>
            </a:r>
          </a:p>
          <a:p>
            <a:pPr lvl="2"/>
            <a:r>
              <a:rPr lang="en-GB" dirty="0" smtClean="0"/>
              <a:t>capacity</a:t>
            </a:r>
          </a:p>
          <a:p>
            <a:pPr lvl="2"/>
            <a:r>
              <a:rPr lang="en-GB" dirty="0" smtClean="0"/>
              <a:t>functionality</a:t>
            </a:r>
          </a:p>
          <a:p>
            <a:pPr lvl="2"/>
            <a:r>
              <a:rPr lang="en-GB" dirty="0" smtClean="0"/>
              <a:t>support</a:t>
            </a:r>
          </a:p>
          <a:p>
            <a:pPr lvl="2"/>
            <a:r>
              <a:rPr lang="en-GB" dirty="0" smtClean="0"/>
              <a:t>users</a:t>
            </a:r>
          </a:p>
          <a:p>
            <a:pPr lvl="2"/>
            <a:r>
              <a:rPr lang="en-GB" dirty="0" smtClean="0"/>
              <a:t>time</a:t>
            </a:r>
          </a:p>
          <a:p>
            <a:pPr lvl="2"/>
            <a:r>
              <a:rPr lang="en-GB" dirty="0" smtClean="0"/>
              <a:t>bandwidth</a:t>
            </a:r>
          </a:p>
          <a:p>
            <a:pPr lvl="1"/>
            <a:r>
              <a:rPr lang="en-GB" dirty="0" smtClean="0"/>
              <a:t>money </a:t>
            </a:r>
            <a:r>
              <a:rPr lang="en-GB" dirty="0" err="1" smtClean="0"/>
              <a:t>si</a:t>
            </a:r>
            <a:r>
              <a:rPr lang="en-GB" dirty="0" smtClean="0"/>
              <a:t> charged for</a:t>
            </a:r>
          </a:p>
          <a:p>
            <a:pPr lvl="2"/>
            <a:r>
              <a:rPr lang="en-GB" dirty="0" smtClean="0"/>
              <a:t>proprietary functions</a:t>
            </a:r>
          </a:p>
          <a:p>
            <a:pPr lvl="2"/>
            <a:r>
              <a:rPr lang="en-GB" dirty="0" smtClean="0"/>
              <a:t>functionality</a:t>
            </a:r>
          </a:p>
          <a:p>
            <a:pPr lvl="2"/>
            <a:r>
              <a:rPr lang="en-GB" dirty="0" smtClean="0"/>
              <a:t>...</a:t>
            </a:r>
          </a:p>
          <a:p>
            <a:pPr lvl="1"/>
            <a:r>
              <a:rPr lang="en-GB" dirty="0" smtClean="0"/>
              <a:t>multi-tenant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375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describe to managers?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4175" y="4149080"/>
            <a:ext cx="4040188" cy="639762"/>
          </a:xfrm>
        </p:spPr>
        <p:txBody>
          <a:bodyPr/>
          <a:lstStyle/>
          <a:p>
            <a:r>
              <a:rPr lang="en-GB" dirty="0" smtClean="0"/>
              <a:t>Positive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572000" y="4149080"/>
            <a:ext cx="4041775" cy="639762"/>
          </a:xfrm>
        </p:spPr>
        <p:txBody>
          <a:bodyPr/>
          <a:lstStyle/>
          <a:p>
            <a:r>
              <a:rPr lang="en-GB" dirty="0" smtClean="0"/>
              <a:t>Negative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84175" y="4788842"/>
            <a:ext cx="4040188" cy="1038101"/>
          </a:xfrm>
        </p:spPr>
        <p:txBody>
          <a:bodyPr/>
          <a:lstStyle/>
          <a:p>
            <a:r>
              <a:rPr lang="en-GB" dirty="0" smtClean="0"/>
              <a:t>Strengths</a:t>
            </a:r>
          </a:p>
          <a:p>
            <a:r>
              <a:rPr lang="en-GB" dirty="0" smtClean="0"/>
              <a:t>Opportunities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4788842"/>
            <a:ext cx="4041775" cy="1038101"/>
          </a:xfrm>
        </p:spPr>
        <p:txBody>
          <a:bodyPr/>
          <a:lstStyle/>
          <a:p>
            <a:r>
              <a:rPr lang="en-GB" dirty="0" smtClean="0"/>
              <a:t>Weaknesses</a:t>
            </a:r>
          </a:p>
          <a:p>
            <a:r>
              <a:rPr lang="en-GB" dirty="0" smtClean="0"/>
              <a:t>Threats</a:t>
            </a:r>
            <a:endParaRPr lang="en-GB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155679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Managers are not IT experts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They are focused on core business of the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They understand the language of the money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They see IT as the source of problems and non stability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23144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Less risky</a:t>
            </a:r>
          </a:p>
          <a:p>
            <a:r>
              <a:rPr lang="en-GB" dirty="0" smtClean="0"/>
              <a:t>Immediate</a:t>
            </a:r>
          </a:p>
          <a:p>
            <a:r>
              <a:rPr lang="en-GB" dirty="0" smtClean="0"/>
              <a:t>Reduce IT support costs</a:t>
            </a:r>
          </a:p>
          <a:p>
            <a:r>
              <a:rPr lang="en-GB" dirty="0" smtClean="0"/>
              <a:t>Initial setup cost for SaaS is typically lower than the equivalent enterprise software</a:t>
            </a:r>
            <a:endParaRPr lang="en-GB" b="1" dirty="0" smtClean="0"/>
          </a:p>
          <a:p>
            <a:r>
              <a:rPr lang="en-GB" dirty="0" smtClean="0"/>
              <a:t>Architecture</a:t>
            </a:r>
          </a:p>
          <a:p>
            <a:r>
              <a:rPr lang="en-GB" dirty="0" smtClean="0"/>
              <a:t>Economy of Scale</a:t>
            </a:r>
          </a:p>
          <a:p>
            <a:r>
              <a:rPr lang="en-GB" dirty="0" smtClean="0"/>
              <a:t>Enables Mashups</a:t>
            </a:r>
            <a:endParaRPr lang="en-GB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Strengths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508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Customer</a:t>
            </a:r>
          </a:p>
          <a:p>
            <a:pPr lvl="1"/>
            <a:r>
              <a:rPr lang="en-GB" dirty="0" smtClean="0"/>
              <a:t>Lower initial investment</a:t>
            </a:r>
          </a:p>
          <a:p>
            <a:pPr lvl="2"/>
            <a:r>
              <a:rPr lang="en-GB" dirty="0" smtClean="0"/>
              <a:t>Software and hardware</a:t>
            </a:r>
          </a:p>
          <a:p>
            <a:pPr lvl="1"/>
            <a:r>
              <a:rPr lang="en-GB" dirty="0" smtClean="0"/>
              <a:t>Even the long time usage price is higher</a:t>
            </a:r>
          </a:p>
          <a:p>
            <a:pPr lvl="2"/>
            <a:r>
              <a:rPr lang="en-GB" dirty="0" smtClean="0"/>
              <a:t>Compare with better ROI (return of investments)</a:t>
            </a:r>
          </a:p>
          <a:p>
            <a:pPr lvl="2"/>
            <a:r>
              <a:rPr lang="en-GB" dirty="0" smtClean="0"/>
              <a:t>Avoiding the peaks of cash flow (the highest danger is based on unexpected costs)</a:t>
            </a:r>
          </a:p>
          <a:p>
            <a:pPr lvl="1"/>
            <a:r>
              <a:rPr lang="en-GB" dirty="0" smtClean="0"/>
              <a:t>Example </a:t>
            </a:r>
          </a:p>
          <a:p>
            <a:pPr lvl="2"/>
            <a:r>
              <a:rPr lang="en-GB" dirty="0" smtClean="0"/>
              <a:t>CRM or ERP system</a:t>
            </a:r>
          </a:p>
          <a:p>
            <a:r>
              <a:rPr lang="en-GB" dirty="0" smtClean="0"/>
              <a:t>Provider has regular income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risk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06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SW deploy</a:t>
            </a:r>
          </a:p>
          <a:p>
            <a:r>
              <a:rPr lang="en-GB" dirty="0" smtClean="0"/>
              <a:t>Updates</a:t>
            </a:r>
          </a:p>
          <a:p>
            <a:pPr lvl="1"/>
            <a:r>
              <a:rPr lang="en-GB" dirty="0" smtClean="0"/>
              <a:t>more often</a:t>
            </a:r>
          </a:p>
          <a:p>
            <a:pPr lvl="1"/>
            <a:r>
              <a:rPr lang="en-GB" dirty="0" smtClean="0"/>
              <a:t>update is decided and executed by provider, not by customer</a:t>
            </a:r>
          </a:p>
          <a:p>
            <a:r>
              <a:rPr lang="en-GB" dirty="0" smtClean="0"/>
              <a:t>single configuration</a:t>
            </a:r>
          </a:p>
          <a:p>
            <a:r>
              <a:rPr lang="en-GB" dirty="0" smtClean="0"/>
              <a:t>faster testing</a:t>
            </a:r>
          </a:p>
          <a:p>
            <a:r>
              <a:rPr lang="en-GB" dirty="0" smtClean="0"/>
              <a:t>vendor has access to</a:t>
            </a:r>
          </a:p>
          <a:p>
            <a:pPr lvl="1"/>
            <a:r>
              <a:rPr lang="en-GB" dirty="0" smtClean="0"/>
              <a:t>all customer data</a:t>
            </a:r>
          </a:p>
          <a:p>
            <a:pPr lvl="2"/>
            <a:r>
              <a:rPr lang="en-GB" dirty="0" smtClean="0"/>
              <a:t>expediting of design</a:t>
            </a:r>
          </a:p>
          <a:p>
            <a:pPr lvl="2"/>
            <a:r>
              <a:rPr lang="en-GB" dirty="0" smtClean="0"/>
              <a:t>regression testing</a:t>
            </a:r>
          </a:p>
          <a:p>
            <a:pPr lvl="1"/>
            <a:r>
              <a:rPr lang="en-GB" dirty="0" smtClean="0"/>
              <a:t>analytics of user behaviour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Immediate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88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Migration of data</a:t>
            </a:r>
          </a:p>
          <a:p>
            <a:r>
              <a:rPr lang="en-GB" dirty="0" smtClean="0"/>
              <a:t>Integration of clients</a:t>
            </a:r>
          </a:p>
          <a:p>
            <a:r>
              <a:rPr lang="en-GB" dirty="0" smtClean="0"/>
              <a:t>Tailored customization</a:t>
            </a:r>
          </a:p>
          <a:p>
            <a:r>
              <a:rPr lang="en-GB" dirty="0" smtClean="0"/>
              <a:t>Can't directly access a company's internal systems</a:t>
            </a:r>
          </a:p>
          <a:p>
            <a:r>
              <a:rPr lang="en-GB" b="1" dirty="0" smtClean="0"/>
              <a:t>  </a:t>
            </a:r>
            <a:r>
              <a:rPr lang="en-GB" dirty="0" smtClean="0"/>
              <a:t>Customer might be forced to use a new versions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Weaknesses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387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SaaS Integration Platforms</a:t>
            </a:r>
          </a:p>
          <a:p>
            <a:pPr lvl="1"/>
            <a:r>
              <a:rPr lang="en-GB" dirty="0" smtClean="0"/>
              <a:t>Complex systems that integrates particular services</a:t>
            </a:r>
          </a:p>
          <a:p>
            <a:pPr lvl="2"/>
            <a:r>
              <a:rPr lang="en-GB" dirty="0" smtClean="0"/>
              <a:t>CRM</a:t>
            </a:r>
          </a:p>
          <a:p>
            <a:pPr lvl="2"/>
            <a:r>
              <a:rPr lang="en-GB" dirty="0" smtClean="0"/>
              <a:t>ERP</a:t>
            </a:r>
          </a:p>
          <a:p>
            <a:r>
              <a:rPr lang="en-GB" dirty="0" smtClean="0"/>
              <a:t>Growth of SaaS sales on global market</a:t>
            </a:r>
            <a:endParaRPr lang="en-GB" b="1" dirty="0" smtClean="0"/>
          </a:p>
          <a:p>
            <a:r>
              <a:rPr lang="en-GB" dirty="0" smtClean="0"/>
              <a:t>Enables Mashups</a:t>
            </a:r>
          </a:p>
          <a:p>
            <a:pPr lvl="1"/>
            <a:r>
              <a:rPr lang="en-GB" dirty="0" smtClean="0"/>
              <a:t>integrating content from more than one SaaS</a:t>
            </a:r>
          </a:p>
          <a:p>
            <a:pPr lvl="1"/>
            <a:r>
              <a:rPr lang="en-GB" dirty="0" smtClean="0"/>
              <a:t>to create a single new service displayed in a single graphical interface</a:t>
            </a:r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967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Unreliable provider of the service</a:t>
            </a:r>
          </a:p>
          <a:p>
            <a:pPr lvl="1"/>
            <a:r>
              <a:rPr lang="en-GB" dirty="0" smtClean="0"/>
              <a:t>Bankrupt</a:t>
            </a:r>
          </a:p>
          <a:p>
            <a:pPr lvl="1"/>
            <a:r>
              <a:rPr lang="en-GB" dirty="0" smtClean="0"/>
              <a:t>The physical presence of data</a:t>
            </a:r>
          </a:p>
          <a:p>
            <a:r>
              <a:rPr lang="en-GB" dirty="0" smtClean="0"/>
              <a:t>Security and privacy</a:t>
            </a:r>
          </a:p>
          <a:p>
            <a:pPr lvl="1"/>
            <a:r>
              <a:rPr lang="en-GB" dirty="0" smtClean="0"/>
              <a:t>is common corporate infrastructure more secured than data centres of cloud?</a:t>
            </a:r>
            <a:endParaRPr lang="en-GB" b="1" dirty="0" smtClean="0"/>
          </a:p>
          <a:p>
            <a:pPr lvl="1"/>
            <a:r>
              <a:rPr lang="en-GB" dirty="0" smtClean="0"/>
              <a:t>HTTPS</a:t>
            </a:r>
          </a:p>
          <a:p>
            <a:r>
              <a:rPr lang="en-GB" dirty="0" smtClean="0"/>
              <a:t>Connection</a:t>
            </a:r>
          </a:p>
          <a:p>
            <a:pPr lvl="1"/>
            <a:r>
              <a:rPr lang="en-GB" dirty="0" smtClean="0"/>
              <a:t>Latency</a:t>
            </a:r>
          </a:p>
          <a:p>
            <a:pPr lvl="1"/>
            <a:r>
              <a:rPr lang="en-GB" dirty="0" smtClean="0"/>
              <a:t>Reliability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Threats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518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SaaS is only one from many solution</a:t>
            </a:r>
          </a:p>
          <a:p>
            <a:r>
              <a:rPr lang="en-GB" dirty="0" smtClean="0"/>
              <a:t>Task is to give proper service for concrete situation</a:t>
            </a:r>
          </a:p>
          <a:p>
            <a:r>
              <a:rPr lang="en-GB" dirty="0" smtClean="0"/>
              <a:t>Managers need to understand</a:t>
            </a:r>
          </a:p>
          <a:p>
            <a:pPr lvl="1"/>
            <a:r>
              <a:rPr lang="en-GB" dirty="0" smtClean="0"/>
              <a:t>Advantages</a:t>
            </a:r>
          </a:p>
          <a:p>
            <a:pPr lvl="1"/>
            <a:r>
              <a:rPr lang="en-GB" dirty="0" smtClean="0"/>
              <a:t>Risks</a:t>
            </a:r>
          </a:p>
          <a:p>
            <a:r>
              <a:rPr lang="en-GB" dirty="0" smtClean="0"/>
              <a:t>To have real expectations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Sence</a:t>
            </a:r>
            <a:r>
              <a:rPr lang="en-GB" dirty="0" smtClean="0"/>
              <a:t> of SWOT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551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SaaS is one way to distribute service</a:t>
            </a:r>
          </a:p>
          <a:p>
            <a:r>
              <a:rPr lang="en-GB" dirty="0" smtClean="0"/>
              <a:t>In many points of view has positive influence to both </a:t>
            </a:r>
            <a:r>
              <a:rPr lang="en-GB" dirty="0" err="1" smtClean="0"/>
              <a:t>partis</a:t>
            </a:r>
            <a:r>
              <a:rPr lang="en-GB" dirty="0" smtClean="0"/>
              <a:t> business</a:t>
            </a:r>
          </a:p>
          <a:p>
            <a:r>
              <a:rPr lang="en-GB" dirty="0" smtClean="0"/>
              <a:t>Needs to be described and </a:t>
            </a:r>
            <a:r>
              <a:rPr lang="en-GB" dirty="0" err="1" smtClean="0"/>
              <a:t>setted</a:t>
            </a:r>
            <a:r>
              <a:rPr lang="en-GB" dirty="0" smtClean="0"/>
              <a:t> properly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76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60s</a:t>
            </a:r>
          </a:p>
          <a:p>
            <a:pPr lvl="1"/>
            <a:r>
              <a:rPr lang="en-GB" dirty="0" smtClean="0"/>
              <a:t>Centralized hosting of business applications</a:t>
            </a:r>
          </a:p>
          <a:p>
            <a:pPr lvl="1"/>
            <a:r>
              <a:rPr lang="en-GB" dirty="0" smtClean="0"/>
              <a:t>service bureau</a:t>
            </a:r>
          </a:p>
          <a:p>
            <a:pPr lvl="2"/>
            <a:r>
              <a:rPr lang="en-GB" dirty="0" smtClean="0"/>
              <a:t>company which provides business services for a fee</a:t>
            </a:r>
          </a:p>
          <a:p>
            <a:pPr lvl="2"/>
            <a:r>
              <a:rPr lang="en-GB" dirty="0" err="1" smtClean="0"/>
              <a:t>eg</a:t>
            </a:r>
            <a:r>
              <a:rPr lang="en-GB" dirty="0" smtClean="0"/>
              <a:t>. IBM</a:t>
            </a:r>
          </a:p>
          <a:p>
            <a:pPr lvl="2"/>
            <a:r>
              <a:rPr lang="en-GB" dirty="0" smtClean="0"/>
              <a:t>time-sharing</a:t>
            </a:r>
          </a:p>
          <a:p>
            <a:pPr lvl="2"/>
            <a:r>
              <a:rPr lang="en-GB" dirty="0" smtClean="0"/>
              <a:t>sharing of a computing resource among many users by means of multiprogramming and multi-tasking</a:t>
            </a:r>
          </a:p>
          <a:p>
            <a:pPr lvl="1"/>
            <a:r>
              <a:rPr lang="en-GB" dirty="0" smtClean="0"/>
              <a:t>utility computing</a:t>
            </a:r>
          </a:p>
          <a:p>
            <a:pPr lvl="2"/>
            <a:r>
              <a:rPr lang="en-GB" dirty="0" smtClean="0"/>
              <a:t>a service provisioning model in which a service provider makes computing resources and infrastructure management available to the customer as needed, and charges them for specific usage rather than a flat rate</a:t>
            </a:r>
          </a:p>
          <a:p>
            <a:pPr lvl="1"/>
            <a:r>
              <a:rPr lang="en-GB" dirty="0" smtClean="0"/>
              <a:t>mainframes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50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90s</a:t>
            </a:r>
          </a:p>
          <a:p>
            <a:pPr lvl="1"/>
            <a:r>
              <a:rPr lang="en-GB" dirty="0" smtClean="0"/>
              <a:t>Application Service Provider (ASP)</a:t>
            </a:r>
          </a:p>
          <a:p>
            <a:pPr lvl="2"/>
            <a:r>
              <a:rPr lang="en-GB" dirty="0" smtClean="0"/>
              <a:t>thanks to expansion of the Internet</a:t>
            </a:r>
          </a:p>
          <a:p>
            <a:pPr lvl="1"/>
            <a:r>
              <a:rPr lang="en-GB" dirty="0" smtClean="0"/>
              <a:t>class of centralized computing</a:t>
            </a:r>
          </a:p>
          <a:p>
            <a:pPr lvl="1"/>
            <a:r>
              <a:rPr lang="en-GB" dirty="0" smtClean="0"/>
              <a:t>services of</a:t>
            </a:r>
          </a:p>
          <a:p>
            <a:pPr lvl="2"/>
            <a:r>
              <a:rPr lang="en-GB" dirty="0" smtClean="0"/>
              <a:t>hosting</a:t>
            </a:r>
          </a:p>
          <a:p>
            <a:pPr lvl="2"/>
            <a:r>
              <a:rPr lang="en-GB" dirty="0" smtClean="0"/>
              <a:t>managing specialized business applications</a:t>
            </a:r>
          </a:p>
          <a:p>
            <a:pPr lvl="1"/>
            <a:r>
              <a:rPr lang="en-GB" dirty="0" smtClean="0"/>
              <a:t>reducing costs through</a:t>
            </a:r>
          </a:p>
          <a:p>
            <a:pPr lvl="2"/>
            <a:r>
              <a:rPr lang="en-GB" dirty="0" smtClean="0"/>
              <a:t>the solution provider's specialization in a particular business application</a:t>
            </a:r>
          </a:p>
          <a:p>
            <a:pPr lvl="2"/>
            <a:r>
              <a:rPr lang="en-GB" dirty="0" smtClean="0"/>
              <a:t>central administration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14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r>
              <a:rPr lang="en-GB" sz="3200" dirty="0" smtClean="0"/>
              <a:t>2001</a:t>
            </a:r>
          </a:p>
          <a:p>
            <a:pPr lvl="1"/>
            <a:r>
              <a:rPr lang="en-GB" sz="2800" dirty="0" smtClean="0"/>
              <a:t>Software as a Service</a:t>
            </a:r>
          </a:p>
          <a:p>
            <a:pPr lvl="1"/>
            <a:r>
              <a:rPr lang="en-GB" sz="2800" dirty="0" smtClean="0"/>
              <a:t>extends the idea of the ASP model</a:t>
            </a:r>
          </a:p>
          <a:p>
            <a:pPr lvl="1"/>
            <a:r>
              <a:rPr lang="en-GB" sz="2800" dirty="0" smtClean="0"/>
              <a:t>software vendors</a:t>
            </a:r>
          </a:p>
          <a:p>
            <a:pPr lvl="2"/>
            <a:r>
              <a:rPr lang="en-GB" sz="2400" dirty="0" smtClean="0"/>
              <a:t>first ASPs were focused on managing and hosting of</a:t>
            </a:r>
            <a:r>
              <a:rPr lang="en-GB" sz="2400" b="1" dirty="0" smtClean="0"/>
              <a:t>  </a:t>
            </a:r>
            <a:r>
              <a:rPr lang="en-GB" sz="2400" dirty="0" smtClean="0"/>
              <a:t>third-party independent software vendors' software</a:t>
            </a:r>
          </a:p>
          <a:p>
            <a:pPr lvl="1"/>
            <a:r>
              <a:rPr lang="en-GB" sz="2800" dirty="0" smtClean="0"/>
              <a:t>SaaS</a:t>
            </a:r>
          </a:p>
          <a:p>
            <a:pPr lvl="2"/>
            <a:r>
              <a:rPr lang="en-GB" sz="2400" dirty="0" smtClean="0"/>
              <a:t>typically develop and manage their own software</a:t>
            </a:r>
          </a:p>
          <a:p>
            <a:pPr marL="0" indent="0">
              <a:buNone/>
            </a:pPr>
            <a:endParaRPr lang="en-GB" sz="28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11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application clients</a:t>
            </a:r>
          </a:p>
          <a:p>
            <a:pPr lvl="1"/>
            <a:r>
              <a:rPr lang="en-GB" sz="1600" dirty="0" smtClean="0"/>
              <a:t>ASP</a:t>
            </a:r>
          </a:p>
          <a:p>
            <a:pPr lvl="2"/>
            <a:r>
              <a:rPr lang="en-GB" sz="1400" dirty="0" smtClean="0"/>
              <a:t>Client - Server</a:t>
            </a:r>
          </a:p>
          <a:p>
            <a:pPr lvl="2"/>
            <a:r>
              <a:rPr lang="en-GB" sz="1400" dirty="0" smtClean="0"/>
              <a:t>initial ASP used thick clients</a:t>
            </a:r>
          </a:p>
          <a:p>
            <a:pPr lvl="1"/>
            <a:r>
              <a:rPr lang="en-GB" sz="1600" dirty="0" smtClean="0"/>
              <a:t>SaaS</a:t>
            </a:r>
          </a:p>
          <a:p>
            <a:pPr lvl="2"/>
            <a:r>
              <a:rPr lang="en-GB" sz="1400" dirty="0" smtClean="0"/>
              <a:t>Thin Clients</a:t>
            </a:r>
          </a:p>
          <a:p>
            <a:pPr lvl="2"/>
            <a:r>
              <a:rPr lang="en-GB" sz="1400" dirty="0" smtClean="0"/>
              <a:t>Web browsers</a:t>
            </a:r>
          </a:p>
          <a:p>
            <a:r>
              <a:rPr lang="en-GB" sz="2000" dirty="0" smtClean="0"/>
              <a:t>software architecture</a:t>
            </a:r>
          </a:p>
          <a:p>
            <a:pPr lvl="1"/>
            <a:r>
              <a:rPr lang="en-GB" sz="1600" dirty="0" smtClean="0"/>
              <a:t>ASP</a:t>
            </a:r>
          </a:p>
          <a:p>
            <a:pPr lvl="2"/>
            <a:r>
              <a:rPr lang="en-GB" sz="1400" dirty="0" smtClean="0"/>
              <a:t>maintaining a separate instance of the application for each business</a:t>
            </a:r>
          </a:p>
          <a:p>
            <a:pPr lvl="1"/>
            <a:r>
              <a:rPr lang="en-GB" sz="1600" dirty="0" smtClean="0"/>
              <a:t>SaaS</a:t>
            </a:r>
          </a:p>
          <a:p>
            <a:pPr lvl="2"/>
            <a:r>
              <a:rPr lang="en-GB" sz="1400" dirty="0" smtClean="0"/>
              <a:t>utilize a multi-tenant architecture</a:t>
            </a:r>
          </a:p>
          <a:p>
            <a:pPr lvl="2"/>
            <a:r>
              <a:rPr lang="en-GB" sz="1400" dirty="0" smtClean="0"/>
              <a:t>multiple businesses and users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49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Well known SaaS</a:t>
            </a:r>
          </a:p>
          <a:p>
            <a:pPr lvl="1"/>
            <a:r>
              <a:rPr lang="en-GB" dirty="0" smtClean="0"/>
              <a:t>Gmail</a:t>
            </a:r>
          </a:p>
          <a:p>
            <a:pPr lvl="1"/>
            <a:r>
              <a:rPr lang="en-GB" dirty="0" smtClean="0"/>
              <a:t>Google Drive</a:t>
            </a:r>
          </a:p>
          <a:p>
            <a:pPr lvl="1"/>
            <a:r>
              <a:rPr lang="en-GB" dirty="0" smtClean="0"/>
              <a:t>Facebook</a:t>
            </a:r>
          </a:p>
          <a:p>
            <a:pPr lvl="1"/>
            <a:r>
              <a:rPr lang="en-GB" dirty="0" smtClean="0"/>
              <a:t>Enterprise Line of Business (LOB) applications market</a:t>
            </a:r>
            <a:r>
              <a:rPr lang="en-GB" b="1" dirty="0" smtClean="0"/>
              <a:t>  </a:t>
            </a:r>
            <a:r>
              <a:rPr lang="en-GB" dirty="0" smtClean="0"/>
              <a:t>salesforce.com</a:t>
            </a:r>
          </a:p>
          <a:p>
            <a:r>
              <a:rPr lang="en-GB" dirty="0" smtClean="0"/>
              <a:t>Office</a:t>
            </a:r>
          </a:p>
          <a:p>
            <a:r>
              <a:rPr lang="en-GB" dirty="0" smtClean="0"/>
              <a:t>Messaging</a:t>
            </a:r>
          </a:p>
          <a:p>
            <a:r>
              <a:rPr lang="en-GB" dirty="0" smtClean="0"/>
              <a:t>DBMS software</a:t>
            </a:r>
          </a:p>
          <a:p>
            <a:r>
              <a:rPr lang="en-GB" dirty="0" smtClean="0"/>
              <a:t>management software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287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CAD software</a:t>
            </a:r>
          </a:p>
          <a:p>
            <a:r>
              <a:rPr lang="en-GB" dirty="0" smtClean="0"/>
              <a:t>development software</a:t>
            </a:r>
          </a:p>
          <a:p>
            <a:r>
              <a:rPr lang="en-GB" dirty="0" smtClean="0"/>
              <a:t>accounting</a:t>
            </a:r>
          </a:p>
          <a:p>
            <a:r>
              <a:rPr lang="en-GB" dirty="0" smtClean="0"/>
              <a:t>collaboration</a:t>
            </a:r>
          </a:p>
          <a:p>
            <a:r>
              <a:rPr lang="en-GB" dirty="0" smtClean="0"/>
              <a:t>project management</a:t>
            </a:r>
          </a:p>
          <a:p>
            <a:r>
              <a:rPr lang="en-GB" dirty="0" smtClean="0"/>
              <a:t>customer relationship management</a:t>
            </a:r>
          </a:p>
          <a:p>
            <a:r>
              <a:rPr lang="en-GB" dirty="0" smtClean="0"/>
              <a:t>management information systems</a:t>
            </a:r>
          </a:p>
          <a:p>
            <a:r>
              <a:rPr lang="en-GB" dirty="0" smtClean="0"/>
              <a:t>enterprise resource planning</a:t>
            </a:r>
          </a:p>
          <a:p>
            <a:r>
              <a:rPr lang="en-GB" dirty="0" smtClean="0"/>
              <a:t>invoicing</a:t>
            </a:r>
          </a:p>
          <a:p>
            <a:r>
              <a:rPr lang="en-GB" dirty="0" smtClean="0"/>
              <a:t>human resource management</a:t>
            </a:r>
          </a:p>
          <a:p>
            <a:r>
              <a:rPr lang="en-GB" dirty="0" smtClean="0"/>
              <a:t>content management</a:t>
            </a:r>
          </a:p>
          <a:p>
            <a:r>
              <a:rPr lang="en-GB" dirty="0" smtClean="0"/>
              <a:t>service desk management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7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Cloud</a:t>
            </a:r>
          </a:p>
          <a:p>
            <a:r>
              <a:rPr lang="en-GB" dirty="0" smtClean="0"/>
              <a:t>Cloud Service models</a:t>
            </a:r>
          </a:p>
          <a:p>
            <a:r>
              <a:rPr lang="en-GB" dirty="0" smtClean="0"/>
              <a:t>support of scalability</a:t>
            </a:r>
          </a:p>
          <a:p>
            <a:pPr lvl="1"/>
            <a:r>
              <a:rPr lang="en-GB" dirty="0" smtClean="0"/>
              <a:t>horizontal scaling</a:t>
            </a:r>
          </a:p>
          <a:p>
            <a:pPr lvl="1"/>
            <a:r>
              <a:rPr lang="en-GB" dirty="0" smtClean="0"/>
              <a:t>the application is installed on multiple machines</a:t>
            </a:r>
          </a:p>
          <a:p>
            <a:r>
              <a:rPr lang="en-GB" dirty="0" smtClean="0"/>
              <a:t>tenant</a:t>
            </a:r>
          </a:p>
          <a:p>
            <a:pPr lvl="1"/>
            <a:r>
              <a:rPr lang="en-GB" dirty="0" smtClean="0"/>
              <a:t>multi-tenant services</a:t>
            </a:r>
          </a:p>
          <a:p>
            <a:pPr lvl="2"/>
            <a:r>
              <a:rPr lang="en-GB" dirty="0" smtClean="0"/>
              <a:t>Vast majority of SaaS solutions</a:t>
            </a:r>
          </a:p>
          <a:p>
            <a:pPr lvl="2"/>
            <a:r>
              <a:rPr lang="en-GB" dirty="0" smtClean="0"/>
              <a:t>a single</a:t>
            </a:r>
          </a:p>
          <a:p>
            <a:pPr lvl="3"/>
            <a:r>
              <a:rPr lang="en-GB" dirty="0" smtClean="0"/>
              <a:t>version of the application</a:t>
            </a:r>
          </a:p>
          <a:p>
            <a:pPr lvl="3"/>
            <a:r>
              <a:rPr lang="en-GB" dirty="0" smtClean="0"/>
              <a:t>configuration</a:t>
            </a:r>
          </a:p>
          <a:p>
            <a:pPr lvl="3"/>
            <a:r>
              <a:rPr lang="en-GB" dirty="0" smtClean="0"/>
              <a:t>hardware, network, operating system</a:t>
            </a:r>
          </a:p>
          <a:p>
            <a:pPr lvl="2"/>
            <a:r>
              <a:rPr lang="en-GB" dirty="0" smtClean="0"/>
              <a:t>advantage in comparison with traditional software</a:t>
            </a:r>
          </a:p>
          <a:p>
            <a:pPr lvl="2"/>
            <a:r>
              <a:rPr lang="en-GB" dirty="0" smtClean="0"/>
              <a:t>multiple physical copies</a:t>
            </a:r>
          </a:p>
          <a:p>
            <a:pPr lvl="2"/>
            <a:r>
              <a:rPr lang="en-GB" dirty="0" smtClean="0"/>
              <a:t>potentially different versions</a:t>
            </a:r>
          </a:p>
          <a:p>
            <a:pPr lvl="2"/>
            <a:r>
              <a:rPr lang="en-GB" dirty="0" smtClean="0"/>
              <a:t>different configurations</a:t>
            </a:r>
          </a:p>
          <a:p>
            <a:pPr lvl="1"/>
            <a:r>
              <a:rPr lang="en-GB" dirty="0" smtClean="0"/>
              <a:t>"single"-tenant</a:t>
            </a:r>
          </a:p>
          <a:p>
            <a:pPr lvl="2"/>
            <a:r>
              <a:rPr lang="en-GB" dirty="0" smtClean="0"/>
              <a:t>rarely</a:t>
            </a:r>
          </a:p>
          <a:p>
            <a:pPr lvl="2"/>
            <a:r>
              <a:rPr lang="en-GB" dirty="0" smtClean="0"/>
              <a:t>solved by virtualization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- provider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69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Thin Client</a:t>
            </a:r>
          </a:p>
          <a:p>
            <a:pPr lvl="1"/>
            <a:r>
              <a:rPr lang="en-GB" dirty="0" smtClean="0"/>
              <a:t>Web Browser</a:t>
            </a:r>
            <a:endParaRPr lang="en-GB" b="1" dirty="0" smtClean="0"/>
          </a:p>
          <a:p>
            <a:r>
              <a:rPr lang="en-GB" dirty="0" smtClean="0"/>
              <a:t>Hybrid</a:t>
            </a:r>
          </a:p>
          <a:p>
            <a:pPr lvl="1"/>
            <a:r>
              <a:rPr lang="en-GB" dirty="0" smtClean="0"/>
              <a:t>Dropbox</a:t>
            </a:r>
          </a:p>
          <a:p>
            <a:r>
              <a:rPr lang="en-GB" dirty="0" smtClean="0"/>
              <a:t>For integration with internal systems</a:t>
            </a:r>
          </a:p>
          <a:p>
            <a:pPr lvl="1"/>
            <a:r>
              <a:rPr lang="en-GB" dirty="0" smtClean="0"/>
              <a:t>Integration protocols</a:t>
            </a:r>
          </a:p>
          <a:p>
            <a:pPr lvl="2"/>
            <a:r>
              <a:rPr lang="en-GB" dirty="0" smtClean="0"/>
              <a:t>HTTP</a:t>
            </a:r>
          </a:p>
          <a:p>
            <a:pPr lvl="2"/>
            <a:r>
              <a:rPr lang="en-GB" dirty="0" smtClean="0"/>
              <a:t>REST</a:t>
            </a:r>
          </a:p>
          <a:p>
            <a:pPr lvl="2"/>
            <a:r>
              <a:rPr lang="en-GB" dirty="0" smtClean="0"/>
              <a:t>SOAP</a:t>
            </a:r>
          </a:p>
          <a:p>
            <a:pPr lvl="2"/>
            <a:r>
              <a:rPr lang="en-GB" dirty="0" smtClean="0"/>
              <a:t>JSON</a:t>
            </a:r>
          </a:p>
          <a:p>
            <a:r>
              <a:rPr lang="en-GB" b="1" dirty="0" smtClean="0"/>
              <a:t>  </a:t>
            </a:r>
            <a:r>
              <a:rPr lang="en-GB" dirty="0" smtClean="0"/>
              <a:t>Application programming interfaces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- client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609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58</TotalTime>
  <Words>680</Words>
  <Application>Microsoft Office PowerPoint</Application>
  <PresentationFormat>Předvádění na obrazovce (4:3)</PresentationFormat>
  <Paragraphs>202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Motiv_MbC</vt:lpstr>
      <vt:lpstr>Software as a Service</vt:lpstr>
      <vt:lpstr>History</vt:lpstr>
      <vt:lpstr>History</vt:lpstr>
      <vt:lpstr>History</vt:lpstr>
      <vt:lpstr>History</vt:lpstr>
      <vt:lpstr>Applications</vt:lpstr>
      <vt:lpstr>Applications</vt:lpstr>
      <vt:lpstr>Architecture - provider</vt:lpstr>
      <vt:lpstr>Architecture - client</vt:lpstr>
      <vt:lpstr>Business models</vt:lpstr>
      <vt:lpstr>How to describe to managers?</vt:lpstr>
      <vt:lpstr>Strengths</vt:lpstr>
      <vt:lpstr>Low risk level</vt:lpstr>
      <vt:lpstr>Immediate</vt:lpstr>
      <vt:lpstr>Weaknesses</vt:lpstr>
      <vt:lpstr>Opportunities</vt:lpstr>
      <vt:lpstr>Threats</vt:lpstr>
      <vt:lpstr>Sence of SWOT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as a Service</dc:title>
  <dc:creator>Leonard</dc:creator>
  <cp:lastModifiedBy>leonard</cp:lastModifiedBy>
  <cp:revision>8</cp:revision>
  <dcterms:created xsi:type="dcterms:W3CDTF">2014-11-26T14:22:25Z</dcterms:created>
  <dcterms:modified xsi:type="dcterms:W3CDTF">2014-11-26T19:49:41Z</dcterms:modified>
</cp:coreProperties>
</file>