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26"/>
      <p:bold r:id="rId27"/>
      <p:italic r:id="rId28"/>
      <p:boldItalic r:id="rId29"/>
    </p:embeddedFont>
    <p:embeddedFont>
      <p:font typeface="Roboto" panose="020B0604020202020204" charset="0"/>
      <p:regular r:id="rId30"/>
      <p:bold r:id="rId31"/>
      <p:italic r:id="rId32"/>
      <p:boldItalic r:id="rId33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46872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17256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1414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7845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1671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4177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01917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891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30138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2075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85049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4104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65347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9598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2114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73613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9008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1574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251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3752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5551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8017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1706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148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flipH="1">
            <a:off x="8246400" y="4245925"/>
            <a:ext cx="897599" cy="897599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8246400" y="4245875"/>
            <a:ext cx="897599" cy="897599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4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accent4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200"/>
            </a:lvl1pPr>
            <a:lvl2pPr>
              <a:spcBef>
                <a:spcPts val="0"/>
              </a:spcBef>
              <a:buSzPct val="100000"/>
              <a:defRPr sz="4200"/>
            </a:lvl2pPr>
            <a:lvl3pPr>
              <a:spcBef>
                <a:spcPts val="0"/>
              </a:spcBef>
              <a:buSzPct val="100000"/>
              <a:defRPr sz="4200"/>
            </a:lvl3pPr>
            <a:lvl4pPr>
              <a:spcBef>
                <a:spcPts val="0"/>
              </a:spcBef>
              <a:buSzPct val="100000"/>
              <a:defRPr sz="4200"/>
            </a:lvl4pPr>
            <a:lvl5pPr>
              <a:spcBef>
                <a:spcPts val="0"/>
              </a:spcBef>
              <a:buSzPct val="100000"/>
              <a:defRPr sz="4200"/>
            </a:lvl5pPr>
            <a:lvl6pPr>
              <a:spcBef>
                <a:spcPts val="0"/>
              </a:spcBef>
              <a:buSzPct val="100000"/>
              <a:defRPr sz="4200"/>
            </a:lvl6pPr>
            <a:lvl7pPr>
              <a:spcBef>
                <a:spcPts val="0"/>
              </a:spcBef>
              <a:buSzPct val="100000"/>
              <a:defRPr sz="4200"/>
            </a:lvl7pPr>
            <a:lvl8pPr>
              <a:spcBef>
                <a:spcPts val="0"/>
              </a:spcBef>
              <a:buSzPct val="100000"/>
              <a:defRPr sz="4200"/>
            </a:lvl8pPr>
            <a:lvl9pPr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rot="10800000" flipH="1">
            <a:off x="0" y="1685999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 rot="10800000" flipH="1">
            <a:off x="0" y="1685999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899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899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 rot="10800000" flipH="1">
            <a:off x="0" y="656399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1800"/>
            </a:lvl1pPr>
            <a:lvl2pPr>
              <a:spcBef>
                <a:spcPts val="0"/>
              </a:spcBef>
              <a:buSzPct val="100000"/>
              <a:defRPr sz="1800"/>
            </a:lvl2pPr>
            <a:lvl3pPr>
              <a:spcBef>
                <a:spcPts val="0"/>
              </a:spcBef>
              <a:buSzPct val="100000"/>
              <a:defRPr sz="1800"/>
            </a:lvl3pPr>
            <a:lvl4pPr>
              <a:spcBef>
                <a:spcPts val="0"/>
              </a:spcBef>
              <a:buSzPct val="100000"/>
              <a:defRPr sz="1800"/>
            </a:lvl4pPr>
            <a:lvl5pPr>
              <a:spcBef>
                <a:spcPts val="0"/>
              </a:spcBef>
              <a:buSzPct val="100000"/>
              <a:defRPr sz="1800"/>
            </a:lvl5pPr>
            <a:lvl6pPr>
              <a:spcBef>
                <a:spcPts val="0"/>
              </a:spcBef>
              <a:buSzPct val="100000"/>
              <a:defRPr sz="1800"/>
            </a:lvl6pPr>
            <a:lvl7pPr>
              <a:spcBef>
                <a:spcPts val="0"/>
              </a:spcBef>
              <a:buSzPct val="100000"/>
              <a:defRPr sz="1800"/>
            </a:lvl7pPr>
            <a:lvl8pPr>
              <a:spcBef>
                <a:spcPts val="0"/>
              </a:spcBef>
              <a:buSzPct val="100000"/>
              <a:defRPr sz="1800"/>
            </a:lvl8pPr>
            <a:lvl9pPr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/>
        </p:nvSpPr>
        <p:spPr>
          <a:xfrm rot="10800000" flipH="1">
            <a:off x="3276600" y="25"/>
            <a:ext cx="5867400" cy="51434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 rot="-5400000">
            <a:off x="759150" y="2517450"/>
            <a:ext cx="5143499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7999" cy="953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7999" cy="3163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6000"/>
            </a:lvl1pPr>
            <a:lvl2pPr>
              <a:spcBef>
                <a:spcPts val="0"/>
              </a:spcBef>
              <a:buSzPct val="100000"/>
              <a:defRPr sz="6000"/>
            </a:lvl2pPr>
            <a:lvl3pPr>
              <a:spcBef>
                <a:spcPts val="0"/>
              </a:spcBef>
              <a:buSzPct val="100000"/>
              <a:defRPr sz="6000"/>
            </a:lvl3pPr>
            <a:lvl4pPr>
              <a:spcBef>
                <a:spcPts val="0"/>
              </a:spcBef>
              <a:buSzPct val="100000"/>
              <a:defRPr sz="6000"/>
            </a:lvl4pPr>
            <a:lvl5pPr>
              <a:spcBef>
                <a:spcPts val="0"/>
              </a:spcBef>
              <a:buSzPct val="100000"/>
              <a:defRPr sz="6000"/>
            </a:lvl5pPr>
            <a:lvl6pPr>
              <a:spcBef>
                <a:spcPts val="0"/>
              </a:spcBef>
              <a:buSzPct val="100000"/>
              <a:defRPr sz="6000"/>
            </a:lvl6pPr>
            <a:lvl7pPr>
              <a:spcBef>
                <a:spcPts val="0"/>
              </a:spcBef>
              <a:buSzPct val="100000"/>
              <a:defRPr sz="6000"/>
            </a:lvl7pPr>
            <a:lvl8pPr>
              <a:spcBef>
                <a:spcPts val="0"/>
              </a:spcBef>
              <a:buSzPct val="100000"/>
              <a:defRPr sz="6000"/>
            </a:lvl8pPr>
            <a:lvl9pPr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 flipH="1">
            <a:off x="0" y="0"/>
            <a:ext cx="4572000" cy="51434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/>
          <p:nvPr/>
        </p:nvSpPr>
        <p:spPr>
          <a:xfrm rot="5400000">
            <a:off x="1946424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/>
        </p:nvSpPr>
        <p:spPr>
          <a:xfrm rot="10800000" flipH="1">
            <a:off x="0" y="0"/>
            <a:ext cx="9144000" cy="46958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 rot="10800000" flipH="1">
            <a:off x="0" y="4622724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1999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mo.statm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000">
                <a:latin typeface="Calibri"/>
                <a:ea typeface="Calibri"/>
                <a:cs typeface="Calibri"/>
                <a:sym typeface="Calibri"/>
              </a:rPr>
              <a:t>Moses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M. Fabianová, A. Štromajerová, M. Vaněk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Open source/Free software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225100" y="866625"/>
            <a:ext cx="8756400" cy="408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většina předchozích systémů SMT proprietární/s restriktivními licencemi 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 u="sng">
                <a:latin typeface="Calibri"/>
                <a:ea typeface="Calibri"/>
                <a:cs typeface="Calibri"/>
                <a:sym typeface="Calibri"/>
              </a:rPr>
              <a:t>proprietární software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nespravedlivý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„černá skříňka“ (black box)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neprospěšný celé komunitě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nemožné jej dále zkoumat, rozvíjet, vylepšovat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 u="sng">
                <a:latin typeface="Calibri"/>
                <a:ea typeface="Calibri"/>
                <a:cs typeface="Calibri"/>
                <a:sym typeface="Calibri"/>
              </a:rPr>
              <a:t>svobodný software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dostupný pro všechny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bez nutnosti vymýšlet něco, co již bylo vymyšleno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Moses je svobodný software </a:t>
            </a: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– distribuován pod licencí LGPL od GNU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6300" y="3797250"/>
            <a:ext cx="952500" cy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Factored translation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236625" y="846875"/>
            <a:ext cx="8655600" cy="407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integrování přídavných lingvistických informací do překladového modelu</a:t>
            </a:r>
          </a:p>
          <a:p>
            <a:pPr marL="914400" lvl="1" indent="-342900" rtl="0"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morfologie, syntax, sémantika</a:t>
            </a:r>
          </a:p>
          <a:p>
            <a:pPr marL="457200" lvl="0" indent="-342900" rtl="0"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na úrovni slov vs. při pre- či post-processingu</a:t>
            </a:r>
          </a:p>
          <a:p>
            <a:pPr marL="457200" lvl="0" indent="-342900" rtl="0"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mnoho aspektů překladů záleží na těchto lingvistických informacích – pořadí slov ve větě (syntax), shoda přídavného jména s podstatným jménem (morfologie), apod.</a:t>
            </a:r>
          </a:p>
          <a:p>
            <a:pPr marL="457200" lvl="0" indent="-342900" rtl="0"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 u="sng">
                <a:latin typeface="Calibri"/>
                <a:ea typeface="Calibri"/>
                <a:cs typeface="Calibri"/>
                <a:sym typeface="Calibri"/>
              </a:rPr>
              <a:t>slovo-token → slovo-vektor faktorů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6050" y="2796625"/>
            <a:ext cx="3251900" cy="2010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Confusion network decoding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872445"/>
            <a:ext cx="9143998" cy="2271058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Shape 135"/>
          <p:cNvSpPr txBox="1"/>
          <p:nvPr/>
        </p:nvSpPr>
        <p:spPr>
          <a:xfrm>
            <a:off x="124550" y="821975"/>
            <a:ext cx="8826599" cy="187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confusion networks - vážené orientované grafy (slovo a jeho pravděpodobnost)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vstup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SMT systémy obecně - jednoduchá sekvence slov, JEDNA vstupní hypotéza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 u="sng">
                <a:latin typeface="Calibri"/>
                <a:ea typeface="Calibri"/>
                <a:cs typeface="Calibri"/>
                <a:sym typeface="Calibri"/>
              </a:rPr>
              <a:t>Moses - confusion networks, VÍCE vstupních hypotéz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použití např. při zpracování vstupů ze systémů rozpoznávání řeči, morfologické analýzy, apod.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Efektivní struktura dat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315150" y="877875"/>
            <a:ext cx="8542500" cy="401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systémy strojového překladu – velké nároky na hardware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 u="sng">
                <a:latin typeface="Calibri"/>
                <a:ea typeface="Calibri"/>
                <a:cs typeface="Calibri"/>
                <a:sym typeface="Calibri"/>
              </a:rPr>
              <a:t>Moses – načítání dat překladové tabulky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načtení VŠECH dat do paměti – rychlý překlad, zabere hodně paměti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načtení ON DEMAND – pomalejší překlad, ale zabere velmi málo paměti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využití prefixových stromů (rychlejší, potřebují méně paměti)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" sz="1800" u="sng">
                <a:latin typeface="Calibri"/>
                <a:ea typeface="Calibri"/>
                <a:cs typeface="Calibri"/>
                <a:sym typeface="Calibri"/>
              </a:rPr>
              <a:t>Moses - jazykové modely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nejčastěji používané SRILM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SzPct val="100000"/>
              <a:buFont typeface="Calibri"/>
              <a:buChar char="○"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další: KenLM, IRSTLM, RandLM – menší paměťové nároky než SRILM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Využití, srovnání, příklady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Využití všeobecně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4294967295"/>
          </p:nvPr>
        </p:nvSpPr>
        <p:spPr>
          <a:xfrm>
            <a:off x="179850" y="767925"/>
            <a:ext cx="8744999" cy="3906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cílem obvykle není vytvořit všeobjímající překladový systém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zaměření zejména na specifické uživatele a domény</a:t>
            </a:r>
          </a:p>
          <a:p>
            <a:pPr lvl="0" indent="45720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možnost natrénování na specifických datech a tím zvýšení úspěšnosti 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výsledky Moses slouží jako baseline nové systémy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výzkum financován Evropskou unií =&gt; zaměření zejména na evropské jazyky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Komerční yužití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4294967295"/>
          </p:nvPr>
        </p:nvSpPr>
        <p:spPr>
          <a:xfrm>
            <a:off x="179850" y="767925"/>
            <a:ext cx="8744999" cy="3906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komerční využití Moses – TAUS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hojně využíván jako základ pro reálné překladové systémy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Lets MT, Moses for Mere Mortals – usnadnění vytvoření vlastního MT systému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computer-aided translation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malé paměťové nároky – v budoucnu pro mobilní zařízení?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Srovnání úspěšnosti Moses vs. Google Translate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4294967295"/>
          </p:nvPr>
        </p:nvSpPr>
        <p:spPr>
          <a:xfrm>
            <a:off x="179850" y="990000"/>
            <a:ext cx="8744999" cy="3760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ve všeobecné doméně u častých jazykových párů zpravidla vítězí GT – výhoda velká databáze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v omezené doméně vítězí Moses – možnost specifického natrénování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Khalilov, Choudhury 2012: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čínština–angličtina: Moses lepší než GT (2x vyšší BLEU, 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GT</a:t>
            </a:r>
            <a:r>
              <a:rPr lang="cs-CZ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+7 %)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angličtina–čínština: Moses výrazně lepší než GT (4x vyšší BLEU, 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GT</a:t>
            </a:r>
            <a:r>
              <a:rPr lang="cs-CZ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+20 %)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Moses-based systém Chimera (ÚFAL) slibuje vyšší úspěšnost než GT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Příklady překladu – kontext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4294967295"/>
          </p:nvPr>
        </p:nvSpPr>
        <p:spPr>
          <a:xfrm>
            <a:off x="214525" y="876325"/>
            <a:ext cx="8338799" cy="396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Koupili jsme losy a soby.	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Koupili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jsme soby a losy.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 počátku stvořil Bůh nebe a zemi.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Bible - Na počátku stvořil Bůh nebe a zemi.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Moses: 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bought tickets and reindeer.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bought reindeer and elk.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beginning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of the God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created the heaven and earth.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Bible -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beginning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God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created the heaven and earth. 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Srovnání překladu 1 – běžný text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4294967295"/>
          </p:nvPr>
        </p:nvSpPr>
        <p:spPr>
          <a:xfrm>
            <a:off x="214525" y="876325"/>
            <a:ext cx="8826599" cy="396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Miloš Zeman (* 28. září 1944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Kolín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je český politik, ekonom,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prognostik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třetí prezident České republiky.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Úřadu se ujal složením slibu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dne 8. března 2013.</a:t>
            </a:r>
          </a:p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Moses: 			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Milos Zeman (* 28 September 1944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Cologne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is the czech politician, economist,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expert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and the third president of the Czech Republic.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He took the oath of office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on 8 March 2013. 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Google Translate: 	</a:t>
            </a:r>
            <a:r>
              <a:rPr lang="cs-CZ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Milos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Zeman (* 28 September 1944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Cologne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is a Czech politician, economist and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forecaster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and the third president of the Czech Republic.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Office took the oath of office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on 8 March 2013.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Bing Translator: 	</a:t>
            </a:r>
            <a:r>
              <a:rPr lang="cs-CZ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Miloš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Zeman (born September 28, 1944 in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Kolín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is a Czech politician, Economist,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writer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the third President of the Czech Republic. </a:t>
            </a:r>
            <a:r>
              <a:rPr lang="en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 Office took the oath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day 8. March 2013.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Osnova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71900" y="19952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Trocha historie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 je to Moses?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 čem je Moses jiný/lepší než ostatní SMT překladače?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Využití, příklady, srovnání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Srovnání překladu 2 – idiomy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4294967295"/>
          </p:nvPr>
        </p:nvSpPr>
        <p:spPr>
          <a:xfrm>
            <a:off x="214525" y="876325"/>
            <a:ext cx="8710199" cy="396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Starý mládenec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zjistil, že tu něco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neklape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 tak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 čista jasna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vzal nohy na ramena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Moses: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 old boy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found that something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was amiss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and then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suddenly took on his shoulders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Google Translate: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Bachelor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realized that something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was amiss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so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out of the blue took to his heels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Bing Translator: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 Bachelor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has found that there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's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something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wrong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and so </a:t>
            </a:r>
            <a:r>
              <a:rPr lang="e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out of the blue he took her legs on his shoulders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Srovnání překladu 3 – homonyma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4294967295"/>
          </p:nvPr>
        </p:nvSpPr>
        <p:spPr>
          <a:xfrm>
            <a:off x="214525" y="876325"/>
            <a:ext cx="8338799" cy="396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Ženu ženu holí. 	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Anička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má svačinu a Honzík jí ji jí.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Moses: 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woman woman with a stick. 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Annie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has a snack and Honzík her her.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Google Translate: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Woman woman shaves. 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Annie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has a snack and Johnny had it to her.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Bing Translator: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Woman to woman. 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Annie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has a snack and Habila her her.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599" cy="602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Srovnání překladu 4 – robustnost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4294967295"/>
          </p:nvPr>
        </p:nvSpPr>
        <p:spPr>
          <a:xfrm>
            <a:off x="214525" y="876325"/>
            <a:ext cx="8338799" cy="3966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Zapoměl jsem. 		Je to vyjímka. 	</a:t>
            </a:r>
            <a:r>
              <a:rPr lang="cs-CZ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Vyzkoušela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bysis ty šaty?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Moses: 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forgot. 	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an exception. 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Bysis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tried the dress? 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Google Translate: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forgot. 	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 exception. 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Would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tried the dress?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Bing Translator: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forgot. 	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 exception. 		</a:t>
            </a:r>
            <a:r>
              <a:rPr lang="en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Tried </a:t>
            </a:r>
            <a:r>
              <a:rPr lang="en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marry the dress?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8252399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KONEC</a:t>
            </a:r>
          </a:p>
          <a:p>
            <a:pPr algn="ctr">
              <a:spcBef>
                <a:spcPts val="0"/>
              </a:spcBef>
              <a:buNone/>
            </a:pP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Děkujeme za pozornost.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Trocha historie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71900" y="18428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50. léta		první systémy založené na pravidlech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1966		ALPAC =&gt; snížení grantů na výzkum SP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80. léta		první komerční systémy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90. léta		frázový překlad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2000 +		prudký vzestup strojového překladu</a:t>
            </a:r>
          </a:p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2006		představení projektu Moses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 je to Moses?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Moses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nejstarší a nejrozšířenější open-source systém pro statistický strojový překlad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umožňuje automatickou přípravu překladových modelů pro jakoukoliv dvojici jazyků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flexibilní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 je potřeba? 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sbírka překladů</a:t>
            </a: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(paralelní korpus)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==&gt; efektivní </a:t>
            </a:r>
            <a:r>
              <a:rPr lang="en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vyhledávací algoritmus</a:t>
            </a: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najde 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nejpravděpodobnější překlad požadovaného 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textu mezi exponenciálním počtem dostupných možností</a:t>
            </a:r>
          </a:p>
          <a:p>
            <a:pPr>
              <a:spcBef>
                <a:spcPts val="0"/>
              </a:spcBef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3275" y="2929624"/>
            <a:ext cx="3150724" cy="154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Rozšíření 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Vývoj: </a:t>
            </a:r>
            <a:r>
              <a:rPr lang="en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University of Edinburgh</a:t>
            </a: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(+ Itálie, ČR (UK v Praze),...)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7000 návštěv webových stránek/měsíc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"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akademické využití</a:t>
            </a: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- strojový překlad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- výzkum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- vyhodnocování kampaní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AutoNum type="alphaLcPeriod"/>
            </a:pPr>
            <a:r>
              <a:rPr lang="en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komerční využití</a:t>
            </a: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- úprava podle požadavků uživatele a následný prodej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- společnosti zajišťující jazykové služby</a:t>
            </a:r>
          </a:p>
          <a:p>
            <a:pPr rtl="0">
              <a:spcBef>
                <a:spcPts val="0"/>
              </a:spcBef>
              <a:buNone/>
            </a:pP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None/>
            </a:pP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2275" y="2441525"/>
            <a:ext cx="3181600" cy="120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Moses umožňuje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dva typy překladů: 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a) </a:t>
            </a:r>
            <a:r>
              <a:rPr lang="en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TREE-BASED </a:t>
            </a: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model založený na syntaktických stromech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b) </a:t>
            </a:r>
            <a:r>
              <a:rPr lang="en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PHRASE-BASED</a:t>
            </a: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(frázový překlad) = překlad celých sekvencí slov</a:t>
            </a:r>
          </a:p>
          <a:p>
            <a:pPr rtl="0">
              <a:spcBef>
                <a:spcPts val="0"/>
              </a:spcBef>
              <a:buNone/>
            </a:pP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možnost budovat vlastní překladové systémy </a:t>
            </a:r>
            <a:b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 základě systému Moses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-"/>
            </a:pPr>
            <a:r>
              <a:rPr lang="en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plná kontrola nad procesem překladu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6600" y="3254500"/>
            <a:ext cx="4605925" cy="147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22425" y="1944775"/>
            <a:ext cx="2927749" cy="89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Online demo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32925" y="1909600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http://demo.statmt.org/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i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Poznatky: </a:t>
            </a:r>
            <a:r>
              <a:rPr lang="en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překlad chvíli trvá</a:t>
            </a:r>
            <a:br>
              <a:rPr lang="en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poměrně nepřesné (čeština)</a:t>
            </a:r>
            <a:br>
              <a:rPr lang="en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mělo by fungovat lépe pro: angličtina, španělština, němčina, čínština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800">
                <a:latin typeface="Calibri"/>
                <a:ea typeface="Calibri"/>
                <a:cs typeface="Calibri"/>
                <a:sym typeface="Calibri"/>
              </a:rPr>
              <a:t>V čem je Moses jiný/lepší než ostatní SMT překladače?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692</Words>
  <Application>Microsoft Office PowerPoint</Application>
  <PresentationFormat>Předvádění na obrazovce (16:9)</PresentationFormat>
  <Paragraphs>128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Roboto</vt:lpstr>
      <vt:lpstr>material</vt:lpstr>
      <vt:lpstr>Moses</vt:lpstr>
      <vt:lpstr>Osnova</vt:lpstr>
      <vt:lpstr>Trocha historie</vt:lpstr>
      <vt:lpstr>Co je to Moses?</vt:lpstr>
      <vt:lpstr>Moses</vt:lpstr>
      <vt:lpstr>Rozšíření </vt:lpstr>
      <vt:lpstr>Moses umožňuje</vt:lpstr>
      <vt:lpstr>Online demo</vt:lpstr>
      <vt:lpstr>V čem je Moses jiný/lepší než ostatní SMT překladače?</vt:lpstr>
      <vt:lpstr>Open source/Free software</vt:lpstr>
      <vt:lpstr>Factored translation</vt:lpstr>
      <vt:lpstr>Confusion network decoding</vt:lpstr>
      <vt:lpstr>Efektivní struktura dat</vt:lpstr>
      <vt:lpstr>Využití, srovnání, příklady</vt:lpstr>
      <vt:lpstr>Využití všeobecně</vt:lpstr>
      <vt:lpstr>Komerční yužití</vt:lpstr>
      <vt:lpstr>Srovnání úspěšnosti Moses vs. Google Translate</vt:lpstr>
      <vt:lpstr>Příklady překladu – kontext</vt:lpstr>
      <vt:lpstr>Srovnání překladu 1 – běžný text</vt:lpstr>
      <vt:lpstr>Srovnání překladu 2 – idiomy</vt:lpstr>
      <vt:lpstr>Srovnání překladu 3 – homonyma</vt:lpstr>
      <vt:lpstr>Srovnání překladu 4 – robustnost</vt:lpstr>
      <vt:lpstr>KONEC Děkujeme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Moses</dc:title>
  <dc:creator>kar</dc:creator>
  <cp:lastModifiedBy>kar</cp:lastModifiedBy>
  <cp:revision>1</cp:revision>
  <dcterms:modified xsi:type="dcterms:W3CDTF">2016-01-15T11:49:46Z</dcterms:modified>
</cp:coreProperties>
</file>