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1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E465-02C3-4DE8-A37D-169F17648AD9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B9B0-5C65-4948-95C2-6200B4F80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D2250F-34C4-45A4-8E27-A167A02BF97D}" type="slidenum">
              <a:rPr lang="cs-CZ" smtClean="0"/>
              <a:pPr>
                <a:defRPr/>
              </a:pPr>
              <a:t>1</a:t>
            </a:fld>
            <a:endParaRPr lang="cs-CZ" smtClean="0"/>
          </a:p>
        </p:txBody>
      </p:sp>
      <p:sp>
        <p:nvSpPr>
          <p:cNvPr id="11776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Zavedení</a:t>
            </a:r>
          </a:p>
        </p:txBody>
      </p:sp>
      <p:sp>
        <p:nvSpPr>
          <p:cNvPr id="11776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instalovat a zavádět</a:t>
            </a:r>
          </a:p>
          <a:p>
            <a:pPr eaLnBrk="1" hangingPunct="1"/>
            <a:r>
              <a:rPr lang="cs-CZ" smtClean="0"/>
              <a:t>Na koho se obrátit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6D39-FBE9-491E-B3BB-9B2903883BBE}" type="slidenum">
              <a:rPr lang="cs-CZ" smtClean="0"/>
              <a:pPr>
                <a:defRPr/>
              </a:pPr>
              <a:t>10</a:t>
            </a:fld>
            <a:endParaRPr lang="cs-CZ" smtClean="0"/>
          </a:p>
        </p:txBody>
      </p:sp>
      <p:pic>
        <p:nvPicPr>
          <p:cNvPr id="12697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700" y="423863"/>
            <a:ext cx="6324600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0C449-2649-42AD-A1B8-07411FD07F05}" type="slidenum">
              <a:rPr lang="cs-CZ" smtClean="0"/>
              <a:pPr>
                <a:defRPr/>
              </a:pPr>
              <a:t>11</a:t>
            </a:fld>
            <a:endParaRPr lang="cs-CZ" smtClean="0"/>
          </a:p>
        </p:txBody>
      </p:sp>
      <p:pic>
        <p:nvPicPr>
          <p:cNvPr id="1280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00013"/>
            <a:ext cx="7058025" cy="66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BDAAA-6BE2-4989-A643-121F70D002A6}" type="slidenum">
              <a:rPr lang="cs-CZ" smtClean="0"/>
              <a:pPr>
                <a:defRPr/>
              </a:pPr>
              <a:t>12</a:t>
            </a:fld>
            <a:endParaRPr lang="cs-CZ" smtClean="0"/>
          </a:p>
        </p:txBody>
      </p:sp>
      <p:pic>
        <p:nvPicPr>
          <p:cNvPr id="1290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-50800"/>
            <a:ext cx="8207375" cy="571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28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12902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1619-42B1-4833-A9BB-6B772FA539B0}" type="slidenum">
              <a:rPr lang="cs-CZ" smtClean="0"/>
              <a:pPr>
                <a:defRPr/>
              </a:pPr>
              <a:t>2</a:t>
            </a:fld>
            <a:endParaRPr lang="cs-CZ" smtClean="0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Zavedení informačního systému</a:t>
            </a:r>
          </a:p>
        </p:txBody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507413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Předání (instalace, předávací testy, zkušební provoz)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Školení pracovníků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Spoluúčast tvůrců (nebývají ale pedagogicky zdatní, nevyužívá se jejich odbornost)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Vhodní jsou dobří lektoři, dokonce specializované firmy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Plánování přechodu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Konverze dat Postup překlopení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Vhodné je inkrementální zavádění, lze-li. Podmínkou je vhodná architektura.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Je vhodné stanovit kriteria úspěchu zavádění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4F63D-8B0A-46CC-8F18-AD1D453FB796}" type="slidenum">
              <a:rPr lang="cs-CZ" smtClean="0"/>
              <a:pPr>
                <a:defRPr/>
              </a:pPr>
              <a:t>3</a:t>
            </a:fld>
            <a:endParaRPr lang="cs-CZ" smtClean="0"/>
          </a:p>
        </p:txBody>
      </p:sp>
      <p:sp>
        <p:nvSpPr>
          <p:cNvPr id="1198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Dokumenty při zavádění</a:t>
            </a:r>
          </a:p>
        </p:txBody>
      </p:sp>
      <p:sp>
        <p:nvSpPr>
          <p:cNvPr id="11981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Vize systému a specifikace požadavků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Návrh a zdrojové texty (nedělá-li dodavatel údržbu)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Dokumenty o testech, případně deník projektu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Manuály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Dohoda o zkušení době a procedurách odstraňování chyb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Záruky a rizika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7D9E8-DFEE-4365-A4B3-6309C6EF6E3F}" type="slidenum">
              <a:rPr lang="cs-CZ" smtClean="0"/>
              <a:pPr>
                <a:defRPr/>
              </a:pPr>
              <a:t>4</a:t>
            </a:fld>
            <a:endParaRPr lang="cs-CZ" smtClean="0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Křivka učení a typy uživatelů</a:t>
            </a:r>
          </a:p>
        </p:txBody>
      </p:sp>
      <p:pic>
        <p:nvPicPr>
          <p:cNvPr id="12083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966788"/>
            <a:ext cx="7632700" cy="5791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5FDFF-FB16-46A1-80EB-1662EAD5BA12}" type="slidenum">
              <a:rPr lang="cs-CZ" smtClean="0"/>
              <a:pPr>
                <a:defRPr/>
              </a:pPr>
              <a:t>5</a:t>
            </a:fld>
            <a:endParaRPr lang="cs-CZ" smtClean="0"/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Křivka učení a typy uživatelů</a:t>
            </a:r>
          </a:p>
        </p:txBody>
      </p:sp>
      <p:pic>
        <p:nvPicPr>
          <p:cNvPr id="12186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125538"/>
            <a:ext cx="8229600" cy="5473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A45F9-0226-4425-9CF4-C3C3AC7D1F65}" type="slidenum">
              <a:rPr lang="cs-CZ" smtClean="0"/>
              <a:pPr>
                <a:defRPr/>
              </a:pPr>
              <a:t>6</a:t>
            </a:fld>
            <a:endParaRPr lang="cs-CZ" smtClean="0"/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Koho získat jako spojence</a:t>
            </a:r>
          </a:p>
        </p:txBody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Inovátoři jsou motivováni novinkami, nikoliv zlepšováním své práce, </a:t>
            </a:r>
          </a:p>
          <a:p>
            <a:pPr lvl="1" eaLnBrk="1" hangingPunct="1"/>
            <a:r>
              <a:rPr lang="cs-CZ" sz="2400" smtClean="0"/>
              <a:t>Nemívají prestiž mezi spolupracovníky, nerozumí jejich potřebám</a:t>
            </a:r>
          </a:p>
          <a:p>
            <a:pPr lvl="1" eaLnBrk="1" hangingPunct="1"/>
            <a:r>
              <a:rPr lang="cs-CZ" sz="2400" smtClean="0"/>
              <a:t>Brzy ztrácí zájem</a:t>
            </a:r>
          </a:p>
          <a:p>
            <a:pPr eaLnBrk="1" hangingPunct="1"/>
            <a:r>
              <a:rPr lang="cs-CZ" sz="2800" smtClean="0"/>
              <a:t>Časní osvojitelé chtějí zlepšovat svou práci a noviny při tom vítají, mívají vysokou reputaci u uživatelů, to jsou ti praví spojenci</a:t>
            </a:r>
          </a:p>
          <a:p>
            <a:pPr eaLnBrk="1" hangingPunct="1"/>
            <a:r>
              <a:rPr lang="cs-CZ" sz="2800" smtClean="0"/>
              <a:t>Časná většina inovace spíše vítá, ale chce mít svůj klid </a:t>
            </a:r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63C99-2F67-4AFF-B091-A661F7ECAB58}" type="slidenum">
              <a:rPr lang="cs-CZ" smtClean="0"/>
              <a:pPr>
                <a:defRPr/>
              </a:pPr>
              <a:t>7</a:t>
            </a:fld>
            <a:endParaRPr lang="cs-CZ" smtClean="0"/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Křivka učení</a:t>
            </a:r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Nemá být příliš strmá (intensita učení příliš vysoká) ani příliš plochá</a:t>
            </a:r>
          </a:p>
          <a:p>
            <a:pPr eaLnBrk="1" hangingPunct="1"/>
            <a:r>
              <a:rPr lang="cs-CZ" smtClean="0"/>
              <a:t>Je nutné zvládání chápat jako učení, je to tedy specifický úkol a je proto třeba  zajistit </a:t>
            </a:r>
          </a:p>
          <a:p>
            <a:pPr lvl="1" eaLnBrk="1" hangingPunct="1"/>
            <a:r>
              <a:rPr lang="cs-CZ" smtClean="0"/>
              <a:t>Kvalitní vyučující</a:t>
            </a:r>
          </a:p>
          <a:p>
            <a:pPr lvl="1" eaLnBrk="1" hangingPunct="1"/>
            <a:r>
              <a:rPr lang="cs-CZ" smtClean="0"/>
              <a:t>Čas,  pomůcky a prostředí</a:t>
            </a:r>
          </a:p>
          <a:p>
            <a:pPr lvl="1" eaLnBrk="1" hangingPunct="1"/>
            <a:r>
              <a:rPr lang="cs-CZ" smtClean="0"/>
              <a:t>Hodnocení pokroku („známkování“)</a:t>
            </a:r>
          </a:p>
          <a:p>
            <a:pPr eaLnBrk="1" hangingPunct="1"/>
            <a:r>
              <a:rPr lang="cs-CZ" smtClean="0"/>
              <a:t>Často se to podceňuje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62B0A-BBB6-417A-AB36-AA2EE15E0FEB}" type="slidenum">
              <a:rPr lang="cs-CZ" smtClean="0"/>
              <a:pPr>
                <a:defRPr/>
              </a:pPr>
              <a:t>8</a:t>
            </a:fld>
            <a:endParaRPr lang="cs-CZ" smtClean="0"/>
          </a:p>
        </p:txBody>
      </p:sp>
      <p:pic>
        <p:nvPicPr>
          <p:cNvPr id="1249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20713"/>
            <a:ext cx="74898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2" name="Text Box 3"/>
          <p:cNvSpPr txBox="1">
            <a:spLocks noChangeArrowheads="1"/>
          </p:cNvSpPr>
          <p:nvPr/>
        </p:nvSpPr>
        <p:spPr bwMode="auto">
          <a:xfrm>
            <a:off x="3681413" y="933450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0">
                <a:latin typeface="Arial" charset="0"/>
              </a:rPr>
              <a:t>pro jednu osobu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426D7-BFC2-46E3-983C-1EA9642009EE}" type="slidenum">
              <a:rPr lang="cs-CZ" smtClean="0"/>
              <a:pPr>
                <a:defRPr/>
              </a:pPr>
              <a:t>9</a:t>
            </a:fld>
            <a:endParaRPr lang="cs-CZ" smtClean="0"/>
          </a:p>
        </p:txBody>
      </p:sp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Křivka učení a typy zvládání</a:t>
            </a:r>
          </a:p>
        </p:txBody>
      </p:sp>
      <p:pic>
        <p:nvPicPr>
          <p:cNvPr id="12595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052513"/>
            <a:ext cx="8229600" cy="5073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244</Words>
  <Application>Microsoft Office PowerPoint</Application>
  <PresentationFormat>Předvádění na obrazovce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Zavedení</vt:lpstr>
      <vt:lpstr>Zavedení informačního systému</vt:lpstr>
      <vt:lpstr>Dokumenty při zavádění</vt:lpstr>
      <vt:lpstr>Křivka učení a typy uživatelů</vt:lpstr>
      <vt:lpstr>Křivka učení a typy uživatelů</vt:lpstr>
      <vt:lpstr>Koho získat jako spojence</vt:lpstr>
      <vt:lpstr>Křivka učení</vt:lpstr>
      <vt:lpstr>Snímek 8</vt:lpstr>
      <vt:lpstr>Křivka učení a typy zvládání</vt:lpstr>
      <vt:lpstr>Snímek 10</vt:lpstr>
      <vt:lpstr>Snímek 11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Zavedení</dc:title>
  <dc:creator>kral</dc:creator>
  <cp:lastModifiedBy>kral</cp:lastModifiedBy>
  <cp:revision>1</cp:revision>
  <dcterms:created xsi:type="dcterms:W3CDTF">2015-04-05T14:26:28Z</dcterms:created>
  <dcterms:modified xsi:type="dcterms:W3CDTF">2016-12-12T07:40:11Z</dcterms:modified>
</cp:coreProperties>
</file>