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83" r:id="rId3"/>
    <p:sldId id="285" r:id="rId4"/>
    <p:sldId id="284" r:id="rId5"/>
    <p:sldId id="291" r:id="rId6"/>
    <p:sldId id="290" r:id="rId7"/>
    <p:sldId id="287" r:id="rId8"/>
    <p:sldId id="272" r:id="rId9"/>
    <p:sldId id="286" r:id="rId10"/>
    <p:sldId id="288" r:id="rId11"/>
    <p:sldId id="289" r:id="rId12"/>
    <p:sldId id="282" r:id="rId13"/>
    <p:sldId id="273" r:id="rId14"/>
    <p:sldId id="274" r:id="rId15"/>
    <p:sldId id="275" r:id="rId16"/>
    <p:sldId id="276" r:id="rId17"/>
    <p:sldId id="281" r:id="rId18"/>
    <p:sldId id="277" r:id="rId19"/>
    <p:sldId id="279" r:id="rId20"/>
    <p:sldId id="280" r:id="rId21"/>
    <p:sldId id="278"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A2A2"/>
    <a:srgbClr val="262524"/>
    <a:srgbClr val="59C5CF"/>
    <a:srgbClr val="F05B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39" autoAdjust="0"/>
    <p:restoredTop sz="81871" autoAdjust="0"/>
  </p:normalViewPr>
  <p:slideViewPr>
    <p:cSldViewPr snapToGrid="0">
      <p:cViewPr varScale="1">
        <p:scale>
          <a:sx n="95" d="100"/>
          <a:sy n="95" d="100"/>
        </p:scale>
        <p:origin x="1080"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90" d="100"/>
          <a:sy n="90" d="100"/>
        </p:scale>
        <p:origin x="329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41AE80-542F-45BD-8762-11343D5B4444}" type="datetimeFigureOut">
              <a:rPr lang="cs-CZ" smtClean="0"/>
              <a:t>12. 10. 2016</a:t>
            </a:fld>
            <a:endParaRPr lang="cs-CZ"/>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C6134D-2A8E-4C34-93E9-CBBCBC3E8C40}" type="slidenum">
              <a:rPr lang="cs-CZ" smtClean="0"/>
              <a:t>‹#›</a:t>
            </a:fld>
            <a:endParaRPr lang="cs-CZ"/>
          </a:p>
        </p:txBody>
      </p:sp>
    </p:spTree>
    <p:extLst>
      <p:ext uri="{BB962C8B-B14F-4D97-AF65-F5344CB8AC3E}">
        <p14:creationId xmlns:p14="http://schemas.microsoft.com/office/powerpoint/2010/main" val="2149780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FAD013-4C05-4B85-AC4F-3150E3C875D3}" type="datetimeFigureOut">
              <a:rPr lang="cs-CZ" smtClean="0"/>
              <a:t>12. 10. 2016</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954F3-3C2E-4422-8209-082C90DBBF6B}" type="slidenum">
              <a:rPr lang="cs-CZ" smtClean="0"/>
              <a:t>‹#›</a:t>
            </a:fld>
            <a:endParaRPr lang="cs-CZ"/>
          </a:p>
        </p:txBody>
      </p:sp>
    </p:spTree>
    <p:extLst>
      <p:ext uri="{BB962C8B-B14F-4D97-AF65-F5344CB8AC3E}">
        <p14:creationId xmlns:p14="http://schemas.microsoft.com/office/powerpoint/2010/main" val="1308115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dev.mysql.com/doc/connector-net/en/connector-net-entityframework60.html"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3954F3-3C2E-4422-8209-082C90DBBF6B}" type="slidenum">
              <a:rPr lang="cs-CZ" smtClean="0"/>
              <a:t>1</a:t>
            </a:fld>
            <a:endParaRPr lang="cs-CZ"/>
          </a:p>
        </p:txBody>
      </p:sp>
    </p:spTree>
    <p:extLst>
      <p:ext uri="{BB962C8B-B14F-4D97-AF65-F5344CB8AC3E}">
        <p14:creationId xmlns:p14="http://schemas.microsoft.com/office/powerpoint/2010/main" val="2987008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13</a:t>
            </a:fld>
            <a:endParaRPr lang="cs-CZ"/>
          </a:p>
        </p:txBody>
      </p:sp>
    </p:spTree>
    <p:extLst>
      <p:ext uri="{BB962C8B-B14F-4D97-AF65-F5344CB8AC3E}">
        <p14:creationId xmlns:p14="http://schemas.microsoft.com/office/powerpoint/2010/main" val="2208429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Context ctor</a:t>
            </a:r>
          </a:p>
          <a:p>
            <a:pPr marL="171450" indent="-171450">
              <a:buFont typeface="Arial" panose="020B0604020202020204" pitchFamily="34" charset="0"/>
              <a:buChar char="•"/>
            </a:pPr>
            <a:r>
              <a:rPr lang="cs-CZ" dirty="0" smtClean="0"/>
              <a:t>In Database:</a:t>
            </a:r>
            <a:r>
              <a:rPr lang="cs-CZ" baseline="0" dirty="0" smtClean="0"/>
              <a:t> </a:t>
            </a:r>
            <a:r>
              <a:rPr lang="cs-CZ" dirty="0" smtClean="0"/>
              <a:t>Show logging, </a:t>
            </a:r>
            <a:r>
              <a:rPr lang="cs-CZ" baseline="0" dirty="0" smtClean="0"/>
              <a:t>set a command time-out, add StateChange event </a:t>
            </a:r>
          </a:p>
          <a:p>
            <a:pPr marL="171450" indent="-171450">
              <a:buFont typeface="Arial" panose="020B0604020202020204" pitchFamily="34" charset="0"/>
              <a:buChar char="•"/>
            </a:pPr>
            <a:r>
              <a:rPr lang="cs-CZ" baseline="0" dirty="0" smtClean="0"/>
              <a:t>In Configuration: Show </a:t>
            </a:r>
            <a:r>
              <a:rPr lang="en-GB" sz="1200" kern="1200" dirty="0" err="1" smtClean="0">
                <a:solidFill>
                  <a:schemeClr val="tx1"/>
                </a:solidFill>
                <a:latin typeface="+mn-lt"/>
                <a:ea typeface="+mn-ea"/>
                <a:cs typeface="+mn-cs"/>
              </a:rPr>
              <a:t>AutoDetectChangesEnabled</a:t>
            </a:r>
            <a:r>
              <a:rPr lang="cs-CZ" sz="1200" kern="1200" baseline="0" dirty="0" smtClean="0">
                <a:solidFill>
                  <a:schemeClr val="tx1"/>
                </a:solidFill>
                <a:latin typeface="+mn-lt"/>
                <a:ea typeface="+mn-ea"/>
                <a:cs typeface="+mn-cs"/>
              </a:rPr>
              <a:t> and </a:t>
            </a:r>
            <a:r>
              <a:rPr lang="en-GB" sz="1200" kern="1200" dirty="0" err="1" smtClean="0">
                <a:solidFill>
                  <a:schemeClr val="tx1"/>
                </a:solidFill>
                <a:latin typeface="+mn-lt"/>
                <a:ea typeface="+mn-ea"/>
                <a:cs typeface="+mn-cs"/>
              </a:rPr>
              <a:t>LazyLoadingEnabled</a:t>
            </a:r>
            <a:r>
              <a:rPr lang="cs-CZ" sz="1200" kern="1200" dirty="0" smtClean="0">
                <a:solidFill>
                  <a:schemeClr val="tx1"/>
                </a:solidFill>
                <a:latin typeface="+mn-lt"/>
                <a:ea typeface="+mn-ea"/>
                <a:cs typeface="+mn-cs"/>
              </a:rPr>
              <a:t> and </a:t>
            </a:r>
            <a:r>
              <a:rPr lang="en-GB" sz="1200" kern="1200" dirty="0" err="1" smtClean="0">
                <a:solidFill>
                  <a:schemeClr val="tx1"/>
                </a:solidFill>
                <a:latin typeface="+mn-lt"/>
                <a:ea typeface="+mn-ea"/>
                <a:cs typeface="+mn-cs"/>
              </a:rPr>
              <a:t>ProxyCreationEnabled</a:t>
            </a:r>
            <a:endParaRPr lang="cs-CZ"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14</a:t>
            </a:fld>
            <a:endParaRPr lang="cs-CZ"/>
          </a:p>
        </p:txBody>
      </p:sp>
    </p:spTree>
    <p:extLst>
      <p:ext uri="{BB962C8B-B14F-4D97-AF65-F5344CB8AC3E}">
        <p14:creationId xmlns:p14="http://schemas.microsoft.com/office/powerpoint/2010/main" val="3184247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15</a:t>
            </a:fld>
            <a:endParaRPr lang="cs-CZ"/>
          </a:p>
        </p:txBody>
      </p:sp>
    </p:spTree>
    <p:extLst>
      <p:ext uri="{BB962C8B-B14F-4D97-AF65-F5344CB8AC3E}">
        <p14:creationId xmlns:p14="http://schemas.microsoft.com/office/powerpoint/2010/main" val="3322422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16</a:t>
            </a:fld>
            <a:endParaRPr lang="cs-CZ"/>
          </a:p>
        </p:txBody>
      </p:sp>
    </p:spTree>
    <p:extLst>
      <p:ext uri="{BB962C8B-B14F-4D97-AF65-F5344CB8AC3E}">
        <p14:creationId xmlns:p14="http://schemas.microsoft.com/office/powerpoint/2010/main" val="1387119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17</a:t>
            </a:fld>
            <a:endParaRPr lang="cs-CZ"/>
          </a:p>
        </p:txBody>
      </p:sp>
    </p:spTree>
    <p:extLst>
      <p:ext uri="{BB962C8B-B14F-4D97-AF65-F5344CB8AC3E}">
        <p14:creationId xmlns:p14="http://schemas.microsoft.com/office/powerpoint/2010/main" val="127296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Continue to Bounded slide</a:t>
            </a:r>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18</a:t>
            </a:fld>
            <a:endParaRPr lang="cs-CZ"/>
          </a:p>
        </p:txBody>
      </p:sp>
    </p:spTree>
    <p:extLst>
      <p:ext uri="{BB962C8B-B14F-4D97-AF65-F5344CB8AC3E}">
        <p14:creationId xmlns:p14="http://schemas.microsoft.com/office/powerpoint/2010/main" val="550450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There</a:t>
            </a:r>
            <a:r>
              <a:rPr lang="cs-CZ" baseline="0" dirty="0" smtClean="0"/>
              <a:t> will be no time for this, almost surely.</a:t>
            </a:r>
          </a:p>
          <a:p>
            <a:r>
              <a:rPr lang="cs-CZ" baseline="0" dirty="0" smtClean="0"/>
              <a:t>Create at least 4 contexts:</a:t>
            </a:r>
          </a:p>
          <a:p>
            <a:pPr marL="171450" indent="-171450">
              <a:buFont typeface="Arial" panose="020B0604020202020204" pitchFamily="34" charset="0"/>
              <a:buChar char="•"/>
            </a:pPr>
            <a:r>
              <a:rPr lang="cs-CZ" baseline="0" dirty="0" smtClean="0"/>
              <a:t>GamesContext – there are only Games in it, used in GamesController</a:t>
            </a:r>
          </a:p>
          <a:p>
            <a:pPr marL="171450" indent="-171450">
              <a:buFont typeface="Arial" panose="020B0604020202020204" pitchFamily="34" charset="0"/>
              <a:buChar char="•"/>
            </a:pPr>
            <a:r>
              <a:rPr lang="cs-CZ" baseline="0" dirty="0" smtClean="0"/>
              <a:t>StudioContext – Games, Developers and Studios are present, used in StudiosController</a:t>
            </a:r>
          </a:p>
          <a:p>
            <a:pPr marL="171450" indent="-171450">
              <a:buFont typeface="Arial" panose="020B0604020202020204" pitchFamily="34" charset="0"/>
              <a:buChar char="•"/>
            </a:pPr>
            <a:r>
              <a:rPr lang="cs-CZ" baseline="0" dirty="0" smtClean="0"/>
              <a:t>UserContext – there is only user in it as it is completely independent, used in AccountController</a:t>
            </a:r>
          </a:p>
          <a:p>
            <a:pPr marL="171450" indent="-171450">
              <a:buFont typeface="Arial" panose="020B0604020202020204" pitchFamily="34" charset="0"/>
              <a:buChar char="•"/>
            </a:pPr>
            <a:r>
              <a:rPr lang="cs-CZ" baseline="0" dirty="0" smtClean="0"/>
              <a:t>SeedingContext – there are all entities in the DB, so seeding is easier. This concept is somewhat finalized in </a:t>
            </a:r>
            <a:r>
              <a:rPr lang="en-GB" sz="1200" b="0" i="0" kern="1200" dirty="0" err="1" smtClean="0">
                <a:solidFill>
                  <a:schemeClr val="tx1"/>
                </a:solidFill>
                <a:effectLst/>
                <a:latin typeface="+mn-lt"/>
                <a:ea typeface="+mn-ea"/>
                <a:cs typeface="+mn-cs"/>
              </a:rPr>
              <a:t>MultipleContextsWithSameEntities</a:t>
            </a:r>
            <a:r>
              <a:rPr lang="cs-CZ" sz="1200" b="0" i="0" kern="1200" dirty="0" smtClean="0">
                <a:solidFill>
                  <a:schemeClr val="tx1"/>
                </a:solidFill>
                <a:effectLst/>
                <a:latin typeface="+mn-lt"/>
                <a:ea typeface="+mn-ea"/>
                <a:cs typeface="+mn-cs"/>
              </a:rPr>
              <a:t>.7zip</a:t>
            </a:r>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19</a:t>
            </a:fld>
            <a:endParaRPr lang="cs-CZ"/>
          </a:p>
        </p:txBody>
      </p:sp>
    </p:spTree>
    <p:extLst>
      <p:ext uri="{BB962C8B-B14F-4D97-AF65-F5344CB8AC3E}">
        <p14:creationId xmlns:p14="http://schemas.microsoft.com/office/powerpoint/2010/main" val="1484843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hlinkClick r:id="rId3"/>
              </a:rPr>
              <a:t>https://dev.mysql.com/doc/connector-net/en/connector-net-entityframework60.html</a:t>
            </a:r>
            <a:endParaRPr lang="cs-CZ" dirty="0" smtClean="0"/>
          </a:p>
          <a:p>
            <a:endParaRPr lang="en-GB" dirty="0"/>
          </a:p>
        </p:txBody>
      </p:sp>
      <p:sp>
        <p:nvSpPr>
          <p:cNvPr id="4" name="Slide Number Placeholder 3"/>
          <p:cNvSpPr>
            <a:spLocks noGrp="1"/>
          </p:cNvSpPr>
          <p:nvPr>
            <p:ph type="sldNum" sz="quarter" idx="10"/>
          </p:nvPr>
        </p:nvSpPr>
        <p:spPr/>
        <p:txBody>
          <a:bodyPr/>
          <a:lstStyle/>
          <a:p>
            <a:fld id="{FF3954F3-3C2E-4422-8209-082C90DBBF6B}" type="slidenum">
              <a:rPr lang="cs-CZ" smtClean="0"/>
              <a:t>21</a:t>
            </a:fld>
            <a:endParaRPr lang="cs-CZ"/>
          </a:p>
        </p:txBody>
      </p:sp>
    </p:spTree>
    <p:extLst>
      <p:ext uri="{BB962C8B-B14F-4D97-AF65-F5344CB8AC3E}">
        <p14:creationId xmlns:p14="http://schemas.microsoft.com/office/powerpoint/2010/main" val="3652463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F3954F3-3C2E-4422-8209-082C90DBBF6B}" type="slidenum">
              <a:rPr lang="cs-CZ" smtClean="0"/>
              <a:t>2</a:t>
            </a:fld>
            <a:endParaRPr lang="cs-CZ"/>
          </a:p>
        </p:txBody>
      </p:sp>
    </p:spTree>
    <p:extLst>
      <p:ext uri="{BB962C8B-B14F-4D97-AF65-F5344CB8AC3E}">
        <p14:creationId xmlns:p14="http://schemas.microsoft.com/office/powerpoint/2010/main" val="165651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POCO – </a:t>
            </a:r>
            <a:r>
              <a:rPr lang="en-US" dirty="0" err="1" smtClean="0"/>
              <a:t>PlainOld</a:t>
            </a:r>
            <a:r>
              <a:rPr lang="en-US" dirty="0" smtClean="0"/>
              <a:t>(</a:t>
            </a:r>
            <a:r>
              <a:rPr lang="en-US" dirty="0" err="1" smtClean="0"/>
              <a:t>CommonLanguageRuntime</a:t>
            </a:r>
            <a:r>
              <a:rPr lang="en-US" dirty="0" smtClean="0"/>
              <a:t>)Objects (in Java POJO)</a:t>
            </a:r>
            <a:r>
              <a:rPr lang="en-US" baseline="0" dirty="0" smtClean="0"/>
              <a:t> – minimum logic, no dependencies on </a:t>
            </a:r>
            <a:r>
              <a:rPr lang="en-US" baseline="0" dirty="0" err="1" smtClean="0"/>
              <a:t>extrenal</a:t>
            </a:r>
            <a:r>
              <a:rPr lang="en-US" baseline="0" smtClean="0"/>
              <a:t> frameworks</a:t>
            </a:r>
            <a:endParaRPr lang="en-US" dirty="0"/>
          </a:p>
        </p:txBody>
      </p:sp>
      <p:sp>
        <p:nvSpPr>
          <p:cNvPr id="4" name="Slide Number Placeholder 3"/>
          <p:cNvSpPr>
            <a:spLocks noGrp="1"/>
          </p:cNvSpPr>
          <p:nvPr>
            <p:ph type="sldNum" sz="quarter" idx="10"/>
          </p:nvPr>
        </p:nvSpPr>
        <p:spPr/>
        <p:txBody>
          <a:bodyPr/>
          <a:lstStyle/>
          <a:p>
            <a:fld id="{FF3954F3-3C2E-4422-8209-082C90DBBF6B}" type="slidenum">
              <a:rPr lang="cs-CZ" smtClean="0"/>
              <a:t>5</a:t>
            </a:fld>
            <a:endParaRPr lang="cs-CZ"/>
          </a:p>
        </p:txBody>
      </p:sp>
    </p:spTree>
    <p:extLst>
      <p:ext uri="{BB962C8B-B14F-4D97-AF65-F5344CB8AC3E}">
        <p14:creationId xmlns:p14="http://schemas.microsoft.com/office/powerpoint/2010/main" val="2365297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6</a:t>
            </a:fld>
            <a:endParaRPr lang="cs-CZ"/>
          </a:p>
        </p:txBody>
      </p:sp>
    </p:spTree>
    <p:extLst>
      <p:ext uri="{BB962C8B-B14F-4D97-AF65-F5344CB8AC3E}">
        <p14:creationId xmlns:p14="http://schemas.microsoft.com/office/powerpoint/2010/main" val="1319082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7</a:t>
            </a:fld>
            <a:endParaRPr lang="cs-CZ"/>
          </a:p>
        </p:txBody>
      </p:sp>
    </p:spTree>
    <p:extLst>
      <p:ext uri="{BB962C8B-B14F-4D97-AF65-F5344CB8AC3E}">
        <p14:creationId xmlns:p14="http://schemas.microsoft.com/office/powerpoint/2010/main" val="1183813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8</a:t>
            </a:fld>
            <a:endParaRPr lang="cs-CZ"/>
          </a:p>
        </p:txBody>
      </p:sp>
    </p:spTree>
    <p:extLst>
      <p:ext uri="{BB962C8B-B14F-4D97-AF65-F5344CB8AC3E}">
        <p14:creationId xmlns:p14="http://schemas.microsoft.com/office/powerpoint/2010/main" val="542924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9</a:t>
            </a:fld>
            <a:endParaRPr lang="cs-CZ"/>
          </a:p>
        </p:txBody>
      </p:sp>
    </p:spTree>
    <p:extLst>
      <p:ext uri="{BB962C8B-B14F-4D97-AF65-F5344CB8AC3E}">
        <p14:creationId xmlns:p14="http://schemas.microsoft.com/office/powerpoint/2010/main" val="19406439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10</a:t>
            </a:fld>
            <a:endParaRPr lang="cs-CZ"/>
          </a:p>
        </p:txBody>
      </p:sp>
    </p:spTree>
    <p:extLst>
      <p:ext uri="{BB962C8B-B14F-4D97-AF65-F5344CB8AC3E}">
        <p14:creationId xmlns:p14="http://schemas.microsoft.com/office/powerpoint/2010/main" val="3964351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baseline="0" dirty="0" smtClean="0"/>
          </a:p>
        </p:txBody>
      </p:sp>
      <p:sp>
        <p:nvSpPr>
          <p:cNvPr id="4" name="Slide Number Placeholder 3"/>
          <p:cNvSpPr>
            <a:spLocks noGrp="1"/>
          </p:cNvSpPr>
          <p:nvPr>
            <p:ph type="sldNum" sz="quarter" idx="10"/>
          </p:nvPr>
        </p:nvSpPr>
        <p:spPr/>
        <p:txBody>
          <a:bodyPr/>
          <a:lstStyle/>
          <a:p>
            <a:fld id="{FF3954F3-3C2E-4422-8209-082C90DBBF6B}" type="slidenum">
              <a:rPr lang="cs-CZ" smtClean="0"/>
              <a:t>11</a:t>
            </a:fld>
            <a:endParaRPr lang="cs-CZ"/>
          </a:p>
        </p:txBody>
      </p:sp>
    </p:spTree>
    <p:extLst>
      <p:ext uri="{BB962C8B-B14F-4D97-AF65-F5344CB8AC3E}">
        <p14:creationId xmlns:p14="http://schemas.microsoft.com/office/powerpoint/2010/main" val="242559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9" name="Title 8"/>
          <p:cNvSpPr>
            <a:spLocks noGrp="1"/>
          </p:cNvSpPr>
          <p:nvPr>
            <p:ph type="title" hasCustomPrompt="1"/>
          </p:nvPr>
        </p:nvSpPr>
        <p:spPr>
          <a:xfrm>
            <a:off x="693413" y="2401294"/>
            <a:ext cx="10815415" cy="1606164"/>
          </a:xfrm>
          <a:effectLst>
            <a:glow rad="63500">
              <a:schemeClr val="accent1">
                <a:satMod val="175000"/>
                <a:alpha val="40000"/>
              </a:schemeClr>
            </a:glow>
            <a:softEdge rad="63500"/>
          </a:effectLst>
        </p:spPr>
        <p:txBody>
          <a:bodyPr/>
          <a:lstStyle>
            <a:lvl1pPr algn="ctr">
              <a:defRPr sz="7200">
                <a:solidFill>
                  <a:srgbClr val="262524"/>
                </a:solidFill>
              </a:defRPr>
            </a:lvl1pPr>
          </a:lstStyle>
          <a:p>
            <a:r>
              <a:rPr lang="cs-CZ" dirty="0" smtClean="0"/>
              <a:t>Add main title</a:t>
            </a:r>
            <a:endParaRPr lang="cs-CZ" dirty="0"/>
          </a:p>
        </p:txBody>
      </p:sp>
      <p:sp>
        <p:nvSpPr>
          <p:cNvPr id="5" name="Text Placeholder 2"/>
          <p:cNvSpPr>
            <a:spLocks noGrp="1"/>
          </p:cNvSpPr>
          <p:nvPr>
            <p:ph idx="1" hasCustomPrompt="1"/>
          </p:nvPr>
        </p:nvSpPr>
        <p:spPr>
          <a:xfrm>
            <a:off x="693413" y="4674476"/>
            <a:ext cx="10815415" cy="1644085"/>
          </a:xfrm>
          <a:prstGeom prst="rect">
            <a:avLst/>
          </a:prstGeom>
        </p:spPr>
        <p:txBody>
          <a:bodyPr vert="horz" lIns="91440" tIns="45720" rIns="91440" bIns="45720" rtlCol="0">
            <a:normAutofit/>
          </a:bodyPr>
          <a:lstStyle>
            <a:lvl1pPr algn="ctr">
              <a:buNone/>
              <a:defRPr sz="2400" baseline="0">
                <a:solidFill>
                  <a:srgbClr val="A3A2A2"/>
                </a:solidFill>
              </a:defRPr>
            </a:lvl1pPr>
          </a:lstStyle>
          <a:p>
            <a:pPr lvl="0"/>
            <a:r>
              <a:rPr lang="cs-CZ" dirty="0" smtClean="0"/>
              <a:t>Add author</a:t>
            </a:r>
          </a:p>
        </p:txBody>
      </p:sp>
    </p:spTree>
    <p:extLst>
      <p:ext uri="{BB962C8B-B14F-4D97-AF65-F5344CB8AC3E}">
        <p14:creationId xmlns:p14="http://schemas.microsoft.com/office/powerpoint/2010/main" val="16550060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ou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baseline="0"/>
            </a:lvl1pPr>
          </a:lstStyle>
          <a:p>
            <a:r>
              <a:rPr lang="cs-CZ" dirty="0" smtClean="0"/>
              <a:t>Add your name (optional outro slide)</a:t>
            </a:r>
            <a:endParaRPr lang="cs-CZ" dirty="0"/>
          </a:p>
        </p:txBody>
      </p:sp>
      <p:sp>
        <p:nvSpPr>
          <p:cNvPr id="5" name="Text Placeholder 2"/>
          <p:cNvSpPr>
            <a:spLocks noGrp="1"/>
          </p:cNvSpPr>
          <p:nvPr>
            <p:ph idx="1"/>
          </p:nvPr>
        </p:nvSpPr>
        <p:spPr>
          <a:xfrm>
            <a:off x="618995" y="2168659"/>
            <a:ext cx="10944517" cy="4220847"/>
          </a:xfrm>
          <a:prstGeom prst="rect">
            <a:avLst/>
          </a:prstGeom>
        </p:spPr>
        <p:txBody>
          <a:bodyPr vert="horz" lIns="91440" tIns="45720" rIns="91440" bIns="45720" rtlCol="0">
            <a:normAutofit/>
          </a:bodyPr>
          <a:lstStyle>
            <a:lvl1pPr marL="0" indent="0">
              <a:buNone/>
              <a:defRPr baseline="0"/>
            </a:lvl1pPr>
          </a:lstStyle>
          <a:p>
            <a:pPr lvl="0"/>
            <a:endParaRPr lang="cs-CZ" dirty="0" smtClean="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a:buNone/>
              <a:defRPr sz="1600" baseline="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32747097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Image">
    <p:spTree>
      <p:nvGrpSpPr>
        <p:cNvPr id="1" name=""/>
        <p:cNvGrpSpPr/>
        <p:nvPr/>
      </p:nvGrpSpPr>
      <p:grpSpPr>
        <a:xfrm>
          <a:off x="0" y="0"/>
          <a:ext cx="0" cy="0"/>
          <a:chOff x="0" y="0"/>
          <a:chExt cx="0" cy="0"/>
        </a:xfrm>
      </p:grpSpPr>
      <p:sp>
        <p:nvSpPr>
          <p:cNvPr id="9" name="Title 8"/>
          <p:cNvSpPr>
            <a:spLocks noGrp="1"/>
          </p:cNvSpPr>
          <p:nvPr>
            <p:ph type="title"/>
          </p:nvPr>
        </p:nvSpPr>
        <p:spPr>
          <a:xfrm>
            <a:off x="693413" y="2401294"/>
            <a:ext cx="10815415" cy="1606164"/>
          </a:xfrm>
          <a:effectLst>
            <a:glow rad="63500">
              <a:schemeClr val="accent1">
                <a:satMod val="175000"/>
                <a:alpha val="40000"/>
              </a:schemeClr>
            </a:glow>
            <a:outerShdw blurRad="50800" dist="38100" dir="5400000" algn="t" rotWithShape="0">
              <a:prstClr val="black">
                <a:alpha val="40000"/>
              </a:prstClr>
            </a:outerShdw>
            <a:softEdge rad="63500"/>
          </a:effectLst>
        </p:spPr>
        <p:txBody>
          <a:bodyPr/>
          <a:lstStyle>
            <a:lvl1pPr algn="ctr">
              <a:defRPr sz="7200">
                <a:solidFill>
                  <a:schemeClr val="bg1">
                    <a:lumMod val="95000"/>
                  </a:schemeClr>
                </a:solidFill>
              </a:defRPr>
            </a:lvl1pPr>
          </a:lstStyle>
          <a:p>
            <a:endParaRPr lang="cs-CZ" dirty="0"/>
          </a:p>
        </p:txBody>
      </p:sp>
      <p:sp>
        <p:nvSpPr>
          <p:cNvPr id="12" name="Picture Placeholder 11"/>
          <p:cNvSpPr>
            <a:spLocks noGrp="1"/>
          </p:cNvSpPr>
          <p:nvPr>
            <p:ph type="pic" sz="quarter" idx="11"/>
          </p:nvPr>
        </p:nvSpPr>
        <p:spPr>
          <a:xfrm>
            <a:off x="693413" y="0"/>
            <a:ext cx="1561087" cy="709301"/>
          </a:xfrm>
          <a:prstGeom prst="rect">
            <a:avLst/>
          </a:prstGeom>
        </p:spPr>
        <p:txBody>
          <a:bodyPr/>
          <a:lstStyle/>
          <a:p>
            <a:endParaRPr lang="cs-CZ" dirty="0"/>
          </a:p>
        </p:txBody>
      </p:sp>
      <p:sp>
        <p:nvSpPr>
          <p:cNvPr id="8" name="Picture Placeholder 7"/>
          <p:cNvSpPr>
            <a:spLocks noGrp="1"/>
          </p:cNvSpPr>
          <p:nvPr>
            <p:ph type="pic" sz="quarter" idx="10"/>
          </p:nvPr>
        </p:nvSpPr>
        <p:spPr>
          <a:xfrm>
            <a:off x="0" y="0"/>
            <a:ext cx="12192000" cy="6858000"/>
          </a:xfrm>
          <a:prstGeom prst="rect">
            <a:avLst/>
          </a:prstGeom>
        </p:spPr>
        <p:txBody>
          <a:bodyPr/>
          <a:lstStyle>
            <a:lvl1pPr marL="0" indent="0">
              <a:buNone/>
              <a:defRPr/>
            </a:lvl1pPr>
          </a:lstStyle>
          <a:p>
            <a:endParaRPr lang="cs-CZ" dirty="0"/>
          </a:p>
        </p:txBody>
      </p:sp>
    </p:spTree>
    <p:extLst>
      <p:ext uri="{BB962C8B-B14F-4D97-AF65-F5344CB8AC3E}">
        <p14:creationId xmlns:p14="http://schemas.microsoft.com/office/powerpoint/2010/main" val="8320898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a:lvl1pPr>
          </a:lstStyle>
          <a:p>
            <a:r>
              <a:rPr lang="cs-CZ" dirty="0" smtClean="0"/>
              <a:t>Add title</a:t>
            </a:r>
            <a:endParaRPr lang="cs-CZ" dirty="0"/>
          </a:p>
        </p:txBody>
      </p:sp>
      <p:sp>
        <p:nvSpPr>
          <p:cNvPr id="5" name="Text Placeholder 2"/>
          <p:cNvSpPr>
            <a:spLocks noGrp="1"/>
          </p:cNvSpPr>
          <p:nvPr>
            <p:ph idx="1" hasCustomPrompt="1"/>
          </p:nvPr>
        </p:nvSpPr>
        <p:spPr>
          <a:xfrm>
            <a:off x="618995" y="2168659"/>
            <a:ext cx="10944517" cy="4220847"/>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Pct val="100000"/>
              <a:buFont typeface="Arial" panose="020B0604020202020204" pitchFamily="34" charset="0"/>
              <a:buNone/>
              <a:tabLst/>
              <a:defRPr baseline="0"/>
            </a:lvl1pPr>
            <a:lvl5pPr>
              <a:buNone/>
              <a:defRPr/>
            </a:lvl5pPr>
          </a:lstStyle>
          <a:p>
            <a:pPr marL="0" marR="0" lvl="0" indent="0" algn="l" defTabSz="914400" rtl="0" eaLnBrk="1" fontAlgn="auto" latinLnBrk="0" hangingPunct="1">
              <a:lnSpc>
                <a:spcPct val="110000"/>
              </a:lnSpc>
              <a:spcBef>
                <a:spcPts val="0"/>
              </a:spcBef>
              <a:spcAft>
                <a:spcPts val="0"/>
              </a:spcAft>
              <a:buClr>
                <a:srgbClr val="F05B26"/>
              </a:buClr>
              <a:buSzPct val="100000"/>
              <a:buFont typeface="Arial" panose="020B0604020202020204" pitchFamily="34" charset="0"/>
              <a:buNone/>
              <a:tabLst/>
              <a:defRPr/>
            </a:pPr>
            <a:r>
              <a:rPr lang="cs-CZ" dirty="0" smtClean="0"/>
              <a:t>Add text or object</a:t>
            </a:r>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a:buNone/>
              <a:defRPr sz="1600" baseline="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16954382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618995" y="1350236"/>
            <a:ext cx="10944517" cy="5039271"/>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a:t>
            </a:r>
            <a:r>
              <a:rPr lang="en-US" dirty="0" smtClean="0"/>
              <a:t> (</a:t>
            </a:r>
            <a:r>
              <a:rPr lang="cs-CZ" dirty="0" smtClean="0"/>
              <a:t>with</a:t>
            </a:r>
            <a:r>
              <a:rPr lang="en-US" dirty="0" smtClean="0"/>
              <a:t> no </a:t>
            </a:r>
            <a:r>
              <a:rPr lang="cs-CZ" dirty="0" smtClean="0"/>
              <a:t>title</a:t>
            </a:r>
            <a:r>
              <a:rPr lang="en-US" dirty="0" smtClean="0"/>
              <a:t>)</a:t>
            </a:r>
            <a:endParaRPr lang="cs-CZ" dirty="0" smtClean="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or title, e.g. for big image (optional)</a:t>
            </a:r>
            <a:endParaRPr lang="en-US" dirty="0" smtClean="0"/>
          </a:p>
        </p:txBody>
      </p:sp>
    </p:spTree>
    <p:extLst>
      <p:ext uri="{BB962C8B-B14F-4D97-AF65-F5344CB8AC3E}">
        <p14:creationId xmlns:p14="http://schemas.microsoft.com/office/powerpoint/2010/main" val="17072736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2 text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8996" y="1351847"/>
            <a:ext cx="10944516" cy="639278"/>
          </a:xfrm>
        </p:spPr>
        <p:txBody>
          <a:bodyPr/>
          <a:lstStyle>
            <a:lvl1pPr>
              <a:defRPr/>
            </a:lvl1pPr>
          </a:lstStyle>
          <a:p>
            <a:r>
              <a:rPr lang="cs-CZ" dirty="0" smtClean="0"/>
              <a:t>Add title</a:t>
            </a:r>
            <a:endParaRPr lang="cs-CZ" dirty="0"/>
          </a:p>
        </p:txBody>
      </p:sp>
      <p:sp>
        <p:nvSpPr>
          <p:cNvPr id="5" name="Text Placeholder 2"/>
          <p:cNvSpPr>
            <a:spLocks noGrp="1"/>
          </p:cNvSpPr>
          <p:nvPr>
            <p:ph idx="1" hasCustomPrompt="1"/>
          </p:nvPr>
        </p:nvSpPr>
        <p:spPr>
          <a:xfrm>
            <a:off x="618995" y="2168659"/>
            <a:ext cx="5308839" cy="4220847"/>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 to the first column</a:t>
            </a:r>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(optional)</a:t>
            </a:r>
            <a:endParaRPr lang="en-US" dirty="0" smtClean="0"/>
          </a:p>
        </p:txBody>
      </p:sp>
      <p:sp>
        <p:nvSpPr>
          <p:cNvPr id="8" name="Text Placeholder 2"/>
          <p:cNvSpPr>
            <a:spLocks noGrp="1"/>
          </p:cNvSpPr>
          <p:nvPr>
            <p:ph idx="11" hasCustomPrompt="1"/>
          </p:nvPr>
        </p:nvSpPr>
        <p:spPr>
          <a:xfrm>
            <a:off x="6254673" y="2168659"/>
            <a:ext cx="5308839" cy="4220847"/>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 to the second column</a:t>
            </a:r>
          </a:p>
        </p:txBody>
      </p:sp>
    </p:spTree>
    <p:extLst>
      <p:ext uri="{BB962C8B-B14F-4D97-AF65-F5344CB8AC3E}">
        <p14:creationId xmlns:p14="http://schemas.microsoft.com/office/powerpoint/2010/main" val="1495017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text columns">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618996" y="1350236"/>
            <a:ext cx="5288823" cy="5039271"/>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first</a:t>
            </a:r>
            <a:r>
              <a:rPr lang="en-US" dirty="0" smtClean="0"/>
              <a:t> (</a:t>
            </a:r>
            <a:r>
              <a:rPr lang="cs-CZ" dirty="0" smtClean="0"/>
              <a:t>with</a:t>
            </a:r>
            <a:r>
              <a:rPr lang="en-US" dirty="0" smtClean="0"/>
              <a:t> no </a:t>
            </a:r>
            <a:r>
              <a:rPr lang="cs-CZ" dirty="0" smtClean="0"/>
              <a:t>title</a:t>
            </a:r>
            <a:r>
              <a:rPr lang="en-US" dirty="0" smtClean="0"/>
              <a:t>)</a:t>
            </a:r>
            <a:endParaRPr lang="cs-CZ" dirty="0" smtClean="0"/>
          </a:p>
          <a:p>
            <a:pPr lvl="0"/>
            <a:endParaRPr lang="cs-CZ" dirty="0" smtClean="0"/>
          </a:p>
        </p:txBody>
      </p:sp>
      <p:sp>
        <p:nvSpPr>
          <p:cNvPr id="10" name="Text Placeholder 9"/>
          <p:cNvSpPr>
            <a:spLocks noGrp="1"/>
          </p:cNvSpPr>
          <p:nvPr>
            <p:ph type="body" sz="quarter" idx="10" hasCustomPrompt="1"/>
          </p:nvPr>
        </p:nvSpPr>
        <p:spPr>
          <a:xfrm>
            <a:off x="2328531" y="192598"/>
            <a:ext cx="9234982"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baseline="0">
                <a:solidFill>
                  <a:srgbClr val="A3A2A2"/>
                </a:solidFill>
              </a:defRPr>
            </a:lvl1pPr>
          </a:lstStyle>
          <a:p>
            <a:pPr lvl="0"/>
            <a:r>
              <a:rPr lang="cs-CZ" dirty="0" smtClean="0"/>
              <a:t>Add subtitle or chapter or title, e.g. for big images (optional)</a:t>
            </a:r>
            <a:endParaRPr lang="en-US" dirty="0" smtClean="0"/>
          </a:p>
        </p:txBody>
      </p:sp>
      <p:sp>
        <p:nvSpPr>
          <p:cNvPr id="7" name="Text Placeholder 2"/>
          <p:cNvSpPr>
            <a:spLocks noGrp="1"/>
          </p:cNvSpPr>
          <p:nvPr>
            <p:ph idx="11" hasCustomPrompt="1"/>
          </p:nvPr>
        </p:nvSpPr>
        <p:spPr>
          <a:xfrm>
            <a:off x="6274690" y="1350236"/>
            <a:ext cx="5288823" cy="5039271"/>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second colum</a:t>
            </a:r>
            <a:r>
              <a:rPr lang="en-US" dirty="0" smtClean="0"/>
              <a:t>n (</a:t>
            </a:r>
            <a:r>
              <a:rPr lang="cs-CZ" dirty="0" smtClean="0"/>
              <a:t>with</a:t>
            </a:r>
            <a:r>
              <a:rPr lang="en-US" dirty="0" smtClean="0"/>
              <a:t> no</a:t>
            </a:r>
            <a:r>
              <a:rPr lang="cs-CZ" dirty="0" smtClean="0"/>
              <a:t> title</a:t>
            </a:r>
            <a:r>
              <a:rPr lang="en-US" dirty="0" smtClean="0"/>
              <a:t>)</a:t>
            </a:r>
            <a:endParaRPr lang="cs-CZ" dirty="0" smtClean="0"/>
          </a:p>
          <a:p>
            <a:pPr lvl="0"/>
            <a:endParaRPr lang="cs-CZ" dirty="0" smtClean="0"/>
          </a:p>
        </p:txBody>
      </p:sp>
    </p:spTree>
    <p:extLst>
      <p:ext uri="{BB962C8B-B14F-4D97-AF65-F5344CB8AC3E}">
        <p14:creationId xmlns:p14="http://schemas.microsoft.com/office/powerpoint/2010/main" val="9967612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text + picture">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8261405" y="0"/>
            <a:ext cx="3930595" cy="6858000"/>
          </a:xfrm>
          <a:prstGeom prst="rect">
            <a:avLst/>
          </a:prstGeom>
        </p:spPr>
        <p:txBody>
          <a:bodyPr/>
          <a:lstStyle>
            <a:lvl1pPr marL="0" indent="0">
              <a:buNone/>
              <a:defRPr baseline="0"/>
            </a:lvl1pPr>
          </a:lstStyle>
          <a:p>
            <a:r>
              <a:rPr lang="cs-CZ" dirty="0" smtClean="0"/>
              <a:t>Add illustrative picture</a:t>
            </a:r>
            <a:r>
              <a:rPr lang="en-US" dirty="0" smtClean="0"/>
              <a:t> </a:t>
            </a:r>
            <a:r>
              <a:rPr lang="cs-CZ" dirty="0" smtClean="0"/>
              <a:t>(in case of informative picture, e.g. graph use different layout)</a:t>
            </a:r>
          </a:p>
        </p:txBody>
      </p:sp>
      <p:sp>
        <p:nvSpPr>
          <p:cNvPr id="11" name="Title 1"/>
          <p:cNvSpPr>
            <a:spLocks noGrp="1"/>
          </p:cNvSpPr>
          <p:nvPr>
            <p:ph type="title" hasCustomPrompt="1"/>
          </p:nvPr>
        </p:nvSpPr>
        <p:spPr>
          <a:xfrm>
            <a:off x="618997" y="1351847"/>
            <a:ext cx="7419218" cy="639278"/>
          </a:xfrm>
        </p:spPr>
        <p:txBody>
          <a:bodyPr/>
          <a:lstStyle>
            <a:lvl1pPr>
              <a:defRPr/>
            </a:lvl1pPr>
          </a:lstStyle>
          <a:p>
            <a:r>
              <a:rPr lang="cs-CZ" dirty="0" smtClean="0"/>
              <a:t>Add title</a:t>
            </a:r>
            <a:endParaRPr lang="cs-CZ" dirty="0"/>
          </a:p>
        </p:txBody>
      </p:sp>
      <p:sp>
        <p:nvSpPr>
          <p:cNvPr id="12" name="Text Placeholder 2"/>
          <p:cNvSpPr>
            <a:spLocks noGrp="1"/>
          </p:cNvSpPr>
          <p:nvPr>
            <p:ph idx="1" hasCustomPrompt="1"/>
          </p:nvPr>
        </p:nvSpPr>
        <p:spPr>
          <a:xfrm>
            <a:off x="618996" y="2168659"/>
            <a:ext cx="7419218" cy="4220847"/>
          </a:xfrm>
          <a:prstGeom prst="rect">
            <a:avLst/>
          </a:prstGeom>
        </p:spPr>
        <p:txBody>
          <a:bodyPr vert="horz" lIns="91440" tIns="45720" rIns="91440" bIns="45720" rtlCol="0">
            <a:normAutofit/>
          </a:bodyPr>
          <a:lstStyle>
            <a:lvl1pPr marL="0" indent="0">
              <a:buNone/>
              <a:defRPr/>
            </a:lvl1pPr>
          </a:lstStyle>
          <a:p>
            <a:pPr lvl="0"/>
            <a:r>
              <a:rPr lang="cs-CZ" dirty="0" smtClean="0"/>
              <a:t>Add text or object</a:t>
            </a:r>
          </a:p>
        </p:txBody>
      </p:sp>
      <p:sp>
        <p:nvSpPr>
          <p:cNvPr id="7" name="Text Placeholder 9"/>
          <p:cNvSpPr>
            <a:spLocks noGrp="1"/>
          </p:cNvSpPr>
          <p:nvPr>
            <p:ph type="body" sz="quarter" idx="11" hasCustomPrompt="1"/>
          </p:nvPr>
        </p:nvSpPr>
        <p:spPr>
          <a:xfrm>
            <a:off x="2328531" y="192598"/>
            <a:ext cx="5709683"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40023283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picture">
    <p:spTree>
      <p:nvGrpSpPr>
        <p:cNvPr id="1" name=""/>
        <p:cNvGrpSpPr/>
        <p:nvPr/>
      </p:nvGrpSpPr>
      <p:grpSpPr>
        <a:xfrm>
          <a:off x="0" y="0"/>
          <a:ext cx="0" cy="0"/>
          <a:chOff x="0" y="0"/>
          <a:chExt cx="0" cy="0"/>
        </a:xfrm>
      </p:grpSpPr>
      <p:sp>
        <p:nvSpPr>
          <p:cNvPr id="14" name="Picture Placeholder 13"/>
          <p:cNvSpPr>
            <a:spLocks noGrp="1"/>
          </p:cNvSpPr>
          <p:nvPr>
            <p:ph type="pic" sz="quarter" idx="10" hasCustomPrompt="1"/>
          </p:nvPr>
        </p:nvSpPr>
        <p:spPr>
          <a:xfrm>
            <a:off x="8261405"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smtClean="0"/>
              <a:t>Add illustrative picture</a:t>
            </a:r>
            <a:r>
              <a:rPr lang="en-US" dirty="0" smtClean="0"/>
              <a:t> </a:t>
            </a:r>
            <a:r>
              <a:rPr lang="cs-CZ" dirty="0" smtClean="0"/>
              <a:t>(in case of informative picture, e.g. graph use different layout)</a:t>
            </a:r>
          </a:p>
        </p:txBody>
      </p:sp>
      <p:sp>
        <p:nvSpPr>
          <p:cNvPr id="12" name="Text Placeholder 2"/>
          <p:cNvSpPr>
            <a:spLocks noGrp="1"/>
          </p:cNvSpPr>
          <p:nvPr>
            <p:ph idx="1" hasCustomPrompt="1"/>
          </p:nvPr>
        </p:nvSpPr>
        <p:spPr>
          <a:xfrm>
            <a:off x="618996" y="1351847"/>
            <a:ext cx="7419218" cy="5037659"/>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a:t>
            </a:r>
            <a:r>
              <a:rPr lang="en-US" dirty="0" smtClean="0"/>
              <a:t>t (</a:t>
            </a:r>
            <a:r>
              <a:rPr lang="cs-CZ" dirty="0" smtClean="0"/>
              <a:t>with</a:t>
            </a:r>
            <a:r>
              <a:rPr lang="en-US" dirty="0" smtClean="0"/>
              <a:t> no</a:t>
            </a:r>
            <a:r>
              <a:rPr lang="cs-CZ" dirty="0" smtClean="0"/>
              <a:t> title</a:t>
            </a:r>
            <a:r>
              <a:rPr lang="en-US" dirty="0" smtClean="0"/>
              <a:t>)</a:t>
            </a:r>
            <a:endParaRPr lang="cs-CZ" dirty="0" smtClean="0"/>
          </a:p>
          <a:p>
            <a:pPr lvl="0"/>
            <a:endParaRPr lang="en-US" dirty="0" smtClean="0"/>
          </a:p>
        </p:txBody>
      </p:sp>
      <p:sp>
        <p:nvSpPr>
          <p:cNvPr id="7" name="Text Placeholder 9"/>
          <p:cNvSpPr>
            <a:spLocks noGrp="1"/>
          </p:cNvSpPr>
          <p:nvPr>
            <p:ph type="body" sz="quarter" idx="11" hasCustomPrompt="1"/>
          </p:nvPr>
        </p:nvSpPr>
        <p:spPr>
          <a:xfrm>
            <a:off x="2328531" y="192598"/>
            <a:ext cx="5709683"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or title, e.g. for big image (optional)</a:t>
            </a:r>
            <a:endParaRPr lang="en-US" dirty="0" smtClean="0"/>
          </a:p>
        </p:txBody>
      </p:sp>
    </p:spTree>
    <p:extLst>
      <p:ext uri="{BB962C8B-B14F-4D97-AF65-F5344CB8AC3E}">
        <p14:creationId xmlns:p14="http://schemas.microsoft.com/office/powerpoint/2010/main" val="333472181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2 text columns + pictur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8261404"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smtClean="0"/>
              <a:t>Add illustrative picture</a:t>
            </a:r>
            <a:r>
              <a:rPr lang="en-US" dirty="0" smtClean="0"/>
              <a:t> </a:t>
            </a:r>
            <a:r>
              <a:rPr lang="cs-CZ" dirty="0" smtClean="0"/>
              <a:t>(in case of informative picture, e.g. graph use different layout)</a:t>
            </a:r>
          </a:p>
          <a:p>
            <a:endParaRPr lang="cs-CZ" dirty="0"/>
          </a:p>
        </p:txBody>
      </p:sp>
      <p:sp>
        <p:nvSpPr>
          <p:cNvPr id="11" name="Title 1"/>
          <p:cNvSpPr>
            <a:spLocks noGrp="1"/>
          </p:cNvSpPr>
          <p:nvPr>
            <p:ph type="title" hasCustomPrompt="1"/>
          </p:nvPr>
        </p:nvSpPr>
        <p:spPr>
          <a:xfrm>
            <a:off x="618996" y="1351847"/>
            <a:ext cx="7397861" cy="639278"/>
          </a:xfrm>
        </p:spPr>
        <p:txBody>
          <a:bodyPr/>
          <a:lstStyle>
            <a:lvl1pPr>
              <a:defRPr/>
            </a:lvl1pPr>
          </a:lstStyle>
          <a:p>
            <a:r>
              <a:rPr lang="cs-CZ" dirty="0" smtClean="0"/>
              <a:t>Add title</a:t>
            </a:r>
            <a:endParaRPr lang="cs-CZ" dirty="0"/>
          </a:p>
        </p:txBody>
      </p:sp>
      <p:sp>
        <p:nvSpPr>
          <p:cNvPr id="12" name="Text Placeholder 2"/>
          <p:cNvSpPr>
            <a:spLocks noGrp="1"/>
          </p:cNvSpPr>
          <p:nvPr>
            <p:ph idx="1" hasCustomPrompt="1"/>
          </p:nvPr>
        </p:nvSpPr>
        <p:spPr>
          <a:xfrm>
            <a:off x="618997" y="2168659"/>
            <a:ext cx="3551368" cy="4220847"/>
          </a:xfrm>
          <a:prstGeom prst="rect">
            <a:avLst/>
          </a:prstGeom>
        </p:spPr>
        <p:txBody>
          <a:bodyPr vert="horz" lIns="91440" tIns="45720" rIns="91440" bIns="45720" rtlCol="0">
            <a:normAutofit/>
          </a:bodyPr>
          <a:lstStyle>
            <a:lvl1pPr marL="0" indent="0">
              <a:buNone/>
              <a:defRPr baseline="0"/>
            </a:lvl1pPr>
          </a:lstStyle>
          <a:p>
            <a:pPr lvl="0"/>
            <a:r>
              <a:rPr lang="cs-CZ" dirty="0" smtClean="0"/>
              <a:t>Add text or object to the first column</a:t>
            </a:r>
          </a:p>
        </p:txBody>
      </p:sp>
      <p:sp>
        <p:nvSpPr>
          <p:cNvPr id="13" name="Text Placeholder 2"/>
          <p:cNvSpPr>
            <a:spLocks noGrp="1"/>
          </p:cNvSpPr>
          <p:nvPr>
            <p:ph idx="13" hasCustomPrompt="1"/>
          </p:nvPr>
        </p:nvSpPr>
        <p:spPr>
          <a:xfrm>
            <a:off x="4465489" y="2168658"/>
            <a:ext cx="3551368" cy="4220847"/>
          </a:xfrm>
          <a:prstGeom prst="rect">
            <a:avLst/>
          </a:prstGeom>
        </p:spPr>
        <p:txBody>
          <a:bodyPr vert="horz" lIns="91440" tIns="45720" rIns="91440" bIns="45720" rtlCol="0">
            <a:normAutofit/>
          </a:bodyPr>
          <a:lstStyle>
            <a:lvl1pPr marL="0" indent="0">
              <a:buNone/>
              <a:defRPr/>
            </a:lvl1pPr>
          </a:lstStyle>
          <a:p>
            <a:pPr lvl="0"/>
            <a:r>
              <a:rPr lang="cs-CZ" dirty="0" smtClean="0"/>
              <a:t>Add text or object to the second column</a:t>
            </a:r>
          </a:p>
        </p:txBody>
      </p:sp>
      <p:sp>
        <p:nvSpPr>
          <p:cNvPr id="9" name="Text Placeholder 9"/>
          <p:cNvSpPr>
            <a:spLocks noGrp="1"/>
          </p:cNvSpPr>
          <p:nvPr>
            <p:ph type="body" sz="quarter" idx="10" hasCustomPrompt="1"/>
          </p:nvPr>
        </p:nvSpPr>
        <p:spPr>
          <a:xfrm>
            <a:off x="2328531" y="192598"/>
            <a:ext cx="5688326"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(optional)</a:t>
            </a:r>
            <a:endParaRPr lang="en-US" dirty="0" smtClean="0"/>
          </a:p>
        </p:txBody>
      </p:sp>
    </p:spTree>
    <p:extLst>
      <p:ext uri="{BB962C8B-B14F-4D97-AF65-F5344CB8AC3E}">
        <p14:creationId xmlns:p14="http://schemas.microsoft.com/office/powerpoint/2010/main" val="153623285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text columns + picture">
    <p:spTree>
      <p:nvGrpSpPr>
        <p:cNvPr id="1" name=""/>
        <p:cNvGrpSpPr/>
        <p:nvPr/>
      </p:nvGrpSpPr>
      <p:grpSpPr>
        <a:xfrm>
          <a:off x="0" y="0"/>
          <a:ext cx="0" cy="0"/>
          <a:chOff x="0" y="0"/>
          <a:chExt cx="0" cy="0"/>
        </a:xfrm>
      </p:grpSpPr>
      <p:sp>
        <p:nvSpPr>
          <p:cNvPr id="8" name="Picture Placeholder 7"/>
          <p:cNvSpPr>
            <a:spLocks noGrp="1"/>
          </p:cNvSpPr>
          <p:nvPr>
            <p:ph type="pic" sz="quarter" idx="11" hasCustomPrompt="1"/>
          </p:nvPr>
        </p:nvSpPr>
        <p:spPr>
          <a:xfrm>
            <a:off x="8261404" y="0"/>
            <a:ext cx="3930595" cy="6858000"/>
          </a:xfrm>
          <a:prstGeom prst="rect">
            <a:avLst/>
          </a:prstGeom>
        </p:spPr>
        <p:txBody>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r>
              <a:rPr lang="cs-CZ" dirty="0" smtClean="0"/>
              <a:t>Add illustrative picture</a:t>
            </a:r>
            <a:r>
              <a:rPr lang="en-US" dirty="0" smtClean="0"/>
              <a:t> </a:t>
            </a:r>
            <a:r>
              <a:rPr lang="cs-CZ" dirty="0" smtClean="0"/>
              <a:t>(in case of informative picture, e.g. graph use different layout)</a:t>
            </a:r>
          </a:p>
          <a:p>
            <a:endParaRPr lang="cs-CZ" dirty="0"/>
          </a:p>
        </p:txBody>
      </p:sp>
      <p:sp>
        <p:nvSpPr>
          <p:cNvPr id="12" name="Text Placeholder 2"/>
          <p:cNvSpPr>
            <a:spLocks noGrp="1"/>
          </p:cNvSpPr>
          <p:nvPr>
            <p:ph idx="1" hasCustomPrompt="1"/>
          </p:nvPr>
        </p:nvSpPr>
        <p:spPr>
          <a:xfrm>
            <a:off x="618997" y="1351847"/>
            <a:ext cx="3551368" cy="5037659"/>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first colum</a:t>
            </a:r>
            <a:r>
              <a:rPr lang="en-US" dirty="0" smtClean="0"/>
              <a:t>n (</a:t>
            </a:r>
            <a:r>
              <a:rPr lang="cs-CZ" dirty="0" smtClean="0"/>
              <a:t>with</a:t>
            </a:r>
            <a:r>
              <a:rPr lang="en-US" dirty="0" smtClean="0"/>
              <a:t> no</a:t>
            </a:r>
            <a:r>
              <a:rPr lang="cs-CZ" dirty="0" smtClean="0"/>
              <a:t> title</a:t>
            </a:r>
            <a:r>
              <a:rPr lang="en-US" dirty="0" smtClean="0"/>
              <a:t>)</a:t>
            </a:r>
            <a:endParaRPr lang="cs-CZ" dirty="0" smtClean="0"/>
          </a:p>
          <a:p>
            <a:pPr lvl="0"/>
            <a:endParaRPr lang="cs-CZ" dirty="0" smtClean="0"/>
          </a:p>
        </p:txBody>
      </p:sp>
      <p:sp>
        <p:nvSpPr>
          <p:cNvPr id="13" name="Text Placeholder 2"/>
          <p:cNvSpPr>
            <a:spLocks noGrp="1"/>
          </p:cNvSpPr>
          <p:nvPr>
            <p:ph idx="13" hasCustomPrompt="1"/>
          </p:nvPr>
        </p:nvSpPr>
        <p:spPr>
          <a:xfrm>
            <a:off x="4465489" y="1351848"/>
            <a:ext cx="3551368" cy="5037658"/>
          </a:xfrm>
          <a:prstGeom prst="rect">
            <a:avLst/>
          </a:prstGeom>
        </p:spPr>
        <p:txBody>
          <a:bodyPr vert="horz" lIns="91440" tIns="45720" rIns="91440" bIns="45720" rtlCol="0">
            <a:normAutofit/>
          </a:bodyPr>
          <a:lstStyle>
            <a:lvl1pPr marL="0" marR="0" indent="0" algn="l" defTabSz="914400" rtl="0" eaLnBrk="1" fontAlgn="auto" latinLnBrk="0" hangingPunct="1">
              <a:lnSpc>
                <a:spcPct val="110000"/>
              </a:lnSpc>
              <a:spcBef>
                <a:spcPts val="0"/>
              </a:spcBef>
              <a:spcAft>
                <a:spcPts val="0"/>
              </a:spcAft>
              <a:buClr>
                <a:srgbClr val="F05B26"/>
              </a:buClr>
              <a:buSzTx/>
              <a:buFontTx/>
              <a:buNone/>
              <a:tabLst/>
              <a:defRPr baseline="0"/>
            </a:lvl1pPr>
          </a:lstStyle>
          <a:p>
            <a:pPr lvl="0"/>
            <a:r>
              <a:rPr lang="cs-CZ" dirty="0" smtClean="0"/>
              <a:t>Add text or object to the second column</a:t>
            </a:r>
            <a:r>
              <a:rPr lang="en-US" dirty="0" smtClean="0"/>
              <a:t> (</a:t>
            </a:r>
            <a:r>
              <a:rPr lang="cs-CZ" dirty="0" smtClean="0"/>
              <a:t>with</a:t>
            </a:r>
            <a:r>
              <a:rPr lang="en-US" dirty="0" smtClean="0"/>
              <a:t> no</a:t>
            </a:r>
            <a:r>
              <a:rPr lang="cs-CZ" dirty="0" smtClean="0"/>
              <a:t> title</a:t>
            </a:r>
            <a:r>
              <a:rPr lang="en-US" dirty="0" smtClean="0"/>
              <a:t>)</a:t>
            </a:r>
            <a:endParaRPr lang="cs-CZ" dirty="0" smtClean="0"/>
          </a:p>
          <a:p>
            <a:pPr lvl="0"/>
            <a:endParaRPr lang="cs-CZ" dirty="0" smtClean="0"/>
          </a:p>
        </p:txBody>
      </p:sp>
      <p:sp>
        <p:nvSpPr>
          <p:cNvPr id="9" name="Text Placeholder 9"/>
          <p:cNvSpPr>
            <a:spLocks noGrp="1"/>
          </p:cNvSpPr>
          <p:nvPr>
            <p:ph type="body" sz="quarter" idx="10" hasCustomPrompt="1"/>
          </p:nvPr>
        </p:nvSpPr>
        <p:spPr>
          <a:xfrm>
            <a:off x="2328531" y="192598"/>
            <a:ext cx="5688326" cy="359196"/>
          </a:xfrm>
          <a:prstGeom prst="rect">
            <a:avLst/>
          </a:prstGeom>
        </p:spPr>
        <p:txBody>
          <a:bodyPr>
            <a:normAutofit/>
          </a:bodyPr>
          <a:lstStyle>
            <a:lvl1pPr marL="0" marR="0" indent="0" algn="l" defTabSz="914400" rtl="0" eaLnBrk="1" fontAlgn="auto" latinLnBrk="0" hangingPunct="1">
              <a:lnSpc>
                <a:spcPct val="110000"/>
              </a:lnSpc>
              <a:spcBef>
                <a:spcPts val="0"/>
              </a:spcBef>
              <a:spcAft>
                <a:spcPts val="0"/>
              </a:spcAft>
              <a:buClr>
                <a:srgbClr val="F05B26"/>
              </a:buClr>
              <a:buSzTx/>
              <a:buFont typeface="Arial" panose="020B0604020202020204" pitchFamily="34" charset="0"/>
              <a:buNone/>
              <a:tabLst/>
              <a:defRPr sz="1600">
                <a:solidFill>
                  <a:srgbClr val="A3A2A2"/>
                </a:solidFill>
              </a:defRPr>
            </a:lvl1pPr>
          </a:lstStyle>
          <a:p>
            <a:pPr lvl="0"/>
            <a:r>
              <a:rPr lang="cs-CZ" dirty="0" smtClean="0"/>
              <a:t>Add subtitle or chapter or title, e.g. for big images (optional)</a:t>
            </a:r>
            <a:endParaRPr lang="en-US" dirty="0" smtClean="0"/>
          </a:p>
        </p:txBody>
      </p:sp>
    </p:spTree>
    <p:extLst>
      <p:ext uri="{BB962C8B-B14F-4D97-AF65-F5344CB8AC3E}">
        <p14:creationId xmlns:p14="http://schemas.microsoft.com/office/powerpoint/2010/main" val="28874977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8996" y="1352826"/>
            <a:ext cx="10944516" cy="639278"/>
          </a:xfrm>
          <a:prstGeom prst="rect">
            <a:avLst/>
          </a:prstGeom>
        </p:spPr>
        <p:txBody>
          <a:bodyPr vert="horz" lIns="91440" tIns="45720" rIns="91440" bIns="45720" rtlCol="0" anchor="ctr">
            <a:noAutofit/>
          </a:bodyPr>
          <a:lstStyle/>
          <a:p>
            <a:r>
              <a:rPr lang="cs-CZ" dirty="0" smtClean="0"/>
              <a:t>Add title</a:t>
            </a:r>
            <a:endParaRPr lang="cs-CZ" dirty="0"/>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93426" y="0"/>
            <a:ext cx="1560461" cy="709301"/>
          </a:xfrm>
          <a:prstGeom prst="rect">
            <a:avLst/>
          </a:prstGeom>
        </p:spPr>
      </p:pic>
      <p:sp>
        <p:nvSpPr>
          <p:cNvPr id="4" name="Text Placeholder 3"/>
          <p:cNvSpPr>
            <a:spLocks noGrp="1"/>
          </p:cNvSpPr>
          <p:nvPr>
            <p:ph type="body" idx="1"/>
          </p:nvPr>
        </p:nvSpPr>
        <p:spPr>
          <a:xfrm>
            <a:off x="618996" y="2168659"/>
            <a:ext cx="10944516" cy="41276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Tree>
    <p:extLst>
      <p:ext uri="{BB962C8B-B14F-4D97-AF65-F5344CB8AC3E}">
        <p14:creationId xmlns:p14="http://schemas.microsoft.com/office/powerpoint/2010/main" val="20307254"/>
      </p:ext>
    </p:extLst>
  </p:cSld>
  <p:clrMap bg1="lt1" tx1="dk1" bg2="lt2" tx2="dk2" accent1="accent1" accent2="accent2" accent3="accent3" accent4="accent4" accent5="accent5" accent6="accent6" hlink="hlink" folHlink="folHlink"/>
  <p:sldLayoutIdLst>
    <p:sldLayoutId id="2147483653" r:id="rId1"/>
    <p:sldLayoutId id="2147483651" r:id="rId2"/>
    <p:sldLayoutId id="2147483654" r:id="rId3"/>
    <p:sldLayoutId id="2147483655" r:id="rId4"/>
    <p:sldLayoutId id="2147483656" r:id="rId5"/>
    <p:sldLayoutId id="2147483650" r:id="rId6"/>
    <p:sldLayoutId id="2147483657" r:id="rId7"/>
    <p:sldLayoutId id="2147483652" r:id="rId8"/>
    <p:sldLayoutId id="2147483658" r:id="rId9"/>
    <p:sldLayoutId id="2147483659" r:id="rId10"/>
    <p:sldLayoutId id="2147483649"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b="1" kern="1200">
          <a:solidFill>
            <a:srgbClr val="F05B26"/>
          </a:solidFill>
          <a:latin typeface="+mj-lt"/>
          <a:ea typeface="+mj-ea"/>
          <a:cs typeface="+mj-cs"/>
        </a:defRPr>
      </a:lvl1pPr>
    </p:titleStyle>
    <p:bodyStyle>
      <a:lvl1pPr marL="342900" marR="0" indent="-342900" algn="l" defTabSz="914400" rtl="0" eaLnBrk="1" fontAlgn="auto" latinLnBrk="0" hangingPunct="1">
        <a:lnSpc>
          <a:spcPct val="110000"/>
        </a:lnSpc>
        <a:spcBef>
          <a:spcPts val="0"/>
        </a:spcBef>
        <a:spcAft>
          <a:spcPts val="0"/>
        </a:spcAft>
        <a:buClr>
          <a:srgbClr val="F05B26"/>
        </a:buClr>
        <a:buSzPct val="100000"/>
        <a:buFont typeface="Wingdings" panose="05000000000000000000" pitchFamily="2" charset="2"/>
        <a:buChar char="§"/>
        <a:tabLst/>
        <a:defRPr sz="2000" kern="1200" baseline="0">
          <a:solidFill>
            <a:srgbClr val="262524"/>
          </a:solidFill>
          <a:latin typeface="+mn-lt"/>
          <a:ea typeface="+mn-ea"/>
          <a:cs typeface="+mn-cs"/>
        </a:defRPr>
      </a:lvl1pPr>
      <a:lvl2pPr marL="642938"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800" kern="1200" baseline="0">
          <a:solidFill>
            <a:schemeClr val="tx1"/>
          </a:solidFill>
          <a:latin typeface="+mn-lt"/>
          <a:ea typeface="+mn-ea"/>
          <a:cs typeface="+mn-cs"/>
        </a:defRPr>
      </a:lvl2pPr>
      <a:lvl3pPr marL="13652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baseline="0">
          <a:solidFill>
            <a:schemeClr val="tx1"/>
          </a:solidFill>
          <a:latin typeface="+mn-lt"/>
          <a:ea typeface="+mn-ea"/>
          <a:cs typeface="+mn-cs"/>
        </a:defRPr>
      </a:lvl3pPr>
      <a:lvl4pPr marL="20002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a:solidFill>
            <a:schemeClr val="tx1"/>
          </a:solidFill>
          <a:latin typeface="+mn-lt"/>
          <a:ea typeface="+mn-ea"/>
          <a:cs typeface="+mn-cs"/>
        </a:defRPr>
      </a:lvl4pPr>
      <a:lvl5pPr marL="2457450" indent="-285750" algn="l" defTabSz="914400" rtl="0" eaLnBrk="1" latinLnBrk="0" hangingPunct="1">
        <a:lnSpc>
          <a:spcPct val="90000"/>
        </a:lnSpc>
        <a:spcBef>
          <a:spcPts val="500"/>
        </a:spcBef>
        <a:buClr>
          <a:srgbClr val="F05B26"/>
        </a:buClr>
        <a:buSzPct val="100000"/>
        <a:buFont typeface="Wingdings" panose="05000000000000000000" pitchFamily="2" charset="2"/>
        <a:buChar char="§"/>
        <a:defRPr sz="1400" kern="1200" baseline="0">
          <a:solidFill>
            <a:schemeClr val="tx1"/>
          </a:solidFill>
          <a:latin typeface="+mn-lt"/>
          <a:ea typeface="+mn-ea"/>
          <a:cs typeface="+mn-cs"/>
        </a:defRPr>
      </a:lvl5pPr>
      <a:lvl6pPr marL="2514600" indent="0" algn="l" defTabSz="914400" rtl="0" eaLnBrk="1" latinLnBrk="0" hangingPunct="1">
        <a:lnSpc>
          <a:spcPct val="90000"/>
        </a:lnSpc>
        <a:spcBef>
          <a:spcPts val="500"/>
        </a:spcBef>
        <a:buClr>
          <a:schemeClr val="accent2"/>
        </a:buClr>
        <a:buFont typeface="Wingdings" panose="05000000000000000000" pitchFamily="2" charset="2"/>
        <a:buChar char="§"/>
        <a:defRPr sz="1200" kern="1200">
          <a:solidFill>
            <a:schemeClr val="tx1"/>
          </a:solidFill>
          <a:latin typeface="+mn-lt"/>
          <a:ea typeface="+mn-ea"/>
          <a:cs typeface="+mn-cs"/>
        </a:defRPr>
      </a:lvl6pPr>
      <a:lvl7pPr marL="25146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app.pluralsight.com/library/courses/efmigration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ckoverflow.com/a/25057557/1138663"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sdn.microsoft.com/en-us/data/jj574232.aspx#laz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sdn.microsoft.com/en-us/data/jj574232.aspx#eag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ckoverflow.com/questions/10776121/what-is-the-unit-of-work-pattern-in-e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ckoverflow.com/questions/10776121/what-is-the-unit-of-work-pattern-in-e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sp.net/entity-framewor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ckoverflow.com/a/21538091/113866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app.pluralsight.com/library/courses/entity-framework5-getting-started"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app.pluralsight.com/library/courses/entity-framework-6-ninja-edition-whats-ne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efproject.net/en/latest/efcore-vs-ef6/feature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sdn.microsoft.com/en-us/library/dd901590(VS.95).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Entity Framework</a:t>
            </a:r>
            <a:endParaRPr lang="en-US" dirty="0"/>
          </a:p>
        </p:txBody>
      </p:sp>
      <p:sp>
        <p:nvSpPr>
          <p:cNvPr id="5" name="Content Placeholder 4"/>
          <p:cNvSpPr>
            <a:spLocks noGrp="1"/>
          </p:cNvSpPr>
          <p:nvPr>
            <p:ph idx="1"/>
          </p:nvPr>
        </p:nvSpPr>
        <p:spPr/>
        <p:txBody>
          <a:bodyPr/>
          <a:lstStyle/>
          <a:p>
            <a:r>
              <a:rPr lang="en-US" dirty="0" smtClean="0"/>
              <a:t>Petr </a:t>
            </a:r>
            <a:r>
              <a:rPr lang="en-US" dirty="0" err="1" smtClean="0"/>
              <a:t>Svirák</a:t>
            </a:r>
            <a:endParaRPr lang="en-US" dirty="0" smtClean="0"/>
          </a:p>
          <a:p>
            <a:r>
              <a:rPr lang="en-US" dirty="0" smtClean="0"/>
              <a:t>201</a:t>
            </a:r>
            <a:r>
              <a:rPr lang="cs-CZ" smtClean="0"/>
              <a:t>6</a:t>
            </a:r>
            <a:endParaRPr lang="en-US" dirty="0"/>
          </a:p>
        </p:txBody>
      </p:sp>
    </p:spTree>
    <p:extLst>
      <p:ext uri="{BB962C8B-B14F-4D97-AF65-F5344CB8AC3E}">
        <p14:creationId xmlns:p14="http://schemas.microsoft.com/office/powerpoint/2010/main" val="71475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Updating database</a:t>
            </a:r>
            <a:endParaRPr lang="en-US" dirty="0"/>
          </a:p>
        </p:txBody>
      </p:sp>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cs-CZ" i="1" dirty="0" smtClean="0"/>
              <a:t>Update</a:t>
            </a:r>
            <a:r>
              <a:rPr lang="en-US" i="1" dirty="0" smtClean="0"/>
              <a:t>-</a:t>
            </a:r>
            <a:r>
              <a:rPr lang="cs-CZ" i="1" dirty="0" smtClean="0"/>
              <a:t>Database</a:t>
            </a:r>
            <a:r>
              <a:rPr lang="en-US" i="1" dirty="0" smtClean="0"/>
              <a:t> snippet:</a:t>
            </a:r>
            <a:endParaRPr lang="en-US" dirty="0" smtClean="0"/>
          </a:p>
          <a:p>
            <a:pPr marL="985838" lvl="1" indent="-342900">
              <a:buFont typeface="Arial" panose="020B0604020202020204" pitchFamily="34" charset="0"/>
              <a:buChar char="•"/>
            </a:pPr>
            <a:r>
              <a:rPr lang="en-US" i="1" dirty="0" smtClean="0"/>
              <a:t>–</a:t>
            </a:r>
            <a:r>
              <a:rPr lang="en-US" dirty="0" err="1"/>
              <a:t>TargetMigration</a:t>
            </a:r>
            <a:r>
              <a:rPr lang="en-US" i="1" dirty="0" smtClean="0"/>
              <a:t> &lt;</a:t>
            </a:r>
            <a:r>
              <a:rPr lang="cs-CZ" i="1" dirty="0" smtClean="0"/>
              <a:t>optional-name-of-a-migration-(class-name,-without-time-stamp)</a:t>
            </a:r>
            <a:r>
              <a:rPr lang="en-US" i="1" dirty="0" smtClean="0"/>
              <a:t>&gt; </a:t>
            </a:r>
          </a:p>
          <a:p>
            <a:pPr marL="985838" lvl="1" indent="-342900">
              <a:buFont typeface="Arial" panose="020B0604020202020204" pitchFamily="34" charset="0"/>
              <a:buChar char="•"/>
            </a:pPr>
            <a:r>
              <a:rPr lang="en-US" i="1" dirty="0" smtClean="0"/>
              <a:t>–</a:t>
            </a:r>
            <a:r>
              <a:rPr lang="en-US" i="1" dirty="0" err="1" smtClean="0"/>
              <a:t>ConfigurationTypeName</a:t>
            </a:r>
            <a:r>
              <a:rPr lang="en-US" i="1" dirty="0" smtClean="0"/>
              <a:t> &lt;name-of-configuration-class-created-by-Enable-Migrations&gt;</a:t>
            </a:r>
          </a:p>
          <a:p>
            <a:pPr marL="985838" lvl="1" indent="-342900">
              <a:buFont typeface="Arial" panose="020B0604020202020204" pitchFamily="34" charset="0"/>
              <a:buChar char="•"/>
            </a:pPr>
            <a:r>
              <a:rPr lang="en-US" i="1" dirty="0" smtClean="0"/>
              <a:t>–</a:t>
            </a:r>
            <a:r>
              <a:rPr lang="en-US" i="1" dirty="0" err="1" smtClean="0"/>
              <a:t>ProjectName</a:t>
            </a:r>
            <a:r>
              <a:rPr lang="en-US" i="1" dirty="0" smtClean="0"/>
              <a:t> &lt;name-of-project-migrations-will-be-enabled-(need-EF-reference)&gt;</a:t>
            </a:r>
          </a:p>
          <a:p>
            <a:pPr marL="985838" lvl="1" indent="-342900">
              <a:buFont typeface="Arial" panose="020B0604020202020204" pitchFamily="34" charset="0"/>
              <a:buChar char="•"/>
            </a:pPr>
            <a:r>
              <a:rPr lang="en-US" i="1" dirty="0" smtClean="0"/>
              <a:t>–</a:t>
            </a:r>
            <a:r>
              <a:rPr lang="en-US" i="1" dirty="0" err="1" smtClean="0"/>
              <a:t>StartUpProjectName</a:t>
            </a:r>
            <a:r>
              <a:rPr lang="en-US" i="1" dirty="0" smtClean="0"/>
              <a:t> &lt;name-of-executable-project-(with-connection-string-in-</a:t>
            </a:r>
            <a:r>
              <a:rPr lang="en-US" i="1" dirty="0" err="1" smtClean="0"/>
              <a:t>config</a:t>
            </a:r>
            <a:r>
              <a:rPr lang="en-US" i="1" dirty="0" smtClean="0"/>
              <a:t>)&gt;</a:t>
            </a:r>
          </a:p>
          <a:p>
            <a:pPr marL="985838" lvl="1" indent="-342900">
              <a:buFont typeface="Arial" panose="020B0604020202020204" pitchFamily="34" charset="0"/>
              <a:buChar char="•"/>
            </a:pPr>
            <a:r>
              <a:rPr lang="en-US" i="1" dirty="0" smtClean="0"/>
              <a:t>–</a:t>
            </a:r>
            <a:r>
              <a:rPr lang="en-US" i="1" dirty="0" err="1" smtClean="0"/>
              <a:t>ConnectionStringName</a:t>
            </a:r>
            <a:r>
              <a:rPr lang="en-US" i="1" dirty="0" smtClean="0"/>
              <a:t> &lt;alternative-to-connection-string-(is-read-from-</a:t>
            </a:r>
            <a:r>
              <a:rPr lang="en-US" i="1" dirty="0" err="1" smtClean="0"/>
              <a:t>StartUp</a:t>
            </a:r>
            <a:r>
              <a:rPr lang="en-US" i="1" dirty="0" smtClean="0"/>
              <a:t>-project)&gt;</a:t>
            </a:r>
            <a:endParaRPr lang="cs-CZ" i="1" dirty="0" smtClean="0"/>
          </a:p>
          <a:p>
            <a:pPr marL="985838" lvl="1" indent="-342900">
              <a:buFont typeface="Arial" panose="020B0604020202020204" pitchFamily="34" charset="0"/>
              <a:buChar char="•"/>
            </a:pPr>
            <a:r>
              <a:rPr lang="cs-CZ" i="1" dirty="0" smtClean="0"/>
              <a:t>–Force – </a:t>
            </a:r>
            <a:r>
              <a:rPr lang="cs-CZ" dirty="0" smtClean="0"/>
              <a:t>executes migration even if it was already executed and corresponds to current migration</a:t>
            </a:r>
            <a:endParaRPr lang="en-US" dirty="0" smtClean="0"/>
          </a:p>
          <a:p>
            <a:pPr marL="985838" lvl="1" indent="-342900">
              <a:buFont typeface="Arial" panose="020B0604020202020204" pitchFamily="34" charset="0"/>
              <a:buChar char="•"/>
            </a:pPr>
            <a:endParaRPr lang="en-US" i="1" dirty="0" smtClean="0"/>
          </a:p>
          <a:p>
            <a:pPr marL="342900" indent="-342900">
              <a:buFont typeface="Arial" panose="020B0604020202020204" pitchFamily="34" charset="0"/>
              <a:buChar char="•"/>
            </a:pPr>
            <a:r>
              <a:rPr lang="en-US" i="1" dirty="0" smtClean="0"/>
              <a:t>No database change is </a:t>
            </a:r>
            <a:r>
              <a:rPr lang="en-US" i="1" dirty="0" err="1" smtClean="0"/>
              <a:t>perfo</a:t>
            </a:r>
            <a:r>
              <a:rPr lang="cs-CZ" i="1" dirty="0" smtClean="0"/>
              <a:t>r</a:t>
            </a:r>
            <a:r>
              <a:rPr lang="en-US" i="1" dirty="0" smtClean="0"/>
              <a:t>med. Only new migration class is generated (implements </a:t>
            </a:r>
            <a:r>
              <a:rPr lang="en-US" i="1" dirty="0" err="1" smtClean="0"/>
              <a:t>DbMigration</a:t>
            </a:r>
            <a:r>
              <a:rPr lang="en-US" i="1" dirty="0" smtClean="0"/>
              <a:t> base class).</a:t>
            </a:r>
          </a:p>
          <a:p>
            <a:pPr marL="342900" indent="-342900">
              <a:buFont typeface="Arial" panose="020B0604020202020204" pitchFamily="34" charset="0"/>
              <a:buChar char="•"/>
            </a:pPr>
            <a:r>
              <a:rPr lang="en-US" i="1" dirty="0" smtClean="0"/>
              <a:t>Class can be freely renamed and content edited, however, next explicit migration might want to remove some manual changes</a:t>
            </a:r>
            <a:endParaRPr lang="cs-CZ" i="1" dirty="0" smtClean="0"/>
          </a:p>
          <a:p>
            <a:pPr marL="342900" indent="-342900">
              <a:buFont typeface="Arial" panose="020B0604020202020204" pitchFamily="34" charset="0"/>
              <a:buChar char="•"/>
            </a:pPr>
            <a:r>
              <a:rPr lang="cs-CZ" i="1" dirty="0" smtClean="0"/>
              <a:t>To roll-back to a previous version of DB, use an older migration name as TargetMigration parameter (all migration along the way are roll-backed as well and vice-versa)</a:t>
            </a:r>
          </a:p>
          <a:p>
            <a:pPr marL="985838" lvl="1" indent="-342900">
              <a:buFont typeface="Arial" panose="020B0604020202020204" pitchFamily="34" charset="0"/>
              <a:buChar char="•"/>
            </a:pPr>
            <a:r>
              <a:rPr lang="cs-CZ" i="1" dirty="0" smtClean="0"/>
              <a:t>In some cases (usually in combination with automatic migrations), dataseb cannot be updated by the command. For development DB is should always work to delete entire database and let EF recreate it</a:t>
            </a:r>
            <a:endParaRPr lang="en-US" i="1" dirty="0" smtClean="0"/>
          </a:p>
          <a:p>
            <a:pPr lvl="1" indent="0">
              <a:buNone/>
            </a:pPr>
            <a:endParaRPr lang="en-US" dirty="0" smtClean="0"/>
          </a:p>
          <a:p>
            <a:pPr lvl="1" indent="0">
              <a:buNone/>
            </a:pPr>
            <a:endParaRPr lang="en-US" dirty="0" smtClean="0"/>
          </a:p>
          <a:p>
            <a:pPr marL="342900" indent="-342900">
              <a:buFont typeface="Arial" panose="020B0604020202020204" pitchFamily="34" charset="0"/>
              <a:buChar char="•"/>
            </a:pP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1238372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Migrations in code</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i="1" dirty="0" smtClean="0"/>
              <a:t>Call Database.SetInitializer&lt;TContext&gt;(new MigrateDatabaseToLatestVersion&lt;TContext, TConfiguration&gt;(</a:t>
            </a:r>
            <a:r>
              <a:rPr lang="cs-CZ" i="1" dirty="0"/>
              <a:t>useSuppliedContext: true</a:t>
            </a:r>
            <a:r>
              <a:rPr lang="cs-CZ" i="1" dirty="0" smtClean="0"/>
              <a:t>));</a:t>
            </a:r>
          </a:p>
          <a:p>
            <a:pPr marL="985838" lvl="1" indent="-342900">
              <a:buFont typeface="Arial" panose="020B0604020202020204" pitchFamily="34" charset="0"/>
              <a:buChar char="•"/>
            </a:pPr>
            <a:r>
              <a:rPr lang="cs-CZ" i="1" dirty="0" smtClean="0"/>
              <a:t>useSuppliedContext – will use connection provided to the DbContext</a:t>
            </a:r>
          </a:p>
          <a:p>
            <a:pPr marL="985838" lvl="1" indent="-342900">
              <a:buFont typeface="Arial" panose="020B0604020202020204" pitchFamily="34" charset="0"/>
              <a:buChar char="•"/>
            </a:pPr>
            <a:r>
              <a:rPr lang="cs-CZ" i="1" dirty="0" smtClean="0"/>
              <a:t>Always migrates to the latest version of code, custom initializer would be needed for migration to other versions (yet PowerShell snippet can be used)</a:t>
            </a:r>
          </a:p>
          <a:p>
            <a:pPr marL="985838" lvl="1" indent="-342900">
              <a:buFont typeface="Arial" panose="020B0604020202020204" pitchFamily="34" charset="0"/>
              <a:buChar char="•"/>
            </a:pPr>
            <a:r>
              <a:rPr lang="cs-CZ" i="1" dirty="0" smtClean="0"/>
              <a:t>It is not suggested to call this code from a DbContext constructor as intializer might differ based on usage</a:t>
            </a:r>
            <a:endParaRPr lang="en-US" dirty="0" smtClean="0"/>
          </a:p>
          <a:p>
            <a:pPr lvl="1" indent="0">
              <a:buNone/>
            </a:pPr>
            <a:endParaRPr lang="en-US" dirty="0" smtClean="0"/>
          </a:p>
          <a:p>
            <a:pPr marL="342900" indent="-342900">
              <a:buFont typeface="Arial" panose="020B0604020202020204" pitchFamily="34" charset="0"/>
              <a:buChar char="•"/>
            </a:pP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2895691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use migrations </a:t>
            </a:r>
            <a:r>
              <a:rPr lang="cs-CZ" dirty="0" smtClean="0"/>
              <a:t>in </a:t>
            </a:r>
            <a:r>
              <a:rPr lang="en-US" dirty="0" smtClean="0"/>
              <a:t>development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cs-CZ" dirty="0" smtClean="0"/>
              <a:t>Pre-production</a:t>
            </a:r>
          </a:p>
          <a:p>
            <a:pPr marL="985838" lvl="1" indent="-342900">
              <a:buFont typeface="Arial" panose="020B0604020202020204" pitchFamily="34" charset="0"/>
              <a:buChar char="•"/>
            </a:pPr>
            <a:r>
              <a:rPr lang="cs-CZ" i="1" dirty="0" smtClean="0"/>
              <a:t>Use </a:t>
            </a:r>
            <a:r>
              <a:rPr lang="en-US" i="1" dirty="0" err="1" smtClean="0"/>
              <a:t>MigrateDatabaseToLatestVersion</a:t>
            </a:r>
            <a:r>
              <a:rPr lang="en-US" dirty="0" smtClean="0"/>
              <a:t> </a:t>
            </a:r>
            <a:r>
              <a:rPr lang="en-US" dirty="0"/>
              <a:t>database initializer</a:t>
            </a:r>
          </a:p>
          <a:p>
            <a:pPr marL="985838" lvl="1" indent="-342900">
              <a:buFont typeface="Arial" panose="020B0604020202020204" pitchFamily="34" charset="0"/>
              <a:buChar char="•"/>
            </a:pPr>
            <a:r>
              <a:rPr lang="en-US" dirty="0"/>
              <a:t>No real </a:t>
            </a:r>
            <a:r>
              <a:rPr lang="en-US" dirty="0" smtClean="0"/>
              <a:t>data:</a:t>
            </a:r>
            <a:endParaRPr lang="en-US" dirty="0"/>
          </a:p>
          <a:p>
            <a:pPr marL="1708150" lvl="2" indent="-342900">
              <a:buFont typeface="Arial" panose="020B0604020202020204" pitchFamily="34" charset="0"/>
              <a:buChar char="•"/>
            </a:pPr>
            <a:r>
              <a:rPr lang="en-US" i="1" dirty="0" err="1"/>
              <a:t>AutomaticMigrationsEnabled</a:t>
            </a:r>
            <a:r>
              <a:rPr lang="en-US" i="1" dirty="0"/>
              <a:t> = </a:t>
            </a:r>
            <a:r>
              <a:rPr lang="cs-CZ" i="1" dirty="0" smtClean="0"/>
              <a:t>(team: </a:t>
            </a:r>
            <a:r>
              <a:rPr lang="cs-CZ" dirty="0" smtClean="0"/>
              <a:t>false</a:t>
            </a:r>
            <a:r>
              <a:rPr lang="cs-CZ" i="1" dirty="0" smtClean="0"/>
              <a:t>, indiviual: </a:t>
            </a:r>
            <a:r>
              <a:rPr lang="en-US" dirty="0" smtClean="0"/>
              <a:t>true</a:t>
            </a:r>
            <a:r>
              <a:rPr lang="cs-CZ" i="1" dirty="0" smtClean="0"/>
              <a:t>)</a:t>
            </a:r>
            <a:r>
              <a:rPr lang="en-US" i="1" dirty="0" smtClean="0"/>
              <a:t>; </a:t>
            </a:r>
            <a:endParaRPr lang="en-US" i="1" dirty="0"/>
          </a:p>
          <a:p>
            <a:pPr marL="1708150" lvl="2" indent="-342900">
              <a:buFont typeface="Arial" panose="020B0604020202020204" pitchFamily="34" charset="0"/>
              <a:buChar char="•"/>
            </a:pPr>
            <a:r>
              <a:rPr lang="en-US" i="1" dirty="0" err="1"/>
              <a:t>AutomaticMigrationDataLossAllowed</a:t>
            </a:r>
            <a:r>
              <a:rPr lang="en-US" i="1" dirty="0"/>
              <a:t> = </a:t>
            </a:r>
            <a:r>
              <a:rPr lang="cs-CZ" i="1" dirty="0" smtClean="0"/>
              <a:t>(team: </a:t>
            </a:r>
            <a:r>
              <a:rPr lang="cs-CZ" dirty="0" smtClean="0"/>
              <a:t>false</a:t>
            </a:r>
            <a:r>
              <a:rPr lang="cs-CZ" i="1" dirty="0" smtClean="0"/>
              <a:t>, individual: </a:t>
            </a:r>
            <a:r>
              <a:rPr lang="en-US" dirty="0" smtClean="0"/>
              <a:t>true</a:t>
            </a:r>
            <a:r>
              <a:rPr lang="cs-CZ" i="1" dirty="0" smtClean="0"/>
              <a:t>)</a:t>
            </a:r>
            <a:r>
              <a:rPr lang="en-US" i="1" dirty="0" smtClean="0"/>
              <a:t>;</a:t>
            </a:r>
            <a:endParaRPr lang="en-US" i="1" dirty="0"/>
          </a:p>
          <a:p>
            <a:pPr marL="1708150" lvl="2" indent="-342900">
              <a:buFont typeface="Arial" panose="020B0604020202020204" pitchFamily="34" charset="0"/>
              <a:buChar char="•"/>
            </a:pPr>
            <a:r>
              <a:rPr lang="en-US" dirty="0"/>
              <a:t>Seeding in </a:t>
            </a:r>
            <a:r>
              <a:rPr lang="en-US" i="1" dirty="0" err="1"/>
              <a:t>DbMigrationsConfiguration.Seed</a:t>
            </a:r>
            <a:r>
              <a:rPr lang="en-US" i="1" dirty="0"/>
              <a:t> </a:t>
            </a:r>
            <a:r>
              <a:rPr lang="en-US" dirty="0" smtClean="0"/>
              <a:t>method</a:t>
            </a:r>
            <a:endParaRPr lang="cs-CZ" dirty="0" smtClean="0"/>
          </a:p>
          <a:p>
            <a:pPr marL="342900" indent="-342900">
              <a:buFont typeface="Arial" panose="020B0604020202020204" pitchFamily="34" charset="0"/>
              <a:buChar char="•"/>
            </a:pPr>
            <a:r>
              <a:rPr lang="cs-CZ" dirty="0" smtClean="0"/>
              <a:t>Production</a:t>
            </a:r>
          </a:p>
          <a:p>
            <a:pPr marL="985838" lvl="1" indent="-342900">
              <a:buFont typeface="Arial" panose="020B0604020202020204" pitchFamily="34" charset="0"/>
              <a:buChar char="•"/>
            </a:pPr>
            <a:r>
              <a:rPr lang="cs-CZ" dirty="0" smtClean="0"/>
              <a:t>Always backup database and ideally work with a copy</a:t>
            </a:r>
          </a:p>
          <a:p>
            <a:pPr marL="985838" lvl="1" indent="-342900">
              <a:buFont typeface="Arial" panose="020B0604020202020204" pitchFamily="34" charset="0"/>
              <a:buChar char="•"/>
            </a:pPr>
            <a:r>
              <a:rPr lang="cs-CZ" dirty="0" smtClean="0"/>
              <a:t>Use </a:t>
            </a:r>
            <a:r>
              <a:rPr lang="cs-CZ" i="1" dirty="0" smtClean="0"/>
              <a:t>NullDatabaseInitializer</a:t>
            </a:r>
            <a:r>
              <a:rPr lang="cs-CZ" dirty="0" smtClean="0"/>
              <a:t> database initializer</a:t>
            </a:r>
            <a:endParaRPr lang="en-US" dirty="0"/>
          </a:p>
          <a:p>
            <a:pPr marL="985838" lvl="1" indent="-342900">
              <a:buFont typeface="Arial" panose="020B0604020202020204" pitchFamily="34" charset="0"/>
              <a:buChar char="•"/>
            </a:pPr>
            <a:r>
              <a:rPr lang="en-US" dirty="0"/>
              <a:t>With real data/after deployment:</a:t>
            </a:r>
          </a:p>
          <a:p>
            <a:pPr marL="1708150" lvl="2" indent="-342900">
              <a:buFont typeface="Arial" panose="020B0604020202020204" pitchFamily="34" charset="0"/>
              <a:buChar char="•"/>
            </a:pPr>
            <a:r>
              <a:rPr lang="en-US" i="1" dirty="0" err="1"/>
              <a:t>AutomaticMigrationsEnabled</a:t>
            </a:r>
            <a:r>
              <a:rPr lang="en-US" i="1" dirty="0"/>
              <a:t> = false; </a:t>
            </a:r>
          </a:p>
          <a:p>
            <a:pPr marL="1708150" lvl="2" indent="-342900">
              <a:buFont typeface="Arial" panose="020B0604020202020204" pitchFamily="34" charset="0"/>
              <a:buChar char="•"/>
            </a:pPr>
            <a:r>
              <a:rPr lang="en-US" dirty="0"/>
              <a:t>No seeding</a:t>
            </a:r>
          </a:p>
          <a:p>
            <a:pPr marL="1708150" lvl="2" indent="-342900">
              <a:buFont typeface="Arial" panose="020B0604020202020204" pitchFamily="34" charset="0"/>
              <a:buChar char="•"/>
            </a:pPr>
            <a:r>
              <a:rPr lang="en-US" dirty="0"/>
              <a:t>Call </a:t>
            </a:r>
            <a:r>
              <a:rPr lang="en-US" i="1" dirty="0"/>
              <a:t>Add-Migration </a:t>
            </a:r>
            <a:r>
              <a:rPr lang="en-US" dirty="0"/>
              <a:t>and </a:t>
            </a:r>
            <a:r>
              <a:rPr lang="en-US" i="1" dirty="0"/>
              <a:t>Update-Database </a:t>
            </a:r>
            <a:r>
              <a:rPr lang="en-US" dirty="0"/>
              <a:t>manually after each models change iteration </a:t>
            </a:r>
          </a:p>
          <a:p>
            <a:endParaRPr lang="en-US" dirty="0"/>
          </a:p>
        </p:txBody>
      </p:sp>
      <p:sp>
        <p:nvSpPr>
          <p:cNvPr id="4" name="Text Placeholder 3"/>
          <p:cNvSpPr>
            <a:spLocks noGrp="1"/>
          </p:cNvSpPr>
          <p:nvPr>
            <p:ph type="body" sz="quarter" idx="10"/>
          </p:nvPr>
        </p:nvSpPr>
        <p:spPr/>
        <p:txBody>
          <a:bodyPr>
            <a:normAutofit lnSpcReduction="10000"/>
          </a:bodyPr>
          <a:lstStyle/>
          <a:p>
            <a:r>
              <a:rPr lang="cs-CZ" dirty="0"/>
              <a:t>Entity Framework</a:t>
            </a:r>
          </a:p>
          <a:p>
            <a:endParaRPr lang="en-US" dirty="0"/>
          </a:p>
        </p:txBody>
      </p:sp>
    </p:spTree>
    <p:extLst>
      <p:ext uri="{BB962C8B-B14F-4D97-AF65-F5344CB8AC3E}">
        <p14:creationId xmlns:p14="http://schemas.microsoft.com/office/powerpoint/2010/main" val="61023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More about migrations</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Named migrations can be manually updated</a:t>
            </a:r>
          </a:p>
          <a:p>
            <a:pPr marL="342900" indent="-342900">
              <a:buFont typeface="Arial" panose="020B0604020202020204" pitchFamily="34" charset="0"/>
              <a:buChar char="•"/>
            </a:pPr>
            <a:r>
              <a:rPr lang="cs-CZ" dirty="0" smtClean="0"/>
              <a:t>Running </a:t>
            </a:r>
            <a:r>
              <a:rPr lang="cs-CZ" i="1" dirty="0" smtClean="0"/>
              <a:t>Update-Database –TargetMigration &lt;migration&gt; –Script –Force</a:t>
            </a:r>
            <a:r>
              <a:rPr lang="cs-CZ" dirty="0" smtClean="0"/>
              <a:t> will</a:t>
            </a:r>
          </a:p>
          <a:p>
            <a:pPr marL="985838" lvl="1" indent="-342900">
              <a:buFont typeface="Arial" panose="020B0604020202020204" pitchFamily="34" charset="0"/>
              <a:buChar char="•"/>
            </a:pPr>
            <a:r>
              <a:rPr lang="cs-CZ" dirty="0" smtClean="0"/>
              <a:t>Create SQL script to migrate DB to given migration (can be used on production DB)</a:t>
            </a:r>
          </a:p>
          <a:p>
            <a:pPr marL="985838" lvl="1" indent="-342900">
              <a:buFont typeface="Arial" panose="020B0604020202020204" pitchFamily="34" charset="0"/>
              <a:buChar char="•"/>
            </a:pPr>
            <a:r>
              <a:rPr lang="cs-CZ" dirty="0" smtClean="0"/>
              <a:t>Re-run migration and re-seed database (applies changes to development DB)</a:t>
            </a:r>
          </a:p>
          <a:p>
            <a:pPr marL="342900" indent="-342900">
              <a:buFont typeface="Arial" panose="020B0604020202020204" pitchFamily="34" charset="0"/>
              <a:buChar char="•"/>
            </a:pPr>
            <a:r>
              <a:rPr lang="cs-CZ" dirty="0" smtClean="0"/>
              <a:t>If not initializer set, </a:t>
            </a:r>
            <a:r>
              <a:rPr lang="en-GB" i="1" dirty="0" err="1" smtClean="0"/>
              <a:t>CreateDatabaseIfNotExists</a:t>
            </a:r>
            <a:r>
              <a:rPr lang="cs-CZ" i="1" dirty="0" smtClean="0"/>
              <a:t> </a:t>
            </a:r>
            <a:r>
              <a:rPr lang="cs-CZ" dirty="0" smtClean="0"/>
              <a:t>is used</a:t>
            </a:r>
          </a:p>
          <a:p>
            <a:pPr marL="985838" lvl="1" indent="-342900">
              <a:buFont typeface="Arial" panose="020B0604020202020204" pitchFamily="34" charset="0"/>
              <a:buChar char="•"/>
            </a:pPr>
            <a:r>
              <a:rPr lang="cs-CZ" dirty="0" smtClean="0"/>
              <a:t>When not using migrations, </a:t>
            </a:r>
            <a:r>
              <a:rPr lang="en-GB" i="1" dirty="0" err="1" smtClean="0"/>
              <a:t>DropCreateDatabaseAlways</a:t>
            </a:r>
            <a:r>
              <a:rPr lang="cs-CZ" dirty="0" smtClean="0"/>
              <a:t> and </a:t>
            </a:r>
            <a:r>
              <a:rPr lang="en-GB" i="1" dirty="0" err="1" smtClean="0"/>
              <a:t>DropCreateDatabaseIfModelChanges</a:t>
            </a:r>
            <a:r>
              <a:rPr lang="cs-CZ" i="1" dirty="0" smtClean="0"/>
              <a:t> </a:t>
            </a:r>
            <a:r>
              <a:rPr lang="cs-CZ" dirty="0" smtClean="0"/>
              <a:t>are frequently used (though permission to create database on server is required in these cases)</a:t>
            </a:r>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cs-CZ" dirty="0" smtClean="0"/>
          </a:p>
          <a:p>
            <a:endParaRPr lang="cs-CZ" dirty="0" smtClean="0"/>
          </a:p>
          <a:p>
            <a:r>
              <a:rPr lang="cs-CZ" dirty="0">
                <a:hlinkClick r:id="rId3"/>
              </a:rPr>
              <a:t>https://app.pluralsight.com/library/courses/efmigrations</a:t>
            </a:r>
            <a:r>
              <a:rPr lang="cs-CZ" dirty="0" smtClean="0">
                <a:hlinkClick r:id="rId3"/>
              </a:rPr>
              <a:t>/</a:t>
            </a:r>
            <a:endParaRPr lang="cs-CZ" dirty="0" smtClean="0"/>
          </a:p>
          <a:p>
            <a:endParaRPr lang="cs-CZ" dirty="0" smtClean="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2755824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Context set-up</a:t>
            </a:r>
            <a:endParaRPr lang="en-GB" dirty="0"/>
          </a:p>
        </p:txBody>
      </p:sp>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cs-CZ" i="1" dirty="0" smtClean="0"/>
              <a:t>DbContext </a:t>
            </a:r>
            <a:r>
              <a:rPr lang="cs-CZ" dirty="0" smtClean="0"/>
              <a:t>base class has string-parametered constructor with connection string itself or its name (preferably use „name=&lt;connectionStringName&gt;“ in the second case </a:t>
            </a:r>
            <a:r>
              <a:rPr lang="cs-CZ" dirty="0" smtClean="0">
                <a:solidFill>
                  <a:schemeClr val="accent1">
                    <a:lumMod val="50000"/>
                  </a:schemeClr>
                </a:solidFill>
              </a:rPr>
              <a:t>*</a:t>
            </a:r>
            <a:r>
              <a:rPr lang="cs-CZ" dirty="0" smtClean="0"/>
              <a:t>)</a:t>
            </a:r>
          </a:p>
          <a:p>
            <a:pPr marL="342900" indent="-342900">
              <a:buFont typeface="Arial" panose="020B0604020202020204" pitchFamily="34" charset="0"/>
              <a:buChar char="•"/>
            </a:pPr>
            <a:endParaRPr lang="cs-CZ" i="1" dirty="0" smtClean="0"/>
          </a:p>
          <a:p>
            <a:pPr marL="342900" indent="-342900">
              <a:buFont typeface="Arial" panose="020B0604020202020204" pitchFamily="34" charset="0"/>
              <a:buChar char="•"/>
            </a:pPr>
            <a:r>
              <a:rPr lang="cs-CZ" i="1" dirty="0" smtClean="0"/>
              <a:t>Database </a:t>
            </a:r>
            <a:r>
              <a:rPr lang="cs-CZ" dirty="0" smtClean="0"/>
              <a:t>property provides access to various aspects of database and its connection.</a:t>
            </a:r>
          </a:p>
          <a:p>
            <a:pPr marL="985838" lvl="1" indent="-342900">
              <a:buFont typeface="Arial" panose="020B0604020202020204" pitchFamily="34" charset="0"/>
              <a:buChar char="•"/>
            </a:pPr>
            <a:r>
              <a:rPr lang="cs-CZ" i="1" dirty="0" smtClean="0"/>
              <a:t>Database.Log </a:t>
            </a:r>
            <a:r>
              <a:rPr lang="cs-CZ" dirty="0" smtClean="0"/>
              <a:t>– allows custom logging of queries and commands executed in the context</a:t>
            </a:r>
          </a:p>
          <a:p>
            <a:pPr marL="985838" lvl="1" indent="-342900">
              <a:buFont typeface="Arial" panose="020B0604020202020204" pitchFamily="34" charset="0"/>
              <a:buChar char="•"/>
            </a:pPr>
            <a:r>
              <a:rPr lang="cs-CZ" i="1" dirty="0" smtClean="0"/>
              <a:t>Database.CommandTimeout </a:t>
            </a:r>
            <a:r>
              <a:rPr lang="cs-CZ" dirty="0" smtClean="0"/>
              <a:t>– amout of time to wait before an command is interupted</a:t>
            </a:r>
          </a:p>
          <a:p>
            <a:pPr marL="985838" lvl="1" indent="-342900">
              <a:buFont typeface="Arial" panose="020B0604020202020204" pitchFamily="34" charset="0"/>
              <a:buChar char="•"/>
            </a:pPr>
            <a:r>
              <a:rPr lang="cs-CZ" i="1" dirty="0" smtClean="0"/>
              <a:t>Database.Connection.StateChange </a:t>
            </a:r>
            <a:r>
              <a:rPr lang="cs-CZ" dirty="0" smtClean="0"/>
              <a:t>– event executed on any change to the state of connection (opened, closed, ...)</a:t>
            </a:r>
          </a:p>
          <a:p>
            <a:pPr marL="342900" indent="-342900">
              <a:buFont typeface="Arial" panose="020B0604020202020204" pitchFamily="34" charset="0"/>
              <a:buChar char="•"/>
            </a:pPr>
            <a:r>
              <a:rPr lang="cs-CZ" i="1" dirty="0" smtClean="0"/>
              <a:t>Configuration </a:t>
            </a:r>
            <a:r>
              <a:rPr lang="cs-CZ" dirty="0" smtClean="0"/>
              <a:t>property provides access to various aspects of entity framework behaviour in the context – Each property is important and well described</a:t>
            </a:r>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r>
              <a:rPr lang="cs-CZ" dirty="0" smtClean="0"/>
              <a:t>Both properties are available publicly in each instance. Always consider whether it is necessary to modify all instances of the context (by using constructor) or individual instances (by amending a property, for example, in a context instance in a given service/repository)</a:t>
            </a:r>
          </a:p>
          <a:p>
            <a:endParaRPr lang="cs-CZ" dirty="0" smtClean="0"/>
          </a:p>
          <a:p>
            <a:r>
              <a:rPr lang="cs-CZ" dirty="0" smtClean="0">
                <a:solidFill>
                  <a:schemeClr val="accent1">
                    <a:lumMod val="50000"/>
                  </a:schemeClr>
                </a:solidFill>
              </a:rPr>
              <a:t>* </a:t>
            </a:r>
            <a:r>
              <a:rPr lang="en-GB" dirty="0" smtClean="0">
                <a:hlinkClick r:id="rId3"/>
              </a:rPr>
              <a:t>http</a:t>
            </a:r>
            <a:r>
              <a:rPr lang="en-GB" dirty="0">
                <a:hlinkClick r:id="rId3"/>
              </a:rPr>
              <a:t>://</a:t>
            </a:r>
            <a:r>
              <a:rPr lang="en-GB" dirty="0" smtClean="0">
                <a:hlinkClick r:id="rId3"/>
              </a:rPr>
              <a:t>stackoverflow.com/a/25057557/1138663</a:t>
            </a:r>
            <a:endParaRPr lang="cs-CZ" dirty="0" smtClean="0"/>
          </a:p>
          <a:p>
            <a:pPr marL="342900" indent="-342900">
              <a:buFont typeface="Arial" panose="020B0604020202020204" pitchFamily="34" charset="0"/>
              <a:buChar char="•"/>
            </a:pPr>
            <a:endParaRPr lang="en-GB"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2588492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Context models creation</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cs-CZ" dirty="0" smtClean="0"/>
              <a:t>Either via DataAnnotations attributes</a:t>
            </a:r>
          </a:p>
          <a:p>
            <a:pPr marL="342900" indent="-342900">
              <a:buFont typeface="Arial" panose="020B0604020202020204" pitchFamily="34" charset="0"/>
              <a:buChar char="•"/>
            </a:pPr>
            <a:r>
              <a:rPr lang="cs-CZ" dirty="0" smtClean="0"/>
              <a:t>Or via overriding OnModelCreating method in a context itself</a:t>
            </a:r>
          </a:p>
          <a:p>
            <a:pPr marL="985838" lvl="1" indent="-342900">
              <a:buFont typeface="Arial" panose="020B0604020202020204" pitchFamily="34" charset="0"/>
              <a:buChar char="•"/>
            </a:pPr>
            <a:r>
              <a:rPr lang="cs-CZ" dirty="0" smtClean="0"/>
              <a:t>Entity Framework Fluent API</a:t>
            </a:r>
          </a:p>
          <a:p>
            <a:pPr marL="985838" lvl="1" indent="-342900">
              <a:buFont typeface="Arial" panose="020B0604020202020204" pitchFamily="34" charset="0"/>
              <a:buChar char="•"/>
            </a:pPr>
            <a:r>
              <a:rPr lang="cs-CZ" dirty="0" smtClean="0"/>
              <a:t>Wider variety of posibilities available (than attributes provide)</a:t>
            </a:r>
          </a:p>
          <a:p>
            <a:pPr marL="342900" indent="-342900">
              <a:buFont typeface="Arial" panose="020B0604020202020204" pitchFamily="34" charset="0"/>
              <a:buChar char="•"/>
            </a:pPr>
            <a:r>
              <a:rPr lang="cs-CZ" i="1" dirty="0" smtClean="0"/>
              <a:t>modelBuilder.Configurations</a:t>
            </a:r>
            <a:r>
              <a:rPr lang="cs-CZ" dirty="0" smtClean="0"/>
              <a:t> – data anotations stored in separated implementations of </a:t>
            </a:r>
            <a:r>
              <a:rPr lang="en-GB" i="1" dirty="0" err="1" smtClean="0"/>
              <a:t>EntityTypeConfiguration</a:t>
            </a:r>
            <a:r>
              <a:rPr lang="cs-CZ" i="1" dirty="0" smtClean="0"/>
              <a:t>&lt;T&gt; base class.</a:t>
            </a:r>
          </a:p>
          <a:p>
            <a:pPr marL="342900" indent="-342900">
              <a:buFont typeface="Arial" panose="020B0604020202020204" pitchFamily="34" charset="0"/>
              <a:buChar char="•"/>
            </a:pPr>
            <a:r>
              <a:rPr lang="cs-CZ" i="1" dirty="0" smtClean="0"/>
              <a:t>modelBuilder.Conventions</a:t>
            </a:r>
            <a:r>
              <a:rPr lang="cs-CZ" dirty="0" smtClean="0"/>
              <a:t> – rules based on properties for (all) models in the context, stored in separate implementations of </a:t>
            </a:r>
            <a:r>
              <a:rPr lang="cs-CZ" i="1" dirty="0" smtClean="0"/>
              <a:t>IConvention </a:t>
            </a:r>
            <a:r>
              <a:rPr lang="cs-CZ" dirty="0" smtClean="0"/>
              <a:t>(or </a:t>
            </a:r>
            <a:r>
              <a:rPr lang="cs-CZ" i="1" dirty="0" smtClean="0"/>
              <a:t>Convention </a:t>
            </a:r>
            <a:r>
              <a:rPr lang="cs-CZ" dirty="0" smtClean="0"/>
              <a:t>base class more precisely)</a:t>
            </a:r>
          </a:p>
          <a:p>
            <a:pPr marL="342900" indent="-342900">
              <a:buFont typeface="Arial" panose="020B0604020202020204" pitchFamily="34" charset="0"/>
              <a:buChar char="•"/>
            </a:pPr>
            <a:r>
              <a:rPr lang="cs-CZ" i="1" dirty="0" smtClean="0"/>
              <a:t>modelBuilder.Properties </a:t>
            </a:r>
            <a:r>
              <a:rPr lang="cs-CZ" dirty="0" smtClean="0"/>
              <a:t>– context-wide lightweight conventions</a:t>
            </a:r>
          </a:p>
          <a:p>
            <a:pPr marL="342900" indent="-342900">
              <a:buFont typeface="Arial" panose="020B0604020202020204" pitchFamily="34" charset="0"/>
              <a:buChar char="•"/>
            </a:pPr>
            <a:r>
              <a:rPr lang="cs-CZ" i="1" dirty="0" smtClean="0"/>
              <a:t>modelBuilder.Entity </a:t>
            </a:r>
            <a:r>
              <a:rPr lang="cs-CZ" dirty="0" smtClean="0"/>
              <a:t>– relations definition, entity-specific lightweight configurations and conventions</a:t>
            </a:r>
          </a:p>
          <a:p>
            <a:pPr marL="342900" indent="-342900">
              <a:buFont typeface="Arial" panose="020B0604020202020204" pitchFamily="34" charset="0"/>
              <a:buChar char="•"/>
            </a:pPr>
            <a:endParaRPr lang="en-GB"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3070742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Lazy loading (and proxies)</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If enabled (default), virtual properties representing (other) entities or collections of entities are not queried with the main object itself, but later upon first request/access to given property in code.</a:t>
            </a:r>
          </a:p>
          <a:p>
            <a:pPr marL="342900" indent="-342900">
              <a:buFont typeface="Arial" panose="020B0604020202020204" pitchFamily="34" charset="0"/>
              <a:buChar char="•"/>
            </a:pPr>
            <a:r>
              <a:rPr lang="cs-CZ" dirty="0" smtClean="0"/>
              <a:t>This is done by using automaticaly (run-time) generated proxy types overriding the very virtual properties and replacing their getter with a loading hook.</a:t>
            </a:r>
          </a:p>
          <a:p>
            <a:endParaRPr lang="cs-CZ" dirty="0" smtClean="0"/>
          </a:p>
          <a:p>
            <a:endParaRPr lang="cs-CZ" dirty="0"/>
          </a:p>
          <a:p>
            <a:endParaRPr lang="cs-CZ" dirty="0" smtClean="0"/>
          </a:p>
          <a:p>
            <a:endParaRPr lang="cs-CZ" dirty="0"/>
          </a:p>
          <a:p>
            <a:endParaRPr lang="cs-CZ" dirty="0" smtClean="0"/>
          </a:p>
          <a:p>
            <a:endParaRPr lang="cs-CZ" dirty="0"/>
          </a:p>
          <a:p>
            <a:r>
              <a:rPr lang="cs-CZ" dirty="0">
                <a:hlinkClick r:id="rId3"/>
              </a:rPr>
              <a:t>https://</a:t>
            </a:r>
            <a:r>
              <a:rPr lang="cs-CZ" dirty="0" smtClean="0">
                <a:hlinkClick r:id="rId3"/>
              </a:rPr>
              <a:t>msdn.microsoft.com/en-us/data/jj574232.aspx#lazy</a:t>
            </a:r>
            <a:endParaRPr lang="cs-CZ" dirty="0" smtClean="0"/>
          </a:p>
          <a:p>
            <a:endParaRPr lang="en-GB"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162441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Eager loading</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For queries where it is known that certain properties/related entities will be accessed, eager loading is more suitable as there is only one query to the database, rather than a new query for each virtual property of each object that was accessed for the first time.</a:t>
            </a:r>
          </a:p>
          <a:p>
            <a:pPr marL="342900" indent="-342900">
              <a:buFont typeface="Arial" panose="020B0604020202020204" pitchFamily="34" charset="0"/>
              <a:buChar char="•"/>
            </a:pPr>
            <a:r>
              <a:rPr lang="cs-CZ" i="1" dirty="0" smtClean="0"/>
              <a:t>&lt;DbContext&gt;.&lt;DbSet&gt;.Include(entity =&gt; entity.Property)</a:t>
            </a:r>
            <a:r>
              <a:rPr lang="cs-CZ" dirty="0" smtClean="0"/>
              <a:t> – notifies Entity Framework to query entity/entities stored in the </a:t>
            </a:r>
            <a:r>
              <a:rPr lang="cs-CZ" i="1" dirty="0" smtClean="0"/>
              <a:t>Property</a:t>
            </a:r>
            <a:r>
              <a:rPr lang="cs-CZ" dirty="0" smtClean="0"/>
              <a:t> along with entity stored in </a:t>
            </a:r>
            <a:r>
              <a:rPr lang="cs-CZ" i="1" dirty="0" smtClean="0"/>
              <a:t>&lt;DbSet&gt;</a:t>
            </a:r>
            <a:r>
              <a:rPr lang="cs-CZ" dirty="0" smtClean="0"/>
              <a:t>.</a:t>
            </a:r>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cs-CZ" dirty="0" smtClean="0"/>
          </a:p>
          <a:p>
            <a:endParaRPr lang="cs-CZ" dirty="0"/>
          </a:p>
          <a:p>
            <a:r>
              <a:rPr lang="cs-CZ" dirty="0">
                <a:hlinkClick r:id="rId3"/>
              </a:rPr>
              <a:t>https://</a:t>
            </a:r>
            <a:r>
              <a:rPr lang="cs-CZ" dirty="0" smtClean="0">
                <a:hlinkClick r:id="rId3"/>
              </a:rPr>
              <a:t>msdn.microsoft.com/en-us/data/jj574232.aspx#eager</a:t>
            </a:r>
            <a:endParaRPr lang="cs-CZ" dirty="0" smtClean="0"/>
          </a:p>
          <a:p>
            <a:endParaRPr lang="en-GB"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807517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Unit of Work</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Design pattern</a:t>
            </a:r>
          </a:p>
          <a:p>
            <a:pPr marL="342900" indent="-342900">
              <a:buFont typeface="Arial" panose="020B0604020202020204" pitchFamily="34" charset="0"/>
              <a:buChar char="•"/>
            </a:pPr>
            <a:r>
              <a:rPr lang="cs-CZ" dirty="0" smtClean="0"/>
              <a:t>Each DbContext acts as a unit of work.</a:t>
            </a:r>
          </a:p>
          <a:p>
            <a:pPr marL="985838" lvl="1" indent="-342900">
              <a:buFont typeface="Arial" panose="020B0604020202020204" pitchFamily="34" charset="0"/>
              <a:buChar char="•"/>
            </a:pPr>
            <a:r>
              <a:rPr lang="cs-CZ" dirty="0" smtClean="0"/>
              <a:t>Changes made to entities are tracked and persit in memory</a:t>
            </a:r>
          </a:p>
          <a:p>
            <a:pPr marL="985838" lvl="1" indent="-342900">
              <a:buFont typeface="Arial" panose="020B0604020202020204" pitchFamily="34" charset="0"/>
              <a:buChar char="•"/>
            </a:pPr>
            <a:r>
              <a:rPr lang="cs-CZ" dirty="0" smtClean="0"/>
              <a:t>Each </a:t>
            </a:r>
            <a:r>
              <a:rPr lang="cs-CZ" i="1" dirty="0" smtClean="0"/>
              <a:t>SaveChanges() </a:t>
            </a:r>
            <a:r>
              <a:rPr lang="cs-CZ" dirty="0" smtClean="0"/>
              <a:t>call succeeds fully or nowise (change are persisted only all-together)</a:t>
            </a:r>
          </a:p>
          <a:p>
            <a:pPr marL="985838" lvl="1" indent="-342900">
              <a:buFont typeface="Arial" panose="020B0604020202020204" pitchFamily="34" charset="0"/>
              <a:buChar char="•"/>
            </a:pPr>
            <a:r>
              <a:rPr lang="cs-CZ" dirty="0" smtClean="0"/>
              <a:t>Bigger the context is, more memory it possibly drains and more responsibilies it has</a:t>
            </a:r>
          </a:p>
          <a:p>
            <a:endParaRPr lang="cs-CZ" dirty="0" smtClean="0"/>
          </a:p>
          <a:p>
            <a:endParaRPr lang="cs-CZ" dirty="0"/>
          </a:p>
          <a:p>
            <a:endParaRPr lang="cs-CZ" dirty="0" smtClean="0"/>
          </a:p>
          <a:p>
            <a:endParaRPr lang="cs-CZ" dirty="0"/>
          </a:p>
          <a:p>
            <a:endParaRPr lang="cs-CZ" dirty="0" smtClean="0">
              <a:hlinkClick r:id="rId3"/>
            </a:endParaRPr>
          </a:p>
          <a:p>
            <a:endParaRPr lang="cs-CZ" dirty="0">
              <a:hlinkClick r:id="rId3"/>
            </a:endParaRPr>
          </a:p>
          <a:p>
            <a:r>
              <a:rPr lang="cs-CZ" dirty="0" smtClean="0">
                <a:hlinkClick r:id="rId3"/>
              </a:rPr>
              <a:t>http</a:t>
            </a:r>
            <a:r>
              <a:rPr lang="cs-CZ" dirty="0">
                <a:hlinkClick r:id="rId3"/>
              </a:rPr>
              <a:t>://</a:t>
            </a:r>
            <a:r>
              <a:rPr lang="cs-CZ" dirty="0" smtClean="0">
                <a:hlinkClick r:id="rId3"/>
              </a:rPr>
              <a:t>stackoverflow.com/questions/10776121/what-is-the-unit-of-work-pattern-in-ef</a:t>
            </a:r>
            <a:endParaRPr lang="cs-CZ" dirty="0" smtClean="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3979295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Bounded Context</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Design pattern</a:t>
            </a:r>
          </a:p>
          <a:p>
            <a:pPr marL="342900" indent="-342900">
              <a:buFont typeface="Arial" panose="020B0604020202020204" pitchFamily="34" charset="0"/>
              <a:buChar char="•"/>
            </a:pPr>
            <a:r>
              <a:rPr lang="cs-CZ" dirty="0" smtClean="0"/>
              <a:t>Bounded context is context that delimits the applicability of a particular model (one of DDD patterns)</a:t>
            </a:r>
          </a:p>
          <a:p>
            <a:pPr marL="985838" lvl="1" indent="-342900">
              <a:buFont typeface="Arial" panose="020B0604020202020204" pitchFamily="34" charset="0"/>
              <a:buChar char="•"/>
            </a:pPr>
            <a:r>
              <a:rPr lang="cs-CZ" dirty="0" smtClean="0"/>
              <a:t>Clearer defined boundaries of each entity or entity group</a:t>
            </a:r>
          </a:p>
          <a:p>
            <a:pPr marL="985838" lvl="1" indent="-342900">
              <a:buFont typeface="Arial" panose="020B0604020202020204" pitchFamily="34" charset="0"/>
              <a:buChar char="•"/>
            </a:pPr>
            <a:r>
              <a:rPr lang="cs-CZ" dirty="0" smtClean="0"/>
              <a:t>Better maintainability and less side-effects on context change</a:t>
            </a:r>
          </a:p>
          <a:p>
            <a:endParaRPr lang="cs-CZ" dirty="0" smtClean="0"/>
          </a:p>
          <a:p>
            <a:endParaRPr lang="cs-CZ" dirty="0"/>
          </a:p>
          <a:p>
            <a:endParaRPr lang="cs-CZ" dirty="0" smtClean="0"/>
          </a:p>
          <a:p>
            <a:endParaRPr lang="cs-CZ" dirty="0"/>
          </a:p>
          <a:p>
            <a:endParaRPr lang="cs-CZ" dirty="0" smtClean="0"/>
          </a:p>
          <a:p>
            <a:endParaRPr lang="cs-CZ" dirty="0" smtClean="0"/>
          </a:p>
          <a:p>
            <a:r>
              <a:rPr lang="cs-CZ" dirty="0">
                <a:hlinkClick r:id="rId3"/>
              </a:rPr>
              <a:t>https://</a:t>
            </a:r>
            <a:r>
              <a:rPr lang="cs-CZ" dirty="0" smtClean="0">
                <a:hlinkClick r:id="rId3"/>
              </a:rPr>
              <a:t>msdn.microsoft.com/en-us/magazine/jj883952.aspx</a:t>
            </a:r>
            <a:endParaRPr lang="cs-CZ" dirty="0">
              <a:hlinkClick r:id="rId3"/>
            </a:endParaRPr>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3008570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What is it</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smtClean="0"/>
              <a:t>NuGet</a:t>
            </a:r>
            <a:r>
              <a:rPr lang="en-US" dirty="0" smtClean="0"/>
              <a:t> package @ nuget.org</a:t>
            </a:r>
            <a:endParaRPr lang="cs-CZ" dirty="0" smtClean="0"/>
          </a:p>
          <a:p>
            <a:pPr marL="342900" indent="-342900">
              <a:buFont typeface="Arial" panose="020B0604020202020204" pitchFamily="34" charset="0"/>
              <a:buChar char="•"/>
            </a:pPr>
            <a:r>
              <a:rPr lang="en-US" dirty="0" smtClean="0"/>
              <a:t>Object-relational mapper</a:t>
            </a:r>
            <a:r>
              <a:rPr lang="cs-CZ" dirty="0" smtClean="0"/>
              <a:t> (ORM)</a:t>
            </a:r>
            <a:r>
              <a:rPr lang="en-US" dirty="0" smtClean="0"/>
              <a:t> to </a:t>
            </a:r>
            <a:r>
              <a:rPr lang="en-US" dirty="0"/>
              <a:t>work with relational data using domain-specific </a:t>
            </a:r>
            <a:r>
              <a:rPr lang="en-US" dirty="0" smtClean="0"/>
              <a:t>objects</a:t>
            </a:r>
          </a:p>
          <a:p>
            <a:pPr marL="342900" indent="-342900">
              <a:buFont typeface="Arial" panose="020B0604020202020204" pitchFamily="34" charset="0"/>
              <a:buChar char="•"/>
            </a:pPr>
            <a:r>
              <a:rPr lang="en-US" dirty="0" smtClean="0"/>
              <a:t>Eliminates </a:t>
            </a:r>
            <a:r>
              <a:rPr lang="en-US" dirty="0"/>
              <a:t>the need for most of the data-access </a:t>
            </a:r>
            <a:r>
              <a:rPr lang="en-US" dirty="0" smtClean="0"/>
              <a:t>code</a:t>
            </a:r>
            <a:endParaRPr lang="cs-CZ" dirty="0" smtClean="0"/>
          </a:p>
          <a:p>
            <a:pPr marL="342900" indent="-342900">
              <a:buFont typeface="Arial" panose="020B0604020202020204" pitchFamily="34" charset="0"/>
              <a:buChar char="•"/>
            </a:pPr>
            <a:r>
              <a:rPr lang="cs-CZ" dirty="0" smtClean="0"/>
              <a:t>Code-first or Database-first</a:t>
            </a:r>
          </a:p>
          <a:p>
            <a:pPr marL="342900" indent="-342900">
              <a:buFont typeface="Arial" panose="020B0604020202020204" pitchFamily="34" charset="0"/>
              <a:buChar char="•"/>
            </a:pPr>
            <a:r>
              <a:rPr lang="cs-CZ" dirty="0" smtClean="0"/>
              <a:t>Quarable interface to work with DB</a:t>
            </a:r>
            <a:endParaRPr lang="cs-CZ" dirty="0"/>
          </a:p>
          <a:p>
            <a:endParaRPr lang="cs-CZ" dirty="0" smtClean="0">
              <a:hlinkClick r:id="rId3"/>
            </a:endParaRPr>
          </a:p>
          <a:p>
            <a:endParaRPr lang="cs-CZ" dirty="0">
              <a:hlinkClick r:id="rId3"/>
            </a:endParaRPr>
          </a:p>
          <a:p>
            <a:endParaRPr lang="cs-CZ" dirty="0" smtClean="0">
              <a:hlinkClick r:id="rId3"/>
            </a:endParaRPr>
          </a:p>
          <a:p>
            <a:endParaRPr lang="cs-CZ" dirty="0">
              <a:hlinkClick r:id="rId3"/>
            </a:endParaRPr>
          </a:p>
          <a:p>
            <a:endParaRPr lang="en-US" dirty="0" smtClean="0">
              <a:hlinkClick r:id="rId3"/>
            </a:endParaRPr>
          </a:p>
          <a:p>
            <a:endParaRPr lang="en-US" dirty="0">
              <a:hlinkClick r:id="rId3"/>
            </a:endParaRPr>
          </a:p>
          <a:p>
            <a:r>
              <a:rPr lang="cs-CZ" dirty="0" smtClean="0">
                <a:hlinkClick r:id="rId3"/>
              </a:rPr>
              <a:t>http</a:t>
            </a:r>
            <a:r>
              <a:rPr lang="cs-CZ" dirty="0">
                <a:hlinkClick r:id="rId3"/>
              </a:rPr>
              <a:t>://</a:t>
            </a:r>
            <a:r>
              <a:rPr lang="cs-CZ" dirty="0" smtClean="0">
                <a:hlinkClick r:id="rId3"/>
              </a:rPr>
              <a:t>www.asp.net/entity-framework</a:t>
            </a:r>
            <a:endParaRPr lang="en-US" dirty="0" smtClean="0"/>
          </a:p>
          <a:p>
            <a:endParaRPr lang="cs-CZ" dirty="0" smtClean="0"/>
          </a:p>
          <a:p>
            <a:endParaRPr lang="cs-CZ"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cs-CZ" dirty="0"/>
          </a:p>
          <a:p>
            <a:endParaRPr lang="cs-CZ" dirty="0"/>
          </a:p>
        </p:txBody>
      </p:sp>
    </p:spTree>
    <p:extLst>
      <p:ext uri="{BB962C8B-B14F-4D97-AF65-F5344CB8AC3E}">
        <p14:creationId xmlns:p14="http://schemas.microsoft.com/office/powerpoint/2010/main" val="2449685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Seeding multiple contexts</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Entity </a:t>
            </a:r>
            <a:r>
              <a:rPr lang="cs-CZ" dirty="0"/>
              <a:t>Framework is unable to seed multiple </a:t>
            </a:r>
            <a:r>
              <a:rPr lang="cs-CZ" dirty="0" smtClean="0"/>
              <a:t>contexts </a:t>
            </a:r>
            <a:r>
              <a:rPr lang="cs-CZ" dirty="0"/>
              <a:t>with at least one same </a:t>
            </a:r>
            <a:r>
              <a:rPr lang="cs-CZ" dirty="0" smtClean="0"/>
              <a:t>entity</a:t>
            </a:r>
          </a:p>
          <a:p>
            <a:pPr marL="342900" indent="-342900">
              <a:buFont typeface="Arial" panose="020B0604020202020204" pitchFamily="34" charset="0"/>
              <a:buChar char="•"/>
            </a:pPr>
            <a:r>
              <a:rPr lang="cs-CZ" dirty="0" smtClean="0"/>
              <a:t>Thus </a:t>
            </a:r>
            <a:r>
              <a:rPr lang="cs-CZ" dirty="0"/>
              <a:t>it is necessary to use single seeding context for development/early testing purposes</a:t>
            </a:r>
            <a:r>
              <a:rPr lang="cs-CZ" dirty="0" smtClean="0"/>
              <a:t>.</a:t>
            </a:r>
          </a:p>
          <a:p>
            <a:pPr marL="985838" lvl="1" indent="-342900">
              <a:buFont typeface="Arial" panose="020B0604020202020204" pitchFamily="34" charset="0"/>
              <a:buChar char="•"/>
            </a:pPr>
            <a:r>
              <a:rPr lang="cs-CZ" dirty="0" smtClean="0"/>
              <a:t>If there are groups of entities without relation between them, it is possible to have multiple seeding contexts that do not interfere with eath other.</a:t>
            </a:r>
          </a:p>
          <a:p>
            <a:pPr marL="985838" lvl="1" indent="-342900">
              <a:buFont typeface="Arial" panose="020B0604020202020204" pitchFamily="34" charset="0"/>
              <a:buChar char="•"/>
            </a:pPr>
            <a:r>
              <a:rPr lang="cs-CZ" dirty="0" smtClean="0"/>
              <a:t>Such context(s) </a:t>
            </a:r>
            <a:r>
              <a:rPr lang="cs-CZ" dirty="0"/>
              <a:t>should however never been used in any life environment</a:t>
            </a:r>
            <a:r>
              <a:rPr lang="cs-CZ" dirty="0" smtClean="0"/>
              <a:t>.</a:t>
            </a:r>
          </a:p>
          <a:p>
            <a:pPr marL="342900" indent="-342900">
              <a:buFont typeface="Arial" panose="020B0604020202020204" pitchFamily="34" charset="0"/>
              <a:buChar char="•"/>
            </a:pPr>
            <a:r>
              <a:rPr lang="cs-CZ" dirty="0" smtClean="0"/>
              <a:t>Non-seeding context can overlap freely and may even inherit one another</a:t>
            </a:r>
          </a:p>
          <a:p>
            <a:pPr marL="985838" lvl="1" indent="-342900">
              <a:buFont typeface="Arial" panose="020B0604020202020204" pitchFamily="34" charset="0"/>
              <a:buChar char="•"/>
            </a:pPr>
            <a:r>
              <a:rPr lang="cs-CZ" dirty="0" smtClean="0"/>
              <a:t>These context should not use any agressive initializer (</a:t>
            </a:r>
            <a:r>
              <a:rPr lang="cs-CZ" dirty="0"/>
              <a:t>such </a:t>
            </a:r>
            <a:r>
              <a:rPr lang="cs-CZ" dirty="0" smtClean="0"/>
              <a:t>as </a:t>
            </a:r>
            <a:r>
              <a:rPr lang="cs-CZ" i="1" dirty="0" smtClean="0"/>
              <a:t>DropCreateDatabaseAlways</a:t>
            </a:r>
            <a:r>
              <a:rPr lang="cs-CZ" dirty="0" smtClean="0"/>
              <a:t>)</a:t>
            </a:r>
          </a:p>
          <a:p>
            <a:pPr marL="985838" lvl="1" indent="-342900">
              <a:buFont typeface="Arial" panose="020B0604020202020204" pitchFamily="34" charset="0"/>
              <a:buChar char="•"/>
            </a:pPr>
            <a:r>
              <a:rPr lang="cs-CZ" dirty="0" smtClean="0"/>
              <a:t>It is no problem for these contexts to exists in single database</a:t>
            </a:r>
          </a:p>
          <a:p>
            <a:pPr marL="985838" lvl="1"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cs-CZ" dirty="0"/>
          </a:p>
          <a:p>
            <a:r>
              <a:rPr lang="cs-CZ" dirty="0">
                <a:hlinkClick r:id="rId2"/>
              </a:rPr>
              <a:t>http://</a:t>
            </a:r>
            <a:r>
              <a:rPr lang="cs-CZ" dirty="0" smtClean="0">
                <a:hlinkClick r:id="rId2"/>
              </a:rPr>
              <a:t>stackoverflow.com/a/21538091/1138663</a:t>
            </a:r>
            <a:endParaRPr lang="cs-CZ" dirty="0" smtClean="0"/>
          </a:p>
          <a:p>
            <a:endParaRPr lang="cs-CZ" dirty="0"/>
          </a:p>
          <a:p>
            <a:endParaRPr lang="en-GB"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3695869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Resources</a:t>
            </a:r>
            <a:endParaRPr lang="en-GB"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dirty="0" smtClean="0">
                <a:hlinkClick r:id="rId3"/>
              </a:rPr>
              <a:t>https</a:t>
            </a:r>
            <a:r>
              <a:rPr lang="en-GB" dirty="0">
                <a:hlinkClick r:id="rId3"/>
              </a:rPr>
              <a:t>://</a:t>
            </a:r>
            <a:r>
              <a:rPr lang="en-GB" dirty="0" smtClean="0">
                <a:hlinkClick r:id="rId3"/>
              </a:rPr>
              <a:t>app.pluralsight.com/library/courses/entity-framework5-getting-started</a:t>
            </a:r>
            <a:endParaRPr lang="cs-CZ" dirty="0" smtClean="0"/>
          </a:p>
          <a:p>
            <a:pPr marL="342900" indent="-342900">
              <a:buFont typeface="Arial" panose="020B0604020202020204" pitchFamily="34" charset="0"/>
              <a:buChar char="•"/>
            </a:pPr>
            <a:endParaRPr lang="cs-CZ" dirty="0" smtClean="0">
              <a:hlinkClick r:id="rId4"/>
            </a:endParaRPr>
          </a:p>
          <a:p>
            <a:pPr marL="342900" indent="-342900">
              <a:buFont typeface="Arial" panose="020B0604020202020204" pitchFamily="34" charset="0"/>
              <a:buChar char="•"/>
            </a:pPr>
            <a:r>
              <a:rPr lang="en-GB" dirty="0" smtClean="0">
                <a:hlinkClick r:id="rId4"/>
              </a:rPr>
              <a:t>https</a:t>
            </a:r>
            <a:r>
              <a:rPr lang="en-GB" dirty="0">
                <a:hlinkClick r:id="rId4"/>
              </a:rPr>
              <a:t>://</a:t>
            </a:r>
            <a:r>
              <a:rPr lang="en-GB" dirty="0" smtClean="0">
                <a:hlinkClick r:id="rId4"/>
              </a:rPr>
              <a:t>app.pluralsight.com/library/courses/entity-framework-6-ninja-edition-whats-new</a:t>
            </a:r>
            <a:endParaRPr lang="cs-CZ" dirty="0" smtClean="0"/>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cs-CZ" dirty="0" smtClean="0"/>
          </a:p>
          <a:p>
            <a:pPr marL="342900" indent="-342900">
              <a:buFont typeface="Arial" panose="020B0604020202020204" pitchFamily="34" charset="0"/>
              <a:buChar char="•"/>
            </a:pPr>
            <a:endParaRPr lang="en-GB" dirty="0"/>
          </a:p>
          <a:p>
            <a:endParaRPr lang="en-GB"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en-GB" dirty="0"/>
          </a:p>
        </p:txBody>
      </p:sp>
    </p:spTree>
    <p:extLst>
      <p:ext uri="{BB962C8B-B14F-4D97-AF65-F5344CB8AC3E}">
        <p14:creationId xmlns:p14="http://schemas.microsoft.com/office/powerpoint/2010/main" val="409298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ORM</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Object-relational mapping</a:t>
            </a:r>
          </a:p>
          <a:p>
            <a:pPr marL="342900" indent="-342900">
              <a:buFont typeface="Arial" panose="020B0604020202020204" pitchFamily="34" charset="0"/>
              <a:buChar char="•"/>
            </a:pPr>
            <a:r>
              <a:rPr lang="en-US" dirty="0" smtClean="0"/>
              <a:t>Technique used to connect two incompatible realms (usually a scalar database and an object-oriented programing language</a:t>
            </a:r>
          </a:p>
          <a:p>
            <a:pPr marL="342900" indent="-342900">
              <a:buFont typeface="Arial" panose="020B0604020202020204" pitchFamily="34" charset="0"/>
              <a:buChar char="•"/>
            </a:pPr>
            <a:r>
              <a:rPr lang="en-US" dirty="0" smtClean="0"/>
              <a:t>New layer of abstraction is introduced that synchronizes scalar values from database with an object structure in memory and vice-versa</a:t>
            </a:r>
          </a:p>
          <a:p>
            <a:pPr marL="342900" indent="-342900">
              <a:buFont typeface="Arial" panose="020B0604020202020204" pitchFamily="34" charset="0"/>
              <a:buChar char="•"/>
            </a:pPr>
            <a:endParaRPr lang="en-US" dirty="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317460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EF6 vs. EF Core</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EF6 will be used</a:t>
            </a:r>
          </a:p>
          <a:p>
            <a:pPr marL="985838" lvl="1" indent="-342900">
              <a:buFont typeface="Arial" panose="020B0604020202020204" pitchFamily="34" charset="0"/>
              <a:buChar char="•"/>
            </a:pPr>
            <a:r>
              <a:rPr lang="en-US" dirty="0" smtClean="0"/>
              <a:t>Plenty is missing in EF Core, for example:</a:t>
            </a:r>
          </a:p>
          <a:p>
            <a:pPr marL="1708150" lvl="2" indent="-342900">
              <a:buFont typeface="Arial" panose="020B0604020202020204" pitchFamily="34" charset="0"/>
              <a:buChar char="•"/>
            </a:pPr>
            <a:r>
              <a:rPr lang="en-US" dirty="0" smtClean="0"/>
              <a:t>many-to-many relations</a:t>
            </a:r>
          </a:p>
          <a:p>
            <a:pPr marL="1708150" lvl="2" indent="-342900">
              <a:buFont typeface="Arial" panose="020B0604020202020204" pitchFamily="34" charset="0"/>
              <a:buChar char="•"/>
            </a:pPr>
            <a:r>
              <a:rPr lang="en-US" dirty="0" smtClean="0"/>
              <a:t>lazy loading</a:t>
            </a:r>
          </a:p>
          <a:p>
            <a:pPr marL="1708150" lvl="2" indent="-342900">
              <a:buFont typeface="Arial" panose="020B0604020202020204" pitchFamily="34" charset="0"/>
              <a:buChar char="•"/>
            </a:pPr>
            <a:r>
              <a:rPr lang="en-US" dirty="0" smtClean="0"/>
              <a:t>simple type conversions</a:t>
            </a:r>
          </a:p>
          <a:p>
            <a:pPr marL="1708150" lvl="2" indent="-342900">
              <a:buFont typeface="Arial" panose="020B0604020202020204" pitchFamily="34" charset="0"/>
              <a:buChar char="•"/>
            </a:pPr>
            <a:r>
              <a:rPr lang="en-US" dirty="0" smtClean="0"/>
              <a:t>joins</a:t>
            </a:r>
          </a:p>
          <a:p>
            <a:pPr marL="1708150" lvl="2" indent="-342900">
              <a:buFont typeface="Arial" panose="020B0604020202020204" pitchFamily="34" charset="0"/>
              <a:buChar char="•"/>
            </a:pPr>
            <a:r>
              <a:rPr lang="en-US" dirty="0" smtClean="0"/>
              <a:t>seeding</a:t>
            </a:r>
          </a:p>
          <a:p>
            <a:pPr marL="1708150" lvl="2" indent="-342900">
              <a:buFont typeface="Arial" panose="020B0604020202020204" pitchFamily="34" charset="0"/>
              <a:buChar char="•"/>
            </a:pPr>
            <a:r>
              <a:rPr lang="en-US" dirty="0" smtClean="0"/>
              <a:t>migrations for contexts in separate libraries</a:t>
            </a:r>
          </a:p>
          <a:p>
            <a:pPr marL="985838" lvl="1" indent="-342900">
              <a:buFont typeface="Arial" panose="020B0604020202020204" pitchFamily="34" charset="0"/>
              <a:buChar char="•"/>
            </a:pPr>
            <a:r>
              <a:rPr lang="en-US" dirty="0" smtClean="0"/>
              <a:t>The set of currently available features does not make it an option for any larger production project</a:t>
            </a:r>
          </a:p>
          <a:p>
            <a:endParaRPr lang="en-US" dirty="0" smtClean="0"/>
          </a:p>
          <a:p>
            <a:endParaRPr lang="en-US" dirty="0" smtClean="0"/>
          </a:p>
          <a:p>
            <a:endParaRPr lang="en-US" dirty="0" smtClean="0"/>
          </a:p>
          <a:p>
            <a:r>
              <a:rPr lang="en-US" dirty="0" smtClean="0">
                <a:hlinkClick r:id="rId2"/>
              </a:rPr>
              <a:t>https://docs.efproject.net/en/latest/efcore-vs-ef6/features.html</a:t>
            </a:r>
            <a:endParaRPr lang="en-US" dirty="0" smtClean="0"/>
          </a:p>
          <a:p>
            <a:endParaRPr lang="en-US" dirty="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4121327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Where to start</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Create a class that implements DbContext</a:t>
            </a:r>
          </a:p>
          <a:p>
            <a:pPr marL="985838" lvl="1" indent="-342900">
              <a:buFont typeface="Arial" panose="020B0604020202020204" pitchFamily="34" charset="0"/>
              <a:buChar char="•"/>
            </a:pPr>
            <a:r>
              <a:rPr lang="cs-CZ" dirty="0" smtClean="0"/>
              <a:t>Base class provides methods to work with object representation of database data</a:t>
            </a:r>
          </a:p>
          <a:p>
            <a:pPr marL="985838" lvl="1" indent="-342900">
              <a:buFont typeface="Arial" panose="020B0604020202020204" pitchFamily="34" charset="0"/>
              <a:buChar char="•"/>
            </a:pPr>
            <a:r>
              <a:rPr lang="cs-CZ" dirty="0" smtClean="0"/>
              <a:t>Allows further configuration (later)</a:t>
            </a:r>
          </a:p>
          <a:p>
            <a:pPr marL="342900" indent="-342900">
              <a:buFont typeface="Arial" panose="020B0604020202020204" pitchFamily="34" charset="0"/>
              <a:buChar char="•"/>
            </a:pPr>
            <a:r>
              <a:rPr lang="cs-CZ" dirty="0" smtClean="0"/>
              <a:t>Add virtual properties of type DbSet&lt;TModel&gt;</a:t>
            </a:r>
          </a:p>
          <a:p>
            <a:pPr marL="985838" lvl="1" indent="-342900">
              <a:buFont typeface="Arial" panose="020B0604020202020204" pitchFamily="34" charset="0"/>
              <a:buChar char="•"/>
            </a:pPr>
            <a:r>
              <a:rPr lang="cs-CZ" dirty="0" smtClean="0"/>
              <a:t>IQueryable collection of any given model (code-base class describing a table)</a:t>
            </a:r>
          </a:p>
          <a:p>
            <a:pPr marL="1708150" lvl="2" indent="-342900">
              <a:buFont typeface="Arial" panose="020B0604020202020204" pitchFamily="34" charset="0"/>
              <a:buChar char="•"/>
            </a:pPr>
            <a:r>
              <a:rPr lang="cs-CZ" dirty="0" smtClean="0"/>
              <a:t>LINQ is translated to SQL queries and the </a:t>
            </a:r>
            <a:r>
              <a:rPr lang="cs-CZ" dirty="0"/>
              <a:t>query is executed </a:t>
            </a:r>
            <a:r>
              <a:rPr lang="cs-CZ" dirty="0" smtClean="0"/>
              <a:t>only during materialization (enumeration of the collection), thus not all records needs to be loaded from a database server to memory and trafic between the services is mitigated</a:t>
            </a:r>
          </a:p>
          <a:p>
            <a:pPr marL="985838" lvl="1" indent="-342900">
              <a:buFont typeface="Arial" panose="020B0604020202020204" pitchFamily="34" charset="0"/>
              <a:buChar char="•"/>
            </a:pPr>
            <a:r>
              <a:rPr lang="cs-CZ" dirty="0" smtClean="0"/>
              <a:t>Virtual so it can be mocked in tests</a:t>
            </a:r>
          </a:p>
          <a:p>
            <a:pPr marL="985838" lvl="1" indent="-342900">
              <a:buFont typeface="Arial" panose="020B0604020202020204" pitchFamily="34" charset="0"/>
              <a:buChar char="•"/>
            </a:pPr>
            <a:r>
              <a:rPr lang="cs-CZ" dirty="0" smtClean="0"/>
              <a:t>Different models can reference each other directry (property of type Model1 in Model2 class)</a:t>
            </a:r>
          </a:p>
          <a:p>
            <a:pPr marL="1708150" lvl="2" indent="-342900">
              <a:buFont typeface="Arial" panose="020B0604020202020204" pitchFamily="34" charset="0"/>
              <a:buChar char="•"/>
            </a:pPr>
            <a:r>
              <a:rPr lang="cs-CZ" dirty="0" smtClean="0"/>
              <a:t>Even collections are supported (ICollection&lt;T&gt; allows addition)</a:t>
            </a:r>
          </a:p>
          <a:p>
            <a:pPr marL="1708150" lvl="2" indent="-342900">
              <a:buFont typeface="Arial" panose="020B0604020202020204" pitchFamily="34" charset="0"/>
              <a:buChar char="•"/>
            </a:pPr>
            <a:r>
              <a:rPr lang="cs-CZ" dirty="0" smtClean="0"/>
              <a:t>Always make non-scalar properties virtual, so it can be loaded lazily (later)</a:t>
            </a:r>
          </a:p>
          <a:p>
            <a:pPr marL="985838" lvl="1" indent="-342900">
              <a:buFont typeface="Arial" panose="020B0604020202020204" pitchFamily="34" charset="0"/>
              <a:buChar char="•"/>
            </a:pPr>
            <a:r>
              <a:rPr lang="cs-CZ" dirty="0" smtClean="0"/>
              <a:t>Inheritance can be applied on various models, however, only instantiable classes (with parameterless constructor) can be used as entities</a:t>
            </a:r>
          </a:p>
          <a:p>
            <a:pPr marL="985838" lvl="1" indent="-342900">
              <a:buFont typeface="Arial" panose="020B0604020202020204" pitchFamily="34" charset="0"/>
              <a:buChar char="•"/>
            </a:pPr>
            <a:endParaRPr lang="en-US" dirty="0" smtClean="0"/>
          </a:p>
          <a:p>
            <a:endParaRPr lang="en-US" dirty="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2638552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Decorating models</a:t>
            </a:r>
            <a:endParaRPr lang="cs-CZ"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cs-CZ" dirty="0" smtClean="0"/>
              <a:t>Applied on models</a:t>
            </a:r>
          </a:p>
          <a:p>
            <a:pPr marL="342900" indent="-342900">
              <a:buFont typeface="Arial" panose="020B0604020202020204" pitchFamily="34" charset="0"/>
              <a:buChar char="•"/>
            </a:pPr>
            <a:r>
              <a:rPr lang="cs-CZ" i="1" dirty="0" smtClean="0"/>
              <a:t>System.ComponentModel </a:t>
            </a:r>
            <a:r>
              <a:rPr lang="cs-CZ" dirty="0" smtClean="0"/>
              <a:t>and </a:t>
            </a:r>
            <a:r>
              <a:rPr lang="cs-CZ" i="1" dirty="0" smtClean="0"/>
              <a:t>System.ComponentModel.DataAnnotations </a:t>
            </a:r>
            <a:r>
              <a:rPr lang="cs-CZ" dirty="0" smtClean="0"/>
              <a:t>namespaces</a:t>
            </a:r>
          </a:p>
          <a:p>
            <a:pPr marL="342900" indent="-342900">
              <a:buFont typeface="Arial" panose="020B0604020202020204" pitchFamily="34" charset="0"/>
              <a:buChar char="•"/>
            </a:pPr>
            <a:r>
              <a:rPr lang="cs-CZ" dirty="0" smtClean="0"/>
              <a:t>Model-specific constrains or additional meta-information</a:t>
            </a:r>
          </a:p>
          <a:p>
            <a:pPr marL="985838" lvl="1" indent="-342900">
              <a:buFont typeface="Arial" panose="020B0604020202020204" pitchFamily="34" charset="0"/>
              <a:buChar char="•"/>
            </a:pPr>
            <a:r>
              <a:rPr lang="cs-CZ" strike="sngStrike" dirty="0" smtClean="0"/>
              <a:t>Display, DisplayName, DisplayFormat, </a:t>
            </a:r>
            <a:r>
              <a:rPr lang="cs-CZ" strike="sngStrike" dirty="0"/>
              <a:t>HiddenInput</a:t>
            </a:r>
            <a:r>
              <a:rPr lang="cs-CZ" strike="sngStrike" dirty="0" smtClean="0"/>
              <a:t> – how is a property presented to a user</a:t>
            </a:r>
          </a:p>
          <a:p>
            <a:pPr marL="985838" lvl="1" indent="-342900">
              <a:buFont typeface="Arial" panose="020B0604020202020204" pitchFamily="34" charset="0"/>
              <a:buChar char="•"/>
            </a:pPr>
            <a:r>
              <a:rPr lang="cs-CZ" dirty="0" smtClean="0"/>
              <a:t>Required, Range, DataType, EnumDataType, Key – property‘s limitations and DB specifications</a:t>
            </a:r>
          </a:p>
          <a:p>
            <a:pPr marL="342900" indent="-342900">
              <a:buFont typeface="Arial" panose="020B0604020202020204" pitchFamily="34" charset="0"/>
              <a:buChar char="•"/>
            </a:pPr>
            <a:r>
              <a:rPr lang="cs-CZ" dirty="0" smtClean="0"/>
              <a:t>Can be configured separately and in more details (later)</a:t>
            </a:r>
          </a:p>
          <a:p>
            <a:endParaRPr lang="cs-CZ" dirty="0">
              <a:hlinkClick r:id="rId3"/>
            </a:endParaRPr>
          </a:p>
          <a:p>
            <a:endParaRPr lang="cs-CZ" dirty="0" smtClean="0">
              <a:hlinkClick r:id="rId3"/>
            </a:endParaRPr>
          </a:p>
          <a:p>
            <a:endParaRPr lang="cs-CZ" dirty="0">
              <a:hlinkClick r:id="rId3"/>
            </a:endParaRPr>
          </a:p>
          <a:p>
            <a:endParaRPr lang="cs-CZ" dirty="0" smtClean="0">
              <a:hlinkClick r:id="rId3"/>
            </a:endParaRPr>
          </a:p>
          <a:p>
            <a:r>
              <a:rPr lang="cs-CZ" dirty="0">
                <a:hlinkClick r:id="rId3"/>
              </a:rPr>
              <a:t>http://www.asp.net/mvc/overview/older-versions/mvc-music-store/mvc-music-store-part-6</a:t>
            </a:r>
          </a:p>
          <a:p>
            <a:r>
              <a:rPr lang="cs-CZ" dirty="0" smtClean="0">
                <a:hlinkClick r:id="rId3"/>
              </a:rPr>
              <a:t>https</a:t>
            </a:r>
            <a:r>
              <a:rPr lang="cs-CZ" dirty="0">
                <a:hlinkClick r:id="rId3"/>
              </a:rPr>
              <a:t>://msdn.microsoft.com/en-us/library/dd901590(VS.95).</a:t>
            </a:r>
            <a:r>
              <a:rPr lang="cs-CZ" dirty="0" smtClean="0">
                <a:hlinkClick r:id="rId3"/>
              </a:rPr>
              <a:t>aspx</a:t>
            </a:r>
            <a:endParaRPr lang="cs-CZ" dirty="0" smtClean="0"/>
          </a:p>
          <a:p>
            <a:endParaRPr lang="cs-CZ" dirty="0" smtClean="0"/>
          </a:p>
          <a:p>
            <a:pPr marL="342900" indent="-342900">
              <a:buFont typeface="Arial" panose="020B0604020202020204" pitchFamily="34" charset="0"/>
              <a:buChar char="•"/>
            </a:pPr>
            <a:endParaRPr lang="cs-CZ" dirty="0"/>
          </a:p>
        </p:txBody>
      </p:sp>
      <p:sp>
        <p:nvSpPr>
          <p:cNvPr id="4" name="Text Placeholder 3"/>
          <p:cNvSpPr>
            <a:spLocks noGrp="1"/>
          </p:cNvSpPr>
          <p:nvPr>
            <p:ph type="body" sz="quarter" idx="10"/>
          </p:nvPr>
        </p:nvSpPr>
        <p:spPr/>
        <p:txBody>
          <a:bodyPr>
            <a:normAutofit lnSpcReduction="10000"/>
          </a:bodyPr>
          <a:lstStyle/>
          <a:p>
            <a:r>
              <a:rPr lang="cs-CZ" dirty="0" smtClean="0"/>
              <a:t>Entity Framework</a:t>
            </a:r>
            <a:endParaRPr lang="cs-CZ" dirty="0"/>
          </a:p>
          <a:p>
            <a:endParaRPr lang="cs-CZ" dirty="0"/>
          </a:p>
        </p:txBody>
      </p:sp>
    </p:spTree>
    <p:extLst>
      <p:ext uri="{BB962C8B-B14F-4D97-AF65-F5344CB8AC3E}">
        <p14:creationId xmlns:p14="http://schemas.microsoft.com/office/powerpoint/2010/main" val="4212815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Migrations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Provides better control over individual versions of code-first database models</a:t>
            </a:r>
          </a:p>
          <a:p>
            <a:pPr marL="342900" indent="-342900">
              <a:buFont typeface="Arial" panose="020B0604020202020204" pitchFamily="34" charset="0"/>
              <a:buChar char="•"/>
            </a:pPr>
            <a:r>
              <a:rPr lang="en-US" dirty="0" smtClean="0"/>
              <a:t>Can be controlled both in Package Manager Console (</a:t>
            </a:r>
            <a:r>
              <a:rPr lang="en-US" dirty="0" err="1" smtClean="0"/>
              <a:t>PoweShell</a:t>
            </a:r>
            <a:r>
              <a:rPr lang="en-US" dirty="0" smtClean="0"/>
              <a:t> console) or code</a:t>
            </a:r>
            <a:endParaRPr lang="cs-CZ" dirty="0" smtClean="0"/>
          </a:p>
          <a:p>
            <a:pPr marL="985838" lvl="1" indent="-342900">
              <a:buFont typeface="Arial" panose="020B0604020202020204" pitchFamily="34" charset="0"/>
              <a:buChar char="•"/>
            </a:pPr>
            <a:r>
              <a:rPr lang="cs-CZ" dirty="0" smtClean="0"/>
              <a:t>When using Package Manager Console, use –verbose to get more detailed information on processed tasks</a:t>
            </a:r>
            <a:endParaRPr lang="en-US" dirty="0" smtClean="0"/>
          </a:p>
          <a:p>
            <a:pPr marL="342900" indent="-342900">
              <a:buFont typeface="Arial" panose="020B0604020202020204" pitchFamily="34" charset="0"/>
              <a:buChar char="•"/>
            </a:pPr>
            <a:r>
              <a:rPr lang="en-US" dirty="0" smtClean="0"/>
              <a:t>Multiple context with multiple migrations are permitted atop of single database</a:t>
            </a:r>
            <a:endParaRPr lang="cs-CZ" dirty="0" smtClean="0"/>
          </a:p>
          <a:p>
            <a:pPr marL="342900" indent="-342900">
              <a:buFont typeface="Arial" panose="020B0604020202020204" pitchFamily="34" charset="0"/>
              <a:buChar char="•"/>
            </a:pPr>
            <a:r>
              <a:rPr lang="cs-CZ" dirty="0" smtClean="0"/>
              <a:t>Current state of database is tracked </a:t>
            </a:r>
            <a:r>
              <a:rPr lang="cs-CZ" dirty="0"/>
              <a:t>in </a:t>
            </a:r>
            <a:r>
              <a:rPr lang="cs-CZ" i="1" dirty="0" smtClean="0"/>
              <a:t>__MigrationHistory</a:t>
            </a:r>
            <a:r>
              <a:rPr lang="cs-CZ" dirty="0" smtClean="0"/>
              <a:t> table (context name + model hash)</a:t>
            </a:r>
            <a:r>
              <a:rPr lang="cs-CZ" i="1" dirty="0" smtClean="0"/>
              <a:t>.</a:t>
            </a:r>
          </a:p>
          <a:p>
            <a:pPr marL="342900" indent="-342900">
              <a:buFont typeface="Arial" panose="020B0604020202020204" pitchFamily="34" charset="0"/>
              <a:buChar char="•"/>
            </a:pPr>
            <a:r>
              <a:rPr lang="cs-CZ" dirty="0" smtClean="0"/>
              <a:t>Current state of code is compared to latest migration during a context initialization</a:t>
            </a:r>
            <a:endParaRPr lang="en-US" dirty="0" smtClean="0"/>
          </a:p>
          <a:p>
            <a:pPr marL="342900" indent="-342900">
              <a:buFont typeface="Arial" panose="020B0604020202020204" pitchFamily="34" charset="0"/>
              <a:buChar char="•"/>
            </a:pP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2186829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migrations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i="1" dirty="0" smtClean="0"/>
              <a:t>Enable-Migrations snippet:</a:t>
            </a:r>
            <a:endParaRPr lang="en-US" dirty="0" smtClean="0"/>
          </a:p>
          <a:p>
            <a:pPr marL="985838" lvl="1" indent="-342900">
              <a:buFont typeface="Arial" panose="020B0604020202020204" pitchFamily="34" charset="0"/>
              <a:buChar char="•"/>
            </a:pPr>
            <a:r>
              <a:rPr lang="en-US" i="1" dirty="0" smtClean="0"/>
              <a:t>–</a:t>
            </a:r>
            <a:r>
              <a:rPr lang="en-US" i="1" dirty="0" err="1" smtClean="0"/>
              <a:t>ContextTypeName</a:t>
            </a:r>
            <a:r>
              <a:rPr lang="en-US" i="1" dirty="0" smtClean="0"/>
              <a:t> &lt;name-of-context-class&gt; </a:t>
            </a:r>
          </a:p>
          <a:p>
            <a:pPr marL="985838" lvl="1" indent="-342900">
              <a:buFont typeface="Arial" panose="020B0604020202020204" pitchFamily="34" charset="0"/>
              <a:buChar char="•"/>
            </a:pPr>
            <a:r>
              <a:rPr lang="en-US" i="1" dirty="0" smtClean="0"/>
              <a:t>–</a:t>
            </a:r>
            <a:r>
              <a:rPr lang="en-US" i="1" dirty="0" err="1" smtClean="0"/>
              <a:t>MigrationsDirectory</a:t>
            </a:r>
            <a:r>
              <a:rPr lang="en-US" i="1" dirty="0" smtClean="0"/>
              <a:t> &lt;path-replative-to-project-where-migration-configuration-is-stored&gt;</a:t>
            </a:r>
          </a:p>
          <a:p>
            <a:pPr marL="985838" lvl="1" indent="-342900">
              <a:buFont typeface="Arial" panose="020B0604020202020204" pitchFamily="34" charset="0"/>
              <a:buChar char="•"/>
            </a:pPr>
            <a:r>
              <a:rPr lang="en-US" i="1" dirty="0" smtClean="0"/>
              <a:t>–</a:t>
            </a:r>
            <a:r>
              <a:rPr lang="en-US" i="1" dirty="0" err="1" smtClean="0"/>
              <a:t>ProjectName</a:t>
            </a:r>
            <a:r>
              <a:rPr lang="en-US" i="1" dirty="0" smtClean="0"/>
              <a:t> &lt;name-of-project-migrations-will-be-enabled-(need-EF-reference)&gt;</a:t>
            </a:r>
          </a:p>
          <a:p>
            <a:pPr marL="985838" lvl="1" indent="-342900">
              <a:buFont typeface="Arial" panose="020B0604020202020204" pitchFamily="34" charset="0"/>
              <a:buChar char="•"/>
            </a:pPr>
            <a:r>
              <a:rPr lang="en-US" i="1" dirty="0" smtClean="0"/>
              <a:t>–</a:t>
            </a:r>
            <a:r>
              <a:rPr lang="en-US" i="1" dirty="0" err="1" smtClean="0"/>
              <a:t>StartUpProjectName</a:t>
            </a:r>
            <a:r>
              <a:rPr lang="en-US" i="1" dirty="0" smtClean="0"/>
              <a:t> &lt;name-of-executable-project-(with-connection-string-in-</a:t>
            </a:r>
            <a:r>
              <a:rPr lang="en-US" i="1" dirty="0" err="1" smtClean="0"/>
              <a:t>config</a:t>
            </a:r>
            <a:r>
              <a:rPr lang="en-US" i="1" dirty="0" smtClean="0"/>
              <a:t>)&gt;</a:t>
            </a:r>
          </a:p>
          <a:p>
            <a:pPr marL="985838" lvl="1" indent="-342900">
              <a:buFont typeface="Arial" panose="020B0604020202020204" pitchFamily="34" charset="0"/>
              <a:buChar char="•"/>
            </a:pPr>
            <a:r>
              <a:rPr lang="en-US" i="1" dirty="0" smtClean="0"/>
              <a:t>–</a:t>
            </a:r>
            <a:r>
              <a:rPr lang="en-US" i="1" dirty="0" err="1" smtClean="0"/>
              <a:t>ContextProjectName</a:t>
            </a:r>
            <a:r>
              <a:rPr lang="en-US" i="1" dirty="0" smtClean="0"/>
              <a:t> &lt;name-of-project-where-context-class-can-be-found&gt;</a:t>
            </a:r>
          </a:p>
          <a:p>
            <a:pPr marL="342900" indent="-342900">
              <a:buFont typeface="Arial" panose="020B0604020202020204" pitchFamily="34" charset="0"/>
              <a:buChar char="•"/>
            </a:pPr>
            <a:endParaRPr lang="en-US" i="1" dirty="0" smtClean="0"/>
          </a:p>
          <a:p>
            <a:pPr marL="342900" indent="-342900">
              <a:buFont typeface="Arial" panose="020B0604020202020204" pitchFamily="34" charset="0"/>
              <a:buChar char="•"/>
            </a:pPr>
            <a:r>
              <a:rPr lang="en-US" dirty="0" smtClean="0"/>
              <a:t>Creates new Configuration class that implements </a:t>
            </a:r>
            <a:r>
              <a:rPr lang="en-US" dirty="0" err="1" smtClean="0"/>
              <a:t>DbMigrationsConfiguration</a:t>
            </a:r>
            <a:endParaRPr lang="en-US" dirty="0" smtClean="0"/>
          </a:p>
          <a:p>
            <a:pPr marL="985838" lvl="1" indent="-342900">
              <a:buFont typeface="Arial" panose="020B0604020202020204" pitchFamily="34" charset="0"/>
              <a:buChar char="•"/>
            </a:pPr>
            <a:r>
              <a:rPr lang="en-US" dirty="0" err="1" smtClean="0"/>
              <a:t>Constuctor</a:t>
            </a:r>
            <a:r>
              <a:rPr lang="en-US" dirty="0" smtClean="0"/>
              <a:t> allows setting of various aspects of all migration for given context</a:t>
            </a:r>
            <a:r>
              <a:rPr lang="cs-CZ" dirty="0" smtClean="0"/>
              <a:t>. Most common:</a:t>
            </a:r>
            <a:endParaRPr lang="en-US" dirty="0" smtClean="0"/>
          </a:p>
          <a:p>
            <a:pPr marL="1708150" lvl="2" indent="-342900">
              <a:buFont typeface="Arial" panose="020B0604020202020204" pitchFamily="34" charset="0"/>
              <a:buChar char="•"/>
            </a:pPr>
            <a:r>
              <a:rPr lang="en-US" i="1" dirty="0" err="1" smtClean="0"/>
              <a:t>AutomaticMigrationsEnabled</a:t>
            </a:r>
            <a:r>
              <a:rPr lang="cs-CZ" dirty="0" smtClean="0"/>
              <a:t> – will try to migrate DB when (code) model changed even without explicit migration</a:t>
            </a:r>
            <a:endParaRPr lang="en-US" dirty="0" smtClean="0"/>
          </a:p>
          <a:p>
            <a:pPr marL="1708150" lvl="2" indent="-342900">
              <a:buFont typeface="Arial" panose="020B0604020202020204" pitchFamily="34" charset="0"/>
              <a:buChar char="•"/>
            </a:pPr>
            <a:r>
              <a:rPr lang="en-US" i="1" dirty="0" err="1" smtClean="0"/>
              <a:t>AutomaticMigrationDataLossAllowed</a:t>
            </a:r>
            <a:r>
              <a:rPr lang="cs-CZ" dirty="0" smtClean="0"/>
              <a:t> – will try to migrate DB even if a table has to be dropped and re-created</a:t>
            </a:r>
            <a:endParaRPr lang="en-US" dirty="0" smtClean="0"/>
          </a:p>
          <a:p>
            <a:pPr marL="1708150" lvl="2" indent="-342900">
              <a:buFont typeface="Arial" panose="020B0604020202020204" pitchFamily="34" charset="0"/>
              <a:buChar char="•"/>
            </a:pPr>
            <a:r>
              <a:rPr lang="en-US" i="1" dirty="0" err="1" smtClean="0"/>
              <a:t>MigrationsDirectory</a:t>
            </a:r>
            <a:r>
              <a:rPr lang="cs-CZ" dirty="0" smtClean="0"/>
              <a:t> – folder where explicit migrations are stored</a:t>
            </a:r>
            <a:endParaRPr lang="en-US" dirty="0" smtClean="0"/>
          </a:p>
          <a:p>
            <a:pPr marL="985838" lvl="1" indent="-342900">
              <a:buFont typeface="Arial" panose="020B0604020202020204" pitchFamily="34" charset="0"/>
              <a:buChar char="•"/>
            </a:pPr>
            <a:r>
              <a:rPr lang="en-US" dirty="0" smtClean="0"/>
              <a:t>Seed method allows creation of testing data</a:t>
            </a:r>
          </a:p>
          <a:p>
            <a:pPr lvl="1" indent="0">
              <a:buNone/>
            </a:pPr>
            <a:endParaRPr lang="en-US" dirty="0" smtClean="0"/>
          </a:p>
          <a:p>
            <a:pPr marL="342900" indent="-342900">
              <a:buFont typeface="Arial" panose="020B0604020202020204" pitchFamily="34" charset="0"/>
              <a:buChar char="•"/>
            </a:pP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1641806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new migration</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i="1" dirty="0" smtClean="0"/>
              <a:t>Add-Migration </a:t>
            </a:r>
            <a:r>
              <a:rPr lang="en-US" dirty="0" smtClean="0"/>
              <a:t>snippet</a:t>
            </a:r>
            <a:r>
              <a:rPr lang="en-US" i="1" dirty="0" smtClean="0"/>
              <a:t>:</a:t>
            </a:r>
            <a:endParaRPr lang="en-US" dirty="0" smtClean="0"/>
          </a:p>
          <a:p>
            <a:pPr marL="985838" lvl="1" indent="-342900">
              <a:buFont typeface="Arial" panose="020B0604020202020204" pitchFamily="34" charset="0"/>
              <a:buChar char="•"/>
            </a:pPr>
            <a:r>
              <a:rPr lang="en-US" i="1" dirty="0" smtClean="0"/>
              <a:t>–Name &lt;short-description-of-new-migration-(will-be-extended-with-timestamp)&gt; </a:t>
            </a:r>
          </a:p>
          <a:p>
            <a:pPr marL="985838" lvl="1" indent="-342900">
              <a:buFont typeface="Arial" panose="020B0604020202020204" pitchFamily="34" charset="0"/>
              <a:buChar char="•"/>
            </a:pPr>
            <a:r>
              <a:rPr lang="en-US" i="1" dirty="0" smtClean="0"/>
              <a:t>–</a:t>
            </a:r>
            <a:r>
              <a:rPr lang="en-US" i="1" dirty="0" err="1" smtClean="0"/>
              <a:t>ConfigurationTypeName</a:t>
            </a:r>
            <a:r>
              <a:rPr lang="en-US" i="1" dirty="0" smtClean="0"/>
              <a:t> &lt;name-of-configuration-class-created-by-Enable-Migrations&gt;</a:t>
            </a:r>
          </a:p>
          <a:p>
            <a:pPr marL="985838" lvl="1" indent="-342900">
              <a:buFont typeface="Arial" panose="020B0604020202020204" pitchFamily="34" charset="0"/>
              <a:buChar char="•"/>
            </a:pPr>
            <a:r>
              <a:rPr lang="en-US" i="1" dirty="0" smtClean="0"/>
              <a:t>–</a:t>
            </a:r>
            <a:r>
              <a:rPr lang="en-US" i="1" dirty="0" err="1" smtClean="0"/>
              <a:t>ProjectName</a:t>
            </a:r>
            <a:r>
              <a:rPr lang="en-US" i="1" dirty="0" smtClean="0"/>
              <a:t> &lt;name-of-project-migrations-will-be-enabled-(need-EF-reference)&gt;</a:t>
            </a:r>
          </a:p>
          <a:p>
            <a:pPr marL="985838" lvl="1" indent="-342900">
              <a:buFont typeface="Arial" panose="020B0604020202020204" pitchFamily="34" charset="0"/>
              <a:buChar char="•"/>
            </a:pPr>
            <a:r>
              <a:rPr lang="en-US" i="1" dirty="0" smtClean="0"/>
              <a:t>–</a:t>
            </a:r>
            <a:r>
              <a:rPr lang="en-US" i="1" dirty="0" err="1" smtClean="0"/>
              <a:t>StartUpProjectName</a:t>
            </a:r>
            <a:r>
              <a:rPr lang="en-US" i="1" dirty="0" smtClean="0"/>
              <a:t> &lt;name-of-executable-project-(with-connection-string-in-</a:t>
            </a:r>
            <a:r>
              <a:rPr lang="en-US" i="1" dirty="0" err="1" smtClean="0"/>
              <a:t>config</a:t>
            </a:r>
            <a:r>
              <a:rPr lang="en-US" i="1" dirty="0" smtClean="0"/>
              <a:t>)&gt;</a:t>
            </a:r>
          </a:p>
          <a:p>
            <a:pPr marL="985838" lvl="1" indent="-342900">
              <a:buFont typeface="Arial" panose="020B0604020202020204" pitchFamily="34" charset="0"/>
              <a:buChar char="•"/>
            </a:pPr>
            <a:r>
              <a:rPr lang="en-US" i="1" dirty="0" smtClean="0"/>
              <a:t>–</a:t>
            </a:r>
            <a:r>
              <a:rPr lang="en-US" i="1" dirty="0" err="1" smtClean="0"/>
              <a:t>ConnectionStringName</a:t>
            </a:r>
            <a:r>
              <a:rPr lang="en-US" i="1" dirty="0" smtClean="0"/>
              <a:t> &lt;alternative-to-connection-string-(is-read-from-</a:t>
            </a:r>
            <a:r>
              <a:rPr lang="en-US" i="1" dirty="0" err="1" smtClean="0"/>
              <a:t>StartUp</a:t>
            </a:r>
            <a:r>
              <a:rPr lang="en-US" i="1" dirty="0" smtClean="0"/>
              <a:t>-project)&gt;</a:t>
            </a:r>
          </a:p>
          <a:p>
            <a:pPr marL="985838" lvl="1" indent="-342900">
              <a:buFont typeface="Arial" panose="020B0604020202020204" pitchFamily="34" charset="0"/>
              <a:buChar char="•"/>
            </a:pPr>
            <a:endParaRPr lang="en-US" i="1" dirty="0" smtClean="0"/>
          </a:p>
          <a:p>
            <a:pPr marL="342900" indent="-342900">
              <a:buFont typeface="Arial" panose="020B0604020202020204" pitchFamily="34" charset="0"/>
              <a:buChar char="•"/>
            </a:pPr>
            <a:r>
              <a:rPr lang="en-US" dirty="0" smtClean="0"/>
              <a:t>No database change is </a:t>
            </a:r>
            <a:r>
              <a:rPr lang="en-US" dirty="0" err="1" smtClean="0"/>
              <a:t>perfo</a:t>
            </a:r>
            <a:r>
              <a:rPr lang="cs-CZ" dirty="0" smtClean="0"/>
              <a:t>r</a:t>
            </a:r>
            <a:r>
              <a:rPr lang="en-US" dirty="0" smtClean="0"/>
              <a:t>med. Only new migration class is generated (implements </a:t>
            </a:r>
            <a:r>
              <a:rPr lang="en-US" dirty="0" err="1" smtClean="0"/>
              <a:t>DbMigration</a:t>
            </a:r>
            <a:r>
              <a:rPr lang="en-US" dirty="0" smtClean="0"/>
              <a:t> base class).</a:t>
            </a:r>
          </a:p>
          <a:p>
            <a:pPr marL="342900" indent="-342900">
              <a:buFont typeface="Arial" panose="020B0604020202020204" pitchFamily="34" charset="0"/>
              <a:buChar char="•"/>
            </a:pPr>
            <a:r>
              <a:rPr lang="en-US" dirty="0" smtClean="0"/>
              <a:t>Class can be freely renamed and content edited, however, next explicit migration might want to remove some manual changes</a:t>
            </a:r>
            <a:endParaRPr lang="cs-CZ" dirty="0" smtClean="0"/>
          </a:p>
          <a:p>
            <a:pPr marL="342900" indent="-342900">
              <a:buFont typeface="Arial" panose="020B0604020202020204" pitchFamily="34" charset="0"/>
              <a:buChar char="•"/>
            </a:pPr>
            <a:r>
              <a:rPr lang="cs-CZ" dirty="0" smtClean="0"/>
              <a:t>Class can even be deleted with no harm (if it was not yet used to update database)</a:t>
            </a:r>
            <a:endParaRPr lang="en-US" dirty="0" smtClean="0"/>
          </a:p>
          <a:p>
            <a:pPr lvl="1" indent="0">
              <a:buNone/>
            </a:pPr>
            <a:endParaRPr lang="en-US" dirty="0" smtClean="0"/>
          </a:p>
          <a:p>
            <a:pPr lvl="1" indent="0">
              <a:buNone/>
            </a:pPr>
            <a:endParaRPr lang="en-US" dirty="0" smtClean="0"/>
          </a:p>
          <a:p>
            <a:pPr marL="342900" indent="-342900">
              <a:buFont typeface="Arial" panose="020B0604020202020204" pitchFamily="34" charset="0"/>
              <a:buChar char="•"/>
            </a:pPr>
            <a:endParaRPr lang="en-US" dirty="0" smtClean="0"/>
          </a:p>
        </p:txBody>
      </p:sp>
      <p:sp>
        <p:nvSpPr>
          <p:cNvPr id="4" name="Text Placeholder 3"/>
          <p:cNvSpPr>
            <a:spLocks noGrp="1"/>
          </p:cNvSpPr>
          <p:nvPr>
            <p:ph type="body" sz="quarter" idx="10"/>
          </p:nvPr>
        </p:nvSpPr>
        <p:spPr/>
        <p:txBody>
          <a:bodyPr>
            <a:normAutofit lnSpcReduction="10000"/>
          </a:bodyPr>
          <a:lstStyle/>
          <a:p>
            <a:r>
              <a:rPr lang="en-US" dirty="0" smtClean="0"/>
              <a:t>Entity Framework</a:t>
            </a:r>
            <a:endParaRPr lang="en-US" dirty="0"/>
          </a:p>
        </p:txBody>
      </p:sp>
    </p:spTree>
    <p:extLst>
      <p:ext uri="{BB962C8B-B14F-4D97-AF65-F5344CB8AC3E}">
        <p14:creationId xmlns:p14="http://schemas.microsoft.com/office/powerpoint/2010/main" val="2183614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2037</TotalTime>
  <Words>1858</Words>
  <Application>Microsoft Office PowerPoint</Application>
  <PresentationFormat>Widescreen</PresentationFormat>
  <Paragraphs>270</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Segoe UI</vt:lpstr>
      <vt:lpstr>Wingdings</vt:lpstr>
      <vt:lpstr>Office Theme</vt:lpstr>
      <vt:lpstr>Entity Framework</vt:lpstr>
      <vt:lpstr>What is it</vt:lpstr>
      <vt:lpstr>What is ORM</vt:lpstr>
      <vt:lpstr>EF6 vs. EF Core</vt:lpstr>
      <vt:lpstr>Where to start</vt:lpstr>
      <vt:lpstr>Decorating models</vt:lpstr>
      <vt:lpstr>Migrations</vt:lpstr>
      <vt:lpstr>Enabling migrations</vt:lpstr>
      <vt:lpstr>Adding new migration</vt:lpstr>
      <vt:lpstr>Updating database</vt:lpstr>
      <vt:lpstr>Migrations in code</vt:lpstr>
      <vt:lpstr>How use migrations in development</vt:lpstr>
      <vt:lpstr>More about migrations</vt:lpstr>
      <vt:lpstr>Context set-up</vt:lpstr>
      <vt:lpstr>Context models creation</vt:lpstr>
      <vt:lpstr>Lazy loading (and proxies)</vt:lpstr>
      <vt:lpstr>Eager loading</vt:lpstr>
      <vt:lpstr>Unit of Work</vt:lpstr>
      <vt:lpstr>Bounded Context</vt:lpstr>
      <vt:lpstr>Seeding multiple contexts</vt:lpstr>
      <vt:lpstr>Resources</vt:lpstr>
    </vt:vector>
  </TitlesOfParts>
  <Company>Kentico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Matej Kvasnovsky</dc:creator>
  <cp:lastModifiedBy>Petr Svirak</cp:lastModifiedBy>
  <cp:revision>157</cp:revision>
  <dcterms:created xsi:type="dcterms:W3CDTF">2014-12-29T13:43:23Z</dcterms:created>
  <dcterms:modified xsi:type="dcterms:W3CDTF">2016-10-12T02:03:16Z</dcterms:modified>
</cp:coreProperties>
</file>