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handoutMasterIdLst>
    <p:handoutMasterId r:id="rId25"/>
  </p:handoutMasterIdLst>
  <p:sldIdLst>
    <p:sldId id="256" r:id="rId2"/>
    <p:sldId id="272" r:id="rId3"/>
    <p:sldId id="282" r:id="rId4"/>
    <p:sldId id="283" r:id="rId5"/>
    <p:sldId id="277" r:id="rId6"/>
    <p:sldId id="293" r:id="rId7"/>
    <p:sldId id="303" r:id="rId8"/>
    <p:sldId id="287" r:id="rId9"/>
    <p:sldId id="304" r:id="rId10"/>
    <p:sldId id="285" r:id="rId11"/>
    <p:sldId id="274" r:id="rId12"/>
    <p:sldId id="307" r:id="rId13"/>
    <p:sldId id="308" r:id="rId14"/>
    <p:sldId id="299" r:id="rId15"/>
    <p:sldId id="300" r:id="rId16"/>
    <p:sldId id="288" r:id="rId17"/>
    <p:sldId id="296" r:id="rId18"/>
    <p:sldId id="305" r:id="rId19"/>
    <p:sldId id="298" r:id="rId20"/>
    <p:sldId id="302" r:id="rId21"/>
    <p:sldId id="310" r:id="rId22"/>
    <p:sldId id="309" r:id="rId23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05B26"/>
    <a:srgbClr val="A3A2A2"/>
    <a:srgbClr val="262524"/>
    <a:srgbClr val="59C5C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378" autoAdjust="0"/>
    <p:restoredTop sz="81871" autoAdjust="0"/>
  </p:normalViewPr>
  <p:slideViewPr>
    <p:cSldViewPr snapToGrid="0">
      <p:cViewPr varScale="1">
        <p:scale>
          <a:sx n="71" d="100"/>
          <a:sy n="71" d="100"/>
        </p:scale>
        <p:origin x="1027" y="5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90" d="100"/>
          <a:sy n="90" d="100"/>
        </p:scale>
        <p:origin x="3294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41AE80-542F-45BD-8762-11343D5B4444}" type="datetimeFigureOut">
              <a:rPr lang="cs-CZ" smtClean="0"/>
              <a:t>19. 10. 2016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C6134D-2A8E-4C34-93E9-CBBCBC3E8C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497807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FAD013-4C05-4B85-AC4F-3150E3C875D3}" type="datetimeFigureOut">
              <a:rPr lang="cs-CZ" smtClean="0"/>
              <a:t>19. 10. 2016</a:t>
            </a:fld>
            <a:endParaRPr lang="cs-C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3954F3-3C2E-4422-8209-082C90DBBF6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081159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3954F3-3C2E-4422-8209-082C90DBBF6B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8700837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baseline="0" dirty="0"/>
              <a:t>Show scaffolding </a:t>
            </a:r>
          </a:p>
          <a:p>
            <a:r>
              <a:rPr lang="en-GB" baseline="0" dirty="0"/>
              <a:t>Switch to project before from </a:t>
            </a:r>
            <a:r>
              <a:rPr lang="en-GB" baseline="0"/>
              <a:t>zip folder</a:t>
            </a:r>
            <a:endParaRPr lang="en-GB" baseline="0" dirty="0"/>
          </a:p>
          <a:p>
            <a:r>
              <a:rPr lang="en-GB" baseline="0" dirty="0"/>
              <a:t>Show Index action – view, model, controller, </a:t>
            </a:r>
            <a:r>
              <a:rPr lang="en-GB" baseline="0" dirty="0" err="1"/>
              <a:t>automapper</a:t>
            </a:r>
            <a:r>
              <a:rPr lang="en-GB" baseline="0" dirty="0"/>
              <a:t> mapping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3954F3-3C2E-4422-8209-082C90DBBF6B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73645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baseline="0" dirty="0"/>
              <a:t>Add link to layout to games index</a:t>
            </a:r>
            <a:endParaRPr lang="en-GB" dirty="0"/>
          </a:p>
          <a:p>
            <a:r>
              <a:rPr lang="en-GB" dirty="0"/>
              <a:t>Details vs create views</a:t>
            </a:r>
          </a:p>
          <a:p>
            <a:r>
              <a:rPr lang="en-GB" dirty="0"/>
              <a:t>Model</a:t>
            </a:r>
            <a:r>
              <a:rPr lang="en-GB" baseline="0" dirty="0"/>
              <a:t> display attributes</a:t>
            </a:r>
          </a:p>
          <a:p>
            <a:r>
              <a:rPr lang="en-GB" baseline="0" dirty="0"/>
              <a:t>Import file with inject and </a:t>
            </a:r>
            <a:r>
              <a:rPr lang="en-GB" baseline="0" dirty="0" err="1"/>
              <a:t>usings</a:t>
            </a:r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3954F3-3C2E-4422-8209-082C90DBBF6B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8739700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Add id rule</a:t>
            </a:r>
            <a:r>
              <a:rPr lang="en-GB" baseline="0" dirty="0"/>
              <a:t> to routes, create game with integer codename</a:t>
            </a:r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3954F3-3C2E-4422-8209-082C90DBBF6B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0153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Add attributes and </a:t>
            </a:r>
            <a:r>
              <a:rPr lang="en-US" dirty="0" err="1"/>
              <a:t>IValidatableObject</a:t>
            </a:r>
            <a:r>
              <a:rPr lang="en-US" dirty="0"/>
              <a:t> to view mode create</a:t>
            </a:r>
          </a:p>
          <a:p>
            <a:r>
              <a:rPr lang="en-US" dirty="0"/>
              <a:t>Show validation place holders in view</a:t>
            </a:r>
          </a:p>
          <a:p>
            <a:r>
              <a:rPr lang="en-US" dirty="0"/>
              <a:t>Show</a:t>
            </a:r>
            <a:r>
              <a:rPr lang="en-US" baseline="0" dirty="0"/>
              <a:t> </a:t>
            </a:r>
            <a:r>
              <a:rPr lang="en-US" baseline="0" dirty="0" err="1"/>
              <a:t>modelState</a:t>
            </a:r>
            <a:r>
              <a:rPr lang="en-US" baseline="0" dirty="0"/>
              <a:t> check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Post – redirect – get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3954F3-3C2E-4422-8209-082C90DBBF6B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5646956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Do</a:t>
            </a:r>
            <a:r>
              <a:rPr lang="en-GB" baseline="0" dirty="0"/>
              <a:t> nothing</a:t>
            </a:r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3954F3-3C2E-4422-8209-082C90DBBF6B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4105864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2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Place _</a:t>
            </a:r>
            <a:r>
              <a:rPr lang="en-GB" sz="1200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ValidationScriptsPartial</a:t>
            </a:r>
            <a:r>
              <a:rPr lang="en-GB" sz="12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to script section in create view</a:t>
            </a:r>
            <a:endParaRPr lang="cs-CZ" sz="1200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cs-CZ" sz="12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Explain void methods in </a:t>
            </a:r>
            <a:r>
              <a:rPr lang="cs-CZ" sz="1200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views</a:t>
            </a:r>
            <a:r>
              <a:rPr lang="en-GB" sz="12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– in link there is a difference between Partial() and </a:t>
            </a:r>
            <a:r>
              <a:rPr lang="en-GB" sz="1200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RenderPartial</a:t>
            </a:r>
            <a:endParaRPr lang="cs-CZ" sz="1200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3954F3-3C2E-4422-8209-082C90DBBF6B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9254687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3954F3-3C2E-4422-8209-082C90DBBF6B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040763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Add</a:t>
            </a:r>
            <a:r>
              <a:rPr lang="en-GB" baseline="0" dirty="0"/>
              <a:t> bind attribute, list all desired properties, security </a:t>
            </a:r>
          </a:p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3954F3-3C2E-4422-8209-082C90DBBF6B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7760792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Primitive array</a:t>
            </a:r>
            <a:r>
              <a:rPr lang="en-US" baseline="0" dirty="0"/>
              <a:t> not working in demo from lecture 5 2015 cos of checkbox false value which is adding extra value to non indexed array.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3954F3-3C2E-4422-8209-082C90DBBF6B}" type="slidenum">
              <a:rPr lang="cs-CZ" smtClean="0"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3632631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Mention </a:t>
            </a:r>
            <a:r>
              <a:rPr lang="en-GB" dirty="0" err="1"/>
              <a:t>config</a:t>
            </a:r>
            <a:r>
              <a:rPr lang="en-GB" baseline="0" dirty="0"/>
              <a:t> override from environment variable, useful for source control</a:t>
            </a:r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3954F3-3C2E-4422-8209-082C90DBBF6B}" type="slidenum">
              <a:rPr lang="cs-CZ" smtClean="0"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030769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Create</a:t>
            </a:r>
            <a:r>
              <a:rPr lang="en-GB" baseline="0" dirty="0"/>
              <a:t> MVC application from template</a:t>
            </a:r>
          </a:p>
          <a:p>
            <a:r>
              <a:rPr lang="en-GB" baseline="0" dirty="0"/>
              <a:t>-Show structure, </a:t>
            </a:r>
            <a:r>
              <a:rPr lang="en-GB" baseline="0" dirty="0" err="1"/>
              <a:t>startup</a:t>
            </a:r>
            <a:r>
              <a:rPr lang="en-GB" baseline="0" dirty="0"/>
              <a:t>, bower, </a:t>
            </a:r>
            <a:r>
              <a:rPr lang="en-GB" baseline="0" dirty="0" err="1"/>
              <a:t>staticfiles</a:t>
            </a:r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3954F3-3C2E-4422-8209-082C90DBBF6B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429243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Browse default UI showing controllers</a:t>
            </a:r>
            <a:r>
              <a:rPr lang="cs-CZ" baseline="0" dirty="0"/>
              <a:t> in action</a:t>
            </a:r>
          </a:p>
          <a:p>
            <a:r>
              <a:rPr lang="cs-CZ" baseline="0" dirty="0"/>
              <a:t>Create an route without controller (for </a:t>
            </a:r>
            <a:r>
              <a:rPr lang="cs-CZ" baseline="0" dirty="0" err="1"/>
              <a:t>HomeController</a:t>
            </a:r>
            <a:r>
              <a:rPr lang="cs-CZ" baseline="0" dirty="0"/>
              <a:t>)</a:t>
            </a:r>
            <a:endParaRPr lang="en-GB" baseline="0" dirty="0"/>
          </a:p>
          <a:p>
            <a:r>
              <a:rPr lang="en-GB" baseline="0" dirty="0"/>
              <a:t>Mixed routing – </a:t>
            </a:r>
            <a:r>
              <a:rPr lang="en-GB" baseline="0" dirty="0" err="1"/>
              <a:t>RouteAttribute</a:t>
            </a:r>
            <a:r>
              <a:rPr lang="en-GB" baseline="0" dirty="0"/>
              <a:t> overrides conventional</a:t>
            </a:r>
          </a:p>
          <a:p>
            <a:r>
              <a:rPr lang="en-GB" baseline="0" dirty="0" err="1"/>
              <a:t>IActionConstraint</a:t>
            </a:r>
            <a:r>
              <a:rPr lang="en-GB" baseline="0" dirty="0"/>
              <a:t> – </a:t>
            </a:r>
            <a:r>
              <a:rPr lang="en-GB" baseline="0" dirty="0" err="1"/>
              <a:t>HttpPost</a:t>
            </a:r>
            <a:r>
              <a:rPr lang="en-GB" baseline="0" dirty="0"/>
              <a:t>, </a:t>
            </a:r>
            <a:r>
              <a:rPr lang="en-GB" baseline="0" dirty="0" err="1"/>
              <a:t>ActionName</a:t>
            </a:r>
            <a:r>
              <a:rPr lang="en-GB" baseline="0" dirty="0"/>
              <a:t>…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3954F3-3C2E-4422-8209-082C90DBBF6B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761465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Structure, activator,</a:t>
            </a:r>
            <a:r>
              <a:rPr lang="en-GB" baseline="0" dirty="0"/>
              <a:t> </a:t>
            </a:r>
            <a:r>
              <a:rPr lang="en-GB" dirty="0"/>
              <a:t>Go</a:t>
            </a:r>
            <a:r>
              <a:rPr lang="en-GB" baseline="0" dirty="0"/>
              <a:t> to link, show </a:t>
            </a:r>
            <a:r>
              <a:rPr lang="en-GB" baseline="0" dirty="0" err="1"/>
              <a:t>ActionResult</a:t>
            </a:r>
            <a:r>
              <a:rPr lang="en-GB" baseline="0" dirty="0"/>
              <a:t> helper methods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3954F3-3C2E-4422-8209-082C90DBBF6B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1430349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Edit index, remove the </a:t>
            </a:r>
            <a:r>
              <a:rPr lang="en-GB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markup</a:t>
            </a:r>
            <a:r>
              <a:rPr lang="en-GB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</a:t>
            </a:r>
            <a:r>
              <a:rPr lang="en-GB" sz="12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put some label in it. Show bootstrap doc for classes.</a:t>
            </a:r>
            <a:endParaRPr lang="cs-CZ" sz="1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3954F3-3C2E-4422-8209-082C90DBBF6B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374041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Implicit expression </a:t>
            </a:r>
            <a:r>
              <a:rPr lang="en-GB" dirty="0"/>
              <a:t>@</a:t>
            </a:r>
            <a:r>
              <a:rPr lang="en-GB" dirty="0" err="1"/>
              <a:t>datime</a:t>
            </a:r>
            <a:endParaRPr lang="en-GB" dirty="0"/>
          </a:p>
          <a:p>
            <a:r>
              <a:rPr lang="en-GB" dirty="0"/>
              <a:t>Explicit &lt;p&gt;Last week this time: @(</a:t>
            </a:r>
            <a:r>
              <a:rPr lang="en-GB" dirty="0" err="1"/>
              <a:t>DateTime.Now</a:t>
            </a:r>
            <a:r>
              <a:rPr lang="en-GB" dirty="0"/>
              <a:t> - </a:t>
            </a:r>
            <a:r>
              <a:rPr lang="en-GB" dirty="0" err="1"/>
              <a:t>TimeSpan.FromDays</a:t>
            </a:r>
            <a:r>
              <a:rPr lang="en-GB" dirty="0"/>
              <a:t>(7))&lt;/p&gt;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3954F3-3C2E-4422-8209-082C90DBBF6B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976448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ViewData.Model</a:t>
            </a:r>
            <a:r>
              <a:rPr lang="en-US" dirty="0"/>
              <a:t> =</a:t>
            </a:r>
            <a:r>
              <a:rPr lang="en-US" baseline="0" dirty="0"/>
              <a:t> X vs. return View(X)</a:t>
            </a:r>
          </a:p>
          <a:p>
            <a:r>
              <a:rPr lang="en-US" baseline="0" dirty="0" err="1"/>
              <a:t>ViewData</a:t>
            </a:r>
            <a:r>
              <a:rPr lang="en-US" baseline="0" dirty="0"/>
              <a:t>[“”] vs </a:t>
            </a:r>
            <a:r>
              <a:rPr lang="en-US" baseline="0" dirty="0" err="1"/>
              <a:t>Viewbag</a:t>
            </a:r>
            <a:endParaRPr lang="en-US" baseline="0" dirty="0"/>
          </a:p>
          <a:p>
            <a:endParaRPr lang="en-US" baseline="0" dirty="0"/>
          </a:p>
          <a:p>
            <a:r>
              <a:rPr lang="en-US" baseline="0" dirty="0"/>
              <a:t>Show example of both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3954F3-3C2E-4422-8209-082C90DBBF6B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9668208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Show </a:t>
            </a:r>
            <a:r>
              <a:rPr lang="en-GB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title</a:t>
            </a:r>
            <a:endParaRPr lang="cs-CZ" sz="1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3954F3-3C2E-4422-8209-082C90DBBF6B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5068542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Show scripts section</a:t>
            </a:r>
          </a:p>
          <a:p>
            <a:r>
              <a:rPr lang="cs-CZ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Add to home:</a:t>
            </a:r>
          </a:p>
          <a:p>
            <a:r>
              <a:rPr lang="cs-CZ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@section scripts {</a:t>
            </a:r>
          </a:p>
          <a:p>
            <a:r>
              <a:rPr lang="cs-CZ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&lt;script&gt;</a:t>
            </a:r>
          </a:p>
          <a:p>
            <a:r>
              <a:rPr lang="cs-CZ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   alert("Welcome! Welcome!");</a:t>
            </a:r>
          </a:p>
          <a:p>
            <a:r>
              <a:rPr lang="cs-CZ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&lt;/script&gt;</a:t>
            </a:r>
          </a:p>
          <a:p>
            <a:r>
              <a:rPr lang="cs-CZ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}</a:t>
            </a:r>
          </a:p>
          <a:p>
            <a:endParaRPr lang="cs-CZ" sz="1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3954F3-3C2E-4422-8209-082C90DBBF6B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245499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in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 hasCustomPrompt="1"/>
          </p:nvPr>
        </p:nvSpPr>
        <p:spPr>
          <a:xfrm>
            <a:off x="693413" y="2401294"/>
            <a:ext cx="10815415" cy="1606164"/>
          </a:xfrm>
          <a:effectLst>
            <a:glow rad="63500">
              <a:schemeClr val="accent1">
                <a:satMod val="175000"/>
                <a:alpha val="40000"/>
              </a:schemeClr>
            </a:glow>
            <a:softEdge rad="63500"/>
          </a:effectLst>
        </p:spPr>
        <p:txBody>
          <a:bodyPr/>
          <a:lstStyle>
            <a:lvl1pPr algn="ctr">
              <a:defRPr sz="7200">
                <a:solidFill>
                  <a:srgbClr val="262524"/>
                </a:solidFill>
              </a:defRPr>
            </a:lvl1pPr>
          </a:lstStyle>
          <a:p>
            <a:r>
              <a:rPr lang="cs-CZ" dirty="0"/>
              <a:t>Add main title</a:t>
            </a:r>
          </a:p>
        </p:txBody>
      </p:sp>
      <p:sp>
        <p:nvSpPr>
          <p:cNvPr id="5" name="Text Placeholder 2"/>
          <p:cNvSpPr>
            <a:spLocks noGrp="1"/>
          </p:cNvSpPr>
          <p:nvPr>
            <p:ph idx="1" hasCustomPrompt="1"/>
          </p:nvPr>
        </p:nvSpPr>
        <p:spPr>
          <a:xfrm>
            <a:off x="693413" y="4674476"/>
            <a:ext cx="10815415" cy="16440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algn="ctr">
              <a:buNone/>
              <a:defRPr sz="2400" baseline="0">
                <a:solidFill>
                  <a:srgbClr val="A3A2A2"/>
                </a:solidFill>
              </a:defRPr>
            </a:lvl1pPr>
          </a:lstStyle>
          <a:p>
            <a:pPr lvl="0"/>
            <a:r>
              <a:rPr lang="cs-CZ" dirty="0"/>
              <a:t>Add author</a:t>
            </a:r>
          </a:p>
        </p:txBody>
      </p:sp>
    </p:spTree>
    <p:extLst>
      <p:ext uri="{BB962C8B-B14F-4D97-AF65-F5344CB8AC3E}">
        <p14:creationId xmlns:p14="http://schemas.microsoft.com/office/powerpoint/2010/main" val="16550060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act outr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18996" y="1351847"/>
            <a:ext cx="10944516" cy="639278"/>
          </a:xfrm>
        </p:spPr>
        <p:txBody>
          <a:bodyPr/>
          <a:lstStyle>
            <a:lvl1pPr>
              <a:defRPr baseline="0"/>
            </a:lvl1pPr>
          </a:lstStyle>
          <a:p>
            <a:r>
              <a:rPr lang="cs-CZ" dirty="0"/>
              <a:t>Add your name (optional outro slide)</a:t>
            </a:r>
          </a:p>
        </p:txBody>
      </p:sp>
      <p:sp>
        <p:nvSpPr>
          <p:cNvPr id="5" name="Text Placeholder 2"/>
          <p:cNvSpPr>
            <a:spLocks noGrp="1"/>
          </p:cNvSpPr>
          <p:nvPr>
            <p:ph idx="1"/>
          </p:nvPr>
        </p:nvSpPr>
        <p:spPr>
          <a:xfrm>
            <a:off x="618995" y="2168659"/>
            <a:ext cx="10944517" cy="422084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>
              <a:buNone/>
              <a:defRPr baseline="0"/>
            </a:lvl1pPr>
          </a:lstStyle>
          <a:p>
            <a:pPr lvl="0"/>
            <a:endParaRPr lang="cs-CZ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2328531" y="192598"/>
            <a:ext cx="9234982" cy="359196"/>
          </a:xfrm>
          <a:prstGeom prst="rect">
            <a:avLst/>
          </a:prstGeom>
        </p:spPr>
        <p:txBody>
          <a:bodyPr>
            <a:normAutofit/>
          </a:bodyPr>
          <a:lstStyle>
            <a:lvl1pPr>
              <a:buNone/>
              <a:defRPr sz="1600" baseline="0">
                <a:solidFill>
                  <a:srgbClr val="A3A2A2"/>
                </a:solidFill>
              </a:defRPr>
            </a:lvl1pPr>
          </a:lstStyle>
          <a:p>
            <a:pPr lvl="0"/>
            <a:r>
              <a:rPr lang="cs-CZ" dirty="0"/>
              <a:t>Add subtitle or chapter (optional)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47097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+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693413" y="2401294"/>
            <a:ext cx="10815415" cy="1606164"/>
          </a:xfrm>
          <a:effectLst>
            <a:glow rad="63500">
              <a:schemeClr val="accent1">
                <a:satMod val="175000"/>
                <a:alpha val="40000"/>
              </a:schemeClr>
            </a:glow>
            <a:outerShdw blurRad="50800" dist="38100" dir="5400000" algn="t" rotWithShape="0">
              <a:prstClr val="black">
                <a:alpha val="40000"/>
              </a:prstClr>
            </a:outerShdw>
            <a:softEdge rad="63500"/>
          </a:effectLst>
        </p:spPr>
        <p:txBody>
          <a:bodyPr/>
          <a:lstStyle>
            <a:lvl1pPr algn="ctr">
              <a:defRPr sz="7200"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1"/>
          </p:nvPr>
        </p:nvSpPr>
        <p:spPr>
          <a:xfrm>
            <a:off x="693413" y="0"/>
            <a:ext cx="1561087" cy="709301"/>
          </a:xfrm>
          <a:prstGeom prst="rect">
            <a:avLst/>
          </a:prstGeom>
        </p:spPr>
        <p:txBody>
          <a:bodyPr/>
          <a:lstStyle/>
          <a:p>
            <a:endParaRPr lang="cs-CZ" dirty="0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6858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320898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+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18996" y="1351847"/>
            <a:ext cx="10944516" cy="639278"/>
          </a:xfrm>
        </p:spPr>
        <p:txBody>
          <a:bodyPr/>
          <a:lstStyle>
            <a:lvl1pPr>
              <a:defRPr/>
            </a:lvl1pPr>
          </a:lstStyle>
          <a:p>
            <a:r>
              <a:rPr lang="cs-CZ" dirty="0"/>
              <a:t>Add title</a:t>
            </a:r>
          </a:p>
        </p:txBody>
      </p:sp>
      <p:sp>
        <p:nvSpPr>
          <p:cNvPr id="5" name="Text Placeholder 2"/>
          <p:cNvSpPr>
            <a:spLocks noGrp="1"/>
          </p:cNvSpPr>
          <p:nvPr>
            <p:ph idx="1" hasCustomPrompt="1"/>
          </p:nvPr>
        </p:nvSpPr>
        <p:spPr>
          <a:xfrm>
            <a:off x="618995" y="2168659"/>
            <a:ext cx="10944517" cy="422084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F05B26"/>
              </a:buClr>
              <a:buSzPct val="100000"/>
              <a:buFont typeface="Arial" panose="020B0604020202020204" pitchFamily="34" charset="0"/>
              <a:buNone/>
              <a:tabLst/>
              <a:defRPr baseline="0"/>
            </a:lvl1pPr>
            <a:lvl5pPr>
              <a:buNone/>
              <a:defRPr/>
            </a:lvl5pPr>
          </a:lstStyle>
          <a:p>
            <a:pPr marL="0" marR="0" lvl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F05B26"/>
              </a:buClr>
              <a:buSzPct val="100000"/>
              <a:buFont typeface="Arial" panose="020B0604020202020204" pitchFamily="34" charset="0"/>
              <a:buNone/>
              <a:tabLst/>
              <a:defRPr/>
            </a:pPr>
            <a:r>
              <a:rPr lang="cs-CZ" dirty="0"/>
              <a:t>Add text or object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2328531" y="192598"/>
            <a:ext cx="9234982" cy="359196"/>
          </a:xfrm>
          <a:prstGeom prst="rect">
            <a:avLst/>
          </a:prstGeom>
        </p:spPr>
        <p:txBody>
          <a:bodyPr>
            <a:normAutofit/>
          </a:bodyPr>
          <a:lstStyle>
            <a:lvl1pPr>
              <a:buNone/>
              <a:defRPr sz="1600" baseline="0">
                <a:solidFill>
                  <a:srgbClr val="A3A2A2"/>
                </a:solidFill>
              </a:defRPr>
            </a:lvl1pPr>
          </a:lstStyle>
          <a:p>
            <a:pPr lvl="0"/>
            <a:r>
              <a:rPr lang="cs-CZ" dirty="0"/>
              <a:t>Add subtitle or chapter (optional)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54382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2"/>
          <p:cNvSpPr>
            <a:spLocks noGrp="1"/>
          </p:cNvSpPr>
          <p:nvPr>
            <p:ph idx="1" hasCustomPrompt="1"/>
          </p:nvPr>
        </p:nvSpPr>
        <p:spPr>
          <a:xfrm>
            <a:off x="618995" y="1350236"/>
            <a:ext cx="10944517" cy="50392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>
              <a:buNone/>
              <a:defRPr baseline="0"/>
            </a:lvl1pPr>
          </a:lstStyle>
          <a:p>
            <a:pPr lvl="0"/>
            <a:r>
              <a:rPr lang="cs-CZ" dirty="0"/>
              <a:t>Add text or object</a:t>
            </a:r>
            <a:r>
              <a:rPr lang="en-US" dirty="0"/>
              <a:t> (</a:t>
            </a:r>
            <a:r>
              <a:rPr lang="cs-CZ" dirty="0"/>
              <a:t>with</a:t>
            </a:r>
            <a:r>
              <a:rPr lang="en-US" dirty="0"/>
              <a:t> no </a:t>
            </a:r>
            <a:r>
              <a:rPr lang="cs-CZ" dirty="0"/>
              <a:t>title</a:t>
            </a:r>
            <a:r>
              <a:rPr lang="en-US" dirty="0"/>
              <a:t>)</a:t>
            </a:r>
            <a:endParaRPr lang="cs-CZ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2328531" y="192598"/>
            <a:ext cx="9234982" cy="359196"/>
          </a:xfrm>
          <a:prstGeom prst="rect">
            <a:avLst/>
          </a:prstGeo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F05B26"/>
              </a:buClr>
              <a:buSzTx/>
              <a:buFont typeface="Arial" panose="020B0604020202020204" pitchFamily="34" charset="0"/>
              <a:buNone/>
              <a:tabLst/>
              <a:defRPr sz="1600">
                <a:solidFill>
                  <a:srgbClr val="A3A2A2"/>
                </a:solidFill>
              </a:defRPr>
            </a:lvl1pPr>
          </a:lstStyle>
          <a:p>
            <a:pPr lvl="0"/>
            <a:r>
              <a:rPr lang="cs-CZ" dirty="0"/>
              <a:t>Add subtitle or chapter or title, e.g. for big image (optional)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72736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+ 2 text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18996" y="1351847"/>
            <a:ext cx="10944516" cy="639278"/>
          </a:xfrm>
        </p:spPr>
        <p:txBody>
          <a:bodyPr/>
          <a:lstStyle>
            <a:lvl1pPr>
              <a:defRPr/>
            </a:lvl1pPr>
          </a:lstStyle>
          <a:p>
            <a:r>
              <a:rPr lang="cs-CZ" dirty="0"/>
              <a:t>Add title</a:t>
            </a:r>
          </a:p>
        </p:txBody>
      </p:sp>
      <p:sp>
        <p:nvSpPr>
          <p:cNvPr id="5" name="Text Placeholder 2"/>
          <p:cNvSpPr>
            <a:spLocks noGrp="1"/>
          </p:cNvSpPr>
          <p:nvPr>
            <p:ph idx="1" hasCustomPrompt="1"/>
          </p:nvPr>
        </p:nvSpPr>
        <p:spPr>
          <a:xfrm>
            <a:off x="618995" y="2168659"/>
            <a:ext cx="5308839" cy="422084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>
              <a:buNone/>
              <a:defRPr baseline="0"/>
            </a:lvl1pPr>
          </a:lstStyle>
          <a:p>
            <a:pPr lvl="0"/>
            <a:r>
              <a:rPr lang="cs-CZ" dirty="0"/>
              <a:t>Add text or object to the first column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2328531" y="192598"/>
            <a:ext cx="9234982" cy="359196"/>
          </a:xfrm>
          <a:prstGeom prst="rect">
            <a:avLst/>
          </a:prstGeo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F05B26"/>
              </a:buClr>
              <a:buSzTx/>
              <a:buFont typeface="Arial" panose="020B0604020202020204" pitchFamily="34" charset="0"/>
              <a:buNone/>
              <a:tabLst/>
              <a:defRPr sz="1600">
                <a:solidFill>
                  <a:srgbClr val="A3A2A2"/>
                </a:solidFill>
              </a:defRPr>
            </a:lvl1pPr>
          </a:lstStyle>
          <a:p>
            <a:pPr lvl="0"/>
            <a:r>
              <a:rPr lang="cs-CZ" dirty="0"/>
              <a:t>Add subtitle or chapter (optional)</a:t>
            </a:r>
            <a:endParaRPr lang="en-US" dirty="0"/>
          </a:p>
        </p:txBody>
      </p:sp>
      <p:sp>
        <p:nvSpPr>
          <p:cNvPr id="8" name="Text Placeholder 2"/>
          <p:cNvSpPr>
            <a:spLocks noGrp="1"/>
          </p:cNvSpPr>
          <p:nvPr>
            <p:ph idx="11" hasCustomPrompt="1"/>
          </p:nvPr>
        </p:nvSpPr>
        <p:spPr>
          <a:xfrm>
            <a:off x="6254673" y="2168659"/>
            <a:ext cx="5308839" cy="422084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>
              <a:buNone/>
              <a:defRPr baseline="0"/>
            </a:lvl1pPr>
          </a:lstStyle>
          <a:p>
            <a:pPr lvl="0"/>
            <a:r>
              <a:rPr lang="cs-CZ" dirty="0"/>
              <a:t>Add text or object to the second column</a:t>
            </a:r>
          </a:p>
        </p:txBody>
      </p:sp>
    </p:spTree>
    <p:extLst>
      <p:ext uri="{BB962C8B-B14F-4D97-AF65-F5344CB8AC3E}">
        <p14:creationId xmlns:p14="http://schemas.microsoft.com/office/powerpoint/2010/main" val="1495017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text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2"/>
          <p:cNvSpPr>
            <a:spLocks noGrp="1"/>
          </p:cNvSpPr>
          <p:nvPr>
            <p:ph idx="1" hasCustomPrompt="1"/>
          </p:nvPr>
        </p:nvSpPr>
        <p:spPr>
          <a:xfrm>
            <a:off x="618996" y="1350236"/>
            <a:ext cx="5288823" cy="50392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F05B26"/>
              </a:buClr>
              <a:buSzTx/>
              <a:buFontTx/>
              <a:buNone/>
              <a:tabLst/>
              <a:defRPr baseline="0"/>
            </a:lvl1pPr>
          </a:lstStyle>
          <a:p>
            <a:pPr lvl="0"/>
            <a:r>
              <a:rPr lang="cs-CZ" dirty="0"/>
              <a:t>Add text or object to the first</a:t>
            </a:r>
            <a:r>
              <a:rPr lang="en-US" dirty="0"/>
              <a:t> (</a:t>
            </a:r>
            <a:r>
              <a:rPr lang="cs-CZ" dirty="0"/>
              <a:t>with</a:t>
            </a:r>
            <a:r>
              <a:rPr lang="en-US" dirty="0"/>
              <a:t> no </a:t>
            </a:r>
            <a:r>
              <a:rPr lang="cs-CZ" dirty="0"/>
              <a:t>title</a:t>
            </a:r>
            <a:r>
              <a:rPr lang="en-US" dirty="0"/>
              <a:t>)</a:t>
            </a:r>
            <a:endParaRPr lang="cs-CZ" dirty="0"/>
          </a:p>
          <a:p>
            <a:pPr lvl="0"/>
            <a:endParaRPr lang="cs-CZ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2328531" y="192598"/>
            <a:ext cx="9234982" cy="359196"/>
          </a:xfrm>
          <a:prstGeom prst="rect">
            <a:avLst/>
          </a:prstGeo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F05B26"/>
              </a:buClr>
              <a:buSzTx/>
              <a:buFont typeface="Arial" panose="020B0604020202020204" pitchFamily="34" charset="0"/>
              <a:buNone/>
              <a:tabLst/>
              <a:defRPr sz="1600" baseline="0">
                <a:solidFill>
                  <a:srgbClr val="A3A2A2"/>
                </a:solidFill>
              </a:defRPr>
            </a:lvl1pPr>
          </a:lstStyle>
          <a:p>
            <a:pPr lvl="0"/>
            <a:r>
              <a:rPr lang="cs-CZ" dirty="0"/>
              <a:t>Add subtitle or chapter or title, e.g. for big images (optional)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idx="11" hasCustomPrompt="1"/>
          </p:nvPr>
        </p:nvSpPr>
        <p:spPr>
          <a:xfrm>
            <a:off x="6274690" y="1350236"/>
            <a:ext cx="5288823" cy="50392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F05B26"/>
              </a:buClr>
              <a:buSzTx/>
              <a:buFontTx/>
              <a:buNone/>
              <a:tabLst/>
              <a:defRPr baseline="0"/>
            </a:lvl1pPr>
          </a:lstStyle>
          <a:p>
            <a:pPr lvl="0"/>
            <a:r>
              <a:rPr lang="cs-CZ" dirty="0"/>
              <a:t>Add text or object to the second colum</a:t>
            </a:r>
            <a:r>
              <a:rPr lang="en-US" dirty="0"/>
              <a:t>n (</a:t>
            </a:r>
            <a:r>
              <a:rPr lang="cs-CZ" dirty="0"/>
              <a:t>with</a:t>
            </a:r>
            <a:r>
              <a:rPr lang="en-US" dirty="0"/>
              <a:t> no</a:t>
            </a:r>
            <a:r>
              <a:rPr lang="cs-CZ" dirty="0"/>
              <a:t> title</a:t>
            </a:r>
            <a:r>
              <a:rPr lang="en-US" dirty="0"/>
              <a:t>)</a:t>
            </a:r>
            <a:endParaRPr lang="cs-CZ" dirty="0"/>
          </a:p>
          <a:p>
            <a:pPr lvl="0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967612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+ text +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icture Placeholder 13"/>
          <p:cNvSpPr>
            <a:spLocks noGrp="1"/>
          </p:cNvSpPr>
          <p:nvPr>
            <p:ph type="pic" sz="quarter" idx="10" hasCustomPrompt="1"/>
          </p:nvPr>
        </p:nvSpPr>
        <p:spPr>
          <a:xfrm>
            <a:off x="8261405" y="0"/>
            <a:ext cx="3930595" cy="6858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baseline="0"/>
            </a:lvl1pPr>
          </a:lstStyle>
          <a:p>
            <a:r>
              <a:rPr lang="cs-CZ" dirty="0"/>
              <a:t>Add illustrative picture</a:t>
            </a:r>
            <a:r>
              <a:rPr lang="en-US" dirty="0"/>
              <a:t> </a:t>
            </a:r>
            <a:r>
              <a:rPr lang="cs-CZ" dirty="0"/>
              <a:t>(in case of informative picture, e.g. graph use different layout)</a:t>
            </a:r>
          </a:p>
        </p:txBody>
      </p:sp>
      <p:sp>
        <p:nvSpPr>
          <p:cNvPr id="11" name="Title 1"/>
          <p:cNvSpPr>
            <a:spLocks noGrp="1"/>
          </p:cNvSpPr>
          <p:nvPr>
            <p:ph type="title" hasCustomPrompt="1"/>
          </p:nvPr>
        </p:nvSpPr>
        <p:spPr>
          <a:xfrm>
            <a:off x="618997" y="1351847"/>
            <a:ext cx="7419218" cy="639278"/>
          </a:xfrm>
        </p:spPr>
        <p:txBody>
          <a:bodyPr/>
          <a:lstStyle>
            <a:lvl1pPr>
              <a:defRPr/>
            </a:lvl1pPr>
          </a:lstStyle>
          <a:p>
            <a:r>
              <a:rPr lang="cs-CZ" dirty="0"/>
              <a:t>Add title</a:t>
            </a:r>
          </a:p>
        </p:txBody>
      </p:sp>
      <p:sp>
        <p:nvSpPr>
          <p:cNvPr id="12" name="Text Placeholder 2"/>
          <p:cNvSpPr>
            <a:spLocks noGrp="1"/>
          </p:cNvSpPr>
          <p:nvPr>
            <p:ph idx="1" hasCustomPrompt="1"/>
          </p:nvPr>
        </p:nvSpPr>
        <p:spPr>
          <a:xfrm>
            <a:off x="618996" y="2168659"/>
            <a:ext cx="7419218" cy="422084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>
              <a:buNone/>
              <a:defRPr/>
            </a:lvl1pPr>
          </a:lstStyle>
          <a:p>
            <a:pPr lvl="0"/>
            <a:r>
              <a:rPr lang="cs-CZ" dirty="0"/>
              <a:t>Add text or object</a:t>
            </a:r>
          </a:p>
        </p:txBody>
      </p:sp>
      <p:sp>
        <p:nvSpPr>
          <p:cNvPr id="7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2328531" y="192598"/>
            <a:ext cx="5709683" cy="359196"/>
          </a:xfrm>
          <a:prstGeom prst="rect">
            <a:avLst/>
          </a:prstGeo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F05B26"/>
              </a:buClr>
              <a:buSzTx/>
              <a:buFont typeface="Arial" panose="020B0604020202020204" pitchFamily="34" charset="0"/>
              <a:buNone/>
              <a:tabLst/>
              <a:defRPr sz="1600">
                <a:solidFill>
                  <a:srgbClr val="A3A2A2"/>
                </a:solidFill>
              </a:defRPr>
            </a:lvl1pPr>
          </a:lstStyle>
          <a:p>
            <a:pPr lvl="0"/>
            <a:r>
              <a:rPr lang="cs-CZ" dirty="0"/>
              <a:t>Add subtitle or chapter (optional)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23283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+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icture Placeholder 13"/>
          <p:cNvSpPr>
            <a:spLocks noGrp="1"/>
          </p:cNvSpPr>
          <p:nvPr>
            <p:ph type="pic" sz="quarter" idx="10" hasCustomPrompt="1"/>
          </p:nvPr>
        </p:nvSpPr>
        <p:spPr>
          <a:xfrm>
            <a:off x="8261405" y="0"/>
            <a:ext cx="3930595" cy="6858000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F05B26"/>
              </a:buClr>
              <a:buSzTx/>
              <a:buFontTx/>
              <a:buNone/>
              <a:tabLst/>
              <a:defRPr baseline="0"/>
            </a:lvl1pPr>
          </a:lstStyle>
          <a:p>
            <a:r>
              <a:rPr lang="cs-CZ" dirty="0"/>
              <a:t>Add illustrative picture</a:t>
            </a:r>
            <a:r>
              <a:rPr lang="en-US" dirty="0"/>
              <a:t> </a:t>
            </a:r>
            <a:r>
              <a:rPr lang="cs-CZ" dirty="0"/>
              <a:t>(in case of informative picture, e.g. graph use different layout)</a:t>
            </a:r>
          </a:p>
        </p:txBody>
      </p:sp>
      <p:sp>
        <p:nvSpPr>
          <p:cNvPr id="12" name="Text Placeholder 2"/>
          <p:cNvSpPr>
            <a:spLocks noGrp="1"/>
          </p:cNvSpPr>
          <p:nvPr>
            <p:ph idx="1" hasCustomPrompt="1"/>
          </p:nvPr>
        </p:nvSpPr>
        <p:spPr>
          <a:xfrm>
            <a:off x="618996" y="1351847"/>
            <a:ext cx="7419218" cy="503765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F05B26"/>
              </a:buClr>
              <a:buSzTx/>
              <a:buFontTx/>
              <a:buNone/>
              <a:tabLst/>
              <a:defRPr baseline="0"/>
            </a:lvl1pPr>
          </a:lstStyle>
          <a:p>
            <a:pPr lvl="0"/>
            <a:r>
              <a:rPr lang="cs-CZ" dirty="0"/>
              <a:t>Add text or objec</a:t>
            </a:r>
            <a:r>
              <a:rPr lang="en-US" dirty="0"/>
              <a:t>t (</a:t>
            </a:r>
            <a:r>
              <a:rPr lang="cs-CZ" dirty="0"/>
              <a:t>with</a:t>
            </a:r>
            <a:r>
              <a:rPr lang="en-US" dirty="0"/>
              <a:t> no</a:t>
            </a:r>
            <a:r>
              <a:rPr lang="cs-CZ" dirty="0"/>
              <a:t> title</a:t>
            </a:r>
            <a:r>
              <a:rPr lang="en-US" dirty="0"/>
              <a:t>)</a:t>
            </a:r>
            <a:endParaRPr lang="cs-CZ" dirty="0"/>
          </a:p>
          <a:p>
            <a:pPr lvl="0"/>
            <a:endParaRPr lang="en-US" dirty="0"/>
          </a:p>
        </p:txBody>
      </p:sp>
      <p:sp>
        <p:nvSpPr>
          <p:cNvPr id="7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2328531" y="192598"/>
            <a:ext cx="5709683" cy="359196"/>
          </a:xfrm>
          <a:prstGeom prst="rect">
            <a:avLst/>
          </a:prstGeo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F05B26"/>
              </a:buClr>
              <a:buSzTx/>
              <a:buFont typeface="Arial" panose="020B0604020202020204" pitchFamily="34" charset="0"/>
              <a:buNone/>
              <a:tabLst/>
              <a:defRPr sz="1600">
                <a:solidFill>
                  <a:srgbClr val="A3A2A2"/>
                </a:solidFill>
              </a:defRPr>
            </a:lvl1pPr>
          </a:lstStyle>
          <a:p>
            <a:pPr lvl="0"/>
            <a:r>
              <a:rPr lang="cs-CZ" dirty="0"/>
              <a:t>Add subtitle or chapter or title, e.g. for big image (optional)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47218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+ 2 text columns +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1" hasCustomPrompt="1"/>
          </p:nvPr>
        </p:nvSpPr>
        <p:spPr>
          <a:xfrm>
            <a:off x="8261404" y="0"/>
            <a:ext cx="3930595" cy="6858000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F05B26"/>
              </a:buClr>
              <a:buSzTx/>
              <a:buFontTx/>
              <a:buNone/>
              <a:tabLst/>
              <a:defRPr baseline="0"/>
            </a:lvl1pPr>
          </a:lstStyle>
          <a:p>
            <a:r>
              <a:rPr lang="cs-CZ" dirty="0"/>
              <a:t>Add illustrative picture</a:t>
            </a:r>
            <a:r>
              <a:rPr lang="en-US" dirty="0"/>
              <a:t> </a:t>
            </a:r>
            <a:r>
              <a:rPr lang="cs-CZ" dirty="0"/>
              <a:t>(in case of informative picture, e.g. graph use different layout)</a:t>
            </a:r>
          </a:p>
          <a:p>
            <a:endParaRPr lang="cs-CZ" dirty="0"/>
          </a:p>
        </p:txBody>
      </p:sp>
      <p:sp>
        <p:nvSpPr>
          <p:cNvPr id="11" name="Title 1"/>
          <p:cNvSpPr>
            <a:spLocks noGrp="1"/>
          </p:cNvSpPr>
          <p:nvPr>
            <p:ph type="title" hasCustomPrompt="1"/>
          </p:nvPr>
        </p:nvSpPr>
        <p:spPr>
          <a:xfrm>
            <a:off x="618996" y="1351847"/>
            <a:ext cx="7397861" cy="639278"/>
          </a:xfrm>
        </p:spPr>
        <p:txBody>
          <a:bodyPr/>
          <a:lstStyle>
            <a:lvl1pPr>
              <a:defRPr/>
            </a:lvl1pPr>
          </a:lstStyle>
          <a:p>
            <a:r>
              <a:rPr lang="cs-CZ" dirty="0"/>
              <a:t>Add title</a:t>
            </a:r>
          </a:p>
        </p:txBody>
      </p:sp>
      <p:sp>
        <p:nvSpPr>
          <p:cNvPr id="12" name="Text Placeholder 2"/>
          <p:cNvSpPr>
            <a:spLocks noGrp="1"/>
          </p:cNvSpPr>
          <p:nvPr>
            <p:ph idx="1" hasCustomPrompt="1"/>
          </p:nvPr>
        </p:nvSpPr>
        <p:spPr>
          <a:xfrm>
            <a:off x="618997" y="2168659"/>
            <a:ext cx="3551368" cy="422084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>
              <a:buNone/>
              <a:defRPr baseline="0"/>
            </a:lvl1pPr>
          </a:lstStyle>
          <a:p>
            <a:pPr lvl="0"/>
            <a:r>
              <a:rPr lang="cs-CZ" dirty="0"/>
              <a:t>Add text or object to the first column</a:t>
            </a:r>
          </a:p>
        </p:txBody>
      </p:sp>
      <p:sp>
        <p:nvSpPr>
          <p:cNvPr id="13" name="Text Placeholder 2"/>
          <p:cNvSpPr>
            <a:spLocks noGrp="1"/>
          </p:cNvSpPr>
          <p:nvPr>
            <p:ph idx="13" hasCustomPrompt="1"/>
          </p:nvPr>
        </p:nvSpPr>
        <p:spPr>
          <a:xfrm>
            <a:off x="4465489" y="2168658"/>
            <a:ext cx="3551368" cy="422084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>
              <a:buNone/>
              <a:defRPr/>
            </a:lvl1pPr>
          </a:lstStyle>
          <a:p>
            <a:pPr lvl="0"/>
            <a:r>
              <a:rPr lang="cs-CZ" dirty="0"/>
              <a:t>Add text or object to the second column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2328531" y="192598"/>
            <a:ext cx="5688326" cy="359196"/>
          </a:xfrm>
          <a:prstGeom prst="rect">
            <a:avLst/>
          </a:prstGeo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F05B26"/>
              </a:buClr>
              <a:buSzTx/>
              <a:buFont typeface="Arial" panose="020B0604020202020204" pitchFamily="34" charset="0"/>
              <a:buNone/>
              <a:tabLst/>
              <a:defRPr sz="1600">
                <a:solidFill>
                  <a:srgbClr val="A3A2A2"/>
                </a:solidFill>
              </a:defRPr>
            </a:lvl1pPr>
          </a:lstStyle>
          <a:p>
            <a:pPr lvl="0"/>
            <a:r>
              <a:rPr lang="cs-CZ" dirty="0"/>
              <a:t>Add subtitle or chapter (optional)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62328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text columns +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1" hasCustomPrompt="1"/>
          </p:nvPr>
        </p:nvSpPr>
        <p:spPr>
          <a:xfrm>
            <a:off x="8261404" y="0"/>
            <a:ext cx="3930595" cy="6858000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F05B26"/>
              </a:buClr>
              <a:buSzTx/>
              <a:buFontTx/>
              <a:buNone/>
              <a:tabLst/>
              <a:defRPr baseline="0"/>
            </a:lvl1pPr>
          </a:lstStyle>
          <a:p>
            <a:r>
              <a:rPr lang="cs-CZ" dirty="0"/>
              <a:t>Add illustrative picture</a:t>
            </a:r>
            <a:r>
              <a:rPr lang="en-US" dirty="0"/>
              <a:t> </a:t>
            </a:r>
            <a:r>
              <a:rPr lang="cs-CZ" dirty="0"/>
              <a:t>(in case of informative picture, e.g. graph use different layout)</a:t>
            </a:r>
          </a:p>
          <a:p>
            <a:endParaRPr lang="cs-CZ" dirty="0"/>
          </a:p>
        </p:txBody>
      </p:sp>
      <p:sp>
        <p:nvSpPr>
          <p:cNvPr id="12" name="Text Placeholder 2"/>
          <p:cNvSpPr>
            <a:spLocks noGrp="1"/>
          </p:cNvSpPr>
          <p:nvPr>
            <p:ph idx="1" hasCustomPrompt="1"/>
          </p:nvPr>
        </p:nvSpPr>
        <p:spPr>
          <a:xfrm>
            <a:off x="618997" y="1351847"/>
            <a:ext cx="3551368" cy="503765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F05B26"/>
              </a:buClr>
              <a:buSzTx/>
              <a:buFontTx/>
              <a:buNone/>
              <a:tabLst/>
              <a:defRPr baseline="0"/>
            </a:lvl1pPr>
          </a:lstStyle>
          <a:p>
            <a:pPr lvl="0"/>
            <a:r>
              <a:rPr lang="cs-CZ" dirty="0"/>
              <a:t>Add text or object to the first colum</a:t>
            </a:r>
            <a:r>
              <a:rPr lang="en-US" dirty="0"/>
              <a:t>n (</a:t>
            </a:r>
            <a:r>
              <a:rPr lang="cs-CZ" dirty="0"/>
              <a:t>with</a:t>
            </a:r>
            <a:r>
              <a:rPr lang="en-US" dirty="0"/>
              <a:t> no</a:t>
            </a:r>
            <a:r>
              <a:rPr lang="cs-CZ" dirty="0"/>
              <a:t> title</a:t>
            </a:r>
            <a:r>
              <a:rPr lang="en-US" dirty="0"/>
              <a:t>)</a:t>
            </a:r>
            <a:endParaRPr lang="cs-CZ" dirty="0"/>
          </a:p>
          <a:p>
            <a:pPr lvl="0"/>
            <a:endParaRPr lang="cs-CZ" dirty="0"/>
          </a:p>
        </p:txBody>
      </p:sp>
      <p:sp>
        <p:nvSpPr>
          <p:cNvPr id="13" name="Text Placeholder 2"/>
          <p:cNvSpPr>
            <a:spLocks noGrp="1"/>
          </p:cNvSpPr>
          <p:nvPr>
            <p:ph idx="13" hasCustomPrompt="1"/>
          </p:nvPr>
        </p:nvSpPr>
        <p:spPr>
          <a:xfrm>
            <a:off x="4465489" y="1351848"/>
            <a:ext cx="3551368" cy="503765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F05B26"/>
              </a:buClr>
              <a:buSzTx/>
              <a:buFontTx/>
              <a:buNone/>
              <a:tabLst/>
              <a:defRPr baseline="0"/>
            </a:lvl1pPr>
          </a:lstStyle>
          <a:p>
            <a:pPr lvl="0"/>
            <a:r>
              <a:rPr lang="cs-CZ" dirty="0"/>
              <a:t>Add text or object to the second column</a:t>
            </a:r>
            <a:r>
              <a:rPr lang="en-US" dirty="0"/>
              <a:t> (</a:t>
            </a:r>
            <a:r>
              <a:rPr lang="cs-CZ" dirty="0"/>
              <a:t>with</a:t>
            </a:r>
            <a:r>
              <a:rPr lang="en-US" dirty="0"/>
              <a:t> no</a:t>
            </a:r>
            <a:r>
              <a:rPr lang="cs-CZ" dirty="0"/>
              <a:t> title</a:t>
            </a:r>
            <a:r>
              <a:rPr lang="en-US" dirty="0"/>
              <a:t>)</a:t>
            </a:r>
            <a:endParaRPr lang="cs-CZ" dirty="0"/>
          </a:p>
          <a:p>
            <a:pPr lvl="0"/>
            <a:endParaRPr lang="cs-CZ" dirty="0"/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2328531" y="192598"/>
            <a:ext cx="5688326" cy="359196"/>
          </a:xfrm>
          <a:prstGeom prst="rect">
            <a:avLst/>
          </a:prstGeo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F05B26"/>
              </a:buClr>
              <a:buSzTx/>
              <a:buFont typeface="Arial" panose="020B0604020202020204" pitchFamily="34" charset="0"/>
              <a:buNone/>
              <a:tabLst/>
              <a:defRPr sz="1600">
                <a:solidFill>
                  <a:srgbClr val="A3A2A2"/>
                </a:solidFill>
              </a:defRPr>
            </a:lvl1pPr>
          </a:lstStyle>
          <a:p>
            <a:pPr lvl="0"/>
            <a:r>
              <a:rPr lang="cs-CZ" dirty="0"/>
              <a:t>Add subtitle or chapter or title, e.g. for big images (optional)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74977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18996" y="1352826"/>
            <a:ext cx="10944516" cy="63927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dirty="0"/>
              <a:t>Add title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426" y="0"/>
            <a:ext cx="1560461" cy="709301"/>
          </a:xfrm>
          <a:prstGeom prst="rect">
            <a:avLst/>
          </a:prstGeom>
        </p:spPr>
      </p:pic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618996" y="2168659"/>
            <a:ext cx="10944516" cy="41276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3072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  <p:sldLayoutId id="2147483651" r:id="rId2"/>
    <p:sldLayoutId id="2147483654" r:id="rId3"/>
    <p:sldLayoutId id="2147483655" r:id="rId4"/>
    <p:sldLayoutId id="2147483656" r:id="rId5"/>
    <p:sldLayoutId id="2147483650" r:id="rId6"/>
    <p:sldLayoutId id="2147483657" r:id="rId7"/>
    <p:sldLayoutId id="2147483652" r:id="rId8"/>
    <p:sldLayoutId id="2147483658" r:id="rId9"/>
    <p:sldLayoutId id="2147483659" r:id="rId10"/>
    <p:sldLayoutId id="214748364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F05B26"/>
          </a:solidFill>
          <a:latin typeface="+mj-lt"/>
          <a:ea typeface="+mj-ea"/>
          <a:cs typeface="+mj-cs"/>
        </a:defRPr>
      </a:lvl1pPr>
    </p:titleStyle>
    <p:bodyStyle>
      <a:lvl1pPr marL="342900" marR="0" indent="-342900" algn="l" defTabSz="914400" rtl="0" eaLnBrk="1" fontAlgn="auto" latinLnBrk="0" hangingPunct="1">
        <a:lnSpc>
          <a:spcPct val="110000"/>
        </a:lnSpc>
        <a:spcBef>
          <a:spcPts val="0"/>
        </a:spcBef>
        <a:spcAft>
          <a:spcPts val="0"/>
        </a:spcAft>
        <a:buClr>
          <a:srgbClr val="F05B26"/>
        </a:buClr>
        <a:buSzPct val="100000"/>
        <a:buFont typeface="Wingdings" panose="05000000000000000000" pitchFamily="2" charset="2"/>
        <a:buChar char="§"/>
        <a:tabLst/>
        <a:defRPr sz="2000" kern="1200" baseline="0">
          <a:solidFill>
            <a:srgbClr val="262524"/>
          </a:solidFill>
          <a:latin typeface="+mn-lt"/>
          <a:ea typeface="+mn-ea"/>
          <a:cs typeface="+mn-cs"/>
        </a:defRPr>
      </a:lvl1pPr>
      <a:lvl2pPr marL="642938" indent="-285750" algn="l" defTabSz="914400" rtl="0" eaLnBrk="1" latinLnBrk="0" hangingPunct="1">
        <a:lnSpc>
          <a:spcPct val="90000"/>
        </a:lnSpc>
        <a:spcBef>
          <a:spcPts val="500"/>
        </a:spcBef>
        <a:buClr>
          <a:srgbClr val="F05B26"/>
        </a:buClr>
        <a:buSzPct val="100000"/>
        <a:buFont typeface="Wingdings" panose="05000000000000000000" pitchFamily="2" charset="2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365250" indent="-285750" algn="l" defTabSz="914400" rtl="0" eaLnBrk="1" latinLnBrk="0" hangingPunct="1">
        <a:lnSpc>
          <a:spcPct val="90000"/>
        </a:lnSpc>
        <a:spcBef>
          <a:spcPts val="500"/>
        </a:spcBef>
        <a:buClr>
          <a:srgbClr val="F05B26"/>
        </a:buClr>
        <a:buSzPct val="100000"/>
        <a:buFont typeface="Wingdings" panose="05000000000000000000" pitchFamily="2" charset="2"/>
        <a:buChar char="§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2000250" indent="-285750" algn="l" defTabSz="914400" rtl="0" eaLnBrk="1" latinLnBrk="0" hangingPunct="1">
        <a:lnSpc>
          <a:spcPct val="90000"/>
        </a:lnSpc>
        <a:spcBef>
          <a:spcPts val="500"/>
        </a:spcBef>
        <a:buClr>
          <a:srgbClr val="F05B26"/>
        </a:buClr>
        <a:buSzPct val="100000"/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2457450" indent="-285750" algn="l" defTabSz="914400" rtl="0" eaLnBrk="1" latinLnBrk="0" hangingPunct="1">
        <a:lnSpc>
          <a:spcPct val="90000"/>
        </a:lnSpc>
        <a:spcBef>
          <a:spcPts val="500"/>
        </a:spcBef>
        <a:buClr>
          <a:srgbClr val="F05B26"/>
        </a:buClr>
        <a:buSzPct val="100000"/>
        <a:buFont typeface="Wingdings" panose="05000000000000000000" pitchFamily="2" charset="2"/>
        <a:buChar char="§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0" algn="l" defTabSz="914400" rtl="0" eaLnBrk="1" latinLnBrk="0" hangingPunct="1">
        <a:lnSpc>
          <a:spcPct val="90000"/>
        </a:lnSpc>
        <a:spcBef>
          <a:spcPts val="500"/>
        </a:spcBef>
        <a:buClr>
          <a:schemeClr val="accent2"/>
        </a:buClr>
        <a:buFont typeface="Wingdings" panose="05000000000000000000" pitchFamily="2" charset="2"/>
        <a:buChar char="§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5146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Plain_Old_CLR_Object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asp.net/en/latest/mvc/views/tag-helpers/index.html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Relationship Id="rId4" Type="http://schemas.openxmlformats.org/officeDocument/2006/relationships/hyperlink" Target="https://msdn.microsoft.com/en-us/library/system.web.mvc.htmlhelper_methods(v=vs.118).aspx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asp.net/en/latest/fundamentals/routing.html#route-constraint-reference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msdn.microsoft.com/en-us/library/system.componentmodel.dataannotations.validationattribute(v=vs.110).aspx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docs.asp.net/en/latest/mvc/models/validation.html" TargetMode="Externa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odeproject.com/Articles/698246/ASP-NET-MVC-Special-Views-Partial-View-and-Layout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docs.asp.net/en/latest/mvc/views/partial.html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asp.net/en/latest/mvc/models/model-binding.html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asp.net/en/latest/mvc/overview.html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s://en.wikipedia.org/wiki/Cross-site_request_forgery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asp.net/en/latest/mvc/overview.html" TargetMode="Externa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docs.asp.net/en/latest/tutorials/first-mvc-app/controller-methods-views.html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asp.net/en/latest/mvc/controllers/routing.html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asp.net/en/latest/mvc/controllers/actions.html#defining-actions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odeproject.com/Articles/228825/Razor-Helpers-Syntax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docs.asp.net/en/latest/mvc/views/overview.html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asp.net/en/latest/mvc/views/razor.html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msdn.microsoft.com/en-us/library/system.web.mvc.viewdatadictionary(v=vs.118).aspx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docs.asp.net/en/latest/mvc/views/layout.html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MVC </a:t>
            </a:r>
            <a:r>
              <a:rPr lang="en-GB" dirty="0"/>
              <a:t>6 introduction</a:t>
            </a:r>
            <a:endParaRPr lang="cs-CZ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Slavomír Moroz</a:t>
            </a:r>
            <a:endParaRPr lang="cs-CZ" dirty="0"/>
          </a:p>
          <a:p>
            <a:r>
              <a:rPr lang="cs-CZ" dirty="0"/>
              <a:t>201</a:t>
            </a:r>
            <a:r>
              <a:rPr lang="en-US"/>
              <a:t>6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147526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Sections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i="1" dirty="0"/>
              <a:t>RenderSection(…)</a:t>
            </a:r>
            <a:r>
              <a:rPr lang="cs-CZ" dirty="0"/>
              <a:t> in layout (usually)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/>
              <a:t>Used for view-specific HTML that is not part of body (</a:t>
            </a:r>
            <a:r>
              <a:rPr lang="cs-CZ" i="1" dirty="0"/>
              <a:t>RenderBody()</a:t>
            </a:r>
            <a:r>
              <a:rPr lang="cs-CZ" dirty="0"/>
              <a:t>)</a:t>
            </a:r>
          </a:p>
          <a:p>
            <a:pPr marL="985838" lvl="1" indent="-342900">
              <a:buFont typeface="Arial" panose="020B0604020202020204" pitchFamily="34" charset="0"/>
              <a:buChar char="•"/>
            </a:pPr>
            <a:r>
              <a:rPr lang="cs-CZ" dirty="0"/>
              <a:t>Side bars, adds, action-specific content</a:t>
            </a:r>
          </a:p>
          <a:p>
            <a:pPr marL="985838" lvl="1" indent="-342900">
              <a:buFont typeface="Arial" panose="020B0604020202020204" pitchFamily="34" charset="0"/>
              <a:buChar char="•"/>
            </a:pPr>
            <a:r>
              <a:rPr lang="cs-CZ" dirty="0"/>
              <a:t>Scripts (~/Views/Shared/_Layout.cshtml)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/>
              <a:t>Not required to be defined in all views (usually, </a:t>
            </a:r>
            <a:r>
              <a:rPr lang="cs-CZ" i="1" dirty="0"/>
              <a:t>required: false</a:t>
            </a:r>
            <a:r>
              <a:rPr lang="cs-CZ" dirty="0"/>
              <a:t>) </a:t>
            </a:r>
          </a:p>
          <a:p>
            <a:endParaRPr lang="cs-CZ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MVC </a:t>
            </a:r>
            <a:r>
              <a:rPr lang="en-GB" dirty="0"/>
              <a:t>6 introduction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980614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View model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i="1" dirty="0"/>
              <a:t>Models</a:t>
            </a:r>
            <a:r>
              <a:rPr lang="cs-CZ" dirty="0"/>
              <a:t> folder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/>
              <a:t>Represent state of a particuallar aspect of the application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/>
              <a:t>Each controller should have a sub-folder for its models</a:t>
            </a:r>
          </a:p>
          <a:p>
            <a:pPr marL="985838" lvl="1" indent="-342900">
              <a:buFont typeface="Arial" panose="020B0604020202020204" pitchFamily="34" charset="0"/>
              <a:buChar char="•"/>
            </a:pPr>
            <a:r>
              <a:rPr lang="cs-CZ" dirty="0"/>
              <a:t>Models are usually named by corresponding Actions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/>
              <a:t>Always prefer strongly-typed model to a </a:t>
            </a:r>
            <a:r>
              <a:rPr lang="cs-CZ" i="1" dirty="0"/>
              <a:t>ViewBag </a:t>
            </a:r>
            <a:r>
              <a:rPr lang="cs-CZ" dirty="0"/>
              <a:t>or </a:t>
            </a:r>
            <a:r>
              <a:rPr lang="cs-CZ" i="1" dirty="0"/>
              <a:t>ViewData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i="1" dirty="0"/>
              <a:t>Models should be POCO objects without any business logic</a:t>
            </a:r>
          </a:p>
          <a:p>
            <a:endParaRPr lang="cs-CZ" i="1" dirty="0">
              <a:hlinkClick r:id="rId3"/>
            </a:endParaRPr>
          </a:p>
          <a:p>
            <a:endParaRPr lang="cs-CZ" i="1" dirty="0">
              <a:hlinkClick r:id="rId3"/>
            </a:endParaRPr>
          </a:p>
          <a:p>
            <a:endParaRPr lang="cs-CZ" i="1" dirty="0">
              <a:hlinkClick r:id="rId3"/>
            </a:endParaRPr>
          </a:p>
          <a:p>
            <a:endParaRPr lang="cs-CZ" i="1" dirty="0">
              <a:hlinkClick r:id="rId3"/>
            </a:endParaRPr>
          </a:p>
          <a:p>
            <a:endParaRPr lang="cs-CZ" i="1" dirty="0">
              <a:hlinkClick r:id="rId3"/>
            </a:endParaRPr>
          </a:p>
          <a:p>
            <a:r>
              <a:rPr lang="cs-CZ" i="1" dirty="0">
                <a:hlinkClick r:id="rId3"/>
              </a:rPr>
              <a:t>https://en.wikipedia.org/wiki/Plain_Old_CLR_Object</a:t>
            </a:r>
            <a:endParaRPr lang="cs-CZ" i="1" dirty="0"/>
          </a:p>
          <a:p>
            <a:endParaRPr lang="cs-CZ" i="1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MVC </a:t>
            </a:r>
            <a:r>
              <a:rPr lang="en-GB" dirty="0"/>
              <a:t>6 introduction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166035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View helpers</a:t>
            </a:r>
            <a:endParaRPr lang="cs-CZ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618995" y="2168659"/>
            <a:ext cx="5308839" cy="3618955"/>
          </a:xfrm>
        </p:spPr>
        <p:txBody>
          <a:bodyPr>
            <a:normAutofit/>
          </a:bodyPr>
          <a:lstStyle/>
          <a:p>
            <a:r>
              <a:rPr lang="cs-CZ" sz="1600" i="1" dirty="0"/>
              <a:t>@model </a:t>
            </a:r>
            <a:r>
              <a:rPr lang="cs-CZ" sz="1600" i="1" dirty="0" err="1"/>
              <a:t>MyProject.Models.Product</a:t>
            </a:r>
            <a:endParaRPr lang="cs-CZ" sz="1600" i="1" dirty="0"/>
          </a:p>
          <a:p>
            <a:endParaRPr lang="cs-CZ" sz="1600" i="1" dirty="0"/>
          </a:p>
          <a:p>
            <a:r>
              <a:rPr lang="cs-CZ" sz="1600" i="1" dirty="0"/>
              <a:t>@</a:t>
            </a:r>
            <a:r>
              <a:rPr lang="cs-CZ" sz="1600" i="1" dirty="0" err="1"/>
              <a:t>using</a:t>
            </a:r>
            <a:r>
              <a:rPr lang="cs-CZ" sz="1600" i="1" dirty="0"/>
              <a:t> (</a:t>
            </a:r>
            <a:r>
              <a:rPr lang="cs-CZ" sz="1600" i="1" dirty="0" err="1"/>
              <a:t>Html.BeginForm</a:t>
            </a:r>
            <a:r>
              <a:rPr lang="cs-CZ" sz="1600" i="1" dirty="0"/>
              <a:t>())</a:t>
            </a:r>
          </a:p>
          <a:p>
            <a:r>
              <a:rPr lang="cs-CZ" sz="1600" i="1" dirty="0"/>
              <a:t>{</a:t>
            </a:r>
          </a:p>
          <a:p>
            <a:r>
              <a:rPr lang="cs-CZ" sz="1600" i="1" dirty="0"/>
              <a:t>    &lt;div&gt;</a:t>
            </a:r>
          </a:p>
          <a:p>
            <a:r>
              <a:rPr lang="cs-CZ" sz="1600" i="1" dirty="0"/>
              <a:t>        @</a:t>
            </a:r>
            <a:r>
              <a:rPr lang="cs-CZ" sz="1600" i="1" dirty="0" err="1"/>
              <a:t>Html.LabelFor</a:t>
            </a:r>
            <a:r>
              <a:rPr lang="cs-CZ" sz="1600" i="1" dirty="0"/>
              <a:t>(m =&gt; </a:t>
            </a:r>
            <a:r>
              <a:rPr lang="cs-CZ" sz="1600" i="1" dirty="0" err="1"/>
              <a:t>p.Name</a:t>
            </a:r>
            <a:r>
              <a:rPr lang="cs-CZ" sz="1600" i="1" dirty="0"/>
              <a:t>, "</a:t>
            </a:r>
            <a:r>
              <a:rPr lang="cs-CZ" sz="1600" i="1" dirty="0" err="1"/>
              <a:t>Name</a:t>
            </a:r>
            <a:r>
              <a:rPr lang="cs-CZ" sz="1600" i="1" dirty="0"/>
              <a:t>:")</a:t>
            </a:r>
          </a:p>
          <a:p>
            <a:r>
              <a:rPr lang="cs-CZ" sz="1600" i="1" dirty="0"/>
              <a:t>        @</a:t>
            </a:r>
            <a:r>
              <a:rPr lang="cs-CZ" sz="1600" i="1" dirty="0" err="1"/>
              <a:t>Html.TextBoxFor</a:t>
            </a:r>
            <a:r>
              <a:rPr lang="cs-CZ" sz="1600" i="1" dirty="0"/>
              <a:t>(m =&gt; </a:t>
            </a:r>
            <a:r>
              <a:rPr lang="cs-CZ" sz="1600" i="1" dirty="0" err="1"/>
              <a:t>p.Name</a:t>
            </a:r>
            <a:r>
              <a:rPr lang="cs-CZ" sz="1600" i="1" dirty="0"/>
              <a:t>)</a:t>
            </a:r>
          </a:p>
          <a:p>
            <a:r>
              <a:rPr lang="cs-CZ" sz="1600" i="1" dirty="0"/>
              <a:t>    &lt;/div&gt;</a:t>
            </a:r>
          </a:p>
          <a:p>
            <a:r>
              <a:rPr lang="cs-CZ" sz="1600" i="1" dirty="0"/>
              <a:t>    &lt;input type="</a:t>
            </a:r>
            <a:r>
              <a:rPr lang="cs-CZ" sz="1600" i="1" dirty="0" err="1"/>
              <a:t>submit</a:t>
            </a:r>
            <a:r>
              <a:rPr lang="cs-CZ" sz="1600" i="1" dirty="0"/>
              <a:t>" </a:t>
            </a:r>
            <a:r>
              <a:rPr lang="cs-CZ" sz="1600" i="1" dirty="0" err="1"/>
              <a:t>value</a:t>
            </a:r>
            <a:r>
              <a:rPr lang="cs-CZ" sz="1600" i="1" dirty="0"/>
              <a:t>="</a:t>
            </a:r>
            <a:r>
              <a:rPr lang="cs-CZ" sz="1600" i="1" dirty="0" err="1"/>
              <a:t>Create</a:t>
            </a:r>
            <a:r>
              <a:rPr lang="cs-CZ" sz="1600" i="1" dirty="0"/>
              <a:t>" /&gt;</a:t>
            </a:r>
          </a:p>
          <a:p>
            <a:r>
              <a:rPr lang="cs-CZ" sz="1600" i="1" dirty="0"/>
              <a:t>}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MVC </a:t>
            </a:r>
            <a:r>
              <a:rPr lang="en-GB" dirty="0"/>
              <a:t>6 introduction</a:t>
            </a:r>
            <a:endParaRPr lang="cs-CZ" dirty="0"/>
          </a:p>
        </p:txBody>
      </p:sp>
      <p:sp>
        <p:nvSpPr>
          <p:cNvPr id="8" name="Content Placeholder 7"/>
          <p:cNvSpPr>
            <a:spLocks noGrp="1"/>
          </p:cNvSpPr>
          <p:nvPr>
            <p:ph idx="11"/>
          </p:nvPr>
        </p:nvSpPr>
        <p:spPr>
          <a:xfrm>
            <a:off x="6254673" y="2168660"/>
            <a:ext cx="5308839" cy="3038042"/>
          </a:xfrm>
        </p:spPr>
        <p:txBody>
          <a:bodyPr>
            <a:normAutofit lnSpcReduction="10000"/>
          </a:bodyPr>
          <a:lstStyle/>
          <a:p>
            <a:r>
              <a:rPr lang="cs-CZ" sz="1600" i="1" dirty="0"/>
              <a:t>@model </a:t>
            </a:r>
            <a:r>
              <a:rPr lang="cs-CZ" sz="1600" i="1" dirty="0" err="1"/>
              <a:t>MyProject.Models.Product</a:t>
            </a:r>
            <a:endParaRPr lang="cs-CZ" sz="1600" i="1" dirty="0"/>
          </a:p>
          <a:p>
            <a:r>
              <a:rPr lang="cs-CZ" sz="1600" i="1" dirty="0"/>
              <a:t>@</a:t>
            </a:r>
            <a:r>
              <a:rPr lang="cs-CZ" sz="1600" i="1" dirty="0" err="1"/>
              <a:t>addtaghelper</a:t>
            </a:r>
            <a:r>
              <a:rPr lang="cs-CZ" sz="1600" i="1" dirty="0"/>
              <a:t> "</a:t>
            </a:r>
            <a:r>
              <a:rPr lang="cs-CZ" sz="1600" i="1" dirty="0" err="1"/>
              <a:t>Microsoft.AspNet.Mvc.TagHelpers</a:t>
            </a:r>
            <a:r>
              <a:rPr lang="cs-CZ" sz="1600" i="1" dirty="0"/>
              <a:t>"</a:t>
            </a:r>
          </a:p>
          <a:p>
            <a:endParaRPr lang="cs-CZ" sz="1600" i="1" dirty="0"/>
          </a:p>
          <a:p>
            <a:r>
              <a:rPr lang="cs-CZ" sz="1600" i="1" dirty="0"/>
              <a:t>&lt;</a:t>
            </a:r>
            <a:r>
              <a:rPr lang="cs-CZ" sz="1600" i="1" dirty="0" err="1"/>
              <a:t>form</a:t>
            </a:r>
            <a:r>
              <a:rPr lang="cs-CZ" sz="1600" i="1" dirty="0"/>
              <a:t> </a:t>
            </a:r>
            <a:r>
              <a:rPr lang="cs-CZ" sz="1600" i="1" dirty="0" err="1"/>
              <a:t>asp-controller</a:t>
            </a:r>
            <a:r>
              <a:rPr lang="cs-CZ" sz="1600" i="1" dirty="0"/>
              <a:t>="</a:t>
            </a:r>
            <a:r>
              <a:rPr lang="cs-CZ" sz="1600" i="1" dirty="0" err="1"/>
              <a:t>Products</a:t>
            </a:r>
            <a:r>
              <a:rPr lang="cs-CZ" sz="1600" i="1" dirty="0"/>
              <a:t>" </a:t>
            </a:r>
            <a:r>
              <a:rPr lang="cs-CZ" sz="1600" i="1" dirty="0" err="1"/>
              <a:t>asp-action</a:t>
            </a:r>
            <a:r>
              <a:rPr lang="cs-CZ" sz="1600" i="1" dirty="0"/>
              <a:t>="</a:t>
            </a:r>
            <a:r>
              <a:rPr lang="cs-CZ" sz="1600" i="1" dirty="0" err="1"/>
              <a:t>Create</a:t>
            </a:r>
            <a:r>
              <a:rPr lang="cs-CZ" sz="1600" i="1" dirty="0"/>
              <a:t>" </a:t>
            </a:r>
            <a:r>
              <a:rPr lang="cs-CZ" sz="1600" i="1" dirty="0" err="1"/>
              <a:t>method</a:t>
            </a:r>
            <a:r>
              <a:rPr lang="cs-CZ" sz="1600" i="1" dirty="0"/>
              <a:t>="post"&gt;</a:t>
            </a:r>
          </a:p>
          <a:p>
            <a:r>
              <a:rPr lang="cs-CZ" sz="1600" i="1" dirty="0"/>
              <a:t>    &lt;div&gt;</a:t>
            </a:r>
          </a:p>
          <a:p>
            <a:r>
              <a:rPr lang="cs-CZ" sz="1600" i="1" dirty="0"/>
              <a:t>        &lt;label </a:t>
            </a:r>
            <a:r>
              <a:rPr lang="cs-CZ" sz="1600" i="1" dirty="0" err="1"/>
              <a:t>asp-for</a:t>
            </a:r>
            <a:r>
              <a:rPr lang="cs-CZ" sz="1600" i="1" dirty="0"/>
              <a:t>="</a:t>
            </a:r>
            <a:r>
              <a:rPr lang="cs-CZ" sz="1600" i="1" dirty="0" err="1"/>
              <a:t>Name</a:t>
            </a:r>
            <a:r>
              <a:rPr lang="cs-CZ" sz="1600" i="1" dirty="0"/>
              <a:t>"&gt;</a:t>
            </a:r>
            <a:r>
              <a:rPr lang="cs-CZ" sz="1600" i="1" dirty="0" err="1"/>
              <a:t>Name</a:t>
            </a:r>
            <a:r>
              <a:rPr lang="cs-CZ" sz="1600" i="1" dirty="0"/>
              <a:t>:&lt;/label&gt;</a:t>
            </a:r>
          </a:p>
          <a:p>
            <a:r>
              <a:rPr lang="cs-CZ" sz="1600" i="1" dirty="0"/>
              <a:t>        &lt;input </a:t>
            </a:r>
            <a:r>
              <a:rPr lang="cs-CZ" sz="1600" i="1" dirty="0" err="1"/>
              <a:t>asp-for</a:t>
            </a:r>
            <a:r>
              <a:rPr lang="cs-CZ" sz="1600" i="1" dirty="0"/>
              <a:t>="</a:t>
            </a:r>
            <a:r>
              <a:rPr lang="cs-CZ" sz="1600" i="1" dirty="0" err="1"/>
              <a:t>Name</a:t>
            </a:r>
            <a:r>
              <a:rPr lang="cs-CZ" sz="1600" i="1" dirty="0"/>
              <a:t>" /&gt;</a:t>
            </a:r>
          </a:p>
          <a:p>
            <a:r>
              <a:rPr lang="cs-CZ" sz="1600" i="1" dirty="0"/>
              <a:t>    &lt;/div&gt;</a:t>
            </a:r>
          </a:p>
          <a:p>
            <a:endParaRPr lang="cs-CZ" sz="1600" i="1" dirty="0"/>
          </a:p>
          <a:p>
            <a:r>
              <a:rPr lang="cs-CZ" sz="1600" i="1" dirty="0"/>
              <a:t>    &lt;input type="</a:t>
            </a:r>
            <a:r>
              <a:rPr lang="cs-CZ" sz="1600" i="1" dirty="0" err="1"/>
              <a:t>submit</a:t>
            </a:r>
            <a:r>
              <a:rPr lang="cs-CZ" sz="1600" i="1" dirty="0"/>
              <a:t>" </a:t>
            </a:r>
            <a:r>
              <a:rPr lang="cs-CZ" sz="1600" i="1" dirty="0" err="1"/>
              <a:t>value</a:t>
            </a:r>
            <a:r>
              <a:rPr lang="cs-CZ" sz="1600" i="1" dirty="0"/>
              <a:t>="</a:t>
            </a:r>
            <a:r>
              <a:rPr lang="cs-CZ" sz="1600" i="1" dirty="0" err="1"/>
              <a:t>Save</a:t>
            </a:r>
            <a:r>
              <a:rPr lang="cs-CZ" sz="1600" i="1" dirty="0"/>
              <a:t>" /&gt;</a:t>
            </a:r>
          </a:p>
          <a:p>
            <a:r>
              <a:rPr lang="cs-CZ" sz="1600" i="1" dirty="0"/>
              <a:t>&lt;/</a:t>
            </a:r>
            <a:r>
              <a:rPr lang="cs-CZ" sz="1600" i="1" dirty="0" err="1"/>
              <a:t>form</a:t>
            </a:r>
            <a:r>
              <a:rPr lang="cs-CZ" sz="1600" i="1" dirty="0"/>
              <a:t>&gt;</a:t>
            </a:r>
          </a:p>
        </p:txBody>
      </p:sp>
      <p:sp>
        <p:nvSpPr>
          <p:cNvPr id="10" name="Rectangle 9"/>
          <p:cNvSpPr/>
          <p:nvPr/>
        </p:nvSpPr>
        <p:spPr>
          <a:xfrm>
            <a:off x="618994" y="5641982"/>
            <a:ext cx="10289259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>
                <a:hlinkClick r:id="rId3"/>
              </a:rPr>
              <a:t>https://docs.asp.net/en/latest/mvc/views/tag-helpers/index.html</a:t>
            </a:r>
            <a:endParaRPr lang="en-GB" dirty="0"/>
          </a:p>
          <a:p>
            <a:r>
              <a:rPr lang="cs-CZ" dirty="0">
                <a:hlinkClick r:id="rId4"/>
              </a:rPr>
              <a:t>https://msdn.microsoft.com/en-us/library/system.web.mvc.htmlhelper_methods(v=vs.118).aspx</a:t>
            </a:r>
            <a:endParaRPr lang="en-GB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4332210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Route constraints</a:t>
            </a:r>
            <a:endParaRPr lang="cs-CZ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25357" y="2136386"/>
            <a:ext cx="10944517" cy="4220847"/>
          </a:xfrm>
        </p:spPr>
        <p:txBody>
          <a:bodyPr>
            <a:normAutofit fontScale="92500" lnSpcReduction="10000"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Route constraints generally inspect the route value associated via the route template and make a simple yes/no decision about whether or not the value is acceptable.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Avoid using constraints for </a:t>
            </a:r>
            <a:r>
              <a:rPr lang="en-GB" b="1" dirty="0"/>
              <a:t>input validation</a:t>
            </a:r>
            <a:r>
              <a:rPr lang="en-GB" dirty="0"/>
              <a:t>, because doing so means that invalid input will result in a 404 (Not Found) instead of a 400 with an appropriate error message.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template: “edit/{</a:t>
            </a:r>
            <a:r>
              <a:rPr lang="en-GB" dirty="0" err="1"/>
              <a:t>id:int</a:t>
            </a:r>
            <a:r>
              <a:rPr lang="en-GB" dirty="0"/>
              <a:t>}“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defaults: new { controller=“</a:t>
            </a:r>
            <a:r>
              <a:rPr lang="en-GB" dirty="0" err="1"/>
              <a:t>IdObjectController</a:t>
            </a:r>
            <a:r>
              <a:rPr lang="en-GB" dirty="0"/>
              <a:t>", action=“Edit" }</a:t>
            </a:r>
          </a:p>
          <a:p>
            <a:endParaRPr lang="en-GB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template: “edit/{</a:t>
            </a:r>
            <a:r>
              <a:rPr lang="en-GB" dirty="0" err="1"/>
              <a:t>guid:guid</a:t>
            </a:r>
            <a:r>
              <a:rPr lang="en-GB" dirty="0"/>
              <a:t>}“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defaults: new { controller=“</a:t>
            </a:r>
            <a:r>
              <a:rPr lang="en-GB" dirty="0" err="1"/>
              <a:t>GuidObjectController</a:t>
            </a:r>
            <a:r>
              <a:rPr lang="en-GB" dirty="0"/>
              <a:t>", action=“Edit" }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>
                <a:hlinkClick r:id="rId3"/>
              </a:rPr>
              <a:t>https://docs.asp.net/en/latest/fundamentals/routing.html#route-constraint-reference</a:t>
            </a:r>
            <a:endParaRPr lang="en-GB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MVC </a:t>
            </a:r>
            <a:r>
              <a:rPr lang="en-GB" dirty="0"/>
              <a:t>6 introduction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7347938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Model validation (server)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spcAft>
                <a:spcPts val="600"/>
              </a:spcAft>
            </a:pPr>
            <a:r>
              <a:rPr lang="en-US" sz="1900" b="1" dirty="0">
                <a:solidFill>
                  <a:srgbClr val="F05B26"/>
                </a:solidFill>
              </a:rPr>
              <a:t>Setup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900" dirty="0"/>
              <a:t>Data annotations </a:t>
            </a:r>
            <a:r>
              <a:rPr lang="en-US" sz="1900" dirty="0">
                <a:hlinkClick r:id="rId3"/>
              </a:rPr>
              <a:t>validation attributes</a:t>
            </a:r>
            <a:endParaRPr lang="en-US" sz="1900" dirty="0"/>
          </a:p>
          <a:p>
            <a:pPr marL="985838" lvl="1" indent="-342900">
              <a:buFont typeface="Arial" panose="020B0604020202020204" pitchFamily="34" charset="0"/>
              <a:buChar char="•"/>
            </a:pPr>
            <a:r>
              <a:rPr lang="en-US" sz="1900" dirty="0"/>
              <a:t>Required, </a:t>
            </a:r>
            <a:r>
              <a:rPr lang="en-US" sz="1900" dirty="0" err="1"/>
              <a:t>DisplayName</a:t>
            </a:r>
            <a:r>
              <a:rPr lang="en-US" sz="1900" dirty="0"/>
              <a:t>, </a:t>
            </a:r>
            <a:r>
              <a:rPr lang="en-US" sz="1900" dirty="0" err="1"/>
              <a:t>StringLength</a:t>
            </a:r>
            <a:r>
              <a:rPr lang="en-US" sz="1900" dirty="0"/>
              <a:t>, Range…</a:t>
            </a:r>
          </a:p>
          <a:p>
            <a:pPr marL="985838" lvl="1" indent="-342900">
              <a:buFont typeface="Arial" panose="020B0604020202020204" pitchFamily="34" charset="0"/>
              <a:buChar char="•"/>
            </a:pPr>
            <a:r>
              <a:rPr lang="en-US" sz="1900" dirty="0"/>
              <a:t>Custom attribute that inherits </a:t>
            </a:r>
            <a:r>
              <a:rPr lang="en-US" sz="1900" dirty="0" err="1"/>
              <a:t>ValidationAttribute</a:t>
            </a:r>
            <a:r>
              <a:rPr lang="en-US" sz="1900" dirty="0"/>
              <a:t>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900" dirty="0"/>
              <a:t>Model implementing </a:t>
            </a:r>
            <a:r>
              <a:rPr lang="en-US" sz="1900" dirty="0" err="1"/>
              <a:t>IValidatableObject</a:t>
            </a:r>
            <a:endParaRPr lang="en-US" sz="19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900" dirty="0"/>
              <a:t>Custom : </a:t>
            </a:r>
            <a:r>
              <a:rPr lang="en-US" sz="1900" dirty="0" err="1"/>
              <a:t>ViewData.ModelState.AddModelError</a:t>
            </a:r>
            <a:r>
              <a:rPr lang="en-US" sz="1900" dirty="0"/>
              <a:t>()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1900" dirty="0"/>
          </a:p>
          <a:p>
            <a:pPr>
              <a:spcAft>
                <a:spcPts val="600"/>
              </a:spcAft>
            </a:pPr>
            <a:r>
              <a:rPr lang="en-US" sz="1900" b="1" dirty="0">
                <a:solidFill>
                  <a:srgbClr val="F05B26"/>
                </a:solidFill>
              </a:rPr>
              <a:t>Check</a:t>
            </a:r>
          </a:p>
          <a:p>
            <a:r>
              <a:rPr lang="en-US" sz="160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if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(!</a:t>
            </a:r>
            <a:r>
              <a:rPr lang="en-US" sz="160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ViewData.ModelState.IsValid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)</a:t>
            </a:r>
          </a:p>
          <a:p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{</a:t>
            </a:r>
          </a:p>
          <a:p>
            <a:r>
              <a:rPr lang="en-US" sz="160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return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View(model);</a:t>
            </a:r>
          </a:p>
          <a:p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}</a:t>
            </a:r>
          </a:p>
          <a:p>
            <a:endParaRPr lang="en-US" sz="1600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r>
              <a:rPr lang="en-US" sz="160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repository.Save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();</a:t>
            </a:r>
          </a:p>
          <a:p>
            <a:r>
              <a:rPr lang="en-US" sz="160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return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RedirectToAction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(</a:t>
            </a:r>
            <a:r>
              <a:rPr lang="en-US" sz="1600" dirty="0">
                <a:solidFill>
                  <a:srgbClr val="A31515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"Detail"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, </a:t>
            </a:r>
            <a:r>
              <a:rPr lang="en-US" sz="160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new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{ id = id });</a:t>
            </a:r>
          </a:p>
          <a:p>
            <a:endParaRPr lang="en-US" sz="1600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  <a:hlinkClick r:id="rId4"/>
              </a:rPr>
              <a:t>https://docs.asp.net/en/latest/mvc/models/validation.html</a:t>
            </a:r>
            <a:endParaRPr lang="en-US" sz="1600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endParaRPr lang="en-US" sz="1600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endParaRPr lang="en-US" sz="1900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endParaRPr lang="en-US" sz="1900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pPr marL="0" lvl="1" indent="0">
              <a:lnSpc>
                <a:spcPct val="110000"/>
              </a:lnSpc>
              <a:spcBef>
                <a:spcPts val="0"/>
              </a:spcBef>
              <a:buNone/>
            </a:pPr>
            <a:endParaRPr lang="en-US" sz="16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endParaRPr lang="en-US" b="1" dirty="0">
              <a:solidFill>
                <a:srgbClr val="F05B26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endParaRPr lang="en-US" b="1" dirty="0">
              <a:solidFill>
                <a:srgbClr val="F05B26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MVC </a:t>
            </a:r>
            <a:r>
              <a:rPr lang="en-GB" dirty="0"/>
              <a:t>6 introduction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436088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Model validation (client)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Unobtrusive validation (linked with JQuery)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Supports only attribute validators (doesn’t support </a:t>
            </a:r>
            <a:r>
              <a:rPr lang="en-US" dirty="0" err="1"/>
              <a:t>IValidatableObject</a:t>
            </a:r>
            <a:r>
              <a:rPr lang="en-US" dirty="0"/>
              <a:t>)</a:t>
            </a:r>
          </a:p>
          <a:p>
            <a:pPr marL="985838" lvl="1" indent="-342900">
              <a:buFont typeface="Arial" panose="020B0604020202020204" pitchFamily="34" charset="0"/>
              <a:buChar char="•"/>
            </a:pPr>
            <a:r>
              <a:rPr lang="en-US" dirty="0"/>
              <a:t>Custom attributes that implements </a:t>
            </a:r>
            <a:r>
              <a:rPr lang="cs-CZ" dirty="0" err="1"/>
              <a:t>IClientModelValidator</a:t>
            </a:r>
            <a:r>
              <a:rPr lang="cs-CZ" dirty="0"/>
              <a:t> </a:t>
            </a: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Hard to localize</a:t>
            </a:r>
          </a:p>
          <a:p>
            <a:r>
              <a:rPr lang="en-US" b="1" dirty="0">
                <a:solidFill>
                  <a:srgbClr val="F05B26"/>
                </a:solidFill>
              </a:rPr>
              <a:t>Setup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Install nugget package </a:t>
            </a:r>
            <a:r>
              <a:rPr lang="en-US" dirty="0" err="1"/>
              <a:t>Microsoft.JQuery.Unobtrusive.Validation</a:t>
            </a: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Link scripts in your layout:</a:t>
            </a:r>
          </a:p>
          <a:p>
            <a:pPr marL="985838" lvl="1" indent="-342900">
              <a:buFont typeface="Arial" panose="020B0604020202020204" pitchFamily="34" charset="0"/>
              <a:buChar char="•"/>
            </a:pPr>
            <a:r>
              <a:rPr lang="en-US" dirty="0"/>
              <a:t>JQuery</a:t>
            </a:r>
          </a:p>
          <a:p>
            <a:pPr marL="985838" lvl="1" indent="-342900">
              <a:buFont typeface="Arial" panose="020B0604020202020204" pitchFamily="34" charset="0"/>
              <a:buChar char="•"/>
            </a:pPr>
            <a:r>
              <a:rPr lang="en-US" dirty="0"/>
              <a:t>JQuery-validate</a:t>
            </a:r>
          </a:p>
          <a:p>
            <a:pPr marL="985838" lvl="1" indent="-342900">
              <a:buFont typeface="Arial" panose="020B0604020202020204" pitchFamily="34" charset="0"/>
              <a:buChar char="•"/>
            </a:pPr>
            <a:r>
              <a:rPr lang="en-US" dirty="0" err="1"/>
              <a:t>JQuery</a:t>
            </a:r>
            <a:r>
              <a:rPr lang="en-US" dirty="0"/>
              <a:t>-validate-unobtrusive</a:t>
            </a:r>
          </a:p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MVC </a:t>
            </a:r>
            <a:r>
              <a:rPr lang="en-GB" dirty="0"/>
              <a:t>6 introduction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738238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Partial views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i="1" dirty="0"/>
              <a:t>Html.Partial(…) </a:t>
            </a:r>
            <a:r>
              <a:rPr lang="cs-CZ" dirty="0"/>
              <a:t>– displays view of given name (no controller/action is called)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i="1" dirty="0"/>
              <a:t>Html.RenderAction(…) – </a:t>
            </a:r>
            <a:r>
              <a:rPr lang="cs-CZ" dirty="0"/>
              <a:t>calls a controller‘s action, rendering its result</a:t>
            </a:r>
          </a:p>
          <a:p>
            <a:pPr marL="985838" lvl="1" indent="-342900">
              <a:buFont typeface="Arial" panose="020B0604020202020204" pitchFamily="34" charset="0"/>
              <a:buChar char="•"/>
            </a:pPr>
            <a:r>
              <a:rPr lang="cs-CZ" dirty="0"/>
              <a:t>always use </a:t>
            </a:r>
            <a:r>
              <a:rPr lang="cs-CZ" i="1" dirty="0"/>
              <a:t>PartialViewResult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/>
              <a:t>Usually view name starts </a:t>
            </a:r>
            <a:r>
              <a:rPr lang="cs-CZ" dirty="0" err="1"/>
              <a:t>with</a:t>
            </a:r>
            <a:r>
              <a:rPr lang="cs-CZ" dirty="0"/>
              <a:t> </a:t>
            </a:r>
            <a:r>
              <a:rPr lang="en-GB" dirty="0"/>
              <a:t>an </a:t>
            </a:r>
            <a:r>
              <a:rPr lang="cs-CZ" dirty="0" err="1"/>
              <a:t>underscore</a:t>
            </a:r>
            <a:endParaRPr lang="cs-CZ" dirty="0"/>
          </a:p>
          <a:p>
            <a:endParaRPr lang="cs-CZ" dirty="0"/>
          </a:p>
          <a:p>
            <a:endParaRPr lang="cs-CZ" sz="1800" dirty="0">
              <a:hlinkClick r:id="rId3"/>
            </a:endParaRPr>
          </a:p>
          <a:p>
            <a:endParaRPr lang="cs-CZ" sz="1800" dirty="0">
              <a:hlinkClick r:id="rId3"/>
            </a:endParaRPr>
          </a:p>
          <a:p>
            <a:endParaRPr lang="cs-CZ" sz="1800" dirty="0">
              <a:hlinkClick r:id="rId3"/>
            </a:endParaRPr>
          </a:p>
          <a:p>
            <a:endParaRPr lang="cs-CZ" sz="1800" dirty="0">
              <a:hlinkClick r:id="rId3"/>
            </a:endParaRPr>
          </a:p>
          <a:p>
            <a:endParaRPr lang="cs-CZ" sz="1800" dirty="0">
              <a:hlinkClick r:id="rId3"/>
            </a:endParaRPr>
          </a:p>
          <a:p>
            <a:endParaRPr lang="cs-CZ" sz="1800" dirty="0">
              <a:hlinkClick r:id="rId3"/>
            </a:endParaRPr>
          </a:p>
          <a:p>
            <a:endParaRPr lang="cs-CZ" sz="1800" dirty="0">
              <a:hlinkClick r:id="rId3"/>
            </a:endParaRPr>
          </a:p>
          <a:p>
            <a:r>
              <a:rPr lang="cs-CZ" sz="1800" dirty="0">
                <a:hlinkClick r:id="rId4"/>
              </a:rPr>
              <a:t>https://docs.asp.net/en/latest/mvc/views/partial.html</a:t>
            </a:r>
            <a:endParaRPr lang="en-GB" sz="1800" dirty="0"/>
          </a:p>
          <a:p>
            <a:endParaRPr lang="cs-CZ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MVC </a:t>
            </a:r>
            <a:r>
              <a:rPr lang="en-GB" dirty="0"/>
              <a:t>6 introduction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3530784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Model binding - passing data</a:t>
            </a:r>
          </a:p>
        </p:txBody>
      </p:sp>
      <p:pic>
        <p:nvPicPr>
          <p:cNvPr id="11" name="Content Placeholder 10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933171" y="2168525"/>
            <a:ext cx="8316132" cy="4221163"/>
          </a:xfrm>
          <a:prstGeom prst="rect">
            <a:avLst/>
          </a:prstGeom>
        </p:spPr>
      </p:pic>
      <p:sp>
        <p:nvSpPr>
          <p:cNvPr id="10" name="Text Placeholder 9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MVC </a:t>
            </a:r>
            <a:r>
              <a:rPr lang="en-GB" dirty="0"/>
              <a:t>6 introduction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565671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Customize binding </a:t>
            </a:r>
            <a:r>
              <a:rPr lang="en-GB" dirty="0" err="1"/>
              <a:t>behavior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MVC contains several attributes that you can use to direct its default model binding </a:t>
            </a:r>
            <a:r>
              <a:rPr lang="en-GB" dirty="0" err="1"/>
              <a:t>behavior</a:t>
            </a:r>
            <a:r>
              <a:rPr lang="en-GB" dirty="0"/>
              <a:t> to a different source.</a:t>
            </a:r>
          </a:p>
          <a:p>
            <a:pPr marL="985838" lvl="1" indent="-342900">
              <a:buFont typeface="Arial" panose="020B0604020202020204" pitchFamily="34" charset="0"/>
              <a:buChar char="•"/>
            </a:pPr>
            <a:r>
              <a:rPr lang="en-GB" dirty="0"/>
              <a:t>[</a:t>
            </a:r>
            <a:r>
              <a:rPr lang="en-GB" dirty="0" err="1"/>
              <a:t>BindRequired</a:t>
            </a:r>
            <a:r>
              <a:rPr lang="en-GB" dirty="0"/>
              <a:t>]: This attribute adds a model state error if binding cannot occur.</a:t>
            </a:r>
          </a:p>
          <a:p>
            <a:pPr marL="985838" lvl="1" indent="-342900">
              <a:buFont typeface="Arial" panose="020B0604020202020204" pitchFamily="34" charset="0"/>
              <a:buChar char="•"/>
            </a:pPr>
            <a:r>
              <a:rPr lang="en-GB" dirty="0"/>
              <a:t>[</a:t>
            </a:r>
            <a:r>
              <a:rPr lang="en-GB" dirty="0" err="1"/>
              <a:t>BindNever</a:t>
            </a:r>
            <a:r>
              <a:rPr lang="en-GB" dirty="0"/>
              <a:t>]: Tells the model binder to never bind to this parameter.</a:t>
            </a:r>
          </a:p>
          <a:p>
            <a:pPr marL="985838" lvl="1" indent="-342900">
              <a:buFont typeface="Arial" panose="020B0604020202020204" pitchFamily="34" charset="0"/>
              <a:buChar char="•"/>
            </a:pPr>
            <a:r>
              <a:rPr lang="en-GB" dirty="0"/>
              <a:t>[</a:t>
            </a:r>
            <a:r>
              <a:rPr lang="en-GB" dirty="0" err="1"/>
              <a:t>FromHeader</a:t>
            </a:r>
            <a:r>
              <a:rPr lang="en-GB" dirty="0"/>
              <a:t>], [</a:t>
            </a:r>
            <a:r>
              <a:rPr lang="en-GB" dirty="0" err="1"/>
              <a:t>FromQuery</a:t>
            </a:r>
            <a:r>
              <a:rPr lang="en-GB" dirty="0"/>
              <a:t>], [</a:t>
            </a:r>
            <a:r>
              <a:rPr lang="en-GB" dirty="0" err="1"/>
              <a:t>FromRoute</a:t>
            </a:r>
            <a:r>
              <a:rPr lang="en-GB" dirty="0"/>
              <a:t>], [</a:t>
            </a:r>
            <a:r>
              <a:rPr lang="en-GB" dirty="0" err="1"/>
              <a:t>FromForm</a:t>
            </a:r>
            <a:r>
              <a:rPr lang="en-GB" dirty="0"/>
              <a:t>]: Use these to specify the exact binding source you want to apply.</a:t>
            </a:r>
          </a:p>
          <a:p>
            <a:pPr marL="985838" lvl="1" indent="-342900">
              <a:buFont typeface="Arial" panose="020B0604020202020204" pitchFamily="34" charset="0"/>
              <a:buChar char="•"/>
            </a:pPr>
            <a:r>
              <a:rPr lang="en-GB" dirty="0"/>
              <a:t>[</a:t>
            </a:r>
            <a:r>
              <a:rPr lang="en-GB" dirty="0" err="1"/>
              <a:t>FromServices</a:t>
            </a:r>
            <a:r>
              <a:rPr lang="en-GB" dirty="0"/>
              <a:t>]: This attribute uses dependency injection to bind parameters from services.</a:t>
            </a:r>
          </a:p>
          <a:p>
            <a:pPr marL="985838" lvl="1" indent="-342900">
              <a:buFont typeface="Arial" panose="020B0604020202020204" pitchFamily="34" charset="0"/>
              <a:buChar char="•"/>
            </a:pPr>
            <a:r>
              <a:rPr lang="en-GB" dirty="0"/>
              <a:t>[</a:t>
            </a:r>
            <a:r>
              <a:rPr lang="en-GB" dirty="0" err="1"/>
              <a:t>FromBody</a:t>
            </a:r>
            <a:r>
              <a:rPr lang="en-GB" dirty="0"/>
              <a:t>]: Use the configured formatters to bind data from the request body. The formatter is selected based on content type of the request.</a:t>
            </a:r>
          </a:p>
          <a:p>
            <a:pPr marL="985838" lvl="1" indent="-342900">
              <a:buFont typeface="Arial" panose="020B0604020202020204" pitchFamily="34" charset="0"/>
              <a:buChar char="•"/>
            </a:pPr>
            <a:r>
              <a:rPr lang="en-GB" dirty="0"/>
              <a:t>[</a:t>
            </a:r>
            <a:r>
              <a:rPr lang="en-GB" dirty="0" err="1"/>
              <a:t>ModelBinder</a:t>
            </a:r>
            <a:r>
              <a:rPr lang="en-GB" dirty="0"/>
              <a:t>]: Used to override the default model binder, binding source and name.</a:t>
            </a:r>
          </a:p>
          <a:p>
            <a:pPr marL="985838" lvl="1" indent="-342900">
              <a:buFont typeface="Arial" panose="020B0604020202020204" pitchFamily="34" charset="0"/>
              <a:buChar char="•"/>
            </a:pPr>
            <a:endParaRPr lang="en-GB" dirty="0"/>
          </a:p>
          <a:p>
            <a:pPr marL="985838" lvl="1" indent="-342900">
              <a:buFont typeface="Arial" panose="020B0604020202020204" pitchFamily="34" charset="0"/>
              <a:buChar char="•"/>
            </a:pPr>
            <a:endParaRPr lang="en-GB" dirty="0"/>
          </a:p>
          <a:p>
            <a:r>
              <a:rPr lang="cs-CZ" dirty="0">
                <a:hlinkClick r:id="rId3"/>
              </a:rPr>
              <a:t>https://docs.asp.net/en/latest/mvc/models/model-binding.html</a:t>
            </a:r>
            <a:endParaRPr lang="en-GB" dirty="0"/>
          </a:p>
          <a:p>
            <a:endParaRPr lang="cs-CZ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MVC </a:t>
            </a:r>
            <a:r>
              <a:rPr lang="en-GB" dirty="0"/>
              <a:t>6 introduction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6253060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Collections binding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spcAft>
                <a:spcPts val="600"/>
              </a:spcAft>
            </a:pPr>
            <a:r>
              <a:rPr lang="en-US" b="1" dirty="0">
                <a:solidFill>
                  <a:srgbClr val="F05B26"/>
                </a:solidFill>
                <a:highlight>
                  <a:srgbClr val="FFFFFF"/>
                </a:highlight>
              </a:rPr>
              <a:t>Primitive type array</a:t>
            </a:r>
          </a:p>
          <a:p>
            <a:r>
              <a:rPr lang="en-US" dirty="0" err="1">
                <a:solidFill>
                  <a:srgbClr val="2B91A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ActionResult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Edit(</a:t>
            </a:r>
            <a:r>
              <a:rPr lang="en-US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string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[] array) {…}</a:t>
            </a:r>
          </a:p>
          <a:p>
            <a:endParaRPr lang="en-US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r>
              <a:rPr lang="en-US" dirty="0" err="1">
                <a:solidFill>
                  <a:srgbClr val="F05B26"/>
                </a:solidFill>
                <a:highlight>
                  <a:srgbClr val="FFFFFF"/>
                </a:highlight>
              </a:rPr>
              <a:t>PostData</a:t>
            </a:r>
            <a:endParaRPr lang="en-US" dirty="0">
              <a:solidFill>
                <a:srgbClr val="F05B26"/>
              </a:solidFill>
              <a:highlight>
                <a:srgbClr val="FFFFFF"/>
              </a:highlight>
            </a:endParaRPr>
          </a:p>
          <a:p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array="John" </a:t>
            </a:r>
          </a:p>
          <a:p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array="Mark" </a:t>
            </a:r>
          </a:p>
          <a:p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array="Zoey"</a:t>
            </a:r>
          </a:p>
          <a:p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>
              <a:spcAft>
                <a:spcPts val="600"/>
              </a:spcAft>
            </a:pPr>
            <a:r>
              <a:rPr lang="en-US" b="1" dirty="0">
                <a:solidFill>
                  <a:srgbClr val="F05B26"/>
                </a:solidFill>
                <a:highlight>
                  <a:srgbClr val="FFFFFF"/>
                </a:highlight>
              </a:rPr>
              <a:t>Index array (complex type)</a:t>
            </a:r>
          </a:p>
          <a:p>
            <a:r>
              <a:rPr lang="en-US" dirty="0" err="1">
                <a:solidFill>
                  <a:srgbClr val="2B91A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ActionResult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Edit(</a:t>
            </a:r>
            <a:r>
              <a:rPr lang="en-US" dirty="0">
                <a:solidFill>
                  <a:srgbClr val="2B91A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Employee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[] array) {…}</a:t>
            </a:r>
          </a:p>
          <a:p>
            <a:endParaRPr lang="en-US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dirty="0" err="1">
                <a:solidFill>
                  <a:srgbClr val="F05B26"/>
                </a:solidFill>
                <a:highlight>
                  <a:srgbClr val="FFFFFF"/>
                </a:highlight>
              </a:rPr>
              <a:t>PostData</a:t>
            </a:r>
            <a:endParaRPr lang="en-US" dirty="0">
              <a:solidFill>
                <a:srgbClr val="F05B26"/>
              </a:solidFill>
              <a:highlight>
                <a:srgbClr val="FFFFFF"/>
              </a:highlight>
            </a:endParaRPr>
          </a:p>
          <a:p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array[0].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FirstName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="John" array[0].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LastName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="Smith" array[1].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FirstName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="Zoey" array[1].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LastName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="Castillo"</a:t>
            </a:r>
          </a:p>
          <a:p>
            <a:endParaRPr lang="en-US" b="1" dirty="0">
              <a:solidFill>
                <a:srgbClr val="F05B26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MVC </a:t>
            </a:r>
            <a:r>
              <a:rPr lang="en-GB" dirty="0"/>
              <a:t>6 introduction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1"/>
          </p:nvPr>
        </p:nvSpPr>
        <p:spPr/>
        <p:txBody>
          <a:bodyPr>
            <a:normAutofit/>
          </a:bodyPr>
          <a:lstStyle/>
          <a:p>
            <a:r>
              <a:rPr lang="en-US" sz="1700" b="1" dirty="0">
                <a:solidFill>
                  <a:srgbClr val="F05B26"/>
                </a:solidFill>
                <a:highlight>
                  <a:srgbClr val="FFFFFF"/>
                </a:highlight>
              </a:rPr>
              <a:t>Dictionary</a:t>
            </a:r>
          </a:p>
          <a:p>
            <a:r>
              <a:rPr lang="en-US" sz="1700" dirty="0" err="1">
                <a:solidFill>
                  <a:srgbClr val="2B91A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ActionResult</a:t>
            </a:r>
            <a:r>
              <a:rPr lang="en-US" sz="17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Edit(</a:t>
            </a:r>
          </a:p>
          <a:p>
            <a:r>
              <a:rPr lang="en-US" sz="17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</a:t>
            </a:r>
            <a:r>
              <a:rPr lang="en-US" sz="1700" dirty="0">
                <a:solidFill>
                  <a:srgbClr val="2B91A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Dictionary</a:t>
            </a:r>
            <a:r>
              <a:rPr lang="en-US" sz="17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&lt;</a:t>
            </a:r>
            <a:r>
              <a:rPr lang="en-US" sz="170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string</a:t>
            </a:r>
            <a:r>
              <a:rPr lang="en-US" sz="17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, </a:t>
            </a:r>
            <a:r>
              <a:rPr lang="en-US" sz="1700" dirty="0">
                <a:solidFill>
                  <a:srgbClr val="2B91A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Employee</a:t>
            </a:r>
            <a:r>
              <a:rPr lang="en-US" sz="17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&gt; </a:t>
            </a:r>
            <a:r>
              <a:rPr lang="en-US" sz="170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empls</a:t>
            </a:r>
            <a:endParaRPr lang="en-US" sz="1700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r>
              <a:rPr lang="en-US" sz="17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)</a:t>
            </a:r>
          </a:p>
          <a:p>
            <a:endParaRPr lang="en-US" sz="1700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r>
              <a:rPr lang="en-US" sz="1700" dirty="0" err="1">
                <a:solidFill>
                  <a:srgbClr val="F05B26"/>
                </a:solidFill>
                <a:highlight>
                  <a:srgbClr val="FFFFFF"/>
                </a:highlight>
              </a:rPr>
              <a:t>PostData</a:t>
            </a:r>
            <a:endParaRPr lang="en-US" sz="1700" dirty="0">
              <a:solidFill>
                <a:srgbClr val="F05B26"/>
              </a:solidFill>
              <a:highlight>
                <a:srgbClr val="FFFFFF"/>
              </a:highlight>
            </a:endParaRPr>
          </a:p>
          <a:p>
            <a:r>
              <a:rPr lang="en-US" sz="1700" dirty="0">
                <a:latin typeface="Consolas" panose="020B0609020204030204" pitchFamily="49" charset="0"/>
                <a:cs typeface="Consolas" panose="020B0609020204030204" pitchFamily="49" charset="0"/>
              </a:rPr>
              <a:t>employees[Emp1035].</a:t>
            </a:r>
            <a:r>
              <a:rPr lang="en-US" sz="1700" dirty="0" err="1">
                <a:latin typeface="Consolas" panose="020B0609020204030204" pitchFamily="49" charset="0"/>
                <a:cs typeface="Consolas" panose="020B0609020204030204" pitchFamily="49" charset="0"/>
              </a:rPr>
              <a:t>FirstName</a:t>
            </a:r>
            <a:r>
              <a:rPr lang="en-US" sz="1700" dirty="0">
                <a:latin typeface="Consolas" panose="020B0609020204030204" pitchFamily="49" charset="0"/>
                <a:cs typeface="Consolas" panose="020B0609020204030204" pitchFamily="49" charset="0"/>
              </a:rPr>
              <a:t>="John" employees[Emp1035].</a:t>
            </a:r>
            <a:r>
              <a:rPr lang="en-US" sz="1700" dirty="0" err="1">
                <a:latin typeface="Consolas" panose="020B0609020204030204" pitchFamily="49" charset="0"/>
                <a:cs typeface="Consolas" panose="020B0609020204030204" pitchFamily="49" charset="0"/>
              </a:rPr>
              <a:t>LastName</a:t>
            </a:r>
            <a:r>
              <a:rPr lang="en-US" sz="1700" dirty="0">
                <a:latin typeface="Consolas" panose="020B0609020204030204" pitchFamily="49" charset="0"/>
                <a:cs typeface="Consolas" panose="020B0609020204030204" pitchFamily="49" charset="0"/>
              </a:rPr>
              <a:t>="Smith" employees[Emp2535].</a:t>
            </a:r>
            <a:r>
              <a:rPr lang="en-US" sz="1700" dirty="0" err="1">
                <a:latin typeface="Consolas" panose="020B0609020204030204" pitchFamily="49" charset="0"/>
                <a:cs typeface="Consolas" panose="020B0609020204030204" pitchFamily="49" charset="0"/>
              </a:rPr>
              <a:t>FirstName</a:t>
            </a:r>
            <a:r>
              <a:rPr lang="en-US" sz="1700" dirty="0">
                <a:latin typeface="Consolas" panose="020B0609020204030204" pitchFamily="49" charset="0"/>
                <a:cs typeface="Consolas" panose="020B0609020204030204" pitchFamily="49" charset="0"/>
              </a:rPr>
              <a:t>="Zoey" employees[Emp2535].</a:t>
            </a:r>
            <a:r>
              <a:rPr lang="en-US" sz="1700" dirty="0" err="1">
                <a:latin typeface="Consolas" panose="020B0609020204030204" pitchFamily="49" charset="0"/>
                <a:cs typeface="Consolas" panose="020B0609020204030204" pitchFamily="49" charset="0"/>
              </a:rPr>
              <a:t>LastName</a:t>
            </a:r>
            <a:r>
              <a:rPr lang="en-US" sz="1700" dirty="0">
                <a:latin typeface="Consolas" panose="020B0609020204030204" pitchFamily="49" charset="0"/>
                <a:cs typeface="Consolas" panose="020B0609020204030204" pitchFamily="49" charset="0"/>
              </a:rPr>
              <a:t>="Castillo"</a:t>
            </a:r>
            <a:endParaRPr lang="en-US" sz="1700" dirty="0"/>
          </a:p>
        </p:txBody>
      </p:sp>
    </p:spTree>
    <p:extLst>
      <p:ext uri="{BB962C8B-B14F-4D97-AF65-F5344CB8AC3E}">
        <p14:creationId xmlns:p14="http://schemas.microsoft.com/office/powerpoint/2010/main" val="26719512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MVC Pattern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8995" y="2155959"/>
            <a:ext cx="6454905" cy="4220847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b="1" dirty="0"/>
              <a:t>M</a:t>
            </a:r>
            <a:r>
              <a:rPr lang="cs-CZ" dirty="0"/>
              <a:t>odel-</a:t>
            </a:r>
            <a:r>
              <a:rPr lang="cs-CZ" b="1" dirty="0"/>
              <a:t>V</a:t>
            </a:r>
            <a:r>
              <a:rPr lang="cs-CZ" dirty="0"/>
              <a:t>iew-</a:t>
            </a:r>
            <a:r>
              <a:rPr lang="cs-CZ" b="1" dirty="0"/>
              <a:t>C</a:t>
            </a:r>
            <a:r>
              <a:rPr lang="cs-CZ" dirty="0"/>
              <a:t>ontroller architectural pattern for user-interface design (1970 – 1980)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/>
              <a:t>Ruby on Rails, ASP.NET MVC, Spring MVC, …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dirty="0"/>
          </a:p>
          <a:p>
            <a:r>
              <a:rPr lang="cs-CZ" b="1" dirty="0">
                <a:solidFill>
                  <a:srgbClr val="F05B26"/>
                </a:solidFill>
              </a:rPr>
              <a:t>Model</a:t>
            </a:r>
            <a:r>
              <a:rPr lang="cs-CZ" dirty="0"/>
              <a:t> – state of an aspect of the application</a:t>
            </a:r>
          </a:p>
          <a:p>
            <a:r>
              <a:rPr lang="cs-CZ" b="1" dirty="0">
                <a:solidFill>
                  <a:srgbClr val="F05B26"/>
                </a:solidFill>
              </a:rPr>
              <a:t>View </a:t>
            </a:r>
            <a:r>
              <a:rPr lang="cs-CZ" dirty="0"/>
              <a:t>– displays user interface using provided model</a:t>
            </a:r>
          </a:p>
          <a:p>
            <a:r>
              <a:rPr lang="cs-CZ" b="1" dirty="0">
                <a:solidFill>
                  <a:srgbClr val="F05B26"/>
                </a:solidFill>
              </a:rPr>
              <a:t>Controller</a:t>
            </a:r>
            <a:r>
              <a:rPr lang="cs-CZ" dirty="0"/>
              <a:t> – handles user interaction by amending model and passing it to a view</a:t>
            </a:r>
          </a:p>
          <a:p>
            <a:endParaRPr lang="cs-CZ" dirty="0"/>
          </a:p>
          <a:p>
            <a:endParaRPr lang="en-GB" dirty="0"/>
          </a:p>
          <a:p>
            <a:endParaRPr lang="cs-CZ" dirty="0"/>
          </a:p>
          <a:p>
            <a:r>
              <a:rPr lang="cs-CZ" dirty="0">
                <a:hlinkClick r:id="rId3"/>
              </a:rPr>
              <a:t>https://docs.asp.net/en/latest/mvc/overview.html</a:t>
            </a:r>
            <a:endParaRPr lang="en-GB" dirty="0"/>
          </a:p>
          <a:p>
            <a:endParaRPr lang="en-GB" dirty="0"/>
          </a:p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MVC </a:t>
            </a:r>
            <a:r>
              <a:rPr lang="en-GB" dirty="0"/>
              <a:t>6 introduction</a:t>
            </a:r>
            <a:endParaRPr lang="cs-CZ" dirty="0"/>
          </a:p>
        </p:txBody>
      </p:sp>
      <p:pic>
        <p:nvPicPr>
          <p:cNvPr id="1026" name="Picture 2" descr="File:MVC-Process.sv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73900" y="1138056"/>
            <a:ext cx="4762500" cy="523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4180690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AntiForgeryToken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Protection against CSRF attacks.</a:t>
            </a:r>
          </a:p>
          <a:p>
            <a:endParaRPr lang="en-GB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Render token in form</a:t>
            </a:r>
          </a:p>
          <a:p>
            <a:pPr marL="985838" lvl="1" indent="-342900">
              <a:buFont typeface="Arial" panose="020B0604020202020204" pitchFamily="34" charset="0"/>
              <a:buChar char="•"/>
            </a:pPr>
            <a:r>
              <a:rPr lang="en-GB" dirty="0"/>
              <a:t>generates the anti-forgery token with the Form Tag Helper</a:t>
            </a:r>
          </a:p>
          <a:p>
            <a:pPr marL="985838" lvl="1" indent="-342900">
              <a:buFont typeface="Arial" panose="020B0604020202020204" pitchFamily="34" charset="0"/>
              <a:buChar char="•"/>
            </a:pPr>
            <a:r>
              <a:rPr lang="en-GB" dirty="0"/>
              <a:t>&lt;form asp-action="Edit"&gt;</a:t>
            </a:r>
          </a:p>
          <a:p>
            <a:pPr marL="985838" lvl="1" indent="-342900">
              <a:buFont typeface="Arial" panose="020B0604020202020204" pitchFamily="34" charset="0"/>
              <a:buChar char="•"/>
            </a:pPr>
            <a:endParaRPr lang="en-GB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Validation in controller</a:t>
            </a:r>
          </a:p>
          <a:p>
            <a:pPr marL="985838" lvl="1" indent="-342900">
              <a:buFont typeface="Arial" panose="020B0604020202020204" pitchFamily="34" charset="0"/>
              <a:buChar char="•"/>
            </a:pPr>
            <a:r>
              <a:rPr lang="en-GB" dirty="0"/>
              <a:t>[</a:t>
            </a:r>
            <a:r>
              <a:rPr lang="en-GB" dirty="0" err="1"/>
              <a:t>ValidateAntiForgeryToken</a:t>
            </a:r>
            <a:r>
              <a:rPr lang="en-GB" dirty="0"/>
              <a:t>] attribute</a:t>
            </a:r>
          </a:p>
          <a:p>
            <a:pPr marL="985838" lvl="1" indent="-342900">
              <a:buFont typeface="Arial" panose="020B0604020202020204" pitchFamily="34" charset="0"/>
              <a:buChar char="•"/>
            </a:pPr>
            <a:endParaRPr lang="en-GB" dirty="0"/>
          </a:p>
          <a:p>
            <a:pPr marL="985838" lvl="1" indent="-342900">
              <a:buFont typeface="Arial" panose="020B0604020202020204" pitchFamily="34" charset="0"/>
              <a:buChar char="•"/>
            </a:pPr>
            <a:endParaRPr lang="en-GB" dirty="0"/>
          </a:p>
          <a:p>
            <a:pPr marL="985838" lvl="1" indent="-342900">
              <a:buFont typeface="Arial" panose="020B0604020202020204" pitchFamily="34" charset="0"/>
              <a:buChar char="•"/>
            </a:pPr>
            <a:endParaRPr lang="en-GB" dirty="0"/>
          </a:p>
          <a:p>
            <a:pPr marL="985838" lvl="1" indent="-342900">
              <a:buFont typeface="Arial" panose="020B0604020202020204" pitchFamily="34" charset="0"/>
              <a:buChar char="•"/>
            </a:pPr>
            <a:endParaRPr lang="en-GB" dirty="0"/>
          </a:p>
          <a:p>
            <a:pPr marL="985838" lvl="1" indent="-342900">
              <a:buFont typeface="Arial" panose="020B0604020202020204" pitchFamily="34" charset="0"/>
              <a:buChar char="•"/>
            </a:pPr>
            <a:endParaRPr lang="en-GB" dirty="0"/>
          </a:p>
          <a:p>
            <a:pPr marL="985838" lvl="1" indent="-342900">
              <a:buFont typeface="Arial" panose="020B0604020202020204" pitchFamily="34" charset="0"/>
              <a:buChar char="•"/>
            </a:pPr>
            <a:endParaRPr lang="en-GB" dirty="0"/>
          </a:p>
          <a:p>
            <a:r>
              <a:rPr lang="sk-SK" dirty="0">
                <a:hlinkClick r:id="rId2"/>
              </a:rPr>
              <a:t>https://en.wikipedia.org/wiki/Cross-site_request_forgery</a:t>
            </a:r>
            <a:endParaRPr lang="en-GB" dirty="0"/>
          </a:p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MVC </a:t>
            </a:r>
            <a:r>
              <a:rPr lang="en-GB" dirty="0"/>
              <a:t>6 introduction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66334882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Context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 err="1"/>
              <a:t>HttpContext</a:t>
            </a:r>
            <a:r>
              <a:rPr lang="en-GB" dirty="0"/>
              <a:t> (</a:t>
            </a:r>
            <a:r>
              <a:rPr lang="en-GB" dirty="0" err="1"/>
              <a:t>IHttpContextAccessor</a:t>
            </a:r>
            <a:r>
              <a:rPr lang="en-GB" dirty="0"/>
              <a:t> service dependency injection)</a:t>
            </a:r>
          </a:p>
          <a:p>
            <a:pPr marL="985838" lvl="1" indent="-342900">
              <a:buFont typeface="Arial" panose="020B0604020202020204" pitchFamily="34" charset="0"/>
              <a:buChar char="•"/>
            </a:pPr>
            <a:r>
              <a:rPr lang="en-GB" dirty="0"/>
              <a:t>Request</a:t>
            </a:r>
          </a:p>
          <a:p>
            <a:pPr marL="985838" lvl="1" indent="-342900">
              <a:buFont typeface="Arial" panose="020B0604020202020204" pitchFamily="34" charset="0"/>
              <a:buChar char="•"/>
            </a:pPr>
            <a:r>
              <a:rPr lang="en-GB" dirty="0"/>
              <a:t>Response</a:t>
            </a:r>
          </a:p>
          <a:p>
            <a:pPr marL="985838" lvl="1" indent="-342900">
              <a:buFont typeface="Arial" panose="020B0604020202020204" pitchFamily="34" charset="0"/>
              <a:buChar char="•"/>
            </a:pPr>
            <a:r>
              <a:rPr lang="en-GB" dirty="0"/>
              <a:t>Session data</a:t>
            </a:r>
          </a:p>
          <a:p>
            <a:pPr marL="985838" lvl="1" indent="-342900">
              <a:buFont typeface="Arial" panose="020B0604020202020204" pitchFamily="34" charset="0"/>
              <a:buChar char="•"/>
            </a:pPr>
            <a:r>
              <a:rPr lang="en-GB" dirty="0" err="1"/>
              <a:t>Authentized</a:t>
            </a:r>
            <a:r>
              <a:rPr lang="en-GB" dirty="0"/>
              <a:t> user</a:t>
            </a:r>
          </a:p>
          <a:p>
            <a:pPr lvl="1" indent="0">
              <a:buNone/>
            </a:pPr>
            <a:endParaRPr lang="en-GB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 err="1"/>
              <a:t>ActionContext</a:t>
            </a:r>
            <a:r>
              <a:rPr lang="en-GB" dirty="0"/>
              <a:t> (</a:t>
            </a:r>
            <a:r>
              <a:rPr lang="en-GB" dirty="0" err="1"/>
              <a:t>IActionContextAccessor</a:t>
            </a:r>
            <a:r>
              <a:rPr lang="en-GB" dirty="0"/>
              <a:t> service dependency injection)</a:t>
            </a:r>
          </a:p>
          <a:p>
            <a:pPr marL="985838" lvl="1" indent="-342900">
              <a:buFont typeface="Arial" panose="020B0604020202020204" pitchFamily="34" charset="0"/>
              <a:buChar char="•"/>
            </a:pPr>
            <a:r>
              <a:rPr lang="en-GB" dirty="0"/>
              <a:t>Action metadata</a:t>
            </a:r>
          </a:p>
          <a:p>
            <a:pPr marL="985838" lvl="1" indent="-342900">
              <a:buFont typeface="Arial" panose="020B0604020202020204" pitchFamily="34" charset="0"/>
              <a:buChar char="•"/>
            </a:pPr>
            <a:r>
              <a:rPr lang="en-GB" dirty="0" err="1"/>
              <a:t>ModelState</a:t>
            </a:r>
            <a:endParaRPr lang="en-GB" dirty="0"/>
          </a:p>
          <a:p>
            <a:pPr marL="985838" lvl="1" indent="-342900">
              <a:buFont typeface="Arial" panose="020B0604020202020204" pitchFamily="34" charset="0"/>
              <a:buChar char="•"/>
            </a:pPr>
            <a:r>
              <a:rPr lang="en-GB" dirty="0" err="1"/>
              <a:t>RouteData</a:t>
            </a:r>
            <a:r>
              <a:rPr lang="en-GB" dirty="0"/>
              <a:t> </a:t>
            </a:r>
          </a:p>
          <a:p>
            <a:pPr marL="1708150" lvl="2" indent="-342900">
              <a:buFont typeface="Arial" panose="020B0604020202020204" pitchFamily="34" charset="0"/>
              <a:buChar char="•"/>
            </a:pPr>
            <a:r>
              <a:rPr lang="en-US" dirty="0"/>
              <a:t>Encapsulates information about a route.</a:t>
            </a:r>
          </a:p>
          <a:p>
            <a:pPr marL="1708150" lvl="2" indent="-342900">
              <a:buFont typeface="Arial" panose="020B0604020202020204" pitchFamily="34" charset="0"/>
              <a:buChar char="•"/>
            </a:pPr>
            <a:r>
              <a:rPr lang="en-GB" dirty="0"/>
              <a:t>Route parameters and values</a:t>
            </a:r>
          </a:p>
          <a:p>
            <a:pPr marL="985838" lvl="1" indent="-342900">
              <a:buFont typeface="Arial" panose="020B0604020202020204" pitchFamily="34" charset="0"/>
              <a:buChar char="•"/>
            </a:pP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MVC </a:t>
            </a:r>
            <a:r>
              <a:rPr lang="en-GB" dirty="0"/>
              <a:t>6 introduction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6819591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Resources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hlinkClick r:id="rId3"/>
              </a:rPr>
              <a:t>https://docs.asp.net/en/latest/mvc/overview.html</a:t>
            </a:r>
            <a:r>
              <a:rPr lang="en-GB" dirty="0"/>
              <a:t>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Complete documentation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MVC part is well written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Still in progress, some parts are missing</a:t>
            </a:r>
          </a:p>
          <a:p>
            <a:endParaRPr lang="en-GB" dirty="0">
              <a:hlinkClick r:id="rId4"/>
            </a:endParaRPr>
          </a:p>
          <a:p>
            <a:r>
              <a:rPr lang="cs-CZ" dirty="0">
                <a:hlinkClick r:id="rId4"/>
              </a:rPr>
              <a:t>https://docs.asp.net/en/latest/tutorials/first-mvc-app/controller-methods-views.html</a:t>
            </a:r>
            <a:r>
              <a:rPr lang="en-GB" dirty="0"/>
              <a:t>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Quick start tutorial</a:t>
            </a:r>
          </a:p>
          <a:p>
            <a:endParaRPr lang="cs-CZ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MVC </a:t>
            </a:r>
            <a:r>
              <a:rPr lang="en-GB" dirty="0"/>
              <a:t>6 introduction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333431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Routing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8995" y="2181359"/>
            <a:ext cx="10944517" cy="4220847"/>
          </a:xfrm>
        </p:spPr>
        <p:txBody>
          <a:bodyPr>
            <a:normAutofit fontScale="85000" lnSpcReduction="20000"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 err="1"/>
              <a:t>Convention-based</a:t>
            </a:r>
            <a:r>
              <a:rPr lang="cs-CZ" dirty="0"/>
              <a:t> </a:t>
            </a:r>
            <a:r>
              <a:rPr lang="cs-CZ" dirty="0" err="1"/>
              <a:t>routing</a:t>
            </a:r>
            <a:endParaRPr lang="en-GB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dirty="0"/>
          </a:p>
          <a:p>
            <a:r>
              <a:rPr lang="cs-CZ" sz="1900" i="1" dirty="0" err="1"/>
              <a:t>routes.MapRoute</a:t>
            </a:r>
            <a:r>
              <a:rPr lang="cs-CZ" sz="1900" i="1" dirty="0"/>
              <a:t>(</a:t>
            </a:r>
            <a:r>
              <a:rPr lang="cs-CZ" sz="1900" i="1" dirty="0" err="1"/>
              <a:t>name</a:t>
            </a:r>
            <a:r>
              <a:rPr lang="cs-CZ" sz="1900" i="1" dirty="0"/>
              <a:t>: "Default", </a:t>
            </a:r>
            <a:r>
              <a:rPr lang="cs-CZ" sz="1900" i="1" dirty="0" err="1"/>
              <a:t>template</a:t>
            </a:r>
            <a:r>
              <a:rPr lang="cs-CZ" sz="1900" i="1" dirty="0"/>
              <a:t>: "{</a:t>
            </a:r>
            <a:r>
              <a:rPr lang="cs-CZ" sz="1900" i="1" dirty="0" err="1"/>
              <a:t>controller</a:t>
            </a:r>
            <a:r>
              <a:rPr lang="cs-CZ" sz="1900" i="1" dirty="0"/>
              <a:t>=</a:t>
            </a:r>
            <a:r>
              <a:rPr lang="cs-CZ" sz="1900" i="1" dirty="0" err="1"/>
              <a:t>Home</a:t>
            </a:r>
            <a:r>
              <a:rPr lang="cs-CZ" sz="1900" i="1" dirty="0"/>
              <a:t>}/{</a:t>
            </a:r>
            <a:r>
              <a:rPr lang="cs-CZ" sz="1900" i="1" dirty="0" err="1"/>
              <a:t>action</a:t>
            </a:r>
            <a:r>
              <a:rPr lang="cs-CZ" sz="1900" i="1" dirty="0"/>
              <a:t>=Index}/{id?}"); </a:t>
            </a:r>
            <a:endParaRPr lang="en-GB" sz="1900" i="1" dirty="0"/>
          </a:p>
          <a:p>
            <a:endParaRPr lang="en-GB" i="1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 err="1"/>
              <a:t>Attribute</a:t>
            </a:r>
            <a:r>
              <a:rPr lang="cs-CZ" dirty="0"/>
              <a:t> </a:t>
            </a:r>
            <a:r>
              <a:rPr lang="cs-CZ" dirty="0" err="1"/>
              <a:t>routing</a:t>
            </a:r>
            <a:endParaRPr lang="en-GB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dirty="0"/>
          </a:p>
          <a:p>
            <a:r>
              <a:rPr lang="en-GB" sz="1900" i="1" dirty="0"/>
              <a:t>[Route("</a:t>
            </a:r>
            <a:r>
              <a:rPr lang="en-GB" sz="1900" i="1" dirty="0" err="1"/>
              <a:t>api</a:t>
            </a:r>
            <a:r>
              <a:rPr lang="en-GB" sz="1900" i="1" dirty="0"/>
              <a:t>/[controller]")]</a:t>
            </a:r>
          </a:p>
          <a:p>
            <a:r>
              <a:rPr lang="en-GB" sz="1900" i="1" dirty="0"/>
              <a:t>public class </a:t>
            </a:r>
            <a:r>
              <a:rPr lang="en-GB" sz="1900" i="1" dirty="0" err="1"/>
              <a:t>ProductsController</a:t>
            </a:r>
            <a:r>
              <a:rPr lang="en-GB" sz="1900" i="1" dirty="0"/>
              <a:t> : Controller</a:t>
            </a:r>
          </a:p>
          <a:p>
            <a:r>
              <a:rPr lang="en-GB" sz="1900" i="1" dirty="0"/>
              <a:t>{</a:t>
            </a:r>
          </a:p>
          <a:p>
            <a:r>
              <a:rPr lang="en-GB" sz="1900" i="1" dirty="0"/>
              <a:t>  [</a:t>
            </a:r>
            <a:r>
              <a:rPr lang="en-GB" sz="1900" i="1" dirty="0" err="1"/>
              <a:t>HttpGet</a:t>
            </a:r>
            <a:r>
              <a:rPr lang="en-GB" sz="1900" i="1" dirty="0"/>
              <a:t>("{id}")]</a:t>
            </a:r>
          </a:p>
          <a:p>
            <a:r>
              <a:rPr lang="en-GB" sz="1900" i="1" dirty="0"/>
              <a:t>  public </a:t>
            </a:r>
            <a:r>
              <a:rPr lang="en-GB" sz="1900" i="1" dirty="0" err="1"/>
              <a:t>IActionResult</a:t>
            </a:r>
            <a:r>
              <a:rPr lang="en-GB" sz="1900" i="1" dirty="0"/>
              <a:t> </a:t>
            </a:r>
            <a:r>
              <a:rPr lang="en-GB" sz="1900" i="1" dirty="0" err="1"/>
              <a:t>GetProduct</a:t>
            </a:r>
            <a:r>
              <a:rPr lang="en-GB" sz="1900" i="1" dirty="0"/>
              <a:t>(</a:t>
            </a:r>
            <a:r>
              <a:rPr lang="en-GB" sz="1900" i="1" dirty="0" err="1"/>
              <a:t>int</a:t>
            </a:r>
            <a:r>
              <a:rPr lang="en-GB" sz="1900" i="1" dirty="0"/>
              <a:t> id)</a:t>
            </a:r>
          </a:p>
          <a:p>
            <a:r>
              <a:rPr lang="en-GB" sz="1900" i="1" dirty="0"/>
              <a:t>  {</a:t>
            </a:r>
          </a:p>
          <a:p>
            <a:r>
              <a:rPr lang="en-GB" sz="1900" i="1" dirty="0"/>
              <a:t>    ...</a:t>
            </a:r>
          </a:p>
          <a:p>
            <a:r>
              <a:rPr lang="en-GB" sz="1900" i="1" dirty="0"/>
              <a:t>  }</a:t>
            </a:r>
          </a:p>
          <a:p>
            <a:r>
              <a:rPr lang="en-GB" sz="1900" i="1" dirty="0"/>
              <a:t>}</a:t>
            </a:r>
          </a:p>
          <a:p>
            <a:endParaRPr lang="en-GB" i="1" dirty="0"/>
          </a:p>
          <a:p>
            <a:r>
              <a:rPr lang="en-GB" i="1" dirty="0">
                <a:hlinkClick r:id="rId3"/>
              </a:rPr>
              <a:t>https://docs.asp.net/en/latest/mvc/controllers/routing.html</a:t>
            </a:r>
            <a:endParaRPr lang="en-GB" i="1" dirty="0"/>
          </a:p>
          <a:p>
            <a:endParaRPr lang="en-GB" i="1" dirty="0"/>
          </a:p>
          <a:p>
            <a:endParaRPr lang="cs-CZ" i="1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MVC </a:t>
            </a:r>
            <a:r>
              <a:rPr lang="en-GB" dirty="0"/>
              <a:t>6 introduction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939364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Controllers</a:t>
            </a:r>
            <a:r>
              <a:rPr lang="en-GB" dirty="0"/>
              <a:t> 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8995" y="2181359"/>
            <a:ext cx="10944517" cy="4220847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In ASP.NET MVC, a </a:t>
            </a:r>
            <a:r>
              <a:rPr lang="en-GB" i="1" dirty="0"/>
              <a:t>Controller</a:t>
            </a:r>
            <a:r>
              <a:rPr lang="en-GB" dirty="0"/>
              <a:t> is used to define and group a set of actions. An </a:t>
            </a:r>
            <a:r>
              <a:rPr lang="en-GB" i="1" dirty="0"/>
              <a:t>action</a:t>
            </a:r>
            <a:r>
              <a:rPr lang="en-GB" dirty="0"/>
              <a:t> (or </a:t>
            </a:r>
            <a:r>
              <a:rPr lang="en-GB" i="1" dirty="0"/>
              <a:t>action method</a:t>
            </a:r>
            <a:r>
              <a:rPr lang="en-GB" dirty="0"/>
              <a:t>) is a method on a controller that handles incoming requests.</a:t>
            </a:r>
          </a:p>
          <a:p>
            <a:endParaRPr lang="en-GB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New controller instance for each request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Actions should return an instance of </a:t>
            </a:r>
            <a:r>
              <a:rPr lang="en-GB" dirty="0" err="1"/>
              <a:t>IActionResult</a:t>
            </a:r>
            <a:r>
              <a:rPr lang="en-GB" dirty="0"/>
              <a:t> (or Task&lt;</a:t>
            </a:r>
            <a:r>
              <a:rPr lang="en-GB" dirty="0" err="1"/>
              <a:t>IActionResult</a:t>
            </a:r>
            <a:r>
              <a:rPr lang="en-GB" dirty="0"/>
              <a:t>&gt; for </a:t>
            </a:r>
            <a:r>
              <a:rPr lang="en-GB" dirty="0" err="1"/>
              <a:t>async</a:t>
            </a:r>
            <a:r>
              <a:rPr lang="en-GB" dirty="0"/>
              <a:t> methods) that produces a response. </a:t>
            </a:r>
            <a:endParaRPr lang="cs-CZ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>
                <a:hlinkClick r:id="rId3"/>
              </a:rPr>
              <a:t>https://docs.asp.net/en/latest/mvc/controllers/actions.html#defining-actions</a:t>
            </a:r>
            <a:endParaRPr lang="en-GB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MVC </a:t>
            </a:r>
            <a:r>
              <a:rPr lang="en-GB" dirty="0"/>
              <a:t>6 introduction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077994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Views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ASP.NET Core MVC views are </a:t>
            </a:r>
            <a:r>
              <a:rPr lang="en-GB" i="1" dirty="0"/>
              <a:t>.</a:t>
            </a:r>
            <a:r>
              <a:rPr lang="en-GB" i="1" dirty="0" err="1"/>
              <a:t>cshtml</a:t>
            </a:r>
            <a:r>
              <a:rPr lang="en-GB" dirty="0"/>
              <a:t> files stored by default in a </a:t>
            </a:r>
            <a:r>
              <a:rPr lang="en-GB" i="1" dirty="0"/>
              <a:t>Views</a:t>
            </a:r>
            <a:r>
              <a:rPr lang="en-GB" dirty="0"/>
              <a:t> folder within the application. </a:t>
            </a:r>
          </a:p>
          <a:p>
            <a:endParaRPr lang="en-GB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When an action returns a view, a process called </a:t>
            </a:r>
            <a:r>
              <a:rPr lang="en-GB" i="1" dirty="0"/>
              <a:t>view discovery</a:t>
            </a:r>
            <a:r>
              <a:rPr lang="en-GB" dirty="0"/>
              <a:t> takes place. </a:t>
            </a:r>
          </a:p>
          <a:p>
            <a:pPr marL="985838" lvl="1" indent="-342900">
              <a:buFont typeface="Arial" panose="020B0604020202020204" pitchFamily="34" charset="0"/>
              <a:buChar char="•"/>
            </a:pPr>
            <a:r>
              <a:rPr lang="en-GB" dirty="0"/>
              <a:t>Unless a specific view file is specified, the runtime looks for a controller-specific view first, then looks for matching view name in the </a:t>
            </a:r>
            <a:r>
              <a:rPr lang="en-GB" i="1" dirty="0"/>
              <a:t>Shared</a:t>
            </a:r>
            <a:r>
              <a:rPr lang="en-GB" dirty="0"/>
              <a:t> folder.</a:t>
            </a:r>
          </a:p>
          <a:p>
            <a:pPr marL="1708150" lvl="2" indent="-342900">
              <a:buFont typeface="+mj-lt"/>
              <a:buAutoNum type="arabicPeriod"/>
            </a:pPr>
            <a:r>
              <a:rPr lang="en-GB" dirty="0"/>
              <a:t>Views/&lt;</a:t>
            </a:r>
            <a:r>
              <a:rPr lang="en-GB" dirty="0" err="1"/>
              <a:t>ControllerName</a:t>
            </a:r>
            <a:r>
              <a:rPr lang="en-GB" dirty="0"/>
              <a:t>&gt;/&lt;</a:t>
            </a:r>
            <a:r>
              <a:rPr lang="en-GB" dirty="0" err="1"/>
              <a:t>ViewName</a:t>
            </a:r>
            <a:r>
              <a:rPr lang="en-GB" dirty="0"/>
              <a:t>&gt;.</a:t>
            </a:r>
            <a:r>
              <a:rPr lang="en-GB" dirty="0" err="1"/>
              <a:t>cshtml</a:t>
            </a:r>
            <a:endParaRPr lang="en-GB" dirty="0"/>
          </a:p>
          <a:p>
            <a:pPr marL="1708150" lvl="2" indent="-342900">
              <a:buFont typeface="+mj-lt"/>
              <a:buAutoNum type="arabicPeriod"/>
            </a:pPr>
            <a:r>
              <a:rPr lang="en-GB" dirty="0"/>
              <a:t>Views/Shared/&lt;</a:t>
            </a:r>
            <a:r>
              <a:rPr lang="en-GB" dirty="0" err="1"/>
              <a:t>ViewName</a:t>
            </a:r>
            <a:r>
              <a:rPr lang="en-GB" dirty="0"/>
              <a:t>&gt;.</a:t>
            </a:r>
            <a:r>
              <a:rPr lang="en-GB" dirty="0" err="1"/>
              <a:t>cshtml</a:t>
            </a:r>
            <a:endParaRPr lang="en-GB" dirty="0"/>
          </a:p>
          <a:p>
            <a:pPr marL="985838" lvl="1" indent="-342900">
              <a:buFont typeface="Arial" panose="020B0604020202020204" pitchFamily="34" charset="0"/>
              <a:buChar char="•"/>
            </a:pPr>
            <a:endParaRPr lang="en-GB" dirty="0"/>
          </a:p>
          <a:p>
            <a:pPr marL="985838" lvl="1" indent="-342900">
              <a:buFont typeface="Arial" panose="020B0604020202020204" pitchFamily="34" charset="0"/>
              <a:buChar char="•"/>
            </a:pPr>
            <a:r>
              <a:rPr lang="en-GB" dirty="0"/>
              <a:t>When an action returns the View method, like so return View();, the action name is used as the view name</a:t>
            </a:r>
          </a:p>
          <a:p>
            <a:pPr marL="985838" lvl="1" indent="-342900">
              <a:buFont typeface="Arial" panose="020B0604020202020204" pitchFamily="34" charset="0"/>
              <a:buChar char="•"/>
            </a:pPr>
            <a:r>
              <a:rPr lang="en-GB" dirty="0"/>
              <a:t>A view name can be explicitly passed to the method (return View("</a:t>
            </a:r>
            <a:r>
              <a:rPr lang="en-GB" dirty="0" err="1"/>
              <a:t>SomeView</a:t>
            </a:r>
            <a:r>
              <a:rPr lang="en-GB" dirty="0"/>
              <a:t>");). </a:t>
            </a:r>
            <a:endParaRPr lang="cs-CZ" dirty="0"/>
          </a:p>
          <a:p>
            <a:endParaRPr lang="cs-CZ" dirty="0"/>
          </a:p>
          <a:p>
            <a:endParaRPr lang="cs-CZ" dirty="0">
              <a:hlinkClick r:id="rId3"/>
            </a:endParaRPr>
          </a:p>
          <a:p>
            <a:r>
              <a:rPr lang="cs-CZ" dirty="0">
                <a:hlinkClick r:id="rId4"/>
              </a:rPr>
              <a:t>https://docs.asp.net/en/latest/mvc/views/overview.html</a:t>
            </a:r>
            <a:endParaRPr lang="en-GB" dirty="0"/>
          </a:p>
          <a:p>
            <a:endParaRPr lang="cs-CZ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MVC </a:t>
            </a:r>
            <a:r>
              <a:rPr lang="en-GB" dirty="0"/>
              <a:t>6 introduction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228774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Razor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1400" dirty="0">
                <a:solidFill>
                  <a:srgbClr val="00000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@</a:t>
            </a:r>
            <a:r>
              <a:rPr lang="en-US" sz="140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if</a:t>
            </a:r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(</a:t>
            </a:r>
            <a:r>
              <a:rPr lang="en-US" sz="140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true</a:t>
            </a:r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) {</a:t>
            </a:r>
          </a:p>
          <a:p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</a:t>
            </a:r>
            <a:r>
              <a:rPr lang="en-US" sz="140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WriteLiteral</a:t>
            </a:r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(</a:t>
            </a:r>
            <a:r>
              <a:rPr lang="en-US" sz="1400" dirty="0">
                <a:solidFill>
                  <a:srgbClr val="A31515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"&lt;p&gt;Test&lt;/p&gt;"</a:t>
            </a:r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);</a:t>
            </a:r>
          </a:p>
          <a:p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}</a:t>
            </a:r>
          </a:p>
          <a:p>
            <a:endParaRPr lang="en-US" sz="1400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r>
              <a:rPr lang="en-US" sz="1400" dirty="0">
                <a:solidFill>
                  <a:srgbClr val="00000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@</a:t>
            </a:r>
            <a:r>
              <a:rPr lang="en-US" sz="140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if</a:t>
            </a:r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(</a:t>
            </a:r>
            <a:r>
              <a:rPr lang="en-US" sz="140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true</a:t>
            </a:r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) {</a:t>
            </a:r>
          </a:p>
          <a:p>
            <a:r>
              <a:rPr lang="en-US" sz="140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&lt;</a:t>
            </a:r>
            <a:r>
              <a:rPr lang="en-US" sz="1400" dirty="0">
                <a:solidFill>
                  <a:srgbClr val="8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p</a:t>
            </a:r>
            <a:r>
              <a:rPr lang="en-US" sz="140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&gt;</a:t>
            </a:r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Text</a:t>
            </a:r>
            <a:r>
              <a:rPr lang="en-US" sz="140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&lt;/</a:t>
            </a:r>
            <a:r>
              <a:rPr lang="en-US" sz="1400" dirty="0">
                <a:solidFill>
                  <a:srgbClr val="8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p</a:t>
            </a:r>
            <a:r>
              <a:rPr lang="en-US" sz="140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&gt;</a:t>
            </a:r>
            <a:endParaRPr lang="en-US" sz="1400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}</a:t>
            </a:r>
          </a:p>
          <a:p>
            <a:endParaRPr lang="en-US" sz="1400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r>
              <a:rPr lang="en-US" sz="1400" dirty="0">
                <a:solidFill>
                  <a:srgbClr val="00000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@</a:t>
            </a:r>
            <a:r>
              <a:rPr lang="en-US" sz="140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if</a:t>
            </a:r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(</a:t>
            </a:r>
            <a:r>
              <a:rPr lang="en-US" sz="140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true</a:t>
            </a:r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) {</a:t>
            </a:r>
          </a:p>
          <a:p>
            <a:r>
              <a:rPr lang="en-US" sz="1400" dirty="0">
                <a:solidFill>
                  <a:srgbClr val="00000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    @:</a:t>
            </a:r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This is text.</a:t>
            </a:r>
          </a:p>
          <a:p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}</a:t>
            </a:r>
          </a:p>
          <a:p>
            <a:endParaRPr lang="en-US" sz="1400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r>
              <a:rPr lang="en-US" sz="1400" dirty="0">
                <a:solidFill>
                  <a:srgbClr val="00000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@</a:t>
            </a:r>
            <a:r>
              <a:rPr lang="en-US" sz="140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if</a:t>
            </a:r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(</a:t>
            </a:r>
            <a:r>
              <a:rPr lang="en-US" sz="140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true</a:t>
            </a:r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)</a:t>
            </a:r>
          </a:p>
          <a:p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{</a:t>
            </a:r>
          </a:p>
          <a:p>
            <a:r>
              <a:rPr lang="en-US" sz="1400" dirty="0">
                <a:solidFill>
                  <a:srgbClr val="00000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    &lt;Text&gt;</a:t>
            </a:r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This is also text.</a:t>
            </a:r>
            <a:r>
              <a:rPr lang="en-US" sz="1400" dirty="0">
                <a:solidFill>
                  <a:srgbClr val="00000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&lt;/Text&gt;</a:t>
            </a:r>
            <a:endParaRPr lang="en-US" sz="1400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}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MVC </a:t>
            </a:r>
            <a:r>
              <a:rPr lang="en-GB" dirty="0"/>
              <a:t>6 introduction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1"/>
          </p:nvPr>
        </p:nvSpPr>
        <p:spPr/>
        <p:txBody>
          <a:bodyPr>
            <a:normAutofit/>
          </a:bodyPr>
          <a:lstStyle/>
          <a:p>
            <a:r>
              <a:rPr lang="en-US" sz="1400" dirty="0">
                <a:solidFill>
                  <a:srgbClr val="00000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@</a:t>
            </a:r>
            <a:r>
              <a:rPr lang="en-US" sz="140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if</a:t>
            </a:r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(condition1) {</a:t>
            </a:r>
          </a:p>
          <a:p>
            <a:r>
              <a:rPr lang="en-US" sz="140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if</a:t>
            </a:r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(condition2) { </a:t>
            </a:r>
            <a:r>
              <a:rPr lang="en-US" sz="140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&lt;</a:t>
            </a:r>
            <a:r>
              <a:rPr lang="en-US" sz="1400" dirty="0">
                <a:solidFill>
                  <a:srgbClr val="8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p</a:t>
            </a:r>
            <a:r>
              <a:rPr lang="en-US" sz="140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&gt;</a:t>
            </a:r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Text</a:t>
            </a:r>
            <a:r>
              <a:rPr lang="en-US" sz="140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&lt;/</a:t>
            </a:r>
            <a:r>
              <a:rPr lang="en-US" sz="1400" dirty="0">
                <a:solidFill>
                  <a:srgbClr val="8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p</a:t>
            </a:r>
            <a:r>
              <a:rPr lang="en-US" sz="140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&gt;</a:t>
            </a:r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}</a:t>
            </a:r>
          </a:p>
          <a:p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}</a:t>
            </a:r>
          </a:p>
          <a:p>
            <a:endParaRPr lang="en-US" sz="1400" dirty="0">
              <a:solidFill>
                <a:srgbClr val="000000"/>
              </a:solidFill>
              <a:highlight>
                <a:srgbClr val="FFFF00"/>
              </a:highlight>
              <a:latin typeface="Consolas" panose="020B0609020204030204" pitchFamily="49" charset="0"/>
            </a:endParaRPr>
          </a:p>
          <a:p>
            <a:endParaRPr lang="en-US" sz="1400" dirty="0">
              <a:solidFill>
                <a:srgbClr val="000000"/>
              </a:solidFill>
              <a:highlight>
                <a:srgbClr val="FFFF00"/>
              </a:highlight>
              <a:latin typeface="Consolas" panose="020B0609020204030204" pitchFamily="49" charset="0"/>
            </a:endParaRPr>
          </a:p>
          <a:p>
            <a:r>
              <a:rPr lang="en-US" sz="1400" dirty="0">
                <a:solidFill>
                  <a:srgbClr val="00000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@</a:t>
            </a:r>
            <a:r>
              <a:rPr lang="en-US" sz="140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if</a:t>
            </a:r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(condition1) {</a:t>
            </a:r>
          </a:p>
          <a:p>
            <a:r>
              <a:rPr lang="en-US" sz="140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&lt;</a:t>
            </a:r>
            <a:r>
              <a:rPr lang="en-US" sz="1400" dirty="0">
                <a:solidFill>
                  <a:srgbClr val="8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div</a:t>
            </a:r>
            <a:r>
              <a:rPr lang="en-US" sz="140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&gt;</a:t>
            </a:r>
            <a:endParaRPr lang="en-US" sz="1400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r>
              <a:rPr lang="en-US" sz="1400" dirty="0">
                <a:solidFill>
                  <a:srgbClr val="00000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        @</a:t>
            </a:r>
            <a:r>
              <a:rPr lang="en-US" sz="140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if</a:t>
            </a:r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(condition2) { </a:t>
            </a:r>
            <a:r>
              <a:rPr lang="en-US" sz="1400" dirty="0">
                <a:solidFill>
                  <a:srgbClr val="00000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@:</a:t>
            </a:r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Text }</a:t>
            </a:r>
          </a:p>
          <a:p>
            <a:r>
              <a:rPr lang="en-US" sz="140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&lt;/</a:t>
            </a:r>
            <a:r>
              <a:rPr lang="en-US" sz="1400" dirty="0">
                <a:solidFill>
                  <a:srgbClr val="8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div</a:t>
            </a:r>
            <a:r>
              <a:rPr lang="en-US" sz="140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&gt;</a:t>
            </a:r>
            <a:endParaRPr lang="en-US" sz="1400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}</a:t>
            </a:r>
            <a:endParaRPr lang="en-US" sz="1400" dirty="0"/>
          </a:p>
        </p:txBody>
      </p:sp>
      <p:sp>
        <p:nvSpPr>
          <p:cNvPr id="4" name="Rectangle 3"/>
          <p:cNvSpPr/>
          <p:nvPr/>
        </p:nvSpPr>
        <p:spPr>
          <a:xfrm>
            <a:off x="515647" y="6197708"/>
            <a:ext cx="541218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>
                <a:hlinkClick r:id="rId3"/>
              </a:rPr>
              <a:t>https://docs.asp.net/en/latest/mvc/views/razor.html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191281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ViewData</a:t>
            </a:r>
            <a:r>
              <a:rPr lang="en-US" dirty="0"/>
              <a:t> (</a:t>
            </a:r>
            <a:r>
              <a:rPr lang="en-US" dirty="0" err="1"/>
              <a:t>ViewDataDictionary</a:t>
            </a:r>
            <a:r>
              <a:rPr lang="en-US" dirty="0"/>
              <a:t> Class)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Represents a container that is used to pass data between a controller and a view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Controllers writes the data, view reads.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err="1"/>
              <a:t>ViewData.Model</a:t>
            </a:r>
            <a:r>
              <a:rPr lang="en-US" dirty="0"/>
              <a:t> – passed model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err="1"/>
              <a:t>ViewData.ModelMetadata</a:t>
            </a:r>
            <a:r>
              <a:rPr lang="en-US" dirty="0"/>
              <a:t> – set o information about model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err="1"/>
              <a:t>ViewData.ModelState</a:t>
            </a:r>
            <a:r>
              <a:rPr lang="en-US" dirty="0"/>
              <a:t> – validation messages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err="1"/>
              <a:t>ViewData</a:t>
            </a:r>
            <a:r>
              <a:rPr lang="en-US" dirty="0"/>
              <a:t>[“something”] – additional data</a:t>
            </a:r>
          </a:p>
          <a:p>
            <a:pPr marL="985838" lvl="1" indent="-342900">
              <a:buFont typeface="Arial" panose="020B0604020202020204" pitchFamily="34" charset="0"/>
              <a:buChar char="•"/>
            </a:pPr>
            <a:r>
              <a:rPr lang="en-US" dirty="0"/>
              <a:t>also accessible via </a:t>
            </a:r>
            <a:r>
              <a:rPr lang="en-US" dirty="0" err="1"/>
              <a:t>ViewBag</a:t>
            </a:r>
            <a:r>
              <a:rPr lang="en-US" dirty="0"/>
              <a:t>.</a:t>
            </a:r>
          </a:p>
          <a:p>
            <a:pPr marL="985838" lvl="1" indent="-342900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>
              <a:hlinkClick r:id="rId3"/>
            </a:endParaRPr>
          </a:p>
          <a:p>
            <a:endParaRPr lang="en-US" dirty="0">
              <a:hlinkClick r:id="rId3"/>
            </a:endParaRPr>
          </a:p>
          <a:p>
            <a:r>
              <a:rPr lang="en-US" dirty="0">
                <a:hlinkClick r:id="rId3"/>
              </a:rPr>
              <a:t>https://msdn.microsoft.com/en-us/library/system.web.mvc.viewdatadictionary(v=vs.118).aspx</a:t>
            </a:r>
            <a:endParaRPr lang="en-US" dirty="0"/>
          </a:p>
          <a:p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MVC </a:t>
            </a:r>
            <a:r>
              <a:rPr lang="en-GB" dirty="0"/>
              <a:t>6 introduction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91066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Layouts</a:t>
            </a:r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5224" y="2168525"/>
            <a:ext cx="7232027" cy="4221163"/>
          </a:xfrm>
        </p:spPr>
      </p:pic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MVC </a:t>
            </a:r>
            <a:r>
              <a:rPr lang="en-GB" dirty="0"/>
              <a:t>6 introduction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264616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Layouts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Specifying a Layout</a:t>
            </a:r>
          </a:p>
          <a:p>
            <a:r>
              <a:rPr lang="en-GB" dirty="0"/>
              <a:t>@{</a:t>
            </a:r>
          </a:p>
          <a:p>
            <a:r>
              <a:rPr lang="en-GB" dirty="0"/>
              <a:t>    Layout = "_Layout";</a:t>
            </a:r>
          </a:p>
          <a:p>
            <a:r>
              <a:rPr lang="en-GB" dirty="0"/>
              <a:t>}</a:t>
            </a:r>
          </a:p>
          <a:p>
            <a:endParaRPr lang="en-GB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Layout must call </a:t>
            </a:r>
            <a:r>
              <a:rPr lang="en-GB" dirty="0" err="1"/>
              <a:t>RenderBody</a:t>
            </a:r>
            <a:r>
              <a:rPr lang="en-GB" dirty="0"/>
              <a:t>. Wherever the call to </a:t>
            </a:r>
            <a:r>
              <a:rPr lang="en-GB" dirty="0" err="1"/>
              <a:t>RenderBody</a:t>
            </a:r>
            <a:r>
              <a:rPr lang="en-GB" dirty="0"/>
              <a:t> is placed, the contents of the view will be rendered.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Running Code Before Each View</a:t>
            </a:r>
          </a:p>
          <a:p>
            <a:r>
              <a:rPr lang="en-GB" dirty="0"/>
              <a:t>If you have code you need to run before every view, this should be placed in the _</a:t>
            </a:r>
            <a:r>
              <a:rPr lang="en-GB" dirty="0" err="1"/>
              <a:t>ViewStart.cshtml</a:t>
            </a:r>
            <a:r>
              <a:rPr lang="en-GB" dirty="0"/>
              <a:t> file.</a:t>
            </a:r>
          </a:p>
          <a:p>
            <a:endParaRPr lang="en-GB" dirty="0"/>
          </a:p>
          <a:p>
            <a:r>
              <a:rPr lang="en-GB" dirty="0">
                <a:hlinkClick r:id="rId2"/>
              </a:rPr>
              <a:t>https://docs.asp.net/en/latest/mvc/views/layout.html</a:t>
            </a:r>
            <a:endParaRPr lang="en-GB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MVC </a:t>
            </a:r>
            <a:r>
              <a:rPr lang="en-GB" dirty="0"/>
              <a:t>6 introduction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22608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ustom 1">
      <a:majorFont>
        <a:latin typeface="Segoe UI"/>
        <a:ea typeface=""/>
        <a:cs typeface=""/>
      </a:majorFont>
      <a:minorFont>
        <a:latin typeface="Segoe U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3327</TotalTime>
  <Words>1691</Words>
  <Application>Microsoft Office PowerPoint</Application>
  <PresentationFormat>Widescreen</PresentationFormat>
  <Paragraphs>360</Paragraphs>
  <Slides>22</Slides>
  <Notes>19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8" baseType="lpstr">
      <vt:lpstr>Arial</vt:lpstr>
      <vt:lpstr>Calibri</vt:lpstr>
      <vt:lpstr>Consolas</vt:lpstr>
      <vt:lpstr>Segoe UI</vt:lpstr>
      <vt:lpstr>Wingdings</vt:lpstr>
      <vt:lpstr>Office Theme</vt:lpstr>
      <vt:lpstr>MVC 6 introduction</vt:lpstr>
      <vt:lpstr>MVC Pattern</vt:lpstr>
      <vt:lpstr>Routing</vt:lpstr>
      <vt:lpstr>Controllers </vt:lpstr>
      <vt:lpstr>Views</vt:lpstr>
      <vt:lpstr>Razor</vt:lpstr>
      <vt:lpstr>ViewData (ViewDataDictionary Class)</vt:lpstr>
      <vt:lpstr>Layouts</vt:lpstr>
      <vt:lpstr>Layouts</vt:lpstr>
      <vt:lpstr>Sections</vt:lpstr>
      <vt:lpstr>View model</vt:lpstr>
      <vt:lpstr>View helpers</vt:lpstr>
      <vt:lpstr>Route constraints</vt:lpstr>
      <vt:lpstr>Model validation (server)</vt:lpstr>
      <vt:lpstr>Model validation (client)</vt:lpstr>
      <vt:lpstr>Partial views</vt:lpstr>
      <vt:lpstr>Model binding - passing data</vt:lpstr>
      <vt:lpstr>Customize binding behavior</vt:lpstr>
      <vt:lpstr>Collections binding</vt:lpstr>
      <vt:lpstr>AntiForgeryToken</vt:lpstr>
      <vt:lpstr>Context</vt:lpstr>
      <vt:lpstr>Resources</vt:lpstr>
    </vt:vector>
  </TitlesOfParts>
  <Company>Kentico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Matej Kvasnovsky</dc:creator>
  <cp:lastModifiedBy>Slavomír Moroz</cp:lastModifiedBy>
  <cp:revision>258</cp:revision>
  <dcterms:created xsi:type="dcterms:W3CDTF">2014-12-29T13:43:23Z</dcterms:created>
  <dcterms:modified xsi:type="dcterms:W3CDTF">2016-10-19T06:42:41Z</dcterms:modified>
</cp:coreProperties>
</file>