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6" r:id="rId3"/>
    <p:sldId id="287" r:id="rId4"/>
    <p:sldId id="284" r:id="rId5"/>
    <p:sldId id="283" r:id="rId6"/>
    <p:sldId id="285" r:id="rId7"/>
    <p:sldId id="288" r:id="rId8"/>
    <p:sldId id="289" r:id="rId9"/>
    <p:sldId id="279" r:id="rId10"/>
    <p:sldId id="280" r:id="rId11"/>
    <p:sldId id="281" r:id="rId12"/>
    <p:sldId id="290" r:id="rId13"/>
    <p:sldId id="292" r:id="rId14"/>
    <p:sldId id="291"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B26"/>
    <a:srgbClr val="A3A2A2"/>
    <a:srgbClr val="262524"/>
    <a:srgbClr val="59C5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65897" autoAdjust="0"/>
  </p:normalViewPr>
  <p:slideViewPr>
    <p:cSldViewPr snapToGrid="0">
      <p:cViewPr varScale="1">
        <p:scale>
          <a:sx n="57" d="100"/>
          <a:sy n="57" d="100"/>
        </p:scale>
        <p:origin x="1541"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0" d="100"/>
          <a:sy n="90" d="100"/>
        </p:scale>
        <p:origin x="329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41AE80-542F-45BD-8762-11343D5B4444}" type="datetimeFigureOut">
              <a:rPr lang="cs-CZ" smtClean="0"/>
              <a:t>02.11.2016</a:t>
            </a:fld>
            <a:endParaRPr lang="cs-CZ"/>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C6134D-2A8E-4C34-93E9-CBBCBC3E8C40}" type="slidenum">
              <a:rPr lang="cs-CZ" smtClean="0"/>
              <a:t>‹#›</a:t>
            </a:fld>
            <a:endParaRPr lang="cs-CZ"/>
          </a:p>
        </p:txBody>
      </p:sp>
    </p:spTree>
    <p:extLst>
      <p:ext uri="{BB962C8B-B14F-4D97-AF65-F5344CB8AC3E}">
        <p14:creationId xmlns:p14="http://schemas.microsoft.com/office/powerpoint/2010/main" val="214978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FAD013-4C05-4B85-AC4F-3150E3C875D3}" type="datetimeFigureOut">
              <a:rPr lang="cs-CZ" smtClean="0"/>
              <a:t>02.11.2016</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954F3-3C2E-4422-8209-082C90DBBF6B}" type="slidenum">
              <a:rPr lang="cs-CZ" smtClean="0"/>
              <a:t>‹#›</a:t>
            </a:fld>
            <a:endParaRPr lang="cs-CZ"/>
          </a:p>
        </p:txBody>
      </p:sp>
    </p:spTree>
    <p:extLst>
      <p:ext uri="{BB962C8B-B14F-4D97-AF65-F5344CB8AC3E}">
        <p14:creationId xmlns:p14="http://schemas.microsoft.com/office/powerpoint/2010/main" val="130811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F3954F3-3C2E-4422-8209-082C90DBBF6B}" type="slidenum">
              <a:rPr lang="cs-CZ" smtClean="0"/>
              <a:t>1</a:t>
            </a:fld>
            <a:endParaRPr lang="cs-CZ" dirty="0"/>
          </a:p>
        </p:txBody>
      </p:sp>
    </p:spTree>
    <p:extLst>
      <p:ext uri="{BB962C8B-B14F-4D97-AF65-F5344CB8AC3E}">
        <p14:creationId xmlns:p14="http://schemas.microsoft.com/office/powerpoint/2010/main" val="2987008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sk-SK" dirty="0"/>
          </a:p>
        </p:txBody>
      </p:sp>
      <p:sp>
        <p:nvSpPr>
          <p:cNvPr id="4" name="Slide Number Placeholder 3"/>
          <p:cNvSpPr>
            <a:spLocks noGrp="1"/>
          </p:cNvSpPr>
          <p:nvPr>
            <p:ph type="sldNum" sz="quarter" idx="10"/>
          </p:nvPr>
        </p:nvSpPr>
        <p:spPr/>
        <p:txBody>
          <a:bodyPr/>
          <a:lstStyle/>
          <a:p>
            <a:fld id="{FF3954F3-3C2E-4422-8209-082C90DBBF6B}" type="slidenum">
              <a:rPr lang="cs-CZ" smtClean="0"/>
              <a:t>11</a:t>
            </a:fld>
            <a:endParaRPr lang="cs-CZ"/>
          </a:p>
        </p:txBody>
      </p:sp>
    </p:spTree>
    <p:extLst>
      <p:ext uri="{BB962C8B-B14F-4D97-AF65-F5344CB8AC3E}">
        <p14:creationId xmlns:p14="http://schemas.microsoft.com/office/powerpoint/2010/main" val="1188786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google middleware, setup google app https://console.developers.google.com/</a:t>
            </a:r>
            <a:r>
              <a:rPr lang="en-GB" baseline="0" dirty="0"/>
              <a:t> </a:t>
            </a:r>
            <a:r>
              <a:rPr lang="en-GB" dirty="0"/>
              <a:t>Do not forget to enable</a:t>
            </a:r>
            <a:r>
              <a:rPr lang="en-GB" baseline="0" dirty="0"/>
              <a:t> Social API</a:t>
            </a:r>
          </a:p>
          <a:p>
            <a:r>
              <a:rPr lang="en-GB" baseline="0" dirty="0"/>
              <a:t>Setup middleware, add login button, show claims in debug</a:t>
            </a:r>
          </a:p>
          <a:p>
            <a:endParaRPr lang="en-GB" baseline="0" dirty="0"/>
          </a:p>
          <a:p>
            <a:r>
              <a:rPr lang="en-GB" baseline="0" dirty="0"/>
              <a:t>Show middleware side by side, schema (middleware identification)</a:t>
            </a:r>
          </a:p>
          <a:p>
            <a:endParaRPr lang="en-GB" baseline="0" dirty="0"/>
          </a:p>
          <a:p>
            <a:r>
              <a:rPr lang="en-GB" baseline="0" dirty="0"/>
              <a:t>Show sample with redirect </a:t>
            </a:r>
            <a:r>
              <a:rPr lang="en-GB" baseline="0" dirty="0" err="1"/>
              <a:t>uris</a:t>
            </a:r>
            <a:r>
              <a:rPr lang="en-GB" baseline="0" dirty="0"/>
              <a:t> and google user activation. </a:t>
            </a:r>
          </a:p>
        </p:txBody>
      </p:sp>
      <p:sp>
        <p:nvSpPr>
          <p:cNvPr id="4" name="Slide Number Placeholder 3"/>
          <p:cNvSpPr>
            <a:spLocks noGrp="1"/>
          </p:cNvSpPr>
          <p:nvPr>
            <p:ph type="sldNum" sz="quarter" idx="10"/>
          </p:nvPr>
        </p:nvSpPr>
        <p:spPr/>
        <p:txBody>
          <a:bodyPr/>
          <a:lstStyle/>
          <a:p>
            <a:fld id="{FF3954F3-3C2E-4422-8209-082C90DBBF6B}" type="slidenum">
              <a:rPr lang="cs-CZ" smtClean="0"/>
              <a:t>12</a:t>
            </a:fld>
            <a:endParaRPr lang="cs-CZ"/>
          </a:p>
        </p:txBody>
      </p:sp>
    </p:spTree>
    <p:extLst>
      <p:ext uri="{BB962C8B-B14F-4D97-AF65-F5344CB8AC3E}">
        <p14:creationId xmlns:p14="http://schemas.microsoft.com/office/powerpoint/2010/main" val="4171602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view component in google</a:t>
            </a:r>
            <a:r>
              <a:rPr lang="en-GB" baseline="0" dirty="0"/>
              <a:t> </a:t>
            </a:r>
            <a:r>
              <a:rPr lang="en-GB" baseline="0" dirty="0" err="1"/>
              <a:t>auth</a:t>
            </a:r>
            <a:r>
              <a:rPr lang="en-GB" baseline="0" dirty="0"/>
              <a:t> </a:t>
            </a:r>
            <a:r>
              <a:rPr lang="en-GB" baseline="0"/>
              <a:t>sample project</a:t>
            </a:r>
            <a:endParaRPr lang="cs-CZ"/>
          </a:p>
        </p:txBody>
      </p:sp>
      <p:sp>
        <p:nvSpPr>
          <p:cNvPr id="4" name="Slide Number Placeholder 3"/>
          <p:cNvSpPr>
            <a:spLocks noGrp="1"/>
          </p:cNvSpPr>
          <p:nvPr>
            <p:ph type="sldNum" sz="quarter" idx="10"/>
          </p:nvPr>
        </p:nvSpPr>
        <p:spPr/>
        <p:txBody>
          <a:bodyPr/>
          <a:lstStyle/>
          <a:p>
            <a:fld id="{FF3954F3-3C2E-4422-8209-082C90DBBF6B}" type="slidenum">
              <a:rPr lang="cs-CZ" smtClean="0"/>
              <a:t>13</a:t>
            </a:fld>
            <a:endParaRPr lang="cs-CZ"/>
          </a:p>
        </p:txBody>
      </p:sp>
    </p:spTree>
    <p:extLst>
      <p:ext uri="{BB962C8B-B14F-4D97-AF65-F5344CB8AC3E}">
        <p14:creationId xmlns:p14="http://schemas.microsoft.com/office/powerpoint/2010/main" val="2051289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New syllabus</a:t>
            </a:r>
          </a:p>
        </p:txBody>
      </p:sp>
      <p:sp>
        <p:nvSpPr>
          <p:cNvPr id="4" name="Slide Number Placeholder 3"/>
          <p:cNvSpPr>
            <a:spLocks noGrp="1"/>
          </p:cNvSpPr>
          <p:nvPr>
            <p:ph type="sldNum" sz="quarter" idx="10"/>
          </p:nvPr>
        </p:nvSpPr>
        <p:spPr/>
        <p:txBody>
          <a:bodyPr/>
          <a:lstStyle/>
          <a:p>
            <a:fld id="{FF3954F3-3C2E-4422-8209-082C90DBBF6B}" type="slidenum">
              <a:rPr lang="cs-CZ" smtClean="0"/>
              <a:t>14</a:t>
            </a:fld>
            <a:endParaRPr lang="cs-CZ"/>
          </a:p>
        </p:txBody>
      </p:sp>
    </p:spTree>
    <p:extLst>
      <p:ext uri="{BB962C8B-B14F-4D97-AF65-F5344CB8AC3E}">
        <p14:creationId xmlns:p14="http://schemas.microsoft.com/office/powerpoint/2010/main" val="1878131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diagrams</a:t>
            </a:r>
            <a:r>
              <a:rPr lang="en-GB" baseline="0" dirty="0"/>
              <a:t> from link</a:t>
            </a:r>
            <a:endParaRPr lang="cs-CZ" dirty="0"/>
          </a:p>
        </p:txBody>
      </p:sp>
      <p:sp>
        <p:nvSpPr>
          <p:cNvPr id="4" name="Slide Number Placeholder 3"/>
          <p:cNvSpPr>
            <a:spLocks noGrp="1"/>
          </p:cNvSpPr>
          <p:nvPr>
            <p:ph type="sldNum" sz="quarter" idx="10"/>
          </p:nvPr>
        </p:nvSpPr>
        <p:spPr/>
        <p:txBody>
          <a:bodyPr/>
          <a:lstStyle/>
          <a:p>
            <a:fld id="{FF3954F3-3C2E-4422-8209-082C90DBBF6B}" type="slidenum">
              <a:rPr lang="cs-CZ" smtClean="0"/>
              <a:t>3</a:t>
            </a:fld>
            <a:endParaRPr lang="cs-CZ"/>
          </a:p>
        </p:txBody>
      </p:sp>
    </p:spTree>
    <p:extLst>
      <p:ext uri="{BB962C8B-B14F-4D97-AF65-F5344CB8AC3E}">
        <p14:creationId xmlns:p14="http://schemas.microsoft.com/office/powerpoint/2010/main" val="3592063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Todo</a:t>
            </a:r>
            <a:r>
              <a:rPr lang="en-US" dirty="0"/>
              <a:t> custom </a:t>
            </a:r>
            <a:r>
              <a:rPr lang="en-US" dirty="0" err="1"/>
              <a:t>auth</a:t>
            </a:r>
            <a:r>
              <a:rPr lang="en-US" dirty="0"/>
              <a:t> attribute</a:t>
            </a:r>
          </a:p>
        </p:txBody>
      </p:sp>
      <p:sp>
        <p:nvSpPr>
          <p:cNvPr id="4" name="Slide Number Placeholder 3"/>
          <p:cNvSpPr>
            <a:spLocks noGrp="1"/>
          </p:cNvSpPr>
          <p:nvPr>
            <p:ph type="sldNum" sz="quarter" idx="10"/>
          </p:nvPr>
        </p:nvSpPr>
        <p:spPr/>
        <p:txBody>
          <a:bodyPr/>
          <a:lstStyle/>
          <a:p>
            <a:fld id="{FF3954F3-3C2E-4422-8209-082C90DBBF6B}" type="slidenum">
              <a:rPr lang="cs-CZ" smtClean="0">
                <a:solidFill>
                  <a:prstClr val="black"/>
                </a:solidFill>
              </a:rPr>
              <a:pPr/>
              <a:t>4</a:t>
            </a:fld>
            <a:endParaRPr lang="cs-CZ">
              <a:solidFill>
                <a:prstClr val="black"/>
              </a:solidFill>
            </a:endParaRPr>
          </a:p>
        </p:txBody>
      </p:sp>
    </p:spTree>
    <p:extLst>
      <p:ext uri="{BB962C8B-B14F-4D97-AF65-F5344CB8AC3E}">
        <p14:creationId xmlns:p14="http://schemas.microsoft.com/office/powerpoint/2010/main" val="2573113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ClaimPrincipal</a:t>
            </a:r>
            <a:r>
              <a:rPr lang="en-GB" dirty="0"/>
              <a:t> -&gt;</a:t>
            </a:r>
            <a:r>
              <a:rPr lang="en-GB" baseline="0" dirty="0"/>
              <a:t> </a:t>
            </a:r>
            <a:r>
              <a:rPr lang="en-GB" baseline="0" dirty="0" err="1"/>
              <a:t>ClaimsIdentity</a:t>
            </a:r>
            <a:r>
              <a:rPr lang="en-GB" baseline="0" dirty="0"/>
              <a:t> vs Custom</a:t>
            </a:r>
            <a:endParaRPr lang="cs-CZ" dirty="0"/>
          </a:p>
        </p:txBody>
      </p:sp>
      <p:sp>
        <p:nvSpPr>
          <p:cNvPr id="4" name="Slide Number Placeholder 3"/>
          <p:cNvSpPr>
            <a:spLocks noGrp="1"/>
          </p:cNvSpPr>
          <p:nvPr>
            <p:ph type="sldNum" sz="quarter" idx="10"/>
          </p:nvPr>
        </p:nvSpPr>
        <p:spPr/>
        <p:txBody>
          <a:bodyPr/>
          <a:lstStyle/>
          <a:p>
            <a:fld id="{FF3954F3-3C2E-4422-8209-082C90DBBF6B}" type="slidenum">
              <a:rPr lang="cs-CZ" smtClean="0"/>
              <a:t>5</a:t>
            </a:fld>
            <a:endParaRPr lang="cs-CZ"/>
          </a:p>
        </p:txBody>
      </p:sp>
    </p:spTree>
    <p:extLst>
      <p:ext uri="{BB962C8B-B14F-4D97-AF65-F5344CB8AC3E}">
        <p14:creationId xmlns:p14="http://schemas.microsoft.com/office/powerpoint/2010/main" val="3427193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Requires</a:t>
            </a:r>
            <a:r>
              <a:rPr lang="en-GB" baseline="0" dirty="0"/>
              <a:t> database</a:t>
            </a:r>
            <a:endParaRPr lang="cs-CZ" dirty="0"/>
          </a:p>
        </p:txBody>
      </p:sp>
      <p:sp>
        <p:nvSpPr>
          <p:cNvPr id="4" name="Slide Number Placeholder 3"/>
          <p:cNvSpPr>
            <a:spLocks noGrp="1"/>
          </p:cNvSpPr>
          <p:nvPr>
            <p:ph type="sldNum" sz="quarter" idx="10"/>
          </p:nvPr>
        </p:nvSpPr>
        <p:spPr/>
        <p:txBody>
          <a:bodyPr/>
          <a:lstStyle/>
          <a:p>
            <a:fld id="{FF3954F3-3C2E-4422-8209-082C90DBBF6B}" type="slidenum">
              <a:rPr lang="cs-CZ" smtClean="0"/>
              <a:t>6</a:t>
            </a:fld>
            <a:endParaRPr lang="cs-CZ"/>
          </a:p>
        </p:txBody>
      </p:sp>
    </p:spTree>
    <p:extLst>
      <p:ext uri="{BB962C8B-B14F-4D97-AF65-F5344CB8AC3E}">
        <p14:creationId xmlns:p14="http://schemas.microsoft.com/office/powerpoint/2010/main" val="2017192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Custom backend</a:t>
            </a:r>
          </a:p>
          <a:p>
            <a:r>
              <a:rPr lang="en-GB" dirty="0" err="1"/>
              <a:t>Authrocket</a:t>
            </a:r>
            <a:r>
              <a:rPr lang="en-GB" baseline="0" dirty="0"/>
              <a:t> example</a:t>
            </a:r>
          </a:p>
          <a:p>
            <a:endParaRPr lang="en-GB" baseline="0" dirty="0"/>
          </a:p>
          <a:p>
            <a:r>
              <a:rPr lang="en-GB" baseline="0" dirty="0"/>
              <a:t>Show code, remove authorize attribute from </a:t>
            </a:r>
            <a:r>
              <a:rPr lang="en-GB" baseline="0" dirty="0" err="1"/>
              <a:t>Games.Details</a:t>
            </a:r>
            <a:r>
              <a:rPr lang="en-GB" baseline="0" dirty="0"/>
              <a:t> action</a:t>
            </a:r>
            <a:endParaRPr lang="cs-CZ" dirty="0"/>
          </a:p>
        </p:txBody>
      </p:sp>
      <p:sp>
        <p:nvSpPr>
          <p:cNvPr id="4" name="Slide Number Placeholder 3"/>
          <p:cNvSpPr>
            <a:spLocks noGrp="1"/>
          </p:cNvSpPr>
          <p:nvPr>
            <p:ph type="sldNum" sz="quarter" idx="10"/>
          </p:nvPr>
        </p:nvSpPr>
        <p:spPr/>
        <p:txBody>
          <a:bodyPr/>
          <a:lstStyle/>
          <a:p>
            <a:fld id="{FF3954F3-3C2E-4422-8209-082C90DBBF6B}" type="slidenum">
              <a:rPr lang="cs-CZ" smtClean="0"/>
              <a:t>7</a:t>
            </a:fld>
            <a:endParaRPr lang="cs-CZ"/>
          </a:p>
        </p:txBody>
      </p:sp>
    </p:spTree>
    <p:extLst>
      <p:ext uri="{BB962C8B-B14F-4D97-AF65-F5344CB8AC3E}">
        <p14:creationId xmlns:p14="http://schemas.microsoft.com/office/powerpoint/2010/main" val="1463878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simple </a:t>
            </a:r>
            <a:r>
              <a:rPr lang="en-GB" dirty="0" err="1"/>
              <a:t>auth</a:t>
            </a:r>
            <a:r>
              <a:rPr lang="en-GB" dirty="0"/>
              <a:t> attribute</a:t>
            </a:r>
            <a:r>
              <a:rPr lang="en-GB" baseline="0" dirty="0"/>
              <a:t> and claim policy</a:t>
            </a:r>
          </a:p>
          <a:p>
            <a:r>
              <a:rPr lang="en-GB" baseline="0" dirty="0"/>
              <a:t>Explain custom policy on doc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Limitations of cookie if not mentioned before – cookie length, claims validation</a:t>
            </a:r>
          </a:p>
          <a:p>
            <a:endParaRPr lang="en-GB" baseline="0" dirty="0"/>
          </a:p>
          <a:p>
            <a:endParaRPr lang="en-GB" baseline="0" dirty="0"/>
          </a:p>
          <a:p>
            <a:r>
              <a:rPr lang="en-GB" baseline="0" dirty="0"/>
              <a:t>Explain resource </a:t>
            </a:r>
            <a:r>
              <a:rPr lang="en-GB" baseline="0" dirty="0" err="1"/>
              <a:t>auth</a:t>
            </a:r>
            <a:r>
              <a:rPr lang="en-GB" baseline="0" dirty="0"/>
              <a:t> and why should they need it – resources are not loaded with declarative approach (declarative vs imperative)</a:t>
            </a:r>
          </a:p>
          <a:p>
            <a:r>
              <a:rPr lang="en-GB" baseline="0" dirty="0"/>
              <a:t>Challenge result, show example in doc</a:t>
            </a:r>
          </a:p>
          <a:p>
            <a:r>
              <a:rPr lang="en-GB" baseline="0" dirty="0"/>
              <a:t>Mention schema – middleware targeting, Redirect </a:t>
            </a:r>
            <a:r>
              <a:rPr lang="en-GB" baseline="0" dirty="0" err="1"/>
              <a:t>uri</a:t>
            </a:r>
            <a:r>
              <a:rPr lang="en-GB" baseline="0" dirty="0"/>
              <a:t> props of challenge result</a:t>
            </a:r>
          </a:p>
          <a:p>
            <a:endParaRPr lang="en-GB" baseline="0" dirty="0"/>
          </a:p>
          <a:p>
            <a:endParaRPr lang="en-GB" baseline="0" dirty="0"/>
          </a:p>
          <a:p>
            <a:endParaRPr lang="cs-CZ" dirty="0"/>
          </a:p>
        </p:txBody>
      </p:sp>
      <p:sp>
        <p:nvSpPr>
          <p:cNvPr id="4" name="Slide Number Placeholder 3"/>
          <p:cNvSpPr>
            <a:spLocks noGrp="1"/>
          </p:cNvSpPr>
          <p:nvPr>
            <p:ph type="sldNum" sz="quarter" idx="10"/>
          </p:nvPr>
        </p:nvSpPr>
        <p:spPr/>
        <p:txBody>
          <a:bodyPr/>
          <a:lstStyle/>
          <a:p>
            <a:fld id="{FF3954F3-3C2E-4422-8209-082C90DBBF6B}" type="slidenum">
              <a:rPr lang="cs-CZ" smtClean="0"/>
              <a:t>8</a:t>
            </a:fld>
            <a:endParaRPr lang="cs-CZ"/>
          </a:p>
        </p:txBody>
      </p:sp>
    </p:spTree>
    <p:extLst>
      <p:ext uri="{BB962C8B-B14F-4D97-AF65-F5344CB8AC3E}">
        <p14:creationId xmlns:p14="http://schemas.microsoft.com/office/powerpoint/2010/main" val="1964854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sk-SK" dirty="0"/>
          </a:p>
        </p:txBody>
      </p:sp>
      <p:sp>
        <p:nvSpPr>
          <p:cNvPr id="4" name="Slide Number Placeholder 3"/>
          <p:cNvSpPr>
            <a:spLocks noGrp="1"/>
          </p:cNvSpPr>
          <p:nvPr>
            <p:ph type="sldNum" sz="quarter" idx="10"/>
          </p:nvPr>
        </p:nvSpPr>
        <p:spPr/>
        <p:txBody>
          <a:bodyPr/>
          <a:lstStyle/>
          <a:p>
            <a:fld id="{FF3954F3-3C2E-4422-8209-082C90DBBF6B}" type="slidenum">
              <a:rPr lang="cs-CZ" smtClean="0"/>
              <a:t>9</a:t>
            </a:fld>
            <a:endParaRPr lang="cs-CZ"/>
          </a:p>
        </p:txBody>
      </p:sp>
    </p:spTree>
    <p:extLst>
      <p:ext uri="{BB962C8B-B14F-4D97-AF65-F5344CB8AC3E}">
        <p14:creationId xmlns:p14="http://schemas.microsoft.com/office/powerpoint/2010/main" val="3154435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Mentioned</a:t>
            </a:r>
            <a:r>
              <a:rPr lang="en-GB" baseline="0" dirty="0"/>
              <a:t> available providers</a:t>
            </a:r>
          </a:p>
          <a:p>
            <a:endParaRPr lang="en-GB" baseline="0" dirty="0"/>
          </a:p>
          <a:p>
            <a:r>
              <a:rPr lang="en-GB" baseline="0" dirty="0"/>
              <a:t>Explain why they cant use EF6 with </a:t>
            </a:r>
            <a:r>
              <a:rPr lang="en-GB" baseline="0" dirty="0" err="1"/>
              <a:t>aspnetcore.identity</a:t>
            </a:r>
            <a:r>
              <a:rPr lang="en-GB" baseline="0" dirty="0"/>
              <a:t> on 4.6 (the compatibility provider requires </a:t>
            </a:r>
            <a:r>
              <a:rPr lang="en-GB" baseline="0" dirty="0" err="1"/>
              <a:t>.net</a:t>
            </a:r>
            <a:r>
              <a:rPr lang="en-GB" baseline="0" dirty="0"/>
              <a:t> standard 1.6 which is available only in core projects. </a:t>
            </a:r>
          </a:p>
          <a:p>
            <a:endParaRPr lang="en-GB" baseline="0" dirty="0"/>
          </a:p>
          <a:p>
            <a:r>
              <a:rPr lang="en-GB" baseline="0" dirty="0"/>
              <a:t>Show template with entity framework core. </a:t>
            </a:r>
            <a:endParaRPr lang="sk-SK" dirty="0"/>
          </a:p>
        </p:txBody>
      </p:sp>
      <p:sp>
        <p:nvSpPr>
          <p:cNvPr id="4" name="Slide Number Placeholder 3"/>
          <p:cNvSpPr>
            <a:spLocks noGrp="1"/>
          </p:cNvSpPr>
          <p:nvPr>
            <p:ph type="sldNum" sz="quarter" idx="10"/>
          </p:nvPr>
        </p:nvSpPr>
        <p:spPr/>
        <p:txBody>
          <a:bodyPr/>
          <a:lstStyle/>
          <a:p>
            <a:fld id="{FF3954F3-3C2E-4422-8209-082C90DBBF6B}" type="slidenum">
              <a:rPr lang="cs-CZ" smtClean="0"/>
              <a:t>10</a:t>
            </a:fld>
            <a:endParaRPr lang="cs-CZ"/>
          </a:p>
        </p:txBody>
      </p:sp>
    </p:spTree>
    <p:extLst>
      <p:ext uri="{BB962C8B-B14F-4D97-AF65-F5344CB8AC3E}">
        <p14:creationId xmlns:p14="http://schemas.microsoft.com/office/powerpoint/2010/main" val="200362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693413" y="2401294"/>
            <a:ext cx="10815415" cy="1606164"/>
          </a:xfrm>
          <a:effectLst>
            <a:glow rad="63500">
              <a:schemeClr val="accent1">
                <a:satMod val="175000"/>
                <a:alpha val="40000"/>
              </a:schemeClr>
            </a:glow>
            <a:softEdge rad="63500"/>
          </a:effectLst>
        </p:spPr>
        <p:txBody>
          <a:bodyPr/>
          <a:lstStyle>
            <a:lvl1pPr algn="ctr">
              <a:defRPr sz="7200">
                <a:solidFill>
                  <a:srgbClr val="262524"/>
                </a:solidFill>
              </a:defRPr>
            </a:lvl1pPr>
          </a:lstStyle>
          <a:p>
            <a:r>
              <a:rPr lang="cs-CZ" dirty="0"/>
              <a:t>Add main title</a:t>
            </a:r>
          </a:p>
        </p:txBody>
      </p:sp>
      <p:sp>
        <p:nvSpPr>
          <p:cNvPr id="5" name="Text Placeholder 2"/>
          <p:cNvSpPr>
            <a:spLocks noGrp="1"/>
          </p:cNvSpPr>
          <p:nvPr>
            <p:ph idx="1" hasCustomPrompt="1"/>
          </p:nvPr>
        </p:nvSpPr>
        <p:spPr>
          <a:xfrm>
            <a:off x="693413" y="4674476"/>
            <a:ext cx="10815415" cy="1644085"/>
          </a:xfrm>
          <a:prstGeom prst="rect">
            <a:avLst/>
          </a:prstGeom>
        </p:spPr>
        <p:txBody>
          <a:bodyPr vert="horz" lIns="91440" tIns="45720" rIns="91440" bIns="45720" rtlCol="0">
            <a:normAutofit/>
          </a:bodyPr>
          <a:lstStyle>
            <a:lvl1pPr algn="ctr">
              <a:buNone/>
              <a:defRPr sz="2400" baseline="0">
                <a:solidFill>
                  <a:srgbClr val="A3A2A2"/>
                </a:solidFill>
              </a:defRPr>
            </a:lvl1pPr>
          </a:lstStyle>
          <a:p>
            <a:pPr lvl="0"/>
            <a:r>
              <a:rPr lang="cs-CZ" dirty="0"/>
              <a:t>Add author</a:t>
            </a:r>
          </a:p>
        </p:txBody>
      </p:sp>
    </p:spTree>
    <p:extLst>
      <p:ext uri="{BB962C8B-B14F-4D97-AF65-F5344CB8AC3E}">
        <p14:creationId xmlns:p14="http://schemas.microsoft.com/office/powerpoint/2010/main" val="1655006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ou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baseline="0"/>
            </a:lvl1pPr>
          </a:lstStyle>
          <a:p>
            <a:r>
              <a:rPr lang="cs-CZ" dirty="0"/>
              <a:t>Add your name (optional outro slide)</a:t>
            </a:r>
          </a:p>
        </p:txBody>
      </p:sp>
      <p:sp>
        <p:nvSpPr>
          <p:cNvPr id="5" name="Text Placeholder 2"/>
          <p:cNvSpPr>
            <a:spLocks noGrp="1"/>
          </p:cNvSpPr>
          <p:nvPr>
            <p:ph idx="1"/>
          </p:nvPr>
        </p:nvSpPr>
        <p:spPr>
          <a:xfrm>
            <a:off x="618995" y="2168659"/>
            <a:ext cx="10944517" cy="4220847"/>
          </a:xfrm>
          <a:prstGeom prst="rect">
            <a:avLst/>
          </a:prstGeom>
        </p:spPr>
        <p:txBody>
          <a:bodyPr vert="horz" lIns="91440" tIns="45720" rIns="91440" bIns="45720" rtlCol="0">
            <a:normAutofit/>
          </a:bodyPr>
          <a:lstStyle>
            <a:lvl1pPr marL="0" indent="0">
              <a:buNone/>
              <a:defRPr baseline="0"/>
            </a:lvl1pPr>
          </a:lstStyle>
          <a:p>
            <a:pPr lvl="0"/>
            <a:endParaRPr lang="cs-CZ" dirty="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a:t>Add subtitle or chapter (optional)</a:t>
            </a:r>
            <a:endParaRPr lang="en-US" dirty="0"/>
          </a:p>
        </p:txBody>
      </p:sp>
    </p:spTree>
    <p:extLst>
      <p:ext uri="{BB962C8B-B14F-4D97-AF65-F5344CB8AC3E}">
        <p14:creationId xmlns:p14="http://schemas.microsoft.com/office/powerpoint/2010/main" val="3274709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Image">
    <p:spTree>
      <p:nvGrpSpPr>
        <p:cNvPr id="1" name=""/>
        <p:cNvGrpSpPr/>
        <p:nvPr/>
      </p:nvGrpSpPr>
      <p:grpSpPr>
        <a:xfrm>
          <a:off x="0" y="0"/>
          <a:ext cx="0" cy="0"/>
          <a:chOff x="0" y="0"/>
          <a:chExt cx="0" cy="0"/>
        </a:xfrm>
      </p:grpSpPr>
      <p:sp>
        <p:nvSpPr>
          <p:cNvPr id="9" name="Title 8"/>
          <p:cNvSpPr>
            <a:spLocks noGrp="1"/>
          </p:cNvSpPr>
          <p:nvPr>
            <p:ph type="title"/>
          </p:nvPr>
        </p:nvSpPr>
        <p:spPr>
          <a:xfrm>
            <a:off x="693413" y="2401294"/>
            <a:ext cx="10815415" cy="1606164"/>
          </a:xfrm>
          <a:effectLst>
            <a:glow rad="63500">
              <a:schemeClr val="accent1">
                <a:satMod val="175000"/>
                <a:alpha val="40000"/>
              </a:schemeClr>
            </a:glow>
            <a:outerShdw blurRad="50800" dist="38100" dir="5400000" algn="t" rotWithShape="0">
              <a:prstClr val="black">
                <a:alpha val="40000"/>
              </a:prstClr>
            </a:outerShdw>
            <a:softEdge rad="63500"/>
          </a:effectLst>
        </p:spPr>
        <p:txBody>
          <a:bodyPr/>
          <a:lstStyle>
            <a:lvl1pPr algn="ctr">
              <a:defRPr sz="7200">
                <a:solidFill>
                  <a:schemeClr val="bg1">
                    <a:lumMod val="95000"/>
                  </a:schemeClr>
                </a:solidFill>
              </a:defRPr>
            </a:lvl1pPr>
          </a:lstStyle>
          <a:p>
            <a:endParaRPr lang="cs-CZ" dirty="0"/>
          </a:p>
        </p:txBody>
      </p:sp>
      <p:sp>
        <p:nvSpPr>
          <p:cNvPr id="12" name="Picture Placeholder 11"/>
          <p:cNvSpPr>
            <a:spLocks noGrp="1"/>
          </p:cNvSpPr>
          <p:nvPr>
            <p:ph type="pic" sz="quarter" idx="11"/>
          </p:nvPr>
        </p:nvSpPr>
        <p:spPr>
          <a:xfrm>
            <a:off x="693413" y="0"/>
            <a:ext cx="1561087" cy="709301"/>
          </a:xfrm>
          <a:prstGeom prst="rect">
            <a:avLst/>
          </a:prstGeom>
        </p:spPr>
        <p:txBody>
          <a:bodyPr/>
          <a:lstStyle/>
          <a:p>
            <a:endParaRPr lang="cs-CZ" dirty="0"/>
          </a:p>
        </p:txBody>
      </p:sp>
      <p:sp>
        <p:nvSpPr>
          <p:cNvPr id="8" name="Picture Placeholder 7"/>
          <p:cNvSpPr>
            <a:spLocks noGrp="1"/>
          </p:cNvSpPr>
          <p:nvPr>
            <p:ph type="pic" sz="quarter" idx="10"/>
          </p:nvPr>
        </p:nvSpPr>
        <p:spPr>
          <a:xfrm>
            <a:off x="0" y="0"/>
            <a:ext cx="12192000" cy="6858000"/>
          </a:xfrm>
          <a:prstGeom prst="rect">
            <a:avLst/>
          </a:prstGeom>
        </p:spPr>
        <p:txBody>
          <a:bodyPr/>
          <a:lstStyle>
            <a:lvl1pPr marL="0" indent="0">
              <a:buNone/>
              <a:defRPr/>
            </a:lvl1pPr>
          </a:lstStyle>
          <a:p>
            <a:endParaRPr lang="cs-CZ" dirty="0"/>
          </a:p>
        </p:txBody>
      </p:sp>
    </p:spTree>
    <p:extLst>
      <p:ext uri="{BB962C8B-B14F-4D97-AF65-F5344CB8AC3E}">
        <p14:creationId xmlns:p14="http://schemas.microsoft.com/office/powerpoint/2010/main" val="83208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a:t>Add title</a:t>
            </a:r>
          </a:p>
        </p:txBody>
      </p:sp>
      <p:sp>
        <p:nvSpPr>
          <p:cNvPr id="5" name="Text Placeholder 2"/>
          <p:cNvSpPr>
            <a:spLocks noGrp="1"/>
          </p:cNvSpPr>
          <p:nvPr>
            <p:ph idx="1" hasCustomPrompt="1"/>
          </p:nvPr>
        </p:nvSpPr>
        <p:spPr>
          <a:xfrm>
            <a:off x="618995" y="2168659"/>
            <a:ext cx="10944517" cy="4220847"/>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baseline="0"/>
            </a:lvl1pPr>
            <a:lvl5pPr>
              <a:buNone/>
              <a:defRPr/>
            </a:lvl5pPr>
          </a:lstStyle>
          <a:p>
            <a:pPr marL="0" marR="0" lvl="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a:pPr>
            <a:r>
              <a:rPr lang="cs-CZ" dirty="0"/>
              <a:t>Add text or object</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a:t>Add subtitle or chapter (optional)</a:t>
            </a:r>
            <a:endParaRPr lang="en-US" dirty="0"/>
          </a:p>
        </p:txBody>
      </p:sp>
    </p:spTree>
    <p:extLst>
      <p:ext uri="{BB962C8B-B14F-4D97-AF65-F5344CB8AC3E}">
        <p14:creationId xmlns:p14="http://schemas.microsoft.com/office/powerpoint/2010/main" val="169543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5" y="1350236"/>
            <a:ext cx="10944517" cy="5039271"/>
          </a:xfrm>
          <a:prstGeom prst="rect">
            <a:avLst/>
          </a:prstGeom>
        </p:spPr>
        <p:txBody>
          <a:bodyPr vert="horz" lIns="91440" tIns="45720" rIns="91440" bIns="45720" rtlCol="0">
            <a:normAutofit/>
          </a:bodyPr>
          <a:lstStyle>
            <a:lvl1pPr marL="0" indent="0">
              <a:buNone/>
              <a:defRPr baseline="0"/>
            </a:lvl1pPr>
          </a:lstStyle>
          <a:p>
            <a:pPr lvl="0"/>
            <a:r>
              <a:rPr lang="cs-CZ" dirty="0"/>
              <a:t>Add text or object</a:t>
            </a:r>
            <a:r>
              <a:rPr lang="en-US" dirty="0"/>
              <a:t> (</a:t>
            </a:r>
            <a:r>
              <a:rPr lang="cs-CZ" dirty="0"/>
              <a:t>with</a:t>
            </a:r>
            <a:r>
              <a:rPr lang="en-US" dirty="0"/>
              <a:t> no </a:t>
            </a:r>
            <a:r>
              <a:rPr lang="cs-CZ" dirty="0"/>
              <a:t>title</a:t>
            </a:r>
            <a:r>
              <a:rPr lang="en-US" dirty="0"/>
              <a:t>)</a:t>
            </a:r>
            <a:endParaRPr lang="cs-CZ" dirty="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or title, e.g. for big image (optional)</a:t>
            </a:r>
            <a:endParaRPr lang="en-US" dirty="0"/>
          </a:p>
        </p:txBody>
      </p:sp>
    </p:spTree>
    <p:extLst>
      <p:ext uri="{BB962C8B-B14F-4D97-AF65-F5344CB8AC3E}">
        <p14:creationId xmlns:p14="http://schemas.microsoft.com/office/powerpoint/2010/main" val="170727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2 text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a:t>Add title</a:t>
            </a:r>
          </a:p>
        </p:txBody>
      </p:sp>
      <p:sp>
        <p:nvSpPr>
          <p:cNvPr id="5" name="Text Placeholder 2"/>
          <p:cNvSpPr>
            <a:spLocks noGrp="1"/>
          </p:cNvSpPr>
          <p:nvPr>
            <p:ph idx="1" hasCustomPrompt="1"/>
          </p:nvPr>
        </p:nvSpPr>
        <p:spPr>
          <a:xfrm>
            <a:off x="618995"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a:t>Add text or object to the first column</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(optional)</a:t>
            </a:r>
            <a:endParaRPr lang="en-US" dirty="0"/>
          </a:p>
        </p:txBody>
      </p:sp>
      <p:sp>
        <p:nvSpPr>
          <p:cNvPr id="8" name="Text Placeholder 2"/>
          <p:cNvSpPr>
            <a:spLocks noGrp="1"/>
          </p:cNvSpPr>
          <p:nvPr>
            <p:ph idx="11" hasCustomPrompt="1"/>
          </p:nvPr>
        </p:nvSpPr>
        <p:spPr>
          <a:xfrm>
            <a:off x="6254673"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a:t>Add text or object to the second column</a:t>
            </a:r>
          </a:p>
        </p:txBody>
      </p:sp>
    </p:spTree>
    <p:extLst>
      <p:ext uri="{BB962C8B-B14F-4D97-AF65-F5344CB8AC3E}">
        <p14:creationId xmlns:p14="http://schemas.microsoft.com/office/powerpoint/2010/main" val="14950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text columns">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6"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a:t>Add text or object to the first</a:t>
            </a:r>
            <a:r>
              <a:rPr lang="en-US" dirty="0"/>
              <a:t> (</a:t>
            </a:r>
            <a:r>
              <a:rPr lang="cs-CZ" dirty="0"/>
              <a:t>with</a:t>
            </a:r>
            <a:r>
              <a:rPr lang="en-US" dirty="0"/>
              <a:t> no </a:t>
            </a:r>
            <a:r>
              <a:rPr lang="cs-CZ" dirty="0"/>
              <a:t>title</a:t>
            </a:r>
            <a:r>
              <a:rPr lang="en-US" dirty="0"/>
              <a:t>)</a:t>
            </a:r>
            <a:endParaRPr lang="cs-CZ" dirty="0"/>
          </a:p>
          <a:p>
            <a:pPr lvl="0"/>
            <a:endParaRPr lang="cs-CZ" dirty="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baseline="0">
                <a:solidFill>
                  <a:srgbClr val="A3A2A2"/>
                </a:solidFill>
              </a:defRPr>
            </a:lvl1pPr>
          </a:lstStyle>
          <a:p>
            <a:pPr lvl="0"/>
            <a:r>
              <a:rPr lang="cs-CZ" dirty="0"/>
              <a:t>Add subtitle or chapter or title, e.g. for big images (optional)</a:t>
            </a:r>
            <a:endParaRPr lang="en-US" dirty="0"/>
          </a:p>
        </p:txBody>
      </p:sp>
      <p:sp>
        <p:nvSpPr>
          <p:cNvPr id="7" name="Text Placeholder 2"/>
          <p:cNvSpPr>
            <a:spLocks noGrp="1"/>
          </p:cNvSpPr>
          <p:nvPr>
            <p:ph idx="11" hasCustomPrompt="1"/>
          </p:nvPr>
        </p:nvSpPr>
        <p:spPr>
          <a:xfrm>
            <a:off x="6274690"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a:t>Add text or object to the second colum</a:t>
            </a:r>
            <a:r>
              <a:rPr lang="en-US" dirty="0"/>
              <a:t>n (</a:t>
            </a:r>
            <a:r>
              <a:rPr lang="cs-CZ" dirty="0"/>
              <a:t>with</a:t>
            </a:r>
            <a:r>
              <a:rPr lang="en-US" dirty="0"/>
              <a:t> no</a:t>
            </a:r>
            <a:r>
              <a:rPr lang="cs-CZ" dirty="0"/>
              <a:t> title</a:t>
            </a:r>
            <a:r>
              <a:rPr lang="en-US" dirty="0"/>
              <a:t>)</a:t>
            </a:r>
            <a:endParaRPr lang="cs-CZ" dirty="0"/>
          </a:p>
          <a:p>
            <a:pPr lvl="0"/>
            <a:endParaRPr lang="cs-CZ" dirty="0"/>
          </a:p>
        </p:txBody>
      </p:sp>
    </p:spTree>
    <p:extLst>
      <p:ext uri="{BB962C8B-B14F-4D97-AF65-F5344CB8AC3E}">
        <p14:creationId xmlns:p14="http://schemas.microsoft.com/office/powerpoint/2010/main" val="99676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indent="0">
              <a:buNone/>
              <a:defRPr baseline="0"/>
            </a:lvl1pPr>
          </a:lstStyle>
          <a:p>
            <a:r>
              <a:rPr lang="cs-CZ" dirty="0"/>
              <a:t>Add illustrative picture</a:t>
            </a:r>
            <a:r>
              <a:rPr lang="en-US" dirty="0"/>
              <a:t> </a:t>
            </a:r>
            <a:r>
              <a:rPr lang="cs-CZ" dirty="0"/>
              <a:t>(in case of informative picture, e.g. graph use different layout)</a:t>
            </a:r>
          </a:p>
        </p:txBody>
      </p:sp>
      <p:sp>
        <p:nvSpPr>
          <p:cNvPr id="11" name="Title 1"/>
          <p:cNvSpPr>
            <a:spLocks noGrp="1"/>
          </p:cNvSpPr>
          <p:nvPr>
            <p:ph type="title" hasCustomPrompt="1"/>
          </p:nvPr>
        </p:nvSpPr>
        <p:spPr>
          <a:xfrm>
            <a:off x="618997" y="1351847"/>
            <a:ext cx="7419218" cy="639278"/>
          </a:xfrm>
        </p:spPr>
        <p:txBody>
          <a:bodyPr/>
          <a:lstStyle>
            <a:lvl1pPr>
              <a:defRPr/>
            </a:lvl1pPr>
          </a:lstStyle>
          <a:p>
            <a:r>
              <a:rPr lang="cs-CZ" dirty="0"/>
              <a:t>Add title</a:t>
            </a:r>
          </a:p>
        </p:txBody>
      </p:sp>
      <p:sp>
        <p:nvSpPr>
          <p:cNvPr id="12" name="Text Placeholder 2"/>
          <p:cNvSpPr>
            <a:spLocks noGrp="1"/>
          </p:cNvSpPr>
          <p:nvPr>
            <p:ph idx="1" hasCustomPrompt="1"/>
          </p:nvPr>
        </p:nvSpPr>
        <p:spPr>
          <a:xfrm>
            <a:off x="618996" y="2168659"/>
            <a:ext cx="7419218" cy="4220847"/>
          </a:xfrm>
          <a:prstGeom prst="rect">
            <a:avLst/>
          </a:prstGeom>
        </p:spPr>
        <p:txBody>
          <a:bodyPr vert="horz" lIns="91440" tIns="45720" rIns="91440" bIns="45720" rtlCol="0">
            <a:normAutofit/>
          </a:bodyPr>
          <a:lstStyle>
            <a:lvl1pPr marL="0" indent="0">
              <a:buNone/>
              <a:defRPr/>
            </a:lvl1pPr>
          </a:lstStyle>
          <a:p>
            <a:pPr lvl="0"/>
            <a:r>
              <a:rPr lang="cs-CZ" dirty="0"/>
              <a:t>Add text or object</a:t>
            </a:r>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(optional)</a:t>
            </a:r>
            <a:endParaRPr lang="en-US" dirty="0"/>
          </a:p>
        </p:txBody>
      </p:sp>
    </p:spTree>
    <p:extLst>
      <p:ext uri="{BB962C8B-B14F-4D97-AF65-F5344CB8AC3E}">
        <p14:creationId xmlns:p14="http://schemas.microsoft.com/office/powerpoint/2010/main" val="4002328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a:t>Add illustrative picture</a:t>
            </a:r>
            <a:r>
              <a:rPr lang="en-US" dirty="0"/>
              <a:t> </a:t>
            </a:r>
            <a:r>
              <a:rPr lang="cs-CZ" dirty="0"/>
              <a:t>(in case of informative picture, e.g. graph use different layout)</a:t>
            </a:r>
          </a:p>
        </p:txBody>
      </p:sp>
      <p:sp>
        <p:nvSpPr>
          <p:cNvPr id="12" name="Text Placeholder 2"/>
          <p:cNvSpPr>
            <a:spLocks noGrp="1"/>
          </p:cNvSpPr>
          <p:nvPr>
            <p:ph idx="1" hasCustomPrompt="1"/>
          </p:nvPr>
        </p:nvSpPr>
        <p:spPr>
          <a:xfrm>
            <a:off x="618996" y="1351847"/>
            <a:ext cx="741921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a:t>Add text or objec</a:t>
            </a:r>
            <a:r>
              <a:rPr lang="en-US" dirty="0"/>
              <a:t>t (</a:t>
            </a:r>
            <a:r>
              <a:rPr lang="cs-CZ" dirty="0"/>
              <a:t>with</a:t>
            </a:r>
            <a:r>
              <a:rPr lang="en-US" dirty="0"/>
              <a:t> no</a:t>
            </a:r>
            <a:r>
              <a:rPr lang="cs-CZ" dirty="0"/>
              <a:t> title</a:t>
            </a:r>
            <a:r>
              <a:rPr lang="en-US" dirty="0"/>
              <a:t>)</a:t>
            </a:r>
            <a:endParaRPr lang="cs-CZ" dirty="0"/>
          </a:p>
          <a:p>
            <a:pPr lvl="0"/>
            <a:endParaRPr lang="en-US" dirty="0"/>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or title, e.g. for big image (optional)</a:t>
            </a:r>
            <a:endParaRPr lang="en-US" dirty="0"/>
          </a:p>
        </p:txBody>
      </p:sp>
    </p:spTree>
    <p:extLst>
      <p:ext uri="{BB962C8B-B14F-4D97-AF65-F5344CB8AC3E}">
        <p14:creationId xmlns:p14="http://schemas.microsoft.com/office/powerpoint/2010/main" val="3334721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a:t>Add illustrative picture</a:t>
            </a:r>
            <a:r>
              <a:rPr lang="en-US" dirty="0"/>
              <a:t> </a:t>
            </a:r>
            <a:r>
              <a:rPr lang="cs-CZ" dirty="0"/>
              <a:t>(in case of informative picture, e.g. graph use different layout)</a:t>
            </a:r>
          </a:p>
          <a:p>
            <a:endParaRPr lang="cs-CZ" dirty="0"/>
          </a:p>
        </p:txBody>
      </p:sp>
      <p:sp>
        <p:nvSpPr>
          <p:cNvPr id="11" name="Title 1"/>
          <p:cNvSpPr>
            <a:spLocks noGrp="1"/>
          </p:cNvSpPr>
          <p:nvPr>
            <p:ph type="title" hasCustomPrompt="1"/>
          </p:nvPr>
        </p:nvSpPr>
        <p:spPr>
          <a:xfrm>
            <a:off x="618996" y="1351847"/>
            <a:ext cx="7397861" cy="639278"/>
          </a:xfrm>
        </p:spPr>
        <p:txBody>
          <a:bodyPr/>
          <a:lstStyle>
            <a:lvl1pPr>
              <a:defRPr/>
            </a:lvl1pPr>
          </a:lstStyle>
          <a:p>
            <a:r>
              <a:rPr lang="cs-CZ" dirty="0"/>
              <a:t>Add title</a:t>
            </a:r>
          </a:p>
        </p:txBody>
      </p:sp>
      <p:sp>
        <p:nvSpPr>
          <p:cNvPr id="12" name="Text Placeholder 2"/>
          <p:cNvSpPr>
            <a:spLocks noGrp="1"/>
          </p:cNvSpPr>
          <p:nvPr>
            <p:ph idx="1" hasCustomPrompt="1"/>
          </p:nvPr>
        </p:nvSpPr>
        <p:spPr>
          <a:xfrm>
            <a:off x="618997" y="2168659"/>
            <a:ext cx="3551368" cy="4220847"/>
          </a:xfrm>
          <a:prstGeom prst="rect">
            <a:avLst/>
          </a:prstGeom>
        </p:spPr>
        <p:txBody>
          <a:bodyPr vert="horz" lIns="91440" tIns="45720" rIns="91440" bIns="45720" rtlCol="0">
            <a:normAutofit/>
          </a:bodyPr>
          <a:lstStyle>
            <a:lvl1pPr marL="0" indent="0">
              <a:buNone/>
              <a:defRPr baseline="0"/>
            </a:lvl1pPr>
          </a:lstStyle>
          <a:p>
            <a:pPr lvl="0"/>
            <a:r>
              <a:rPr lang="cs-CZ" dirty="0"/>
              <a:t>Add text or object to the first column</a:t>
            </a:r>
          </a:p>
        </p:txBody>
      </p:sp>
      <p:sp>
        <p:nvSpPr>
          <p:cNvPr id="13" name="Text Placeholder 2"/>
          <p:cNvSpPr>
            <a:spLocks noGrp="1"/>
          </p:cNvSpPr>
          <p:nvPr>
            <p:ph idx="13" hasCustomPrompt="1"/>
          </p:nvPr>
        </p:nvSpPr>
        <p:spPr>
          <a:xfrm>
            <a:off x="4465489" y="2168658"/>
            <a:ext cx="3551368" cy="4220847"/>
          </a:xfrm>
          <a:prstGeom prst="rect">
            <a:avLst/>
          </a:prstGeom>
        </p:spPr>
        <p:txBody>
          <a:bodyPr vert="horz" lIns="91440" tIns="45720" rIns="91440" bIns="45720" rtlCol="0">
            <a:normAutofit/>
          </a:bodyPr>
          <a:lstStyle>
            <a:lvl1pPr marL="0" indent="0">
              <a:buNone/>
              <a:defRPr/>
            </a:lvl1pPr>
          </a:lstStyle>
          <a:p>
            <a:pPr lvl="0"/>
            <a:r>
              <a:rPr lang="cs-CZ" dirty="0"/>
              <a:t>Add text or object to the second column</a:t>
            </a:r>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(optional)</a:t>
            </a:r>
            <a:endParaRPr lang="en-US" dirty="0"/>
          </a:p>
        </p:txBody>
      </p:sp>
    </p:spTree>
    <p:extLst>
      <p:ext uri="{BB962C8B-B14F-4D97-AF65-F5344CB8AC3E}">
        <p14:creationId xmlns:p14="http://schemas.microsoft.com/office/powerpoint/2010/main" val="153623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a:t>Add illustrative picture</a:t>
            </a:r>
            <a:r>
              <a:rPr lang="en-US" dirty="0"/>
              <a:t> </a:t>
            </a:r>
            <a:r>
              <a:rPr lang="cs-CZ" dirty="0"/>
              <a:t>(in case of informative picture, e.g. graph use different layout)</a:t>
            </a:r>
          </a:p>
          <a:p>
            <a:endParaRPr lang="cs-CZ" dirty="0"/>
          </a:p>
        </p:txBody>
      </p:sp>
      <p:sp>
        <p:nvSpPr>
          <p:cNvPr id="12" name="Text Placeholder 2"/>
          <p:cNvSpPr>
            <a:spLocks noGrp="1"/>
          </p:cNvSpPr>
          <p:nvPr>
            <p:ph idx="1" hasCustomPrompt="1"/>
          </p:nvPr>
        </p:nvSpPr>
        <p:spPr>
          <a:xfrm>
            <a:off x="618997" y="1351847"/>
            <a:ext cx="355136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a:t>Add text or object to the first colum</a:t>
            </a:r>
            <a:r>
              <a:rPr lang="en-US" dirty="0"/>
              <a:t>n (</a:t>
            </a:r>
            <a:r>
              <a:rPr lang="cs-CZ" dirty="0"/>
              <a:t>with</a:t>
            </a:r>
            <a:r>
              <a:rPr lang="en-US" dirty="0"/>
              <a:t> no</a:t>
            </a:r>
            <a:r>
              <a:rPr lang="cs-CZ" dirty="0"/>
              <a:t> title</a:t>
            </a:r>
            <a:r>
              <a:rPr lang="en-US" dirty="0"/>
              <a:t>)</a:t>
            </a:r>
            <a:endParaRPr lang="cs-CZ" dirty="0"/>
          </a:p>
          <a:p>
            <a:pPr lvl="0"/>
            <a:endParaRPr lang="cs-CZ" dirty="0"/>
          </a:p>
        </p:txBody>
      </p:sp>
      <p:sp>
        <p:nvSpPr>
          <p:cNvPr id="13" name="Text Placeholder 2"/>
          <p:cNvSpPr>
            <a:spLocks noGrp="1"/>
          </p:cNvSpPr>
          <p:nvPr>
            <p:ph idx="13" hasCustomPrompt="1"/>
          </p:nvPr>
        </p:nvSpPr>
        <p:spPr>
          <a:xfrm>
            <a:off x="4465489" y="1351848"/>
            <a:ext cx="3551368" cy="5037658"/>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a:t>Add text or object to the second column</a:t>
            </a:r>
            <a:r>
              <a:rPr lang="en-US" dirty="0"/>
              <a:t> (</a:t>
            </a:r>
            <a:r>
              <a:rPr lang="cs-CZ" dirty="0"/>
              <a:t>with</a:t>
            </a:r>
            <a:r>
              <a:rPr lang="en-US" dirty="0"/>
              <a:t> no</a:t>
            </a:r>
            <a:r>
              <a:rPr lang="cs-CZ" dirty="0"/>
              <a:t> title</a:t>
            </a:r>
            <a:r>
              <a:rPr lang="en-US" dirty="0"/>
              <a:t>)</a:t>
            </a:r>
            <a:endParaRPr lang="cs-CZ" dirty="0"/>
          </a:p>
          <a:p>
            <a:pPr lvl="0"/>
            <a:endParaRPr lang="cs-CZ" dirty="0"/>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a:t>Add subtitle or chapter or title, e.g. for big images (optional)</a:t>
            </a:r>
            <a:endParaRPr lang="en-US" dirty="0"/>
          </a:p>
        </p:txBody>
      </p:sp>
    </p:spTree>
    <p:extLst>
      <p:ext uri="{BB962C8B-B14F-4D97-AF65-F5344CB8AC3E}">
        <p14:creationId xmlns:p14="http://schemas.microsoft.com/office/powerpoint/2010/main" val="2887497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996" y="1352826"/>
            <a:ext cx="10944516" cy="639278"/>
          </a:xfrm>
          <a:prstGeom prst="rect">
            <a:avLst/>
          </a:prstGeom>
        </p:spPr>
        <p:txBody>
          <a:bodyPr vert="horz" lIns="91440" tIns="45720" rIns="91440" bIns="45720" rtlCol="0" anchor="ctr">
            <a:noAutofit/>
          </a:bodyPr>
          <a:lstStyle/>
          <a:p>
            <a:r>
              <a:rPr lang="cs-CZ" dirty="0"/>
              <a:t>Add title</a:t>
            </a:r>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93426" y="0"/>
            <a:ext cx="1560461" cy="709301"/>
          </a:xfrm>
          <a:prstGeom prst="rect">
            <a:avLst/>
          </a:prstGeom>
        </p:spPr>
      </p:pic>
      <p:sp>
        <p:nvSpPr>
          <p:cNvPr id="4" name="Text Placeholder 3"/>
          <p:cNvSpPr>
            <a:spLocks noGrp="1"/>
          </p:cNvSpPr>
          <p:nvPr>
            <p:ph type="body" idx="1"/>
          </p:nvPr>
        </p:nvSpPr>
        <p:spPr>
          <a:xfrm>
            <a:off x="618996" y="2168659"/>
            <a:ext cx="10944516" cy="41276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Tree>
    <p:extLst>
      <p:ext uri="{BB962C8B-B14F-4D97-AF65-F5344CB8AC3E}">
        <p14:creationId xmlns:p14="http://schemas.microsoft.com/office/powerpoint/2010/main" val="20307254"/>
      </p:ext>
    </p:extLst>
  </p:cSld>
  <p:clrMap bg1="lt1" tx1="dk1" bg2="lt2" tx2="dk2" accent1="accent1" accent2="accent2" accent3="accent3" accent4="accent4" accent5="accent5" accent6="accent6" hlink="hlink" folHlink="folHlink"/>
  <p:sldLayoutIdLst>
    <p:sldLayoutId id="2147483653" r:id="rId1"/>
    <p:sldLayoutId id="2147483651" r:id="rId2"/>
    <p:sldLayoutId id="2147483654" r:id="rId3"/>
    <p:sldLayoutId id="2147483655" r:id="rId4"/>
    <p:sldLayoutId id="2147483656" r:id="rId5"/>
    <p:sldLayoutId id="2147483650" r:id="rId6"/>
    <p:sldLayoutId id="2147483657" r:id="rId7"/>
    <p:sldLayoutId id="2147483652" r:id="rId8"/>
    <p:sldLayoutId id="2147483658" r:id="rId9"/>
    <p:sldLayoutId id="2147483659" r:id="rId10"/>
    <p:sldLayoutId id="2147483649" r:id="rId11"/>
  </p:sldLayoutIdLst>
  <p:hf sldNum="0" hdr="0" dt="0"/>
  <p:txStyles>
    <p:titleStyle>
      <a:lvl1pPr algn="l" defTabSz="914400" rtl="0" eaLnBrk="1" latinLnBrk="0" hangingPunct="1">
        <a:lnSpc>
          <a:spcPct val="90000"/>
        </a:lnSpc>
        <a:spcBef>
          <a:spcPct val="0"/>
        </a:spcBef>
        <a:buNone/>
        <a:defRPr sz="4400" b="1" kern="1200">
          <a:solidFill>
            <a:srgbClr val="F05B26"/>
          </a:solidFill>
          <a:latin typeface="+mj-lt"/>
          <a:ea typeface="+mj-ea"/>
          <a:cs typeface="+mj-cs"/>
        </a:defRPr>
      </a:lvl1pPr>
    </p:titleStyle>
    <p:bodyStyle>
      <a:lvl1pPr marL="342900" marR="0" indent="-342900" algn="l" defTabSz="914400" rtl="0" eaLnBrk="1" fontAlgn="auto" latinLnBrk="0" hangingPunct="1">
        <a:lnSpc>
          <a:spcPct val="110000"/>
        </a:lnSpc>
        <a:spcBef>
          <a:spcPts val="0"/>
        </a:spcBef>
        <a:spcAft>
          <a:spcPts val="0"/>
        </a:spcAft>
        <a:buClr>
          <a:srgbClr val="F05B26"/>
        </a:buClr>
        <a:buSzPct val="100000"/>
        <a:buFont typeface="Wingdings" panose="05000000000000000000" pitchFamily="2" charset="2"/>
        <a:buChar char="§"/>
        <a:tabLst/>
        <a:defRPr sz="2000" kern="1200" baseline="0">
          <a:solidFill>
            <a:srgbClr val="262524"/>
          </a:solidFill>
          <a:latin typeface="+mn-lt"/>
          <a:ea typeface="+mn-ea"/>
          <a:cs typeface="+mn-cs"/>
        </a:defRPr>
      </a:lvl1pPr>
      <a:lvl2pPr marL="642938"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800" kern="1200" baseline="0">
          <a:solidFill>
            <a:schemeClr val="tx1"/>
          </a:solidFill>
          <a:latin typeface="+mn-lt"/>
          <a:ea typeface="+mn-ea"/>
          <a:cs typeface="+mn-cs"/>
        </a:defRPr>
      </a:lvl2pPr>
      <a:lvl3pPr marL="1365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3pPr>
      <a:lvl4pPr marL="2000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a:solidFill>
            <a:schemeClr val="tx1"/>
          </a:solidFill>
          <a:latin typeface="+mn-lt"/>
          <a:ea typeface="+mn-ea"/>
          <a:cs typeface="+mn-cs"/>
        </a:defRPr>
      </a:lvl4pPr>
      <a:lvl5pPr marL="24574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5pPr>
      <a:lvl6pPr marL="2514600" indent="0" algn="l" defTabSz="914400" rtl="0" eaLnBrk="1" latinLnBrk="0" hangingPunct="1">
        <a:lnSpc>
          <a:spcPct val="90000"/>
        </a:lnSpc>
        <a:spcBef>
          <a:spcPts val="500"/>
        </a:spcBef>
        <a:buClr>
          <a:schemeClr val="accent2"/>
        </a:buClr>
        <a:buFont typeface="Wingdings" panose="05000000000000000000" pitchFamily="2" charset="2"/>
        <a:buChar char="§"/>
        <a:defRPr sz="1200" kern="1200">
          <a:solidFill>
            <a:schemeClr val="tx1"/>
          </a:solidFill>
          <a:latin typeface="+mn-lt"/>
          <a:ea typeface="+mn-ea"/>
          <a:cs typeface="+mn-cs"/>
        </a:defRPr>
      </a:lvl6pPr>
      <a:lvl7pPr marL="2514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asp.net/en/latest/mvc/views/view-component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asp.net/en/latest/security/authentication/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docs.asp.net/en/latest/security/authorization/index.html"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docs.asp.net/en/latest/mvc/controllers/routing.html#understanding-iactionconstrai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cs.asp.net/en/latest/mvc/controllers/filter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cs.asp.net/en/latest/mvc/controllers/filters.html#authorization-filte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docs.asp.net/en/latest/security/authorization/simple.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sdn.microsoft.com/en-us/library/system.identitymodel.claims.claimtypes(v=vs.110).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asp.net/en/latest/security/authentication/identity.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cs.asp.net/en/latest/security/authentication/cookie.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s.asp.net/en/latest/security/authorization/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Identity &amp; stuff</a:t>
            </a:r>
            <a:endParaRPr lang="cs-CZ" dirty="0"/>
          </a:p>
        </p:txBody>
      </p:sp>
      <p:sp>
        <p:nvSpPr>
          <p:cNvPr id="5" name="Content Placeholder 4"/>
          <p:cNvSpPr>
            <a:spLocks noGrp="1"/>
          </p:cNvSpPr>
          <p:nvPr>
            <p:ph idx="1"/>
          </p:nvPr>
        </p:nvSpPr>
        <p:spPr/>
        <p:txBody>
          <a:bodyPr/>
          <a:lstStyle/>
          <a:p>
            <a:r>
              <a:rPr lang="en-GB" dirty="0"/>
              <a:t>Slavomír Moroz</a:t>
            </a:r>
          </a:p>
          <a:p>
            <a:r>
              <a:rPr lang="en-GB" dirty="0"/>
              <a:t>2016</a:t>
            </a:r>
            <a:endParaRPr lang="cs-CZ" dirty="0"/>
          </a:p>
        </p:txBody>
      </p:sp>
    </p:spTree>
    <p:extLst>
      <p:ext uri="{BB962C8B-B14F-4D97-AF65-F5344CB8AC3E}">
        <p14:creationId xmlns:p14="http://schemas.microsoft.com/office/powerpoint/2010/main" val="714752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20006" y="1508125"/>
            <a:ext cx="3886200" cy="4724400"/>
          </a:xfrm>
        </p:spPr>
      </p:pic>
      <p:sp>
        <p:nvSpPr>
          <p:cNvPr id="4" name="Text Placeholder 3"/>
          <p:cNvSpPr>
            <a:spLocks noGrp="1"/>
          </p:cNvSpPr>
          <p:nvPr>
            <p:ph type="body" sz="quarter" idx="10"/>
          </p:nvPr>
        </p:nvSpPr>
        <p:spPr/>
        <p:txBody>
          <a:bodyPr>
            <a:normAutofit lnSpcReduction="10000"/>
          </a:bodyPr>
          <a:lstStyle/>
          <a:p>
            <a:r>
              <a:rPr lang="en-GB" dirty="0"/>
              <a:t>Identity</a:t>
            </a:r>
            <a:endParaRPr lang="en-US" dirty="0"/>
          </a:p>
          <a:p>
            <a:endParaRPr lang="sk-SK" dirty="0"/>
          </a:p>
        </p:txBody>
      </p:sp>
      <p:pic>
        <p:nvPicPr>
          <p:cNvPr id="9" name="Content Placeholder 8"/>
          <p:cNvPicPr>
            <a:picLocks noGrp="1" noChangeAspect="1"/>
          </p:cNvPicPr>
          <p:nvPr>
            <p:ph idx="11"/>
          </p:nvPr>
        </p:nvPicPr>
        <p:blipFill>
          <a:blip r:embed="rId4">
            <a:extLst>
              <a:ext uri="{28A0092B-C50C-407E-A947-70E740481C1C}">
                <a14:useLocalDpi xmlns:a14="http://schemas.microsoft.com/office/drawing/2010/main" val="0"/>
              </a:ext>
            </a:extLst>
          </a:blip>
          <a:stretch>
            <a:fillRect/>
          </a:stretch>
        </p:blipFill>
        <p:spPr>
          <a:xfrm>
            <a:off x="6576219" y="1860550"/>
            <a:ext cx="4686300" cy="4019550"/>
          </a:xfrm>
        </p:spPr>
      </p:pic>
    </p:spTree>
    <p:extLst>
      <p:ext uri="{BB962C8B-B14F-4D97-AF65-F5344CB8AC3E}">
        <p14:creationId xmlns:p14="http://schemas.microsoft.com/office/powerpoint/2010/main" val="97559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Identity class overview</a:t>
            </a:r>
            <a:endParaRPr lang="sk-SK" dirty="0"/>
          </a:p>
        </p:txBody>
      </p:sp>
      <p:sp>
        <p:nvSpPr>
          <p:cNvPr id="6" name="Content Placeholder 5"/>
          <p:cNvSpPr>
            <a:spLocks noGrp="1"/>
          </p:cNvSpPr>
          <p:nvPr>
            <p:ph idx="1"/>
          </p:nvPr>
        </p:nvSpPr>
        <p:spPr/>
        <p:txBody>
          <a:bodyPr/>
          <a:lstStyle/>
          <a:p>
            <a:pPr marL="342900" indent="-342900">
              <a:buFont typeface="Arial" panose="020B0604020202020204" pitchFamily="34" charset="0"/>
              <a:buChar char="•"/>
            </a:pPr>
            <a:r>
              <a:rPr lang="en-GB" dirty="0" err="1"/>
              <a:t>IdentityUser</a:t>
            </a:r>
            <a:r>
              <a:rPr lang="en-GB" dirty="0"/>
              <a:t> – implementation of </a:t>
            </a:r>
            <a:r>
              <a:rPr lang="en-GB" dirty="0" err="1"/>
              <a:t>IUser</a:t>
            </a:r>
            <a:endParaRPr lang="en-GB" dirty="0"/>
          </a:p>
          <a:p>
            <a:pPr marL="342900" indent="-342900">
              <a:buFont typeface="Arial" panose="020B0604020202020204" pitchFamily="34" charset="0"/>
              <a:buChar char="•"/>
            </a:pPr>
            <a:r>
              <a:rPr lang="en-GB" dirty="0" err="1"/>
              <a:t>UserManager</a:t>
            </a:r>
            <a:r>
              <a:rPr lang="en-GB" dirty="0"/>
              <a:t> – APIs to CRUD user, claim and </a:t>
            </a:r>
            <a:r>
              <a:rPr lang="en-GB" dirty="0" err="1"/>
              <a:t>auth</a:t>
            </a:r>
            <a:r>
              <a:rPr lang="en-GB" dirty="0"/>
              <a:t> info via </a:t>
            </a:r>
            <a:r>
              <a:rPr lang="en-GB" dirty="0" err="1"/>
              <a:t>UserStore</a:t>
            </a:r>
            <a:endParaRPr lang="en-GB" dirty="0"/>
          </a:p>
          <a:p>
            <a:pPr marL="342900" indent="-342900">
              <a:buFont typeface="Arial" panose="020B0604020202020204" pitchFamily="34" charset="0"/>
              <a:buChar char="•"/>
            </a:pPr>
            <a:r>
              <a:rPr lang="en-GB" dirty="0" err="1"/>
              <a:t>RoleManager</a:t>
            </a:r>
            <a:r>
              <a:rPr lang="en-GB" dirty="0"/>
              <a:t> – APIs to CRUD roles via </a:t>
            </a:r>
            <a:r>
              <a:rPr lang="en-GB" dirty="0" err="1"/>
              <a:t>RoleStore</a:t>
            </a:r>
            <a:endParaRPr lang="en-GB" dirty="0"/>
          </a:p>
          <a:p>
            <a:pPr marL="342900" indent="-342900">
              <a:buFont typeface="Arial" panose="020B0604020202020204" pitchFamily="34" charset="0"/>
              <a:buChar char="•"/>
            </a:pPr>
            <a:r>
              <a:rPr lang="en-GB" dirty="0" err="1"/>
              <a:t>UserStore</a:t>
            </a:r>
            <a:r>
              <a:rPr lang="en-GB" dirty="0"/>
              <a:t> – Talks to data layer to store users, login providers (external </a:t>
            </a:r>
            <a:r>
              <a:rPr lang="en-GB" dirty="0" err="1"/>
              <a:t>auth</a:t>
            </a:r>
            <a:r>
              <a:rPr lang="en-GB" dirty="0"/>
              <a:t>), user claims, user roles</a:t>
            </a:r>
          </a:p>
          <a:p>
            <a:pPr marL="342900" indent="-342900">
              <a:buFont typeface="Arial" panose="020B0604020202020204" pitchFamily="34" charset="0"/>
              <a:buChar char="•"/>
            </a:pPr>
            <a:r>
              <a:rPr lang="en-GB" dirty="0" err="1"/>
              <a:t>RoleStore</a:t>
            </a:r>
            <a:r>
              <a:rPr lang="en-GB" dirty="0"/>
              <a:t> – Talks to data layer to store roles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err="1"/>
              <a:t>SignInManager</a:t>
            </a:r>
            <a:r>
              <a:rPr lang="en-GB" dirty="0"/>
              <a:t> </a:t>
            </a:r>
          </a:p>
          <a:p>
            <a:pPr marL="985838" lvl="1" indent="-342900">
              <a:buFont typeface="Arial" panose="020B0604020202020204" pitchFamily="34" charset="0"/>
              <a:buChar char="•"/>
            </a:pPr>
            <a:r>
              <a:rPr lang="en-GB" dirty="0"/>
              <a:t>High level API to sign in users</a:t>
            </a:r>
          </a:p>
        </p:txBody>
      </p:sp>
      <p:sp>
        <p:nvSpPr>
          <p:cNvPr id="7" name="Text Placeholder 6"/>
          <p:cNvSpPr>
            <a:spLocks noGrp="1"/>
          </p:cNvSpPr>
          <p:nvPr>
            <p:ph type="body" sz="quarter" idx="10"/>
          </p:nvPr>
        </p:nvSpPr>
        <p:spPr/>
        <p:txBody>
          <a:bodyPr>
            <a:normAutofit lnSpcReduction="10000"/>
          </a:bodyPr>
          <a:lstStyle/>
          <a:p>
            <a:r>
              <a:rPr lang="en-GB" dirty="0"/>
              <a:t>Identity &amp; OWIN</a:t>
            </a:r>
            <a:endParaRPr lang="en-US" dirty="0"/>
          </a:p>
          <a:p>
            <a:endParaRPr lang="sk-SK" dirty="0"/>
          </a:p>
        </p:txBody>
      </p:sp>
    </p:spTree>
    <p:extLst>
      <p:ext uri="{BB962C8B-B14F-4D97-AF65-F5344CB8AC3E}">
        <p14:creationId xmlns:p14="http://schemas.microsoft.com/office/powerpoint/2010/main" val="3473579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OAuth</a:t>
            </a:r>
            <a:endParaRPr lang="cs-CZ" dirty="0"/>
          </a:p>
        </p:txBody>
      </p:sp>
      <p:pic>
        <p:nvPicPr>
          <p:cNvPr id="5" name="Content Placeholder 4"/>
          <p:cNvPicPr>
            <a:picLocks noGrp="1" noChangeAspect="1"/>
          </p:cNvPicPr>
          <p:nvPr>
            <p:ph idx="1"/>
          </p:nvPr>
        </p:nvPicPr>
        <p:blipFill>
          <a:blip r:embed="rId3"/>
          <a:stretch>
            <a:fillRect/>
          </a:stretch>
        </p:blipFill>
        <p:spPr>
          <a:xfrm>
            <a:off x="3440740" y="2168525"/>
            <a:ext cx="5300995" cy="4221163"/>
          </a:xfrm>
          <a:prstGeom prst="rect">
            <a:avLst/>
          </a:prstGeom>
        </p:spPr>
      </p:pic>
      <p:sp>
        <p:nvSpPr>
          <p:cNvPr id="4" name="Text Placeholder 3"/>
          <p:cNvSpPr>
            <a:spLocks noGrp="1"/>
          </p:cNvSpPr>
          <p:nvPr>
            <p:ph type="body" sz="quarter" idx="10"/>
          </p:nvPr>
        </p:nvSpPr>
        <p:spPr/>
        <p:txBody>
          <a:bodyPr>
            <a:normAutofit lnSpcReduction="10000"/>
          </a:bodyPr>
          <a:lstStyle/>
          <a:p>
            <a:r>
              <a:rPr lang="en-GB" dirty="0"/>
              <a:t>Authentication stuff</a:t>
            </a:r>
            <a:endParaRPr lang="cs-CZ" dirty="0"/>
          </a:p>
        </p:txBody>
      </p:sp>
    </p:spTree>
    <p:extLst>
      <p:ext uri="{BB962C8B-B14F-4D97-AF65-F5344CB8AC3E}">
        <p14:creationId xmlns:p14="http://schemas.microsoft.com/office/powerpoint/2010/main" val="379187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View components</a:t>
            </a:r>
            <a:endParaRPr lang="cs-CZ"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Similar to partial views</a:t>
            </a:r>
          </a:p>
          <a:p>
            <a:pPr marL="342900" indent="-342900">
              <a:buFont typeface="Arial" panose="020B0604020202020204" pitchFamily="34" charset="0"/>
              <a:buChar char="•"/>
            </a:pPr>
            <a:r>
              <a:rPr lang="en-GB" dirty="0"/>
              <a:t>Intended anywhere you have reusable rendering logic that is too complex for a partial view</a:t>
            </a:r>
          </a:p>
          <a:p>
            <a:pPr marL="342900" indent="-342900">
              <a:buFont typeface="Arial" panose="020B0604020202020204" pitchFamily="34" charset="0"/>
              <a:buChar char="•"/>
            </a:pPr>
            <a:r>
              <a:rPr lang="en-GB" dirty="0"/>
              <a:t>Can have parameters and business logic</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cs-CZ" dirty="0">
                <a:hlinkClick r:id="rId3"/>
              </a:rPr>
              <a:t>https://docs.asp.net/en/latest/mvc/views/view-components.html</a:t>
            </a:r>
            <a:endParaRPr lang="en-GB" dirty="0"/>
          </a:p>
          <a:p>
            <a:endParaRPr lang="en-GB" dirty="0"/>
          </a:p>
          <a:p>
            <a:endParaRPr lang="cs-CZ"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cs-CZ" dirty="0"/>
          </a:p>
        </p:txBody>
      </p:sp>
    </p:spTree>
    <p:extLst>
      <p:ext uri="{BB962C8B-B14F-4D97-AF65-F5344CB8AC3E}">
        <p14:creationId xmlns:p14="http://schemas.microsoft.com/office/powerpoint/2010/main" val="2382721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Resources</a:t>
            </a:r>
            <a:endParaRPr lang="cs-CZ" dirty="0"/>
          </a:p>
        </p:txBody>
      </p:sp>
      <p:sp>
        <p:nvSpPr>
          <p:cNvPr id="3" name="Content Placeholder 2"/>
          <p:cNvSpPr>
            <a:spLocks noGrp="1"/>
          </p:cNvSpPr>
          <p:nvPr>
            <p:ph idx="1"/>
          </p:nvPr>
        </p:nvSpPr>
        <p:spPr/>
        <p:txBody>
          <a:bodyPr/>
          <a:lstStyle/>
          <a:p>
            <a:r>
              <a:rPr lang="cs-CZ" dirty="0">
                <a:hlinkClick r:id="rId3"/>
              </a:rPr>
              <a:t>https://docs.asp.net/en/latest/security/authentication/index.html</a:t>
            </a:r>
            <a:endParaRPr lang="en-GB" dirty="0"/>
          </a:p>
          <a:p>
            <a:r>
              <a:rPr lang="cs-CZ" dirty="0">
                <a:hlinkClick r:id="rId4"/>
              </a:rPr>
              <a:t>https://docs.asp.net/en/latest/security/authorization/index.html</a:t>
            </a:r>
            <a:endParaRPr lang="en-GB" dirty="0"/>
          </a:p>
          <a:p>
            <a:endParaRPr lang="cs-CZ"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cs-CZ" dirty="0"/>
          </a:p>
        </p:txBody>
      </p:sp>
    </p:spTree>
    <p:extLst>
      <p:ext uri="{BB962C8B-B14F-4D97-AF65-F5344CB8AC3E}">
        <p14:creationId xmlns:p14="http://schemas.microsoft.com/office/powerpoint/2010/main" val="144510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Action constraint</a:t>
            </a:r>
            <a:endParaRPr lang="cs-CZ"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GB" dirty="0"/>
              <a:t>Supports conditional logic to determine whether or not an associated action is valid to be selected for the given request.</a:t>
            </a:r>
          </a:p>
          <a:p>
            <a:pPr marL="342900" indent="-342900">
              <a:buFont typeface="Arial" panose="020B0604020202020204" pitchFamily="34" charset="0"/>
              <a:buChar char="•"/>
            </a:pPr>
            <a:r>
              <a:rPr lang="en-GB" dirty="0" err="1"/>
              <a:t>Inherites</a:t>
            </a:r>
            <a:r>
              <a:rPr lang="en-GB" dirty="0"/>
              <a:t> Attribute, </a:t>
            </a:r>
            <a:r>
              <a:rPr lang="en-GB" dirty="0" err="1"/>
              <a:t>IActionConstraint</a:t>
            </a:r>
            <a:endParaRPr lang="en-GB" dirty="0"/>
          </a:p>
          <a:p>
            <a:pPr marL="342900" indent="-342900">
              <a:buFont typeface="Arial" panose="020B0604020202020204" pitchFamily="34" charset="0"/>
              <a:buChar char="•"/>
            </a:pPr>
            <a:r>
              <a:rPr lang="en-GB" dirty="0"/>
              <a:t>[</a:t>
            </a:r>
            <a:r>
              <a:rPr lang="en-GB" dirty="0" err="1"/>
              <a:t>HttpGet</a:t>
            </a:r>
            <a:r>
              <a:rPr lang="en-GB" dirty="0"/>
              <a:t>][</a:t>
            </a:r>
            <a:r>
              <a:rPr lang="en-GB" dirty="0" err="1"/>
              <a:t>HttpPost</a:t>
            </a:r>
            <a:r>
              <a:rPr lang="en-GB" dirty="0"/>
              <a:t>]</a:t>
            </a:r>
          </a:p>
          <a:p>
            <a:endParaRPr lang="en-GB" dirty="0"/>
          </a:p>
          <a:p>
            <a:endParaRPr lang="en-GB" dirty="0"/>
          </a:p>
          <a:p>
            <a:endParaRPr lang="en-GB" dirty="0"/>
          </a:p>
          <a:p>
            <a:endParaRPr lang="en-GB" dirty="0"/>
          </a:p>
          <a:p>
            <a:endParaRPr lang="en-GB" dirty="0"/>
          </a:p>
          <a:p>
            <a:endParaRPr lang="en-GB" dirty="0"/>
          </a:p>
          <a:p>
            <a:r>
              <a:rPr lang="cs-CZ" dirty="0">
                <a:hlinkClick r:id="rId2"/>
              </a:rPr>
              <a:t>https://docs.asp.net/en/latest/mvc/controllers/routing.html#understanding-iactionconstraint</a:t>
            </a:r>
            <a:endParaRPr lang="en-GB" dirty="0"/>
          </a:p>
          <a:p>
            <a:endParaRPr lang="cs-CZ"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cs-CZ" dirty="0"/>
          </a:p>
        </p:txBody>
      </p:sp>
    </p:spTree>
    <p:extLst>
      <p:ext uri="{BB962C8B-B14F-4D97-AF65-F5344CB8AC3E}">
        <p14:creationId xmlns:p14="http://schemas.microsoft.com/office/powerpoint/2010/main" val="8607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Action filters</a:t>
            </a:r>
            <a:endParaRPr lang="cs-CZ" dirty="0"/>
          </a:p>
        </p:txBody>
      </p:sp>
      <p:sp>
        <p:nvSpPr>
          <p:cNvPr id="3" name="Content Placeholder 2"/>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en-GB" i="1" dirty="0"/>
              <a:t>Filters</a:t>
            </a:r>
            <a:r>
              <a:rPr lang="en-GB" dirty="0"/>
              <a:t> in ASP.NET MVC allow you to run code before or after a particular stage in the execution pipeline. Filters can be configured globally, per-controller, or per-action.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Filter types: Authorization, Resource, Action, Exception, Result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Different filter types run at different points within the pipeline.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cs-CZ" dirty="0">
                <a:hlinkClick r:id="rId3"/>
              </a:rPr>
              <a:t>https://docs.asp.net/en/latest/mvc/controllers/filters.html</a:t>
            </a:r>
            <a:endParaRPr lang="en-GB" dirty="0"/>
          </a:p>
          <a:p>
            <a:pPr marL="342900" indent="-342900">
              <a:buFont typeface="Arial" panose="020B0604020202020204" pitchFamily="34" charset="0"/>
              <a:buChar char="•"/>
            </a:pPr>
            <a:endParaRPr lang="cs-CZ"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cs-CZ" dirty="0"/>
          </a:p>
        </p:txBody>
      </p:sp>
    </p:spTree>
    <p:extLst>
      <p:ext uri="{BB962C8B-B14F-4D97-AF65-F5344CB8AC3E}">
        <p14:creationId xmlns:p14="http://schemas.microsoft.com/office/powerpoint/2010/main" val="111245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Authorization filters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GB" dirty="0"/>
              <a:t>Authorization filters are used to determine whether the current user is authorized for the request being made.</a:t>
            </a: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Authorization filter attributes</a:t>
            </a:r>
          </a:p>
          <a:p>
            <a:pPr marL="985838" lvl="1" indent="-342900">
              <a:buFont typeface="Arial" panose="020B0604020202020204" pitchFamily="34" charset="0"/>
              <a:buChar char="•"/>
            </a:pPr>
            <a:r>
              <a:rPr lang="en-US" dirty="0" err="1"/>
              <a:t>AuthorizeAttribute</a:t>
            </a:r>
            <a:endParaRPr lang="en-US" dirty="0"/>
          </a:p>
          <a:p>
            <a:pPr marL="985838" lvl="1" indent="-342900">
              <a:buFont typeface="Arial" panose="020B0604020202020204" pitchFamily="34" charset="0"/>
              <a:buChar char="•"/>
            </a:pPr>
            <a:r>
              <a:rPr lang="en-US" dirty="0" err="1"/>
              <a:t>AllowAnonymousAttribute</a:t>
            </a:r>
            <a:endParaRPr lang="en-US" dirty="0"/>
          </a:p>
          <a:p>
            <a:endParaRPr lang="en-GB" dirty="0"/>
          </a:p>
          <a:p>
            <a:endParaRPr lang="en-GB" dirty="0"/>
          </a:p>
          <a:p>
            <a:endParaRPr lang="en-GB" dirty="0"/>
          </a:p>
          <a:p>
            <a:endParaRPr lang="en-GB" dirty="0"/>
          </a:p>
          <a:p>
            <a:r>
              <a:rPr lang="en-GB" sz="1800" dirty="0">
                <a:hlinkClick r:id="rId3"/>
              </a:rPr>
              <a:t>https://docs.asp.net/en/latest/mvc/controllers/filters.html#authorization-filters</a:t>
            </a:r>
            <a:endParaRPr lang="en-GB" sz="1800" dirty="0"/>
          </a:p>
          <a:p>
            <a:r>
              <a:rPr lang="en-GB" sz="1800" dirty="0">
                <a:hlinkClick r:id="rId4"/>
              </a:rPr>
              <a:t>https://docs.asp.net/en/latest/security/authorization/simple.html</a:t>
            </a:r>
            <a:endParaRPr lang="en-GB" sz="1800" dirty="0"/>
          </a:p>
          <a:p>
            <a:endParaRPr lang="en-GB" sz="1800" dirty="0"/>
          </a:p>
          <a:p>
            <a:endParaRPr lang="en-GB" sz="1800" dirty="0"/>
          </a:p>
          <a:p>
            <a:endParaRPr lang="en-GB" dirty="0"/>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en-US" dirty="0"/>
          </a:p>
        </p:txBody>
      </p:sp>
    </p:spTree>
    <p:extLst>
      <p:ext uri="{BB962C8B-B14F-4D97-AF65-F5344CB8AC3E}">
        <p14:creationId xmlns:p14="http://schemas.microsoft.com/office/powerpoint/2010/main" val="148224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Claim</a:t>
            </a:r>
            <a:endParaRPr lang="sk-SK"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A </a:t>
            </a:r>
            <a:r>
              <a:rPr lang="en-US" i="1" dirty="0"/>
              <a:t>claim</a:t>
            </a:r>
            <a:r>
              <a:rPr lang="en-US" dirty="0"/>
              <a:t> is a statement that one subject makes about itself or another subject. </a:t>
            </a:r>
          </a:p>
          <a:p>
            <a:pPr marL="342900" indent="-342900">
              <a:buFont typeface="Arial" panose="020B0604020202020204" pitchFamily="34" charset="0"/>
              <a:buChar char="•"/>
            </a:pPr>
            <a:r>
              <a:rPr lang="en-US" dirty="0"/>
              <a:t>The statement can be about a name, identity, key, group, privilege, or capability,</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sz="1800" dirty="0">
                <a:hlinkClick r:id="rId3"/>
              </a:rPr>
              <a:t>https://msdn.microsoft.com/en-us/library/system.identitymodel.claims.claimtypes(v=vs.110).aspx</a:t>
            </a:r>
            <a:endParaRPr lang="en-GB" sz="1800" dirty="0"/>
          </a:p>
          <a:p>
            <a:pPr marL="285750" indent="-285750">
              <a:buFont typeface="Arial" panose="020B0604020202020204" pitchFamily="34" charset="0"/>
              <a:buChar char="•"/>
            </a:pPr>
            <a:r>
              <a:rPr lang="en-GB" sz="1600" dirty="0"/>
              <a:t>Pre-defined claim types:</a:t>
            </a:r>
          </a:p>
          <a:p>
            <a:endParaRPr lang="en-GB" sz="1600"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sk-SK" dirty="0"/>
          </a:p>
        </p:txBody>
      </p:sp>
      <p:sp>
        <p:nvSpPr>
          <p:cNvPr id="4" name="Text Placeholder 3"/>
          <p:cNvSpPr>
            <a:spLocks noGrp="1"/>
          </p:cNvSpPr>
          <p:nvPr>
            <p:ph type="body" sz="quarter" idx="10"/>
          </p:nvPr>
        </p:nvSpPr>
        <p:spPr/>
        <p:txBody>
          <a:bodyPr>
            <a:normAutofit lnSpcReduction="10000"/>
          </a:bodyPr>
          <a:lstStyle/>
          <a:p>
            <a:r>
              <a:rPr lang="en-GB" dirty="0"/>
              <a:t>Stuff</a:t>
            </a:r>
            <a:endParaRPr lang="sk-SK" dirty="0"/>
          </a:p>
        </p:txBody>
      </p:sp>
    </p:spTree>
    <p:extLst>
      <p:ext uri="{BB962C8B-B14F-4D97-AF65-F5344CB8AC3E}">
        <p14:creationId xmlns:p14="http://schemas.microsoft.com/office/powerpoint/2010/main" val="1203080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Identity</a:t>
            </a:r>
            <a:endParaRPr lang="sk-SK"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ASP.NET Core Identity is a membership system which allows you to add login functionality to your application. Users can create an account and login with a user name and password or they can use an external login providers such as Facebook, Google, Microsoft Account, Twitter and more.</a:t>
            </a:r>
          </a:p>
          <a:p>
            <a:endParaRPr lang="en-GB" dirty="0"/>
          </a:p>
          <a:p>
            <a:pPr marL="342900" indent="-342900">
              <a:buFont typeface="Arial" panose="020B0604020202020204" pitchFamily="34" charset="0"/>
              <a:buChar char="•"/>
            </a:pPr>
            <a:r>
              <a:rPr lang="en-GB" dirty="0"/>
              <a:t>You can configure ASP.NET Core Identity to use a SQL Server database to store user names, passwords, and profile data. Alternatively, you can use your own persistent store to store data in another persistent storage, such as Azure Table Storage.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sk-SK" dirty="0">
                <a:hlinkClick r:id="rId3"/>
              </a:rPr>
              <a:t>https://docs.asp.net/en/latest/security/authentication/identity.html</a:t>
            </a:r>
            <a:endParaRPr lang="en-GB" dirty="0"/>
          </a:p>
          <a:p>
            <a:pPr marL="342900" indent="-342900">
              <a:buFont typeface="Arial" panose="020B0604020202020204" pitchFamily="34" charset="0"/>
              <a:buChar char="•"/>
            </a:pPr>
            <a:endParaRPr lang="sk-SK" dirty="0"/>
          </a:p>
        </p:txBody>
      </p:sp>
      <p:sp>
        <p:nvSpPr>
          <p:cNvPr id="4" name="Text Placeholder 3"/>
          <p:cNvSpPr>
            <a:spLocks noGrp="1"/>
          </p:cNvSpPr>
          <p:nvPr>
            <p:ph type="body" sz="quarter" idx="10"/>
          </p:nvPr>
        </p:nvSpPr>
        <p:spPr/>
        <p:txBody>
          <a:bodyPr>
            <a:normAutofit lnSpcReduction="10000"/>
          </a:bodyPr>
          <a:lstStyle/>
          <a:p>
            <a:r>
              <a:rPr lang="en-GB" dirty="0"/>
              <a:t>Identity</a:t>
            </a:r>
            <a:endParaRPr lang="sk-SK" dirty="0"/>
          </a:p>
        </p:txBody>
      </p:sp>
    </p:spTree>
    <p:extLst>
      <p:ext uri="{BB962C8B-B14F-4D97-AF65-F5344CB8AC3E}">
        <p14:creationId xmlns:p14="http://schemas.microsoft.com/office/powerpoint/2010/main" val="318957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Cookie</a:t>
            </a:r>
            <a:r>
              <a:rPr lang="cs-CZ" dirty="0"/>
              <a:t> </a:t>
            </a:r>
            <a:r>
              <a:rPr lang="cs-CZ" dirty="0" err="1"/>
              <a:t>Middleware</a:t>
            </a:r>
            <a:endParaRPr lang="cs-CZ" dirty="0"/>
          </a:p>
        </p:txBody>
      </p:sp>
      <p:sp>
        <p:nvSpPr>
          <p:cNvPr id="3" name="Content Placeholder 2"/>
          <p:cNvSpPr>
            <a:spLocks noGrp="1"/>
          </p:cNvSpPr>
          <p:nvPr>
            <p:ph idx="1"/>
          </p:nvPr>
        </p:nvSpPr>
        <p:spPr/>
        <p:txBody>
          <a:bodyPr>
            <a:normAutofit lnSpcReduction="10000"/>
          </a:bodyPr>
          <a:lstStyle/>
          <a:p>
            <a:pPr marL="342900" indent="-342900">
              <a:buFont typeface="Arial" panose="020B0604020202020204" pitchFamily="34" charset="0"/>
              <a:buChar char="•"/>
            </a:pPr>
            <a:r>
              <a:rPr lang="en-GB" dirty="0"/>
              <a:t>Serializes a user claim principal into an encrypted cookie and then, on subsequent requests, validates the cookie, recreates the principal and assigns it to the User property on </a:t>
            </a:r>
            <a:r>
              <a:rPr lang="en-GB" dirty="0" err="1"/>
              <a:t>HttpContext</a:t>
            </a:r>
            <a:r>
              <a:rPr lang="en-GB" dirty="0"/>
              <a:t>.</a:t>
            </a:r>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r>
              <a:rPr lang="en-GB" dirty="0"/>
              <a:t>If you want to provide your own login screens and user databases you can use the cookie middleware as a standalone feature.</a:t>
            </a:r>
          </a:p>
          <a:p>
            <a:endParaRPr lang="en-GB" dirty="0"/>
          </a:p>
          <a:p>
            <a:endParaRPr lang="en-GB" dirty="0"/>
          </a:p>
          <a:p>
            <a:endParaRPr lang="en-GB" dirty="0"/>
          </a:p>
          <a:p>
            <a:endParaRPr lang="en-GB" dirty="0"/>
          </a:p>
          <a:p>
            <a:endParaRPr lang="en-GB" dirty="0"/>
          </a:p>
          <a:p>
            <a:r>
              <a:rPr lang="cs-CZ" dirty="0">
                <a:hlinkClick r:id="rId3"/>
              </a:rPr>
              <a:t>https://docs.asp.net/en/latest/security/authentication/cookie.html</a:t>
            </a:r>
            <a:endParaRPr lang="en-GB" dirty="0"/>
          </a:p>
          <a:p>
            <a:endParaRPr lang="cs-CZ" dirty="0"/>
          </a:p>
        </p:txBody>
      </p:sp>
      <p:sp>
        <p:nvSpPr>
          <p:cNvPr id="4" name="Text Placeholder 3"/>
          <p:cNvSpPr>
            <a:spLocks noGrp="1"/>
          </p:cNvSpPr>
          <p:nvPr>
            <p:ph type="body" sz="quarter" idx="10"/>
          </p:nvPr>
        </p:nvSpPr>
        <p:spPr/>
        <p:txBody>
          <a:bodyPr>
            <a:normAutofit lnSpcReduction="10000"/>
          </a:bodyPr>
          <a:lstStyle/>
          <a:p>
            <a:r>
              <a:rPr lang="en-GB" dirty="0"/>
              <a:t>Cookie stuff</a:t>
            </a:r>
            <a:endParaRPr lang="cs-CZ" dirty="0"/>
          </a:p>
        </p:txBody>
      </p:sp>
    </p:spTree>
    <p:extLst>
      <p:ext uri="{BB962C8B-B14F-4D97-AF65-F5344CB8AC3E}">
        <p14:creationId xmlns:p14="http://schemas.microsoft.com/office/powerpoint/2010/main" val="424872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Authorization</a:t>
            </a:r>
            <a:endParaRPr lang="cs-CZ"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GB" dirty="0"/>
              <a:t>Declarative</a:t>
            </a:r>
          </a:p>
          <a:p>
            <a:pPr marL="985838" lvl="1" indent="-342900">
              <a:buFont typeface="Arial" panose="020B0604020202020204" pitchFamily="34" charset="0"/>
              <a:buChar char="•"/>
            </a:pPr>
            <a:r>
              <a:rPr lang="en-GB" dirty="0"/>
              <a:t>Simple or policy based</a:t>
            </a:r>
          </a:p>
          <a:p>
            <a:pPr marL="985838" lvl="1" indent="-342900">
              <a:buFont typeface="Arial" panose="020B0604020202020204" pitchFamily="34" charset="0"/>
              <a:buChar char="•"/>
            </a:pPr>
            <a:r>
              <a:rPr lang="en-GB" dirty="0"/>
              <a:t>Defined at code level</a:t>
            </a:r>
          </a:p>
          <a:p>
            <a:pPr marL="985838" lvl="1" indent="-342900">
              <a:buFont typeface="Arial" panose="020B0604020202020204" pitchFamily="34" charset="0"/>
              <a:buChar char="•"/>
            </a:pPr>
            <a:r>
              <a:rPr lang="en-GB" dirty="0"/>
              <a:t>Not suitable for multitenant applications</a:t>
            </a:r>
          </a:p>
          <a:p>
            <a:pPr marL="985838" lvl="1" indent="-342900">
              <a:buFont typeface="Arial" panose="020B0604020202020204" pitchFamily="34" charset="0"/>
              <a:buChar char="•"/>
            </a:pPr>
            <a:r>
              <a:rPr lang="en-GB" dirty="0"/>
              <a:t>Leverages </a:t>
            </a:r>
            <a:r>
              <a:rPr lang="en-GB" b="1" dirty="0"/>
              <a:t>authorization filters</a:t>
            </a:r>
          </a:p>
          <a:p>
            <a:pPr marL="985838" lvl="1" indent="-342900">
              <a:buFont typeface="Arial" panose="020B0604020202020204" pitchFamily="34" charset="0"/>
              <a:buChar char="•"/>
            </a:pPr>
            <a:endParaRPr lang="en-GB" b="1" dirty="0"/>
          </a:p>
          <a:p>
            <a:pPr marL="342900" indent="-342900">
              <a:buFont typeface="Arial" panose="020B0604020202020204" pitchFamily="34" charset="0"/>
              <a:buChar char="•"/>
            </a:pPr>
            <a:r>
              <a:rPr lang="en-GB" dirty="0"/>
              <a:t>Imperative</a:t>
            </a:r>
          </a:p>
          <a:p>
            <a:pPr marL="985838" lvl="1" indent="-342900">
              <a:buFont typeface="Arial" panose="020B0604020202020204" pitchFamily="34" charset="0"/>
              <a:buChar char="•"/>
            </a:pPr>
            <a:r>
              <a:rPr lang="en-GB" dirty="0"/>
              <a:t>Authorization per resource handled by our own code</a:t>
            </a:r>
          </a:p>
          <a:p>
            <a:pPr marL="985838" lvl="1" indent="-342900">
              <a:buFont typeface="Arial" panose="020B0604020202020204" pitchFamily="34" charset="0"/>
              <a:buChar char="•"/>
            </a:pPr>
            <a:r>
              <a:rPr lang="en-GB" dirty="0"/>
              <a:t>Leverages </a:t>
            </a:r>
            <a:r>
              <a:rPr lang="en-GB" b="1" dirty="0" err="1"/>
              <a:t>ChallengeResult</a:t>
            </a:r>
            <a:endParaRPr lang="en-GB" b="1" dirty="0"/>
          </a:p>
          <a:p>
            <a:endParaRPr lang="en-GB" b="1" dirty="0"/>
          </a:p>
          <a:p>
            <a:endParaRPr lang="en-GB" dirty="0"/>
          </a:p>
          <a:p>
            <a:r>
              <a:rPr lang="cs-CZ" dirty="0">
                <a:hlinkClick r:id="rId3"/>
              </a:rPr>
              <a:t>https://docs.asp.net/en/latest/security/authorization/index.html</a:t>
            </a:r>
            <a:endParaRPr lang="en-GB" dirty="0"/>
          </a:p>
          <a:p>
            <a:endParaRPr lang="en-GB" dirty="0"/>
          </a:p>
          <a:p>
            <a:endParaRPr lang="cs-CZ" dirty="0"/>
          </a:p>
        </p:txBody>
      </p:sp>
      <p:sp>
        <p:nvSpPr>
          <p:cNvPr id="4" name="Text Placeholder 3"/>
          <p:cNvSpPr>
            <a:spLocks noGrp="1"/>
          </p:cNvSpPr>
          <p:nvPr>
            <p:ph type="body" sz="quarter" idx="10"/>
          </p:nvPr>
        </p:nvSpPr>
        <p:spPr/>
        <p:txBody>
          <a:bodyPr>
            <a:normAutofit lnSpcReduction="10000"/>
          </a:bodyPr>
          <a:lstStyle/>
          <a:p>
            <a:r>
              <a:rPr lang="en-GB" dirty="0"/>
              <a:t>Authorization stuff</a:t>
            </a:r>
            <a:endParaRPr lang="cs-CZ" dirty="0"/>
          </a:p>
        </p:txBody>
      </p:sp>
    </p:spTree>
    <p:extLst>
      <p:ext uri="{BB962C8B-B14F-4D97-AF65-F5344CB8AC3E}">
        <p14:creationId xmlns:p14="http://schemas.microsoft.com/office/powerpoint/2010/main" val="2276190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Identity</a:t>
            </a:r>
            <a:endParaRPr lang="sk-SK" dirty="0"/>
          </a:p>
        </p:txBody>
      </p:sp>
      <p:sp>
        <p:nvSpPr>
          <p:cNvPr id="3" name="Content Placeholder 2"/>
          <p:cNvSpPr>
            <a:spLocks noGrp="1"/>
          </p:cNvSpPr>
          <p:nvPr>
            <p:ph idx="1"/>
          </p:nvPr>
        </p:nvSpPr>
        <p:spPr/>
        <p:txBody>
          <a:bodyPr>
            <a:normAutofit/>
          </a:bodyPr>
          <a:lstStyle/>
          <a:p>
            <a:pPr marL="171450" indent="-171450">
              <a:buFont typeface="Arial" panose="020B0604020202020204" pitchFamily="34" charset="0"/>
              <a:buChar char="•"/>
            </a:pPr>
            <a:r>
              <a:rPr lang="sk-SK" dirty="0" err="1"/>
              <a:t>Microsoft.AspNetCore.Identity</a:t>
            </a:r>
            <a:endParaRPr lang="sk-SK" dirty="0"/>
          </a:p>
          <a:p>
            <a:pPr marL="1008062" lvl="2">
              <a:lnSpc>
                <a:spcPct val="110000"/>
              </a:lnSpc>
              <a:spcBef>
                <a:spcPts val="0"/>
              </a:spcBef>
              <a:buFont typeface="Arial" panose="020B0604020202020204" pitchFamily="34" charset="0"/>
              <a:buChar char="•"/>
            </a:pPr>
            <a:r>
              <a:rPr lang="en-GB" sz="1600" dirty="0"/>
              <a:t>the core set of interfaces for ASP.NET Core Identity.</a:t>
            </a:r>
          </a:p>
          <a:p>
            <a:pPr marL="1008062" lvl="2">
              <a:lnSpc>
                <a:spcPct val="110000"/>
              </a:lnSpc>
              <a:spcBef>
                <a:spcPts val="0"/>
              </a:spcBef>
              <a:buFont typeface="Arial" panose="020B0604020202020204" pitchFamily="34" charset="0"/>
              <a:buChar char="•"/>
            </a:pPr>
            <a:endParaRPr lang="en-GB" dirty="0"/>
          </a:p>
          <a:p>
            <a:pPr marL="342900" lvl="1" indent="-342900">
              <a:lnSpc>
                <a:spcPct val="110000"/>
              </a:lnSpc>
              <a:spcBef>
                <a:spcPts val="0"/>
              </a:spcBef>
              <a:buFont typeface="Arial" panose="020B0604020202020204" pitchFamily="34" charset="0"/>
              <a:buChar char="•"/>
            </a:pPr>
            <a:r>
              <a:rPr lang="en-US" dirty="0" err="1"/>
              <a:t>Microsoft.AspNetCore.Authentication.Cookies</a:t>
            </a:r>
            <a:r>
              <a:rPr lang="en-US" dirty="0"/>
              <a:t> </a:t>
            </a:r>
          </a:p>
          <a:p>
            <a:pPr marL="985838" lvl="1" indent="-342900">
              <a:buFont typeface="Arial" panose="020B0604020202020204" pitchFamily="34" charset="0"/>
              <a:buChar char="•"/>
            </a:pPr>
            <a:r>
              <a:rPr lang="en-GB" dirty="0"/>
              <a:t>middleware that enables an application to use cookie based authentication.</a:t>
            </a:r>
          </a:p>
          <a:p>
            <a:pPr marL="985838" lvl="1" indent="-342900">
              <a:buFont typeface="Arial" panose="020B0604020202020204" pitchFamily="34" charset="0"/>
              <a:buChar char="•"/>
            </a:pPr>
            <a:endParaRPr lang="en-GB" dirty="0"/>
          </a:p>
          <a:p>
            <a:pPr marL="985838" lvl="1"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normAutofit lnSpcReduction="10000"/>
          </a:bodyPr>
          <a:lstStyle/>
          <a:p>
            <a:r>
              <a:rPr lang="en-GB" dirty="0"/>
              <a:t>Identity</a:t>
            </a:r>
            <a:endParaRPr lang="en-US" dirty="0"/>
          </a:p>
          <a:p>
            <a:endParaRPr lang="sk-SK" dirty="0"/>
          </a:p>
        </p:txBody>
      </p:sp>
      <p:sp>
        <p:nvSpPr>
          <p:cNvPr id="7" name="Content Placeholder 6"/>
          <p:cNvSpPr>
            <a:spLocks noGrp="1"/>
          </p:cNvSpPr>
          <p:nvPr>
            <p:ph idx="11"/>
          </p:nvPr>
        </p:nvSpPr>
        <p:spPr/>
        <p:txBody>
          <a:bodyPr/>
          <a:lstStyle/>
          <a:p>
            <a:endParaRPr lang="cs-CZ"/>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9053" y="1701936"/>
            <a:ext cx="6372947" cy="4001295"/>
          </a:xfrm>
          <a:prstGeom prst="rect">
            <a:avLst/>
          </a:prstGeom>
        </p:spPr>
      </p:pic>
    </p:spTree>
    <p:extLst>
      <p:ext uri="{BB962C8B-B14F-4D97-AF65-F5344CB8AC3E}">
        <p14:creationId xmlns:p14="http://schemas.microsoft.com/office/powerpoint/2010/main" val="2117969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10292</TotalTime>
  <Words>721</Words>
  <Application>Microsoft Office PowerPoint</Application>
  <PresentationFormat>Widescreen</PresentationFormat>
  <Paragraphs>190</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Segoe UI</vt:lpstr>
      <vt:lpstr>Wingdings</vt:lpstr>
      <vt:lpstr>Office Theme</vt:lpstr>
      <vt:lpstr>Identity &amp; stuff</vt:lpstr>
      <vt:lpstr>Action constraint</vt:lpstr>
      <vt:lpstr>Action filters</vt:lpstr>
      <vt:lpstr>Authorization filters</vt:lpstr>
      <vt:lpstr>Claim</vt:lpstr>
      <vt:lpstr>Identity</vt:lpstr>
      <vt:lpstr>Cookie Middleware</vt:lpstr>
      <vt:lpstr>Authorization</vt:lpstr>
      <vt:lpstr>Identity</vt:lpstr>
      <vt:lpstr>PowerPoint Presentation</vt:lpstr>
      <vt:lpstr>Identity class overview</vt:lpstr>
      <vt:lpstr>OAuth</vt:lpstr>
      <vt:lpstr>View components</vt:lpstr>
      <vt:lpstr>Resources</vt:lpstr>
    </vt:vector>
  </TitlesOfParts>
  <Company>Kentico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Matej Kvasnovsky</dc:creator>
  <cp:lastModifiedBy>Slavomír Moroz</cp:lastModifiedBy>
  <cp:revision>491</cp:revision>
  <dcterms:created xsi:type="dcterms:W3CDTF">2014-12-29T13:43:23Z</dcterms:created>
  <dcterms:modified xsi:type="dcterms:W3CDTF">2016-11-02T08:23:13Z</dcterms:modified>
</cp:coreProperties>
</file>