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9"/>
  </p:notesMasterIdLst>
  <p:sldIdLst>
    <p:sldId id="256" r:id="rId2"/>
    <p:sldId id="467" r:id="rId3"/>
    <p:sldId id="323" r:id="rId4"/>
    <p:sldId id="344" r:id="rId5"/>
    <p:sldId id="345" r:id="rId6"/>
    <p:sldId id="347" r:id="rId7"/>
    <p:sldId id="468" r:id="rId8"/>
    <p:sldId id="309" r:id="rId9"/>
    <p:sldId id="341" r:id="rId10"/>
    <p:sldId id="324" r:id="rId11"/>
    <p:sldId id="478" r:id="rId12"/>
    <p:sldId id="390" r:id="rId13"/>
    <p:sldId id="348" r:id="rId14"/>
    <p:sldId id="398" r:id="rId15"/>
    <p:sldId id="399" r:id="rId16"/>
    <p:sldId id="400" r:id="rId17"/>
    <p:sldId id="401" r:id="rId18"/>
    <p:sldId id="325" r:id="rId19"/>
    <p:sldId id="402" r:id="rId20"/>
    <p:sldId id="387" r:id="rId21"/>
    <p:sldId id="391" r:id="rId22"/>
    <p:sldId id="389" r:id="rId23"/>
    <p:sldId id="388" r:id="rId24"/>
    <p:sldId id="404" r:id="rId25"/>
    <p:sldId id="407" r:id="rId26"/>
    <p:sldId id="405" r:id="rId27"/>
    <p:sldId id="406" r:id="rId28"/>
    <p:sldId id="469" r:id="rId29"/>
    <p:sldId id="393" r:id="rId30"/>
    <p:sldId id="409" r:id="rId31"/>
    <p:sldId id="410" r:id="rId32"/>
    <p:sldId id="436" r:id="rId33"/>
    <p:sldId id="421" r:id="rId34"/>
    <p:sldId id="408" r:id="rId35"/>
    <p:sldId id="412" r:id="rId36"/>
    <p:sldId id="397" r:id="rId37"/>
    <p:sldId id="428" r:id="rId38"/>
    <p:sldId id="429" r:id="rId39"/>
    <p:sldId id="430" r:id="rId40"/>
    <p:sldId id="426" r:id="rId41"/>
    <p:sldId id="427" r:id="rId42"/>
    <p:sldId id="466" r:id="rId43"/>
    <p:sldId id="431" r:id="rId44"/>
    <p:sldId id="432" r:id="rId45"/>
    <p:sldId id="433" r:id="rId46"/>
    <p:sldId id="465" r:id="rId47"/>
    <p:sldId id="470" r:id="rId48"/>
    <p:sldId id="367" r:id="rId49"/>
    <p:sldId id="365" r:id="rId50"/>
    <p:sldId id="441" r:id="rId51"/>
    <p:sldId id="329" r:id="rId52"/>
    <p:sldId id="448" r:id="rId53"/>
    <p:sldId id="445" r:id="rId54"/>
    <p:sldId id="446" r:id="rId55"/>
    <p:sldId id="447" r:id="rId56"/>
    <p:sldId id="463" r:id="rId57"/>
    <p:sldId id="452" r:id="rId58"/>
    <p:sldId id="418" r:id="rId59"/>
    <p:sldId id="458" r:id="rId60"/>
    <p:sldId id="460" r:id="rId61"/>
    <p:sldId id="416" r:id="rId62"/>
    <p:sldId id="415" r:id="rId63"/>
    <p:sldId id="414" r:id="rId64"/>
    <p:sldId id="454" r:id="rId65"/>
    <p:sldId id="455" r:id="rId66"/>
    <p:sldId id="456" r:id="rId67"/>
    <p:sldId id="453" r:id="rId68"/>
    <p:sldId id="332" r:id="rId69"/>
    <p:sldId id="449" r:id="rId70"/>
    <p:sldId id="350" r:id="rId71"/>
    <p:sldId id="351" r:id="rId72"/>
    <p:sldId id="358" r:id="rId73"/>
    <p:sldId id="333" r:id="rId74"/>
    <p:sldId id="442" r:id="rId75"/>
    <p:sldId id="461" r:id="rId76"/>
    <p:sldId id="374" r:id="rId77"/>
    <p:sldId id="334" r:id="rId78"/>
    <p:sldId id="457" r:id="rId79"/>
    <p:sldId id="381" r:id="rId80"/>
    <p:sldId id="373" r:id="rId81"/>
    <p:sldId id="377" r:id="rId82"/>
    <p:sldId id="471" r:id="rId83"/>
    <p:sldId id="378" r:id="rId84"/>
    <p:sldId id="380" r:id="rId85"/>
    <p:sldId id="464" r:id="rId86"/>
    <p:sldId id="472" r:id="rId87"/>
    <p:sldId id="462" r:id="rId88"/>
    <p:sldId id="379" r:id="rId89"/>
    <p:sldId id="385" r:id="rId90"/>
    <p:sldId id="386" r:id="rId91"/>
    <p:sldId id="438" r:id="rId92"/>
    <p:sldId id="479" r:id="rId93"/>
    <p:sldId id="473" r:id="rId94"/>
    <p:sldId id="474" r:id="rId95"/>
    <p:sldId id="480" r:id="rId96"/>
    <p:sldId id="477" r:id="rId97"/>
    <p:sldId id="339" r:id="rId9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2" autoAdjust="0"/>
    <p:restoredTop sz="82424" autoAdjust="0"/>
  </p:normalViewPr>
  <p:slideViewPr>
    <p:cSldViewPr>
      <p:cViewPr varScale="1">
        <p:scale>
          <a:sx n="107" d="100"/>
          <a:sy n="107" d="100"/>
        </p:scale>
        <p:origin x="726" y="11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47BA18-FF83-498D-9A8F-3E35078D84A9}" type="datetimeFigureOut">
              <a:rPr lang="en-US" smtClean="0"/>
              <a:t>11/30/2016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DC82F5-630B-470C-A440-30ACDE0CD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14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Obrovský rozsah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C82F5-630B-470C-A440-30ACDE0CD89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4282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C82F5-630B-470C-A440-30ACDE0CD897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851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E</a:t>
            </a:r>
            <a:r>
              <a:rPr lang="en-US" dirty="0" err="1"/>
              <a:t>ric</a:t>
            </a:r>
            <a:r>
              <a:rPr lang="en-US" dirty="0"/>
              <a:t> </a:t>
            </a:r>
            <a:r>
              <a:rPr lang="cs-CZ" dirty="0"/>
              <a:t>C</a:t>
            </a:r>
            <a:r>
              <a:rPr lang="en-US" dirty="0" err="1"/>
              <a:t>lapton</a:t>
            </a:r>
            <a:r>
              <a:rPr lang="en-US" dirty="0"/>
              <a:t> </a:t>
            </a:r>
            <a:r>
              <a:rPr lang="cs-CZ" dirty="0"/>
              <a:t>- </a:t>
            </a:r>
            <a:r>
              <a:rPr lang="en-US" dirty="0"/>
              <a:t>brownie </a:t>
            </a:r>
            <a:r>
              <a:rPr lang="cs-CZ" dirty="0"/>
              <a:t>S</a:t>
            </a:r>
            <a:r>
              <a:rPr lang="en-US" dirty="0" err="1"/>
              <a:t>tratocaster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C82F5-630B-470C-A440-30ACDE0CD89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78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Původní</a:t>
            </a:r>
            <a:r>
              <a:rPr lang="cs-CZ" baseline="0" dirty="0"/>
              <a:t> mřížka – 14 x 14</a:t>
            </a:r>
          </a:p>
          <a:p>
            <a:r>
              <a:rPr lang="cs-CZ" baseline="0" dirty="0"/>
              <a:t>Nová – 11 x 11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C82F5-630B-470C-A440-30ACDE0CD89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781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Vizuál menu by měl odpovídat vizuálu</a:t>
            </a:r>
            <a:r>
              <a:rPr lang="cs-CZ" baseline="0" dirty="0"/>
              <a:t> hry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C82F5-630B-470C-A440-30ACDE0CD89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381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Nesměrové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C82F5-630B-470C-A440-30ACDE0CD897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692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Myslíte si, že je</a:t>
            </a:r>
            <a:r>
              <a:rPr lang="cs-CZ" baseline="0" dirty="0"/>
              <a:t> to dobré rozhraní, proč?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C82F5-630B-470C-A440-30ACDE0CD897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0483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Myslíte si, že je</a:t>
            </a:r>
            <a:r>
              <a:rPr lang="cs-CZ" baseline="0" dirty="0"/>
              <a:t> to dobré rozhraní, proč?</a:t>
            </a:r>
            <a:endParaRPr lang="en-US" dirty="0"/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C82F5-630B-470C-A440-30ACDE0CD897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8475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 HW omezeními nic (jako</a:t>
            </a:r>
            <a:r>
              <a:rPr lang="cs-CZ" baseline="0" dirty="0"/>
              <a:t> herní vývojáři neuděláme), ale je potřeba je mít na paměti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C82F5-630B-470C-A440-30ACDE0CD897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9052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C82F5-630B-470C-A440-30ACDE0CD897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686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2"/>
            <a:ext cx="8825659" cy="3329581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B5F75-7AB1-4D67-8BE7-E9D03944378F}" type="datetimeFigureOut">
              <a:rPr lang="cs-CZ" smtClean="0"/>
              <a:pPr/>
              <a:t>30.11.2016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117AB-5EDB-4D55-857B-4B5D4A225F5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9309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9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B5F75-7AB1-4D67-8BE7-E9D03944378F}" type="datetimeFigureOut">
              <a:rPr lang="cs-CZ" smtClean="0"/>
              <a:pPr/>
              <a:t>30.11.2016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117AB-5EDB-4D55-857B-4B5D4A225F5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3937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447800"/>
            <a:ext cx="8825659" cy="1981200"/>
          </a:xfrm>
        </p:spPr>
        <p:txBody>
          <a:bodyPr/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B5F75-7AB1-4D67-8BE7-E9D03944378F}" type="datetimeFigureOut">
              <a:rPr lang="cs-CZ" smtClean="0"/>
              <a:pPr/>
              <a:t>30.11.2016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117AB-5EDB-4D55-857B-4B5D4A225F5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94130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1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05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B5F75-7AB1-4D67-8BE7-E9D03944378F}" type="datetimeFigureOut">
              <a:rPr lang="cs-CZ" smtClean="0"/>
              <a:pPr/>
              <a:t>30.11.2016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117AB-5EDB-4D55-857B-4B5D4A225F5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TextBox 8"/>
          <p:cNvSpPr txBox="1"/>
          <p:nvPr/>
        </p:nvSpPr>
        <p:spPr>
          <a:xfrm>
            <a:off x="898295" y="971255"/>
            <a:ext cx="801912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915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1" y="2613789"/>
            <a:ext cx="801912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915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43762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3124201"/>
            <a:ext cx="8825660" cy="165318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1500" cap="none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B5F75-7AB1-4D67-8BE7-E9D03944378F}" type="datetimeFigureOut">
              <a:rPr lang="cs-CZ" smtClean="0"/>
              <a:pPr/>
              <a:t>30.11.2016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117AB-5EDB-4D55-857B-4B5D4A225F5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03272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5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61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5" y="2667000"/>
            <a:ext cx="294679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1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1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3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B5F75-7AB1-4D67-8BE7-E9D03944378F}" type="datetimeFigureOut">
              <a:rPr lang="cs-CZ" smtClean="0"/>
              <a:pPr/>
              <a:t>30.11.2016</a:t>
            </a:fld>
            <a:endParaRPr lang="cs-C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117AB-5EDB-4D55-857B-4B5D4A225F5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4991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5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1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1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3"/>
            <a:ext cx="2940051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6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5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2"/>
            <a:ext cx="2934407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1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701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6" y="4827210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3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B5F75-7AB1-4D67-8BE7-E9D03944378F}" type="datetimeFigureOut">
              <a:rPr lang="cs-CZ" smtClean="0"/>
              <a:pPr/>
              <a:t>30.11.2016</a:t>
            </a:fld>
            <a:endParaRPr lang="cs-C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117AB-5EDB-4D55-857B-4B5D4A225F5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90779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B5F75-7AB1-4D67-8BE7-E9D03944378F}" type="datetimeFigureOut">
              <a:rPr lang="cs-CZ" smtClean="0"/>
              <a:pPr/>
              <a:t>30.11.2016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117AB-5EDB-4D55-857B-4B5D4A225F5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89605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3" y="430215"/>
            <a:ext cx="1752601" cy="5826125"/>
          </a:xfrm>
        </p:spPr>
        <p:txBody>
          <a:bodyPr vert="eaVert" anchor="b" anchorCtr="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4" y="887414"/>
            <a:ext cx="7423149" cy="5368924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B5F75-7AB1-4D67-8BE7-E9D03944378F}" type="datetimeFigureOut">
              <a:rPr lang="cs-CZ" smtClean="0"/>
              <a:pPr/>
              <a:t>30.11.2016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117AB-5EDB-4D55-857B-4B5D4A225F5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3560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5" y="452718"/>
            <a:ext cx="9404723" cy="140053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845" y="2052920"/>
            <a:ext cx="8946541" cy="419548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B5F75-7AB1-4D67-8BE7-E9D03944378F}" type="datetimeFigureOut">
              <a:rPr lang="cs-CZ" smtClean="0"/>
              <a:pPr/>
              <a:t>30.11.2016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117AB-5EDB-4D55-857B-4B5D4A225F5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8572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2861735"/>
            <a:ext cx="8825657" cy="1915647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1500" cap="all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B5F75-7AB1-4D67-8BE7-E9D03944378F}" type="datetimeFigureOut">
              <a:rPr lang="cs-CZ" smtClean="0"/>
              <a:pPr/>
              <a:t>30.11.2016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117AB-5EDB-4D55-857B-4B5D4A225F5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8568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3" y="2060577"/>
            <a:ext cx="4396339" cy="4195763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4" y="2056093"/>
            <a:ext cx="4396341" cy="4200245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B5F75-7AB1-4D67-8BE7-E9D03944378F}" type="datetimeFigureOut">
              <a:rPr lang="cs-CZ" smtClean="0"/>
              <a:pPr/>
              <a:t>30.11.2016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117AB-5EDB-4D55-857B-4B5D4A225F5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3090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3" y="2514600"/>
            <a:ext cx="4396339" cy="3741738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6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6" y="2514600"/>
            <a:ext cx="4396339" cy="3741738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B5F75-7AB1-4D67-8BE7-E9D03944378F}" type="datetimeFigureOut">
              <a:rPr lang="cs-CZ" smtClean="0"/>
              <a:pPr/>
              <a:t>30.11.2016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117AB-5EDB-4D55-857B-4B5D4A225F5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0665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B5F75-7AB1-4D67-8BE7-E9D03944378F}" type="datetimeFigureOut">
              <a:rPr lang="cs-CZ" smtClean="0"/>
              <a:pPr/>
              <a:t>30.11.2016</a:t>
            </a:fld>
            <a:endParaRPr lang="cs-CZ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117AB-5EDB-4D55-857B-4B5D4A225F5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8461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B5F75-7AB1-4D67-8BE7-E9D03944378F}" type="datetimeFigureOut">
              <a:rPr lang="cs-CZ" smtClean="0"/>
              <a:pPr/>
              <a:t>30.11.2016</a:t>
            </a:fld>
            <a:endParaRPr lang="cs-CZ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117AB-5EDB-4D55-857B-4B5D4A225F5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1573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447800"/>
            <a:ext cx="3401064" cy="144780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2"/>
            <a:ext cx="3401063" cy="2895599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B5F75-7AB1-4D67-8BE7-E9D03944378F}" type="datetimeFigureOut">
              <a:rPr lang="cs-CZ" smtClean="0"/>
              <a:pPr/>
              <a:t>30.11.2016</a:t>
            </a:fld>
            <a:endParaRPr lang="cs-CZ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117AB-5EDB-4D55-857B-4B5D4A225F5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1408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7" cy="1574808"/>
          </a:xfrm>
        </p:spPr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7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B5F75-7AB1-4D67-8BE7-E9D03944378F}" type="datetimeFigureOut">
              <a:rPr lang="cs-CZ" smtClean="0"/>
              <a:pPr/>
              <a:t>30.11.2016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117AB-5EDB-4D55-857B-4B5D4A225F5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2376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1" y="2669687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1" y="2892349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3" y="2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3" y="6096000"/>
            <a:ext cx="993735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653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2853" y="2052920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41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82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C6B5F75-7AB1-4D67-8BE7-E9D03944378F}" type="datetimeFigureOut">
              <a:rPr lang="cs-CZ" smtClean="0"/>
              <a:pPr/>
              <a:t>30.11.2016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5" y="3225299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2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2" y="295731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1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117AB-5EDB-4D55-857B-4B5D4A225F5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55372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342900" rtl="0" eaLnBrk="1" latinLnBrk="0" hangingPunct="1">
        <a:spcBef>
          <a:spcPct val="0"/>
        </a:spcBef>
        <a:buNone/>
        <a:defRPr sz="315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5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NYfkxqiB6g" TargetMode="External"/><Relationship Id="rId2" Type="http://schemas.openxmlformats.org/officeDocument/2006/relationships/hyperlink" Target="https://www.youtube.com/watch?v=BTbYd_hn-J8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dGdNr89Cf3Q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l-mRWtBGsA" TargetMode="External"/><Relationship Id="rId2" Type="http://schemas.openxmlformats.org/officeDocument/2006/relationships/hyperlink" Target="https://youtu.be/Fl35QCbMi-c?t=13s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57NbsAwFhZI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1sqaLdAiCH8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-sSsRIhVYB4?t=20s" TargetMode="External"/><Relationship Id="rId2" Type="http://schemas.openxmlformats.org/officeDocument/2006/relationships/hyperlink" Target="https://youtu.be/3uHfgK0OOSQ?t=32s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YUKV7RPJ6uE?t=9m16s" TargetMode="External"/><Relationship Id="rId2" Type="http://schemas.openxmlformats.org/officeDocument/2006/relationships/hyperlink" Target="https://youtu.be/NKoEiSteixY?t=53s" TargetMode="Externa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amasutra.com/view/feature/4286/game_ui_discoveries_what_players_.php?print=1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01242" y="1196752"/>
            <a:ext cx="9189517" cy="3329581"/>
          </a:xfrm>
        </p:spPr>
        <p:txBody>
          <a:bodyPr/>
          <a:lstStyle/>
          <a:p>
            <a:r>
              <a:rPr lang="cs-CZ" b="1" dirty="0">
                <a:solidFill>
                  <a:schemeClr val="accent1"/>
                </a:solidFill>
              </a:rPr>
              <a:t>PV255 – Rozhraní ve hrách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01569" y="4508403"/>
            <a:ext cx="8825659" cy="861420"/>
          </a:xfrm>
        </p:spPr>
        <p:txBody>
          <a:bodyPr/>
          <a:lstStyle/>
          <a:p>
            <a:pPr marL="0" lvl="1" algn="r"/>
            <a:r>
              <a:rPr lang="cs-CZ" sz="2400" i="1" dirty="0">
                <a:solidFill>
                  <a:schemeClr val="tx1"/>
                </a:solidFill>
              </a:rPr>
              <a:t>Hráč </a:t>
            </a:r>
            <a:r>
              <a:rPr lang="cs-CZ" sz="2400" b="1" i="1" dirty="0">
                <a:solidFill>
                  <a:schemeClr val="accent1"/>
                </a:solidFill>
              </a:rPr>
              <a:t>má pocit</a:t>
            </a:r>
            <a:r>
              <a:rPr lang="cs-CZ" sz="2400" i="1" dirty="0">
                <a:solidFill>
                  <a:schemeClr val="tx1"/>
                </a:solidFill>
              </a:rPr>
              <a:t>, že kontroluje herní zážitek</a:t>
            </a:r>
          </a:p>
          <a:p>
            <a:pPr algn="r"/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5301552" y="5373216"/>
            <a:ext cx="1588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/>
              <a:t>Jiří Chmelík</a:t>
            </a:r>
          </a:p>
          <a:p>
            <a:pPr algn="ctr"/>
            <a:r>
              <a:rPr lang="cs-CZ" dirty="0"/>
              <a:t>podzim 2016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53752"/>
            <a:ext cx="8229600" cy="1143000"/>
          </a:xfrm>
        </p:spPr>
        <p:txBody>
          <a:bodyPr/>
          <a:lstStyle/>
          <a:p>
            <a:r>
              <a:rPr lang="cs-CZ" dirty="0"/>
              <a:t>Vstupní zařízení – klávesnice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0" y="1196752"/>
            <a:ext cx="8928992" cy="5443190"/>
          </a:xfrm>
        </p:spPr>
        <p:txBody>
          <a:bodyPr>
            <a:noAutofit/>
          </a:bodyPr>
          <a:lstStyle/>
          <a:p>
            <a:r>
              <a:rPr lang="cs-CZ" sz="2400" dirty="0"/>
              <a:t>Jednoduchá implementace (stavy on/</a:t>
            </a:r>
            <a:r>
              <a:rPr lang="cs-CZ" sz="2400" dirty="0" err="1"/>
              <a:t>off</a:t>
            </a:r>
            <a:r>
              <a:rPr lang="cs-CZ" sz="2400" dirty="0"/>
              <a:t>)</a:t>
            </a:r>
          </a:p>
          <a:p>
            <a:r>
              <a:rPr lang="cs-CZ" sz="2400" dirty="0"/>
              <a:t>Ideální k: </a:t>
            </a:r>
          </a:p>
          <a:p>
            <a:pPr lvl="1"/>
            <a:r>
              <a:rPr lang="cs-CZ" sz="2000" dirty="0"/>
              <a:t>Přepínání stavu (střílím </a:t>
            </a:r>
            <a:r>
              <a:rPr lang="en-US" sz="2000" dirty="0"/>
              <a:t>/</a:t>
            </a:r>
            <a:r>
              <a:rPr lang="cs-CZ" sz="2000" dirty="0"/>
              <a:t> nestřílím)</a:t>
            </a:r>
          </a:p>
          <a:p>
            <a:pPr lvl="1"/>
            <a:r>
              <a:rPr lang="cs-CZ" sz="2000" dirty="0"/>
              <a:t>Navigace ve čtyř-směrném prostředí (mapa, sklepení)</a:t>
            </a:r>
          </a:p>
          <a:p>
            <a:pPr lvl="1"/>
            <a:r>
              <a:rPr lang="cs-CZ" sz="2000" dirty="0"/>
              <a:t>Rychlé spouštění velkého množství akcí:</a:t>
            </a:r>
          </a:p>
          <a:p>
            <a:pPr lvl="2"/>
            <a:r>
              <a:rPr lang="cs-CZ" sz="1800" dirty="0"/>
              <a:t>Kouzla, schopnosti</a:t>
            </a:r>
          </a:p>
          <a:p>
            <a:pPr lvl="2"/>
            <a:r>
              <a:rPr lang="cs-CZ" sz="1800" dirty="0"/>
              <a:t>„hot </a:t>
            </a:r>
            <a:r>
              <a:rPr lang="cs-CZ" sz="1800" dirty="0" err="1"/>
              <a:t>keys</a:t>
            </a:r>
            <a:r>
              <a:rPr lang="cs-CZ" sz="1800" dirty="0"/>
              <a:t>“</a:t>
            </a:r>
          </a:p>
          <a:p>
            <a:pPr lvl="1"/>
            <a:r>
              <a:rPr lang="cs-CZ" sz="2000" dirty="0"/>
              <a:t>„komba“ </a:t>
            </a:r>
          </a:p>
          <a:p>
            <a:pPr lvl="2"/>
            <a:r>
              <a:rPr lang="cs-CZ" sz="1800" dirty="0" err="1"/>
              <a:t>Mortal</a:t>
            </a:r>
            <a:r>
              <a:rPr lang="cs-CZ" sz="1800" dirty="0"/>
              <a:t> </a:t>
            </a:r>
            <a:r>
              <a:rPr lang="cs-CZ" sz="1800" dirty="0" err="1"/>
              <a:t>Kombat</a:t>
            </a:r>
            <a:r>
              <a:rPr lang="cs-CZ" sz="1800" dirty="0"/>
              <a:t>, </a:t>
            </a:r>
          </a:p>
          <a:p>
            <a:pPr lvl="2"/>
            <a:r>
              <a:rPr lang="cs-CZ" sz="1800" dirty="0" err="1"/>
              <a:t>Magicka</a:t>
            </a:r>
            <a:endParaRPr lang="cs-CZ" sz="2000" dirty="0"/>
          </a:p>
          <a:p>
            <a:pPr lvl="1"/>
            <a:r>
              <a:rPr lang="cs-CZ" sz="2000" dirty="0"/>
              <a:t>Zadávání textu</a:t>
            </a:r>
          </a:p>
          <a:p>
            <a:pPr lvl="1"/>
            <a:endParaRPr lang="cs-CZ" sz="2000" dirty="0"/>
          </a:p>
          <a:p>
            <a:r>
              <a:rPr lang="cs-CZ" sz="2400" dirty="0"/>
              <a:t>Nepřímé, ale pro hráče známé mapování (WASD, …)</a:t>
            </a:r>
          </a:p>
          <a:p>
            <a:pPr lvl="1"/>
            <a:endParaRPr lang="cs-CZ" sz="2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53752"/>
            <a:ext cx="8229600" cy="1143000"/>
          </a:xfrm>
        </p:spPr>
        <p:txBody>
          <a:bodyPr/>
          <a:lstStyle/>
          <a:p>
            <a:r>
              <a:rPr lang="cs-CZ" dirty="0"/>
              <a:t>Vstupní zařízení – klávesnice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26" y="823839"/>
            <a:ext cx="10333148" cy="5661998"/>
          </a:xfrm>
        </p:spPr>
      </p:pic>
      <p:sp>
        <p:nvSpPr>
          <p:cNvPr id="5" name="TextovéPole 4"/>
          <p:cNvSpPr txBox="1"/>
          <p:nvPr/>
        </p:nvSpPr>
        <p:spPr>
          <a:xfrm>
            <a:off x="5387312" y="6516052"/>
            <a:ext cx="1417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Star Citizen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747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53752"/>
            <a:ext cx="8229600" cy="1143000"/>
          </a:xfrm>
        </p:spPr>
        <p:txBody>
          <a:bodyPr/>
          <a:lstStyle/>
          <a:p>
            <a:r>
              <a:rPr lang="cs-CZ" dirty="0"/>
              <a:t>Vstupní zařízení – </a:t>
            </a:r>
            <a:r>
              <a:rPr lang="cs-CZ" dirty="0" err="1"/>
              <a:t>gamepad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0" y="1196752"/>
            <a:ext cx="9948488" cy="5443190"/>
          </a:xfrm>
        </p:spPr>
        <p:txBody>
          <a:bodyPr>
            <a:normAutofit/>
          </a:bodyPr>
          <a:lstStyle/>
          <a:p>
            <a:r>
              <a:rPr lang="cs-CZ" sz="2400" dirty="0"/>
              <a:t>Kombinace digitálního a spojitého vstupu:</a:t>
            </a:r>
          </a:p>
          <a:p>
            <a:pPr lvl="1"/>
            <a:r>
              <a:rPr lang="cs-CZ" sz="2000" dirty="0"/>
              <a:t>Digitální: tlačítka, směrové páky</a:t>
            </a:r>
          </a:p>
          <a:p>
            <a:pPr lvl="1"/>
            <a:r>
              <a:rPr lang="cs-CZ" sz="2000" dirty="0"/>
              <a:t>Spojité: spouště, páky</a:t>
            </a:r>
          </a:p>
          <a:p>
            <a:pPr lvl="1"/>
            <a:r>
              <a:rPr lang="cs-CZ" sz="2000" dirty="0"/>
              <a:t>touchpad</a:t>
            </a:r>
          </a:p>
          <a:p>
            <a:pPr lvl="1"/>
            <a:endParaRPr lang="cs-CZ" sz="2000" dirty="0"/>
          </a:p>
          <a:p>
            <a:r>
              <a:rPr lang="cs-CZ" sz="2400" dirty="0"/>
              <a:t>Výhody</a:t>
            </a:r>
          </a:p>
          <a:p>
            <a:pPr lvl="1"/>
            <a:r>
              <a:rPr lang="cs-CZ" sz="2000" dirty="0"/>
              <a:t>Ergonomie – vyvíjeno přímo pro hry</a:t>
            </a:r>
          </a:p>
          <a:p>
            <a:pPr lvl="1"/>
            <a:endParaRPr lang="cs-CZ" sz="2000" dirty="0"/>
          </a:p>
          <a:p>
            <a:r>
              <a:rPr lang="cs-CZ" sz="2400" dirty="0"/>
              <a:t>Nevýhody / rizika</a:t>
            </a:r>
          </a:p>
          <a:p>
            <a:pPr lvl="1"/>
            <a:r>
              <a:rPr lang="cs-CZ" sz="2000" dirty="0"/>
              <a:t>menší rozsah spojitého pohybu než u myši</a:t>
            </a:r>
          </a:p>
          <a:p>
            <a:pPr lvl="2"/>
            <a:r>
              <a:rPr lang="cs-CZ" sz="2000" dirty="0"/>
              <a:t>Kombinace malých, přesných a velkých, rychlých pohybů je problém</a:t>
            </a:r>
          </a:p>
          <a:p>
            <a:pPr lvl="1"/>
            <a:r>
              <a:rPr lang="cs-CZ" sz="2000" dirty="0"/>
              <a:t>Omezený počet vstupů – riziko špatného návrh rozhraní, mapování</a:t>
            </a:r>
          </a:p>
          <a:p>
            <a:pPr lvl="1"/>
            <a:endParaRPr lang="cs-CZ" sz="2000" dirty="0"/>
          </a:p>
          <a:p>
            <a:pPr lvl="1"/>
            <a:endParaRPr lang="cs-CZ" sz="2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StarfireSagaV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7458" y="963185"/>
            <a:ext cx="9757084" cy="5562159"/>
          </a:xfrm>
          <a:prstGeom prst="rect">
            <a:avLst/>
          </a:prstGeo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551384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315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dirty="0"/>
              <a:t>Kvalita mapování…</a:t>
            </a:r>
          </a:p>
        </p:txBody>
      </p:sp>
    </p:spTree>
    <p:extLst>
      <p:ext uri="{BB962C8B-B14F-4D97-AF65-F5344CB8AC3E}">
        <p14:creationId xmlns:p14="http://schemas.microsoft.com/office/powerpoint/2010/main" val="497680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53752"/>
            <a:ext cx="8229600" cy="1143000"/>
          </a:xfrm>
        </p:spPr>
        <p:txBody>
          <a:bodyPr/>
          <a:lstStyle/>
          <a:p>
            <a:r>
              <a:rPr lang="cs-CZ" dirty="0"/>
              <a:t>Vstupní zařízení – </a:t>
            </a:r>
            <a:r>
              <a:rPr lang="cs-CZ" dirty="0" err="1"/>
              <a:t>gamepad</a:t>
            </a:r>
            <a:endParaRPr lang="cs-CZ" dirty="0"/>
          </a:p>
        </p:txBody>
      </p:sp>
      <p:pic>
        <p:nvPicPr>
          <p:cNvPr id="4" name="Obrázek 3" descr="450px-PSX-DualShock-Controll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35783" y="1181528"/>
            <a:ext cx="6720435" cy="527180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524000" y="645333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DualShock</a:t>
            </a:r>
            <a:r>
              <a:rPr lang="cs-CZ" dirty="0"/>
              <a:t> (1997)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53752"/>
            <a:ext cx="8229600" cy="1143000"/>
          </a:xfrm>
        </p:spPr>
        <p:txBody>
          <a:bodyPr/>
          <a:lstStyle/>
          <a:p>
            <a:r>
              <a:rPr lang="cs-CZ" dirty="0"/>
              <a:t>Vstupní zařízení – </a:t>
            </a:r>
            <a:r>
              <a:rPr lang="cs-CZ" dirty="0" err="1"/>
              <a:t>gamepad</a:t>
            </a:r>
            <a:endParaRPr lang="cs-CZ" dirty="0"/>
          </a:p>
        </p:txBody>
      </p:sp>
      <p:pic>
        <p:nvPicPr>
          <p:cNvPr id="4" name="Obrázek 3" descr="450px-PSX-DualShock-Controll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10248" y="1181528"/>
            <a:ext cx="6571505" cy="527180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524000" y="645333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DualShock</a:t>
            </a:r>
            <a:r>
              <a:rPr lang="cs-CZ" dirty="0"/>
              <a:t> 2 (2000)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53752"/>
            <a:ext cx="8229600" cy="1143000"/>
          </a:xfrm>
        </p:spPr>
        <p:txBody>
          <a:bodyPr/>
          <a:lstStyle/>
          <a:p>
            <a:r>
              <a:rPr lang="cs-CZ" dirty="0"/>
              <a:t>Vstupní zařízení – </a:t>
            </a:r>
            <a:r>
              <a:rPr lang="cs-CZ" dirty="0" err="1"/>
              <a:t>gamepad</a:t>
            </a:r>
            <a:endParaRPr lang="cs-CZ" dirty="0"/>
          </a:p>
        </p:txBody>
      </p:sp>
      <p:pic>
        <p:nvPicPr>
          <p:cNvPr id="4" name="Obrázek 3" descr="450px-PSX-DualShock-Controll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15955" y="1181528"/>
            <a:ext cx="6360090" cy="527180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524000" y="645333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DualShock</a:t>
            </a:r>
            <a:r>
              <a:rPr lang="cs-CZ" dirty="0"/>
              <a:t> 3 (2007)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53752"/>
            <a:ext cx="8229600" cy="1143000"/>
          </a:xfrm>
        </p:spPr>
        <p:txBody>
          <a:bodyPr/>
          <a:lstStyle/>
          <a:p>
            <a:r>
              <a:rPr lang="cs-CZ" dirty="0"/>
              <a:t>Vstupní zařízení – </a:t>
            </a:r>
            <a:r>
              <a:rPr lang="cs-CZ" dirty="0" err="1"/>
              <a:t>gamepad</a:t>
            </a:r>
            <a:endParaRPr lang="cs-CZ" dirty="0"/>
          </a:p>
        </p:txBody>
      </p:sp>
      <p:pic>
        <p:nvPicPr>
          <p:cNvPr id="4" name="Obrázek 3" descr="450px-PSX-DualShock-Controll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15707" y="1181528"/>
            <a:ext cx="5960586" cy="527180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524000" y="645333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DualShock</a:t>
            </a:r>
            <a:r>
              <a:rPr lang="cs-CZ" dirty="0"/>
              <a:t> 4 (2013)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53752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/>
              <a:t>V(ý)</a:t>
            </a:r>
            <a:r>
              <a:rPr lang="cs-CZ" dirty="0" err="1"/>
              <a:t>stupní</a:t>
            </a:r>
            <a:r>
              <a:rPr lang="cs-CZ" dirty="0"/>
              <a:t> zařízení – dotykový displej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0" y="1196752"/>
            <a:ext cx="8928992" cy="5443190"/>
          </a:xfrm>
        </p:spPr>
        <p:txBody>
          <a:bodyPr>
            <a:normAutofit fontScale="77500" lnSpcReduction="20000"/>
          </a:bodyPr>
          <a:lstStyle/>
          <a:p>
            <a:r>
              <a:rPr lang="cs-CZ" sz="2800" dirty="0"/>
              <a:t>Přímé mapování pohybu prstů na akci</a:t>
            </a:r>
          </a:p>
          <a:p>
            <a:endParaRPr lang="cs-CZ" sz="2800" dirty="0"/>
          </a:p>
          <a:p>
            <a:r>
              <a:rPr lang="cs-CZ" sz="2800" dirty="0"/>
              <a:t>Ideální pro hry typu:</a:t>
            </a:r>
          </a:p>
          <a:p>
            <a:pPr lvl="1"/>
            <a:r>
              <a:rPr lang="cs-CZ" sz="2400" dirty="0" err="1"/>
              <a:t>Tapping</a:t>
            </a:r>
            <a:r>
              <a:rPr lang="cs-CZ" sz="2400" dirty="0"/>
              <a:t> (</a:t>
            </a:r>
            <a:r>
              <a:rPr lang="cs-CZ" sz="2400" dirty="0" err="1"/>
              <a:t>flappy</a:t>
            </a:r>
            <a:r>
              <a:rPr lang="cs-CZ" sz="2400" dirty="0"/>
              <a:t> </a:t>
            </a:r>
            <a:r>
              <a:rPr lang="cs-CZ" sz="2400" dirty="0" err="1"/>
              <a:t>bird</a:t>
            </a:r>
            <a:r>
              <a:rPr lang="cs-CZ" sz="2400" dirty="0"/>
              <a:t>)</a:t>
            </a:r>
          </a:p>
          <a:p>
            <a:pPr lvl="1"/>
            <a:r>
              <a:rPr lang="cs-CZ" sz="2400" dirty="0"/>
              <a:t>Point &amp; </a:t>
            </a:r>
            <a:r>
              <a:rPr lang="cs-CZ" sz="2400" dirty="0" err="1"/>
              <a:t>click</a:t>
            </a:r>
            <a:r>
              <a:rPr lang="cs-CZ" sz="2400" dirty="0"/>
              <a:t> – </a:t>
            </a:r>
            <a:r>
              <a:rPr lang="cs-CZ" sz="2400" dirty="0" err="1"/>
              <a:t>adventrury</a:t>
            </a:r>
            <a:r>
              <a:rPr lang="cs-CZ" sz="2400" dirty="0"/>
              <a:t>, puzzle</a:t>
            </a:r>
          </a:p>
          <a:p>
            <a:pPr lvl="1"/>
            <a:r>
              <a:rPr lang="cs-CZ" sz="2400" dirty="0"/>
              <a:t>point </a:t>
            </a:r>
            <a:r>
              <a:rPr lang="en-US" sz="2400" dirty="0"/>
              <a:t>&amp;</a:t>
            </a:r>
            <a:r>
              <a:rPr lang="cs-CZ" sz="2400" dirty="0"/>
              <a:t> </a:t>
            </a:r>
            <a:r>
              <a:rPr lang="cs-CZ" sz="2400" dirty="0" err="1"/>
              <a:t>drag</a:t>
            </a:r>
            <a:r>
              <a:rPr lang="cs-CZ" sz="2400" dirty="0"/>
              <a:t> (</a:t>
            </a:r>
            <a:r>
              <a:rPr lang="cs-CZ" sz="2400" dirty="0" err="1"/>
              <a:t>Angry</a:t>
            </a:r>
            <a:r>
              <a:rPr lang="cs-CZ" sz="2400" dirty="0"/>
              <a:t> </a:t>
            </a:r>
            <a:r>
              <a:rPr lang="cs-CZ" sz="2400" dirty="0" err="1"/>
              <a:t>Birds</a:t>
            </a:r>
            <a:r>
              <a:rPr lang="cs-CZ" sz="2400" dirty="0"/>
              <a:t>)</a:t>
            </a:r>
          </a:p>
          <a:p>
            <a:pPr lvl="1"/>
            <a:r>
              <a:rPr lang="cs-CZ" sz="2400" dirty="0" err="1"/>
              <a:t>Swipe</a:t>
            </a:r>
            <a:r>
              <a:rPr lang="cs-CZ" sz="2400" dirty="0"/>
              <a:t> (</a:t>
            </a:r>
            <a:r>
              <a:rPr lang="cs-CZ" sz="2400" dirty="0" err="1"/>
              <a:t>Fruit</a:t>
            </a:r>
            <a:r>
              <a:rPr lang="cs-CZ" sz="2400" dirty="0"/>
              <a:t> Ninja)</a:t>
            </a:r>
          </a:p>
          <a:p>
            <a:endParaRPr lang="cs-CZ" sz="2800" dirty="0"/>
          </a:p>
          <a:p>
            <a:r>
              <a:rPr lang="cs-CZ" sz="2800" dirty="0"/>
              <a:t>Spojité „směrování“</a:t>
            </a:r>
          </a:p>
          <a:p>
            <a:pPr lvl="1"/>
            <a:r>
              <a:rPr lang="cs-CZ" sz="2400" dirty="0"/>
              <a:t>virtuální joystick,</a:t>
            </a:r>
          </a:p>
          <a:p>
            <a:pPr lvl="1"/>
            <a:r>
              <a:rPr lang="cs-CZ" sz="2400" dirty="0"/>
              <a:t>Dvojice joysticků (</a:t>
            </a:r>
            <a:r>
              <a:rPr lang="cs-CZ" sz="2400" dirty="0" err="1"/>
              <a:t>twin</a:t>
            </a:r>
            <a:r>
              <a:rPr lang="cs-CZ" sz="2400" dirty="0"/>
              <a:t> </a:t>
            </a:r>
            <a:r>
              <a:rPr lang="cs-CZ" sz="2400" dirty="0" err="1"/>
              <a:t>stick</a:t>
            </a:r>
            <a:r>
              <a:rPr lang="cs-CZ" sz="2400" dirty="0"/>
              <a:t>, </a:t>
            </a:r>
            <a:r>
              <a:rPr lang="cs-CZ" sz="2400" dirty="0" err="1"/>
              <a:t>dual</a:t>
            </a:r>
            <a:r>
              <a:rPr lang="cs-CZ" sz="2400" dirty="0"/>
              <a:t> </a:t>
            </a:r>
            <a:r>
              <a:rPr lang="cs-CZ" sz="2400" dirty="0" err="1"/>
              <a:t>stick</a:t>
            </a:r>
            <a:r>
              <a:rPr lang="cs-CZ" sz="2400" dirty="0"/>
              <a:t>),</a:t>
            </a:r>
          </a:p>
          <a:p>
            <a:pPr lvl="1"/>
            <a:r>
              <a:rPr lang="cs-CZ" sz="2400" dirty="0"/>
              <a:t>Ještě menší rozsah než u game-</a:t>
            </a:r>
            <a:r>
              <a:rPr lang="cs-CZ" sz="2400" dirty="0" err="1"/>
              <a:t>padu</a:t>
            </a:r>
            <a:endParaRPr lang="cs-CZ" dirty="0"/>
          </a:p>
          <a:p>
            <a:endParaRPr lang="cs-CZ" sz="2800" dirty="0"/>
          </a:p>
          <a:p>
            <a:r>
              <a:rPr lang="cs-CZ" sz="2800" dirty="0"/>
              <a:t>Problém – velký rozsah fyzické velikosti dostupných zařízení</a:t>
            </a:r>
          </a:p>
          <a:p>
            <a:pPr lvl="1"/>
            <a:r>
              <a:rPr lang="cs-CZ" sz="2400" dirty="0"/>
              <a:t>Velikost, umístění ovládacích prvků</a:t>
            </a:r>
          </a:p>
          <a:p>
            <a:pPr lvl="1"/>
            <a:endParaRPr lang="cs-CZ" sz="2400" dirty="0"/>
          </a:p>
          <a:p>
            <a:pPr lvl="1"/>
            <a:endParaRPr lang="cs-CZ" sz="2400" dirty="0"/>
          </a:p>
          <a:p>
            <a:endParaRPr lang="cs-CZ" sz="28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53752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/>
              <a:t>V(ý)</a:t>
            </a:r>
            <a:r>
              <a:rPr lang="cs-CZ" dirty="0" err="1"/>
              <a:t>stupní</a:t>
            </a:r>
            <a:r>
              <a:rPr lang="cs-CZ" dirty="0"/>
              <a:t> zařízení – mobilní herní konzole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0" y="1196752"/>
            <a:ext cx="8928992" cy="5443190"/>
          </a:xfrm>
        </p:spPr>
        <p:txBody>
          <a:bodyPr>
            <a:normAutofit fontScale="70000" lnSpcReduction="20000"/>
          </a:bodyPr>
          <a:lstStyle/>
          <a:p>
            <a:r>
              <a:rPr lang="cs-CZ" sz="2800" dirty="0"/>
              <a:t>Kombinace game-</a:t>
            </a:r>
            <a:r>
              <a:rPr lang="cs-CZ" sz="2800" dirty="0" err="1"/>
              <a:t>padu</a:t>
            </a:r>
            <a:r>
              <a:rPr lang="cs-CZ" sz="2800" dirty="0"/>
              <a:t> a (dotykového) displeje:</a:t>
            </a:r>
          </a:p>
          <a:p>
            <a:pPr lvl="1"/>
            <a:r>
              <a:rPr lang="cs-CZ" sz="2400" dirty="0" err="1"/>
              <a:t>Nintendo</a:t>
            </a:r>
            <a:r>
              <a:rPr lang="cs-CZ" sz="2400" dirty="0"/>
              <a:t> 3DS, WII U, </a:t>
            </a:r>
            <a:r>
              <a:rPr lang="cs-CZ" sz="2400" dirty="0" err="1"/>
              <a:t>Nintendo</a:t>
            </a:r>
            <a:r>
              <a:rPr lang="cs-CZ" sz="2400" dirty="0"/>
              <a:t> </a:t>
            </a:r>
            <a:r>
              <a:rPr lang="cs-CZ" sz="2400" dirty="0" err="1"/>
              <a:t>Switch</a:t>
            </a:r>
            <a:endParaRPr lang="cs-CZ" sz="2400" dirty="0"/>
          </a:p>
          <a:p>
            <a:pPr lvl="1"/>
            <a:r>
              <a:rPr lang="cs-CZ" sz="2400" dirty="0" err="1"/>
              <a:t>Playstation</a:t>
            </a:r>
            <a:r>
              <a:rPr lang="cs-CZ" sz="2400" dirty="0"/>
              <a:t> Vita</a:t>
            </a:r>
          </a:p>
          <a:p>
            <a:pPr lvl="1"/>
            <a:endParaRPr lang="cs-CZ" sz="2400" dirty="0"/>
          </a:p>
          <a:p>
            <a:r>
              <a:rPr lang="cs-CZ" sz="2800" dirty="0"/>
              <a:t>Výhody:</a:t>
            </a:r>
          </a:p>
          <a:p>
            <a:pPr lvl="1"/>
            <a:r>
              <a:rPr lang="cs-CZ" sz="2400" dirty="0"/>
              <a:t>Mobilita</a:t>
            </a:r>
          </a:p>
          <a:p>
            <a:pPr lvl="1"/>
            <a:r>
              <a:rPr lang="cs-CZ" sz="2400" dirty="0"/>
              <a:t>Velká variabilita vstupů</a:t>
            </a:r>
          </a:p>
          <a:p>
            <a:pPr lvl="1"/>
            <a:r>
              <a:rPr lang="cs-CZ" sz="2400" dirty="0"/>
              <a:t>Konektivita </a:t>
            </a:r>
          </a:p>
          <a:p>
            <a:pPr lvl="1"/>
            <a:endParaRPr lang="cs-CZ" sz="2400" dirty="0"/>
          </a:p>
          <a:p>
            <a:r>
              <a:rPr lang="cs-CZ" sz="2800" dirty="0"/>
              <a:t>Nevýhody:</a:t>
            </a:r>
            <a:endParaRPr lang="cs-CZ" dirty="0"/>
          </a:p>
          <a:p>
            <a:pPr lvl="1"/>
            <a:r>
              <a:rPr lang="cs-CZ" sz="2400" dirty="0"/>
              <a:t>Menší rozšíření</a:t>
            </a:r>
          </a:p>
          <a:p>
            <a:pPr lvl="1"/>
            <a:r>
              <a:rPr lang="cs-CZ" sz="2400" dirty="0"/>
              <a:t>Menší výkon zařízení</a:t>
            </a:r>
          </a:p>
          <a:p>
            <a:pPr lvl="1"/>
            <a:endParaRPr lang="cs-CZ" dirty="0"/>
          </a:p>
          <a:p>
            <a:r>
              <a:rPr lang="cs-CZ" sz="2600" dirty="0"/>
              <a:t>Trend</a:t>
            </a:r>
          </a:p>
          <a:p>
            <a:pPr lvl="1"/>
            <a:r>
              <a:rPr lang="cs-CZ" sz="2600" dirty="0"/>
              <a:t>Samostatné hraní na mobilní konzoli</a:t>
            </a:r>
          </a:p>
          <a:p>
            <a:pPr lvl="1"/>
            <a:r>
              <a:rPr lang="cs-CZ" sz="2600" dirty="0"/>
              <a:t>Party hraní</a:t>
            </a:r>
          </a:p>
          <a:p>
            <a:pPr lvl="1"/>
            <a:r>
              <a:rPr lang="cs-CZ" sz="2600" dirty="0"/>
              <a:t>Propojení s klasickou </a:t>
            </a:r>
            <a:r>
              <a:rPr lang="cs-CZ" sz="2600" dirty="0" err="1"/>
              <a:t>konzolí</a:t>
            </a:r>
            <a:r>
              <a:rPr lang="cs-CZ" sz="2600" dirty="0"/>
              <a:t>, televizí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1384" y="3112"/>
            <a:ext cx="8229600" cy="1143000"/>
          </a:xfrm>
        </p:spPr>
        <p:txBody>
          <a:bodyPr/>
          <a:lstStyle/>
          <a:p>
            <a:r>
              <a:rPr lang="cs-CZ" dirty="0"/>
              <a:t>Osnova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51384" y="1328674"/>
            <a:ext cx="8229600" cy="5443190"/>
          </a:xfrm>
        </p:spPr>
        <p:txBody>
          <a:bodyPr>
            <a:normAutofit lnSpcReduction="10000"/>
          </a:bodyPr>
          <a:lstStyle/>
          <a:p>
            <a:r>
              <a:rPr lang="cs-CZ" sz="2400" b="1" dirty="0">
                <a:solidFill>
                  <a:schemeClr val="accent1"/>
                </a:solidFill>
              </a:rPr>
              <a:t>Úvod</a:t>
            </a:r>
            <a:endParaRPr lang="cs-CZ" sz="2000" b="1" dirty="0">
              <a:solidFill>
                <a:schemeClr val="accent1"/>
              </a:solidFill>
            </a:endParaRPr>
          </a:p>
          <a:p>
            <a:endParaRPr lang="cs-CZ" sz="2400" dirty="0"/>
          </a:p>
          <a:p>
            <a:r>
              <a:rPr lang="cs-CZ" sz="2400" dirty="0"/>
              <a:t>Fyzická rozhraní</a:t>
            </a:r>
          </a:p>
          <a:p>
            <a:pPr lvl="1"/>
            <a:r>
              <a:rPr lang="cs-CZ" sz="2000" dirty="0"/>
              <a:t>Vstup</a:t>
            </a:r>
          </a:p>
          <a:p>
            <a:pPr lvl="1"/>
            <a:r>
              <a:rPr lang="cs-CZ" sz="2000" dirty="0"/>
              <a:t>Výstup</a:t>
            </a:r>
          </a:p>
          <a:p>
            <a:pPr lvl="1"/>
            <a:endParaRPr lang="cs-CZ" sz="2000" dirty="0"/>
          </a:p>
          <a:p>
            <a:r>
              <a:rPr lang="cs-CZ" sz="2400" dirty="0"/>
              <a:t>Virtuální rozhraní</a:t>
            </a:r>
          </a:p>
          <a:p>
            <a:pPr lvl="1"/>
            <a:r>
              <a:rPr lang="cs-CZ" sz="2000" dirty="0"/>
              <a:t>Menu</a:t>
            </a:r>
          </a:p>
          <a:p>
            <a:pPr lvl="1"/>
            <a:r>
              <a:rPr lang="cs-CZ" sz="2000" dirty="0"/>
              <a:t>Text</a:t>
            </a:r>
          </a:p>
          <a:p>
            <a:pPr lvl="1"/>
            <a:r>
              <a:rPr lang="cs-CZ" sz="2000" dirty="0"/>
              <a:t>In-game prvky</a:t>
            </a:r>
          </a:p>
          <a:p>
            <a:pPr lvl="1"/>
            <a:r>
              <a:rPr lang="cs-CZ" sz="2000" dirty="0"/>
              <a:t>Návrh</a:t>
            </a:r>
            <a:endParaRPr lang="en-US" sz="2000" dirty="0"/>
          </a:p>
          <a:p>
            <a:pPr lvl="1"/>
            <a:endParaRPr lang="en-US" sz="2000" dirty="0"/>
          </a:p>
          <a:p>
            <a:r>
              <a:rPr lang="en-US" sz="2150" dirty="0"/>
              <a:t>VR</a:t>
            </a:r>
            <a:endParaRPr lang="cs-CZ" sz="2150" dirty="0"/>
          </a:p>
          <a:p>
            <a:pPr lvl="1"/>
            <a:endParaRPr lang="cs-CZ" sz="2000" dirty="0"/>
          </a:p>
          <a:p>
            <a:pPr lvl="1"/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4948424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53752"/>
            <a:ext cx="8229600" cy="1143000"/>
          </a:xfrm>
        </p:spPr>
        <p:txBody>
          <a:bodyPr/>
          <a:lstStyle/>
          <a:p>
            <a:r>
              <a:rPr lang="cs-CZ" dirty="0"/>
              <a:t>Vstupní zařízení – snímání okolí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0" y="1196752"/>
            <a:ext cx="8928992" cy="5661248"/>
          </a:xfrm>
        </p:spPr>
        <p:txBody>
          <a:bodyPr>
            <a:normAutofit fontScale="92500" lnSpcReduction="20000"/>
          </a:bodyPr>
          <a:lstStyle/>
          <a:p>
            <a:r>
              <a:rPr lang="cs-CZ" sz="2800" dirty="0"/>
              <a:t>Telefony, tablety:</a:t>
            </a:r>
          </a:p>
          <a:p>
            <a:pPr lvl="1"/>
            <a:r>
              <a:rPr lang="cs-CZ" sz="2600" dirty="0"/>
              <a:t>Gyroskop</a:t>
            </a:r>
            <a:r>
              <a:rPr lang="cs-CZ" sz="2400" dirty="0"/>
              <a:t>, akcelerometr, </a:t>
            </a:r>
            <a:r>
              <a:rPr lang="cs-CZ" sz="2400" dirty="0" err="1"/>
              <a:t>gps</a:t>
            </a:r>
            <a:endParaRPr lang="cs-CZ" sz="2400" dirty="0"/>
          </a:p>
          <a:p>
            <a:pPr lvl="2"/>
            <a:r>
              <a:rPr lang="cs-CZ" sz="2000" dirty="0"/>
              <a:t>Zhruba: aktuální orientace zařízení</a:t>
            </a:r>
          </a:p>
          <a:p>
            <a:pPr lvl="2"/>
            <a:r>
              <a:rPr lang="cs-CZ" sz="2000" dirty="0"/>
              <a:t>Změna orientace zařízení</a:t>
            </a:r>
          </a:p>
          <a:p>
            <a:pPr lvl="3"/>
            <a:r>
              <a:rPr lang="cs-CZ" sz="1900" dirty="0"/>
              <a:t>Spojitý vstup, jedna, maximálně dvě osy</a:t>
            </a:r>
          </a:p>
          <a:p>
            <a:pPr lvl="2"/>
            <a:r>
              <a:rPr lang="cs-CZ" sz="2000" dirty="0"/>
              <a:t>Vhodné pro herní mechaniky:</a:t>
            </a:r>
          </a:p>
          <a:p>
            <a:pPr lvl="3"/>
            <a:r>
              <a:rPr lang="cs-CZ" sz="1900" dirty="0"/>
              <a:t>Řízení (arkádové, ne simulace)</a:t>
            </a:r>
          </a:p>
          <a:p>
            <a:pPr lvl="3"/>
            <a:r>
              <a:rPr lang="cs-CZ" sz="1900" dirty="0"/>
              <a:t>naklánění (vyvažování),</a:t>
            </a:r>
          </a:p>
          <a:p>
            <a:pPr lvl="3"/>
            <a:r>
              <a:rPr lang="cs-CZ" sz="1900" dirty="0"/>
              <a:t>???</a:t>
            </a:r>
          </a:p>
          <a:p>
            <a:pPr lvl="3"/>
            <a:endParaRPr lang="cs-CZ" sz="1900" dirty="0"/>
          </a:p>
          <a:p>
            <a:pPr lvl="1"/>
            <a:r>
              <a:rPr lang="cs-CZ" sz="2600" dirty="0"/>
              <a:t>Kamera</a:t>
            </a:r>
            <a:endParaRPr lang="cs-CZ" sz="2400" dirty="0"/>
          </a:p>
          <a:p>
            <a:pPr lvl="2"/>
            <a:r>
              <a:rPr lang="cs-CZ" sz="2200" dirty="0"/>
              <a:t>Hry v rozšířené realitě (</a:t>
            </a:r>
            <a:r>
              <a:rPr lang="cs-CZ" sz="2200" dirty="0" err="1"/>
              <a:t>augmented</a:t>
            </a:r>
            <a:r>
              <a:rPr lang="cs-CZ" sz="2200" dirty="0"/>
              <a:t> reality </a:t>
            </a:r>
            <a:r>
              <a:rPr lang="cs-CZ" sz="2200" dirty="0" err="1"/>
              <a:t>games</a:t>
            </a:r>
            <a:r>
              <a:rPr lang="cs-CZ" sz="2200" dirty="0"/>
              <a:t>):</a:t>
            </a:r>
          </a:p>
          <a:p>
            <a:pPr lvl="3"/>
            <a:r>
              <a:rPr lang="cs-CZ" sz="2050" dirty="0" err="1"/>
              <a:t>PulzAR</a:t>
            </a:r>
            <a:r>
              <a:rPr lang="cs-CZ" sz="2050" dirty="0"/>
              <a:t>: </a:t>
            </a:r>
            <a:r>
              <a:rPr lang="cs-CZ" sz="1700" dirty="0">
                <a:hlinkClick r:id="rId2"/>
              </a:rPr>
              <a:t>https://www.youtube.com/watch?v=BTbYd_hn-J8#t=34</a:t>
            </a:r>
            <a:endParaRPr lang="cs-CZ" sz="1700" dirty="0"/>
          </a:p>
          <a:p>
            <a:pPr lvl="2"/>
            <a:r>
              <a:rPr lang="cs-CZ" sz="2200" dirty="0"/>
              <a:t>Sociální interakce ve hrách?</a:t>
            </a:r>
            <a:endParaRPr lang="cs-CZ" dirty="0"/>
          </a:p>
          <a:p>
            <a:pPr lvl="1"/>
            <a:r>
              <a:rPr lang="cs-CZ" sz="2600" dirty="0"/>
              <a:t>GPS</a:t>
            </a:r>
            <a:r>
              <a:rPr lang="cs-CZ" dirty="0"/>
              <a:t> </a:t>
            </a:r>
          </a:p>
          <a:p>
            <a:pPr lvl="2"/>
            <a:r>
              <a:rPr lang="cs-CZ" sz="2200" dirty="0"/>
              <a:t>Hry v rozšířené realitě: </a:t>
            </a:r>
            <a:r>
              <a:rPr lang="cs-CZ" sz="1700" dirty="0">
                <a:hlinkClick r:id="rId3"/>
              </a:rPr>
              <a:t>https://www.youtube.com/watch?v=yNYfkxqiB6g</a:t>
            </a:r>
            <a:endParaRPr lang="cs-CZ" sz="1700" dirty="0"/>
          </a:p>
          <a:p>
            <a:pPr lvl="1"/>
            <a:endParaRPr lang="cs-CZ" dirty="0"/>
          </a:p>
          <a:p>
            <a:pPr lvl="2"/>
            <a:endParaRPr lang="cs-CZ" sz="2000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lvl="1"/>
            <a:endParaRPr lang="cs-CZ" sz="24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53752"/>
            <a:ext cx="8229600" cy="1143000"/>
          </a:xfrm>
        </p:spPr>
        <p:txBody>
          <a:bodyPr/>
          <a:lstStyle/>
          <a:p>
            <a:r>
              <a:rPr lang="cs-CZ" dirty="0"/>
              <a:t>Vstupní zařízení – snímání polohy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0" y="1196752"/>
            <a:ext cx="8928992" cy="5559822"/>
          </a:xfrm>
        </p:spPr>
        <p:txBody>
          <a:bodyPr>
            <a:normAutofit/>
          </a:bodyPr>
          <a:lstStyle/>
          <a:p>
            <a:r>
              <a:rPr lang="cs-CZ" sz="2400" dirty="0"/>
              <a:t>Konzole, PC</a:t>
            </a:r>
          </a:p>
          <a:p>
            <a:pPr lvl="1"/>
            <a:r>
              <a:rPr lang="cs-CZ" sz="2000" dirty="0"/>
              <a:t>Microsoft </a:t>
            </a:r>
            <a:r>
              <a:rPr lang="cs-CZ" sz="2000" dirty="0" err="1"/>
              <a:t>Kinect</a:t>
            </a:r>
            <a:r>
              <a:rPr lang="cs-CZ" sz="2000" dirty="0"/>
              <a:t>, </a:t>
            </a:r>
            <a:r>
              <a:rPr lang="cs-CZ" sz="2000" dirty="0" err="1"/>
              <a:t>Nintendo</a:t>
            </a:r>
            <a:r>
              <a:rPr lang="cs-CZ" sz="2000" dirty="0"/>
              <a:t> WII, </a:t>
            </a:r>
            <a:r>
              <a:rPr lang="cs-CZ" sz="2000" dirty="0" err="1"/>
              <a:t>Playstation</a:t>
            </a:r>
            <a:r>
              <a:rPr lang="cs-CZ" sz="2000" dirty="0"/>
              <a:t> </a:t>
            </a:r>
            <a:r>
              <a:rPr lang="cs-CZ" sz="2000" dirty="0" err="1"/>
              <a:t>Move</a:t>
            </a:r>
            <a:r>
              <a:rPr lang="cs-CZ" sz="2000" dirty="0"/>
              <a:t>, …</a:t>
            </a:r>
          </a:p>
          <a:p>
            <a:endParaRPr lang="cs-CZ" sz="2400" dirty="0"/>
          </a:p>
          <a:p>
            <a:r>
              <a:rPr lang="cs-CZ" sz="2400" dirty="0"/>
              <a:t>Výhody:</a:t>
            </a:r>
          </a:p>
          <a:p>
            <a:pPr lvl="1"/>
            <a:r>
              <a:rPr lang="cs-CZ" sz="2000" dirty="0"/>
              <a:t>Přímé mapování fyzického pohybu na herní akce</a:t>
            </a:r>
          </a:p>
          <a:p>
            <a:pPr lvl="2"/>
            <a:r>
              <a:rPr lang="cs-CZ" sz="2000" dirty="0"/>
              <a:t>Běhání, skákání, uhýbání, …</a:t>
            </a:r>
          </a:p>
          <a:p>
            <a:pPr lvl="2"/>
            <a:r>
              <a:rPr lang="cs-CZ" sz="2000" dirty="0"/>
              <a:t>Sportovní náčiní, světelný meč</a:t>
            </a:r>
          </a:p>
          <a:p>
            <a:pPr lvl="1"/>
            <a:r>
              <a:rPr lang="cs-CZ" sz="2000" dirty="0"/>
              <a:t>Možnost rozšíření o fyzické propriety (volant, zbraň, tenisová raketa, …)</a:t>
            </a:r>
          </a:p>
          <a:p>
            <a:pPr lvl="2"/>
            <a:r>
              <a:rPr lang="cs-CZ" sz="2000" dirty="0"/>
              <a:t>Větší ponoření hráče do hry</a:t>
            </a:r>
          </a:p>
          <a:p>
            <a:pPr lvl="1"/>
            <a:r>
              <a:rPr lang="cs-CZ" sz="2000" dirty="0"/>
              <a:t>Fyzický pohyb</a:t>
            </a:r>
          </a:p>
          <a:p>
            <a:pPr lvl="1"/>
            <a:r>
              <a:rPr lang="cs-CZ" sz="2000" dirty="0"/>
              <a:t>Módní vlna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53752"/>
            <a:ext cx="8229600" cy="1143000"/>
          </a:xfrm>
        </p:spPr>
        <p:txBody>
          <a:bodyPr/>
          <a:lstStyle/>
          <a:p>
            <a:r>
              <a:rPr lang="cs-CZ" dirty="0"/>
              <a:t>Vstupní zařízení – snímání polohy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0" y="1196752"/>
            <a:ext cx="8928992" cy="5443190"/>
          </a:xfrm>
        </p:spPr>
        <p:txBody>
          <a:bodyPr>
            <a:noAutofit/>
          </a:bodyPr>
          <a:lstStyle/>
          <a:p>
            <a:r>
              <a:rPr lang="cs-CZ" sz="2400" dirty="0"/>
              <a:t>Konzole, PC</a:t>
            </a:r>
          </a:p>
          <a:p>
            <a:pPr lvl="1"/>
            <a:r>
              <a:rPr lang="cs-CZ" sz="2000" dirty="0"/>
              <a:t>Microsoft Kinect, </a:t>
            </a:r>
            <a:r>
              <a:rPr lang="cs-CZ" sz="2000" dirty="0" err="1"/>
              <a:t>Nintendo</a:t>
            </a:r>
            <a:r>
              <a:rPr lang="cs-CZ" sz="2000" dirty="0"/>
              <a:t> WII, </a:t>
            </a:r>
            <a:r>
              <a:rPr lang="cs-CZ" sz="2000" dirty="0" err="1"/>
              <a:t>Playstation</a:t>
            </a:r>
            <a:r>
              <a:rPr lang="cs-CZ" sz="2000" dirty="0"/>
              <a:t> </a:t>
            </a:r>
            <a:r>
              <a:rPr lang="cs-CZ" sz="2000" dirty="0" err="1"/>
              <a:t>Move</a:t>
            </a:r>
            <a:r>
              <a:rPr lang="cs-CZ" sz="2000" dirty="0"/>
              <a:t>, …</a:t>
            </a:r>
          </a:p>
          <a:p>
            <a:endParaRPr lang="cs-CZ" sz="2400" dirty="0"/>
          </a:p>
          <a:p>
            <a:r>
              <a:rPr lang="cs-CZ" sz="2400" dirty="0"/>
              <a:t>Nevýhody</a:t>
            </a:r>
          </a:p>
          <a:p>
            <a:pPr lvl="1"/>
            <a:r>
              <a:rPr lang="cs-CZ" sz="2000" dirty="0"/>
              <a:t>Cena, menší rozšíření mezi hráči, různé generace snímačů</a:t>
            </a:r>
          </a:p>
          <a:p>
            <a:pPr lvl="1"/>
            <a:r>
              <a:rPr lang="cs-CZ" sz="2000" dirty="0"/>
              <a:t>Příliš velké očekávání hráčů</a:t>
            </a:r>
          </a:p>
          <a:p>
            <a:pPr lvl="1"/>
            <a:r>
              <a:rPr lang="cs-CZ" sz="2000" b="1" dirty="0"/>
              <a:t>Malá přesnost, rychlost, spolehlivost snímání</a:t>
            </a:r>
          </a:p>
          <a:p>
            <a:pPr lvl="2"/>
            <a:r>
              <a:rPr lang="cs-CZ" sz="1800" dirty="0"/>
              <a:t>Příliš dlouhá odezva</a:t>
            </a:r>
          </a:p>
          <a:p>
            <a:pPr lvl="2"/>
            <a:r>
              <a:rPr lang="cs-CZ" sz="1800" dirty="0"/>
              <a:t>Nutnost implementovat herní „asistenty“ (řízení, míření, …)</a:t>
            </a:r>
          </a:p>
          <a:p>
            <a:pPr lvl="2"/>
            <a:r>
              <a:rPr lang="cs-CZ" sz="1800" dirty="0"/>
              <a:t>Hra musí být mnohem tolerantnější</a:t>
            </a:r>
            <a:endParaRPr lang="cs-CZ" sz="2000" dirty="0"/>
          </a:p>
          <a:p>
            <a:pPr lvl="1"/>
            <a:r>
              <a:rPr lang="cs-CZ" sz="2000" dirty="0"/>
              <a:t>Fyzický pohyb</a:t>
            </a:r>
          </a:p>
          <a:p>
            <a:pPr lvl="2"/>
            <a:r>
              <a:rPr lang="cs-CZ" sz="1800" dirty="0"/>
              <a:t>Únava – nutno upravit návrh game-play</a:t>
            </a:r>
          </a:p>
          <a:p>
            <a:pPr lvl="2"/>
            <a:r>
              <a:rPr lang="cs-CZ" sz="1800" dirty="0"/>
              <a:t>Nebezpečí úrazu (obzvlášť </a:t>
            </a:r>
            <a:r>
              <a:rPr lang="cs-CZ" sz="1800" dirty="0" err="1"/>
              <a:t>multiplayer</a:t>
            </a:r>
            <a:r>
              <a:rPr lang="cs-CZ" sz="1800" dirty="0"/>
              <a:t>) : </a:t>
            </a:r>
            <a:r>
              <a:rPr lang="cs-CZ" sz="1800" dirty="0">
                <a:hlinkClick r:id="rId2"/>
              </a:rPr>
              <a:t>https://www.youtube.com/watch?v=dGdNr89Cf3Q</a:t>
            </a:r>
            <a:endParaRPr lang="cs-CZ" sz="18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53752"/>
            <a:ext cx="8229600" cy="1143000"/>
          </a:xfrm>
        </p:spPr>
        <p:txBody>
          <a:bodyPr/>
          <a:lstStyle/>
          <a:p>
            <a:r>
              <a:rPr lang="cs-CZ" dirty="0"/>
              <a:t>Vstupní zařízení – specifické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0" y="1154162"/>
            <a:ext cx="11172624" cy="5443190"/>
          </a:xfrm>
        </p:spPr>
        <p:txBody>
          <a:bodyPr>
            <a:normAutofit/>
          </a:bodyPr>
          <a:lstStyle/>
          <a:p>
            <a:r>
              <a:rPr lang="cs-CZ" sz="2400" dirty="0"/>
              <a:t>Volant, letecká páka, kytara</a:t>
            </a:r>
          </a:p>
          <a:p>
            <a:pPr lvl="1"/>
            <a:r>
              <a:rPr lang="cs-CZ" sz="2000" dirty="0"/>
              <a:t>Pouze pro specifické herní žánry</a:t>
            </a:r>
          </a:p>
          <a:p>
            <a:pPr lvl="1"/>
            <a:r>
              <a:rPr lang="cs-CZ" sz="2000" dirty="0"/>
              <a:t>Málo rozšířené, spíše u „</a:t>
            </a:r>
            <a:r>
              <a:rPr lang="cs-CZ" sz="2000" dirty="0" err="1"/>
              <a:t>profi</a:t>
            </a:r>
            <a:r>
              <a:rPr lang="cs-CZ" sz="2000" dirty="0"/>
              <a:t>“ hráčů</a:t>
            </a:r>
          </a:p>
          <a:p>
            <a:pPr lvl="1"/>
            <a:endParaRPr lang="cs-CZ" sz="2000" dirty="0"/>
          </a:p>
          <a:p>
            <a:r>
              <a:rPr lang="cs-CZ" sz="2400" dirty="0"/>
              <a:t>WII fit, DDR, …</a:t>
            </a:r>
          </a:p>
          <a:p>
            <a:pPr lvl="1"/>
            <a:r>
              <a:rPr lang="cs-CZ" sz="2000" dirty="0"/>
              <a:t>Nové způsoby interakce</a:t>
            </a:r>
          </a:p>
          <a:p>
            <a:pPr lvl="1"/>
            <a:r>
              <a:rPr lang="cs-CZ" sz="2000" dirty="0"/>
              <a:t>Málo rozšířené, i </a:t>
            </a:r>
            <a:r>
              <a:rPr lang="cs-CZ" sz="2000" dirty="0" err="1"/>
              <a:t>causal</a:t>
            </a:r>
            <a:r>
              <a:rPr lang="cs-CZ" sz="2000" dirty="0"/>
              <a:t> </a:t>
            </a:r>
            <a:r>
              <a:rPr lang="cs-CZ" sz="2000" dirty="0" err="1"/>
              <a:t>hrači</a:t>
            </a:r>
            <a:endParaRPr lang="cs-CZ" sz="2000" dirty="0"/>
          </a:p>
          <a:p>
            <a:pPr lvl="1"/>
            <a:endParaRPr lang="cs-CZ" sz="2000" dirty="0"/>
          </a:p>
          <a:p>
            <a:r>
              <a:rPr lang="cs-CZ" sz="2150" dirty="0"/>
              <a:t>Hráči to vždy budou „zkoušet“:</a:t>
            </a:r>
          </a:p>
          <a:p>
            <a:pPr lvl="1"/>
            <a:r>
              <a:rPr lang="cs-CZ" sz="2000" dirty="0"/>
              <a:t>CC s volantem: </a:t>
            </a:r>
            <a:r>
              <a:rPr lang="cs-CZ" sz="2000" dirty="0">
                <a:hlinkClick r:id="rId2"/>
              </a:rPr>
              <a:t>https://youtu.be/Fl35QCbMi-c?t=13s</a:t>
            </a:r>
            <a:endParaRPr lang="cs-CZ" sz="2000" dirty="0"/>
          </a:p>
          <a:p>
            <a:pPr lvl="1"/>
            <a:r>
              <a:rPr lang="cs-CZ" sz="2000" dirty="0"/>
              <a:t>DDR </a:t>
            </a:r>
            <a:r>
              <a:rPr lang="cs-CZ" sz="2000" dirty="0" err="1"/>
              <a:t>mastering</a:t>
            </a:r>
            <a:r>
              <a:rPr lang="cs-CZ" sz="2000" dirty="0"/>
              <a:t>: </a:t>
            </a:r>
            <a:r>
              <a:rPr lang="cs-CZ" sz="2000" dirty="0">
                <a:hlinkClick r:id="rId3"/>
              </a:rPr>
              <a:t>https://www.youtube.com/watch?v=3l-mRWtBGsA</a:t>
            </a:r>
            <a:endParaRPr lang="cs-CZ" sz="2000" dirty="0"/>
          </a:p>
          <a:p>
            <a:pPr lvl="2"/>
            <a:endParaRPr lang="cs-CZ" sz="20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53752"/>
            <a:ext cx="8229600" cy="1143000"/>
          </a:xfrm>
        </p:spPr>
        <p:txBody>
          <a:bodyPr/>
          <a:lstStyle/>
          <a:p>
            <a:r>
              <a:rPr lang="cs-CZ" dirty="0"/>
              <a:t>Vstupní zařízení – extra</a:t>
            </a:r>
          </a:p>
        </p:txBody>
      </p:sp>
      <p:pic>
        <p:nvPicPr>
          <p:cNvPr id="5" name="Zástupný symbol pro obsah 4" descr="guitar-hero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71192" y="1052736"/>
            <a:ext cx="7249616" cy="5437212"/>
          </a:xfrm>
        </p:spPr>
      </p:pic>
      <p:sp>
        <p:nvSpPr>
          <p:cNvPr id="6" name="TextovéPole 5"/>
          <p:cNvSpPr txBox="1"/>
          <p:nvPr/>
        </p:nvSpPr>
        <p:spPr>
          <a:xfrm>
            <a:off x="1524000" y="651605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Guitar</a:t>
            </a:r>
            <a:r>
              <a:rPr lang="cs-CZ" dirty="0"/>
              <a:t> </a:t>
            </a:r>
            <a:r>
              <a:rPr lang="cs-CZ" dirty="0" err="1"/>
              <a:t>Hero</a:t>
            </a:r>
            <a:r>
              <a:rPr lang="cs-CZ" dirty="0"/>
              <a:t> (2005)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53752"/>
            <a:ext cx="8229600" cy="1143000"/>
          </a:xfrm>
        </p:spPr>
        <p:txBody>
          <a:bodyPr/>
          <a:lstStyle/>
          <a:p>
            <a:r>
              <a:rPr lang="cs-CZ" dirty="0"/>
              <a:t>Vstupní zařízení – extra</a:t>
            </a:r>
          </a:p>
        </p:txBody>
      </p:sp>
      <p:pic>
        <p:nvPicPr>
          <p:cNvPr id="5" name="Zástupný symbol pro obsah 4" descr="guitar-hero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5229" y="1844824"/>
            <a:ext cx="11661543" cy="3790002"/>
          </a:xfrm>
        </p:spPr>
      </p:pic>
      <p:sp>
        <p:nvSpPr>
          <p:cNvPr id="6" name="TextovéPole 5"/>
          <p:cNvSpPr txBox="1"/>
          <p:nvPr/>
        </p:nvSpPr>
        <p:spPr>
          <a:xfrm>
            <a:off x="1524000" y="651605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Guitar</a:t>
            </a:r>
            <a:r>
              <a:rPr lang="cs-CZ" dirty="0"/>
              <a:t> </a:t>
            </a:r>
            <a:r>
              <a:rPr lang="cs-CZ" dirty="0" err="1"/>
              <a:t>Hero</a:t>
            </a:r>
            <a:endParaRPr lang="cs-CZ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53752"/>
            <a:ext cx="8229600" cy="1143000"/>
          </a:xfrm>
        </p:spPr>
        <p:txBody>
          <a:bodyPr/>
          <a:lstStyle/>
          <a:p>
            <a:r>
              <a:rPr lang="cs-CZ" dirty="0"/>
              <a:t>Vstupní zařízení – extra</a:t>
            </a:r>
          </a:p>
        </p:txBody>
      </p:sp>
      <p:pic>
        <p:nvPicPr>
          <p:cNvPr id="5" name="Zástupný symbol pro obsah 4" descr="guitar-hero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0" y="1266040"/>
            <a:ext cx="7620000" cy="5251296"/>
          </a:xfrm>
        </p:spPr>
      </p:pic>
      <p:sp>
        <p:nvSpPr>
          <p:cNvPr id="6" name="TextovéPole 5"/>
          <p:cNvSpPr txBox="1"/>
          <p:nvPr/>
        </p:nvSpPr>
        <p:spPr>
          <a:xfrm>
            <a:off x="1524000" y="651605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Guitar</a:t>
            </a:r>
            <a:r>
              <a:rPr lang="cs-CZ" dirty="0"/>
              <a:t> </a:t>
            </a:r>
            <a:r>
              <a:rPr lang="cs-CZ" dirty="0" err="1"/>
              <a:t>Hero</a:t>
            </a:r>
            <a:endParaRPr lang="cs-CZ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53752"/>
            <a:ext cx="8229600" cy="1143000"/>
          </a:xfrm>
        </p:spPr>
        <p:txBody>
          <a:bodyPr/>
          <a:lstStyle/>
          <a:p>
            <a:r>
              <a:rPr lang="cs-CZ" dirty="0"/>
              <a:t>Vstupní zařízení – extra</a:t>
            </a:r>
          </a:p>
        </p:txBody>
      </p:sp>
      <p:pic>
        <p:nvPicPr>
          <p:cNvPr id="5" name="Zástupný symbol pro obsah 4" descr="guitar-hero-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383934" y="1052736"/>
            <a:ext cx="5424133" cy="5451254"/>
          </a:xfrm>
        </p:spPr>
      </p:pic>
      <p:sp>
        <p:nvSpPr>
          <p:cNvPr id="6" name="TextovéPole 5"/>
          <p:cNvSpPr txBox="1"/>
          <p:nvPr/>
        </p:nvSpPr>
        <p:spPr>
          <a:xfrm>
            <a:off x="1524000" y="651605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Rocksmith</a:t>
            </a:r>
            <a:r>
              <a:rPr lang="cs-CZ" dirty="0"/>
              <a:t> (2012)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1384" y="3112"/>
            <a:ext cx="8229600" cy="1143000"/>
          </a:xfrm>
        </p:spPr>
        <p:txBody>
          <a:bodyPr/>
          <a:lstStyle/>
          <a:p>
            <a:r>
              <a:rPr lang="cs-CZ" dirty="0"/>
              <a:t>Osnova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51384" y="1328674"/>
            <a:ext cx="8229600" cy="5443190"/>
          </a:xfrm>
        </p:spPr>
        <p:txBody>
          <a:bodyPr>
            <a:normAutofit lnSpcReduction="10000"/>
          </a:bodyPr>
          <a:lstStyle/>
          <a:p>
            <a:r>
              <a:rPr lang="cs-CZ" sz="2400" dirty="0"/>
              <a:t>Úvod</a:t>
            </a:r>
          </a:p>
          <a:p>
            <a:endParaRPr lang="cs-CZ" sz="2400" dirty="0"/>
          </a:p>
          <a:p>
            <a:r>
              <a:rPr lang="cs-CZ" sz="2400" dirty="0"/>
              <a:t>Fyzická rozhraní</a:t>
            </a:r>
          </a:p>
          <a:p>
            <a:pPr lvl="1"/>
            <a:r>
              <a:rPr lang="cs-CZ" sz="2000" dirty="0"/>
              <a:t>Vstup</a:t>
            </a:r>
          </a:p>
          <a:p>
            <a:pPr lvl="1"/>
            <a:r>
              <a:rPr lang="cs-CZ" sz="2000" b="1" dirty="0">
                <a:solidFill>
                  <a:schemeClr val="accent1"/>
                </a:solidFill>
              </a:rPr>
              <a:t>Výstup</a:t>
            </a:r>
          </a:p>
          <a:p>
            <a:pPr lvl="1"/>
            <a:endParaRPr lang="cs-CZ" sz="2000" dirty="0"/>
          </a:p>
          <a:p>
            <a:r>
              <a:rPr lang="cs-CZ" sz="2400" dirty="0"/>
              <a:t>Virtuální rozhraní</a:t>
            </a:r>
          </a:p>
          <a:p>
            <a:pPr lvl="1"/>
            <a:r>
              <a:rPr lang="cs-CZ" sz="2000" dirty="0"/>
              <a:t>Menu</a:t>
            </a:r>
          </a:p>
          <a:p>
            <a:pPr lvl="1"/>
            <a:r>
              <a:rPr lang="cs-CZ" sz="2000" dirty="0"/>
              <a:t>Text</a:t>
            </a:r>
          </a:p>
          <a:p>
            <a:pPr lvl="1"/>
            <a:r>
              <a:rPr lang="cs-CZ" sz="2000" dirty="0"/>
              <a:t>In-game prvky</a:t>
            </a:r>
          </a:p>
          <a:p>
            <a:pPr lvl="1"/>
            <a:r>
              <a:rPr lang="cs-CZ" sz="2000" dirty="0"/>
              <a:t>Návrh</a:t>
            </a:r>
            <a:endParaRPr lang="en-US" sz="2000" dirty="0"/>
          </a:p>
          <a:p>
            <a:pPr lvl="1"/>
            <a:endParaRPr lang="en-US" sz="2000" dirty="0"/>
          </a:p>
          <a:p>
            <a:r>
              <a:rPr lang="en-US" sz="2000" dirty="0"/>
              <a:t>VR</a:t>
            </a:r>
            <a:endParaRPr lang="cs-CZ" sz="2000" dirty="0"/>
          </a:p>
          <a:p>
            <a:endParaRPr lang="cs-CZ" sz="2150" dirty="0"/>
          </a:p>
          <a:p>
            <a:pPr lvl="1"/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1206881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53752"/>
            <a:ext cx="8229600" cy="1143000"/>
          </a:xfrm>
        </p:spPr>
        <p:txBody>
          <a:bodyPr/>
          <a:lstStyle/>
          <a:p>
            <a:r>
              <a:rPr lang="cs-CZ" dirty="0"/>
              <a:t>Výstupní zařízení – obraz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0" y="1192893"/>
            <a:ext cx="8928992" cy="5443190"/>
          </a:xfrm>
        </p:spPr>
        <p:txBody>
          <a:bodyPr>
            <a:normAutofit/>
          </a:bodyPr>
          <a:lstStyle/>
          <a:p>
            <a:r>
              <a:rPr lang="cs-CZ" sz="2400" dirty="0"/>
              <a:t>Zajímá nás – ovlivňuje návrh, použitelnost GUI:</a:t>
            </a:r>
          </a:p>
          <a:p>
            <a:pPr lvl="1"/>
            <a:r>
              <a:rPr lang="cs-CZ" sz="2000" dirty="0"/>
              <a:t>Fyzická velikost</a:t>
            </a:r>
          </a:p>
          <a:p>
            <a:pPr lvl="1"/>
            <a:r>
              <a:rPr lang="cs-CZ" sz="2000" dirty="0"/>
              <a:t>Rozlišení</a:t>
            </a:r>
          </a:p>
          <a:p>
            <a:pPr lvl="1"/>
            <a:r>
              <a:rPr lang="cs-CZ" sz="2000" dirty="0"/>
              <a:t>Barevné podání</a:t>
            </a:r>
          </a:p>
          <a:p>
            <a:endParaRPr lang="cs-CZ" sz="2400" dirty="0"/>
          </a:p>
          <a:p>
            <a:r>
              <a:rPr lang="cs-CZ" sz="2400" dirty="0"/>
              <a:t>Dále ovlivňuje hratelnost:</a:t>
            </a:r>
          </a:p>
          <a:p>
            <a:pPr lvl="1"/>
            <a:r>
              <a:rPr lang="cs-CZ" sz="2000" dirty="0"/>
              <a:t>Rychlost odezvy – záleží na herním žánru…</a:t>
            </a:r>
          </a:p>
          <a:p>
            <a:pPr marL="342900" lvl="1" indent="0">
              <a:buNone/>
            </a:pPr>
            <a:endParaRPr lang="cs-CZ" sz="2000" dirty="0"/>
          </a:p>
          <a:p>
            <a:endParaRPr lang="cs-CZ" sz="2400" dirty="0"/>
          </a:p>
          <a:p>
            <a:endParaRPr lang="cs-CZ" sz="2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9376" y="54000"/>
            <a:ext cx="8229600" cy="1143000"/>
          </a:xfrm>
        </p:spPr>
        <p:txBody>
          <a:bodyPr/>
          <a:lstStyle/>
          <a:p>
            <a:r>
              <a:rPr lang="cs-CZ" dirty="0"/>
              <a:t>Úvod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9376" y="1174494"/>
            <a:ext cx="10729192" cy="5683506"/>
          </a:xfrm>
        </p:spPr>
        <p:txBody>
          <a:bodyPr>
            <a:normAutofit fontScale="85000" lnSpcReduction="20000"/>
          </a:bodyPr>
          <a:lstStyle/>
          <a:p>
            <a:r>
              <a:rPr lang="cs-CZ" sz="2800" dirty="0"/>
              <a:t>Cíl dobrého rozhraní:</a:t>
            </a:r>
          </a:p>
          <a:p>
            <a:pPr lvl="1"/>
            <a:r>
              <a:rPr lang="cs-CZ" sz="2400" dirty="0"/>
              <a:t>Hráč </a:t>
            </a:r>
            <a:r>
              <a:rPr lang="cs-CZ" sz="2400" b="1" dirty="0"/>
              <a:t>má pocit</a:t>
            </a:r>
            <a:r>
              <a:rPr lang="cs-CZ" sz="2400" dirty="0"/>
              <a:t>, že kontroluje herní zážitek</a:t>
            </a:r>
          </a:p>
          <a:p>
            <a:pPr lvl="2"/>
            <a:r>
              <a:rPr lang="cs-CZ" sz="2400" dirty="0" err="1">
                <a:hlinkClick r:id="rId2"/>
              </a:rPr>
              <a:t>Epic</a:t>
            </a:r>
            <a:r>
              <a:rPr lang="cs-CZ" sz="2400" dirty="0">
                <a:hlinkClick r:id="rId2"/>
              </a:rPr>
              <a:t> </a:t>
            </a:r>
            <a:r>
              <a:rPr lang="cs-CZ" sz="2400" dirty="0" err="1">
                <a:hlinkClick r:id="rId2"/>
              </a:rPr>
              <a:t>Kinect</a:t>
            </a:r>
            <a:r>
              <a:rPr lang="cs-CZ" sz="2400" dirty="0">
                <a:hlinkClick r:id="rId2"/>
              </a:rPr>
              <a:t> </a:t>
            </a:r>
            <a:r>
              <a:rPr lang="cs-CZ" sz="2400" dirty="0" err="1">
                <a:hlinkClick r:id="rId2"/>
              </a:rPr>
              <a:t>fail</a:t>
            </a:r>
            <a:r>
              <a:rPr lang="cs-CZ" sz="2400" dirty="0">
                <a:hlinkClick r:id="rId2"/>
              </a:rPr>
              <a:t> video</a:t>
            </a:r>
            <a:endParaRPr lang="cs-CZ" sz="2400" dirty="0"/>
          </a:p>
          <a:p>
            <a:pPr lvl="1"/>
            <a:endParaRPr lang="cs-CZ" sz="2400" dirty="0"/>
          </a:p>
          <a:p>
            <a:r>
              <a:rPr lang="cs-CZ" sz="2800" dirty="0"/>
              <a:t>Dobré rozhraní hráč nevnímá:</a:t>
            </a:r>
          </a:p>
          <a:p>
            <a:pPr lvl="1" algn="r">
              <a:buNone/>
            </a:pPr>
            <a:r>
              <a:rPr lang="cs-CZ" sz="2400" i="1" dirty="0"/>
              <a:t>„</a:t>
            </a:r>
            <a:r>
              <a:rPr lang="cs-CZ" sz="2400" i="1" dirty="0" err="1"/>
              <a:t>Good</a:t>
            </a:r>
            <a:r>
              <a:rPr lang="cs-CZ" sz="2400" i="1" dirty="0"/>
              <a:t> design </a:t>
            </a:r>
            <a:r>
              <a:rPr lang="cs-CZ" sz="2400" i="1" dirty="0" err="1"/>
              <a:t>is</a:t>
            </a:r>
            <a:r>
              <a:rPr lang="cs-CZ" sz="2400" i="1" dirty="0"/>
              <a:t> </a:t>
            </a:r>
            <a:r>
              <a:rPr lang="en-US" sz="2400" i="1" dirty="0"/>
              <a:t>not easy to create—it is just easy to</a:t>
            </a:r>
            <a:r>
              <a:rPr lang="cs-CZ" sz="2400" i="1" dirty="0"/>
              <a:t> use“ </a:t>
            </a:r>
          </a:p>
          <a:p>
            <a:pPr lvl="1" algn="r">
              <a:buNone/>
            </a:pPr>
            <a:r>
              <a:rPr lang="cs-CZ" sz="2400" dirty="0"/>
              <a:t>Brent Fox</a:t>
            </a:r>
          </a:p>
          <a:p>
            <a:pPr lvl="1"/>
            <a:endParaRPr lang="cs-CZ" sz="2400" dirty="0"/>
          </a:p>
          <a:p>
            <a:r>
              <a:rPr lang="cs-CZ" sz="2800" dirty="0"/>
              <a:t>Způsob ovládání zásadně ovlivňuje game-play:</a:t>
            </a:r>
          </a:p>
          <a:p>
            <a:pPr lvl="1"/>
            <a:r>
              <a:rPr lang="cs-CZ" sz="2400" dirty="0"/>
              <a:t>Point </a:t>
            </a:r>
            <a:r>
              <a:rPr lang="en-US" sz="2400" dirty="0"/>
              <a:t>&amp;</a:t>
            </a:r>
            <a:r>
              <a:rPr lang="cs-CZ" sz="2400" dirty="0"/>
              <a:t> </a:t>
            </a:r>
            <a:r>
              <a:rPr lang="cs-CZ" sz="2400" dirty="0" err="1"/>
              <a:t>click</a:t>
            </a:r>
            <a:r>
              <a:rPr lang="cs-CZ" sz="2400" dirty="0"/>
              <a:t> </a:t>
            </a:r>
            <a:r>
              <a:rPr lang="cs-CZ" sz="2400" dirty="0" err="1"/>
              <a:t>adventury</a:t>
            </a:r>
            <a:endParaRPr lang="cs-CZ" sz="2400" dirty="0"/>
          </a:p>
          <a:p>
            <a:pPr lvl="2"/>
            <a:r>
              <a:rPr lang="cs-CZ" sz="2100" dirty="0"/>
              <a:t>Lze ovládat téměř čímkoli </a:t>
            </a:r>
          </a:p>
          <a:p>
            <a:pPr lvl="1"/>
            <a:r>
              <a:rPr lang="cs-CZ" sz="2400" dirty="0"/>
              <a:t>Závodní hry:</a:t>
            </a:r>
          </a:p>
          <a:p>
            <a:pPr lvl="2"/>
            <a:r>
              <a:rPr lang="cs-CZ" sz="2100" dirty="0"/>
              <a:t> klávesnice vs. </a:t>
            </a:r>
            <a:r>
              <a:rPr lang="cs-CZ" sz="2100" dirty="0" err="1"/>
              <a:t>Kinect</a:t>
            </a:r>
            <a:r>
              <a:rPr lang="cs-CZ" sz="2100" dirty="0"/>
              <a:t> vs. Game-</a:t>
            </a:r>
            <a:r>
              <a:rPr lang="cs-CZ" sz="2100" dirty="0" err="1"/>
              <a:t>pad</a:t>
            </a:r>
            <a:r>
              <a:rPr lang="cs-CZ" sz="2100" dirty="0"/>
              <a:t> vs. volant</a:t>
            </a:r>
          </a:p>
          <a:p>
            <a:pPr lvl="1"/>
            <a:r>
              <a:rPr lang="cs-CZ" sz="2400" dirty="0"/>
              <a:t>FPS, MOBA</a:t>
            </a:r>
          </a:p>
          <a:p>
            <a:pPr lvl="2"/>
            <a:r>
              <a:rPr lang="cs-CZ" sz="2100" dirty="0"/>
              <a:t>Cokoli jiného než klávesnici a myš?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53752"/>
            <a:ext cx="8229600" cy="1143000"/>
          </a:xfrm>
        </p:spPr>
        <p:txBody>
          <a:bodyPr/>
          <a:lstStyle/>
          <a:p>
            <a:r>
              <a:rPr lang="cs-CZ" dirty="0"/>
              <a:t>Výstupní zařízení – obraz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0" y="1196752"/>
            <a:ext cx="8928992" cy="5443190"/>
          </a:xfrm>
        </p:spPr>
        <p:txBody>
          <a:bodyPr>
            <a:normAutofit/>
          </a:bodyPr>
          <a:lstStyle/>
          <a:p>
            <a:r>
              <a:rPr lang="cs-CZ" sz="2400" dirty="0"/>
              <a:t>U mobilních zařízení navíc:</a:t>
            </a:r>
          </a:p>
          <a:p>
            <a:pPr lvl="1"/>
            <a:r>
              <a:rPr lang="cs-CZ" sz="2000" dirty="0"/>
              <a:t>Viditelnost na slunečním světle</a:t>
            </a:r>
          </a:p>
          <a:p>
            <a:pPr lvl="1"/>
            <a:endParaRPr lang="cs-CZ" sz="2000" dirty="0"/>
          </a:p>
          <a:p>
            <a:r>
              <a:rPr lang="cs-CZ" sz="2400" dirty="0"/>
              <a:t>U dotykových displejů navíc:</a:t>
            </a:r>
          </a:p>
          <a:p>
            <a:pPr lvl="1"/>
            <a:r>
              <a:rPr lang="cs-CZ" sz="2000" dirty="0"/>
              <a:t>Stínění si vlastní rukou</a:t>
            </a:r>
          </a:p>
          <a:p>
            <a:pPr lvl="1"/>
            <a:r>
              <a:rPr lang="cs-CZ" sz="2000" dirty="0"/>
              <a:t>Přesnost dotyku</a:t>
            </a:r>
          </a:p>
          <a:p>
            <a:pPr lvl="1"/>
            <a:endParaRPr lang="cs-CZ" sz="2000" dirty="0"/>
          </a:p>
          <a:p>
            <a:r>
              <a:rPr lang="cs-CZ" sz="2400" dirty="0"/>
              <a:t>Příklad:</a:t>
            </a:r>
          </a:p>
          <a:p>
            <a:pPr lvl="1"/>
            <a:r>
              <a:rPr lang="cs-CZ" sz="2000" dirty="0"/>
              <a:t>Chceme navrhnout logickou hru na čtvercové mřížce. Jak velká může být mřížka?</a:t>
            </a:r>
          </a:p>
          <a:p>
            <a:pPr lvl="2"/>
            <a:r>
              <a:rPr lang="cs-CZ" sz="2000" dirty="0"/>
              <a:t>Dáno pravidly hry – Šachy, Go</a:t>
            </a:r>
          </a:p>
          <a:p>
            <a:pPr lvl="2"/>
            <a:r>
              <a:rPr lang="cs-CZ" sz="2000" dirty="0"/>
              <a:t>Libovolně – Piškvorky, Reverzi, … podle čeho zvolit?</a:t>
            </a:r>
          </a:p>
          <a:p>
            <a:pPr lvl="2"/>
            <a:r>
              <a:rPr lang="cs-CZ" sz="2000" dirty="0"/>
              <a:t>Dáno návrhem hry – Numerus … podle čeho zvolit?</a:t>
            </a:r>
          </a:p>
          <a:p>
            <a:pPr lvl="2"/>
            <a:endParaRPr lang="cs-CZ" sz="2000" dirty="0"/>
          </a:p>
          <a:p>
            <a:pPr lvl="1"/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53752"/>
            <a:ext cx="8229600" cy="1143000"/>
          </a:xfrm>
        </p:spPr>
        <p:txBody>
          <a:bodyPr/>
          <a:lstStyle/>
          <a:p>
            <a:r>
              <a:rPr lang="cs-CZ" dirty="0"/>
              <a:t>Výstupní zařízení – obraz</a:t>
            </a:r>
          </a:p>
        </p:txBody>
      </p:sp>
      <p:pic>
        <p:nvPicPr>
          <p:cNvPr id="5" name="Zástupný symbol pro obsah 4" descr="numerus-2-450x450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903798" y="980727"/>
            <a:ext cx="3112082" cy="5535325"/>
          </a:xfrm>
        </p:spPr>
      </p:pic>
      <p:sp>
        <p:nvSpPr>
          <p:cNvPr id="6" name="TextovéPole 5"/>
          <p:cNvSpPr txBox="1"/>
          <p:nvPr/>
        </p:nvSpPr>
        <p:spPr>
          <a:xfrm>
            <a:off x="1524000" y="651605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Numerus (Android)</a:t>
            </a:r>
          </a:p>
        </p:txBody>
      </p:sp>
      <p:pic>
        <p:nvPicPr>
          <p:cNvPr id="7" name="Zástupný symbol pro obsah 4" descr="numerus-2-450x45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17519" y="971924"/>
            <a:ext cx="3117032" cy="55441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0" y="1484784"/>
            <a:ext cx="10812584" cy="5184576"/>
          </a:xfrm>
        </p:spPr>
        <p:txBody>
          <a:bodyPr>
            <a:normAutofit/>
          </a:bodyPr>
          <a:lstStyle/>
          <a:p>
            <a:r>
              <a:rPr lang="cs-CZ" sz="2150" dirty="0"/>
              <a:t>Zajímá nás:</a:t>
            </a:r>
          </a:p>
          <a:p>
            <a:pPr lvl="1"/>
            <a:r>
              <a:rPr lang="cs-CZ" sz="2000" dirty="0"/>
              <a:t>Kde vzít</a:t>
            </a:r>
          </a:p>
          <a:p>
            <a:pPr lvl="1"/>
            <a:r>
              <a:rPr lang="cs-CZ" sz="2000" dirty="0"/>
              <a:t>Kolik, jak to přehrát, míchat</a:t>
            </a:r>
          </a:p>
          <a:p>
            <a:pPr lvl="1"/>
            <a:r>
              <a:rPr lang="cs-CZ" sz="2000" dirty="0"/>
              <a:t>Jak to synchronizovat</a:t>
            </a:r>
          </a:p>
          <a:p>
            <a:pPr lvl="1"/>
            <a:r>
              <a:rPr lang="cs-CZ" sz="2000" dirty="0"/>
              <a:t>Kvalita (mobil vs. kvalitní sluchátka)</a:t>
            </a:r>
          </a:p>
          <a:p>
            <a:pPr lvl="1"/>
            <a:endParaRPr lang="en-US" sz="2000" dirty="0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540000" y="537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315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dirty="0"/>
              <a:t>Výstupní zařízení – hudba</a:t>
            </a:r>
          </a:p>
        </p:txBody>
      </p:sp>
    </p:spTree>
    <p:extLst>
      <p:ext uri="{BB962C8B-B14F-4D97-AF65-F5344CB8AC3E}">
        <p14:creationId xmlns:p14="http://schemas.microsoft.com/office/powerpoint/2010/main" val="34774844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53752"/>
            <a:ext cx="8229600" cy="1143000"/>
          </a:xfrm>
        </p:spPr>
        <p:txBody>
          <a:bodyPr/>
          <a:lstStyle/>
          <a:p>
            <a:r>
              <a:rPr lang="cs-CZ" dirty="0"/>
              <a:t>Výstupní zařízení – vibrace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0" y="1196752"/>
            <a:ext cx="8946541" cy="4195481"/>
          </a:xfrm>
        </p:spPr>
        <p:txBody>
          <a:bodyPr>
            <a:normAutofit/>
          </a:bodyPr>
          <a:lstStyle/>
          <a:p>
            <a:r>
              <a:rPr lang="cs-CZ" sz="2400" dirty="0"/>
              <a:t>Obsaženo v:</a:t>
            </a:r>
          </a:p>
          <a:p>
            <a:pPr lvl="1"/>
            <a:r>
              <a:rPr lang="cs-CZ" sz="2000" dirty="0"/>
              <a:t>Herních ovladačích </a:t>
            </a:r>
          </a:p>
          <a:p>
            <a:pPr lvl="1"/>
            <a:r>
              <a:rPr lang="cs-CZ" sz="2000" dirty="0"/>
              <a:t>Mobilních zařízeních</a:t>
            </a:r>
          </a:p>
          <a:p>
            <a:pPr lvl="1"/>
            <a:endParaRPr lang="cs-CZ" sz="2000" dirty="0"/>
          </a:p>
          <a:p>
            <a:r>
              <a:rPr lang="cs-CZ" sz="2400" dirty="0"/>
              <a:t>Využití – informace pro hráče:</a:t>
            </a:r>
          </a:p>
          <a:p>
            <a:pPr lvl="1"/>
            <a:r>
              <a:rPr lang="cs-CZ" sz="2000" dirty="0"/>
              <a:t>Zpětná vazba (náraz, jízda mimo asfalt, střelba, výbuch, dopad z výšky, zemětřesení, …)</a:t>
            </a:r>
          </a:p>
          <a:p>
            <a:pPr lvl="1"/>
            <a:r>
              <a:rPr lang="cs-CZ" sz="2000" dirty="0"/>
              <a:t>Součást puzzle – FEZ – „</a:t>
            </a:r>
            <a:r>
              <a:rPr lang="cs-CZ" sz="2000" dirty="0" err="1"/>
              <a:t>rumble</a:t>
            </a:r>
            <a:r>
              <a:rPr lang="cs-CZ" sz="2000" dirty="0"/>
              <a:t> puzzle“</a:t>
            </a:r>
          </a:p>
        </p:txBody>
      </p:sp>
    </p:spTree>
    <p:extLst>
      <p:ext uri="{BB962C8B-B14F-4D97-AF65-F5344CB8AC3E}">
        <p14:creationId xmlns:p14="http://schemas.microsoft.com/office/powerpoint/2010/main" val="40823836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53752"/>
            <a:ext cx="8229600" cy="1143000"/>
          </a:xfrm>
        </p:spPr>
        <p:txBody>
          <a:bodyPr/>
          <a:lstStyle/>
          <a:p>
            <a:r>
              <a:rPr lang="cs-CZ" dirty="0"/>
              <a:t>Výstupní zařízení – rozšířená realita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0" y="1196752"/>
            <a:ext cx="8928992" cy="5443190"/>
          </a:xfrm>
        </p:spPr>
        <p:txBody>
          <a:bodyPr>
            <a:normAutofit/>
          </a:bodyPr>
          <a:lstStyle/>
          <a:p>
            <a:r>
              <a:rPr lang="cs-CZ" sz="2400" dirty="0"/>
              <a:t>Mobilní zařízení:</a:t>
            </a:r>
          </a:p>
          <a:p>
            <a:pPr lvl="1"/>
            <a:r>
              <a:rPr lang="cs-CZ" sz="2000" dirty="0"/>
              <a:t>Využití existujícího HW – mobilní telefony, mobilní konzole</a:t>
            </a:r>
          </a:p>
          <a:p>
            <a:pPr lvl="1"/>
            <a:r>
              <a:rPr lang="cs-CZ" sz="2000" dirty="0"/>
              <a:t>Kombinuje známe herní principy s obrazem reálného světa:</a:t>
            </a:r>
          </a:p>
          <a:p>
            <a:pPr lvl="2"/>
            <a:r>
              <a:rPr lang="cs-CZ" sz="2000" dirty="0"/>
              <a:t>AR </a:t>
            </a:r>
            <a:r>
              <a:rPr lang="cs-CZ" sz="2000" dirty="0" err="1"/>
              <a:t>toolkit</a:t>
            </a:r>
            <a:r>
              <a:rPr lang="cs-CZ" sz="2000" dirty="0"/>
              <a:t> </a:t>
            </a:r>
          </a:p>
          <a:p>
            <a:pPr lvl="3"/>
            <a:r>
              <a:rPr lang="cs-CZ" sz="1600" dirty="0"/>
              <a:t>AR Basketball: </a:t>
            </a:r>
            <a:r>
              <a:rPr lang="cs-CZ" sz="1600" dirty="0">
                <a:hlinkClick r:id="rId2"/>
              </a:rPr>
              <a:t>https://www.youtube.com/watch?v=1sqaLdAiCH8</a:t>
            </a:r>
            <a:endParaRPr lang="cs-CZ" sz="1600" dirty="0"/>
          </a:p>
          <a:p>
            <a:pPr lvl="2"/>
            <a:r>
              <a:rPr lang="cs-CZ" sz="2000" dirty="0"/>
              <a:t>Střelba na </a:t>
            </a:r>
            <a:r>
              <a:rPr lang="cs-CZ" sz="2000" dirty="0" err="1"/>
              <a:t>letající</a:t>
            </a:r>
            <a:r>
              <a:rPr lang="cs-CZ" sz="2000" dirty="0"/>
              <a:t> objekty, …</a:t>
            </a:r>
          </a:p>
          <a:p>
            <a:pPr lvl="2"/>
            <a:r>
              <a:rPr lang="cs-CZ" sz="2000" dirty="0" err="1"/>
              <a:t>Pokemon</a:t>
            </a:r>
            <a:r>
              <a:rPr lang="cs-CZ" sz="2000" dirty="0"/>
              <a:t> Go</a:t>
            </a:r>
          </a:p>
          <a:p>
            <a:pPr lvl="2"/>
            <a:endParaRPr lang="cs-CZ" sz="1800" dirty="0"/>
          </a:p>
          <a:p>
            <a:pPr lvl="1"/>
            <a:endParaRPr lang="cs-CZ" sz="1200" dirty="0"/>
          </a:p>
          <a:p>
            <a:pPr lvl="1"/>
            <a:endParaRPr lang="cs-CZ" sz="12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53752"/>
            <a:ext cx="8229600" cy="1143000"/>
          </a:xfrm>
        </p:spPr>
        <p:txBody>
          <a:bodyPr/>
          <a:lstStyle/>
          <a:p>
            <a:r>
              <a:rPr lang="cs-CZ" dirty="0"/>
              <a:t>Výstupní zařízení – rozšířená realita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0" y="1196752"/>
            <a:ext cx="8928992" cy="5443190"/>
          </a:xfrm>
        </p:spPr>
        <p:txBody>
          <a:bodyPr>
            <a:normAutofit/>
          </a:bodyPr>
          <a:lstStyle/>
          <a:p>
            <a:r>
              <a:rPr lang="cs-CZ" sz="2400" dirty="0"/>
              <a:t>Brýle – Google </a:t>
            </a:r>
            <a:r>
              <a:rPr lang="cs-CZ" sz="2400" dirty="0" err="1"/>
              <a:t>Glasses</a:t>
            </a:r>
            <a:r>
              <a:rPr lang="cs-CZ" sz="2400" dirty="0"/>
              <a:t>, </a:t>
            </a:r>
            <a:r>
              <a:rPr lang="cs-CZ" sz="2400" dirty="0" err="1"/>
              <a:t>Holo</a:t>
            </a:r>
            <a:r>
              <a:rPr lang="cs-CZ" sz="2400" dirty="0"/>
              <a:t> </a:t>
            </a:r>
            <a:r>
              <a:rPr lang="cs-CZ" sz="2400" dirty="0" err="1"/>
              <a:t>Lens</a:t>
            </a:r>
            <a:r>
              <a:rPr lang="cs-CZ" sz="2400" dirty="0"/>
              <a:t> a další</a:t>
            </a:r>
            <a:r>
              <a:rPr lang="cs-CZ" sz="2800" dirty="0"/>
              <a:t>:</a:t>
            </a:r>
          </a:p>
          <a:p>
            <a:pPr lvl="1"/>
            <a:r>
              <a:rPr lang="cs-CZ" sz="2000" dirty="0"/>
              <a:t>Lukostřelba: </a:t>
            </a:r>
            <a:r>
              <a:rPr lang="cs-CZ" sz="2000" dirty="0">
                <a:hlinkClick r:id="rId2"/>
              </a:rPr>
              <a:t>https://youtu.be/3uHfgK0OOSQ?t=32s</a:t>
            </a:r>
            <a:endParaRPr lang="cs-CZ" sz="2000" dirty="0"/>
          </a:p>
          <a:p>
            <a:pPr lvl="1"/>
            <a:r>
              <a:rPr lang="cs-CZ" sz="2000" dirty="0"/>
              <a:t>AR FPS: </a:t>
            </a:r>
            <a:r>
              <a:rPr lang="cs-CZ" sz="2000" dirty="0">
                <a:hlinkClick r:id="rId3"/>
              </a:rPr>
              <a:t>https://youtu.be/-sSsRIhVYB4?t=20s</a:t>
            </a:r>
            <a:endParaRPr lang="cs-CZ" sz="2000" dirty="0"/>
          </a:p>
          <a:p>
            <a:pPr lvl="1"/>
            <a:endParaRPr lang="cs-CZ" sz="20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53752"/>
            <a:ext cx="8229600" cy="1143000"/>
          </a:xfrm>
        </p:spPr>
        <p:txBody>
          <a:bodyPr/>
          <a:lstStyle/>
          <a:p>
            <a:r>
              <a:rPr lang="cs-CZ" dirty="0"/>
              <a:t>Výstupní zařízení – virtuální realita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0" y="1196752"/>
            <a:ext cx="8928992" cy="5443190"/>
          </a:xfrm>
        </p:spPr>
        <p:txBody>
          <a:bodyPr>
            <a:normAutofit/>
          </a:bodyPr>
          <a:lstStyle/>
          <a:p>
            <a:r>
              <a:rPr lang="cs-CZ" sz="2400" dirty="0"/>
              <a:t>Helma zcela zakrývající výhled na reálný svět:</a:t>
            </a:r>
          </a:p>
          <a:p>
            <a:pPr lvl="1"/>
            <a:r>
              <a:rPr lang="cs-CZ" sz="2250" dirty="0" err="1"/>
              <a:t>Cardboard</a:t>
            </a:r>
            <a:r>
              <a:rPr lang="cs-CZ" sz="2250" dirty="0"/>
              <a:t> VR</a:t>
            </a:r>
            <a:endParaRPr lang="cs-CZ" sz="1050" dirty="0"/>
          </a:p>
          <a:p>
            <a:pPr lvl="1"/>
            <a:r>
              <a:rPr lang="cs-CZ" sz="2250" dirty="0"/>
              <a:t>Samsung </a:t>
            </a:r>
            <a:r>
              <a:rPr lang="cs-CZ" sz="2250" dirty="0" err="1"/>
              <a:t>Gear</a:t>
            </a:r>
            <a:endParaRPr lang="cs-CZ" sz="2250" dirty="0"/>
          </a:p>
          <a:p>
            <a:pPr lvl="1"/>
            <a:r>
              <a:rPr lang="cs-CZ" sz="2250" dirty="0" err="1"/>
              <a:t>Oculus</a:t>
            </a:r>
            <a:r>
              <a:rPr lang="cs-CZ" sz="2250" dirty="0"/>
              <a:t> Rift</a:t>
            </a:r>
          </a:p>
          <a:p>
            <a:pPr lvl="1"/>
            <a:r>
              <a:rPr lang="cs-CZ" sz="2250" dirty="0"/>
              <a:t>HTC </a:t>
            </a:r>
            <a:r>
              <a:rPr lang="cs-CZ" sz="2250" dirty="0" err="1"/>
              <a:t>Vive</a:t>
            </a:r>
            <a:endParaRPr lang="cs-CZ" sz="2250" dirty="0"/>
          </a:p>
          <a:p>
            <a:pPr lvl="1"/>
            <a:r>
              <a:rPr lang="cs-CZ" sz="2250" dirty="0" err="1"/>
              <a:t>Playstation</a:t>
            </a:r>
            <a:r>
              <a:rPr lang="cs-CZ" sz="2250" dirty="0"/>
              <a:t> VR</a:t>
            </a:r>
          </a:p>
          <a:p>
            <a:pPr lvl="1"/>
            <a:r>
              <a:rPr lang="cs-CZ" sz="2250" dirty="0"/>
              <a:t>Brzo mnoho dalších</a:t>
            </a:r>
            <a:r>
              <a:rPr lang="en-US" sz="2250" dirty="0"/>
              <a:t>...</a:t>
            </a:r>
            <a:endParaRPr lang="cs-CZ" sz="2250" dirty="0"/>
          </a:p>
          <a:p>
            <a:endParaRPr lang="cs-CZ" sz="2400" dirty="0"/>
          </a:p>
          <a:p>
            <a:endParaRPr lang="cs-CZ" sz="14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4" b="11648"/>
          <a:stretch/>
        </p:blipFill>
        <p:spPr>
          <a:xfrm>
            <a:off x="916014" y="1268760"/>
            <a:ext cx="10359972" cy="5247292"/>
          </a:xfrm>
        </p:spPr>
      </p:pic>
      <p:sp>
        <p:nvSpPr>
          <p:cNvPr id="6" name="TextovéPole 5"/>
          <p:cNvSpPr txBox="1"/>
          <p:nvPr/>
        </p:nvSpPr>
        <p:spPr>
          <a:xfrm>
            <a:off x="1524000" y="651605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„</a:t>
            </a:r>
            <a:r>
              <a:rPr lang="cs-CZ" dirty="0" err="1"/>
              <a:t>Cardboard</a:t>
            </a:r>
            <a:r>
              <a:rPr lang="cs-CZ" dirty="0"/>
              <a:t> VR“</a:t>
            </a: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540000" y="537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315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/>
              <a:t>Výstupní zařízení – virtuální realita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347690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728" y="1183811"/>
            <a:ext cx="9468544" cy="5318165"/>
          </a:xfrm>
        </p:spPr>
      </p:pic>
      <p:sp>
        <p:nvSpPr>
          <p:cNvPr id="6" name="TextovéPole 5"/>
          <p:cNvSpPr txBox="1"/>
          <p:nvPr/>
        </p:nvSpPr>
        <p:spPr>
          <a:xfrm>
            <a:off x="1524000" y="651605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Samsung </a:t>
            </a:r>
            <a:r>
              <a:rPr lang="cs-CZ" dirty="0" err="1"/>
              <a:t>Gear</a:t>
            </a:r>
            <a:r>
              <a:rPr lang="cs-CZ" dirty="0"/>
              <a:t> VR</a:t>
            </a:r>
          </a:p>
        </p:txBody>
      </p:sp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540000" y="53752"/>
            <a:ext cx="8229600" cy="1143000"/>
          </a:xfrm>
        </p:spPr>
        <p:txBody>
          <a:bodyPr/>
          <a:lstStyle/>
          <a:p>
            <a:r>
              <a:rPr lang="cs-CZ" dirty="0"/>
              <a:t>Výstupní zařízení – virtuální realita</a:t>
            </a:r>
          </a:p>
        </p:txBody>
      </p:sp>
    </p:spTree>
    <p:extLst>
      <p:ext uri="{BB962C8B-B14F-4D97-AF65-F5344CB8AC3E}">
        <p14:creationId xmlns:p14="http://schemas.microsoft.com/office/powerpoint/2010/main" val="42790274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98" y="1183811"/>
            <a:ext cx="9493604" cy="5332241"/>
          </a:xfrm>
        </p:spPr>
      </p:pic>
      <p:sp>
        <p:nvSpPr>
          <p:cNvPr id="6" name="TextovéPole 5"/>
          <p:cNvSpPr txBox="1"/>
          <p:nvPr/>
        </p:nvSpPr>
        <p:spPr>
          <a:xfrm>
            <a:off x="1524000" y="651605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Samsung </a:t>
            </a:r>
            <a:r>
              <a:rPr lang="cs-CZ" dirty="0" err="1"/>
              <a:t>Gear</a:t>
            </a:r>
            <a:r>
              <a:rPr lang="cs-CZ" dirty="0"/>
              <a:t> VR</a:t>
            </a:r>
          </a:p>
        </p:txBody>
      </p:sp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540000" y="53752"/>
            <a:ext cx="8229600" cy="1143000"/>
          </a:xfrm>
        </p:spPr>
        <p:txBody>
          <a:bodyPr/>
          <a:lstStyle/>
          <a:p>
            <a:r>
              <a:rPr lang="cs-CZ" dirty="0"/>
              <a:t>Výstupní zařízení – virtuální realita</a:t>
            </a:r>
          </a:p>
        </p:txBody>
      </p:sp>
    </p:spTree>
    <p:extLst>
      <p:ext uri="{BB962C8B-B14F-4D97-AF65-F5344CB8AC3E}">
        <p14:creationId xmlns:p14="http://schemas.microsoft.com/office/powerpoint/2010/main" val="203974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9376" y="53752"/>
            <a:ext cx="8229600" cy="1143000"/>
          </a:xfrm>
        </p:spPr>
        <p:txBody>
          <a:bodyPr/>
          <a:lstStyle/>
          <a:p>
            <a:r>
              <a:rPr lang="cs-CZ" dirty="0"/>
              <a:t>Úvod – rozhraní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268759"/>
            <a:ext cx="9649072" cy="5038959"/>
          </a:xfrm>
        </p:spPr>
      </p:pic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1556792"/>
            <a:ext cx="9649072" cy="5076337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86094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275" y="1210861"/>
            <a:ext cx="9431450" cy="5305191"/>
          </a:xfrm>
        </p:spPr>
      </p:pic>
      <p:sp>
        <p:nvSpPr>
          <p:cNvPr id="6" name="TextovéPole 5"/>
          <p:cNvSpPr txBox="1"/>
          <p:nvPr/>
        </p:nvSpPr>
        <p:spPr>
          <a:xfrm>
            <a:off x="1524000" y="651605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Sony – </a:t>
            </a:r>
            <a:r>
              <a:rPr lang="cs-CZ" dirty="0" err="1"/>
              <a:t>project</a:t>
            </a:r>
            <a:r>
              <a:rPr lang="cs-CZ" dirty="0"/>
              <a:t> </a:t>
            </a:r>
            <a:r>
              <a:rPr lang="cs-CZ" dirty="0" err="1"/>
              <a:t>Morpheus</a:t>
            </a:r>
            <a:r>
              <a:rPr lang="cs-CZ" dirty="0"/>
              <a:t> (vizualizace)</a:t>
            </a:r>
          </a:p>
        </p:txBody>
      </p:sp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540000" y="53752"/>
            <a:ext cx="8229600" cy="1143000"/>
          </a:xfrm>
        </p:spPr>
        <p:txBody>
          <a:bodyPr/>
          <a:lstStyle/>
          <a:p>
            <a:r>
              <a:rPr lang="cs-CZ" dirty="0"/>
              <a:t>Výstupní zařízení – virtuální realita</a:t>
            </a:r>
          </a:p>
        </p:txBody>
      </p:sp>
    </p:spTree>
    <p:extLst>
      <p:ext uri="{BB962C8B-B14F-4D97-AF65-F5344CB8AC3E}">
        <p14:creationId xmlns:p14="http://schemas.microsoft.com/office/powerpoint/2010/main" val="3059479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9" y="1268761"/>
            <a:ext cx="9217021" cy="5184575"/>
          </a:xfrm>
        </p:spPr>
      </p:pic>
      <p:sp>
        <p:nvSpPr>
          <p:cNvPr id="6" name="TextovéPole 5"/>
          <p:cNvSpPr txBox="1"/>
          <p:nvPr/>
        </p:nvSpPr>
        <p:spPr>
          <a:xfrm>
            <a:off x="1524000" y="651605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Sony – </a:t>
            </a:r>
            <a:r>
              <a:rPr lang="cs-CZ" dirty="0" err="1"/>
              <a:t>project</a:t>
            </a:r>
            <a:r>
              <a:rPr lang="cs-CZ" dirty="0"/>
              <a:t> </a:t>
            </a:r>
            <a:r>
              <a:rPr lang="cs-CZ" dirty="0" err="1"/>
              <a:t>Morpheus</a:t>
            </a:r>
            <a:r>
              <a:rPr lang="cs-CZ" dirty="0"/>
              <a:t> (</a:t>
            </a:r>
            <a:r>
              <a:rPr lang="cs-CZ" dirty="0" err="1"/>
              <a:t>realný</a:t>
            </a:r>
            <a:r>
              <a:rPr lang="cs-CZ" dirty="0"/>
              <a:t> prototyp)</a:t>
            </a: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540000" y="537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315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/>
              <a:t>Výstupní zařízení – virtuální realita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412880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9" y="1268761"/>
            <a:ext cx="9217021" cy="5184574"/>
          </a:xfrm>
        </p:spPr>
      </p:pic>
      <p:sp>
        <p:nvSpPr>
          <p:cNvPr id="6" name="TextovéPole 5"/>
          <p:cNvSpPr txBox="1"/>
          <p:nvPr/>
        </p:nvSpPr>
        <p:spPr>
          <a:xfrm>
            <a:off x="1524000" y="651605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Sony – </a:t>
            </a:r>
            <a:r>
              <a:rPr lang="cs-CZ" dirty="0" err="1"/>
              <a:t>Playstation</a:t>
            </a:r>
            <a:r>
              <a:rPr lang="cs-CZ" dirty="0"/>
              <a:t> VR</a:t>
            </a: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540000" y="537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315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/>
              <a:t>Výstupní zařízení – virtuální realita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86544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53752"/>
            <a:ext cx="8229600" cy="1143000"/>
          </a:xfrm>
        </p:spPr>
        <p:txBody>
          <a:bodyPr/>
          <a:lstStyle/>
          <a:p>
            <a:r>
              <a:rPr lang="cs-CZ" dirty="0"/>
              <a:t>Výstupní zařízení – virtuální realita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9" y="1268762"/>
            <a:ext cx="9217021" cy="5184574"/>
          </a:xfrm>
        </p:spPr>
      </p:pic>
      <p:sp>
        <p:nvSpPr>
          <p:cNvPr id="6" name="TextovéPole 5"/>
          <p:cNvSpPr txBox="1"/>
          <p:nvPr/>
        </p:nvSpPr>
        <p:spPr>
          <a:xfrm>
            <a:off x="1524000" y="651605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Oculus</a:t>
            </a:r>
            <a:r>
              <a:rPr lang="cs-CZ" dirty="0"/>
              <a:t> Rift – vizualizace</a:t>
            </a:r>
          </a:p>
        </p:txBody>
      </p:sp>
    </p:spTree>
    <p:extLst>
      <p:ext uri="{BB962C8B-B14F-4D97-AF65-F5344CB8AC3E}">
        <p14:creationId xmlns:p14="http://schemas.microsoft.com/office/powerpoint/2010/main" val="1032484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53752"/>
            <a:ext cx="8229600" cy="1143000"/>
          </a:xfrm>
        </p:spPr>
        <p:txBody>
          <a:bodyPr/>
          <a:lstStyle/>
          <a:p>
            <a:r>
              <a:rPr lang="cs-CZ" dirty="0"/>
              <a:t>Výstupní zařízení – virtuální realita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351" y="980729"/>
            <a:ext cx="6977299" cy="5535324"/>
          </a:xfrm>
        </p:spPr>
      </p:pic>
      <p:sp>
        <p:nvSpPr>
          <p:cNvPr id="6" name="TextovéPole 5"/>
          <p:cNvSpPr txBox="1"/>
          <p:nvPr/>
        </p:nvSpPr>
        <p:spPr>
          <a:xfrm>
            <a:off x="1524000" y="651605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Oculus</a:t>
            </a:r>
            <a:r>
              <a:rPr lang="cs-CZ" dirty="0"/>
              <a:t> Rift – Developer </a:t>
            </a:r>
            <a:r>
              <a:rPr lang="cs-CZ" dirty="0" err="1"/>
              <a:t>Kit</a:t>
            </a:r>
            <a:r>
              <a:rPr lang="cs-CZ" dirty="0"/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41300024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53752"/>
            <a:ext cx="8229600" cy="1143000"/>
          </a:xfrm>
        </p:spPr>
        <p:txBody>
          <a:bodyPr/>
          <a:lstStyle/>
          <a:p>
            <a:r>
              <a:rPr lang="cs-CZ" dirty="0"/>
              <a:t>Výstupní zařízení – virtuální realita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861925"/>
            <a:ext cx="7920880" cy="5674230"/>
          </a:xfrm>
        </p:spPr>
      </p:pic>
      <p:sp>
        <p:nvSpPr>
          <p:cNvPr id="6" name="TextovéPole 5"/>
          <p:cNvSpPr txBox="1"/>
          <p:nvPr/>
        </p:nvSpPr>
        <p:spPr>
          <a:xfrm>
            <a:off x="1524000" y="651605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Oculus</a:t>
            </a:r>
            <a:r>
              <a:rPr lang="cs-CZ" dirty="0"/>
              <a:t> Rift – Developer </a:t>
            </a:r>
            <a:r>
              <a:rPr lang="cs-CZ" dirty="0" err="1"/>
              <a:t>Kit</a:t>
            </a:r>
            <a:r>
              <a:rPr lang="cs-CZ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7802599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53752"/>
            <a:ext cx="8229600" cy="1143000"/>
          </a:xfrm>
        </p:spPr>
        <p:txBody>
          <a:bodyPr/>
          <a:lstStyle/>
          <a:p>
            <a:r>
              <a:rPr lang="cs-CZ" dirty="0"/>
              <a:t>Výstupní zařízení – virtuální realita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897029"/>
            <a:ext cx="7920880" cy="5604022"/>
          </a:xfrm>
        </p:spPr>
      </p:pic>
      <p:sp>
        <p:nvSpPr>
          <p:cNvPr id="6" name="TextovéPole 5"/>
          <p:cNvSpPr txBox="1"/>
          <p:nvPr/>
        </p:nvSpPr>
        <p:spPr>
          <a:xfrm>
            <a:off x="1524000" y="651605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Oculus</a:t>
            </a:r>
            <a:r>
              <a:rPr lang="cs-CZ" dirty="0"/>
              <a:t> Rift – Developer </a:t>
            </a:r>
            <a:r>
              <a:rPr lang="cs-CZ" dirty="0" err="1"/>
              <a:t>Kit</a:t>
            </a:r>
            <a:r>
              <a:rPr lang="cs-CZ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744524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1384" y="3112"/>
            <a:ext cx="8229600" cy="1143000"/>
          </a:xfrm>
        </p:spPr>
        <p:txBody>
          <a:bodyPr/>
          <a:lstStyle/>
          <a:p>
            <a:r>
              <a:rPr lang="cs-CZ" dirty="0"/>
              <a:t>Osnova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51384" y="1328674"/>
            <a:ext cx="8229600" cy="5443190"/>
          </a:xfrm>
        </p:spPr>
        <p:txBody>
          <a:bodyPr>
            <a:normAutofit lnSpcReduction="10000"/>
          </a:bodyPr>
          <a:lstStyle/>
          <a:p>
            <a:r>
              <a:rPr lang="cs-CZ" sz="2400" dirty="0"/>
              <a:t>Úvod</a:t>
            </a:r>
          </a:p>
          <a:p>
            <a:endParaRPr lang="cs-CZ" sz="2400" dirty="0"/>
          </a:p>
          <a:p>
            <a:r>
              <a:rPr lang="cs-CZ" sz="2400" dirty="0"/>
              <a:t>Fyzická rozhraní</a:t>
            </a:r>
          </a:p>
          <a:p>
            <a:pPr lvl="1"/>
            <a:r>
              <a:rPr lang="cs-CZ" sz="2000" dirty="0"/>
              <a:t>Vstup</a:t>
            </a:r>
          </a:p>
          <a:p>
            <a:pPr lvl="1"/>
            <a:r>
              <a:rPr lang="cs-CZ" sz="2000" dirty="0"/>
              <a:t>Výstup</a:t>
            </a:r>
          </a:p>
          <a:p>
            <a:pPr lvl="1"/>
            <a:endParaRPr lang="cs-CZ" sz="2000" dirty="0"/>
          </a:p>
          <a:p>
            <a:r>
              <a:rPr lang="cs-CZ" sz="2400" b="1" dirty="0">
                <a:solidFill>
                  <a:schemeClr val="accent1"/>
                </a:solidFill>
              </a:rPr>
              <a:t>Virtuální rozhraní</a:t>
            </a:r>
          </a:p>
          <a:p>
            <a:pPr lvl="1"/>
            <a:r>
              <a:rPr lang="cs-CZ" sz="2000" dirty="0"/>
              <a:t>Menu</a:t>
            </a:r>
          </a:p>
          <a:p>
            <a:pPr lvl="1"/>
            <a:r>
              <a:rPr lang="cs-CZ" sz="2000" dirty="0"/>
              <a:t>Text</a:t>
            </a:r>
          </a:p>
          <a:p>
            <a:pPr lvl="1"/>
            <a:r>
              <a:rPr lang="cs-CZ" sz="2000" dirty="0"/>
              <a:t>In-game prvky</a:t>
            </a:r>
          </a:p>
          <a:p>
            <a:pPr lvl="1"/>
            <a:r>
              <a:rPr lang="cs-CZ" sz="2000" dirty="0"/>
              <a:t>Návrh</a:t>
            </a:r>
            <a:endParaRPr lang="en-US" sz="2000" dirty="0"/>
          </a:p>
          <a:p>
            <a:pPr lvl="1"/>
            <a:endParaRPr lang="en-US" sz="2000" dirty="0"/>
          </a:p>
          <a:p>
            <a:r>
              <a:rPr lang="en-US" sz="2000" dirty="0"/>
              <a:t>VR</a:t>
            </a:r>
            <a:endParaRPr lang="cs-CZ" sz="2150" dirty="0"/>
          </a:p>
          <a:p>
            <a:pPr lvl="1"/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6807330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53752"/>
            <a:ext cx="8229600" cy="1143000"/>
          </a:xfrm>
        </p:spPr>
        <p:txBody>
          <a:bodyPr/>
          <a:lstStyle/>
          <a:p>
            <a:r>
              <a:rPr lang="cs-CZ" dirty="0"/>
              <a:t>Virtuální rozhraní / GUI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0" y="1193366"/>
            <a:ext cx="10740576" cy="5443190"/>
          </a:xfrm>
        </p:spPr>
        <p:txBody>
          <a:bodyPr>
            <a:normAutofit/>
          </a:bodyPr>
          <a:lstStyle/>
          <a:p>
            <a:r>
              <a:rPr lang="cs-CZ" sz="2400" dirty="0"/>
              <a:t>Jaké informace hráč chce / potřebuje vědět?</a:t>
            </a:r>
          </a:p>
          <a:p>
            <a:r>
              <a:rPr lang="cs-CZ" sz="2400" dirty="0"/>
              <a:t>Kdy je potřebuje:</a:t>
            </a:r>
          </a:p>
          <a:p>
            <a:pPr lvl="1"/>
            <a:r>
              <a:rPr lang="cs-CZ" sz="2000" dirty="0"/>
              <a:t>Neustále?</a:t>
            </a:r>
          </a:p>
          <a:p>
            <a:pPr lvl="1"/>
            <a:r>
              <a:rPr lang="cs-CZ" sz="2000" dirty="0"/>
              <a:t>pouze na konci kola?</a:t>
            </a:r>
          </a:p>
          <a:p>
            <a:pPr lvl="1"/>
            <a:r>
              <a:rPr lang="cs-CZ" sz="2000" dirty="0"/>
              <a:t>Příležitostně? (řízeno hrou, řízeno hráčem)</a:t>
            </a:r>
          </a:p>
          <a:p>
            <a:endParaRPr lang="cs-CZ" sz="2400" dirty="0"/>
          </a:p>
          <a:p>
            <a:r>
              <a:rPr lang="cs-CZ" sz="2400" dirty="0"/>
              <a:t>Jak je zobrazit tak, aby to nenarušovalo hráčovu interakci s herním světem?</a:t>
            </a:r>
          </a:p>
          <a:p>
            <a:r>
              <a:rPr lang="cs-CZ" sz="2400" dirty="0"/>
              <a:t>Jaký typ virtuálního rozhraní se nejlépe hodí ke zvoleném fyzickému rozhraní?</a:t>
            </a:r>
          </a:p>
          <a:p>
            <a:r>
              <a:rPr lang="cs-CZ" sz="2400" dirty="0"/>
              <a:t>Dobrá analýza rozhraní nám může pomoci vylepšit návrh celé hry, odhalit případné nedostatky v návrhu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53752"/>
            <a:ext cx="8229600" cy="1143000"/>
          </a:xfrm>
        </p:spPr>
        <p:txBody>
          <a:bodyPr/>
          <a:lstStyle/>
          <a:p>
            <a:r>
              <a:rPr lang="cs-CZ" dirty="0"/>
              <a:t>Virtuální rozhraní / GUI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0" y="1196752"/>
            <a:ext cx="8928992" cy="5443190"/>
          </a:xfrm>
        </p:spPr>
        <p:txBody>
          <a:bodyPr>
            <a:normAutofit/>
          </a:bodyPr>
          <a:lstStyle/>
          <a:p>
            <a:r>
              <a:rPr lang="cs-CZ" sz="2400" dirty="0"/>
              <a:t>Jak zobrazit zdraví hlavní postavy?</a:t>
            </a:r>
          </a:p>
          <a:p>
            <a:pPr lvl="1"/>
            <a:r>
              <a:rPr lang="cs-CZ" sz="2000" dirty="0" err="1"/>
              <a:t>Health</a:t>
            </a:r>
            <a:r>
              <a:rPr lang="cs-CZ" sz="2000" dirty="0"/>
              <a:t>-bar </a:t>
            </a:r>
          </a:p>
          <a:p>
            <a:pPr lvl="1"/>
            <a:r>
              <a:rPr lang="cs-CZ" sz="2000" dirty="0"/>
              <a:t>kam s ním?</a:t>
            </a:r>
          </a:p>
          <a:p>
            <a:pPr lvl="2"/>
            <a:r>
              <a:rPr lang="cs-CZ" sz="2000" dirty="0"/>
              <a:t>Do rohu, do kterého?</a:t>
            </a:r>
          </a:p>
          <a:p>
            <a:pPr lvl="2"/>
            <a:r>
              <a:rPr lang="cs-CZ" sz="2000" dirty="0"/>
              <a:t>Doprostřed?</a:t>
            </a:r>
          </a:p>
          <a:p>
            <a:pPr lvl="2"/>
            <a:r>
              <a:rPr lang="cs-CZ" sz="2000" dirty="0"/>
              <a:t>Nad postavu? (</a:t>
            </a:r>
            <a:r>
              <a:rPr lang="cs-CZ" sz="2000" dirty="0" err="1"/>
              <a:t>first</a:t>
            </a:r>
            <a:r>
              <a:rPr lang="cs-CZ" sz="2000" dirty="0"/>
              <a:t> vs. </a:t>
            </a:r>
            <a:r>
              <a:rPr lang="cs-CZ" sz="2000" dirty="0" err="1"/>
              <a:t>third</a:t>
            </a:r>
            <a:r>
              <a:rPr lang="cs-CZ" sz="2000" dirty="0"/>
              <a:t> person </a:t>
            </a:r>
            <a:r>
              <a:rPr lang="cs-CZ" sz="2000" dirty="0" err="1"/>
              <a:t>camera</a:t>
            </a:r>
            <a:r>
              <a:rPr lang="cs-CZ" sz="2000" dirty="0"/>
              <a:t>)</a:t>
            </a:r>
          </a:p>
          <a:p>
            <a:pPr lvl="2"/>
            <a:r>
              <a:rPr lang="cs-CZ" sz="2000" dirty="0"/>
              <a:t>Nikam?</a:t>
            </a:r>
          </a:p>
          <a:p>
            <a:pPr lvl="2"/>
            <a:endParaRPr lang="cs-CZ" sz="1800" dirty="0"/>
          </a:p>
          <a:p>
            <a:pPr lvl="1"/>
            <a:r>
              <a:rPr lang="cs-CZ" sz="2000" dirty="0"/>
              <a:t>Na postavě? </a:t>
            </a:r>
          </a:p>
          <a:p>
            <a:pPr lvl="2"/>
            <a:r>
              <a:rPr lang="cs-CZ" sz="2000" dirty="0"/>
              <a:t>indikátor na zápěstí, </a:t>
            </a:r>
          </a:p>
          <a:p>
            <a:pPr lvl="2"/>
            <a:r>
              <a:rPr lang="cs-CZ" sz="2000" dirty="0"/>
              <a:t>intenzita aury (</a:t>
            </a:r>
            <a:r>
              <a:rPr lang="cs-CZ" sz="2000" dirty="0" err="1"/>
              <a:t>Hero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Many)</a:t>
            </a:r>
            <a:endParaRPr lang="cs-CZ" sz="1800" dirty="0"/>
          </a:p>
          <a:p>
            <a:pPr lvl="1"/>
            <a:endParaRPr lang="cs-CZ" sz="2000" dirty="0"/>
          </a:p>
          <a:p>
            <a:pPr lvl="1"/>
            <a:r>
              <a:rPr lang="cs-CZ" sz="2000" dirty="0" err="1"/>
              <a:t>Screen</a:t>
            </a:r>
            <a:r>
              <a:rPr lang="cs-CZ" sz="2000" dirty="0"/>
              <a:t>-</a:t>
            </a:r>
            <a:r>
              <a:rPr lang="cs-CZ" sz="2000" dirty="0" err="1"/>
              <a:t>effects</a:t>
            </a:r>
            <a:r>
              <a:rPr lang="cs-CZ" sz="2000" dirty="0"/>
              <a:t> – krev, ztráta barev, třes</a:t>
            </a:r>
          </a:p>
          <a:p>
            <a:pPr lvl="1"/>
            <a:endParaRPr lang="cs-CZ" sz="2000" dirty="0"/>
          </a:p>
          <a:p>
            <a:pPr lvl="1"/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9376" y="54000"/>
            <a:ext cx="8229600" cy="1143000"/>
          </a:xfrm>
        </p:spPr>
        <p:txBody>
          <a:bodyPr/>
          <a:lstStyle/>
          <a:p>
            <a:r>
              <a:rPr lang="cs-CZ" dirty="0"/>
              <a:t>Úvod – mapování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9376" y="1484784"/>
            <a:ext cx="8856984" cy="5141168"/>
          </a:xfrm>
        </p:spPr>
        <p:txBody>
          <a:bodyPr>
            <a:normAutofit/>
          </a:bodyPr>
          <a:lstStyle/>
          <a:p>
            <a:r>
              <a:rPr lang="cs-CZ" sz="2400" dirty="0"/>
              <a:t>Vztah mezi vstupem a jeho významem</a:t>
            </a:r>
          </a:p>
          <a:p>
            <a:pPr lvl="1"/>
            <a:r>
              <a:rPr lang="cs-CZ" sz="2000" dirty="0"/>
              <a:t>Fyzická vrstva: </a:t>
            </a:r>
          </a:p>
          <a:p>
            <a:pPr lvl="2"/>
            <a:r>
              <a:rPr lang="cs-CZ" sz="2000" dirty="0"/>
              <a:t>Vstup: stisk tlačítka</a:t>
            </a:r>
          </a:p>
          <a:p>
            <a:pPr lvl="2"/>
            <a:r>
              <a:rPr lang="cs-CZ" sz="2000" dirty="0"/>
              <a:t>Význam:</a:t>
            </a:r>
          </a:p>
          <a:p>
            <a:pPr lvl="3"/>
            <a:r>
              <a:rPr lang="cs-CZ" sz="1800" dirty="0"/>
              <a:t>přímé rozhraní – výstřel, skok, …</a:t>
            </a:r>
          </a:p>
          <a:p>
            <a:pPr lvl="3"/>
            <a:r>
              <a:rPr lang="cs-CZ" sz="1800" dirty="0"/>
              <a:t>Nepřímé rozhraní – kliknutí na element virtuální rozhraní</a:t>
            </a:r>
          </a:p>
          <a:p>
            <a:pPr lvl="3"/>
            <a:endParaRPr lang="cs-CZ" sz="1600" dirty="0"/>
          </a:p>
          <a:p>
            <a:pPr lvl="1"/>
            <a:r>
              <a:rPr lang="cs-CZ" sz="2000" dirty="0"/>
              <a:t>Virtuální vrstva:</a:t>
            </a:r>
          </a:p>
          <a:p>
            <a:pPr lvl="2"/>
            <a:r>
              <a:rPr lang="cs-CZ" sz="2000" dirty="0"/>
              <a:t>Vstup: Kliknutí na ikonku: </a:t>
            </a:r>
          </a:p>
          <a:p>
            <a:pPr lvl="2"/>
            <a:r>
              <a:rPr lang="cs-CZ" sz="2000" dirty="0"/>
              <a:t>Význam: „zavřít“</a:t>
            </a:r>
          </a:p>
          <a:p>
            <a:endParaRPr lang="cs-CZ" sz="24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058" y="4797152"/>
            <a:ext cx="647619" cy="24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994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1384" y="3112"/>
            <a:ext cx="8229600" cy="1143000"/>
          </a:xfrm>
        </p:spPr>
        <p:txBody>
          <a:bodyPr/>
          <a:lstStyle/>
          <a:p>
            <a:r>
              <a:rPr lang="cs-CZ" dirty="0"/>
              <a:t>Osnova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51384" y="1328674"/>
            <a:ext cx="8229600" cy="5443190"/>
          </a:xfrm>
        </p:spPr>
        <p:txBody>
          <a:bodyPr>
            <a:normAutofit/>
          </a:bodyPr>
          <a:lstStyle/>
          <a:p>
            <a:r>
              <a:rPr lang="cs-CZ" sz="2400" dirty="0"/>
              <a:t>Úvod</a:t>
            </a:r>
          </a:p>
          <a:p>
            <a:r>
              <a:rPr lang="cs-CZ" sz="2400" dirty="0"/>
              <a:t>Fyzická rozhraní</a:t>
            </a:r>
          </a:p>
          <a:p>
            <a:pPr lvl="1"/>
            <a:r>
              <a:rPr lang="cs-CZ" sz="2000" dirty="0"/>
              <a:t>Vstup</a:t>
            </a:r>
          </a:p>
          <a:p>
            <a:pPr lvl="1"/>
            <a:r>
              <a:rPr lang="cs-CZ" sz="2000" dirty="0"/>
              <a:t>Výstup</a:t>
            </a:r>
          </a:p>
          <a:p>
            <a:pPr lvl="1"/>
            <a:endParaRPr lang="cs-CZ" sz="2000" dirty="0"/>
          </a:p>
          <a:p>
            <a:r>
              <a:rPr lang="cs-CZ" sz="2400" dirty="0"/>
              <a:t>Virtuální rozhraní</a:t>
            </a:r>
          </a:p>
          <a:p>
            <a:pPr lvl="1"/>
            <a:r>
              <a:rPr lang="cs-CZ" sz="2000" b="1" dirty="0">
                <a:solidFill>
                  <a:schemeClr val="accent1"/>
                </a:solidFill>
              </a:rPr>
              <a:t>Menu</a:t>
            </a:r>
          </a:p>
          <a:p>
            <a:pPr lvl="1"/>
            <a:r>
              <a:rPr lang="cs-CZ" sz="2000" dirty="0"/>
              <a:t>Text</a:t>
            </a:r>
          </a:p>
          <a:p>
            <a:pPr lvl="1"/>
            <a:r>
              <a:rPr lang="cs-CZ" sz="2000" dirty="0"/>
              <a:t>In-game prvky</a:t>
            </a:r>
          </a:p>
          <a:p>
            <a:pPr lvl="1"/>
            <a:r>
              <a:rPr lang="cs-CZ" sz="2000" dirty="0"/>
              <a:t>Návrh</a:t>
            </a:r>
            <a:endParaRPr lang="en-US" sz="2000" dirty="0"/>
          </a:p>
          <a:p>
            <a:pPr lvl="1"/>
            <a:endParaRPr lang="en-US" sz="2000" dirty="0"/>
          </a:p>
          <a:p>
            <a:r>
              <a:rPr lang="en-US" sz="2150" dirty="0"/>
              <a:t>VR</a:t>
            </a:r>
            <a:endParaRPr lang="cs-CZ" sz="2150" dirty="0"/>
          </a:p>
          <a:p>
            <a:pPr lvl="1"/>
            <a:endParaRPr lang="cs-CZ" sz="2000" dirty="0"/>
          </a:p>
          <a:p>
            <a:pPr lvl="1"/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0056753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53752"/>
            <a:ext cx="8229600" cy="1143000"/>
          </a:xfrm>
        </p:spPr>
        <p:txBody>
          <a:bodyPr/>
          <a:lstStyle/>
          <a:p>
            <a:r>
              <a:rPr lang="cs-CZ" dirty="0"/>
              <a:t>Typy menu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0" y="1196752"/>
            <a:ext cx="8928992" cy="5443190"/>
          </a:xfrm>
        </p:spPr>
        <p:txBody>
          <a:bodyPr>
            <a:normAutofit/>
          </a:bodyPr>
          <a:lstStyle/>
          <a:p>
            <a:r>
              <a:rPr lang="cs-CZ" sz="2400" dirty="0"/>
              <a:t>Hlavní menu (front-</a:t>
            </a:r>
            <a:r>
              <a:rPr lang="cs-CZ" sz="2400" dirty="0" err="1"/>
              <a:t>end</a:t>
            </a:r>
            <a:r>
              <a:rPr lang="cs-CZ" sz="2400" dirty="0"/>
              <a:t>)</a:t>
            </a:r>
          </a:p>
          <a:p>
            <a:r>
              <a:rPr lang="cs-CZ" sz="2400" dirty="0"/>
              <a:t>Herní menu (in-game, pause menu) – vyvoláno hráčem</a:t>
            </a:r>
          </a:p>
          <a:p>
            <a:r>
              <a:rPr lang="cs-CZ" sz="2400" dirty="0"/>
              <a:t>Pop-up menu – vyvoláno hrou</a:t>
            </a:r>
          </a:p>
          <a:p>
            <a:r>
              <a:rPr lang="cs-CZ" sz="2400" dirty="0"/>
              <a:t>Další prvky - součástí HUD</a:t>
            </a:r>
          </a:p>
          <a:p>
            <a:pPr lvl="1"/>
            <a:r>
              <a:rPr lang="cs-CZ" sz="2250" dirty="0"/>
              <a:t>„</a:t>
            </a:r>
            <a:r>
              <a:rPr lang="cs-CZ" sz="2250" dirty="0" err="1"/>
              <a:t>quick</a:t>
            </a:r>
            <a:r>
              <a:rPr lang="cs-CZ" sz="2250" dirty="0"/>
              <a:t> bar“</a:t>
            </a:r>
          </a:p>
        </p:txBody>
      </p:sp>
      <p:grpSp>
        <p:nvGrpSpPr>
          <p:cNvPr id="6" name="Skupina 5"/>
          <p:cNvGrpSpPr/>
          <p:nvPr/>
        </p:nvGrpSpPr>
        <p:grpSpPr>
          <a:xfrm>
            <a:off x="1171505" y="3676853"/>
            <a:ext cx="9848990" cy="3145815"/>
            <a:chOff x="783515" y="3429001"/>
            <a:chExt cx="10624971" cy="3393667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515" y="3429001"/>
              <a:ext cx="10624971" cy="3024336"/>
            </a:xfrm>
            <a:prstGeom prst="rect">
              <a:avLst/>
            </a:prstGeom>
          </p:spPr>
        </p:pic>
        <p:sp>
          <p:nvSpPr>
            <p:cNvPr id="5" name="TextovéPole 4"/>
            <p:cNvSpPr txBox="1"/>
            <p:nvPr/>
          </p:nvSpPr>
          <p:spPr>
            <a:xfrm>
              <a:off x="4550545" y="6453336"/>
              <a:ext cx="30909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/>
                <a:t>Star </a:t>
              </a:r>
              <a:r>
                <a:rPr lang="cs-CZ" dirty="0" err="1"/>
                <a:t>War</a:t>
              </a:r>
              <a:r>
                <a:rPr lang="cs-CZ" dirty="0"/>
                <a:t> </a:t>
              </a:r>
              <a:r>
                <a:rPr lang="cs-CZ" dirty="0" err="1"/>
                <a:t>The</a:t>
              </a:r>
              <a:r>
                <a:rPr lang="cs-CZ" dirty="0"/>
                <a:t> </a:t>
              </a:r>
              <a:r>
                <a:rPr lang="cs-CZ" dirty="0" err="1"/>
                <a:t>Old</a:t>
              </a:r>
              <a:r>
                <a:rPr lang="cs-CZ" dirty="0"/>
                <a:t> Republic</a:t>
              </a:r>
              <a:endParaRPr lang="en-US" dirty="0"/>
            </a:p>
          </p:txBody>
        </p:sp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260648"/>
            <a:ext cx="7272808" cy="5454606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155" y="664721"/>
            <a:ext cx="8995293" cy="5500583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1124744"/>
            <a:ext cx="7308304" cy="5481228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6775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41" y="188640"/>
            <a:ext cx="11140719" cy="6264696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sp>
        <p:nvSpPr>
          <p:cNvPr id="7" name="TextovéPole 6"/>
          <p:cNvSpPr txBox="1"/>
          <p:nvPr/>
        </p:nvSpPr>
        <p:spPr>
          <a:xfrm>
            <a:off x="1524000" y="645333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L.A. </a:t>
            </a:r>
            <a:r>
              <a:rPr lang="cs-CZ" dirty="0" err="1"/>
              <a:t>Noire</a:t>
            </a:r>
            <a:r>
              <a:rPr lang="cs-CZ" dirty="0"/>
              <a:t> (2011)</a:t>
            </a:r>
          </a:p>
        </p:txBody>
      </p:sp>
    </p:spTree>
    <p:extLst>
      <p:ext uri="{BB962C8B-B14F-4D97-AF65-F5344CB8AC3E}">
        <p14:creationId xmlns:p14="http://schemas.microsoft.com/office/powerpoint/2010/main" val="38548158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bioshock-menu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7382" y="188640"/>
            <a:ext cx="11137237" cy="6264696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524000" y="645333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Bioshock</a:t>
            </a:r>
            <a:r>
              <a:rPr lang="cs-CZ" dirty="0"/>
              <a:t> </a:t>
            </a:r>
            <a:r>
              <a:rPr lang="cs-CZ" dirty="0" err="1"/>
              <a:t>Infinite</a:t>
            </a:r>
            <a:r>
              <a:rPr lang="cs-CZ" dirty="0"/>
              <a:t> (2013)</a:t>
            </a:r>
          </a:p>
        </p:txBody>
      </p:sp>
    </p:spTree>
    <p:extLst>
      <p:ext uri="{BB962C8B-B14F-4D97-AF65-F5344CB8AC3E}">
        <p14:creationId xmlns:p14="http://schemas.microsoft.com/office/powerpoint/2010/main" val="18454903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bioshock-menu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1384" y="188639"/>
            <a:ext cx="11089232" cy="6237693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524000" y="645333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Bioshock</a:t>
            </a:r>
            <a:r>
              <a:rPr lang="cs-CZ" dirty="0"/>
              <a:t> </a:t>
            </a:r>
            <a:r>
              <a:rPr lang="cs-CZ" dirty="0" err="1"/>
              <a:t>Infinite</a:t>
            </a:r>
            <a:r>
              <a:rPr lang="cs-CZ" dirty="0"/>
              <a:t> (2013)</a:t>
            </a:r>
          </a:p>
        </p:txBody>
      </p:sp>
    </p:spTree>
    <p:extLst>
      <p:ext uri="{BB962C8B-B14F-4D97-AF65-F5344CB8AC3E}">
        <p14:creationId xmlns:p14="http://schemas.microsoft.com/office/powerpoint/2010/main" val="11238947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53752"/>
            <a:ext cx="8229600" cy="1143000"/>
          </a:xfrm>
        </p:spPr>
        <p:txBody>
          <a:bodyPr/>
          <a:lstStyle/>
          <a:p>
            <a:r>
              <a:rPr lang="cs-CZ" dirty="0"/>
              <a:t>Pop-Up menu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540000" y="1196752"/>
            <a:ext cx="8946541" cy="4195481"/>
          </a:xfrm>
        </p:spPr>
        <p:txBody>
          <a:bodyPr>
            <a:normAutofit/>
          </a:bodyPr>
          <a:lstStyle/>
          <a:p>
            <a:r>
              <a:rPr lang="cs-CZ" sz="2400" dirty="0"/>
              <a:t>Použití:</a:t>
            </a:r>
          </a:p>
          <a:p>
            <a:pPr lvl="1"/>
            <a:r>
              <a:rPr lang="cs-CZ" sz="2000" dirty="0"/>
              <a:t>Zobrazení dodatečných informací</a:t>
            </a:r>
          </a:p>
          <a:p>
            <a:pPr lvl="1"/>
            <a:r>
              <a:rPr lang="cs-CZ" sz="2000" dirty="0"/>
              <a:t>Vhodné pro tutoriál</a:t>
            </a:r>
          </a:p>
          <a:p>
            <a:pPr lvl="1"/>
            <a:endParaRPr lang="cs-CZ" sz="2000" dirty="0"/>
          </a:p>
          <a:p>
            <a:pPr lvl="1"/>
            <a:r>
              <a:rPr lang="cs-CZ" sz="2000" dirty="0"/>
              <a:t>Narušují </a:t>
            </a:r>
            <a:r>
              <a:rPr lang="cs-CZ" sz="2000" dirty="0" err="1"/>
              <a:t>flow</a:t>
            </a:r>
            <a:r>
              <a:rPr lang="cs-CZ" sz="2000" dirty="0"/>
              <a:t>:</a:t>
            </a:r>
          </a:p>
          <a:p>
            <a:pPr lvl="2"/>
            <a:r>
              <a:rPr lang="cs-CZ" sz="2000" dirty="0"/>
              <a:t>„Chcete vylepšit stáje na úroveň 6? Bude vás to stát … zlaťáků.“ </a:t>
            </a:r>
          </a:p>
          <a:p>
            <a:pPr lvl="2"/>
            <a:r>
              <a:rPr lang="cs-CZ" sz="2000" dirty="0"/>
              <a:t>„Dochází vám náboje, chcete si koupit další?“</a:t>
            </a:r>
          </a:p>
          <a:p>
            <a:pPr lvl="1"/>
            <a:endParaRPr lang="cs-CZ" sz="2000" dirty="0"/>
          </a:p>
          <a:p>
            <a:r>
              <a:rPr lang="cs-CZ" sz="2400" dirty="0"/>
              <a:t>Bude hra pokračovat, nebo bude pozastavena?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4304471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1384" y="3112"/>
            <a:ext cx="8229600" cy="1143000"/>
          </a:xfrm>
        </p:spPr>
        <p:txBody>
          <a:bodyPr/>
          <a:lstStyle/>
          <a:p>
            <a:r>
              <a:rPr lang="cs-CZ" dirty="0"/>
              <a:t>Osnova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51384" y="1328674"/>
            <a:ext cx="8229600" cy="5443190"/>
          </a:xfrm>
        </p:spPr>
        <p:txBody>
          <a:bodyPr>
            <a:normAutofit/>
          </a:bodyPr>
          <a:lstStyle/>
          <a:p>
            <a:r>
              <a:rPr lang="cs-CZ" sz="2400" dirty="0"/>
              <a:t>Úvod</a:t>
            </a:r>
          </a:p>
          <a:p>
            <a:r>
              <a:rPr lang="cs-CZ" sz="2400" dirty="0"/>
              <a:t>Fyzická rozhraní</a:t>
            </a:r>
          </a:p>
          <a:p>
            <a:pPr lvl="1"/>
            <a:r>
              <a:rPr lang="cs-CZ" sz="2000" dirty="0"/>
              <a:t>Vstup</a:t>
            </a:r>
          </a:p>
          <a:p>
            <a:pPr lvl="1"/>
            <a:r>
              <a:rPr lang="cs-CZ" sz="2000" dirty="0"/>
              <a:t>Výstup</a:t>
            </a:r>
          </a:p>
          <a:p>
            <a:pPr lvl="1"/>
            <a:endParaRPr lang="cs-CZ" sz="2000" dirty="0"/>
          </a:p>
          <a:p>
            <a:r>
              <a:rPr lang="cs-CZ" sz="2400" dirty="0"/>
              <a:t>Virtuální rozhraní</a:t>
            </a:r>
          </a:p>
          <a:p>
            <a:pPr lvl="1"/>
            <a:r>
              <a:rPr lang="cs-CZ" sz="2000" dirty="0"/>
              <a:t>Menu</a:t>
            </a:r>
          </a:p>
          <a:p>
            <a:pPr lvl="1"/>
            <a:r>
              <a:rPr lang="cs-CZ" sz="2000" b="1" dirty="0">
                <a:solidFill>
                  <a:schemeClr val="accent1"/>
                </a:solidFill>
              </a:rPr>
              <a:t>Text</a:t>
            </a:r>
          </a:p>
          <a:p>
            <a:pPr lvl="1"/>
            <a:r>
              <a:rPr lang="cs-CZ" sz="2000" dirty="0"/>
              <a:t>In-game prvky</a:t>
            </a:r>
          </a:p>
          <a:p>
            <a:pPr lvl="1"/>
            <a:r>
              <a:rPr lang="cs-CZ" sz="2000" dirty="0"/>
              <a:t>Návrh</a:t>
            </a:r>
            <a:endParaRPr lang="en-US" sz="2000" dirty="0"/>
          </a:p>
          <a:p>
            <a:pPr lvl="1"/>
            <a:endParaRPr lang="en-US" sz="2000" dirty="0"/>
          </a:p>
          <a:p>
            <a:r>
              <a:rPr lang="en-US" sz="2000" dirty="0"/>
              <a:t>VR</a:t>
            </a:r>
            <a:endParaRPr lang="cs-CZ" sz="2000" dirty="0"/>
          </a:p>
          <a:p>
            <a:endParaRPr lang="cs-CZ" sz="2150" dirty="0"/>
          </a:p>
          <a:p>
            <a:pPr lvl="1"/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5287438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53752"/>
            <a:ext cx="8229600" cy="1143000"/>
          </a:xfrm>
        </p:spPr>
        <p:txBody>
          <a:bodyPr/>
          <a:lstStyle/>
          <a:p>
            <a:r>
              <a:rPr lang="cs-CZ" dirty="0"/>
              <a:t>Text – statický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0" y="1196752"/>
            <a:ext cx="8928992" cy="5443190"/>
          </a:xfrm>
        </p:spPr>
        <p:txBody>
          <a:bodyPr>
            <a:normAutofit/>
          </a:bodyPr>
          <a:lstStyle/>
          <a:p>
            <a:r>
              <a:rPr lang="cs-CZ" sz="2400" dirty="0"/>
              <a:t>Příběh, </a:t>
            </a:r>
          </a:p>
          <a:p>
            <a:r>
              <a:rPr lang="cs-CZ" sz="2400" dirty="0"/>
              <a:t>Tutoriál, </a:t>
            </a:r>
          </a:p>
          <a:p>
            <a:r>
              <a:rPr lang="cs-CZ" sz="2400" dirty="0"/>
              <a:t>Popisky</a:t>
            </a:r>
          </a:p>
          <a:p>
            <a:pPr lvl="1"/>
            <a:r>
              <a:rPr lang="cs-CZ" sz="2250" dirty="0"/>
              <a:t>Budov</a:t>
            </a:r>
          </a:p>
          <a:p>
            <a:pPr lvl="1"/>
            <a:r>
              <a:rPr lang="cs-CZ" sz="2250" dirty="0"/>
              <a:t>Jednotek</a:t>
            </a:r>
          </a:p>
          <a:p>
            <a:pPr lvl="1"/>
            <a:r>
              <a:rPr lang="cs-CZ" sz="2250" dirty="0"/>
              <a:t>Vylepšení</a:t>
            </a:r>
          </a:p>
          <a:p>
            <a:pPr lvl="1"/>
            <a:r>
              <a:rPr lang="cs-CZ" sz="2250" dirty="0"/>
              <a:t>…</a:t>
            </a:r>
          </a:p>
          <a:p>
            <a:pPr lvl="2"/>
            <a:endParaRPr lang="cs-CZ" sz="2100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53752"/>
            <a:ext cx="8229600" cy="1143000"/>
          </a:xfrm>
        </p:spPr>
        <p:txBody>
          <a:bodyPr/>
          <a:lstStyle/>
          <a:p>
            <a:r>
              <a:rPr lang="cs-CZ" dirty="0"/>
              <a:t>Text – dynamický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0" y="1196752"/>
            <a:ext cx="8928992" cy="5443190"/>
          </a:xfrm>
        </p:spPr>
        <p:txBody>
          <a:bodyPr>
            <a:normAutofit/>
          </a:bodyPr>
          <a:lstStyle/>
          <a:p>
            <a:r>
              <a:rPr lang="cs-CZ" sz="2400" dirty="0"/>
              <a:t>Dialogy</a:t>
            </a:r>
            <a:endParaRPr lang="cs-CZ" sz="1800" dirty="0"/>
          </a:p>
          <a:p>
            <a:pPr lvl="1"/>
            <a:r>
              <a:rPr lang="cs-CZ" sz="2000" dirty="0"/>
              <a:t>Klasický</a:t>
            </a:r>
          </a:p>
          <a:p>
            <a:pPr lvl="2"/>
            <a:r>
              <a:rPr lang="cs-CZ" sz="1800" dirty="0"/>
              <a:t>Fade-</a:t>
            </a:r>
            <a:r>
              <a:rPr lang="cs-CZ" sz="1800" dirty="0" err="1"/>
              <a:t>out</a:t>
            </a:r>
            <a:r>
              <a:rPr lang="cs-CZ" sz="1800" dirty="0"/>
              <a:t> „použitých“ možností</a:t>
            </a:r>
          </a:p>
          <a:p>
            <a:pPr lvl="1"/>
            <a:endParaRPr lang="cs-CZ" sz="1200" dirty="0"/>
          </a:p>
          <a:p>
            <a:pPr lvl="1"/>
            <a:endParaRPr lang="cs-CZ" sz="1200" dirty="0"/>
          </a:p>
          <a:p>
            <a:pPr lvl="1"/>
            <a:endParaRPr lang="cs-CZ" sz="12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7" t="19551" r="10625" b="21650"/>
          <a:stretch/>
        </p:blipFill>
        <p:spPr>
          <a:xfrm>
            <a:off x="1667508" y="2582877"/>
            <a:ext cx="8856984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82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54000"/>
            <a:ext cx="8229600" cy="1143000"/>
          </a:xfrm>
        </p:spPr>
        <p:txBody>
          <a:bodyPr/>
          <a:lstStyle/>
          <a:p>
            <a:r>
              <a:rPr lang="cs-CZ" dirty="0"/>
              <a:t>Úvod – mapování</a:t>
            </a:r>
          </a:p>
        </p:txBody>
      </p:sp>
      <p:pic>
        <p:nvPicPr>
          <p:cNvPr id="6" name="Obrázek 5" descr="DeadlightControl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7448" y="908719"/>
            <a:ext cx="9796580" cy="5510577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524000" y="645333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Deadlight</a:t>
            </a:r>
            <a:r>
              <a:rPr lang="cs-CZ" dirty="0"/>
              <a:t> (2012)</a:t>
            </a:r>
          </a:p>
        </p:txBody>
      </p:sp>
    </p:spTree>
    <p:extLst>
      <p:ext uri="{BB962C8B-B14F-4D97-AF65-F5344CB8AC3E}">
        <p14:creationId xmlns:p14="http://schemas.microsoft.com/office/powerpoint/2010/main" val="4976805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53752"/>
            <a:ext cx="8229600" cy="1143000"/>
          </a:xfrm>
        </p:spPr>
        <p:txBody>
          <a:bodyPr/>
          <a:lstStyle/>
          <a:p>
            <a:r>
              <a:rPr lang="cs-CZ" dirty="0"/>
              <a:t>Text – dynamický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0" y="1196752"/>
            <a:ext cx="8928992" cy="5443190"/>
          </a:xfrm>
        </p:spPr>
        <p:txBody>
          <a:bodyPr>
            <a:normAutofit/>
          </a:bodyPr>
          <a:lstStyle/>
          <a:p>
            <a:r>
              <a:rPr lang="cs-CZ" sz="2400" dirty="0"/>
              <a:t>Dialogy</a:t>
            </a:r>
            <a:endParaRPr lang="cs-CZ" sz="1800" dirty="0"/>
          </a:p>
          <a:p>
            <a:pPr lvl="1"/>
            <a:r>
              <a:rPr lang="cs-CZ" sz="2000" dirty="0"/>
              <a:t>Klasický</a:t>
            </a:r>
          </a:p>
          <a:p>
            <a:pPr lvl="2"/>
            <a:r>
              <a:rPr lang="cs-CZ" sz="1800" dirty="0"/>
              <a:t>Fade-</a:t>
            </a:r>
            <a:r>
              <a:rPr lang="cs-CZ" sz="1800" dirty="0" err="1"/>
              <a:t>out</a:t>
            </a:r>
            <a:r>
              <a:rPr lang="cs-CZ" sz="1800" dirty="0"/>
              <a:t> „použitých“ možností</a:t>
            </a:r>
          </a:p>
          <a:p>
            <a:pPr lvl="1"/>
            <a:endParaRPr lang="cs-CZ" sz="1200" dirty="0"/>
          </a:p>
          <a:p>
            <a:pPr lvl="1"/>
            <a:r>
              <a:rPr lang="cs-CZ" sz="2000" dirty="0" err="1"/>
              <a:t>Dialogue</a:t>
            </a:r>
            <a:r>
              <a:rPr lang="cs-CZ" sz="2000" dirty="0"/>
              <a:t> Wheel</a:t>
            </a:r>
          </a:p>
          <a:p>
            <a:pPr lvl="2"/>
            <a:r>
              <a:rPr lang="cs-CZ" sz="1800" dirty="0"/>
              <a:t>Strukturované</a:t>
            </a:r>
          </a:p>
          <a:p>
            <a:pPr lvl="2"/>
            <a:r>
              <a:rPr lang="cs-CZ" sz="1800" dirty="0"/>
              <a:t>Rychlejší použití</a:t>
            </a:r>
          </a:p>
          <a:p>
            <a:pPr lvl="2"/>
            <a:r>
              <a:rPr lang="cs-CZ" sz="1800" dirty="0"/>
              <a:t>Předem daný význam jednotlivých možností</a:t>
            </a:r>
          </a:p>
          <a:p>
            <a:pPr lvl="3"/>
            <a:r>
              <a:rPr lang="cs-CZ" sz="1800" dirty="0"/>
              <a:t>Není nutno číst…</a:t>
            </a:r>
          </a:p>
          <a:p>
            <a:pPr lvl="2"/>
            <a:r>
              <a:rPr lang="cs-CZ" sz="1800" dirty="0" err="1"/>
              <a:t>Mass</a:t>
            </a:r>
            <a:r>
              <a:rPr lang="cs-CZ" sz="1800" dirty="0"/>
              <a:t> </a:t>
            </a:r>
            <a:r>
              <a:rPr lang="cs-CZ" sz="1800" dirty="0" err="1"/>
              <a:t>Effect</a:t>
            </a:r>
            <a:endParaRPr lang="cs-CZ" sz="1950" dirty="0"/>
          </a:p>
          <a:p>
            <a:pPr lvl="1"/>
            <a:endParaRPr lang="cs-CZ" sz="1800" dirty="0"/>
          </a:p>
          <a:p>
            <a:pPr lvl="1"/>
            <a:endParaRPr lang="cs-CZ" sz="1200" dirty="0"/>
          </a:p>
          <a:p>
            <a:pPr lvl="1"/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37543500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53752"/>
            <a:ext cx="8229600" cy="1143000"/>
          </a:xfrm>
        </p:spPr>
        <p:txBody>
          <a:bodyPr/>
          <a:lstStyle/>
          <a:p>
            <a:r>
              <a:rPr lang="cs-CZ" dirty="0"/>
              <a:t>Text – dialogy</a:t>
            </a:r>
          </a:p>
        </p:txBody>
      </p:sp>
      <p:pic>
        <p:nvPicPr>
          <p:cNvPr id="4" name="Obrázek 3" descr="Deponia dialo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67734" y="1196752"/>
            <a:ext cx="9456533" cy="53193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524000" y="651605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Deponia</a:t>
            </a:r>
            <a:endParaRPr lang="cs-CZ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53752"/>
            <a:ext cx="8229600" cy="1143000"/>
          </a:xfrm>
        </p:spPr>
        <p:txBody>
          <a:bodyPr/>
          <a:lstStyle/>
          <a:p>
            <a:r>
              <a:rPr lang="cs-CZ" dirty="0"/>
              <a:t>Text – dialogy</a:t>
            </a:r>
          </a:p>
        </p:txBody>
      </p:sp>
      <p:pic>
        <p:nvPicPr>
          <p:cNvPr id="4" name="Obrázek 3" descr="Deponia dialo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67734" y="1196752"/>
            <a:ext cx="9456533" cy="53193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524000" y="651605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Mass</a:t>
            </a:r>
            <a:r>
              <a:rPr lang="cs-CZ" dirty="0"/>
              <a:t> </a:t>
            </a:r>
            <a:r>
              <a:rPr lang="cs-CZ" dirty="0" err="1"/>
              <a:t>Effect</a:t>
            </a:r>
            <a:endParaRPr lang="cs-CZ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53752"/>
            <a:ext cx="8229600" cy="1143000"/>
          </a:xfrm>
        </p:spPr>
        <p:txBody>
          <a:bodyPr/>
          <a:lstStyle/>
          <a:p>
            <a:r>
              <a:rPr lang="cs-CZ" dirty="0"/>
              <a:t>Text – dialogy</a:t>
            </a:r>
          </a:p>
        </p:txBody>
      </p:sp>
      <p:pic>
        <p:nvPicPr>
          <p:cNvPr id="4" name="Obrázek 3" descr="Deponia dialo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26987" y="1196752"/>
            <a:ext cx="7538027" cy="5472608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53752"/>
            <a:ext cx="8229600" cy="1143000"/>
          </a:xfrm>
        </p:spPr>
        <p:txBody>
          <a:bodyPr/>
          <a:lstStyle/>
          <a:p>
            <a:r>
              <a:rPr lang="cs-CZ" dirty="0"/>
              <a:t>Text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0" y="1196752"/>
            <a:ext cx="8928992" cy="5443190"/>
          </a:xfrm>
        </p:spPr>
        <p:txBody>
          <a:bodyPr>
            <a:normAutofit/>
          </a:bodyPr>
          <a:lstStyle/>
          <a:p>
            <a:r>
              <a:rPr lang="cs-CZ" sz="2400" dirty="0"/>
              <a:t>Zadávání textu:</a:t>
            </a:r>
          </a:p>
          <a:p>
            <a:pPr lvl="1"/>
            <a:r>
              <a:rPr lang="cs-CZ" sz="2000" dirty="0"/>
              <a:t>Klávesnice</a:t>
            </a:r>
          </a:p>
          <a:p>
            <a:pPr lvl="2"/>
            <a:r>
              <a:rPr lang="cs-CZ" sz="2000" dirty="0"/>
              <a:t>Fyzická</a:t>
            </a:r>
          </a:p>
          <a:p>
            <a:pPr lvl="2"/>
            <a:r>
              <a:rPr lang="cs-CZ" sz="2000" dirty="0"/>
              <a:t>Dotyková</a:t>
            </a:r>
          </a:p>
          <a:p>
            <a:pPr lvl="2"/>
            <a:endParaRPr lang="cs-CZ" sz="2000" dirty="0"/>
          </a:p>
          <a:p>
            <a:pPr lvl="1"/>
            <a:r>
              <a:rPr lang="cs-CZ" sz="2000" dirty="0"/>
              <a:t>Virtuální klávesnice</a:t>
            </a:r>
          </a:p>
          <a:p>
            <a:pPr lvl="2"/>
            <a:endParaRPr lang="cs-CZ" sz="1850" dirty="0"/>
          </a:p>
          <a:p>
            <a:pPr lvl="1"/>
            <a:r>
              <a:rPr lang="cs-CZ" sz="2000" dirty="0"/>
              <a:t>Konzole – rozložení podle </a:t>
            </a:r>
            <a:r>
              <a:rPr lang="cs-CZ" sz="2000" dirty="0" err="1"/>
              <a:t>gamepadu</a:t>
            </a:r>
            <a:endParaRPr lang="cs-CZ" sz="1400" dirty="0"/>
          </a:p>
          <a:p>
            <a:pPr lvl="1"/>
            <a:endParaRPr lang="cs-CZ" sz="1800" dirty="0"/>
          </a:p>
          <a:p>
            <a:pPr lvl="1"/>
            <a:endParaRPr lang="cs-CZ" sz="1200" dirty="0"/>
          </a:p>
          <a:p>
            <a:pPr lvl="1"/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89341735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53752"/>
            <a:ext cx="8229600" cy="1143000"/>
          </a:xfrm>
        </p:spPr>
        <p:txBody>
          <a:bodyPr/>
          <a:lstStyle/>
          <a:p>
            <a:r>
              <a:rPr lang="cs-CZ" dirty="0"/>
              <a:t>Text – virtuální klávesnice</a:t>
            </a:r>
          </a:p>
        </p:txBody>
      </p:sp>
      <p:pic>
        <p:nvPicPr>
          <p:cNvPr id="4" name="Obrázek 3" descr="Deponia dialo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9249" y="1124744"/>
            <a:ext cx="7715183" cy="53193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524000" y="651605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Sony </a:t>
            </a:r>
            <a:r>
              <a:rPr lang="cs-CZ" dirty="0" err="1"/>
              <a:t>Playstation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3515493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53752"/>
            <a:ext cx="8229600" cy="1143000"/>
          </a:xfrm>
        </p:spPr>
        <p:txBody>
          <a:bodyPr/>
          <a:lstStyle/>
          <a:p>
            <a:r>
              <a:rPr lang="cs-CZ" dirty="0"/>
              <a:t>Text – virtuální klávesnice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080" y="980728"/>
            <a:ext cx="6024094" cy="553532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524000" y="651605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Steam</a:t>
            </a:r>
            <a:r>
              <a:rPr lang="cs-CZ" dirty="0"/>
              <a:t> (Big Picture) – „Daisy Wheel“</a:t>
            </a:r>
          </a:p>
        </p:txBody>
      </p:sp>
    </p:spTree>
    <p:extLst>
      <p:ext uri="{BB962C8B-B14F-4D97-AF65-F5344CB8AC3E}">
        <p14:creationId xmlns:p14="http://schemas.microsoft.com/office/powerpoint/2010/main" val="342013885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1384" y="3112"/>
            <a:ext cx="8229600" cy="1143000"/>
          </a:xfrm>
        </p:spPr>
        <p:txBody>
          <a:bodyPr/>
          <a:lstStyle/>
          <a:p>
            <a:r>
              <a:rPr lang="cs-CZ" dirty="0"/>
              <a:t>Osnova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51384" y="1328674"/>
            <a:ext cx="8229600" cy="5443190"/>
          </a:xfrm>
        </p:spPr>
        <p:txBody>
          <a:bodyPr>
            <a:normAutofit/>
          </a:bodyPr>
          <a:lstStyle/>
          <a:p>
            <a:r>
              <a:rPr lang="cs-CZ" sz="2400" dirty="0"/>
              <a:t>Úvod</a:t>
            </a:r>
          </a:p>
          <a:p>
            <a:r>
              <a:rPr lang="cs-CZ" sz="2400" dirty="0"/>
              <a:t>Fyzická rozhraní</a:t>
            </a:r>
          </a:p>
          <a:p>
            <a:pPr lvl="1"/>
            <a:r>
              <a:rPr lang="cs-CZ" sz="2000" dirty="0"/>
              <a:t>Vstup</a:t>
            </a:r>
          </a:p>
          <a:p>
            <a:pPr lvl="1"/>
            <a:r>
              <a:rPr lang="cs-CZ" sz="2000" dirty="0"/>
              <a:t>Výstup</a:t>
            </a:r>
          </a:p>
          <a:p>
            <a:pPr lvl="1"/>
            <a:endParaRPr lang="cs-CZ" sz="2000" dirty="0"/>
          </a:p>
          <a:p>
            <a:r>
              <a:rPr lang="cs-CZ" sz="2400" dirty="0"/>
              <a:t>Virtuální rozhraní</a:t>
            </a:r>
          </a:p>
          <a:p>
            <a:pPr lvl="1"/>
            <a:r>
              <a:rPr lang="cs-CZ" sz="2000" dirty="0"/>
              <a:t>Menu</a:t>
            </a:r>
          </a:p>
          <a:p>
            <a:pPr lvl="1"/>
            <a:r>
              <a:rPr lang="cs-CZ" sz="2000" dirty="0"/>
              <a:t>Text</a:t>
            </a:r>
          </a:p>
          <a:p>
            <a:pPr lvl="1"/>
            <a:r>
              <a:rPr lang="cs-CZ" sz="2000" b="1" dirty="0">
                <a:solidFill>
                  <a:schemeClr val="accent1"/>
                </a:solidFill>
              </a:rPr>
              <a:t>In-game prvky</a:t>
            </a:r>
          </a:p>
          <a:p>
            <a:pPr lvl="1"/>
            <a:r>
              <a:rPr lang="cs-CZ" sz="2000" dirty="0"/>
              <a:t>Návrh</a:t>
            </a:r>
            <a:endParaRPr lang="en-US" sz="2000" dirty="0"/>
          </a:p>
          <a:p>
            <a:pPr lvl="1"/>
            <a:endParaRPr lang="en-US" sz="2000" dirty="0"/>
          </a:p>
          <a:p>
            <a:r>
              <a:rPr lang="en-US" sz="2000" dirty="0"/>
              <a:t>VR</a:t>
            </a:r>
            <a:endParaRPr lang="cs-CZ" sz="2000" dirty="0"/>
          </a:p>
          <a:p>
            <a:endParaRPr lang="cs-CZ" sz="2150" dirty="0"/>
          </a:p>
          <a:p>
            <a:pPr lvl="1"/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65534418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53752"/>
            <a:ext cx="8229600" cy="1143000"/>
          </a:xfrm>
        </p:spPr>
        <p:txBody>
          <a:bodyPr/>
          <a:lstStyle/>
          <a:p>
            <a:r>
              <a:rPr lang="cs-CZ" dirty="0"/>
              <a:t>Typy in-game rozhraní</a:t>
            </a: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2569230"/>
              </p:ext>
            </p:extLst>
          </p:nvPr>
        </p:nvGraphicFramePr>
        <p:xfrm>
          <a:off x="3496926" y="2636912"/>
          <a:ext cx="7135578" cy="33843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55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9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904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28125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Ne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Ano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8125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Ne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Non-</a:t>
                      </a:r>
                      <a:r>
                        <a:rPr lang="cs-CZ" sz="2400" dirty="0" err="1"/>
                        <a:t>diegetic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err="1"/>
                        <a:t>Spatial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8125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Ano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Meta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err="1"/>
                        <a:t>diegetic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6023992" y="1772816"/>
            <a:ext cx="35076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Je rozhraní vykresleno </a:t>
            </a:r>
          </a:p>
          <a:p>
            <a:r>
              <a:rPr lang="cs-CZ" sz="2400" dirty="0"/>
              <a:t>ve 3D herním světě?</a:t>
            </a:r>
            <a:endParaRPr lang="en-US" sz="2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983432" y="4316903"/>
            <a:ext cx="2365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400" dirty="0"/>
              <a:t>Patří rozhraní do fiktivního herního světa?</a:t>
            </a:r>
            <a:endParaRPr lang="en-US" sz="2400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53752"/>
            <a:ext cx="8229600" cy="1143000"/>
          </a:xfrm>
        </p:spPr>
        <p:txBody>
          <a:bodyPr/>
          <a:lstStyle/>
          <a:p>
            <a:r>
              <a:rPr lang="cs-CZ" dirty="0"/>
              <a:t>Typy in-game rozhraní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0" y="1052736"/>
            <a:ext cx="8928992" cy="5443190"/>
          </a:xfrm>
        </p:spPr>
        <p:txBody>
          <a:bodyPr>
            <a:normAutofit/>
          </a:bodyPr>
          <a:lstStyle/>
          <a:p>
            <a:r>
              <a:rPr lang="cs-CZ" sz="2400" b="1" dirty="0"/>
              <a:t>Non-</a:t>
            </a:r>
            <a:r>
              <a:rPr lang="cs-CZ" sz="2400" b="1" dirty="0" err="1"/>
              <a:t>diegetic</a:t>
            </a:r>
            <a:r>
              <a:rPr lang="cs-CZ" sz="2400" dirty="0"/>
              <a:t> (statické)</a:t>
            </a:r>
          </a:p>
          <a:p>
            <a:pPr lvl="1"/>
            <a:r>
              <a:rPr lang="cs-CZ" sz="2000" dirty="0"/>
              <a:t>Vykreslováno mimo herní svět; viditelné, slyšitelné pouze hráčem, nikoli herními charaktery</a:t>
            </a:r>
          </a:p>
          <a:p>
            <a:pPr lvl="1"/>
            <a:r>
              <a:rPr lang="cs-CZ" sz="2000" dirty="0"/>
              <a:t>HUD display</a:t>
            </a:r>
          </a:p>
          <a:p>
            <a:endParaRPr lang="cs-CZ" sz="2400" dirty="0"/>
          </a:p>
          <a:p>
            <a:endParaRPr lang="cs-CZ" sz="2400" dirty="0"/>
          </a:p>
        </p:txBody>
      </p:sp>
      <p:grpSp>
        <p:nvGrpSpPr>
          <p:cNvPr id="4" name="Skupina 3"/>
          <p:cNvGrpSpPr/>
          <p:nvPr/>
        </p:nvGrpSpPr>
        <p:grpSpPr>
          <a:xfrm>
            <a:off x="3431704" y="2348880"/>
            <a:ext cx="6059408" cy="3679495"/>
            <a:chOff x="3290552" y="2470481"/>
            <a:chExt cx="6200560" cy="3828562"/>
          </a:xfrm>
        </p:grpSpPr>
        <p:sp>
          <p:nvSpPr>
            <p:cNvPr id="5" name="TextovéPole 4"/>
            <p:cNvSpPr txBox="1"/>
            <p:nvPr/>
          </p:nvSpPr>
          <p:spPr>
            <a:xfrm>
              <a:off x="8048088" y="5929711"/>
              <a:ext cx="1443024" cy="369332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cs-CZ" dirty="0" err="1"/>
                <a:t>Mass</a:t>
              </a:r>
              <a:r>
                <a:rPr lang="cs-CZ" dirty="0"/>
                <a:t> </a:t>
              </a:r>
              <a:r>
                <a:rPr lang="cs-CZ" dirty="0" err="1"/>
                <a:t>Effect</a:t>
              </a:r>
              <a:endParaRPr lang="cs-CZ" dirty="0"/>
            </a:p>
          </p:txBody>
        </p:sp>
        <p:pic>
          <p:nvPicPr>
            <p:cNvPr id="6" name="Obrázek 5" descr="masseffect3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90552" y="2470481"/>
              <a:ext cx="6178440" cy="3449629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</p:grpSp>
      <p:grpSp>
        <p:nvGrpSpPr>
          <p:cNvPr id="16" name="Skupina 15"/>
          <p:cNvGrpSpPr/>
          <p:nvPr/>
        </p:nvGrpSpPr>
        <p:grpSpPr>
          <a:xfrm>
            <a:off x="4655840" y="2564904"/>
            <a:ext cx="6231604" cy="3957053"/>
            <a:chOff x="3720158" y="1998066"/>
            <a:chExt cx="6804248" cy="4172311"/>
          </a:xfrm>
        </p:grpSpPr>
        <p:pic>
          <p:nvPicPr>
            <p:cNvPr id="17" name="Obrázek 16" descr="TeamFortress2-hud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20158" y="1998066"/>
              <a:ext cx="6804248" cy="3827390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sp>
          <p:nvSpPr>
            <p:cNvPr id="18" name="TextovéPole 17"/>
            <p:cNvSpPr txBox="1"/>
            <p:nvPr/>
          </p:nvSpPr>
          <p:spPr>
            <a:xfrm>
              <a:off x="8572356" y="5801043"/>
              <a:ext cx="1872629" cy="3693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/>
                <a:t>Team </a:t>
              </a:r>
              <a:r>
                <a:rPr lang="cs-CZ" dirty="0" err="1"/>
                <a:t>Fortress</a:t>
              </a:r>
              <a:r>
                <a:rPr lang="cs-CZ" dirty="0"/>
                <a:t> 2</a:t>
              </a:r>
            </a:p>
          </p:txBody>
        </p:sp>
      </p:grpSp>
      <p:grpSp>
        <p:nvGrpSpPr>
          <p:cNvPr id="19" name="Skupina 18"/>
          <p:cNvGrpSpPr/>
          <p:nvPr/>
        </p:nvGrpSpPr>
        <p:grpSpPr>
          <a:xfrm>
            <a:off x="5735960" y="2780928"/>
            <a:ext cx="6382203" cy="4077072"/>
            <a:chOff x="3647728" y="1628800"/>
            <a:chExt cx="6234690" cy="4176464"/>
          </a:xfrm>
        </p:grpSpPr>
        <p:sp>
          <p:nvSpPr>
            <p:cNvPr id="20" name="TextovéPole 19"/>
            <p:cNvSpPr txBox="1"/>
            <p:nvPr/>
          </p:nvSpPr>
          <p:spPr>
            <a:xfrm>
              <a:off x="7727661" y="5435932"/>
              <a:ext cx="2154757" cy="369332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cs-CZ" dirty="0" err="1"/>
                <a:t>World</a:t>
              </a:r>
              <a:r>
                <a:rPr lang="cs-CZ" dirty="0"/>
                <a:t> </a:t>
              </a:r>
              <a:r>
                <a:rPr lang="cs-CZ" dirty="0" err="1"/>
                <a:t>of</a:t>
              </a:r>
              <a:r>
                <a:rPr lang="cs-CZ" dirty="0"/>
                <a:t> </a:t>
              </a:r>
              <a:r>
                <a:rPr lang="cs-CZ" dirty="0" err="1"/>
                <a:t>Warcraft</a:t>
              </a:r>
              <a:endParaRPr lang="cs-CZ" dirty="0"/>
            </a:p>
          </p:txBody>
        </p:sp>
        <p:pic>
          <p:nvPicPr>
            <p:cNvPr id="21" name="Obrázek 20" descr="masseffect3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47728" y="1628800"/>
              <a:ext cx="6086856" cy="3799038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84211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1384" y="3112"/>
            <a:ext cx="8229600" cy="1143000"/>
          </a:xfrm>
        </p:spPr>
        <p:txBody>
          <a:bodyPr/>
          <a:lstStyle/>
          <a:p>
            <a:r>
              <a:rPr lang="cs-CZ" dirty="0"/>
              <a:t>Osnova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51384" y="1328674"/>
            <a:ext cx="8229600" cy="5443190"/>
          </a:xfrm>
        </p:spPr>
        <p:txBody>
          <a:bodyPr>
            <a:normAutofit lnSpcReduction="10000"/>
          </a:bodyPr>
          <a:lstStyle/>
          <a:p>
            <a:r>
              <a:rPr lang="cs-CZ" sz="2400" dirty="0"/>
              <a:t>Úvod</a:t>
            </a:r>
          </a:p>
          <a:p>
            <a:endParaRPr lang="cs-CZ" sz="2400" dirty="0"/>
          </a:p>
          <a:p>
            <a:r>
              <a:rPr lang="cs-CZ" sz="2400" dirty="0"/>
              <a:t>Fyzická rozhraní</a:t>
            </a:r>
          </a:p>
          <a:p>
            <a:pPr lvl="1"/>
            <a:r>
              <a:rPr lang="cs-CZ" sz="2000" b="1" dirty="0">
                <a:solidFill>
                  <a:schemeClr val="accent1"/>
                </a:solidFill>
              </a:rPr>
              <a:t>Vstup</a:t>
            </a:r>
          </a:p>
          <a:p>
            <a:pPr lvl="1"/>
            <a:r>
              <a:rPr lang="cs-CZ" sz="2000" dirty="0"/>
              <a:t>Výstup</a:t>
            </a:r>
          </a:p>
          <a:p>
            <a:pPr lvl="1"/>
            <a:endParaRPr lang="cs-CZ" sz="2000" dirty="0"/>
          </a:p>
          <a:p>
            <a:r>
              <a:rPr lang="cs-CZ" sz="2400" dirty="0"/>
              <a:t>Virtuální rozhraní</a:t>
            </a:r>
          </a:p>
          <a:p>
            <a:pPr lvl="1"/>
            <a:r>
              <a:rPr lang="cs-CZ" sz="2000" dirty="0"/>
              <a:t>Menu</a:t>
            </a:r>
          </a:p>
          <a:p>
            <a:pPr lvl="1"/>
            <a:r>
              <a:rPr lang="cs-CZ" sz="2000" dirty="0"/>
              <a:t>Text</a:t>
            </a:r>
          </a:p>
          <a:p>
            <a:pPr lvl="1"/>
            <a:r>
              <a:rPr lang="cs-CZ" sz="2000" dirty="0"/>
              <a:t>In-game prvky</a:t>
            </a:r>
          </a:p>
          <a:p>
            <a:pPr lvl="1"/>
            <a:r>
              <a:rPr lang="cs-CZ" sz="2000" dirty="0"/>
              <a:t>Návrh</a:t>
            </a:r>
            <a:endParaRPr lang="en-US" sz="2000" dirty="0"/>
          </a:p>
          <a:p>
            <a:pPr lvl="1"/>
            <a:endParaRPr lang="en-US" sz="2000" dirty="0"/>
          </a:p>
          <a:p>
            <a:r>
              <a:rPr lang="en-US" sz="2000" dirty="0"/>
              <a:t>VR</a:t>
            </a:r>
            <a:endParaRPr lang="cs-CZ" sz="2150" dirty="0"/>
          </a:p>
          <a:p>
            <a:pPr lvl="1"/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30048499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53752"/>
            <a:ext cx="8229600" cy="1143000"/>
          </a:xfrm>
        </p:spPr>
        <p:txBody>
          <a:bodyPr/>
          <a:lstStyle/>
          <a:p>
            <a:r>
              <a:rPr lang="cs-CZ" dirty="0"/>
              <a:t>Typy in-game rozhraní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9376" y="1052736"/>
            <a:ext cx="8928992" cy="5443190"/>
          </a:xfrm>
        </p:spPr>
        <p:txBody>
          <a:bodyPr>
            <a:normAutofit/>
          </a:bodyPr>
          <a:lstStyle/>
          <a:p>
            <a:r>
              <a:rPr lang="cs-CZ" sz="2400" b="1" dirty="0" err="1"/>
              <a:t>Diegetic</a:t>
            </a:r>
            <a:r>
              <a:rPr lang="cs-CZ" sz="2400" dirty="0"/>
              <a:t> (dynamické)</a:t>
            </a:r>
          </a:p>
          <a:p>
            <a:pPr lvl="1"/>
            <a:r>
              <a:rPr lang="cs-CZ" sz="2000" dirty="0"/>
              <a:t>integrované do herního světa (to, co můžou vidět a slyšet herní charaktery:</a:t>
            </a:r>
          </a:p>
          <a:p>
            <a:endParaRPr lang="cs-CZ" sz="2400" dirty="0"/>
          </a:p>
          <a:p>
            <a:endParaRPr lang="cs-CZ" sz="2400" dirty="0"/>
          </a:p>
        </p:txBody>
      </p:sp>
      <p:grpSp>
        <p:nvGrpSpPr>
          <p:cNvPr id="6" name="Skupina 5"/>
          <p:cNvGrpSpPr/>
          <p:nvPr/>
        </p:nvGrpSpPr>
        <p:grpSpPr>
          <a:xfrm>
            <a:off x="2783632" y="2084493"/>
            <a:ext cx="5305371" cy="3792779"/>
            <a:chOff x="2783632" y="2084493"/>
            <a:chExt cx="6372200" cy="4555449"/>
          </a:xfrm>
        </p:grpSpPr>
        <p:pic>
          <p:nvPicPr>
            <p:cNvPr id="4" name="Obrázek 3" descr="deadspace1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83632" y="2084493"/>
              <a:ext cx="6372200" cy="4186117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sp>
          <p:nvSpPr>
            <p:cNvPr id="5" name="TextovéPole 4"/>
            <p:cNvSpPr txBox="1"/>
            <p:nvPr/>
          </p:nvSpPr>
          <p:spPr>
            <a:xfrm>
              <a:off x="7367481" y="6270610"/>
              <a:ext cx="16161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/>
                <a:t>Dead</a:t>
              </a:r>
              <a:r>
                <a:rPr lang="cs-CZ" dirty="0"/>
                <a:t> </a:t>
              </a:r>
              <a:r>
                <a:rPr lang="cs-CZ" dirty="0" err="1"/>
                <a:t>Space</a:t>
              </a:r>
              <a:endParaRPr lang="cs-CZ" dirty="0"/>
            </a:p>
          </p:txBody>
        </p:sp>
      </p:grpSp>
      <p:grpSp>
        <p:nvGrpSpPr>
          <p:cNvPr id="16" name="Skupina 15"/>
          <p:cNvGrpSpPr/>
          <p:nvPr/>
        </p:nvGrpSpPr>
        <p:grpSpPr>
          <a:xfrm>
            <a:off x="3431704" y="2290721"/>
            <a:ext cx="6624736" cy="4018599"/>
            <a:chOff x="3243281" y="2724506"/>
            <a:chExt cx="5672220" cy="3440798"/>
          </a:xfrm>
        </p:grpSpPr>
        <p:pic>
          <p:nvPicPr>
            <p:cNvPr id="17" name="Obrázek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3281" y="2724506"/>
              <a:ext cx="5476903" cy="3080758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sp>
          <p:nvSpPr>
            <p:cNvPr id="18" name="TextovéPole 17"/>
            <p:cNvSpPr txBox="1"/>
            <p:nvPr/>
          </p:nvSpPr>
          <p:spPr>
            <a:xfrm>
              <a:off x="7947501" y="5795972"/>
              <a:ext cx="968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err="1"/>
                <a:t>Fallout</a:t>
              </a:r>
              <a:endParaRPr lang="cs-CZ" dirty="0"/>
            </a:p>
          </p:txBody>
        </p:sp>
      </p:grpSp>
      <p:grpSp>
        <p:nvGrpSpPr>
          <p:cNvPr id="25" name="Skupina 24"/>
          <p:cNvGrpSpPr/>
          <p:nvPr/>
        </p:nvGrpSpPr>
        <p:grpSpPr>
          <a:xfrm>
            <a:off x="4511824" y="2506056"/>
            <a:ext cx="7130327" cy="4163304"/>
            <a:chOff x="3215680" y="2513515"/>
            <a:chExt cx="5211683" cy="3043033"/>
          </a:xfrm>
        </p:grpSpPr>
        <p:pic>
          <p:nvPicPr>
            <p:cNvPr id="26" name="Obrázek 25" descr="deadspace1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15680" y="2513515"/>
              <a:ext cx="4771874" cy="2664296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sp>
          <p:nvSpPr>
            <p:cNvPr id="27" name="TextovéPole 26"/>
            <p:cNvSpPr txBox="1"/>
            <p:nvPr/>
          </p:nvSpPr>
          <p:spPr>
            <a:xfrm>
              <a:off x="7005179" y="5187216"/>
              <a:ext cx="14221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/>
                <a:t>Metro 2033</a:t>
              </a:r>
            </a:p>
          </p:txBody>
        </p:sp>
      </p:grpSp>
      <p:grpSp>
        <p:nvGrpSpPr>
          <p:cNvPr id="31" name="Skupina 30"/>
          <p:cNvGrpSpPr/>
          <p:nvPr/>
        </p:nvGrpSpPr>
        <p:grpSpPr>
          <a:xfrm>
            <a:off x="5303912" y="2780928"/>
            <a:ext cx="6937996" cy="4044925"/>
            <a:chOff x="2491165" y="1556792"/>
            <a:chExt cx="6463925" cy="3823612"/>
          </a:xfrm>
        </p:grpSpPr>
        <p:pic>
          <p:nvPicPr>
            <p:cNvPr id="32" name="Obrázek 31" descr="deadspace1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91165" y="1556792"/>
              <a:ext cx="6190538" cy="3456384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sp>
          <p:nvSpPr>
            <p:cNvPr id="33" name="TextovéPole 32"/>
            <p:cNvSpPr txBox="1"/>
            <p:nvPr/>
          </p:nvSpPr>
          <p:spPr>
            <a:xfrm>
              <a:off x="6918955" y="5011072"/>
              <a:ext cx="20361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/>
                <a:t>Assassin’s</a:t>
              </a:r>
              <a:r>
                <a:rPr lang="cs-CZ" dirty="0"/>
                <a:t> </a:t>
              </a:r>
              <a:r>
                <a:rPr lang="cs-CZ" dirty="0" err="1"/>
                <a:t>Creed</a:t>
              </a:r>
              <a:endParaRPr lang="cs-CZ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53752"/>
            <a:ext cx="8229600" cy="1143000"/>
          </a:xfrm>
        </p:spPr>
        <p:txBody>
          <a:bodyPr/>
          <a:lstStyle/>
          <a:p>
            <a:r>
              <a:rPr lang="cs-CZ" dirty="0"/>
              <a:t>Typy in-game rozhraní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0" y="1052736"/>
            <a:ext cx="8928992" cy="5443190"/>
          </a:xfrm>
        </p:spPr>
        <p:txBody>
          <a:bodyPr>
            <a:normAutofit/>
          </a:bodyPr>
          <a:lstStyle/>
          <a:p>
            <a:r>
              <a:rPr lang="cs-CZ" sz="2400" b="1" dirty="0" err="1"/>
              <a:t>Spatial</a:t>
            </a:r>
            <a:r>
              <a:rPr lang="cs-CZ" sz="2400" dirty="0"/>
              <a:t> (prostorové): vykresleno v 3D prostoru herního světa, nejsou „běžnou“ součástí tohoto světa:</a:t>
            </a:r>
          </a:p>
        </p:txBody>
      </p:sp>
      <p:grpSp>
        <p:nvGrpSpPr>
          <p:cNvPr id="6" name="Skupina 5"/>
          <p:cNvGrpSpPr/>
          <p:nvPr/>
        </p:nvGrpSpPr>
        <p:grpSpPr>
          <a:xfrm>
            <a:off x="2711625" y="1963609"/>
            <a:ext cx="5832647" cy="3913663"/>
            <a:chOff x="2855641" y="1844824"/>
            <a:chExt cx="5832647" cy="3913663"/>
          </a:xfrm>
        </p:grpSpPr>
        <p:pic>
          <p:nvPicPr>
            <p:cNvPr id="4" name="Obrázek 3" descr="deadspace1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55641" y="1844824"/>
              <a:ext cx="5760640" cy="3600400"/>
            </a:xfrm>
            <a:prstGeom prst="rect">
              <a:avLst/>
            </a:prstGeom>
            <a:ln w="22225">
              <a:solidFill>
                <a:schemeClr val="tx1"/>
              </a:solidFill>
            </a:ln>
          </p:spPr>
        </p:pic>
        <p:sp>
          <p:nvSpPr>
            <p:cNvPr id="5" name="TextovéPole 4"/>
            <p:cNvSpPr txBox="1"/>
            <p:nvPr/>
          </p:nvSpPr>
          <p:spPr>
            <a:xfrm>
              <a:off x="7200380" y="5389155"/>
              <a:ext cx="14879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/>
                <a:t>Left</a:t>
              </a:r>
              <a:r>
                <a:rPr lang="cs-CZ" dirty="0"/>
                <a:t> 4 </a:t>
              </a:r>
              <a:r>
                <a:rPr lang="cs-CZ" dirty="0" err="1"/>
                <a:t>Dead</a:t>
              </a:r>
              <a:endParaRPr lang="cs-CZ" dirty="0"/>
            </a:p>
          </p:txBody>
        </p:sp>
      </p:grpSp>
      <p:grpSp>
        <p:nvGrpSpPr>
          <p:cNvPr id="16" name="Skupina 15"/>
          <p:cNvGrpSpPr/>
          <p:nvPr/>
        </p:nvGrpSpPr>
        <p:grpSpPr>
          <a:xfrm>
            <a:off x="3359696" y="2284838"/>
            <a:ext cx="6480720" cy="3952474"/>
            <a:chOff x="3332230" y="2219773"/>
            <a:chExt cx="6480720" cy="3952474"/>
          </a:xfrm>
        </p:grpSpPr>
        <p:pic>
          <p:nvPicPr>
            <p:cNvPr id="17" name="Obrázek 16" descr="deadspace1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32230" y="2219773"/>
              <a:ext cx="6447762" cy="3600000"/>
            </a:xfrm>
            <a:prstGeom prst="rect">
              <a:avLst/>
            </a:prstGeom>
            <a:ln w="22225">
              <a:solidFill>
                <a:schemeClr val="tx1"/>
              </a:solidFill>
            </a:ln>
          </p:spPr>
        </p:pic>
        <p:sp>
          <p:nvSpPr>
            <p:cNvPr id="18" name="TextovéPole 17"/>
            <p:cNvSpPr txBox="1"/>
            <p:nvPr/>
          </p:nvSpPr>
          <p:spPr>
            <a:xfrm>
              <a:off x="8328248" y="5802915"/>
              <a:ext cx="14847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/>
                <a:t>Splinter</a:t>
              </a:r>
              <a:r>
                <a:rPr lang="cs-CZ" dirty="0"/>
                <a:t> Cell</a:t>
              </a:r>
            </a:p>
          </p:txBody>
        </p:sp>
      </p:grpSp>
      <p:grpSp>
        <p:nvGrpSpPr>
          <p:cNvPr id="19" name="Skupina 18"/>
          <p:cNvGrpSpPr/>
          <p:nvPr/>
        </p:nvGrpSpPr>
        <p:grpSpPr>
          <a:xfrm>
            <a:off x="4439816" y="2579813"/>
            <a:ext cx="6548599" cy="3945531"/>
            <a:chOff x="3143672" y="2219773"/>
            <a:chExt cx="6548599" cy="3945531"/>
          </a:xfrm>
        </p:grpSpPr>
        <p:pic>
          <p:nvPicPr>
            <p:cNvPr id="20" name="Obrázek 19" descr="deadspace1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43672" y="2219773"/>
              <a:ext cx="6447760" cy="3600000"/>
            </a:xfrm>
            <a:prstGeom prst="rect">
              <a:avLst/>
            </a:prstGeom>
            <a:ln w="22225">
              <a:solidFill>
                <a:schemeClr val="tx1"/>
              </a:solidFill>
            </a:ln>
          </p:spPr>
        </p:pic>
        <p:sp>
          <p:nvSpPr>
            <p:cNvPr id="21" name="TextovéPole 20"/>
            <p:cNvSpPr txBox="1"/>
            <p:nvPr/>
          </p:nvSpPr>
          <p:spPr>
            <a:xfrm>
              <a:off x="8884036" y="5795972"/>
              <a:ext cx="8082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/>
                <a:t>Fable</a:t>
              </a:r>
              <a:endParaRPr lang="cs-CZ" dirty="0"/>
            </a:p>
          </p:txBody>
        </p:sp>
      </p:grpSp>
      <p:grpSp>
        <p:nvGrpSpPr>
          <p:cNvPr id="22" name="Skupina 21"/>
          <p:cNvGrpSpPr/>
          <p:nvPr/>
        </p:nvGrpSpPr>
        <p:grpSpPr>
          <a:xfrm>
            <a:off x="5471902" y="2896099"/>
            <a:ext cx="6532005" cy="3961901"/>
            <a:chOff x="3359696" y="2348880"/>
            <a:chExt cx="6532005" cy="3961901"/>
          </a:xfrm>
        </p:grpSpPr>
        <p:pic>
          <p:nvPicPr>
            <p:cNvPr id="23" name="Obrázek 22" descr="deadspace1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59696" y="2348880"/>
              <a:ext cx="6447761" cy="3600000"/>
            </a:xfrm>
            <a:prstGeom prst="rect">
              <a:avLst/>
            </a:prstGeom>
            <a:ln w="22225">
              <a:solidFill>
                <a:schemeClr val="tx1"/>
              </a:solidFill>
            </a:ln>
          </p:spPr>
        </p:pic>
        <p:sp>
          <p:nvSpPr>
            <p:cNvPr id="24" name="TextovéPole 23"/>
            <p:cNvSpPr txBox="1"/>
            <p:nvPr/>
          </p:nvSpPr>
          <p:spPr>
            <a:xfrm>
              <a:off x="9120336" y="5941449"/>
              <a:ext cx="7713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/>
                <a:t>Forza</a:t>
              </a:r>
              <a:endParaRPr lang="cs-CZ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53752"/>
            <a:ext cx="8229600" cy="1143000"/>
          </a:xfrm>
        </p:spPr>
        <p:txBody>
          <a:bodyPr/>
          <a:lstStyle/>
          <a:p>
            <a:r>
              <a:rPr lang="cs-CZ" dirty="0"/>
              <a:t>Typy in-game rozhraní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0" y="1052736"/>
            <a:ext cx="8928992" cy="5443190"/>
          </a:xfrm>
        </p:spPr>
        <p:txBody>
          <a:bodyPr>
            <a:normAutofit/>
          </a:bodyPr>
          <a:lstStyle/>
          <a:p>
            <a:r>
              <a:rPr lang="cs-CZ" sz="2400" b="1" dirty="0"/>
              <a:t>Meta</a:t>
            </a:r>
            <a:r>
              <a:rPr lang="cs-CZ" sz="2400" dirty="0"/>
              <a:t>: patří do herního světa – svázané s aktuální herní situací, vykreslováno mimo 3D prostor herního světa, </a:t>
            </a:r>
          </a:p>
        </p:txBody>
      </p:sp>
      <p:grpSp>
        <p:nvGrpSpPr>
          <p:cNvPr id="6" name="Skupina 5"/>
          <p:cNvGrpSpPr/>
          <p:nvPr/>
        </p:nvGrpSpPr>
        <p:grpSpPr>
          <a:xfrm>
            <a:off x="921368" y="2060848"/>
            <a:ext cx="5894712" cy="3952474"/>
            <a:chOff x="3009600" y="2118347"/>
            <a:chExt cx="5894712" cy="3952474"/>
          </a:xfrm>
        </p:grpSpPr>
        <p:pic>
          <p:nvPicPr>
            <p:cNvPr id="4" name="Obrázek 3" descr="deadspace1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09600" y="2118347"/>
              <a:ext cx="5760000" cy="3600000"/>
            </a:xfrm>
            <a:prstGeom prst="rect">
              <a:avLst/>
            </a:prstGeom>
            <a:ln w="22225">
              <a:solidFill>
                <a:schemeClr val="tx1"/>
              </a:solidFill>
            </a:ln>
          </p:spPr>
        </p:pic>
        <p:sp>
          <p:nvSpPr>
            <p:cNvPr id="5" name="TextovéPole 4"/>
            <p:cNvSpPr txBox="1"/>
            <p:nvPr/>
          </p:nvSpPr>
          <p:spPr>
            <a:xfrm>
              <a:off x="7443656" y="5701489"/>
              <a:ext cx="14606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/>
                <a:t>S.T.A.L.K.E.R</a:t>
              </a:r>
            </a:p>
          </p:txBody>
        </p:sp>
      </p:grpSp>
      <p:grpSp>
        <p:nvGrpSpPr>
          <p:cNvPr id="7" name="Skupina 6"/>
          <p:cNvGrpSpPr/>
          <p:nvPr/>
        </p:nvGrpSpPr>
        <p:grpSpPr>
          <a:xfrm>
            <a:off x="3503712" y="2420888"/>
            <a:ext cx="5848596" cy="3967228"/>
            <a:chOff x="3652276" y="2474895"/>
            <a:chExt cx="5848596" cy="3967228"/>
          </a:xfrm>
        </p:grpSpPr>
        <p:pic>
          <p:nvPicPr>
            <p:cNvPr id="8" name="Obrázek 7" descr="deadspace1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52276" y="2474895"/>
              <a:ext cx="5752577" cy="3600000"/>
            </a:xfrm>
            <a:prstGeom prst="rect">
              <a:avLst/>
            </a:prstGeom>
            <a:ln w="22225">
              <a:solidFill>
                <a:schemeClr val="tx1"/>
              </a:solidFill>
            </a:ln>
          </p:spPr>
        </p:pic>
        <p:sp>
          <p:nvSpPr>
            <p:cNvPr id="9" name="TextovéPole 8"/>
            <p:cNvSpPr txBox="1"/>
            <p:nvPr/>
          </p:nvSpPr>
          <p:spPr>
            <a:xfrm>
              <a:off x="8040216" y="6072791"/>
              <a:ext cx="14606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/>
                <a:t>S.T.A.L.K.E.R</a:t>
              </a:r>
            </a:p>
          </p:txBody>
        </p:sp>
      </p:grpSp>
      <p:grpSp>
        <p:nvGrpSpPr>
          <p:cNvPr id="10" name="Skupina 9"/>
          <p:cNvGrpSpPr/>
          <p:nvPr/>
        </p:nvGrpSpPr>
        <p:grpSpPr>
          <a:xfrm>
            <a:off x="5437984" y="2844044"/>
            <a:ext cx="6509426" cy="3969332"/>
            <a:chOff x="3763038" y="2348880"/>
            <a:chExt cx="6509426" cy="3969332"/>
          </a:xfrm>
        </p:grpSpPr>
        <p:pic>
          <p:nvPicPr>
            <p:cNvPr id="11" name="Obrázek 10" descr="deadspace1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63038" y="2348880"/>
              <a:ext cx="6447762" cy="3600000"/>
            </a:xfrm>
            <a:prstGeom prst="rect">
              <a:avLst/>
            </a:prstGeom>
            <a:ln w="22225">
              <a:solidFill>
                <a:schemeClr val="tx1"/>
              </a:solidFill>
            </a:ln>
          </p:spPr>
        </p:pic>
        <p:sp>
          <p:nvSpPr>
            <p:cNvPr id="12" name="TextovéPole 11"/>
            <p:cNvSpPr txBox="1"/>
            <p:nvPr/>
          </p:nvSpPr>
          <p:spPr>
            <a:xfrm>
              <a:off x="9616515" y="5948880"/>
              <a:ext cx="6559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/>
                <a:t>GTA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53752"/>
            <a:ext cx="8229600" cy="1143000"/>
          </a:xfrm>
        </p:spPr>
        <p:txBody>
          <a:bodyPr/>
          <a:lstStyle/>
          <a:p>
            <a:r>
              <a:rPr lang="cs-CZ" dirty="0"/>
              <a:t>Typy in-game rozhraní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0" y="1196752"/>
            <a:ext cx="10308528" cy="5443190"/>
          </a:xfrm>
        </p:spPr>
        <p:txBody>
          <a:bodyPr>
            <a:normAutofit/>
          </a:bodyPr>
          <a:lstStyle/>
          <a:p>
            <a:r>
              <a:rPr lang="cs-CZ" sz="2400" dirty="0"/>
              <a:t>Non-</a:t>
            </a:r>
            <a:r>
              <a:rPr lang="cs-CZ" sz="2400" dirty="0" err="1"/>
              <a:t>diegetic</a:t>
            </a:r>
            <a:r>
              <a:rPr lang="cs-CZ" sz="2400" dirty="0"/>
              <a:t>:</a:t>
            </a:r>
          </a:p>
          <a:p>
            <a:pPr lvl="1"/>
            <a:r>
              <a:rPr lang="cs-CZ" sz="2000" dirty="0"/>
              <a:t>Tradiční, hráči jsou na to zvyklí</a:t>
            </a:r>
          </a:p>
          <a:p>
            <a:pPr lvl="1"/>
            <a:r>
              <a:rPr lang="cs-CZ" sz="2000" dirty="0"/>
              <a:t>„hráč nehraje hru, hráč hraje rozhraní“</a:t>
            </a:r>
            <a:endParaRPr lang="cs-CZ" sz="1200" dirty="0"/>
          </a:p>
          <a:p>
            <a:endParaRPr lang="cs-CZ" sz="2400" dirty="0"/>
          </a:p>
          <a:p>
            <a:r>
              <a:rPr lang="cs-CZ" sz="2400" dirty="0" err="1"/>
              <a:t>Diegetic</a:t>
            </a:r>
            <a:r>
              <a:rPr lang="cs-CZ" sz="2400" dirty="0"/>
              <a:t>:</a:t>
            </a:r>
          </a:p>
          <a:p>
            <a:pPr lvl="1"/>
            <a:r>
              <a:rPr lang="cs-CZ" sz="2000" dirty="0"/>
              <a:t>Těžší na návrh (implementaci)</a:t>
            </a:r>
          </a:p>
          <a:p>
            <a:pPr lvl="1"/>
            <a:r>
              <a:rPr lang="cs-CZ" sz="2000" dirty="0"/>
              <a:t>Může pomoci při „ponoření“ (</a:t>
            </a:r>
            <a:r>
              <a:rPr lang="cs-CZ" sz="2000" dirty="0" err="1"/>
              <a:t>immersion</a:t>
            </a:r>
            <a:r>
              <a:rPr lang="cs-CZ" sz="2000" dirty="0"/>
              <a:t>) hráče do hry… VR</a:t>
            </a:r>
            <a:endParaRPr lang="cs-CZ" sz="1850" dirty="0"/>
          </a:p>
          <a:p>
            <a:pPr lvl="1"/>
            <a:endParaRPr lang="cs-CZ" sz="2000" dirty="0"/>
          </a:p>
          <a:p>
            <a:r>
              <a:rPr lang="cs-CZ" sz="2400" dirty="0"/>
              <a:t>Pokud se rozhodujeme mezi imerzí a funkcionalitou – funkcionalita musí mít přednost…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53752"/>
            <a:ext cx="8229600" cy="1143000"/>
          </a:xfrm>
        </p:spPr>
        <p:txBody>
          <a:bodyPr/>
          <a:lstStyle/>
          <a:p>
            <a:r>
              <a:rPr lang="cs-CZ" dirty="0" err="1"/>
              <a:t>Out</a:t>
            </a:r>
            <a:r>
              <a:rPr lang="cs-CZ" dirty="0"/>
              <a:t>-</a:t>
            </a:r>
            <a:r>
              <a:rPr lang="cs-CZ" dirty="0" err="1"/>
              <a:t>of</a:t>
            </a:r>
            <a:r>
              <a:rPr lang="cs-CZ" dirty="0"/>
              <a:t>-game rozhraní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540000" y="1196752"/>
            <a:ext cx="10308528" cy="5184576"/>
          </a:xfrm>
        </p:spPr>
        <p:txBody>
          <a:bodyPr>
            <a:normAutofit/>
          </a:bodyPr>
          <a:lstStyle/>
          <a:p>
            <a:r>
              <a:rPr lang="cs-CZ" sz="2400" dirty="0"/>
              <a:t>Interakce s vypnutou hrou – notifikace</a:t>
            </a:r>
          </a:p>
          <a:p>
            <a:pPr lvl="1"/>
            <a:r>
              <a:rPr lang="cs-CZ" sz="2000" dirty="0"/>
              <a:t>„</a:t>
            </a:r>
            <a:r>
              <a:rPr lang="cs-CZ" sz="2000" dirty="0" err="1"/>
              <a:t>Your</a:t>
            </a:r>
            <a:r>
              <a:rPr lang="cs-CZ" sz="2000" dirty="0"/>
              <a:t> base </a:t>
            </a:r>
            <a:r>
              <a:rPr lang="cs-CZ" sz="2000" dirty="0" err="1"/>
              <a:t>was</a:t>
            </a:r>
            <a:r>
              <a:rPr lang="cs-CZ" sz="2000" dirty="0"/>
              <a:t> </a:t>
            </a:r>
            <a:r>
              <a:rPr lang="cs-CZ" sz="2000" dirty="0" err="1"/>
              <a:t>attacked</a:t>
            </a:r>
            <a:r>
              <a:rPr lang="cs-CZ" sz="2000" dirty="0"/>
              <a:t>.“</a:t>
            </a:r>
          </a:p>
          <a:p>
            <a:pPr lvl="1"/>
            <a:r>
              <a:rPr lang="cs-CZ" sz="2000" dirty="0"/>
              <a:t>„Upgrade </a:t>
            </a:r>
            <a:r>
              <a:rPr lang="cs-CZ" sz="2000" dirty="0" err="1"/>
              <a:t>completed</a:t>
            </a:r>
            <a:r>
              <a:rPr lang="cs-CZ" sz="2000" dirty="0"/>
              <a:t>.“</a:t>
            </a:r>
          </a:p>
          <a:p>
            <a:pPr lvl="1"/>
            <a:r>
              <a:rPr lang="cs-CZ" sz="2000" dirty="0"/>
              <a:t>…</a:t>
            </a:r>
          </a:p>
          <a:p>
            <a:pPr lvl="1"/>
            <a:r>
              <a:rPr lang="cs-CZ" sz="2000" dirty="0"/>
              <a:t>„</a:t>
            </a:r>
            <a:r>
              <a:rPr lang="cs-CZ" sz="2000" dirty="0" err="1"/>
              <a:t>Your</a:t>
            </a:r>
            <a:r>
              <a:rPr lang="cs-CZ" sz="2000" dirty="0"/>
              <a:t> </a:t>
            </a:r>
            <a:r>
              <a:rPr lang="cs-CZ" sz="2000" dirty="0" err="1"/>
              <a:t>minions</a:t>
            </a:r>
            <a:r>
              <a:rPr lang="cs-CZ" sz="2000" dirty="0"/>
              <a:t> are </a:t>
            </a:r>
            <a:r>
              <a:rPr lang="cs-CZ" sz="2000" dirty="0" err="1"/>
              <a:t>bored</a:t>
            </a:r>
            <a:r>
              <a:rPr lang="cs-CZ" sz="2000" dirty="0"/>
              <a:t>, </a:t>
            </a:r>
            <a:r>
              <a:rPr lang="cs-CZ" sz="2000" dirty="0" err="1"/>
              <a:t>come</a:t>
            </a:r>
            <a:r>
              <a:rPr lang="cs-CZ" sz="2000" dirty="0"/>
              <a:t> </a:t>
            </a:r>
            <a:r>
              <a:rPr lang="cs-CZ" sz="2000" dirty="0" err="1"/>
              <a:t>back</a:t>
            </a:r>
            <a:r>
              <a:rPr lang="cs-CZ" sz="2000" dirty="0"/>
              <a:t> and </a:t>
            </a:r>
            <a:r>
              <a:rPr lang="cs-CZ" sz="2000" dirty="0" err="1"/>
              <a:t>take</a:t>
            </a:r>
            <a:r>
              <a:rPr lang="cs-CZ" sz="2000" dirty="0"/>
              <a:t> </a:t>
            </a:r>
            <a:r>
              <a:rPr lang="cs-CZ" sz="2000" dirty="0" err="1"/>
              <a:t>them</a:t>
            </a:r>
            <a:r>
              <a:rPr lang="cs-CZ" sz="2000" dirty="0"/>
              <a:t> to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batlle</a:t>
            </a:r>
            <a:r>
              <a:rPr lang="cs-CZ" sz="2000" dirty="0"/>
              <a:t>“</a:t>
            </a:r>
          </a:p>
          <a:p>
            <a:pPr marL="0" indent="0">
              <a:buNone/>
            </a:pPr>
            <a:endParaRPr lang="cs-CZ" sz="2000" dirty="0"/>
          </a:p>
          <a:p>
            <a:pPr lvl="1"/>
            <a:r>
              <a:rPr lang="cs-CZ" sz="2000" dirty="0"/>
              <a:t>Stručné</a:t>
            </a:r>
          </a:p>
          <a:p>
            <a:pPr lvl="1"/>
            <a:r>
              <a:rPr lang="cs-CZ" sz="2000" dirty="0"/>
              <a:t>Důležité</a:t>
            </a:r>
          </a:p>
          <a:p>
            <a:pPr lvl="1"/>
            <a:r>
              <a:rPr lang="cs-CZ" sz="2000" dirty="0"/>
              <a:t>Přiměřeně časté</a:t>
            </a:r>
          </a:p>
        </p:txBody>
      </p:sp>
    </p:spTree>
    <p:extLst>
      <p:ext uri="{BB962C8B-B14F-4D97-AF65-F5344CB8AC3E}">
        <p14:creationId xmlns:p14="http://schemas.microsoft.com/office/powerpoint/2010/main" val="383438243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1384" y="3112"/>
            <a:ext cx="8229600" cy="1143000"/>
          </a:xfrm>
        </p:spPr>
        <p:txBody>
          <a:bodyPr/>
          <a:lstStyle/>
          <a:p>
            <a:r>
              <a:rPr lang="cs-CZ" dirty="0"/>
              <a:t>Osnova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51384" y="1328674"/>
            <a:ext cx="8229600" cy="5443190"/>
          </a:xfrm>
        </p:spPr>
        <p:txBody>
          <a:bodyPr>
            <a:normAutofit/>
          </a:bodyPr>
          <a:lstStyle/>
          <a:p>
            <a:r>
              <a:rPr lang="cs-CZ" sz="2400" dirty="0"/>
              <a:t>Úvod</a:t>
            </a:r>
          </a:p>
          <a:p>
            <a:r>
              <a:rPr lang="cs-CZ" sz="2400" dirty="0"/>
              <a:t>Fyzická rozhraní</a:t>
            </a:r>
          </a:p>
          <a:p>
            <a:pPr lvl="1"/>
            <a:r>
              <a:rPr lang="cs-CZ" sz="2000" dirty="0"/>
              <a:t>Vstup</a:t>
            </a:r>
          </a:p>
          <a:p>
            <a:pPr lvl="1"/>
            <a:r>
              <a:rPr lang="cs-CZ" sz="2000" dirty="0"/>
              <a:t>Výstup</a:t>
            </a:r>
          </a:p>
          <a:p>
            <a:pPr lvl="1"/>
            <a:endParaRPr lang="cs-CZ" sz="2000" dirty="0"/>
          </a:p>
          <a:p>
            <a:r>
              <a:rPr lang="cs-CZ" sz="2400" dirty="0"/>
              <a:t>Virtuální rozhraní</a:t>
            </a:r>
          </a:p>
          <a:p>
            <a:pPr lvl="1"/>
            <a:r>
              <a:rPr lang="cs-CZ" sz="2000" dirty="0"/>
              <a:t>Menu</a:t>
            </a:r>
          </a:p>
          <a:p>
            <a:pPr lvl="1"/>
            <a:r>
              <a:rPr lang="cs-CZ" sz="2000" dirty="0"/>
              <a:t>Text</a:t>
            </a:r>
          </a:p>
          <a:p>
            <a:pPr lvl="1"/>
            <a:r>
              <a:rPr lang="cs-CZ" sz="2000" dirty="0"/>
              <a:t>In-game prvky</a:t>
            </a:r>
          </a:p>
          <a:p>
            <a:pPr lvl="1"/>
            <a:r>
              <a:rPr lang="cs-CZ" sz="2000" b="1" dirty="0">
                <a:solidFill>
                  <a:schemeClr val="accent1"/>
                </a:solidFill>
              </a:rPr>
              <a:t>Návrh</a:t>
            </a:r>
            <a:endParaRPr lang="en-US" sz="2000" b="1" dirty="0">
              <a:solidFill>
                <a:schemeClr val="accent1"/>
              </a:solidFill>
            </a:endParaRPr>
          </a:p>
          <a:p>
            <a:pPr lvl="1"/>
            <a:endParaRPr lang="en-US" sz="2000" b="1" dirty="0">
              <a:solidFill>
                <a:schemeClr val="accent1"/>
              </a:solidFill>
            </a:endParaRPr>
          </a:p>
          <a:p>
            <a:r>
              <a:rPr lang="en-US" sz="2400" dirty="0"/>
              <a:t>VR</a:t>
            </a:r>
            <a:endParaRPr lang="cs-CZ" sz="2400" dirty="0"/>
          </a:p>
          <a:p>
            <a:pPr lvl="1"/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90727285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53752"/>
            <a:ext cx="8229600" cy="1143000"/>
          </a:xfrm>
        </p:spPr>
        <p:txBody>
          <a:bodyPr/>
          <a:lstStyle/>
          <a:p>
            <a:r>
              <a:rPr lang="cs-CZ" dirty="0"/>
              <a:t>Návrh rozhraní – grafika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0" y="1196752"/>
            <a:ext cx="8928992" cy="5443190"/>
          </a:xfrm>
        </p:spPr>
        <p:txBody>
          <a:bodyPr>
            <a:normAutofit/>
          </a:bodyPr>
          <a:lstStyle/>
          <a:p>
            <a:r>
              <a:rPr lang="cs-CZ" sz="2400" dirty="0"/>
              <a:t>Jednotný styl rozhraní a zbytku hry</a:t>
            </a:r>
          </a:p>
          <a:p>
            <a:pPr lvl="1"/>
            <a:r>
              <a:rPr lang="cs-CZ" sz="2000" dirty="0"/>
              <a:t>Sci-fi, </a:t>
            </a:r>
            <a:r>
              <a:rPr lang="cs-CZ" sz="2000" dirty="0" err="1"/>
              <a:t>medivial</a:t>
            </a:r>
            <a:r>
              <a:rPr lang="cs-CZ" sz="2000" dirty="0"/>
              <a:t>, </a:t>
            </a:r>
            <a:r>
              <a:rPr lang="cs-CZ" sz="2000" dirty="0" err="1"/>
              <a:t>minimalistic</a:t>
            </a:r>
            <a:r>
              <a:rPr lang="cs-CZ" sz="2000" dirty="0"/>
              <a:t>, …</a:t>
            </a:r>
          </a:p>
          <a:p>
            <a:pPr lvl="1"/>
            <a:endParaRPr lang="cs-CZ" sz="2000" dirty="0"/>
          </a:p>
          <a:p>
            <a:r>
              <a:rPr lang="cs-CZ" sz="2400" dirty="0"/>
              <a:t>Principy návrhu herního rozhraní:</a:t>
            </a:r>
          </a:p>
          <a:p>
            <a:pPr lvl="1"/>
            <a:r>
              <a:rPr lang="cs-CZ" sz="2000" dirty="0"/>
              <a:t>Vycházíme z principů komunikace člověka s počítačem (PV182, PV097, PV123, PV078, …)</a:t>
            </a:r>
          </a:p>
          <a:p>
            <a:pPr lvl="2"/>
            <a:r>
              <a:rPr lang="cs-CZ" sz="2000" dirty="0"/>
              <a:t>Barva</a:t>
            </a:r>
          </a:p>
          <a:p>
            <a:pPr lvl="2"/>
            <a:r>
              <a:rPr lang="cs-CZ" sz="2000" dirty="0"/>
              <a:t>Písmo</a:t>
            </a:r>
          </a:p>
          <a:p>
            <a:pPr lvl="2"/>
            <a:r>
              <a:rPr lang="cs-CZ" sz="2000" dirty="0"/>
              <a:t>Piktogramy, ikony, …</a:t>
            </a:r>
          </a:p>
          <a:p>
            <a:pPr lvl="2"/>
            <a:endParaRPr lang="cs-CZ" sz="2000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53752"/>
            <a:ext cx="8229600" cy="1143000"/>
          </a:xfrm>
        </p:spPr>
        <p:txBody>
          <a:bodyPr/>
          <a:lstStyle/>
          <a:p>
            <a:r>
              <a:rPr lang="cs-CZ" dirty="0"/>
              <a:t>Návrh rozhraní – grafika – barvy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5118" y="1196752"/>
            <a:ext cx="10673449" cy="5443190"/>
          </a:xfrm>
        </p:spPr>
        <p:txBody>
          <a:bodyPr>
            <a:normAutofit/>
          </a:bodyPr>
          <a:lstStyle/>
          <a:p>
            <a:r>
              <a:rPr lang="cs-CZ" sz="2400" dirty="0"/>
              <a:t>Barvy v počítačové grafice… viz: </a:t>
            </a:r>
          </a:p>
          <a:p>
            <a:pPr lvl="1"/>
            <a:r>
              <a:rPr lang="cs-CZ" sz="2000" dirty="0"/>
              <a:t>PV182, PV097, PV215, …</a:t>
            </a:r>
          </a:p>
          <a:p>
            <a:pPr lvl="1"/>
            <a:r>
              <a:rPr lang="cs-CZ" sz="2000" dirty="0"/>
              <a:t>Edward </a:t>
            </a:r>
            <a:r>
              <a:rPr lang="cs-CZ" sz="2000" dirty="0" err="1"/>
              <a:t>Tufte</a:t>
            </a:r>
            <a:endParaRPr lang="cs-CZ" sz="2000" dirty="0"/>
          </a:p>
          <a:p>
            <a:pPr lvl="1"/>
            <a:r>
              <a:rPr lang="cs-CZ" sz="2000" dirty="0" err="1"/>
              <a:t>M.Kvasňovský</a:t>
            </a:r>
            <a:r>
              <a:rPr lang="cs-CZ" sz="2000" dirty="0"/>
              <a:t>: </a:t>
            </a:r>
            <a:r>
              <a:rPr lang="cs-CZ" sz="2000" i="1" dirty="0" err="1"/>
              <a:t>Teória</a:t>
            </a:r>
            <a:r>
              <a:rPr lang="cs-CZ" sz="2000" i="1" dirty="0"/>
              <a:t> a </a:t>
            </a:r>
            <a:r>
              <a:rPr lang="cs-CZ" sz="2000" i="1" dirty="0" err="1"/>
              <a:t>psychológia</a:t>
            </a:r>
            <a:r>
              <a:rPr lang="cs-CZ" sz="2000" i="1" dirty="0"/>
              <a:t> </a:t>
            </a:r>
            <a:r>
              <a:rPr lang="cs-CZ" sz="2000" i="1" dirty="0" err="1"/>
              <a:t>farieb</a:t>
            </a:r>
            <a:r>
              <a:rPr lang="cs-CZ" sz="2000" i="1" dirty="0"/>
              <a:t> v </a:t>
            </a:r>
            <a:r>
              <a:rPr lang="cs-CZ" sz="2000" i="1" dirty="0" err="1"/>
              <a:t>internetovej</a:t>
            </a:r>
            <a:r>
              <a:rPr lang="cs-CZ" sz="2000" i="1" dirty="0"/>
              <a:t> </a:t>
            </a:r>
            <a:r>
              <a:rPr lang="cs-CZ" sz="2000" i="1" dirty="0" err="1"/>
              <a:t>komunikácii</a:t>
            </a:r>
            <a:r>
              <a:rPr lang="cs-CZ" sz="2000" dirty="0"/>
              <a:t>, DP, 2010</a:t>
            </a:r>
            <a:endParaRPr lang="cs-CZ" sz="1200" dirty="0"/>
          </a:p>
          <a:p>
            <a:endParaRPr lang="cs-CZ" sz="2400" dirty="0"/>
          </a:p>
          <a:p>
            <a:r>
              <a:rPr lang="cs-CZ" sz="2400" dirty="0"/>
              <a:t>Důvody použití barev ve hrách i v rozhraních:</a:t>
            </a:r>
          </a:p>
          <a:p>
            <a:pPr lvl="1"/>
            <a:r>
              <a:rPr lang="cs-CZ" sz="2000" dirty="0"/>
              <a:t>Reprezentují realitu, definují styl, náladu (horror, retro, </a:t>
            </a:r>
            <a:r>
              <a:rPr lang="cs-CZ" sz="2000" dirty="0" err="1"/>
              <a:t>cartoon</a:t>
            </a:r>
            <a:r>
              <a:rPr lang="cs-CZ" sz="2000" dirty="0"/>
              <a:t>, …)</a:t>
            </a:r>
          </a:p>
          <a:p>
            <a:pPr lvl="1"/>
            <a:r>
              <a:rPr lang="cs-CZ" sz="2000" dirty="0"/>
              <a:t>Rozlišení (</a:t>
            </a:r>
            <a:r>
              <a:rPr lang="en-US" sz="2000" dirty="0"/>
              <a:t>labeling</a:t>
            </a:r>
            <a:r>
              <a:rPr lang="cs-CZ" sz="2000" dirty="0"/>
              <a:t>)</a:t>
            </a:r>
          </a:p>
          <a:p>
            <a:pPr lvl="2"/>
            <a:r>
              <a:rPr lang="cs-CZ" sz="1800" dirty="0"/>
              <a:t>Hráčů, týmů, území, …</a:t>
            </a:r>
          </a:p>
          <a:p>
            <a:pPr lvl="1"/>
            <a:r>
              <a:rPr lang="cs-CZ" sz="2000" dirty="0"/>
              <a:t>Měření: mapování informace na barvu</a:t>
            </a:r>
          </a:p>
          <a:p>
            <a:pPr lvl="2"/>
            <a:r>
              <a:rPr lang="cs-CZ" sz="1800" dirty="0"/>
              <a:t>Zdraví (</a:t>
            </a:r>
            <a:r>
              <a:rPr lang="en-US" sz="1800" dirty="0"/>
              <a:t>Health-bar</a:t>
            </a:r>
            <a:r>
              <a:rPr lang="cs-CZ" sz="1800" dirty="0"/>
              <a:t>), úroveň hluku, radiace, přehřátí zbraně, …</a:t>
            </a:r>
          </a:p>
          <a:p>
            <a:pPr lvl="1"/>
            <a:r>
              <a:rPr lang="cs-CZ" sz="2000" dirty="0"/>
              <a:t>Oživení, dekorace</a:t>
            </a:r>
          </a:p>
          <a:p>
            <a:pPr marL="342900" lvl="1" indent="0">
              <a:buNone/>
            </a:pPr>
            <a:endParaRPr lang="cs-CZ" sz="2000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53752"/>
            <a:ext cx="8229600" cy="1143000"/>
          </a:xfrm>
        </p:spPr>
        <p:txBody>
          <a:bodyPr/>
          <a:lstStyle/>
          <a:p>
            <a:r>
              <a:rPr lang="cs-CZ" dirty="0"/>
              <a:t>Návrh rozhraní – text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0" y="1196752"/>
            <a:ext cx="11172624" cy="5472608"/>
          </a:xfrm>
        </p:spPr>
        <p:txBody>
          <a:bodyPr>
            <a:normAutofit/>
          </a:bodyPr>
          <a:lstStyle/>
          <a:p>
            <a:pPr lvl="1"/>
            <a:r>
              <a:rPr lang="cs-CZ" sz="2400" dirty="0"/>
              <a:t>Je třeba myslet na:</a:t>
            </a:r>
          </a:p>
          <a:p>
            <a:pPr lvl="2"/>
            <a:r>
              <a:rPr lang="cs-CZ" sz="2250" dirty="0"/>
              <a:t>Fonty</a:t>
            </a:r>
          </a:p>
          <a:p>
            <a:pPr lvl="2"/>
            <a:r>
              <a:rPr lang="cs-CZ" sz="2250" dirty="0"/>
              <a:t>Lokalizace / internacionalizace</a:t>
            </a:r>
          </a:p>
          <a:p>
            <a:pPr lvl="2"/>
            <a:r>
              <a:rPr lang="cs-CZ" sz="2250" dirty="0"/>
              <a:t>Barvy a kontrast</a:t>
            </a:r>
          </a:p>
          <a:p>
            <a:pPr lvl="2"/>
            <a:r>
              <a:rPr lang="cs-CZ" sz="2250" dirty="0"/>
              <a:t>Kolik textu? Méně je někdy více:</a:t>
            </a:r>
          </a:p>
          <a:p>
            <a:pPr lvl="3"/>
            <a:r>
              <a:rPr lang="cs-CZ" sz="2250" dirty="0" err="1"/>
              <a:t>WoW</a:t>
            </a:r>
            <a:r>
              <a:rPr lang="cs-CZ" sz="2250" dirty="0"/>
              <a:t>: „</a:t>
            </a:r>
            <a:r>
              <a:rPr lang="cs-CZ" sz="2250" dirty="0" err="1"/>
              <a:t>quest</a:t>
            </a:r>
            <a:r>
              <a:rPr lang="cs-CZ" sz="2250" dirty="0"/>
              <a:t> text“ omezen na 511 znaků.</a:t>
            </a:r>
          </a:p>
          <a:p>
            <a:pPr lvl="3"/>
            <a:endParaRPr lang="cs-CZ" sz="2250" dirty="0"/>
          </a:p>
          <a:p>
            <a:pPr lvl="2"/>
            <a:endParaRPr lang="cs-CZ" sz="2400" dirty="0"/>
          </a:p>
          <a:p>
            <a:pPr lvl="2"/>
            <a:endParaRPr lang="cs-CZ" sz="2400" dirty="0"/>
          </a:p>
          <a:p>
            <a:pPr marL="685800" lvl="2" indent="0" algn="r">
              <a:buNone/>
            </a:pPr>
            <a:r>
              <a:rPr lang="cs-CZ" sz="2400" dirty="0"/>
              <a:t>„</a:t>
            </a:r>
            <a:r>
              <a:rPr lang="en-US" sz="2400" i="1" dirty="0"/>
              <a:t>We need to stop writing a </a:t>
            </a:r>
            <a:r>
              <a:rPr lang="en-US" sz="2400" i="1" dirty="0" err="1"/>
              <a:t>fu</a:t>
            </a:r>
            <a:r>
              <a:rPr lang="cs-CZ" sz="2400" i="1" dirty="0"/>
              <a:t>***</a:t>
            </a:r>
            <a:r>
              <a:rPr lang="en-US" sz="2400" i="1" dirty="0"/>
              <a:t>ng book in our game,</a:t>
            </a:r>
            <a:endParaRPr lang="cs-CZ" sz="2400" i="1" dirty="0"/>
          </a:p>
          <a:p>
            <a:pPr marL="685800" lvl="2" indent="0" algn="r">
              <a:buNone/>
            </a:pPr>
            <a:r>
              <a:rPr lang="en-US" sz="2400" i="1" dirty="0"/>
              <a:t>because nobody wants to read it.</a:t>
            </a:r>
            <a:r>
              <a:rPr lang="cs-CZ" sz="2400" dirty="0"/>
              <a:t>“</a:t>
            </a:r>
          </a:p>
          <a:p>
            <a:pPr marL="342900" lvl="1" indent="0" algn="r">
              <a:buNone/>
            </a:pPr>
            <a:r>
              <a:rPr lang="cs-CZ" sz="2400" dirty="0" err="1"/>
              <a:t>Jeffrey</a:t>
            </a:r>
            <a:r>
              <a:rPr lang="cs-CZ" sz="2400" dirty="0"/>
              <a:t> Kaplan, game-play </a:t>
            </a:r>
            <a:r>
              <a:rPr lang="cs-CZ" sz="2400" dirty="0" err="1"/>
              <a:t>director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46731018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53752"/>
            <a:ext cx="8229600" cy="1143000"/>
          </a:xfrm>
        </p:spPr>
        <p:txBody>
          <a:bodyPr/>
          <a:lstStyle/>
          <a:p>
            <a:r>
              <a:rPr lang="cs-CZ" dirty="0"/>
              <a:t>Návrh rozhraní – hlavní herní menu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0" y="1196752"/>
            <a:ext cx="8928992" cy="5443190"/>
          </a:xfrm>
        </p:spPr>
        <p:txBody>
          <a:bodyPr>
            <a:normAutofit/>
          </a:bodyPr>
          <a:lstStyle/>
          <a:p>
            <a:r>
              <a:rPr lang="cs-CZ" sz="2400" dirty="0"/>
              <a:t>Postupy návrhu:</a:t>
            </a:r>
          </a:p>
          <a:p>
            <a:pPr lvl="1"/>
            <a:r>
              <a:rPr lang="cs-CZ" sz="2000" dirty="0"/>
              <a:t>Vývojový diagram, graf toků („</a:t>
            </a:r>
            <a:r>
              <a:rPr lang="cs-CZ" sz="2000" dirty="0" err="1"/>
              <a:t>flow</a:t>
            </a:r>
            <a:r>
              <a:rPr lang="cs-CZ" sz="2000" dirty="0"/>
              <a:t> chart“)</a:t>
            </a:r>
          </a:p>
          <a:p>
            <a:pPr lvl="1"/>
            <a:endParaRPr lang="cs-CZ" sz="2000" dirty="0"/>
          </a:p>
          <a:p>
            <a:pPr lvl="1"/>
            <a:r>
              <a:rPr lang="cs-CZ" sz="2000" dirty="0"/>
              <a:t>Ručně – papírové prototypy</a:t>
            </a:r>
          </a:p>
          <a:p>
            <a:pPr lvl="1"/>
            <a:r>
              <a:rPr lang="cs-CZ" sz="2000" dirty="0"/>
              <a:t>Ilustrátor, </a:t>
            </a:r>
            <a:r>
              <a:rPr lang="cs-CZ" sz="2000" dirty="0" err="1"/>
              <a:t>Inkscape</a:t>
            </a:r>
            <a:r>
              <a:rPr lang="cs-CZ" sz="2000" dirty="0"/>
              <a:t>, </a:t>
            </a:r>
            <a:r>
              <a:rPr lang="cs-CZ" sz="2000" strike="sngStrike" dirty="0" err="1"/>
              <a:t>Photoshop</a:t>
            </a:r>
            <a:endParaRPr lang="cs-CZ" sz="2000" dirty="0"/>
          </a:p>
          <a:p>
            <a:pPr lvl="1"/>
            <a:r>
              <a:rPr lang="cs-CZ" sz="2000" dirty="0"/>
              <a:t>Visio, </a:t>
            </a:r>
            <a:r>
              <a:rPr lang="cs-CZ" sz="2000" dirty="0" err="1"/>
              <a:t>Visual</a:t>
            </a:r>
            <a:r>
              <a:rPr lang="cs-CZ" sz="2000" dirty="0"/>
              <a:t> Studio</a:t>
            </a:r>
          </a:p>
          <a:p>
            <a:pPr lvl="1"/>
            <a:endParaRPr lang="cs-CZ" sz="2000" dirty="0"/>
          </a:p>
          <a:p>
            <a:pPr lvl="1"/>
            <a:r>
              <a:rPr lang="cs-CZ" sz="2000" dirty="0"/>
              <a:t>Viz PV182</a:t>
            </a:r>
          </a:p>
          <a:p>
            <a:pPr lvl="1"/>
            <a:endParaRPr lang="cs-CZ" sz="2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54000"/>
            <a:ext cx="8229600" cy="1143000"/>
          </a:xfrm>
        </p:spPr>
        <p:txBody>
          <a:bodyPr/>
          <a:lstStyle/>
          <a:p>
            <a:r>
              <a:rPr lang="cs-CZ" dirty="0"/>
              <a:t>Taxonomie – vstupní zařízení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9376" y="1187624"/>
            <a:ext cx="5760640" cy="5481736"/>
          </a:xfrm>
        </p:spPr>
        <p:txBody>
          <a:bodyPr>
            <a:normAutofit/>
          </a:bodyPr>
          <a:lstStyle/>
          <a:p>
            <a:r>
              <a:rPr lang="cs-CZ" sz="2400" dirty="0"/>
              <a:t>Digitální, binární</a:t>
            </a:r>
          </a:p>
          <a:p>
            <a:pPr lvl="1"/>
            <a:r>
              <a:rPr lang="cs-CZ" sz="2000" dirty="0"/>
              <a:t>Klávesnice</a:t>
            </a:r>
          </a:p>
          <a:p>
            <a:pPr lvl="1"/>
            <a:endParaRPr lang="cs-CZ" sz="2000" dirty="0"/>
          </a:p>
          <a:p>
            <a:r>
              <a:rPr lang="cs-CZ" sz="2400" dirty="0"/>
              <a:t>Analogové, spojité</a:t>
            </a:r>
          </a:p>
          <a:p>
            <a:pPr lvl="1"/>
            <a:r>
              <a:rPr lang="cs-CZ" sz="2000" dirty="0"/>
              <a:t>Pohyb myši, páka joysticku</a:t>
            </a:r>
          </a:p>
          <a:p>
            <a:pPr lvl="1"/>
            <a:r>
              <a:rPr lang="cs-CZ" sz="2000" dirty="0"/>
              <a:t>Sledování polohy </a:t>
            </a:r>
          </a:p>
          <a:p>
            <a:pPr lvl="2"/>
            <a:r>
              <a:rPr lang="cs-CZ" sz="2000" dirty="0"/>
              <a:t>gyroskop, akcelerometr, GPS, …</a:t>
            </a:r>
          </a:p>
          <a:p>
            <a:pPr lvl="2"/>
            <a:r>
              <a:rPr lang="cs-CZ" sz="2000" dirty="0"/>
              <a:t>Kinect, WII, PS </a:t>
            </a:r>
            <a:r>
              <a:rPr lang="cs-CZ" sz="2000" dirty="0" err="1"/>
              <a:t>Move</a:t>
            </a:r>
            <a:r>
              <a:rPr lang="cs-CZ" sz="2000" dirty="0"/>
              <a:t>, </a:t>
            </a:r>
            <a:r>
              <a:rPr lang="cs-CZ" sz="2000" dirty="0" err="1"/>
              <a:t>Leap</a:t>
            </a:r>
            <a:r>
              <a:rPr lang="cs-CZ" sz="2000" dirty="0"/>
              <a:t> </a:t>
            </a:r>
            <a:r>
              <a:rPr lang="cs-CZ" sz="2000" dirty="0" err="1"/>
              <a:t>Motion</a:t>
            </a:r>
            <a:r>
              <a:rPr lang="cs-CZ" sz="2000" dirty="0"/>
              <a:t>, …, </a:t>
            </a:r>
            <a:r>
              <a:rPr lang="cs-CZ" sz="2000" dirty="0" err="1"/>
              <a:t>Motion</a:t>
            </a:r>
            <a:r>
              <a:rPr lang="cs-CZ" sz="2000" dirty="0"/>
              <a:t> </a:t>
            </a:r>
            <a:r>
              <a:rPr lang="cs-CZ" sz="2000" dirty="0" err="1"/>
              <a:t>Tracking</a:t>
            </a:r>
            <a:endParaRPr lang="cs-CZ" sz="2400" dirty="0"/>
          </a:p>
          <a:p>
            <a:pPr marL="914400" lvl="2" indent="0">
              <a:buNone/>
            </a:pPr>
            <a:endParaRPr lang="cs-CZ" sz="1800" dirty="0"/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7032104" y="1187624"/>
            <a:ext cx="4824536" cy="5481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557213" indent="-214313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8572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2001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5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5430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5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5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5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5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5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cs-CZ" sz="2400" dirty="0"/>
              <a:t>Kombinace</a:t>
            </a:r>
          </a:p>
          <a:p>
            <a:pPr lvl="1"/>
            <a:r>
              <a:rPr lang="cs-CZ" sz="2000" dirty="0"/>
              <a:t>Myš</a:t>
            </a:r>
          </a:p>
          <a:p>
            <a:pPr lvl="1"/>
            <a:r>
              <a:rPr lang="cs-CZ" sz="2000" dirty="0"/>
              <a:t>Volant, letecká páka</a:t>
            </a:r>
          </a:p>
          <a:p>
            <a:pPr lvl="1"/>
            <a:r>
              <a:rPr lang="cs-CZ" sz="2000" dirty="0"/>
              <a:t>Herní ovladač (</a:t>
            </a:r>
            <a:r>
              <a:rPr lang="cs-CZ" sz="2000" dirty="0" err="1"/>
              <a:t>gamepad</a:t>
            </a:r>
            <a:r>
              <a:rPr lang="cs-CZ" sz="2000" dirty="0"/>
              <a:t>)</a:t>
            </a:r>
            <a:endParaRPr lang="cs-CZ" sz="1800" dirty="0"/>
          </a:p>
          <a:p>
            <a:pPr lvl="1"/>
            <a:r>
              <a:rPr lang="cs-CZ" sz="2000" dirty="0"/>
              <a:t>Dotyková plocha</a:t>
            </a:r>
            <a:endParaRPr lang="cs-CZ" sz="1200" dirty="0"/>
          </a:p>
          <a:p>
            <a:pPr lvl="1"/>
            <a:endParaRPr lang="cs-CZ" sz="2000" dirty="0"/>
          </a:p>
          <a:p>
            <a:r>
              <a:rPr lang="cs-CZ" sz="2400" dirty="0"/>
              <a:t>Brain-</a:t>
            </a:r>
            <a:r>
              <a:rPr lang="cs-CZ" sz="2400" dirty="0" err="1"/>
              <a:t>computer</a:t>
            </a:r>
            <a:r>
              <a:rPr lang="cs-CZ" sz="2400" dirty="0"/>
              <a:t> </a:t>
            </a:r>
            <a:r>
              <a:rPr lang="cs-CZ" sz="2400" dirty="0" err="1"/>
              <a:t>interaction</a:t>
            </a:r>
            <a:endParaRPr lang="cs-CZ" sz="2400" dirty="0"/>
          </a:p>
          <a:p>
            <a:pPr lvl="1"/>
            <a:r>
              <a:rPr lang="cs-CZ" sz="2000" dirty="0" err="1"/>
              <a:t>Wrist</a:t>
            </a:r>
            <a:r>
              <a:rPr lang="cs-CZ" sz="2000" dirty="0"/>
              <a:t>-band</a:t>
            </a:r>
          </a:p>
          <a:p>
            <a:pPr lvl="1"/>
            <a:r>
              <a:rPr lang="cs-CZ" sz="2000" dirty="0"/>
              <a:t>EEG</a:t>
            </a:r>
          </a:p>
          <a:p>
            <a:pPr lvl="1"/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53752"/>
            <a:ext cx="8229600" cy="1143000"/>
          </a:xfrm>
        </p:spPr>
        <p:txBody>
          <a:bodyPr/>
          <a:lstStyle/>
          <a:p>
            <a:r>
              <a:rPr lang="cs-CZ" dirty="0"/>
              <a:t>Návrh rozhraní – hlavní herní menu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811" y="1196752"/>
            <a:ext cx="8928992" cy="5443190"/>
          </a:xfrm>
        </p:spPr>
        <p:txBody>
          <a:bodyPr>
            <a:normAutofit/>
          </a:bodyPr>
          <a:lstStyle/>
          <a:p>
            <a:r>
              <a:rPr lang="cs-CZ" sz="2400" dirty="0"/>
              <a:t>Pro hry typické prvky:</a:t>
            </a:r>
          </a:p>
          <a:p>
            <a:pPr lvl="1"/>
            <a:r>
              <a:rPr lang="cs-CZ" sz="2000" dirty="0"/>
              <a:t>Nová hra</a:t>
            </a:r>
          </a:p>
          <a:p>
            <a:pPr lvl="1"/>
            <a:r>
              <a:rPr lang="cs-CZ" sz="2000" dirty="0"/>
              <a:t>Pokračovat / načíst hru</a:t>
            </a:r>
          </a:p>
          <a:p>
            <a:pPr lvl="1"/>
            <a:r>
              <a:rPr lang="cs-CZ" sz="2000" dirty="0"/>
              <a:t>Nastavení</a:t>
            </a:r>
          </a:p>
          <a:p>
            <a:pPr lvl="1"/>
            <a:r>
              <a:rPr lang="cs-CZ" sz="2000" dirty="0" err="1"/>
              <a:t>Credits</a:t>
            </a:r>
            <a:endParaRPr lang="cs-CZ" sz="2000" dirty="0"/>
          </a:p>
          <a:p>
            <a:pPr lvl="1"/>
            <a:r>
              <a:rPr lang="cs-CZ" sz="2000" dirty="0"/>
              <a:t>Konec</a:t>
            </a:r>
          </a:p>
          <a:p>
            <a:pPr lvl="1"/>
            <a:endParaRPr lang="cs-CZ" sz="2000" dirty="0"/>
          </a:p>
          <a:p>
            <a:r>
              <a:rPr lang="cs-CZ" sz="2400" dirty="0"/>
              <a:t>Pozadí: </a:t>
            </a:r>
          </a:p>
          <a:p>
            <a:pPr lvl="2"/>
            <a:r>
              <a:rPr lang="cs-CZ" sz="2000" dirty="0"/>
              <a:t>Logo, animované/</a:t>
            </a:r>
            <a:r>
              <a:rPr lang="cs-CZ" sz="2000" dirty="0" err="1"/>
              <a:t>renderované</a:t>
            </a:r>
            <a:endParaRPr lang="cs-CZ" sz="2000" dirty="0"/>
          </a:p>
          <a:p>
            <a:pPr lvl="2"/>
            <a:r>
              <a:rPr lang="cs-CZ" sz="2000" dirty="0"/>
              <a:t>…i menu by mělo běžet 60fps</a:t>
            </a:r>
          </a:p>
          <a:p>
            <a:pPr lvl="1"/>
            <a:endParaRPr lang="cs-CZ" sz="2000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53752"/>
            <a:ext cx="8229600" cy="1143000"/>
          </a:xfrm>
        </p:spPr>
        <p:txBody>
          <a:bodyPr/>
          <a:lstStyle/>
          <a:p>
            <a:r>
              <a:rPr lang="cs-CZ" dirty="0"/>
              <a:t>Návrh rozhraní – hlavní herní menu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401" y="1331193"/>
            <a:ext cx="7681198" cy="4800748"/>
          </a:xfrm>
        </p:spPr>
      </p:pic>
      <p:sp>
        <p:nvSpPr>
          <p:cNvPr id="5" name="TextovéPole 4"/>
          <p:cNvSpPr txBox="1"/>
          <p:nvPr/>
        </p:nvSpPr>
        <p:spPr>
          <a:xfrm>
            <a:off x="1524000" y="64886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Armikrog</a:t>
            </a:r>
            <a:r>
              <a:rPr lang="cs-CZ" dirty="0"/>
              <a:t>. (2016)</a:t>
            </a:r>
            <a:endParaRPr lang="cs-CZ" i="1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53752"/>
            <a:ext cx="8229600" cy="1143000"/>
          </a:xfrm>
        </p:spPr>
        <p:txBody>
          <a:bodyPr/>
          <a:lstStyle/>
          <a:p>
            <a:r>
              <a:rPr lang="cs-CZ" dirty="0"/>
              <a:t>Návrh rozhraní – hlavní herní menu</a:t>
            </a:r>
          </a:p>
        </p:txBody>
      </p:sp>
      <p:pic>
        <p:nvPicPr>
          <p:cNvPr id="4" name="Zástupný symbol pro obsah 3" descr="Box-method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55401" y="1009798"/>
            <a:ext cx="7681198" cy="5443538"/>
          </a:xfrm>
        </p:spPr>
      </p:pic>
      <p:sp>
        <p:nvSpPr>
          <p:cNvPr id="5" name="TextovéPole 4"/>
          <p:cNvSpPr txBox="1"/>
          <p:nvPr/>
        </p:nvSpPr>
        <p:spPr>
          <a:xfrm>
            <a:off x="1524000" y="64886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Brent Fox: </a:t>
            </a:r>
            <a:r>
              <a:rPr lang="cs-CZ" i="1" dirty="0"/>
              <a:t>Game interface design</a:t>
            </a:r>
          </a:p>
        </p:txBody>
      </p:sp>
    </p:spTree>
    <p:extLst>
      <p:ext uri="{BB962C8B-B14F-4D97-AF65-F5344CB8AC3E}">
        <p14:creationId xmlns:p14="http://schemas.microsoft.com/office/powerpoint/2010/main" val="121725117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53752"/>
            <a:ext cx="8229600" cy="1143000"/>
          </a:xfrm>
        </p:spPr>
        <p:txBody>
          <a:bodyPr/>
          <a:lstStyle/>
          <a:p>
            <a:r>
              <a:rPr lang="cs-CZ" dirty="0"/>
              <a:t>Návrh rozhraní – hlavní herní menu</a:t>
            </a:r>
          </a:p>
        </p:txBody>
      </p:sp>
      <p:pic>
        <p:nvPicPr>
          <p:cNvPr id="4" name="Zástupný symbol pro obsah 3" descr="Box-method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55401" y="1068865"/>
            <a:ext cx="7681198" cy="5384471"/>
          </a:xfrm>
        </p:spPr>
      </p:pic>
      <p:sp>
        <p:nvSpPr>
          <p:cNvPr id="5" name="TextovéPole 4"/>
          <p:cNvSpPr txBox="1"/>
          <p:nvPr/>
        </p:nvSpPr>
        <p:spPr>
          <a:xfrm>
            <a:off x="1524000" y="64886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Brent Fox: </a:t>
            </a:r>
            <a:r>
              <a:rPr lang="cs-CZ" i="1" dirty="0"/>
              <a:t>Game interface design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53752"/>
            <a:ext cx="8229600" cy="1143000"/>
          </a:xfrm>
        </p:spPr>
        <p:txBody>
          <a:bodyPr/>
          <a:lstStyle/>
          <a:p>
            <a:r>
              <a:rPr lang="cs-CZ" dirty="0"/>
              <a:t>Návrh rozhraní – HUD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540000" y="1196752"/>
            <a:ext cx="10596560" cy="5301208"/>
          </a:xfrm>
        </p:spPr>
        <p:txBody>
          <a:bodyPr>
            <a:normAutofit/>
          </a:bodyPr>
          <a:lstStyle/>
          <a:p>
            <a:r>
              <a:rPr lang="cs-CZ" sz="2400" dirty="0"/>
              <a:t>Metoda návrhu: </a:t>
            </a:r>
            <a:r>
              <a:rPr lang="cs-CZ" sz="2400" dirty="0" err="1"/>
              <a:t>wire-frames</a:t>
            </a:r>
            <a:endParaRPr lang="cs-CZ" sz="24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1772816"/>
            <a:ext cx="8000000" cy="4500000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60" y="2146536"/>
            <a:ext cx="8000000" cy="4500000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kupina 9"/>
          <p:cNvGrpSpPr/>
          <p:nvPr/>
        </p:nvGrpSpPr>
        <p:grpSpPr>
          <a:xfrm>
            <a:off x="335360" y="3140968"/>
            <a:ext cx="10058400" cy="2015204"/>
            <a:chOff x="767408" y="3909773"/>
            <a:chExt cx="10058400" cy="2015204"/>
          </a:xfrm>
        </p:grpSpPr>
        <p:pic>
          <p:nvPicPr>
            <p:cNvPr id="8" name="Obrázek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408" y="3909773"/>
              <a:ext cx="10058400" cy="1640153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sp>
          <p:nvSpPr>
            <p:cNvPr id="9" name="TextovéPole 8"/>
            <p:cNvSpPr txBox="1"/>
            <p:nvPr/>
          </p:nvSpPr>
          <p:spPr>
            <a:xfrm>
              <a:off x="5291979" y="5555645"/>
              <a:ext cx="14526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/>
                <a:t>Torchlight</a:t>
              </a:r>
              <a:r>
                <a:rPr lang="cs-CZ" dirty="0"/>
                <a:t> 2</a:t>
              </a:r>
            </a:p>
          </p:txBody>
        </p: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53752"/>
            <a:ext cx="8229600" cy="1143000"/>
          </a:xfrm>
        </p:spPr>
        <p:txBody>
          <a:bodyPr/>
          <a:lstStyle/>
          <a:p>
            <a:r>
              <a:rPr lang="cs-CZ" dirty="0"/>
              <a:t>Návrh rozhraní – HUD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540000" y="1196752"/>
            <a:ext cx="10956600" cy="5472608"/>
          </a:xfrm>
          <a:ln>
            <a:noFill/>
          </a:ln>
        </p:spPr>
        <p:txBody>
          <a:bodyPr>
            <a:normAutofit/>
          </a:bodyPr>
          <a:lstStyle/>
          <a:p>
            <a:r>
              <a:rPr lang="cs-CZ" sz="2400" dirty="0"/>
              <a:t>Originalita, ale s mírou</a:t>
            </a:r>
          </a:p>
          <a:p>
            <a:pPr lvl="1"/>
            <a:r>
              <a:rPr lang="cs-CZ" sz="2250" dirty="0"/>
              <a:t>RPG hry – jaký tvar </a:t>
            </a:r>
            <a:r>
              <a:rPr lang="en-US" sz="2250" dirty="0"/>
              <a:t>a </a:t>
            </a:r>
            <a:r>
              <a:rPr lang="en-US" sz="2250" dirty="0" err="1"/>
              <a:t>barvu</a:t>
            </a:r>
            <a:r>
              <a:rPr lang="en-US" sz="2250" dirty="0"/>
              <a:t> </a:t>
            </a:r>
            <a:r>
              <a:rPr lang="cs-CZ" sz="2250" dirty="0"/>
              <a:t>mají </a:t>
            </a:r>
            <a:r>
              <a:rPr lang="cs-CZ" sz="2250" dirty="0" err="1"/>
              <a:t>health</a:t>
            </a:r>
            <a:r>
              <a:rPr lang="cs-CZ" sz="2250" dirty="0"/>
              <a:t>/mana ukazatele? </a:t>
            </a:r>
            <a:endParaRPr lang="en-US" sz="2250" dirty="0"/>
          </a:p>
          <a:p>
            <a:pPr lvl="1"/>
            <a:r>
              <a:rPr lang="cs-CZ" sz="2250" dirty="0"/>
              <a:t>Proč?</a:t>
            </a:r>
          </a:p>
          <a:p>
            <a:pPr lvl="1"/>
            <a:r>
              <a:rPr lang="cs-CZ" sz="2250" dirty="0"/>
              <a:t>Kde jsou umístěny?</a:t>
            </a:r>
          </a:p>
          <a:p>
            <a:endParaRPr lang="cs-CZ" sz="2400" dirty="0"/>
          </a:p>
        </p:txBody>
      </p:sp>
      <p:grpSp>
        <p:nvGrpSpPr>
          <p:cNvPr id="5" name="Skupina 4"/>
          <p:cNvGrpSpPr/>
          <p:nvPr/>
        </p:nvGrpSpPr>
        <p:grpSpPr>
          <a:xfrm>
            <a:off x="632792" y="3396269"/>
            <a:ext cx="10719792" cy="2120963"/>
            <a:chOff x="335360" y="3573016"/>
            <a:chExt cx="8991600" cy="1779032"/>
          </a:xfrm>
        </p:grpSpPr>
        <p:pic>
          <p:nvPicPr>
            <p:cNvPr id="3" name="Obrázek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360" y="3573016"/>
              <a:ext cx="8991600" cy="1409700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sp>
          <p:nvSpPr>
            <p:cNvPr id="4" name="TextovéPole 3"/>
            <p:cNvSpPr txBox="1"/>
            <p:nvPr/>
          </p:nvSpPr>
          <p:spPr>
            <a:xfrm>
              <a:off x="4262735" y="4982716"/>
              <a:ext cx="1136850" cy="369332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cs-CZ" dirty="0" err="1"/>
                <a:t>Diablo</a:t>
              </a:r>
              <a:r>
                <a:rPr lang="cs-CZ" dirty="0"/>
                <a:t> III</a:t>
              </a:r>
              <a:endParaRPr lang="en-US" dirty="0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9120336" y="2885831"/>
            <a:ext cx="2545093" cy="3927545"/>
            <a:chOff x="8472263" y="2967131"/>
            <a:chExt cx="2545093" cy="3927545"/>
          </a:xfrm>
        </p:grpSpPr>
        <p:pic>
          <p:nvPicPr>
            <p:cNvPr id="11" name="Obrázek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2263" y="2967131"/>
              <a:ext cx="2545093" cy="3198173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sp>
          <p:nvSpPr>
            <p:cNvPr id="12" name="TextovéPole 11"/>
            <p:cNvSpPr txBox="1"/>
            <p:nvPr/>
          </p:nvSpPr>
          <p:spPr>
            <a:xfrm>
              <a:off x="9618833" y="6525344"/>
              <a:ext cx="11576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/>
                <a:t>Inquisitor</a:t>
              </a:r>
              <a:endParaRPr lang="en-US" dirty="0"/>
            </a:p>
          </p:txBody>
        </p:sp>
      </p:grpSp>
      <p:pic>
        <p:nvPicPr>
          <p:cNvPr id="14" name="Obrázek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248" y="3068960"/>
            <a:ext cx="2418548" cy="332174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4309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53752"/>
            <a:ext cx="8229600" cy="1143000"/>
          </a:xfrm>
        </p:spPr>
        <p:txBody>
          <a:bodyPr/>
          <a:lstStyle/>
          <a:p>
            <a:r>
              <a:rPr lang="cs-CZ" dirty="0"/>
              <a:t>Návrh rozhraní – HUD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540000" y="1196752"/>
            <a:ext cx="10956600" cy="5472608"/>
          </a:xfrm>
        </p:spPr>
        <p:txBody>
          <a:bodyPr>
            <a:normAutofit/>
          </a:bodyPr>
          <a:lstStyle/>
          <a:p>
            <a:r>
              <a:rPr lang="cs-CZ" sz="2400" dirty="0"/>
              <a:t>Metoda návrhu: </a:t>
            </a:r>
            <a:r>
              <a:rPr lang="cs-CZ" sz="2400" dirty="0" err="1"/>
              <a:t>wire</a:t>
            </a:r>
            <a:r>
              <a:rPr lang="cs-CZ" sz="2400" dirty="0"/>
              <a:t>-</a:t>
            </a:r>
            <a:r>
              <a:rPr lang="cs-CZ" sz="2400" dirty="0" err="1"/>
              <a:t>frames</a:t>
            </a:r>
            <a:endParaRPr lang="cs-CZ" sz="2400" dirty="0"/>
          </a:p>
          <a:p>
            <a:endParaRPr lang="cs-CZ" sz="2400" dirty="0"/>
          </a:p>
          <a:p>
            <a:r>
              <a:rPr lang="cs-CZ" sz="2400" dirty="0"/>
              <a:t>Originalita, ale s mírou</a:t>
            </a:r>
          </a:p>
          <a:p>
            <a:pPr lvl="1"/>
            <a:r>
              <a:rPr lang="cs-CZ" sz="2250" dirty="0"/>
              <a:t>RPG hry – jaký tvar mají </a:t>
            </a:r>
            <a:r>
              <a:rPr lang="cs-CZ" sz="2250" dirty="0" err="1"/>
              <a:t>health</a:t>
            </a:r>
            <a:r>
              <a:rPr lang="cs-CZ" sz="2250" dirty="0"/>
              <a:t>/mana ukazatele? Proč?</a:t>
            </a:r>
          </a:p>
          <a:p>
            <a:pPr lvl="1"/>
            <a:r>
              <a:rPr lang="cs-CZ" sz="2250" dirty="0"/>
              <a:t>Kde jsou umístěny?</a:t>
            </a:r>
          </a:p>
          <a:p>
            <a:endParaRPr lang="cs-CZ" sz="2400" dirty="0"/>
          </a:p>
          <a:p>
            <a:r>
              <a:rPr lang="cs-CZ" sz="2400" dirty="0"/>
              <a:t>Méně je více:</a:t>
            </a:r>
          </a:p>
          <a:p>
            <a:pPr lvl="1"/>
            <a:r>
              <a:rPr lang="cs-CZ" sz="2000" dirty="0"/>
              <a:t>Pouze nezbytné informace</a:t>
            </a:r>
          </a:p>
          <a:p>
            <a:pPr lvl="1"/>
            <a:r>
              <a:rPr lang="cs-CZ" sz="2000" dirty="0"/>
              <a:t>dynamický obsah (ukazatel množství vzduchu pouze, když je hráč pod vodou)</a:t>
            </a:r>
          </a:p>
          <a:p>
            <a:pPr lvl="1"/>
            <a:r>
              <a:rPr lang="cs-CZ" sz="2000" dirty="0"/>
              <a:t>Pozor na „čitelnost“ rozhraní</a:t>
            </a:r>
          </a:p>
          <a:p>
            <a:pPr lvl="2"/>
            <a:r>
              <a:rPr lang="cs-CZ" sz="2000" dirty="0"/>
              <a:t>Mobilní platformy</a:t>
            </a:r>
          </a:p>
          <a:p>
            <a:pPr lvl="2"/>
            <a:r>
              <a:rPr lang="cs-CZ" sz="2000" dirty="0"/>
              <a:t>MMORPG, spousta drobného textu…</a:t>
            </a:r>
          </a:p>
          <a:p>
            <a:pPr>
              <a:buNone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77026849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53752"/>
            <a:ext cx="8229600" cy="1143000"/>
          </a:xfrm>
        </p:spPr>
        <p:txBody>
          <a:bodyPr/>
          <a:lstStyle/>
          <a:p>
            <a:r>
              <a:rPr lang="cs-CZ" dirty="0"/>
              <a:t>Návrh rozhraní – HUD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540000" y="1196752"/>
            <a:ext cx="8229600" cy="5301208"/>
          </a:xfrm>
        </p:spPr>
        <p:txBody>
          <a:bodyPr>
            <a:normAutofit/>
          </a:bodyPr>
          <a:lstStyle/>
          <a:p>
            <a:r>
              <a:rPr lang="cs-CZ" sz="2400" dirty="0"/>
              <a:t>Míra detailů:</a:t>
            </a:r>
          </a:p>
          <a:p>
            <a:r>
              <a:rPr lang="cs-CZ" sz="2400" dirty="0"/>
              <a:t>Příklad - </a:t>
            </a:r>
            <a:r>
              <a:rPr lang="cs-CZ" sz="2400" dirty="0" err="1"/>
              <a:t>Health</a:t>
            </a:r>
            <a:r>
              <a:rPr lang="cs-CZ" sz="2400" dirty="0"/>
              <a:t>-bar:</a:t>
            </a:r>
          </a:p>
          <a:p>
            <a:pPr lvl="1"/>
            <a:r>
              <a:rPr lang="cs-CZ" sz="2000" dirty="0"/>
              <a:t>Proužky (hvězdičky, lebky, …)</a:t>
            </a:r>
          </a:p>
          <a:p>
            <a:pPr lvl="2"/>
            <a:r>
              <a:rPr lang="cs-CZ" sz="2000" dirty="0"/>
              <a:t>Maximum: Tři, pět, deset?</a:t>
            </a:r>
          </a:p>
          <a:p>
            <a:pPr lvl="1"/>
            <a:r>
              <a:rPr lang="cs-CZ" sz="2000" dirty="0"/>
              <a:t>Spojitý pruh</a:t>
            </a:r>
          </a:p>
          <a:p>
            <a:pPr lvl="1"/>
            <a:r>
              <a:rPr lang="cs-CZ" sz="2000" dirty="0"/>
              <a:t>Číselná hodnota </a:t>
            </a:r>
          </a:p>
          <a:p>
            <a:pPr lvl="2"/>
            <a:r>
              <a:rPr lang="cs-CZ" sz="2000" dirty="0"/>
              <a:t>Absolutní</a:t>
            </a:r>
          </a:p>
          <a:p>
            <a:pPr lvl="2"/>
            <a:r>
              <a:rPr lang="cs-CZ" sz="2000" dirty="0"/>
              <a:t>Procenta</a:t>
            </a:r>
          </a:p>
          <a:p>
            <a:pPr lvl="2"/>
            <a:r>
              <a:rPr lang="cs-CZ" sz="20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81035728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53752"/>
            <a:ext cx="8229600" cy="1143000"/>
          </a:xfrm>
        </p:spPr>
        <p:txBody>
          <a:bodyPr/>
          <a:lstStyle/>
          <a:p>
            <a:r>
              <a:rPr lang="cs-CZ" dirty="0"/>
              <a:t>Návrh rozhraní – prvky ve hře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540000" y="1196752"/>
            <a:ext cx="10596560" cy="4472424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sz="2400" dirty="0"/>
              <a:t>Sepsat vše, co by se mohlo hráči hodit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400" dirty="0"/>
              <a:t>Seřadit podle priority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400" dirty="0"/>
              <a:t>Roztřídit – podle času:	</a:t>
            </a:r>
          </a:p>
          <a:p>
            <a:pPr marL="914400" lvl="1" indent="-514350">
              <a:buFont typeface="+mj-lt"/>
              <a:buAutoNum type="arabicPeriod"/>
            </a:pPr>
            <a:r>
              <a:rPr lang="cs-CZ" sz="2000" dirty="0"/>
              <a:t>Musí být vidět pořád – HUD</a:t>
            </a:r>
          </a:p>
          <a:p>
            <a:pPr marL="914400" lvl="1" indent="-514350">
              <a:buFont typeface="+mj-lt"/>
              <a:buAutoNum type="arabicPeriod"/>
            </a:pPr>
            <a:r>
              <a:rPr lang="cs-CZ" sz="2000" dirty="0"/>
              <a:t>Automaticky (tutoriál, událost) – </a:t>
            </a:r>
            <a:r>
              <a:rPr lang="cs-CZ" sz="2000" dirty="0" err="1"/>
              <a:t>popup</a:t>
            </a:r>
            <a:r>
              <a:rPr lang="cs-CZ" sz="2000" dirty="0"/>
              <a:t> menu</a:t>
            </a:r>
          </a:p>
          <a:p>
            <a:pPr marL="914400" lvl="1" indent="-514350">
              <a:buFont typeface="+mj-lt"/>
              <a:buAutoNum type="arabicPeriod"/>
            </a:pPr>
            <a:r>
              <a:rPr lang="cs-CZ" sz="2000" dirty="0"/>
              <a:t>na vyžádání (inventář) – in-game menu</a:t>
            </a:r>
          </a:p>
          <a:p>
            <a:pPr marL="914400" lvl="1" indent="-514350">
              <a:buFont typeface="+mj-lt"/>
              <a:buAutoNum type="arabicPeriod"/>
            </a:pPr>
            <a:r>
              <a:rPr lang="cs-CZ" sz="2000" dirty="0"/>
              <a:t>Na konci kola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400" dirty="0"/>
              <a:t>Roztřídit – podle typu: </a:t>
            </a:r>
          </a:p>
          <a:p>
            <a:pPr marL="914400" lvl="1" indent="-514350">
              <a:buFont typeface="+mj-lt"/>
              <a:buAutoNum type="arabicPeriod"/>
            </a:pPr>
            <a:r>
              <a:rPr lang="cs-CZ" sz="2000" dirty="0" err="1"/>
              <a:t>Diegetic</a:t>
            </a:r>
            <a:r>
              <a:rPr lang="cs-CZ" sz="2000" dirty="0"/>
              <a:t>, non-</a:t>
            </a:r>
            <a:r>
              <a:rPr lang="cs-CZ" sz="2000" dirty="0" err="1"/>
              <a:t>diegetic</a:t>
            </a:r>
            <a:r>
              <a:rPr lang="cs-CZ" sz="2000" dirty="0"/>
              <a:t>, meta, </a:t>
            </a:r>
            <a:r>
              <a:rPr lang="cs-CZ" sz="2000" dirty="0" err="1"/>
              <a:t>spatial</a:t>
            </a:r>
            <a:r>
              <a:rPr lang="cs-CZ" sz="2000" dirty="0"/>
              <a:t>, HUD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400" dirty="0"/>
              <a:t>Upravovat podle </a:t>
            </a:r>
            <a:r>
              <a:rPr lang="cs-CZ" sz="2400" b="1" dirty="0"/>
              <a:t>testování</a:t>
            </a:r>
          </a:p>
          <a:p>
            <a:pPr marL="0" indent="0">
              <a:buNone/>
            </a:pPr>
            <a:endParaRPr lang="cs-CZ" sz="2400"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-27384"/>
            <a:ext cx="8229600" cy="1143000"/>
          </a:xfrm>
        </p:spPr>
        <p:txBody>
          <a:bodyPr/>
          <a:lstStyle/>
          <a:p>
            <a:r>
              <a:rPr lang="cs-CZ" dirty="0"/>
              <a:t>Návrh – HUD</a:t>
            </a:r>
          </a:p>
        </p:txBody>
      </p:sp>
      <p:pic>
        <p:nvPicPr>
          <p:cNvPr id="4" name="Obrázek 3" descr="Character-Creat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5799" y="216024"/>
            <a:ext cx="8220405" cy="616530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524000" y="652534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Star </a:t>
            </a:r>
            <a:r>
              <a:rPr lang="cs-CZ" dirty="0" err="1"/>
              <a:t>Trek</a:t>
            </a:r>
            <a:r>
              <a:rPr lang="cs-CZ" dirty="0"/>
              <a:t>: Online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1384" y="53752"/>
            <a:ext cx="8229600" cy="1143000"/>
          </a:xfrm>
        </p:spPr>
        <p:txBody>
          <a:bodyPr/>
          <a:lstStyle/>
          <a:p>
            <a:r>
              <a:rPr lang="cs-CZ" dirty="0"/>
              <a:t>Taxonomie – výstupní zařízení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51384" y="1268760"/>
            <a:ext cx="8928992" cy="5443190"/>
          </a:xfrm>
        </p:spPr>
        <p:txBody>
          <a:bodyPr>
            <a:normAutofit/>
          </a:bodyPr>
          <a:lstStyle/>
          <a:p>
            <a:r>
              <a:rPr lang="cs-CZ" sz="2400" dirty="0"/>
              <a:t>Zobrazovací zařízení:</a:t>
            </a:r>
          </a:p>
          <a:p>
            <a:pPr lvl="1"/>
            <a:r>
              <a:rPr lang="cs-CZ" sz="2000" dirty="0"/>
              <a:t>Hodinky, mobilní telefony, tablety</a:t>
            </a:r>
          </a:p>
          <a:p>
            <a:pPr lvl="1"/>
            <a:r>
              <a:rPr lang="cs-CZ" sz="2000" dirty="0"/>
              <a:t>Monitory, televize, projektory</a:t>
            </a:r>
          </a:p>
          <a:p>
            <a:pPr lvl="1"/>
            <a:r>
              <a:rPr lang="cs-CZ" sz="2000" dirty="0"/>
              <a:t>Brýle, helmy</a:t>
            </a:r>
          </a:p>
          <a:p>
            <a:pPr lvl="1"/>
            <a:endParaRPr lang="cs-CZ" dirty="0"/>
          </a:p>
          <a:p>
            <a:r>
              <a:rPr lang="cs-CZ" sz="2400" dirty="0"/>
              <a:t>Zvuk:</a:t>
            </a:r>
          </a:p>
          <a:p>
            <a:pPr lvl="1"/>
            <a:r>
              <a:rPr lang="cs-CZ" sz="2000" dirty="0"/>
              <a:t>Mono, stereo, </a:t>
            </a:r>
            <a:r>
              <a:rPr lang="cs-CZ" sz="2000" dirty="0" err="1"/>
              <a:t>surround</a:t>
            </a:r>
            <a:r>
              <a:rPr lang="cs-CZ" sz="2000" dirty="0"/>
              <a:t>, </a:t>
            </a:r>
            <a:r>
              <a:rPr lang="cs-CZ" sz="2000" dirty="0" err="1"/>
              <a:t>dolby</a:t>
            </a:r>
            <a:r>
              <a:rPr lang="cs-CZ" sz="2000" dirty="0"/>
              <a:t> </a:t>
            </a:r>
            <a:r>
              <a:rPr lang="cs-CZ" sz="2000" dirty="0" err="1"/>
              <a:t>atmos</a:t>
            </a:r>
            <a:r>
              <a:rPr lang="cs-CZ" sz="2000" dirty="0"/>
              <a:t>, …</a:t>
            </a:r>
          </a:p>
          <a:p>
            <a:pPr lvl="1"/>
            <a:r>
              <a:rPr lang="cs-CZ" sz="2000" dirty="0"/>
              <a:t>Mobilní telefon, notebook, sluchátka, </a:t>
            </a:r>
            <a:r>
              <a:rPr lang="cs-CZ" sz="2000" dirty="0" err="1"/>
              <a:t>repro</a:t>
            </a:r>
            <a:r>
              <a:rPr lang="cs-CZ" sz="2000" dirty="0"/>
              <a:t>-soustava</a:t>
            </a:r>
          </a:p>
          <a:p>
            <a:pPr lvl="1"/>
            <a:endParaRPr lang="cs-CZ" dirty="0"/>
          </a:p>
          <a:p>
            <a:r>
              <a:rPr lang="cs-CZ" sz="2400" dirty="0"/>
              <a:t>Silová zpětná vazba:</a:t>
            </a:r>
          </a:p>
          <a:p>
            <a:pPr lvl="1"/>
            <a:r>
              <a:rPr lang="cs-CZ" sz="2000" dirty="0"/>
              <a:t>Vibrace</a:t>
            </a:r>
          </a:p>
          <a:p>
            <a:pPr lvl="1"/>
            <a:r>
              <a:rPr lang="cs-CZ" sz="2000" dirty="0" err="1"/>
              <a:t>Haptika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31228953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-27384"/>
            <a:ext cx="8229600" cy="1143000"/>
          </a:xfrm>
        </p:spPr>
        <p:txBody>
          <a:bodyPr/>
          <a:lstStyle/>
          <a:p>
            <a:r>
              <a:rPr lang="cs-CZ" dirty="0"/>
              <a:t>Návrh – HUD</a:t>
            </a:r>
          </a:p>
        </p:txBody>
      </p:sp>
      <p:pic>
        <p:nvPicPr>
          <p:cNvPr id="4" name="Obrázek 3" descr="Character-Creat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5799" y="288034"/>
            <a:ext cx="8220405" cy="616530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524000" y="652534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Star </a:t>
            </a:r>
            <a:r>
              <a:rPr lang="cs-CZ" dirty="0" err="1"/>
              <a:t>Trek</a:t>
            </a:r>
            <a:r>
              <a:rPr lang="cs-CZ" dirty="0"/>
              <a:t>: Online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-27384"/>
            <a:ext cx="8229600" cy="1143000"/>
          </a:xfrm>
        </p:spPr>
        <p:txBody>
          <a:bodyPr/>
          <a:lstStyle/>
          <a:p>
            <a:r>
              <a:rPr lang="cs-CZ" dirty="0"/>
              <a:t>Návrh – HUD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798" y="288034"/>
            <a:ext cx="8220404" cy="616530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524000" y="652534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Word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Warcraft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761828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1384" y="3112"/>
            <a:ext cx="8229600" cy="1143000"/>
          </a:xfrm>
        </p:spPr>
        <p:txBody>
          <a:bodyPr/>
          <a:lstStyle/>
          <a:p>
            <a:r>
              <a:rPr lang="cs-CZ" dirty="0"/>
              <a:t>Osnova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51384" y="1328674"/>
            <a:ext cx="8229600" cy="5443190"/>
          </a:xfrm>
        </p:spPr>
        <p:txBody>
          <a:bodyPr>
            <a:normAutofit/>
          </a:bodyPr>
          <a:lstStyle/>
          <a:p>
            <a:r>
              <a:rPr lang="cs-CZ" sz="2400" dirty="0"/>
              <a:t>Úvod</a:t>
            </a:r>
          </a:p>
          <a:p>
            <a:r>
              <a:rPr lang="cs-CZ" sz="2400" dirty="0"/>
              <a:t>Fyzická rozhraní</a:t>
            </a:r>
          </a:p>
          <a:p>
            <a:pPr lvl="1"/>
            <a:r>
              <a:rPr lang="cs-CZ" sz="2000" dirty="0"/>
              <a:t>Vstup</a:t>
            </a:r>
          </a:p>
          <a:p>
            <a:pPr lvl="1"/>
            <a:r>
              <a:rPr lang="cs-CZ" sz="2000" dirty="0"/>
              <a:t>Výstup</a:t>
            </a:r>
          </a:p>
          <a:p>
            <a:pPr lvl="1"/>
            <a:endParaRPr lang="cs-CZ" sz="2000" dirty="0"/>
          </a:p>
          <a:p>
            <a:r>
              <a:rPr lang="cs-CZ" sz="2400" dirty="0"/>
              <a:t>Virtuální rozhraní</a:t>
            </a:r>
          </a:p>
          <a:p>
            <a:pPr lvl="1"/>
            <a:r>
              <a:rPr lang="cs-CZ" sz="2000" dirty="0"/>
              <a:t>Menu</a:t>
            </a:r>
          </a:p>
          <a:p>
            <a:pPr lvl="1"/>
            <a:r>
              <a:rPr lang="cs-CZ" sz="2000" dirty="0"/>
              <a:t>Text</a:t>
            </a:r>
          </a:p>
          <a:p>
            <a:pPr lvl="1"/>
            <a:r>
              <a:rPr lang="cs-CZ" sz="2000" dirty="0"/>
              <a:t>In-game prvky</a:t>
            </a:r>
          </a:p>
          <a:p>
            <a:pPr lvl="1"/>
            <a:r>
              <a:rPr lang="cs-CZ" sz="2000" dirty="0"/>
              <a:t>Návrh</a:t>
            </a:r>
            <a:endParaRPr lang="en-US" sz="2000" dirty="0"/>
          </a:p>
          <a:p>
            <a:pPr lvl="1"/>
            <a:endParaRPr lang="en-US" sz="2000" b="1" dirty="0">
              <a:solidFill>
                <a:schemeClr val="accent1"/>
              </a:solidFill>
            </a:endParaRPr>
          </a:p>
          <a:p>
            <a:r>
              <a:rPr lang="en-US" sz="2400" b="1" dirty="0">
                <a:solidFill>
                  <a:schemeClr val="accent1"/>
                </a:solidFill>
              </a:rPr>
              <a:t>VR</a:t>
            </a:r>
            <a:endParaRPr lang="cs-CZ" sz="2400" b="1" dirty="0">
              <a:solidFill>
                <a:schemeClr val="accent1"/>
              </a:solidFill>
            </a:endParaRPr>
          </a:p>
          <a:p>
            <a:pPr lvl="1"/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72368528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53752"/>
            <a:ext cx="8229600" cy="1143000"/>
          </a:xfrm>
        </p:spPr>
        <p:txBody>
          <a:bodyPr/>
          <a:lstStyle/>
          <a:p>
            <a:r>
              <a:rPr lang="cs-CZ" dirty="0"/>
              <a:t>Rozhraní pro virtuální realitu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540000" y="1196752"/>
            <a:ext cx="11172624" cy="5544616"/>
          </a:xfrm>
        </p:spPr>
        <p:txBody>
          <a:bodyPr>
            <a:normAutofit/>
          </a:bodyPr>
          <a:lstStyle/>
          <a:p>
            <a:r>
              <a:rPr lang="cs-CZ" sz="2000" dirty="0"/>
              <a:t>Snaha o maximální ponoření hráče do virtuálního prostředí – </a:t>
            </a:r>
            <a:r>
              <a:rPr lang="cs-CZ" sz="2000" b="1" dirty="0" err="1">
                <a:solidFill>
                  <a:schemeClr val="accent1"/>
                </a:solidFill>
              </a:rPr>
              <a:t>immersion</a:t>
            </a:r>
            <a:r>
              <a:rPr lang="cs-CZ" sz="2000" dirty="0"/>
              <a:t> </a:t>
            </a:r>
          </a:p>
          <a:p>
            <a:pPr lvl="1"/>
            <a:r>
              <a:rPr lang="cs-CZ" sz="1850" dirty="0"/>
              <a:t>Vstup – optické snímání uživatele – hlava, ruce (ovladače)</a:t>
            </a:r>
          </a:p>
          <a:p>
            <a:pPr lvl="1"/>
            <a:r>
              <a:rPr lang="cs-CZ" sz="1850" dirty="0"/>
              <a:t>Výstup – helma (HMD, </a:t>
            </a:r>
            <a:r>
              <a:rPr lang="cs-CZ" sz="1850" dirty="0" err="1"/>
              <a:t>Head</a:t>
            </a:r>
            <a:r>
              <a:rPr lang="cs-CZ" sz="1850" dirty="0"/>
              <a:t> </a:t>
            </a:r>
            <a:r>
              <a:rPr lang="cs-CZ" sz="1850" dirty="0" err="1"/>
              <a:t>Mounted</a:t>
            </a:r>
            <a:r>
              <a:rPr lang="cs-CZ" sz="1850" dirty="0"/>
              <a:t> Display)</a:t>
            </a:r>
          </a:p>
          <a:p>
            <a:endParaRPr lang="cs-CZ" sz="2000" dirty="0"/>
          </a:p>
          <a:p>
            <a:r>
              <a:rPr lang="cs-CZ" sz="2000" dirty="0"/>
              <a:t>Historie:</a:t>
            </a:r>
          </a:p>
          <a:p>
            <a:pPr lvl="1"/>
            <a:r>
              <a:rPr lang="cs-CZ" sz="1850" dirty="0"/>
              <a:t>70</a:t>
            </a:r>
            <a:r>
              <a:rPr lang="en-US" sz="1850" dirty="0"/>
              <a:t>’ – </a:t>
            </a:r>
            <a:r>
              <a:rPr lang="cs-CZ" sz="1850" dirty="0"/>
              <a:t>první pokusy</a:t>
            </a:r>
          </a:p>
          <a:p>
            <a:pPr lvl="1"/>
            <a:r>
              <a:rPr lang="cs-CZ" sz="1850" dirty="0"/>
              <a:t>80</a:t>
            </a:r>
            <a:r>
              <a:rPr lang="en-US" sz="1850" dirty="0"/>
              <a:t>’, 90’, 00’ 10’ –</a:t>
            </a:r>
            <a:r>
              <a:rPr lang="cs-CZ" sz="1850" dirty="0"/>
              <a:t> módní a technologické vlny, nepoužitelné v praxi</a:t>
            </a:r>
          </a:p>
          <a:p>
            <a:pPr lvl="1"/>
            <a:r>
              <a:rPr lang="cs-CZ" sz="1850" dirty="0"/>
              <a:t>2016 – první komerčně úspěšná řešení</a:t>
            </a:r>
          </a:p>
          <a:p>
            <a:pPr lvl="1"/>
            <a:endParaRPr lang="cs-CZ" sz="1850" dirty="0"/>
          </a:p>
          <a:p>
            <a:r>
              <a:rPr lang="cs-CZ" sz="2000" dirty="0"/>
              <a:t>Spousta specifik:</a:t>
            </a:r>
          </a:p>
          <a:p>
            <a:pPr lvl="1"/>
            <a:r>
              <a:rPr lang="cs-CZ" sz="1850" dirty="0"/>
              <a:t>Hardware – rozlišení, </a:t>
            </a:r>
            <a:r>
              <a:rPr lang="cs-CZ" sz="1850" dirty="0" err="1"/>
              <a:t>frame-rate</a:t>
            </a:r>
            <a:r>
              <a:rPr lang="cs-CZ" sz="1850" dirty="0"/>
              <a:t>, hmotnost, kabely, snímání uživatele (přesnost, rychlost)</a:t>
            </a:r>
          </a:p>
          <a:p>
            <a:pPr lvl="1"/>
            <a:r>
              <a:rPr lang="cs-CZ" sz="1850" dirty="0"/>
              <a:t>Biologické </a:t>
            </a:r>
          </a:p>
          <a:p>
            <a:pPr lvl="2"/>
            <a:r>
              <a:rPr lang="cs-CZ" sz="1700" dirty="0"/>
              <a:t>únava očí, hlavy, končetin</a:t>
            </a:r>
          </a:p>
          <a:p>
            <a:pPr lvl="2"/>
            <a:r>
              <a:rPr lang="cs-CZ" sz="1700" dirty="0" err="1"/>
              <a:t>Motion</a:t>
            </a:r>
            <a:r>
              <a:rPr lang="cs-CZ" sz="1700" dirty="0"/>
              <a:t> </a:t>
            </a:r>
            <a:r>
              <a:rPr lang="cs-CZ" sz="1700" dirty="0" err="1"/>
              <a:t>sickness</a:t>
            </a:r>
            <a:r>
              <a:rPr lang="cs-CZ" sz="1700" dirty="0"/>
              <a:t> (</a:t>
            </a:r>
            <a:r>
              <a:rPr lang="cs-CZ" sz="1700" dirty="0" err="1"/>
              <a:t>simulation</a:t>
            </a:r>
            <a:r>
              <a:rPr lang="cs-CZ" sz="1700" dirty="0"/>
              <a:t> </a:t>
            </a:r>
            <a:r>
              <a:rPr lang="cs-CZ" sz="1700" dirty="0" err="1"/>
              <a:t>sickness</a:t>
            </a:r>
            <a:r>
              <a:rPr lang="cs-CZ" sz="17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2670977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53752"/>
            <a:ext cx="8229600" cy="1143000"/>
          </a:xfrm>
        </p:spPr>
        <p:txBody>
          <a:bodyPr/>
          <a:lstStyle/>
          <a:p>
            <a:r>
              <a:rPr lang="cs-CZ" dirty="0"/>
              <a:t>Rozhraní pro VR – mapování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540000" y="1196752"/>
            <a:ext cx="10956600" cy="5544616"/>
          </a:xfrm>
        </p:spPr>
        <p:txBody>
          <a:bodyPr>
            <a:normAutofit/>
          </a:bodyPr>
          <a:lstStyle/>
          <a:p>
            <a:r>
              <a:rPr lang="cs-CZ" sz="2000" dirty="0"/>
              <a:t>Mapování mezi akcemi hráče a jejich významem pro hru – snaha o maximální imerzi</a:t>
            </a:r>
          </a:p>
          <a:p>
            <a:pPr lvl="1"/>
            <a:r>
              <a:rPr lang="cs-CZ" sz="2000" dirty="0"/>
              <a:t>Máme k dispozici:</a:t>
            </a:r>
          </a:p>
          <a:p>
            <a:pPr lvl="2"/>
            <a:r>
              <a:rPr lang="cs-CZ" sz="2000" dirty="0"/>
              <a:t>Snímání polohy a orientace rukou</a:t>
            </a:r>
          </a:p>
          <a:p>
            <a:pPr lvl="2"/>
            <a:r>
              <a:rPr lang="cs-CZ" sz="2000" dirty="0"/>
              <a:t>„automatickou kameru“ – hráč vidí to, co chce vidět</a:t>
            </a:r>
          </a:p>
          <a:p>
            <a:pPr lvl="1"/>
            <a:endParaRPr lang="cs-CZ" sz="2000" dirty="0"/>
          </a:p>
          <a:p>
            <a:pPr lvl="1"/>
            <a:r>
              <a:rPr lang="cs-CZ" sz="2000" dirty="0"/>
              <a:t>Může být (a mělo by být) mnohem přirozenější</a:t>
            </a:r>
          </a:p>
          <a:p>
            <a:pPr lvl="2"/>
            <a:r>
              <a:rPr lang="cs-CZ" sz="1850" dirty="0"/>
              <a:t>HTC </a:t>
            </a:r>
            <a:r>
              <a:rPr lang="cs-CZ" sz="1850" dirty="0" err="1"/>
              <a:t>Vive</a:t>
            </a:r>
            <a:r>
              <a:rPr lang="cs-CZ" sz="1850" dirty="0"/>
              <a:t> - </a:t>
            </a:r>
            <a:r>
              <a:rPr lang="cs-CZ" sz="1850" dirty="0" err="1"/>
              <a:t>grab</a:t>
            </a:r>
            <a:r>
              <a:rPr lang="cs-CZ" sz="1850" dirty="0"/>
              <a:t> </a:t>
            </a:r>
            <a:r>
              <a:rPr lang="cs-CZ" sz="1850" dirty="0" err="1"/>
              <a:t>button</a:t>
            </a:r>
            <a:r>
              <a:rPr lang="cs-CZ" sz="185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7038785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53752"/>
            <a:ext cx="9876480" cy="1143000"/>
          </a:xfrm>
        </p:spPr>
        <p:txBody>
          <a:bodyPr/>
          <a:lstStyle/>
          <a:p>
            <a:r>
              <a:rPr lang="cs-CZ" dirty="0"/>
              <a:t>Rozhraní pro VR – herní žánry, mechaniky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540000" y="1196752"/>
            <a:ext cx="10956600" cy="5544616"/>
          </a:xfrm>
        </p:spPr>
        <p:txBody>
          <a:bodyPr>
            <a:normAutofit/>
          </a:bodyPr>
          <a:lstStyle/>
          <a:p>
            <a:pPr lvl="1"/>
            <a:r>
              <a:rPr lang="cs-CZ" sz="2000" dirty="0"/>
              <a:t>Důležitá je správná volba žánru, herních mechanik:</a:t>
            </a:r>
          </a:p>
          <a:p>
            <a:pPr lvl="2"/>
            <a:r>
              <a:rPr lang="cs-CZ" sz="2000" dirty="0"/>
              <a:t>OK – Střelba, </a:t>
            </a:r>
            <a:r>
              <a:rPr lang="cs-CZ" sz="2000" dirty="0" err="1"/>
              <a:t>reload</a:t>
            </a:r>
            <a:endParaRPr lang="cs-CZ" sz="2000" dirty="0"/>
          </a:p>
          <a:p>
            <a:pPr lvl="2"/>
            <a:r>
              <a:rPr lang="cs-CZ" sz="2000" dirty="0"/>
              <a:t>OK – Lukostřelba (využití obou rukou)</a:t>
            </a:r>
          </a:p>
          <a:p>
            <a:pPr lvl="2"/>
            <a:r>
              <a:rPr lang="cs-CZ" sz="2000" dirty="0"/>
              <a:t>KO – </a:t>
            </a:r>
            <a:r>
              <a:rPr lang="en-US" sz="2000" dirty="0"/>
              <a:t>platform jumping</a:t>
            </a:r>
            <a:endParaRPr lang="cs-CZ" sz="2000" dirty="0"/>
          </a:p>
          <a:p>
            <a:pPr lvl="2"/>
            <a:r>
              <a:rPr lang="cs-CZ" sz="2000" dirty="0"/>
              <a:t>?? VR </a:t>
            </a:r>
            <a:r>
              <a:rPr lang="cs-CZ" sz="2000" dirty="0" err="1"/>
              <a:t>Dota</a:t>
            </a:r>
            <a:endParaRPr lang="cs-CZ" sz="2000" dirty="0"/>
          </a:p>
          <a:p>
            <a:pPr lvl="2"/>
            <a:r>
              <a:rPr lang="cs-CZ" sz="2000" dirty="0"/>
              <a:t>?? VR </a:t>
            </a:r>
            <a:r>
              <a:rPr lang="cs-CZ" sz="2000" dirty="0" err="1"/>
              <a:t>Mortal</a:t>
            </a:r>
            <a:r>
              <a:rPr lang="cs-CZ" sz="2000" dirty="0"/>
              <a:t> </a:t>
            </a:r>
            <a:r>
              <a:rPr lang="cs-CZ" sz="2000" dirty="0" err="1"/>
              <a:t>Kombat</a:t>
            </a:r>
            <a:endParaRPr lang="cs-CZ" sz="2000" dirty="0"/>
          </a:p>
          <a:p>
            <a:pPr lvl="2"/>
            <a:r>
              <a:rPr lang="cs-CZ" sz="2000" dirty="0"/>
              <a:t>?? VR Star Citizen</a:t>
            </a:r>
            <a:endParaRPr lang="en-US" sz="2000" dirty="0"/>
          </a:p>
          <a:p>
            <a:pPr lvl="2"/>
            <a:endParaRPr lang="cs-CZ" sz="2000" dirty="0"/>
          </a:p>
          <a:p>
            <a:pPr lvl="2"/>
            <a:r>
              <a:rPr lang="cs-CZ" sz="2000" dirty="0"/>
              <a:t>Pohyb ve velkém prostředí – teleportace</a:t>
            </a:r>
            <a:endParaRPr lang="cs-CZ" sz="2150" dirty="0"/>
          </a:p>
        </p:txBody>
      </p:sp>
    </p:spTree>
    <p:extLst>
      <p:ext uri="{BB962C8B-B14F-4D97-AF65-F5344CB8AC3E}">
        <p14:creationId xmlns:p14="http://schemas.microsoft.com/office/powerpoint/2010/main" val="47644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53752"/>
            <a:ext cx="9876480" cy="1143000"/>
          </a:xfrm>
        </p:spPr>
        <p:txBody>
          <a:bodyPr/>
          <a:lstStyle/>
          <a:p>
            <a:r>
              <a:rPr lang="cs-CZ" dirty="0"/>
              <a:t>Rozhraní pro VR – menu, in-game elementy</a:t>
            </a: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3952677"/>
              </p:ext>
            </p:extLst>
          </p:nvPr>
        </p:nvGraphicFramePr>
        <p:xfrm>
          <a:off x="2063552" y="2852936"/>
          <a:ext cx="3967226" cy="19442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62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39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70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Ne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Ano</a:t>
                      </a:r>
                      <a:endParaRPr 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Ne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/>
                        <a:t>Non-diegetic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/>
                        <a:t>Spatial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Ano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/>
                        <a:t>Meta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/>
                        <a:t>diegetic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3242792" y="2177515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Je rozhraní vykresleno </a:t>
            </a:r>
          </a:p>
          <a:p>
            <a:r>
              <a:rPr lang="cs-CZ" dirty="0"/>
              <a:t>ve 3D herním světě?</a:t>
            </a:r>
            <a:endParaRPr lang="en-US" dirty="0"/>
          </a:p>
        </p:txBody>
      </p:sp>
      <p:sp>
        <p:nvSpPr>
          <p:cNvPr id="6" name="TextovéPole 5"/>
          <p:cNvSpPr txBox="1"/>
          <p:nvPr/>
        </p:nvSpPr>
        <p:spPr>
          <a:xfrm>
            <a:off x="-188912" y="3585339"/>
            <a:ext cx="2232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Patří rozhraní do fiktivního herního světa?</a:t>
            </a:r>
            <a:endParaRPr lang="en-US" dirty="0"/>
          </a:p>
        </p:txBody>
      </p:sp>
      <p:sp>
        <p:nvSpPr>
          <p:cNvPr id="7" name="Zástupný symbol pro obsah 5"/>
          <p:cNvSpPr>
            <a:spLocks noGrp="1"/>
          </p:cNvSpPr>
          <p:nvPr>
            <p:ph idx="1"/>
          </p:nvPr>
        </p:nvSpPr>
        <p:spPr>
          <a:xfrm>
            <a:off x="6888088" y="1274696"/>
            <a:ext cx="5112568" cy="5544616"/>
          </a:xfrm>
        </p:spPr>
        <p:txBody>
          <a:bodyPr>
            <a:normAutofit/>
          </a:bodyPr>
          <a:lstStyle/>
          <a:p>
            <a:r>
              <a:rPr lang="cs-CZ" sz="2000" dirty="0"/>
              <a:t>Co je lepší pro VR?</a:t>
            </a:r>
          </a:p>
          <a:p>
            <a:r>
              <a:rPr lang="cs-CZ" sz="2000" dirty="0"/>
              <a:t>Jak na to?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dirty="0" err="1"/>
              <a:t>Main</a:t>
            </a:r>
            <a:r>
              <a:rPr lang="cs-CZ" sz="2000" dirty="0"/>
              <a:t> menu, </a:t>
            </a:r>
            <a:r>
              <a:rPr lang="cs-CZ" sz="2000" dirty="0" err="1"/>
              <a:t>Load</a:t>
            </a:r>
            <a:r>
              <a:rPr lang="cs-CZ" sz="2000" dirty="0"/>
              <a:t> game</a:t>
            </a:r>
          </a:p>
          <a:p>
            <a:pPr lvl="1"/>
            <a:r>
              <a:rPr lang="cs-CZ" sz="1850" dirty="0" err="1"/>
              <a:t>Diegetická</a:t>
            </a:r>
            <a:r>
              <a:rPr lang="cs-CZ" sz="1850" dirty="0"/>
              <a:t> verze?</a:t>
            </a:r>
            <a:endParaRPr lang="en-US" sz="1850" dirty="0"/>
          </a:p>
          <a:p>
            <a:pPr lvl="2"/>
            <a:r>
              <a:rPr lang="en-US" sz="1700" dirty="0"/>
              <a:t>The Gallery: </a:t>
            </a:r>
            <a:r>
              <a:rPr lang="cs-CZ" dirty="0">
                <a:hlinkClick r:id="rId2"/>
              </a:rPr>
              <a:t>https://youtu.be/NKoEiSteixY?t=53s</a:t>
            </a:r>
            <a:endParaRPr lang="en-US" dirty="0"/>
          </a:p>
          <a:p>
            <a:pPr lvl="2"/>
            <a:r>
              <a:rPr lang="en-US" sz="1700" dirty="0"/>
              <a:t>Fantastic Contraption: </a:t>
            </a:r>
            <a:r>
              <a:rPr lang="en-US" dirty="0">
                <a:hlinkClick r:id="rId3"/>
              </a:rPr>
              <a:t>https://youtu.be/YUKV7RPJ6uE?t=9m16s</a:t>
            </a:r>
            <a:endParaRPr lang="en-US" dirty="0"/>
          </a:p>
          <a:p>
            <a:pPr lvl="2"/>
            <a:endParaRPr lang="cs-CZ" sz="1700" dirty="0"/>
          </a:p>
          <a:p>
            <a:endParaRPr lang="cs-CZ" sz="2000" dirty="0"/>
          </a:p>
          <a:p>
            <a:r>
              <a:rPr lang="cs-CZ" sz="2000" dirty="0"/>
              <a:t>Inventář?</a:t>
            </a:r>
          </a:p>
          <a:p>
            <a:pPr lvl="1"/>
            <a:r>
              <a:rPr lang="cs-CZ" sz="1850" dirty="0"/>
              <a:t>Jak jej vyvolat?</a:t>
            </a:r>
          </a:p>
          <a:p>
            <a:pPr lvl="1"/>
            <a:r>
              <a:rPr lang="cs-CZ" sz="1850" dirty="0"/>
              <a:t>Jak jej ve VR vykreslit?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47742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000" y="53752"/>
            <a:ext cx="8229600" cy="1143000"/>
          </a:xfrm>
        </p:spPr>
        <p:txBody>
          <a:bodyPr/>
          <a:lstStyle/>
          <a:p>
            <a:r>
              <a:rPr lang="cs-CZ" dirty="0"/>
              <a:t>Literatura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00" y="1196752"/>
            <a:ext cx="8928992" cy="5443190"/>
          </a:xfrm>
        </p:spPr>
        <p:txBody>
          <a:bodyPr>
            <a:normAutofit/>
          </a:bodyPr>
          <a:lstStyle/>
          <a:p>
            <a:r>
              <a:rPr lang="cs-CZ" sz="2400" dirty="0"/>
              <a:t>Knihy:</a:t>
            </a:r>
          </a:p>
          <a:p>
            <a:pPr lvl="1"/>
            <a:r>
              <a:rPr lang="en-US" sz="2000" dirty="0"/>
              <a:t>Edward </a:t>
            </a:r>
            <a:r>
              <a:rPr lang="en-US" sz="2000" dirty="0" err="1"/>
              <a:t>Tufte</a:t>
            </a:r>
            <a:r>
              <a:rPr lang="en-US" sz="2000" dirty="0"/>
              <a:t>: </a:t>
            </a:r>
            <a:r>
              <a:rPr lang="en-US" sz="2000" i="1" dirty="0"/>
              <a:t>Envisioning Information</a:t>
            </a:r>
            <a:r>
              <a:rPr lang="cs-CZ" sz="2000" dirty="0"/>
              <a:t>, 1990</a:t>
            </a:r>
          </a:p>
          <a:p>
            <a:pPr lvl="1"/>
            <a:r>
              <a:rPr lang="cs-CZ" sz="2000" dirty="0"/>
              <a:t>Brent Fox: Game Interface Design, 2004</a:t>
            </a:r>
          </a:p>
          <a:p>
            <a:pPr lvl="1"/>
            <a:r>
              <a:rPr lang="en-US" sz="2000" dirty="0"/>
              <a:t>D</a:t>
            </a:r>
            <a:r>
              <a:rPr lang="cs-CZ" sz="2000" dirty="0"/>
              <a:t>.</a:t>
            </a:r>
            <a:r>
              <a:rPr lang="en-US" sz="2000" dirty="0"/>
              <a:t> A. Bowman, E</a:t>
            </a:r>
            <a:r>
              <a:rPr lang="cs-CZ" sz="2000" dirty="0"/>
              <a:t>.</a:t>
            </a:r>
            <a:r>
              <a:rPr lang="en-US" sz="2000" dirty="0"/>
              <a:t> </a:t>
            </a:r>
            <a:r>
              <a:rPr lang="en-US" sz="2000" dirty="0" err="1"/>
              <a:t>Kruijff</a:t>
            </a:r>
            <a:r>
              <a:rPr lang="en-US" sz="2000" dirty="0"/>
              <a:t> , J</a:t>
            </a:r>
            <a:r>
              <a:rPr lang="cs-CZ" sz="2000" dirty="0"/>
              <a:t>.</a:t>
            </a:r>
            <a:r>
              <a:rPr lang="en-US" sz="2000" dirty="0"/>
              <a:t> J. </a:t>
            </a:r>
            <a:r>
              <a:rPr lang="en-US" sz="2000" dirty="0" err="1"/>
              <a:t>LaViola</a:t>
            </a:r>
            <a:r>
              <a:rPr lang="en-US" sz="2000" dirty="0"/>
              <a:t> Jr. , I</a:t>
            </a:r>
            <a:r>
              <a:rPr lang="cs-CZ" sz="2000" dirty="0"/>
              <a:t>.</a:t>
            </a:r>
            <a:r>
              <a:rPr lang="en-US" sz="2000" dirty="0"/>
              <a:t> </a:t>
            </a:r>
            <a:r>
              <a:rPr lang="en-US" sz="2000" dirty="0" err="1"/>
              <a:t>Poupyrev</a:t>
            </a:r>
            <a:r>
              <a:rPr lang="cs-CZ" sz="2000" dirty="0"/>
              <a:t>:</a:t>
            </a:r>
            <a:r>
              <a:rPr lang="en-US" sz="2000" dirty="0"/>
              <a:t> </a:t>
            </a:r>
            <a:r>
              <a:rPr lang="en-US" sz="2000" i="1" dirty="0"/>
              <a:t>3D User Interfaces: Theory and Practice</a:t>
            </a:r>
            <a:r>
              <a:rPr lang="cs-CZ" sz="2000" dirty="0"/>
              <a:t>, 2004, (knihovna FI)</a:t>
            </a:r>
          </a:p>
          <a:p>
            <a:pPr lvl="1"/>
            <a:r>
              <a:rPr lang="cs-CZ" sz="2000" dirty="0" err="1"/>
              <a:t>Kevin</a:t>
            </a:r>
            <a:r>
              <a:rPr lang="cs-CZ" sz="2000" dirty="0"/>
              <a:t> </a:t>
            </a:r>
            <a:r>
              <a:rPr lang="cs-CZ" sz="2000" dirty="0" err="1"/>
              <a:t>Saunders</a:t>
            </a:r>
            <a:r>
              <a:rPr lang="cs-CZ" sz="2000" dirty="0"/>
              <a:t>: </a:t>
            </a:r>
            <a:r>
              <a:rPr lang="en-US" sz="2000" i="1" dirty="0"/>
              <a:t>Game Development Essentials: Game Interface Design</a:t>
            </a:r>
            <a:r>
              <a:rPr lang="cs-CZ" sz="2000" dirty="0"/>
              <a:t>, 2012</a:t>
            </a:r>
          </a:p>
          <a:p>
            <a:pPr lvl="1"/>
            <a:r>
              <a:rPr lang="cs-CZ" sz="2000" dirty="0" err="1"/>
              <a:t>Kristine</a:t>
            </a:r>
            <a:r>
              <a:rPr lang="cs-CZ" sz="2000" dirty="0"/>
              <a:t> </a:t>
            </a:r>
            <a:r>
              <a:rPr lang="cs-CZ" sz="2000" dirty="0" err="1"/>
              <a:t>Jørgensen</a:t>
            </a:r>
            <a:r>
              <a:rPr lang="cs-CZ" sz="2000" dirty="0"/>
              <a:t>: </a:t>
            </a:r>
            <a:r>
              <a:rPr lang="cs-CZ" sz="2000" i="1" dirty="0" err="1"/>
              <a:t>Gameworld</a:t>
            </a:r>
            <a:r>
              <a:rPr lang="cs-CZ" sz="2000" i="1" dirty="0"/>
              <a:t> </a:t>
            </a:r>
            <a:r>
              <a:rPr lang="cs-CZ" sz="2000" i="1" dirty="0" err="1"/>
              <a:t>Interfaces</a:t>
            </a:r>
            <a:r>
              <a:rPr lang="cs-CZ" sz="2000" dirty="0"/>
              <a:t>, 2014</a:t>
            </a:r>
          </a:p>
          <a:p>
            <a:endParaRPr lang="cs-CZ" sz="2400" dirty="0"/>
          </a:p>
          <a:p>
            <a:r>
              <a:rPr lang="cs-CZ" sz="2400" dirty="0"/>
              <a:t>Články:</a:t>
            </a:r>
          </a:p>
          <a:p>
            <a:pPr lvl="1"/>
            <a:r>
              <a:rPr lang="en-US" sz="2000" dirty="0"/>
              <a:t>Game UI Discoveries: What Players Want</a:t>
            </a:r>
            <a:endParaRPr lang="cs-CZ" sz="2000" dirty="0"/>
          </a:p>
          <a:p>
            <a:pPr lvl="2"/>
            <a:r>
              <a:rPr lang="cs-CZ" sz="1600" dirty="0">
                <a:hlinkClick r:id="rId2"/>
              </a:rPr>
              <a:t>http://www.</a:t>
            </a:r>
            <a:r>
              <a:rPr lang="cs-CZ" sz="1600" dirty="0" err="1">
                <a:hlinkClick r:id="rId2"/>
              </a:rPr>
              <a:t>gamasutra.com</a:t>
            </a:r>
            <a:r>
              <a:rPr lang="cs-CZ" sz="1600" dirty="0">
                <a:hlinkClick r:id="rId2"/>
              </a:rPr>
              <a:t>/</a:t>
            </a:r>
            <a:r>
              <a:rPr lang="cs-CZ" sz="1600" dirty="0" err="1">
                <a:hlinkClick r:id="rId2"/>
              </a:rPr>
              <a:t>view</a:t>
            </a:r>
            <a:r>
              <a:rPr lang="cs-CZ" sz="1600" dirty="0">
                <a:hlinkClick r:id="rId2"/>
              </a:rPr>
              <a:t>/feature/4286/game_</a:t>
            </a:r>
            <a:r>
              <a:rPr lang="cs-CZ" sz="1600" dirty="0" err="1">
                <a:hlinkClick r:id="rId2"/>
              </a:rPr>
              <a:t>ui</a:t>
            </a:r>
            <a:r>
              <a:rPr lang="cs-CZ" sz="1600" dirty="0">
                <a:hlinkClick r:id="rId2"/>
              </a:rPr>
              <a:t>_</a:t>
            </a:r>
            <a:r>
              <a:rPr lang="cs-CZ" sz="1600" dirty="0" err="1">
                <a:hlinkClick r:id="rId2"/>
              </a:rPr>
              <a:t>discoveries</a:t>
            </a:r>
            <a:r>
              <a:rPr lang="cs-CZ" sz="1600" dirty="0">
                <a:hlinkClick r:id="rId2"/>
              </a:rPr>
              <a:t>_</a:t>
            </a:r>
            <a:r>
              <a:rPr lang="cs-CZ" sz="1600" dirty="0" err="1">
                <a:hlinkClick r:id="rId2"/>
              </a:rPr>
              <a:t>what</a:t>
            </a:r>
            <a:r>
              <a:rPr lang="cs-CZ" sz="1600" dirty="0">
                <a:hlinkClick r:id="rId2"/>
              </a:rPr>
              <a:t>_</a:t>
            </a:r>
            <a:r>
              <a:rPr lang="cs-CZ" sz="1600" dirty="0" err="1">
                <a:hlinkClick r:id="rId2"/>
              </a:rPr>
              <a:t>players</a:t>
            </a:r>
            <a:r>
              <a:rPr lang="cs-CZ" sz="1600" dirty="0">
                <a:hlinkClick r:id="rId2"/>
              </a:rPr>
              <a:t>_.</a:t>
            </a:r>
            <a:r>
              <a:rPr lang="cs-CZ" sz="1600" dirty="0" err="1">
                <a:hlinkClick r:id="rId2"/>
              </a:rPr>
              <a:t>php</a:t>
            </a:r>
            <a:r>
              <a:rPr lang="cs-CZ" sz="1600" dirty="0">
                <a:hlinkClick r:id="rId2"/>
              </a:rPr>
              <a:t>?</a:t>
            </a:r>
            <a:r>
              <a:rPr lang="cs-CZ" sz="1600" dirty="0" err="1">
                <a:hlinkClick r:id="rId2"/>
              </a:rPr>
              <a:t>print</a:t>
            </a:r>
            <a:r>
              <a:rPr lang="cs-CZ" sz="1600" dirty="0">
                <a:hlinkClick r:id="rId2"/>
              </a:rPr>
              <a:t>=1</a:t>
            </a:r>
            <a:endParaRPr lang="cs-CZ" sz="1600" dirty="0"/>
          </a:p>
          <a:p>
            <a:endParaRPr lang="cs-CZ" sz="2800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eam03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eam03" id="{6EFCE218-94CF-4419-A364-81D2C41D487E}" vid="{B157E921-1E51-45AF-9A56-7A515F536034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Gream03</Template>
  <TotalTime>4015</TotalTime>
  <Words>2836</Words>
  <Application>Microsoft Office PowerPoint</Application>
  <PresentationFormat>Širokoúhlá obrazovka</PresentationFormat>
  <Paragraphs>748</Paragraphs>
  <Slides>97</Slides>
  <Notes>10</Notes>
  <HiddenSlides>2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97</vt:i4>
      </vt:variant>
    </vt:vector>
  </HeadingPairs>
  <TitlesOfParts>
    <vt:vector size="102" baseType="lpstr">
      <vt:lpstr>Arial</vt:lpstr>
      <vt:lpstr>Calibri</vt:lpstr>
      <vt:lpstr>Century Gothic</vt:lpstr>
      <vt:lpstr>Wingdings 3</vt:lpstr>
      <vt:lpstr>Gream03</vt:lpstr>
      <vt:lpstr>PV255 – Rozhraní ve hrách</vt:lpstr>
      <vt:lpstr>Osnova</vt:lpstr>
      <vt:lpstr>Úvod</vt:lpstr>
      <vt:lpstr>Úvod – rozhraní</vt:lpstr>
      <vt:lpstr>Úvod – mapování</vt:lpstr>
      <vt:lpstr>Úvod – mapování</vt:lpstr>
      <vt:lpstr>Osnova</vt:lpstr>
      <vt:lpstr>Taxonomie – vstupní zařízení</vt:lpstr>
      <vt:lpstr>Taxonomie – výstupní zařízení</vt:lpstr>
      <vt:lpstr>Vstupní zařízení – klávesnice</vt:lpstr>
      <vt:lpstr>Vstupní zařízení – klávesnice</vt:lpstr>
      <vt:lpstr>Vstupní zařízení – gamepad</vt:lpstr>
      <vt:lpstr>Prezentace aplikace PowerPoint</vt:lpstr>
      <vt:lpstr>Vstupní zařízení – gamepad</vt:lpstr>
      <vt:lpstr>Vstupní zařízení – gamepad</vt:lpstr>
      <vt:lpstr>Vstupní zařízení – gamepad</vt:lpstr>
      <vt:lpstr>Vstupní zařízení – gamepad</vt:lpstr>
      <vt:lpstr>V(ý)stupní zařízení – dotykový displej</vt:lpstr>
      <vt:lpstr>V(ý)stupní zařízení – mobilní herní konzole</vt:lpstr>
      <vt:lpstr>Vstupní zařízení – snímání okolí</vt:lpstr>
      <vt:lpstr>Vstupní zařízení – snímání polohy</vt:lpstr>
      <vt:lpstr>Vstupní zařízení – snímání polohy</vt:lpstr>
      <vt:lpstr>Vstupní zařízení – specifické</vt:lpstr>
      <vt:lpstr>Vstupní zařízení – extra</vt:lpstr>
      <vt:lpstr>Vstupní zařízení – extra</vt:lpstr>
      <vt:lpstr>Vstupní zařízení – extra</vt:lpstr>
      <vt:lpstr>Vstupní zařízení – extra</vt:lpstr>
      <vt:lpstr>Osnova</vt:lpstr>
      <vt:lpstr>Výstupní zařízení – obraz</vt:lpstr>
      <vt:lpstr>Výstupní zařízení – obraz</vt:lpstr>
      <vt:lpstr>Výstupní zařízení – obraz</vt:lpstr>
      <vt:lpstr>Prezentace aplikace PowerPoint</vt:lpstr>
      <vt:lpstr>Výstupní zařízení – vibrace</vt:lpstr>
      <vt:lpstr>Výstupní zařízení – rozšířená realita</vt:lpstr>
      <vt:lpstr>Výstupní zařízení – rozšířená realita</vt:lpstr>
      <vt:lpstr>Výstupní zařízení – virtuální realita</vt:lpstr>
      <vt:lpstr>Prezentace aplikace PowerPoint</vt:lpstr>
      <vt:lpstr>Výstupní zařízení – virtuální realita</vt:lpstr>
      <vt:lpstr>Výstupní zařízení – virtuální realita</vt:lpstr>
      <vt:lpstr>Výstupní zařízení – virtuální realita</vt:lpstr>
      <vt:lpstr>Prezentace aplikace PowerPoint</vt:lpstr>
      <vt:lpstr>Prezentace aplikace PowerPoint</vt:lpstr>
      <vt:lpstr>Výstupní zařízení – virtuální realita</vt:lpstr>
      <vt:lpstr>Výstupní zařízení – virtuální realita</vt:lpstr>
      <vt:lpstr>Výstupní zařízení – virtuální realita</vt:lpstr>
      <vt:lpstr>Výstupní zařízení – virtuální realita</vt:lpstr>
      <vt:lpstr>Osnova</vt:lpstr>
      <vt:lpstr>Virtuální rozhraní / GUI</vt:lpstr>
      <vt:lpstr>Virtuální rozhraní / GUI</vt:lpstr>
      <vt:lpstr>Osnova</vt:lpstr>
      <vt:lpstr>Typy menu</vt:lpstr>
      <vt:lpstr>Prezentace aplikace PowerPoint</vt:lpstr>
      <vt:lpstr>Prezentace aplikace PowerPoint</vt:lpstr>
      <vt:lpstr>Prezentace aplikace PowerPoint</vt:lpstr>
      <vt:lpstr>Prezentace aplikace PowerPoint</vt:lpstr>
      <vt:lpstr>Pop-Up menu</vt:lpstr>
      <vt:lpstr>Osnova</vt:lpstr>
      <vt:lpstr>Text – statický</vt:lpstr>
      <vt:lpstr>Text – dynamický</vt:lpstr>
      <vt:lpstr>Text – dynamický</vt:lpstr>
      <vt:lpstr>Text – dialogy</vt:lpstr>
      <vt:lpstr>Text – dialogy</vt:lpstr>
      <vt:lpstr>Text – dialogy</vt:lpstr>
      <vt:lpstr>Text</vt:lpstr>
      <vt:lpstr>Text – virtuální klávesnice</vt:lpstr>
      <vt:lpstr>Text – virtuální klávesnice</vt:lpstr>
      <vt:lpstr>Osnova</vt:lpstr>
      <vt:lpstr>Typy in-game rozhraní</vt:lpstr>
      <vt:lpstr>Typy in-game rozhraní</vt:lpstr>
      <vt:lpstr>Typy in-game rozhraní</vt:lpstr>
      <vt:lpstr>Typy in-game rozhraní</vt:lpstr>
      <vt:lpstr>Typy in-game rozhraní</vt:lpstr>
      <vt:lpstr>Typy in-game rozhraní</vt:lpstr>
      <vt:lpstr>Out-of-game rozhraní</vt:lpstr>
      <vt:lpstr>Osnova</vt:lpstr>
      <vt:lpstr>Návrh rozhraní – grafika</vt:lpstr>
      <vt:lpstr>Návrh rozhraní – grafika – barvy</vt:lpstr>
      <vt:lpstr>Návrh rozhraní – text</vt:lpstr>
      <vt:lpstr>Návrh rozhraní – hlavní herní menu</vt:lpstr>
      <vt:lpstr>Návrh rozhraní – hlavní herní menu</vt:lpstr>
      <vt:lpstr>Návrh rozhraní – hlavní herní menu</vt:lpstr>
      <vt:lpstr>Návrh rozhraní – hlavní herní menu</vt:lpstr>
      <vt:lpstr>Návrh rozhraní – hlavní herní menu</vt:lpstr>
      <vt:lpstr>Návrh rozhraní – HUD</vt:lpstr>
      <vt:lpstr>Návrh rozhraní – HUD</vt:lpstr>
      <vt:lpstr>Návrh rozhraní – HUD</vt:lpstr>
      <vt:lpstr>Návrh rozhraní – HUD</vt:lpstr>
      <vt:lpstr>Návrh rozhraní – prvky ve hře</vt:lpstr>
      <vt:lpstr>Návrh – HUD</vt:lpstr>
      <vt:lpstr>Návrh – HUD</vt:lpstr>
      <vt:lpstr>Návrh – HUD</vt:lpstr>
      <vt:lpstr>Osnova</vt:lpstr>
      <vt:lpstr>Rozhraní pro virtuální realitu</vt:lpstr>
      <vt:lpstr>Rozhraní pro VR – mapování</vt:lpstr>
      <vt:lpstr>Rozhraní pro VR – herní žánry, mechaniky</vt:lpstr>
      <vt:lpstr>Rozhraní pro VR – menu, in-game elementy</vt:lpstr>
      <vt:lpstr>Literatura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Osvětlení</dc:title>
  <dc:creator>Jiří Chmelík</dc:creator>
  <cp:lastModifiedBy>Jiří Chmelík</cp:lastModifiedBy>
  <cp:revision>292</cp:revision>
  <dcterms:created xsi:type="dcterms:W3CDTF">2014-10-18T08:30:20Z</dcterms:created>
  <dcterms:modified xsi:type="dcterms:W3CDTF">2016-11-30T12:37:09Z</dcterms:modified>
</cp:coreProperties>
</file>