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77" d="100"/>
          <a:sy n="77" d="100"/>
        </p:scale>
        <p:origin x="-786" y="-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BCCBB5-27DE-4897-9089-5823AF970450}" type="slidenum">
              <a:rPr lang="en-US" altLang="cs-CZ" smtClean="0"/>
              <a:pPr/>
              <a:t>7</a:t>
            </a:fld>
            <a:endParaRPr lang="en-US" altLang="cs-CZ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541298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D8E028-294F-427B-AC82-A7A8230EE3E6}" type="slidenum">
              <a:rPr lang="en-US" altLang="cs-CZ" smtClean="0"/>
              <a:pPr/>
              <a:t>8</a:t>
            </a:fld>
            <a:endParaRPr lang="en-US" altLang="cs-CZ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59952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E5BA8D-CEA5-4146-A276-FE09D86F0DF4}" type="slidenum">
              <a:rPr lang="en-US" altLang="cs-CZ" smtClean="0"/>
              <a:pPr/>
              <a:t>9</a:t>
            </a:fld>
            <a:endParaRPr lang="en-US" altLang="cs-CZ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745614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08ACC8-4D71-4C6E-8226-A43784B7090E}" type="slidenum">
              <a:rPr lang="en-US" altLang="cs-CZ" smtClean="0"/>
              <a:pPr/>
              <a:t>10</a:t>
            </a:fld>
            <a:endParaRPr lang="en-US" altLang="cs-CZ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881321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7A746B-E7E7-490B-813F-C9C51C383E9A}" type="slidenum">
              <a:rPr lang="en-US" altLang="cs-CZ" smtClean="0"/>
              <a:pPr/>
              <a:t>11</a:t>
            </a:fld>
            <a:endParaRPr lang="en-US" altLang="cs-CZ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419513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cs-CZ" dirty="0" smtClean="0"/>
              <a:t>Seminar on Master’s Thesis Writing</a:t>
            </a:r>
            <a:br>
              <a:rPr lang="en-GB" altLang="cs-CZ" dirty="0" smtClean="0"/>
            </a:br>
            <a:r>
              <a:rPr lang="en-GB" altLang="cs-CZ" dirty="0" smtClean="0"/>
              <a:t>Mgr. </a:t>
            </a:r>
            <a:r>
              <a:rPr lang="en-GB" altLang="cs-CZ" dirty="0" err="1" smtClean="0"/>
              <a:t>Anto</a:t>
            </a:r>
            <a:r>
              <a:rPr lang="cs-CZ" altLang="cs-CZ" dirty="0" err="1" smtClean="0"/>
              <a:t>nín</a:t>
            </a:r>
            <a:r>
              <a:rPr lang="cs-CZ" altLang="cs-CZ" dirty="0" smtClean="0"/>
              <a:t> Zita, M</a:t>
            </a:r>
            <a:r>
              <a:rPr lang="en-US" altLang="cs-CZ" dirty="0" smtClean="0"/>
              <a:t>.A., PhD.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Paper Structure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eaLnBrk="1" hangingPunct="1"/>
            <a:r>
              <a:rPr lang="en-US" altLang="cs-CZ" dirty="0" smtClean="0"/>
              <a:t> Figures and Tables</a:t>
            </a:r>
          </a:p>
          <a:p>
            <a:pPr lvl="1" eaLnBrk="1" hangingPunct="1"/>
            <a:r>
              <a:rPr lang="en-US" altLang="cs-CZ" dirty="0" smtClean="0"/>
              <a:t>should help the reader</a:t>
            </a:r>
          </a:p>
          <a:p>
            <a:pPr lvl="1" eaLnBrk="1" hangingPunct="1"/>
            <a:r>
              <a:rPr lang="en-US" altLang="cs-CZ" dirty="0" smtClean="0"/>
              <a:t>needs to be </a:t>
            </a:r>
            <a:r>
              <a:rPr lang="en-US" altLang="cs-CZ" sz="2800" b="1" dirty="0" smtClean="0"/>
              <a:t>large enough </a:t>
            </a:r>
            <a:r>
              <a:rPr lang="en-US" altLang="cs-CZ" dirty="0" smtClean="0"/>
              <a:t>to be visible in print</a:t>
            </a:r>
            <a:br>
              <a:rPr lang="en-US" altLang="cs-CZ" dirty="0" smtClean="0"/>
            </a:br>
            <a:endParaRPr lang="en-US" altLang="cs-CZ" dirty="0" smtClean="0"/>
          </a:p>
          <a:p>
            <a:pPr lvl="1" eaLnBrk="1" hangingPunct="1"/>
            <a:r>
              <a:rPr lang="en-US" altLang="cs-CZ" dirty="0" smtClean="0"/>
              <a:t>tables:</a:t>
            </a:r>
          </a:p>
          <a:p>
            <a:pPr lvl="2" eaLnBrk="1" hangingPunct="1"/>
            <a:r>
              <a:rPr lang="en-US" altLang="cs-CZ" dirty="0" smtClean="0"/>
              <a:t>summarizes data</a:t>
            </a:r>
          </a:p>
          <a:p>
            <a:pPr lvl="2" eaLnBrk="1" hangingPunct="1"/>
            <a:r>
              <a:rPr lang="en-US" altLang="cs-CZ" dirty="0" smtClean="0"/>
              <a:t>collects main points described in text</a:t>
            </a:r>
            <a:br>
              <a:rPr lang="en-US" altLang="cs-CZ" dirty="0" smtClean="0"/>
            </a:br>
            <a:endParaRPr lang="en-US" altLang="cs-CZ" dirty="0" smtClean="0"/>
          </a:p>
          <a:p>
            <a:pPr lvl="1" eaLnBrk="1" hangingPunct="1"/>
            <a:r>
              <a:rPr lang="en-US" altLang="cs-CZ" dirty="0" smtClean="0"/>
              <a:t>figures</a:t>
            </a:r>
          </a:p>
          <a:p>
            <a:pPr lvl="2" eaLnBrk="1" hangingPunct="1"/>
            <a:r>
              <a:rPr lang="en-US" altLang="cs-CZ" dirty="0" smtClean="0"/>
              <a:t>system snapshots</a:t>
            </a:r>
          </a:p>
          <a:p>
            <a:pPr lvl="2" eaLnBrk="1" hangingPunct="1"/>
            <a:r>
              <a:rPr lang="en-US" altLang="cs-CZ" dirty="0" smtClean="0"/>
              <a:t>conceptual diagrams</a:t>
            </a:r>
          </a:p>
          <a:p>
            <a:pPr lvl="2" eaLnBrk="1" hangingPunct="1"/>
            <a:r>
              <a:rPr lang="en-US" altLang="cs-CZ" dirty="0" smtClean="0"/>
              <a:t>should be legible, instructive, adequately labeled and titled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Paper Structure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1" hangingPunct="1">
              <a:defRPr/>
            </a:pPr>
            <a:r>
              <a:rPr lang="en-US" dirty="0" smtClean="0"/>
              <a:t> Figures and Tables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should always refer to both in </a:t>
            </a:r>
            <a:r>
              <a:rPr lang="en-US" dirty="0" smtClean="0"/>
              <a:t>text</a:t>
            </a:r>
          </a:p>
          <a:p>
            <a:pPr marL="268287" lvl="1" indent="0" eaLnBrk="1" hangingPunct="1">
              <a:buFontTx/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 smtClean="0"/>
              <a:t>provide a description of the figures and tables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bad: </a:t>
            </a:r>
          </a:p>
          <a:p>
            <a:pPr lvl="3" eaLnBrk="1" hangingPunct="1">
              <a:defRPr/>
            </a:pPr>
            <a:r>
              <a:rPr lang="en-US" dirty="0"/>
              <a:t>“...animated icons contain movies ( Figure 1).”</a:t>
            </a:r>
          </a:p>
          <a:p>
            <a:pPr lvl="2" eaLnBrk="1" hangingPunct="1">
              <a:defRPr/>
            </a:pPr>
            <a:r>
              <a:rPr lang="en-US" dirty="0"/>
              <a:t>better: </a:t>
            </a:r>
          </a:p>
          <a:p>
            <a:pPr lvl="3" eaLnBrk="1" hangingPunct="1">
              <a:defRPr/>
            </a:pPr>
            <a:r>
              <a:rPr lang="en-US" dirty="0"/>
              <a:t>“... The several images in Figure 1 illustrates an example of an animated icon, which represents a printer</a:t>
            </a:r>
            <a:r>
              <a:rPr lang="en-US" dirty="0" smtClean="0"/>
              <a:t>.”</a:t>
            </a:r>
          </a:p>
          <a:p>
            <a:pPr lvl="3">
              <a:defRPr/>
            </a:pPr>
            <a:r>
              <a:rPr lang="en-US" dirty="0"/>
              <a:t>“... The several images in Figure 1 illustrates an example of an animated icon, which represents a printer</a:t>
            </a:r>
            <a:r>
              <a:rPr lang="en-US" dirty="0" smtClean="0"/>
              <a:t>. </a:t>
            </a:r>
            <a:r>
              <a:rPr lang="en-US" dirty="0"/>
              <a:t>Each image is actually a key  frame of a “movie”  that, when played, would show the user what would happened if the icon were selected. We see a document being moved on top of the printer, and the printer putting out some paper...”</a:t>
            </a:r>
            <a:br>
              <a:rPr lang="en-US" dirty="0"/>
            </a:b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1) Using someone else’s ideas without acknowledging the source</a:t>
            </a:r>
          </a:p>
          <a:p>
            <a:r>
              <a:rPr lang="en-US" dirty="0" smtClean="0"/>
              <a:t>2) Paraphrasing someone else’s argument as your own.</a:t>
            </a:r>
          </a:p>
          <a:p>
            <a:r>
              <a:rPr lang="en-US" dirty="0" smtClean="0"/>
              <a:t>3) Presenting someone else’s line of thinking in the development of an idea as your own.</a:t>
            </a:r>
          </a:p>
          <a:p>
            <a:r>
              <a:rPr lang="en-US" dirty="0" smtClean="0"/>
              <a:t>4) Presenting an entire paper or a major part of it developed exactly as someone else’s line of thinking.</a:t>
            </a:r>
          </a:p>
          <a:p>
            <a:r>
              <a:rPr lang="en-US" dirty="0" smtClean="0"/>
              <a:t>5) Arranging your ideas exactly as someone else did – even though you acknowledge the source in the parenthesis. 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Qtd</a:t>
            </a:r>
            <a:r>
              <a:rPr lang="en-US" dirty="0" smtClean="0"/>
              <a:t>. in Day 145.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Original text: </a:t>
            </a:r>
          </a:p>
          <a:p>
            <a:pPr lvl="1"/>
            <a:r>
              <a:rPr lang="en-US" dirty="0" smtClean="0"/>
              <a:t>In the secondary and 16-19 education sectors in England and Wales some form of action planning, in which a teacher or tutor sits down with a student and discusses their progress and negotiates learning targets with plans to achieve them, has emerged to become a recognizable feature of teaching practice within the last 25 years (Day and </a:t>
            </a:r>
            <a:r>
              <a:rPr lang="en-US" dirty="0" err="1" smtClean="0"/>
              <a:t>Tosey</a:t>
            </a:r>
            <a:r>
              <a:rPr lang="en-US" dirty="0" smtClean="0"/>
              <a:t>, 2011, p. 515).</a:t>
            </a:r>
          </a:p>
          <a:p>
            <a:r>
              <a:rPr lang="en-US" dirty="0" smtClean="0"/>
              <a:t>Student text:</a:t>
            </a:r>
          </a:p>
          <a:p>
            <a:pPr lvl="1"/>
            <a:r>
              <a:rPr lang="en-US" dirty="0" smtClean="0"/>
              <a:t>In secondary and further education, action planning has become a recognizable feature of teaching practice within the last 25 years (Day and </a:t>
            </a:r>
            <a:r>
              <a:rPr lang="en-US" dirty="0" err="1" smtClean="0"/>
              <a:t>Tosey</a:t>
            </a:r>
            <a:r>
              <a:rPr lang="en-US" dirty="0" smtClean="0"/>
              <a:t>, 2011, p. 515).</a:t>
            </a:r>
          </a:p>
          <a:p>
            <a:pPr lvl="1"/>
            <a:r>
              <a:rPr lang="en-US" dirty="0" smtClean="0"/>
              <a:t>PLAGIARISM</a:t>
            </a:r>
          </a:p>
          <a:p>
            <a:pPr lvl="1"/>
            <a:r>
              <a:rPr lang="en-US" dirty="0" smtClean="0"/>
              <a:t>Day, 145-146.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Formatting Issues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Font – use a serif font</a:t>
            </a:r>
          </a:p>
          <a:p>
            <a:pPr lvl="1"/>
            <a:r>
              <a:rPr lang="en-US" dirty="0" smtClean="0"/>
              <a:t>Illumination </a:t>
            </a:r>
            <a:r>
              <a:rPr lang="en-US" dirty="0" err="1" smtClean="0"/>
              <a:t>vs</a:t>
            </a:r>
            <a:r>
              <a:rPr lang="en-US" smtClean="0"/>
              <a:t> </a:t>
            </a:r>
            <a:r>
              <a:rPr lang="en-US" smtClean="0">
                <a:latin typeface="Calibri" pitchFamily="34" charset="0"/>
              </a:rPr>
              <a:t>Illumination.</a:t>
            </a:r>
            <a:endParaRPr lang="en-US" dirty="0" smtClean="0"/>
          </a:p>
          <a:p>
            <a:r>
              <a:rPr lang="en-US" dirty="0" smtClean="0"/>
              <a:t>Apostrophes and quotation marks</a:t>
            </a:r>
          </a:p>
          <a:p>
            <a:pPr lvl="1"/>
            <a:r>
              <a:rPr lang="en-US" dirty="0" smtClean="0"/>
              <a:t>Czech versus English – </a:t>
            </a:r>
            <a:r>
              <a:rPr lang="cs-CZ" dirty="0" smtClean="0"/>
              <a:t>„Ježek“ </a:t>
            </a:r>
            <a:r>
              <a:rPr lang="en-US" dirty="0" smtClean="0"/>
              <a:t>vs. “Hedgehog”</a:t>
            </a:r>
          </a:p>
          <a:p>
            <a:pPr lvl="1"/>
            <a:r>
              <a:rPr lang="en-US" dirty="0" smtClean="0"/>
              <a:t>Format – “Hedgehog” vs. </a:t>
            </a:r>
            <a:r>
              <a:rPr lang="cs-CZ" dirty="0" smtClean="0"/>
              <a:t>"</a:t>
            </a:r>
            <a:r>
              <a:rPr lang="en-US" dirty="0" smtClean="0"/>
              <a:t>Hedgehog</a:t>
            </a:r>
            <a:r>
              <a:rPr lang="cs-CZ" dirty="0" smtClean="0"/>
              <a:t>."</a:t>
            </a:r>
            <a:endParaRPr lang="en-US" dirty="0" smtClean="0"/>
          </a:p>
          <a:p>
            <a:r>
              <a:rPr lang="en-US" dirty="0" smtClean="0"/>
              <a:t>A dash ( – ) is different than a hyphen ( - ) </a:t>
            </a:r>
          </a:p>
          <a:p>
            <a:pPr lvl="1"/>
            <a:r>
              <a:rPr lang="en-US" dirty="0" smtClean="0"/>
              <a:t>Dash </a:t>
            </a:r>
            <a:r>
              <a:rPr lang="en-US" b="1" dirty="0" smtClean="0"/>
              <a:t>separates</a:t>
            </a:r>
            <a:r>
              <a:rPr lang="en-US" dirty="0" smtClean="0"/>
              <a:t> elements of a sentence</a:t>
            </a:r>
          </a:p>
          <a:p>
            <a:pPr lvl="2"/>
            <a:r>
              <a:rPr lang="en-US" dirty="0" smtClean="0"/>
              <a:t>The study – not taken seriously at first – had eventually lead to a major breakthrough.</a:t>
            </a:r>
          </a:p>
          <a:p>
            <a:pPr lvl="1"/>
            <a:r>
              <a:rPr lang="en-US" dirty="0" smtClean="0"/>
              <a:t>Hyphen </a:t>
            </a:r>
            <a:r>
              <a:rPr lang="en-US" b="1" dirty="0" smtClean="0"/>
              <a:t>connects </a:t>
            </a:r>
            <a:r>
              <a:rPr lang="en-US" dirty="0" smtClean="0"/>
              <a:t>words (Post-WIMP interface)</a:t>
            </a:r>
          </a:p>
          <a:p>
            <a:pPr lvl="1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CA" sz="1600" dirty="0" smtClean="0"/>
              <a:t>Saul Greenberg , University of Calgary, AB, Canada: Grad Tips , http://saul.cpsc.ucalgary.ca/saul/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CA" sz="1600" dirty="0" smtClean="0"/>
              <a:t>Trevor Day. </a:t>
            </a:r>
            <a:r>
              <a:rPr lang="en-CA" sz="1600" i="1" dirty="0" smtClean="0"/>
              <a:t>Success in Academic Writing</a:t>
            </a:r>
            <a:r>
              <a:rPr lang="en-CA" sz="1600" dirty="0" smtClean="0"/>
              <a:t>. New York: Palgrave, 2013. 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Master’s Thesis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Abstract </a:t>
            </a:r>
            <a:endParaRPr lang="en-US" dirty="0" smtClean="0"/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Main Chapter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Appendix (pl. Appendices)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 Example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Main Concepts</a:t>
            </a:r>
          </a:p>
          <a:p>
            <a:r>
              <a:rPr lang="en-US" dirty="0" smtClean="0"/>
              <a:t>Approaches + Main Analysis</a:t>
            </a:r>
          </a:p>
          <a:p>
            <a:pPr lvl="1"/>
            <a:r>
              <a:rPr lang="en-US" dirty="0" smtClean="0"/>
              <a:t>Or one chapter on comparison and analysis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Research Example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(what is the goal?) Main concepts and theories </a:t>
            </a:r>
          </a:p>
          <a:p>
            <a:r>
              <a:rPr lang="en-US" dirty="0" smtClean="0"/>
              <a:t>Related research</a:t>
            </a:r>
          </a:p>
          <a:p>
            <a:r>
              <a:rPr lang="en-US" dirty="0" smtClean="0"/>
              <a:t>Experiment </a:t>
            </a:r>
            <a:r>
              <a:rPr lang="en-US" smtClean="0"/>
              <a:t>and Results </a:t>
            </a:r>
            <a:endParaRPr lang="en-US" dirty="0" smtClean="0"/>
          </a:p>
          <a:p>
            <a:pPr lvl="1"/>
            <a:r>
              <a:rPr lang="en-US" dirty="0" smtClean="0"/>
              <a:t>Material, Methods, Results, Discussion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43192" cy="796950"/>
          </a:xfrm>
        </p:spPr>
        <p:txBody>
          <a:bodyPr/>
          <a:lstStyle/>
          <a:p>
            <a:r>
              <a:rPr lang="en-US" dirty="0" smtClean="0"/>
              <a:t>Example Abstract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8075240" cy="5112568"/>
          </a:xfrm>
        </p:spPr>
        <p:txBody>
          <a:bodyPr>
            <a:noAutofit/>
          </a:bodyPr>
          <a:lstStyle/>
          <a:p>
            <a:pPr lvl="1"/>
            <a:r>
              <a:rPr lang="en-US" altLang="cs-CZ" sz="1600" dirty="0" smtClean="0"/>
              <a:t>Background/setting the scene:</a:t>
            </a:r>
          </a:p>
          <a:p>
            <a:pPr lvl="2"/>
            <a:r>
              <a:rPr lang="en-US" altLang="cs-CZ" sz="1400" dirty="0" smtClean="0"/>
              <a:t>Icons are used increasingly in interfaces because they are compact “universal” pictographic representations of computer functionality and processing.  </a:t>
            </a:r>
            <a:br>
              <a:rPr lang="en-US" altLang="cs-CZ" sz="1400" dirty="0" smtClean="0"/>
            </a:br>
            <a:endParaRPr lang="en-US" altLang="cs-CZ" sz="1400" dirty="0" smtClean="0"/>
          </a:p>
          <a:p>
            <a:pPr lvl="1"/>
            <a:r>
              <a:rPr lang="en-US" altLang="cs-CZ" sz="1600" dirty="0" smtClean="0"/>
              <a:t>The focus and innovation:</a:t>
            </a:r>
          </a:p>
          <a:p>
            <a:pPr lvl="2"/>
            <a:r>
              <a:rPr lang="en-US" altLang="cs-CZ" sz="1400" dirty="0" smtClean="0"/>
              <a:t>Animated icons can bring to life symbols representing complete applications or functions within an application, thereby clarifying their meaning, demonstrating their capabilities, and even explaining their method of use.  </a:t>
            </a:r>
            <a:br>
              <a:rPr lang="en-US" altLang="cs-CZ" sz="1400" dirty="0" smtClean="0"/>
            </a:br>
            <a:endParaRPr lang="en-US" altLang="cs-CZ" sz="1400" dirty="0" smtClean="0"/>
          </a:p>
          <a:p>
            <a:pPr lvl="1"/>
            <a:r>
              <a:rPr lang="en-US" altLang="cs-CZ" sz="1600" dirty="0" smtClean="0"/>
              <a:t>The problem:</a:t>
            </a:r>
          </a:p>
          <a:p>
            <a:pPr lvl="2"/>
            <a:r>
              <a:rPr lang="en-US" altLang="cs-CZ" sz="1400" dirty="0" smtClean="0"/>
              <a:t>To test this hypothesis, we carried out an iterative design of a set of animated painting icons that appear in the HyperCard tool palette.  </a:t>
            </a:r>
            <a:br>
              <a:rPr lang="en-US" altLang="cs-CZ" sz="1400" dirty="0" smtClean="0"/>
            </a:br>
            <a:endParaRPr lang="en-US" altLang="cs-CZ" sz="1400" dirty="0" smtClean="0"/>
          </a:p>
          <a:p>
            <a:pPr lvl="1"/>
            <a:r>
              <a:rPr lang="en-US" altLang="cs-CZ" sz="1600" dirty="0" smtClean="0"/>
              <a:t>The method:</a:t>
            </a:r>
          </a:p>
          <a:p>
            <a:pPr lvl="2"/>
            <a:r>
              <a:rPr lang="en-US" altLang="cs-CZ" sz="1400" dirty="0" smtClean="0"/>
              <a:t>The design discipline restricted the animations to 10 to 20 second sequences of 22x20 pixel bit maps.  User testing was carried out on two interfaces – one with the static icons, one with the animated icons.  </a:t>
            </a:r>
            <a:br>
              <a:rPr lang="en-US" altLang="cs-CZ" sz="1400" dirty="0" smtClean="0"/>
            </a:br>
            <a:endParaRPr lang="en-US" altLang="cs-CZ" sz="1400" dirty="0" smtClean="0"/>
          </a:p>
          <a:p>
            <a:pPr lvl="1"/>
            <a:r>
              <a:rPr lang="en-US" altLang="cs-CZ" sz="1600" dirty="0" smtClean="0"/>
              <a:t>The results:</a:t>
            </a:r>
          </a:p>
          <a:p>
            <a:pPr lvl="2"/>
            <a:r>
              <a:rPr lang="en-US" altLang="cs-CZ" sz="1400" dirty="0" smtClean="0"/>
              <a:t>The results showed significant benefit from the animations in clarifying the purpose and functionality of the icons.</a:t>
            </a:r>
            <a:endParaRPr lang="cs-CZ" sz="1400" dirty="0"/>
          </a:p>
        </p:txBody>
      </p:sp>
      <p:sp>
        <p:nvSpPr>
          <p:cNvPr id="4" name="Rectangle 7"/>
          <p:cNvSpPr/>
          <p:nvPr/>
        </p:nvSpPr>
        <p:spPr>
          <a:xfrm>
            <a:off x="1043608" y="6237312"/>
            <a:ext cx="7704138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9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Abstract from: Ronald </a:t>
            </a:r>
            <a:r>
              <a:rPr lang="en-US" sz="900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Baecker</a:t>
            </a:r>
            <a:r>
              <a:rPr lang="en-US" sz="9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Ian Small, and Richard </a:t>
            </a:r>
            <a:r>
              <a:rPr lang="en-US" sz="900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Mander</a:t>
            </a:r>
            <a:r>
              <a:rPr lang="en-US" sz="9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1991. Bringing icons to life. In </a:t>
            </a:r>
            <a:r>
              <a:rPr lang="en-US" sz="9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Proceedings of the SIGCHI Conference on Human Factors in Computing Systems</a:t>
            </a:r>
            <a:r>
              <a:rPr lang="en-US" sz="9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(CHI '91), Scott P. Robertson, Gary M. Olson, and Judith S. Olson (Eds.). ACM, New York, NY, USA, 1-6. 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Context/motivation</a:t>
            </a:r>
          </a:p>
          <a:p>
            <a:pPr lvl="1"/>
            <a:r>
              <a:rPr lang="en-US" dirty="0" smtClean="0"/>
              <a:t>Background/literature review</a:t>
            </a:r>
          </a:p>
          <a:p>
            <a:pPr lvl="1"/>
            <a:r>
              <a:rPr lang="en-US" dirty="0" smtClean="0"/>
              <a:t>Hypothesis/thesis/problem statement</a:t>
            </a:r>
          </a:p>
          <a:p>
            <a:pPr lvl="1"/>
            <a:r>
              <a:rPr lang="en-US" dirty="0" smtClean="0"/>
              <a:t>Goals/methods</a:t>
            </a:r>
          </a:p>
          <a:p>
            <a:pPr lvl="1"/>
            <a:r>
              <a:rPr lang="en-US" dirty="0" smtClean="0"/>
              <a:t>Thesis overview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 smtClean="0"/>
              <a:t>Paper 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/>
            <a:r>
              <a:rPr lang="en-US" altLang="cs-CZ" dirty="0" smtClean="0"/>
              <a:t> </a:t>
            </a:r>
            <a:r>
              <a:rPr lang="en-US" altLang="cs-CZ" sz="2200" dirty="0" smtClean="0"/>
              <a:t>Introduction</a:t>
            </a:r>
          </a:p>
          <a:p>
            <a:pPr lvl="1" eaLnBrk="1" hangingPunct="1"/>
            <a:r>
              <a:rPr lang="en-US" altLang="cs-CZ" sz="2200" dirty="0" smtClean="0"/>
              <a:t>sets the scene</a:t>
            </a:r>
          </a:p>
          <a:p>
            <a:pPr lvl="1" eaLnBrk="1" hangingPunct="1"/>
            <a:r>
              <a:rPr lang="en-US" altLang="cs-CZ" sz="2200" dirty="0" smtClean="0"/>
              <a:t>background</a:t>
            </a:r>
          </a:p>
          <a:p>
            <a:pPr lvl="1" eaLnBrk="1" hangingPunct="1"/>
            <a:r>
              <a:rPr lang="en-US" altLang="cs-CZ" sz="2200" dirty="0" smtClean="0"/>
              <a:t>motivates</a:t>
            </a:r>
          </a:p>
          <a:p>
            <a:pPr lvl="1" eaLnBrk="1" hangingPunct="1"/>
            <a:r>
              <a:rPr lang="en-US" altLang="cs-CZ" sz="2200" dirty="0" smtClean="0"/>
              <a:t>provides definition of terms and concepts</a:t>
            </a:r>
          </a:p>
          <a:p>
            <a:pPr lvl="1" eaLnBrk="1" hangingPunct="1"/>
            <a:r>
              <a:rPr lang="en-US" altLang="cs-CZ" sz="2200" dirty="0" smtClean="0"/>
              <a:t>describes problem and argues for the approach taking</a:t>
            </a:r>
          </a:p>
          <a:p>
            <a:pPr lvl="1" eaLnBrk="1" hangingPunct="1"/>
            <a:r>
              <a:rPr lang="en-US" altLang="cs-CZ" sz="2200" dirty="0" smtClean="0"/>
              <a:t>references other existing work</a:t>
            </a:r>
          </a:p>
          <a:p>
            <a:pPr lvl="1" eaLnBrk="1" hangingPunct="1"/>
            <a:r>
              <a:rPr lang="en-US" altLang="cs-CZ" sz="2200" dirty="0" smtClean="0"/>
              <a:t>summarizes the structure of the paper</a:t>
            </a:r>
          </a:p>
          <a:p>
            <a:pPr lvl="2" eaLnBrk="1" hangingPunct="1"/>
            <a:r>
              <a:rPr lang="en-US" altLang="cs-CZ" sz="2200" dirty="0" smtClean="0"/>
              <a:t>“The next section details the experimental methodology, which is a 2x2 </a:t>
            </a:r>
            <a:r>
              <a:rPr lang="en-US" altLang="cs-CZ" sz="2200" dirty="0" err="1" smtClean="0"/>
              <a:t>Anova</a:t>
            </a:r>
            <a:r>
              <a:rPr lang="en-US" altLang="cs-CZ" sz="2200" dirty="0" smtClean="0"/>
              <a:t> design. The subsequent section describes the results, the most notable being...”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Paper Structure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cs-CZ" dirty="0" smtClean="0"/>
              <a:t> Main body</a:t>
            </a:r>
          </a:p>
          <a:p>
            <a:pPr lvl="1" eaLnBrk="1" hangingPunct="1"/>
            <a:r>
              <a:rPr lang="en-US" altLang="cs-CZ" dirty="0" smtClean="0"/>
              <a:t>organization important -&gt; reflects how you present your argument</a:t>
            </a:r>
          </a:p>
          <a:p>
            <a:pPr lvl="1" eaLnBrk="1" hangingPunct="1"/>
            <a:r>
              <a:rPr lang="en-US" altLang="cs-CZ" dirty="0" smtClean="0"/>
              <a:t>each section should have a main point</a:t>
            </a:r>
          </a:p>
          <a:p>
            <a:pPr lvl="1" eaLnBrk="1" hangingPunct="1"/>
            <a:r>
              <a:rPr lang="en-US" altLang="cs-CZ" dirty="0" smtClean="0"/>
              <a:t>each paragraph should have a main point</a:t>
            </a:r>
          </a:p>
          <a:p>
            <a:pPr lvl="1" eaLnBrk="1" hangingPunct="1">
              <a:buNone/>
            </a:pPr>
            <a:r>
              <a:rPr lang="en-US" altLang="cs-CZ" dirty="0" smtClean="0"/>
              <a:t/>
            </a:r>
            <a:br>
              <a:rPr lang="en-US" altLang="cs-CZ" dirty="0" smtClean="0"/>
            </a:br>
            <a:endParaRPr lang="en-US" altLang="cs-CZ" dirty="0" smtClean="0"/>
          </a:p>
        </p:txBody>
      </p:sp>
      <p:pic>
        <p:nvPicPr>
          <p:cNvPr id="4" name="Obrázek 3" descr="hamburger_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933056"/>
            <a:ext cx="2952750" cy="21050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Paper Structure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cs-CZ" dirty="0" smtClean="0"/>
              <a:t>Discussion</a:t>
            </a:r>
          </a:p>
          <a:p>
            <a:pPr marL="274320" lvl="1" indent="0"/>
            <a:r>
              <a:rPr lang="en-US" altLang="cs-CZ" dirty="0" smtClean="0"/>
              <a:t>While the Results section describes the actual results, Discussion section provides further commentary</a:t>
            </a:r>
          </a:p>
          <a:p>
            <a:pPr marL="0" indent="0"/>
            <a:r>
              <a:rPr lang="en-US" altLang="cs-CZ" dirty="0" smtClean="0"/>
              <a:t>Summary</a:t>
            </a:r>
          </a:p>
          <a:p>
            <a:pPr lvl="1"/>
            <a:r>
              <a:rPr lang="en-US" altLang="cs-CZ" dirty="0" smtClean="0"/>
              <a:t>summarize the paper</a:t>
            </a:r>
          </a:p>
          <a:p>
            <a:pPr lvl="2"/>
            <a:r>
              <a:rPr lang="en-US" altLang="cs-CZ" dirty="0" smtClean="0"/>
              <a:t>some people only read abstract, intro and conclusions</a:t>
            </a:r>
          </a:p>
          <a:p>
            <a:pPr marL="0" indent="0"/>
            <a:r>
              <a:rPr lang="en-US" altLang="cs-CZ" dirty="0" smtClean="0"/>
              <a:t>Conclusions</a:t>
            </a:r>
          </a:p>
          <a:p>
            <a:pPr lvl="1"/>
            <a:r>
              <a:rPr lang="en-US" altLang="cs-CZ" dirty="0" smtClean="0"/>
              <a:t>talk about connections to the general area</a:t>
            </a:r>
          </a:p>
          <a:p>
            <a:pPr lvl="1"/>
            <a:r>
              <a:rPr lang="en-US" altLang="cs-CZ" smtClean="0"/>
              <a:t>discuss future work</a:t>
            </a:r>
          </a:p>
          <a:p>
            <a:pPr marL="0" indent="0" eaLnBrk="1" hangingPunct="1"/>
            <a:endParaRPr lang="en-US" alt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231</TotalTime>
  <Words>720</Words>
  <Application>Microsoft Office PowerPoint</Application>
  <PresentationFormat>Předvádění na obrazovce (4:3)</PresentationFormat>
  <Paragraphs>120</Paragraphs>
  <Slides>15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Seminar on Master’s Thesis Writing Mgr. Antonín Zita, M.A., PhD.</vt:lpstr>
      <vt:lpstr>Parts of Master’s Thesis</vt:lpstr>
      <vt:lpstr>Literature Review Example</vt:lpstr>
      <vt:lpstr>Empirical Research Example</vt:lpstr>
      <vt:lpstr>Example Abstract</vt:lpstr>
      <vt:lpstr>Paper Structure</vt:lpstr>
      <vt:lpstr>Paper Structure</vt:lpstr>
      <vt:lpstr>Paper Structure</vt:lpstr>
      <vt:lpstr>Paper Structure</vt:lpstr>
      <vt:lpstr>Paper Structure</vt:lpstr>
      <vt:lpstr>Paper Structure</vt:lpstr>
      <vt:lpstr>Plagiarism</vt:lpstr>
      <vt:lpstr>Plagiarism</vt:lpstr>
      <vt:lpstr>Common Formatting Issues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Antonín Zita</cp:lastModifiedBy>
  <cp:revision>31</cp:revision>
  <cp:lastPrinted>1601-01-01T00:00:00Z</cp:lastPrinted>
  <dcterms:created xsi:type="dcterms:W3CDTF">2015-11-23T07:04:47Z</dcterms:created>
  <dcterms:modified xsi:type="dcterms:W3CDTF">2016-09-05T17:18:48Z</dcterms:modified>
</cp:coreProperties>
</file>