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74" r:id="rId3"/>
    <p:sldId id="269" r:id="rId4"/>
    <p:sldId id="265" r:id="rId5"/>
    <p:sldId id="271" r:id="rId6"/>
    <p:sldId id="268" r:id="rId7"/>
    <p:sldId id="263" r:id="rId8"/>
    <p:sldId id="266" r:id="rId9"/>
    <p:sldId id="276" r:id="rId10"/>
    <p:sldId id="277" r:id="rId11"/>
    <p:sldId id="279" r:id="rId12"/>
    <p:sldId id="310" r:id="rId13"/>
    <p:sldId id="281" r:id="rId14"/>
    <p:sldId id="302" r:id="rId15"/>
    <p:sldId id="295" r:id="rId16"/>
    <p:sldId id="294" r:id="rId17"/>
    <p:sldId id="283" r:id="rId18"/>
    <p:sldId id="303" r:id="rId19"/>
    <p:sldId id="308" r:id="rId20"/>
    <p:sldId id="290" r:id="rId21"/>
    <p:sldId id="291" r:id="rId22"/>
    <p:sldId id="307" r:id="rId23"/>
    <p:sldId id="309" r:id="rId24"/>
    <p:sldId id="293" r:id="rId25"/>
    <p:sldId id="296" r:id="rId26"/>
    <p:sldId id="297" r:id="rId27"/>
    <p:sldId id="298" r:id="rId28"/>
    <p:sldId id="292" r:id="rId29"/>
    <p:sldId id="282" r:id="rId30"/>
    <p:sldId id="288" r:id="rId31"/>
    <p:sldId id="289" r:id="rId32"/>
    <p:sldId id="299" r:id="rId33"/>
    <p:sldId id="300" r:id="rId34"/>
    <p:sldId id="301" r:id="rId35"/>
    <p:sldId id="305" r:id="rId36"/>
    <p:sldId id="304" r:id="rId37"/>
    <p:sldId id="284" r:id="rId38"/>
    <p:sldId id="285" r:id="rId39"/>
    <p:sldId id="260" r:id="rId40"/>
    <p:sldId id="272" r:id="rId41"/>
    <p:sldId id="306"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B26"/>
    <a:srgbClr val="A3A2A2"/>
    <a:srgbClr val="262524"/>
    <a:srgbClr val="59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3724" autoAdjust="0"/>
  </p:normalViewPr>
  <p:slideViewPr>
    <p:cSldViewPr snapToGrid="0">
      <p:cViewPr varScale="1">
        <p:scale>
          <a:sx n="96" d="100"/>
          <a:sy n="96" d="100"/>
        </p:scale>
        <p:origin x="105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0" d="100"/>
          <a:sy n="90" d="100"/>
        </p:scale>
        <p:origin x="329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5F513-2516-4FAE-B6D0-05B63600B554}" type="doc">
      <dgm:prSet loTypeId="urn:microsoft.com/office/officeart/2005/8/layout/cycle2" loCatId="cycle" qsTypeId="urn:microsoft.com/office/officeart/2005/8/quickstyle/simple1" qsCatId="simple" csTypeId="urn:microsoft.com/office/officeart/2005/8/colors/accent4_5" csCatId="accent4" phldr="1"/>
      <dgm:spPr/>
      <dgm:t>
        <a:bodyPr/>
        <a:lstStyle/>
        <a:p>
          <a:endParaRPr lang="cs-CZ"/>
        </a:p>
      </dgm:t>
    </dgm:pt>
    <dgm:pt modelId="{AB2EBA5E-756F-4C66-B783-5B9F86F088FC}">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a:t>Submit button</a:t>
          </a:r>
          <a:endParaRPr lang="cs-CZ" sz="1400" dirty="0"/>
        </a:p>
      </dgm:t>
    </dgm:pt>
    <dgm:pt modelId="{08CE17E2-8A17-43E2-8EB3-8659814BC116}" type="parTrans" cxnId="{D54C23E3-2237-4A49-AE1E-29B34F65D40A}">
      <dgm:prSet/>
      <dgm:spPr/>
      <dgm:t>
        <a:bodyPr/>
        <a:lstStyle/>
        <a:p>
          <a:endParaRPr lang="cs-CZ"/>
        </a:p>
      </dgm:t>
    </dgm:pt>
    <dgm:pt modelId="{7AD9C0B3-0FEA-4600-9179-639EE3232EF2}" type="sibTrans" cxnId="{D54C23E3-2237-4A49-AE1E-29B34F65D40A}">
      <dgm:prSet/>
      <dgm:spPr/>
      <dgm:t>
        <a:bodyPr/>
        <a:lstStyle/>
        <a:p>
          <a:endParaRPr lang="cs-CZ"/>
        </a:p>
      </dgm:t>
    </dgm:pt>
    <dgm:pt modelId="{073AD01A-45DB-42C8-83A2-10CBC351CCF8}">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EditItem</a:t>
          </a:r>
          <a:r>
            <a:rPr lang="en-US" sz="1400" dirty="0"/>
            <a:t> component</a:t>
          </a:r>
          <a:endParaRPr lang="cs-CZ" sz="1400" dirty="0"/>
        </a:p>
      </dgm:t>
    </dgm:pt>
    <dgm:pt modelId="{AC3046EB-DAC8-4D87-9826-92C2BFC1D410}" type="parTrans" cxnId="{7644000F-F94B-4CA3-B331-55099D2155CF}">
      <dgm:prSet/>
      <dgm:spPr/>
      <dgm:t>
        <a:bodyPr/>
        <a:lstStyle/>
        <a:p>
          <a:endParaRPr lang="cs-CZ"/>
        </a:p>
      </dgm:t>
    </dgm:pt>
    <dgm:pt modelId="{0C381BE4-DC89-4C03-B729-DD3CCD45F402}" type="sibTrans" cxnId="{7644000F-F94B-4CA3-B331-55099D2155CF}">
      <dgm:prSet/>
      <dgm:spPr/>
      <dgm:t>
        <a:bodyPr/>
        <a:lstStyle/>
        <a:p>
          <a:endParaRPr lang="cs-CZ"/>
        </a:p>
      </dgm:t>
    </dgm:pt>
    <dgm:pt modelId="{1CB794DF-5290-4C46-A752-DD7C07FB7605}">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EditItem</a:t>
          </a:r>
          <a:r>
            <a:rPr lang="en-US" sz="1400" dirty="0"/>
            <a:t> container</a:t>
          </a:r>
          <a:endParaRPr lang="cs-CZ" sz="1400" dirty="0"/>
        </a:p>
      </dgm:t>
    </dgm:pt>
    <dgm:pt modelId="{8E83BEA5-83FB-4081-852E-3BC599E67953}" type="parTrans" cxnId="{1B0032E8-1279-4FF0-933D-1E2BAD6B0889}">
      <dgm:prSet/>
      <dgm:spPr/>
      <dgm:t>
        <a:bodyPr/>
        <a:lstStyle/>
        <a:p>
          <a:endParaRPr lang="cs-CZ"/>
        </a:p>
      </dgm:t>
    </dgm:pt>
    <dgm:pt modelId="{3FC3E6BA-012A-4552-B5CF-8B2F3F765DC7}" type="sibTrans" cxnId="{1B0032E8-1279-4FF0-933D-1E2BAD6B0889}">
      <dgm:prSet/>
      <dgm:spPr/>
      <dgm:t>
        <a:bodyPr/>
        <a:lstStyle/>
        <a:p>
          <a:endParaRPr lang="cs-CZ"/>
        </a:p>
      </dgm:t>
    </dgm:pt>
    <dgm:pt modelId="{1B43F7F7-7DB8-4F55-904D-EF9054EA6B4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TodoList</a:t>
          </a:r>
          <a:r>
            <a:rPr lang="en-US" sz="1400" dirty="0"/>
            <a:t> component</a:t>
          </a:r>
          <a:endParaRPr lang="cs-CZ" sz="1400" dirty="0"/>
        </a:p>
      </dgm:t>
    </dgm:pt>
    <dgm:pt modelId="{5AE71067-D9A1-431C-BA34-D01F95A781F5}" type="parTrans" cxnId="{FE4DBAA4-6DBD-4873-AA49-98C33977E19C}">
      <dgm:prSet/>
      <dgm:spPr/>
      <dgm:t>
        <a:bodyPr/>
        <a:lstStyle/>
        <a:p>
          <a:endParaRPr lang="cs-CZ"/>
        </a:p>
      </dgm:t>
    </dgm:pt>
    <dgm:pt modelId="{8ECFF15B-BF07-417B-BFF0-FE49A01684EF}" type="sibTrans" cxnId="{FE4DBAA4-6DBD-4873-AA49-98C33977E19C}">
      <dgm:prSet>
        <dgm:style>
          <a:lnRef idx="3">
            <a:schemeClr val="lt1"/>
          </a:lnRef>
          <a:fillRef idx="1">
            <a:schemeClr val="accent4"/>
          </a:fillRef>
          <a:effectRef idx="1">
            <a:schemeClr val="accent4"/>
          </a:effectRef>
          <a:fontRef idx="minor">
            <a:schemeClr val="lt1"/>
          </a:fontRef>
        </dgm:style>
      </dgm:prSet>
      <dgm:spPr/>
      <dgm:t>
        <a:bodyPr/>
        <a:lstStyle/>
        <a:p>
          <a:endParaRPr lang="cs-CZ"/>
        </a:p>
      </dgm:t>
    </dgm:pt>
    <dgm:pt modelId="{C7863FE1-E069-494D-B067-D51411A03962}">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TodoList</a:t>
          </a:r>
          <a:r>
            <a:rPr lang="en-US" sz="1400" dirty="0"/>
            <a:t> container</a:t>
          </a:r>
          <a:endParaRPr lang="cs-CZ" sz="1400" dirty="0"/>
        </a:p>
      </dgm:t>
    </dgm:pt>
    <dgm:pt modelId="{8232B568-E177-45C4-A84D-8CE4A5E918DE}" type="parTrans" cxnId="{7A8BCC1C-EC64-4C8A-99FC-045B209385EA}">
      <dgm:prSet/>
      <dgm:spPr/>
      <dgm:t>
        <a:bodyPr/>
        <a:lstStyle/>
        <a:p>
          <a:endParaRPr lang="cs-CZ"/>
        </a:p>
      </dgm:t>
    </dgm:pt>
    <dgm:pt modelId="{0C6BF0A9-B348-4DAE-A24D-7D9E084F211B}" type="sibTrans" cxnId="{7A8BCC1C-EC64-4C8A-99FC-045B209385EA}">
      <dgm:prSet/>
      <dgm:spPr>
        <a:noFill/>
      </dgm:spPr>
      <dgm:t>
        <a:bodyPr/>
        <a:lstStyle/>
        <a:p>
          <a:endParaRPr lang="cs-CZ" dirty="0"/>
        </a:p>
      </dgm:t>
    </dgm:pt>
    <dgm:pt modelId="{A4B2CE82-DFBF-41D7-AC3E-5B8FC78D58E9}" type="pres">
      <dgm:prSet presAssocID="{E215F513-2516-4FAE-B6D0-05B63600B554}" presName="cycle" presStyleCnt="0">
        <dgm:presLayoutVars>
          <dgm:dir/>
          <dgm:resizeHandles val="exact"/>
        </dgm:presLayoutVars>
      </dgm:prSet>
      <dgm:spPr/>
    </dgm:pt>
    <dgm:pt modelId="{8D41D99C-06E7-40B5-9BC7-8F7B176B8409}" type="pres">
      <dgm:prSet presAssocID="{AB2EBA5E-756F-4C66-B783-5B9F86F088FC}" presName="node" presStyleLbl="node1" presStyleIdx="0" presStyleCnt="5" custScaleX="79427" custScaleY="79427" custRadScaleRad="165247" custRadScaleInc="-367480">
        <dgm:presLayoutVars>
          <dgm:bulletEnabled val="1"/>
        </dgm:presLayoutVars>
      </dgm:prSet>
      <dgm:spPr/>
    </dgm:pt>
    <dgm:pt modelId="{0A589A9D-E45A-4070-A0E8-06C1C701384A}" type="pres">
      <dgm:prSet presAssocID="{7AD9C0B3-0FEA-4600-9179-639EE3232EF2}" presName="sibTrans" presStyleLbl="sibTrans2D1" presStyleIdx="0" presStyleCnt="5"/>
      <dgm:spPr/>
    </dgm:pt>
    <dgm:pt modelId="{FC6FB76E-B1AD-4E8C-B273-8DAAC7481AFB}" type="pres">
      <dgm:prSet presAssocID="{7AD9C0B3-0FEA-4600-9179-639EE3232EF2}" presName="connectorText" presStyleLbl="sibTrans2D1" presStyleIdx="0" presStyleCnt="5"/>
      <dgm:spPr/>
    </dgm:pt>
    <dgm:pt modelId="{A929DD43-2A91-442F-B78C-A963599A9825}" type="pres">
      <dgm:prSet presAssocID="{073AD01A-45DB-42C8-83A2-10CBC351CCF8}" presName="node" presStyleLbl="node1" presStyleIdx="1" presStyleCnt="5" custScaleX="79427" custScaleY="79427" custRadScaleRad="73441" custRadScaleInc="429824">
        <dgm:presLayoutVars>
          <dgm:bulletEnabled val="1"/>
        </dgm:presLayoutVars>
      </dgm:prSet>
      <dgm:spPr/>
    </dgm:pt>
    <dgm:pt modelId="{5B2B9FE2-E3FB-4469-B861-EDD3FC95E9D3}" type="pres">
      <dgm:prSet presAssocID="{0C381BE4-DC89-4C03-B729-DD3CCD45F402}" presName="sibTrans" presStyleLbl="sibTrans2D1" presStyleIdx="1" presStyleCnt="5"/>
      <dgm:spPr/>
    </dgm:pt>
    <dgm:pt modelId="{873AB3C6-C8EC-45F6-AB19-5C8D9672AECC}" type="pres">
      <dgm:prSet presAssocID="{0C381BE4-DC89-4C03-B729-DD3CCD45F402}" presName="connectorText" presStyleLbl="sibTrans2D1" presStyleIdx="1" presStyleCnt="5"/>
      <dgm:spPr/>
    </dgm:pt>
    <dgm:pt modelId="{4977141F-DB82-4BBB-A2DC-129D68365501}" type="pres">
      <dgm:prSet presAssocID="{1CB794DF-5290-4C46-A752-DD7C07FB7605}" presName="node" presStyleLbl="node1" presStyleIdx="2" presStyleCnt="5" custScaleX="79427" custScaleY="79427" custRadScaleRad="12895" custRadScaleInc="-464540">
        <dgm:presLayoutVars>
          <dgm:bulletEnabled val="1"/>
        </dgm:presLayoutVars>
      </dgm:prSet>
      <dgm:spPr/>
    </dgm:pt>
    <dgm:pt modelId="{F0BA1417-6A61-4898-977B-981491B4C06D}" type="pres">
      <dgm:prSet presAssocID="{3FC3E6BA-012A-4552-B5CF-8B2F3F765DC7}" presName="sibTrans" presStyleLbl="sibTrans2D1" presStyleIdx="2" presStyleCnt="5"/>
      <dgm:spPr/>
    </dgm:pt>
    <dgm:pt modelId="{9B0F7F70-1032-4ACD-B809-2F351B8CC1C4}" type="pres">
      <dgm:prSet presAssocID="{3FC3E6BA-012A-4552-B5CF-8B2F3F765DC7}" presName="connectorText" presStyleLbl="sibTrans2D1" presStyleIdx="2" presStyleCnt="5"/>
      <dgm:spPr/>
    </dgm:pt>
    <dgm:pt modelId="{31768C01-90AD-41CF-B92A-8BC317564E4D}" type="pres">
      <dgm:prSet presAssocID="{1B43F7F7-7DB8-4F55-904D-EF9054EA6B41}" presName="node" presStyleLbl="node1" presStyleIdx="3" presStyleCnt="5" custScaleX="79427" custScaleY="79427" custRadScaleRad="88942" custRadScaleInc="486744">
        <dgm:presLayoutVars>
          <dgm:bulletEnabled val="1"/>
        </dgm:presLayoutVars>
      </dgm:prSet>
      <dgm:spPr/>
    </dgm:pt>
    <dgm:pt modelId="{5E189C9D-1AAE-49CB-A455-51C72C40D697}" type="pres">
      <dgm:prSet presAssocID="{8ECFF15B-BF07-417B-BFF0-FE49A01684EF}" presName="sibTrans" presStyleLbl="sibTrans2D1" presStyleIdx="3" presStyleCnt="5" custLinFactNeighborX="26824" custLinFactNeighborY="8054"/>
      <dgm:spPr/>
    </dgm:pt>
    <dgm:pt modelId="{7EB20B89-B553-4F0F-A874-1EACC2686114}" type="pres">
      <dgm:prSet presAssocID="{8ECFF15B-BF07-417B-BFF0-FE49A01684EF}" presName="connectorText" presStyleLbl="sibTrans2D1" presStyleIdx="3" presStyleCnt="5"/>
      <dgm:spPr/>
    </dgm:pt>
    <dgm:pt modelId="{ED4C7A4A-4668-4724-8EA2-728F71604070}" type="pres">
      <dgm:prSet presAssocID="{C7863FE1-E069-494D-B067-D51411A03962}" presName="node" presStyleLbl="node1" presStyleIdx="4" presStyleCnt="5" custScaleX="79427" custScaleY="79427" custRadScaleRad="167810" custRadScaleInc="300621">
        <dgm:presLayoutVars>
          <dgm:bulletEnabled val="1"/>
        </dgm:presLayoutVars>
      </dgm:prSet>
      <dgm:spPr/>
    </dgm:pt>
    <dgm:pt modelId="{E1C79748-EE6C-4B50-B412-C0957BF085D2}" type="pres">
      <dgm:prSet presAssocID="{0C6BF0A9-B348-4DAE-A24D-7D9E084F211B}" presName="sibTrans" presStyleLbl="sibTrans2D1" presStyleIdx="4" presStyleCnt="5" custLinFactY="-102512" custLinFactNeighborX="38626" custLinFactNeighborY="-200000"/>
      <dgm:spPr/>
    </dgm:pt>
    <dgm:pt modelId="{FE631884-B2EE-41B8-A71F-36C93634144E}" type="pres">
      <dgm:prSet presAssocID="{0C6BF0A9-B348-4DAE-A24D-7D9E084F211B}" presName="connectorText" presStyleLbl="sibTrans2D1" presStyleIdx="4" presStyleCnt="5"/>
      <dgm:spPr/>
    </dgm:pt>
  </dgm:ptLst>
  <dgm:cxnLst>
    <dgm:cxn modelId="{7644000F-F94B-4CA3-B331-55099D2155CF}" srcId="{E215F513-2516-4FAE-B6D0-05B63600B554}" destId="{073AD01A-45DB-42C8-83A2-10CBC351CCF8}" srcOrd="1" destOrd="0" parTransId="{AC3046EB-DAC8-4D87-9826-92C2BFC1D410}" sibTransId="{0C381BE4-DC89-4C03-B729-DD3CCD45F402}"/>
    <dgm:cxn modelId="{7A8BCC1C-EC64-4C8A-99FC-045B209385EA}" srcId="{E215F513-2516-4FAE-B6D0-05B63600B554}" destId="{C7863FE1-E069-494D-B067-D51411A03962}" srcOrd="4" destOrd="0" parTransId="{8232B568-E177-45C4-A84D-8CE4A5E918DE}" sibTransId="{0C6BF0A9-B348-4DAE-A24D-7D9E084F211B}"/>
    <dgm:cxn modelId="{38B3F532-9C8D-48C6-B0E0-A07DCCBEE550}" type="presOf" srcId="{7AD9C0B3-0FEA-4600-9179-639EE3232EF2}" destId="{0A589A9D-E45A-4070-A0E8-06C1C701384A}" srcOrd="0" destOrd="0" presId="urn:microsoft.com/office/officeart/2005/8/layout/cycle2"/>
    <dgm:cxn modelId="{39909143-7504-44E9-A24D-14F077DBF33B}" type="presOf" srcId="{7AD9C0B3-0FEA-4600-9179-639EE3232EF2}" destId="{FC6FB76E-B1AD-4E8C-B273-8DAAC7481AFB}" srcOrd="1" destOrd="0" presId="urn:microsoft.com/office/officeart/2005/8/layout/cycle2"/>
    <dgm:cxn modelId="{C8365345-6DBB-48C1-8B77-CD709FD628DE}" type="presOf" srcId="{0C381BE4-DC89-4C03-B729-DD3CCD45F402}" destId="{873AB3C6-C8EC-45F6-AB19-5C8D9672AECC}" srcOrd="1" destOrd="0" presId="urn:microsoft.com/office/officeart/2005/8/layout/cycle2"/>
    <dgm:cxn modelId="{D3818C47-60BB-4308-A4C8-C73EB8D87860}" type="presOf" srcId="{073AD01A-45DB-42C8-83A2-10CBC351CCF8}" destId="{A929DD43-2A91-442F-B78C-A963599A9825}" srcOrd="0" destOrd="0" presId="urn:microsoft.com/office/officeart/2005/8/layout/cycle2"/>
    <dgm:cxn modelId="{394F556B-E181-4C8C-BA38-2A33AA3769AA}" type="presOf" srcId="{0C6BF0A9-B348-4DAE-A24D-7D9E084F211B}" destId="{FE631884-B2EE-41B8-A71F-36C93634144E}" srcOrd="1" destOrd="0" presId="urn:microsoft.com/office/officeart/2005/8/layout/cycle2"/>
    <dgm:cxn modelId="{A6D70681-0C09-4AE3-B26F-46D7761D6747}" type="presOf" srcId="{AB2EBA5E-756F-4C66-B783-5B9F86F088FC}" destId="{8D41D99C-06E7-40B5-9BC7-8F7B176B8409}" srcOrd="0" destOrd="0" presId="urn:microsoft.com/office/officeart/2005/8/layout/cycle2"/>
    <dgm:cxn modelId="{FBA2A78A-490A-4D31-8A83-AB6EC57DCD1D}" type="presOf" srcId="{8ECFF15B-BF07-417B-BFF0-FE49A01684EF}" destId="{7EB20B89-B553-4F0F-A874-1EACC2686114}" srcOrd="1" destOrd="0" presId="urn:microsoft.com/office/officeart/2005/8/layout/cycle2"/>
    <dgm:cxn modelId="{11BE229F-A34A-4335-8EC1-E3A5948CD178}" type="presOf" srcId="{8ECFF15B-BF07-417B-BFF0-FE49A01684EF}" destId="{5E189C9D-1AAE-49CB-A455-51C72C40D697}" srcOrd="0" destOrd="0" presId="urn:microsoft.com/office/officeart/2005/8/layout/cycle2"/>
    <dgm:cxn modelId="{FE4DBAA4-6DBD-4873-AA49-98C33977E19C}" srcId="{E215F513-2516-4FAE-B6D0-05B63600B554}" destId="{1B43F7F7-7DB8-4F55-904D-EF9054EA6B41}" srcOrd="3" destOrd="0" parTransId="{5AE71067-D9A1-431C-BA34-D01F95A781F5}" sibTransId="{8ECFF15B-BF07-417B-BFF0-FE49A01684EF}"/>
    <dgm:cxn modelId="{780AEBA8-299C-41A3-B996-CCC86D4A1046}" type="presOf" srcId="{0C381BE4-DC89-4C03-B729-DD3CCD45F402}" destId="{5B2B9FE2-E3FB-4469-B861-EDD3FC95E9D3}" srcOrd="0" destOrd="0" presId="urn:microsoft.com/office/officeart/2005/8/layout/cycle2"/>
    <dgm:cxn modelId="{EBFEA8AE-30A3-4721-AA04-9AB586A1850F}" type="presOf" srcId="{3FC3E6BA-012A-4552-B5CF-8B2F3F765DC7}" destId="{9B0F7F70-1032-4ACD-B809-2F351B8CC1C4}" srcOrd="1" destOrd="0" presId="urn:microsoft.com/office/officeart/2005/8/layout/cycle2"/>
    <dgm:cxn modelId="{41BFD4B2-B212-4C36-B197-D97C1C8ED92F}" type="presOf" srcId="{C7863FE1-E069-494D-B067-D51411A03962}" destId="{ED4C7A4A-4668-4724-8EA2-728F71604070}" srcOrd="0" destOrd="0" presId="urn:microsoft.com/office/officeart/2005/8/layout/cycle2"/>
    <dgm:cxn modelId="{664C22BC-5589-4656-9FF3-3FFD328F18EB}" type="presOf" srcId="{1B43F7F7-7DB8-4F55-904D-EF9054EA6B41}" destId="{31768C01-90AD-41CF-B92A-8BC317564E4D}" srcOrd="0" destOrd="0" presId="urn:microsoft.com/office/officeart/2005/8/layout/cycle2"/>
    <dgm:cxn modelId="{32DBA5C6-EEB7-4981-95A7-E5CF491670BB}" type="presOf" srcId="{E215F513-2516-4FAE-B6D0-05B63600B554}" destId="{A4B2CE82-DFBF-41D7-AC3E-5B8FC78D58E9}" srcOrd="0" destOrd="0" presId="urn:microsoft.com/office/officeart/2005/8/layout/cycle2"/>
    <dgm:cxn modelId="{D54C23E3-2237-4A49-AE1E-29B34F65D40A}" srcId="{E215F513-2516-4FAE-B6D0-05B63600B554}" destId="{AB2EBA5E-756F-4C66-B783-5B9F86F088FC}" srcOrd="0" destOrd="0" parTransId="{08CE17E2-8A17-43E2-8EB3-8659814BC116}" sibTransId="{7AD9C0B3-0FEA-4600-9179-639EE3232EF2}"/>
    <dgm:cxn modelId="{1AF3DEE5-D390-4439-BF77-F5827A890701}" type="presOf" srcId="{1CB794DF-5290-4C46-A752-DD7C07FB7605}" destId="{4977141F-DB82-4BBB-A2DC-129D68365501}" srcOrd="0" destOrd="0" presId="urn:microsoft.com/office/officeart/2005/8/layout/cycle2"/>
    <dgm:cxn modelId="{1B0032E8-1279-4FF0-933D-1E2BAD6B0889}" srcId="{E215F513-2516-4FAE-B6D0-05B63600B554}" destId="{1CB794DF-5290-4C46-A752-DD7C07FB7605}" srcOrd="2" destOrd="0" parTransId="{8E83BEA5-83FB-4081-852E-3BC599E67953}" sibTransId="{3FC3E6BA-012A-4552-B5CF-8B2F3F765DC7}"/>
    <dgm:cxn modelId="{239B02F0-745E-4675-9C82-614172150180}" type="presOf" srcId="{0C6BF0A9-B348-4DAE-A24D-7D9E084F211B}" destId="{E1C79748-EE6C-4B50-B412-C0957BF085D2}" srcOrd="0" destOrd="0" presId="urn:microsoft.com/office/officeart/2005/8/layout/cycle2"/>
    <dgm:cxn modelId="{06FBFFFD-23DE-47DC-9075-BE608E09665A}" type="presOf" srcId="{3FC3E6BA-012A-4552-B5CF-8B2F3F765DC7}" destId="{F0BA1417-6A61-4898-977B-981491B4C06D}" srcOrd="0" destOrd="0" presId="urn:microsoft.com/office/officeart/2005/8/layout/cycle2"/>
    <dgm:cxn modelId="{F1E85803-EEF0-4219-AC96-8F0A085AD055}" type="presParOf" srcId="{A4B2CE82-DFBF-41D7-AC3E-5B8FC78D58E9}" destId="{8D41D99C-06E7-40B5-9BC7-8F7B176B8409}" srcOrd="0" destOrd="0" presId="urn:microsoft.com/office/officeart/2005/8/layout/cycle2"/>
    <dgm:cxn modelId="{7918C4A7-756E-484A-9B8B-3B882DCAC9E5}" type="presParOf" srcId="{A4B2CE82-DFBF-41D7-AC3E-5B8FC78D58E9}" destId="{0A589A9D-E45A-4070-A0E8-06C1C701384A}" srcOrd="1" destOrd="0" presId="urn:microsoft.com/office/officeart/2005/8/layout/cycle2"/>
    <dgm:cxn modelId="{A999543A-E498-468A-ACFE-4AE42A862806}" type="presParOf" srcId="{0A589A9D-E45A-4070-A0E8-06C1C701384A}" destId="{FC6FB76E-B1AD-4E8C-B273-8DAAC7481AFB}" srcOrd="0" destOrd="0" presId="urn:microsoft.com/office/officeart/2005/8/layout/cycle2"/>
    <dgm:cxn modelId="{BDC96735-899B-42DD-A329-01095D1EB084}" type="presParOf" srcId="{A4B2CE82-DFBF-41D7-AC3E-5B8FC78D58E9}" destId="{A929DD43-2A91-442F-B78C-A963599A9825}" srcOrd="2" destOrd="0" presId="urn:microsoft.com/office/officeart/2005/8/layout/cycle2"/>
    <dgm:cxn modelId="{A9E3B8DF-A63B-40AE-91B7-2C42F7A1C544}" type="presParOf" srcId="{A4B2CE82-DFBF-41D7-AC3E-5B8FC78D58E9}" destId="{5B2B9FE2-E3FB-4469-B861-EDD3FC95E9D3}" srcOrd="3" destOrd="0" presId="urn:microsoft.com/office/officeart/2005/8/layout/cycle2"/>
    <dgm:cxn modelId="{5290BB04-8EDA-46A5-AF50-9B08465E75A5}" type="presParOf" srcId="{5B2B9FE2-E3FB-4469-B861-EDD3FC95E9D3}" destId="{873AB3C6-C8EC-45F6-AB19-5C8D9672AECC}" srcOrd="0" destOrd="0" presId="urn:microsoft.com/office/officeart/2005/8/layout/cycle2"/>
    <dgm:cxn modelId="{A38D05B8-1E8B-4EA0-B677-8E5712E90E6D}" type="presParOf" srcId="{A4B2CE82-DFBF-41D7-AC3E-5B8FC78D58E9}" destId="{4977141F-DB82-4BBB-A2DC-129D68365501}" srcOrd="4" destOrd="0" presId="urn:microsoft.com/office/officeart/2005/8/layout/cycle2"/>
    <dgm:cxn modelId="{79012DDE-4892-4EA3-93E8-4BD20755BE77}" type="presParOf" srcId="{A4B2CE82-DFBF-41D7-AC3E-5B8FC78D58E9}" destId="{F0BA1417-6A61-4898-977B-981491B4C06D}" srcOrd="5" destOrd="0" presId="urn:microsoft.com/office/officeart/2005/8/layout/cycle2"/>
    <dgm:cxn modelId="{110FAEAD-5132-48FA-B7BB-A654D802308F}" type="presParOf" srcId="{F0BA1417-6A61-4898-977B-981491B4C06D}" destId="{9B0F7F70-1032-4ACD-B809-2F351B8CC1C4}" srcOrd="0" destOrd="0" presId="urn:microsoft.com/office/officeart/2005/8/layout/cycle2"/>
    <dgm:cxn modelId="{5E6371BB-CC6B-4EA4-9846-B31D71A1FED5}" type="presParOf" srcId="{A4B2CE82-DFBF-41D7-AC3E-5B8FC78D58E9}" destId="{31768C01-90AD-41CF-B92A-8BC317564E4D}" srcOrd="6" destOrd="0" presId="urn:microsoft.com/office/officeart/2005/8/layout/cycle2"/>
    <dgm:cxn modelId="{BD166723-D157-45BC-A22A-B6C6D5FDB49F}" type="presParOf" srcId="{A4B2CE82-DFBF-41D7-AC3E-5B8FC78D58E9}" destId="{5E189C9D-1AAE-49CB-A455-51C72C40D697}" srcOrd="7" destOrd="0" presId="urn:microsoft.com/office/officeart/2005/8/layout/cycle2"/>
    <dgm:cxn modelId="{13CB11DE-6B53-4D01-8004-23584B6F0C81}" type="presParOf" srcId="{5E189C9D-1AAE-49CB-A455-51C72C40D697}" destId="{7EB20B89-B553-4F0F-A874-1EACC2686114}" srcOrd="0" destOrd="0" presId="urn:microsoft.com/office/officeart/2005/8/layout/cycle2"/>
    <dgm:cxn modelId="{D06D03FB-F4DA-47D9-B26A-1DB6E4F585A1}" type="presParOf" srcId="{A4B2CE82-DFBF-41D7-AC3E-5B8FC78D58E9}" destId="{ED4C7A4A-4668-4724-8EA2-728F71604070}" srcOrd="8" destOrd="0" presId="urn:microsoft.com/office/officeart/2005/8/layout/cycle2"/>
    <dgm:cxn modelId="{2232A1EF-08BE-4F46-A31D-B00AA5B339A7}" type="presParOf" srcId="{A4B2CE82-DFBF-41D7-AC3E-5B8FC78D58E9}" destId="{E1C79748-EE6C-4B50-B412-C0957BF085D2}" srcOrd="9" destOrd="0" presId="urn:microsoft.com/office/officeart/2005/8/layout/cycle2"/>
    <dgm:cxn modelId="{BD2C71DB-1AE6-412E-B9CE-A0FB5E81B3A8}" type="presParOf" srcId="{E1C79748-EE6C-4B50-B412-C0957BF085D2}" destId="{FE631884-B2EE-41B8-A71F-36C93634144E}"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5F513-2516-4FAE-B6D0-05B63600B554}" type="doc">
      <dgm:prSet loTypeId="urn:microsoft.com/office/officeart/2005/8/layout/cycle2" loCatId="cycle" qsTypeId="urn:microsoft.com/office/officeart/2005/8/quickstyle/simple1" qsCatId="simple" csTypeId="urn:microsoft.com/office/officeart/2005/8/colors/accent4_5" csCatId="accent4" phldr="1"/>
      <dgm:spPr/>
      <dgm:t>
        <a:bodyPr/>
        <a:lstStyle/>
        <a:p>
          <a:endParaRPr lang="cs-CZ"/>
        </a:p>
      </dgm:t>
    </dgm:pt>
    <dgm:pt modelId="{AB2EBA5E-756F-4C66-B783-5B9F86F088FC}">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a:t>Submit button</a:t>
          </a:r>
          <a:endParaRPr lang="cs-CZ" sz="1400" dirty="0"/>
        </a:p>
      </dgm:t>
    </dgm:pt>
    <dgm:pt modelId="{08CE17E2-8A17-43E2-8EB3-8659814BC116}" type="parTrans" cxnId="{D54C23E3-2237-4A49-AE1E-29B34F65D40A}">
      <dgm:prSet/>
      <dgm:spPr/>
      <dgm:t>
        <a:bodyPr/>
        <a:lstStyle/>
        <a:p>
          <a:endParaRPr lang="cs-CZ"/>
        </a:p>
      </dgm:t>
    </dgm:pt>
    <dgm:pt modelId="{7AD9C0B3-0FEA-4600-9179-639EE3232EF2}" type="sibTrans" cxnId="{D54C23E3-2237-4A49-AE1E-29B34F65D40A}">
      <dgm:prSet/>
      <dgm:spPr/>
      <dgm:t>
        <a:bodyPr/>
        <a:lstStyle/>
        <a:p>
          <a:endParaRPr lang="cs-CZ"/>
        </a:p>
      </dgm:t>
    </dgm:pt>
    <dgm:pt modelId="{073AD01A-45DB-42C8-83A2-10CBC351CCF8}">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EditItem</a:t>
          </a:r>
          <a:r>
            <a:rPr lang="en-US" sz="1400" dirty="0"/>
            <a:t> component</a:t>
          </a:r>
          <a:endParaRPr lang="cs-CZ" sz="1400" dirty="0"/>
        </a:p>
      </dgm:t>
    </dgm:pt>
    <dgm:pt modelId="{AC3046EB-DAC8-4D87-9826-92C2BFC1D410}" type="parTrans" cxnId="{7644000F-F94B-4CA3-B331-55099D2155CF}">
      <dgm:prSet/>
      <dgm:spPr/>
      <dgm:t>
        <a:bodyPr/>
        <a:lstStyle/>
        <a:p>
          <a:endParaRPr lang="cs-CZ"/>
        </a:p>
      </dgm:t>
    </dgm:pt>
    <dgm:pt modelId="{0C381BE4-DC89-4C03-B729-DD3CCD45F402}" type="sibTrans" cxnId="{7644000F-F94B-4CA3-B331-55099D2155CF}">
      <dgm:prSet/>
      <dgm:spPr/>
      <dgm:t>
        <a:bodyPr/>
        <a:lstStyle/>
        <a:p>
          <a:endParaRPr lang="cs-CZ"/>
        </a:p>
      </dgm:t>
    </dgm:pt>
    <dgm:pt modelId="{1CB794DF-5290-4C46-A752-DD7C07FB7605}">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EditItem</a:t>
          </a:r>
          <a:r>
            <a:rPr lang="en-US" sz="1400" dirty="0"/>
            <a:t> container</a:t>
          </a:r>
          <a:endParaRPr lang="cs-CZ" sz="1400" dirty="0"/>
        </a:p>
      </dgm:t>
    </dgm:pt>
    <dgm:pt modelId="{8E83BEA5-83FB-4081-852E-3BC599E67953}" type="parTrans" cxnId="{1B0032E8-1279-4FF0-933D-1E2BAD6B0889}">
      <dgm:prSet/>
      <dgm:spPr/>
      <dgm:t>
        <a:bodyPr/>
        <a:lstStyle/>
        <a:p>
          <a:endParaRPr lang="cs-CZ"/>
        </a:p>
      </dgm:t>
    </dgm:pt>
    <dgm:pt modelId="{3FC3E6BA-012A-4552-B5CF-8B2F3F765DC7}" type="sibTrans" cxnId="{1B0032E8-1279-4FF0-933D-1E2BAD6B0889}">
      <dgm:prSet/>
      <dgm:spPr/>
      <dgm:t>
        <a:bodyPr/>
        <a:lstStyle/>
        <a:p>
          <a:endParaRPr lang="cs-CZ"/>
        </a:p>
      </dgm:t>
    </dgm:pt>
    <dgm:pt modelId="{1B43F7F7-7DB8-4F55-904D-EF9054EA6B4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TodoList</a:t>
          </a:r>
          <a:r>
            <a:rPr lang="en-US" sz="1400" dirty="0"/>
            <a:t> component</a:t>
          </a:r>
          <a:endParaRPr lang="cs-CZ" sz="1400" dirty="0"/>
        </a:p>
      </dgm:t>
    </dgm:pt>
    <dgm:pt modelId="{5AE71067-D9A1-431C-BA34-D01F95A781F5}" type="parTrans" cxnId="{FE4DBAA4-6DBD-4873-AA49-98C33977E19C}">
      <dgm:prSet/>
      <dgm:spPr/>
      <dgm:t>
        <a:bodyPr/>
        <a:lstStyle/>
        <a:p>
          <a:endParaRPr lang="cs-CZ"/>
        </a:p>
      </dgm:t>
    </dgm:pt>
    <dgm:pt modelId="{8ECFF15B-BF07-417B-BFF0-FE49A01684EF}" type="sibTrans" cxnId="{FE4DBAA4-6DBD-4873-AA49-98C33977E19C}">
      <dgm:prSet>
        <dgm:style>
          <a:lnRef idx="3">
            <a:schemeClr val="lt1"/>
          </a:lnRef>
          <a:fillRef idx="1">
            <a:schemeClr val="accent4"/>
          </a:fillRef>
          <a:effectRef idx="1">
            <a:schemeClr val="accent4"/>
          </a:effectRef>
          <a:fontRef idx="minor">
            <a:schemeClr val="lt1"/>
          </a:fontRef>
        </dgm:style>
      </dgm:prSet>
      <dgm:spPr/>
      <dgm:t>
        <a:bodyPr/>
        <a:lstStyle/>
        <a:p>
          <a:endParaRPr lang="cs-CZ"/>
        </a:p>
      </dgm:t>
    </dgm:pt>
    <dgm:pt modelId="{C7863FE1-E069-494D-B067-D51411A03962}">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dirty="0" err="1"/>
            <a:t>TodoList</a:t>
          </a:r>
          <a:r>
            <a:rPr lang="en-US" sz="1400" dirty="0"/>
            <a:t> container</a:t>
          </a:r>
          <a:endParaRPr lang="cs-CZ" sz="1400" dirty="0"/>
        </a:p>
      </dgm:t>
    </dgm:pt>
    <dgm:pt modelId="{8232B568-E177-45C4-A84D-8CE4A5E918DE}" type="parTrans" cxnId="{7A8BCC1C-EC64-4C8A-99FC-045B209385EA}">
      <dgm:prSet/>
      <dgm:spPr/>
      <dgm:t>
        <a:bodyPr/>
        <a:lstStyle/>
        <a:p>
          <a:endParaRPr lang="cs-CZ"/>
        </a:p>
      </dgm:t>
    </dgm:pt>
    <dgm:pt modelId="{0C6BF0A9-B348-4DAE-A24D-7D9E084F211B}" type="sibTrans" cxnId="{7A8BCC1C-EC64-4C8A-99FC-045B209385EA}">
      <dgm:prSet/>
      <dgm:spPr>
        <a:noFill/>
      </dgm:spPr>
      <dgm:t>
        <a:bodyPr/>
        <a:lstStyle/>
        <a:p>
          <a:endParaRPr lang="cs-CZ" dirty="0"/>
        </a:p>
      </dgm:t>
    </dgm:pt>
    <dgm:pt modelId="{A4B2CE82-DFBF-41D7-AC3E-5B8FC78D58E9}" type="pres">
      <dgm:prSet presAssocID="{E215F513-2516-4FAE-B6D0-05B63600B554}" presName="cycle" presStyleCnt="0">
        <dgm:presLayoutVars>
          <dgm:dir/>
          <dgm:resizeHandles val="exact"/>
        </dgm:presLayoutVars>
      </dgm:prSet>
      <dgm:spPr/>
    </dgm:pt>
    <dgm:pt modelId="{8D41D99C-06E7-40B5-9BC7-8F7B176B8409}" type="pres">
      <dgm:prSet presAssocID="{AB2EBA5E-756F-4C66-B783-5B9F86F088FC}" presName="node" presStyleLbl="node1" presStyleIdx="0" presStyleCnt="5" custScaleX="79427" custScaleY="79427" custRadScaleRad="165247" custRadScaleInc="-367480">
        <dgm:presLayoutVars>
          <dgm:bulletEnabled val="1"/>
        </dgm:presLayoutVars>
      </dgm:prSet>
      <dgm:spPr/>
    </dgm:pt>
    <dgm:pt modelId="{0A589A9D-E45A-4070-A0E8-06C1C701384A}" type="pres">
      <dgm:prSet presAssocID="{7AD9C0B3-0FEA-4600-9179-639EE3232EF2}" presName="sibTrans" presStyleLbl="sibTrans2D1" presStyleIdx="0" presStyleCnt="5"/>
      <dgm:spPr/>
    </dgm:pt>
    <dgm:pt modelId="{FC6FB76E-B1AD-4E8C-B273-8DAAC7481AFB}" type="pres">
      <dgm:prSet presAssocID="{7AD9C0B3-0FEA-4600-9179-639EE3232EF2}" presName="connectorText" presStyleLbl="sibTrans2D1" presStyleIdx="0" presStyleCnt="5"/>
      <dgm:spPr/>
    </dgm:pt>
    <dgm:pt modelId="{A929DD43-2A91-442F-B78C-A963599A9825}" type="pres">
      <dgm:prSet presAssocID="{073AD01A-45DB-42C8-83A2-10CBC351CCF8}" presName="node" presStyleLbl="node1" presStyleIdx="1" presStyleCnt="5" custScaleX="79427" custScaleY="79427" custRadScaleRad="73441" custRadScaleInc="429824">
        <dgm:presLayoutVars>
          <dgm:bulletEnabled val="1"/>
        </dgm:presLayoutVars>
      </dgm:prSet>
      <dgm:spPr/>
    </dgm:pt>
    <dgm:pt modelId="{5B2B9FE2-E3FB-4469-B861-EDD3FC95E9D3}" type="pres">
      <dgm:prSet presAssocID="{0C381BE4-DC89-4C03-B729-DD3CCD45F402}" presName="sibTrans" presStyleLbl="sibTrans2D1" presStyleIdx="1" presStyleCnt="5"/>
      <dgm:spPr/>
    </dgm:pt>
    <dgm:pt modelId="{873AB3C6-C8EC-45F6-AB19-5C8D9672AECC}" type="pres">
      <dgm:prSet presAssocID="{0C381BE4-DC89-4C03-B729-DD3CCD45F402}" presName="connectorText" presStyleLbl="sibTrans2D1" presStyleIdx="1" presStyleCnt="5"/>
      <dgm:spPr/>
    </dgm:pt>
    <dgm:pt modelId="{4977141F-DB82-4BBB-A2DC-129D68365501}" type="pres">
      <dgm:prSet presAssocID="{1CB794DF-5290-4C46-A752-DD7C07FB7605}" presName="node" presStyleLbl="node1" presStyleIdx="2" presStyleCnt="5" custScaleX="79427" custScaleY="79427" custRadScaleRad="12895" custRadScaleInc="-464540">
        <dgm:presLayoutVars>
          <dgm:bulletEnabled val="1"/>
        </dgm:presLayoutVars>
      </dgm:prSet>
      <dgm:spPr/>
    </dgm:pt>
    <dgm:pt modelId="{F0BA1417-6A61-4898-977B-981491B4C06D}" type="pres">
      <dgm:prSet presAssocID="{3FC3E6BA-012A-4552-B5CF-8B2F3F765DC7}" presName="sibTrans" presStyleLbl="sibTrans2D1" presStyleIdx="2" presStyleCnt="5"/>
      <dgm:spPr/>
    </dgm:pt>
    <dgm:pt modelId="{9B0F7F70-1032-4ACD-B809-2F351B8CC1C4}" type="pres">
      <dgm:prSet presAssocID="{3FC3E6BA-012A-4552-B5CF-8B2F3F765DC7}" presName="connectorText" presStyleLbl="sibTrans2D1" presStyleIdx="2" presStyleCnt="5"/>
      <dgm:spPr/>
    </dgm:pt>
    <dgm:pt modelId="{31768C01-90AD-41CF-B92A-8BC317564E4D}" type="pres">
      <dgm:prSet presAssocID="{1B43F7F7-7DB8-4F55-904D-EF9054EA6B41}" presName="node" presStyleLbl="node1" presStyleIdx="3" presStyleCnt="5" custScaleX="79427" custScaleY="79427" custRadScaleRad="88942" custRadScaleInc="486744">
        <dgm:presLayoutVars>
          <dgm:bulletEnabled val="1"/>
        </dgm:presLayoutVars>
      </dgm:prSet>
      <dgm:spPr/>
    </dgm:pt>
    <dgm:pt modelId="{5E189C9D-1AAE-49CB-A455-51C72C40D697}" type="pres">
      <dgm:prSet presAssocID="{8ECFF15B-BF07-417B-BFF0-FE49A01684EF}" presName="sibTrans" presStyleLbl="sibTrans2D1" presStyleIdx="3" presStyleCnt="5" custLinFactNeighborX="26824" custLinFactNeighborY="8054"/>
      <dgm:spPr/>
    </dgm:pt>
    <dgm:pt modelId="{7EB20B89-B553-4F0F-A874-1EACC2686114}" type="pres">
      <dgm:prSet presAssocID="{8ECFF15B-BF07-417B-BFF0-FE49A01684EF}" presName="connectorText" presStyleLbl="sibTrans2D1" presStyleIdx="3" presStyleCnt="5"/>
      <dgm:spPr/>
    </dgm:pt>
    <dgm:pt modelId="{ED4C7A4A-4668-4724-8EA2-728F71604070}" type="pres">
      <dgm:prSet presAssocID="{C7863FE1-E069-494D-B067-D51411A03962}" presName="node" presStyleLbl="node1" presStyleIdx="4" presStyleCnt="5" custScaleX="79427" custScaleY="79427" custRadScaleRad="167810" custRadScaleInc="300621">
        <dgm:presLayoutVars>
          <dgm:bulletEnabled val="1"/>
        </dgm:presLayoutVars>
      </dgm:prSet>
      <dgm:spPr/>
    </dgm:pt>
    <dgm:pt modelId="{E1C79748-EE6C-4B50-B412-C0957BF085D2}" type="pres">
      <dgm:prSet presAssocID="{0C6BF0A9-B348-4DAE-A24D-7D9E084F211B}" presName="sibTrans" presStyleLbl="sibTrans2D1" presStyleIdx="4" presStyleCnt="5" custLinFactY="-102512" custLinFactNeighborX="38626" custLinFactNeighborY="-200000"/>
      <dgm:spPr/>
    </dgm:pt>
    <dgm:pt modelId="{FE631884-B2EE-41B8-A71F-36C93634144E}" type="pres">
      <dgm:prSet presAssocID="{0C6BF0A9-B348-4DAE-A24D-7D9E084F211B}" presName="connectorText" presStyleLbl="sibTrans2D1" presStyleIdx="4" presStyleCnt="5"/>
      <dgm:spPr/>
    </dgm:pt>
  </dgm:ptLst>
  <dgm:cxnLst>
    <dgm:cxn modelId="{7644000F-F94B-4CA3-B331-55099D2155CF}" srcId="{E215F513-2516-4FAE-B6D0-05B63600B554}" destId="{073AD01A-45DB-42C8-83A2-10CBC351CCF8}" srcOrd="1" destOrd="0" parTransId="{AC3046EB-DAC8-4D87-9826-92C2BFC1D410}" sibTransId="{0C381BE4-DC89-4C03-B729-DD3CCD45F402}"/>
    <dgm:cxn modelId="{7A8BCC1C-EC64-4C8A-99FC-045B209385EA}" srcId="{E215F513-2516-4FAE-B6D0-05B63600B554}" destId="{C7863FE1-E069-494D-B067-D51411A03962}" srcOrd="4" destOrd="0" parTransId="{8232B568-E177-45C4-A84D-8CE4A5E918DE}" sibTransId="{0C6BF0A9-B348-4DAE-A24D-7D9E084F211B}"/>
    <dgm:cxn modelId="{7AAD1D33-8D27-4FE7-BA2F-0E84BD96A268}" type="presOf" srcId="{3FC3E6BA-012A-4552-B5CF-8B2F3F765DC7}" destId="{9B0F7F70-1032-4ACD-B809-2F351B8CC1C4}" srcOrd="1" destOrd="0" presId="urn:microsoft.com/office/officeart/2005/8/layout/cycle2"/>
    <dgm:cxn modelId="{0CF07442-D4BB-4ED9-A4AC-0139B64FC2D0}" type="presOf" srcId="{8ECFF15B-BF07-417B-BFF0-FE49A01684EF}" destId="{5E189C9D-1AAE-49CB-A455-51C72C40D697}" srcOrd="0" destOrd="0" presId="urn:microsoft.com/office/officeart/2005/8/layout/cycle2"/>
    <dgm:cxn modelId="{4BF0EB62-FB06-4551-B834-BC1B03DF98AC}" type="presOf" srcId="{E215F513-2516-4FAE-B6D0-05B63600B554}" destId="{A4B2CE82-DFBF-41D7-AC3E-5B8FC78D58E9}" srcOrd="0" destOrd="0" presId="urn:microsoft.com/office/officeart/2005/8/layout/cycle2"/>
    <dgm:cxn modelId="{81F41E53-7ABB-4ACE-846D-5A9EDF749D21}" type="presOf" srcId="{0C381BE4-DC89-4C03-B729-DD3CCD45F402}" destId="{873AB3C6-C8EC-45F6-AB19-5C8D9672AECC}" srcOrd="1" destOrd="0" presId="urn:microsoft.com/office/officeart/2005/8/layout/cycle2"/>
    <dgm:cxn modelId="{CB91DE54-46DB-4713-B54A-ED9FA65E2C45}" type="presOf" srcId="{073AD01A-45DB-42C8-83A2-10CBC351CCF8}" destId="{A929DD43-2A91-442F-B78C-A963599A9825}" srcOrd="0" destOrd="0" presId="urn:microsoft.com/office/officeart/2005/8/layout/cycle2"/>
    <dgm:cxn modelId="{3E34B07A-FCCD-426C-A3CA-228D8BE948D2}" type="presOf" srcId="{1B43F7F7-7DB8-4F55-904D-EF9054EA6B41}" destId="{31768C01-90AD-41CF-B92A-8BC317564E4D}" srcOrd="0" destOrd="0" presId="urn:microsoft.com/office/officeart/2005/8/layout/cycle2"/>
    <dgm:cxn modelId="{F846FB83-DF89-4ACC-9F34-47F0D6A1D5FD}" type="presOf" srcId="{0C381BE4-DC89-4C03-B729-DD3CCD45F402}" destId="{5B2B9FE2-E3FB-4469-B861-EDD3FC95E9D3}" srcOrd="0" destOrd="0" presId="urn:microsoft.com/office/officeart/2005/8/layout/cycle2"/>
    <dgm:cxn modelId="{D1F6358B-A547-4D64-8338-62A3D1500604}" type="presOf" srcId="{7AD9C0B3-0FEA-4600-9179-639EE3232EF2}" destId="{FC6FB76E-B1AD-4E8C-B273-8DAAC7481AFB}" srcOrd="1" destOrd="0" presId="urn:microsoft.com/office/officeart/2005/8/layout/cycle2"/>
    <dgm:cxn modelId="{FE4DBAA4-6DBD-4873-AA49-98C33977E19C}" srcId="{E215F513-2516-4FAE-B6D0-05B63600B554}" destId="{1B43F7F7-7DB8-4F55-904D-EF9054EA6B41}" srcOrd="3" destOrd="0" parTransId="{5AE71067-D9A1-431C-BA34-D01F95A781F5}" sibTransId="{8ECFF15B-BF07-417B-BFF0-FE49A01684EF}"/>
    <dgm:cxn modelId="{EC0ABFA6-6968-4249-B78A-D7D4F9FA0099}" type="presOf" srcId="{0C6BF0A9-B348-4DAE-A24D-7D9E084F211B}" destId="{FE631884-B2EE-41B8-A71F-36C93634144E}" srcOrd="1" destOrd="0" presId="urn:microsoft.com/office/officeart/2005/8/layout/cycle2"/>
    <dgm:cxn modelId="{1E9E78AF-671C-4144-A7E6-3891FF649C76}" type="presOf" srcId="{1CB794DF-5290-4C46-A752-DD7C07FB7605}" destId="{4977141F-DB82-4BBB-A2DC-129D68365501}" srcOrd="0" destOrd="0" presId="urn:microsoft.com/office/officeart/2005/8/layout/cycle2"/>
    <dgm:cxn modelId="{B2D14FB4-EBCA-4F02-9B2A-31E5B621D1C1}" type="presOf" srcId="{7AD9C0B3-0FEA-4600-9179-639EE3232EF2}" destId="{0A589A9D-E45A-4070-A0E8-06C1C701384A}" srcOrd="0" destOrd="0" presId="urn:microsoft.com/office/officeart/2005/8/layout/cycle2"/>
    <dgm:cxn modelId="{1246C5CC-5241-4288-86BA-52F1FFD6D153}" type="presOf" srcId="{8ECFF15B-BF07-417B-BFF0-FE49A01684EF}" destId="{7EB20B89-B553-4F0F-A874-1EACC2686114}" srcOrd="1" destOrd="0" presId="urn:microsoft.com/office/officeart/2005/8/layout/cycle2"/>
    <dgm:cxn modelId="{D54C23E3-2237-4A49-AE1E-29B34F65D40A}" srcId="{E215F513-2516-4FAE-B6D0-05B63600B554}" destId="{AB2EBA5E-756F-4C66-B783-5B9F86F088FC}" srcOrd="0" destOrd="0" parTransId="{08CE17E2-8A17-43E2-8EB3-8659814BC116}" sibTransId="{7AD9C0B3-0FEA-4600-9179-639EE3232EF2}"/>
    <dgm:cxn modelId="{73FAF7E6-1ED7-489A-8E32-C449A2E0430F}" type="presOf" srcId="{AB2EBA5E-756F-4C66-B783-5B9F86F088FC}" destId="{8D41D99C-06E7-40B5-9BC7-8F7B176B8409}" srcOrd="0" destOrd="0" presId="urn:microsoft.com/office/officeart/2005/8/layout/cycle2"/>
    <dgm:cxn modelId="{1B0032E8-1279-4FF0-933D-1E2BAD6B0889}" srcId="{E215F513-2516-4FAE-B6D0-05B63600B554}" destId="{1CB794DF-5290-4C46-A752-DD7C07FB7605}" srcOrd="2" destOrd="0" parTransId="{8E83BEA5-83FB-4081-852E-3BC599E67953}" sibTransId="{3FC3E6BA-012A-4552-B5CF-8B2F3F765DC7}"/>
    <dgm:cxn modelId="{38C5CAEB-CF7C-4F71-BCC4-E8560558DF65}" type="presOf" srcId="{3FC3E6BA-012A-4552-B5CF-8B2F3F765DC7}" destId="{F0BA1417-6A61-4898-977B-981491B4C06D}" srcOrd="0" destOrd="0" presId="urn:microsoft.com/office/officeart/2005/8/layout/cycle2"/>
    <dgm:cxn modelId="{5AA6EEEB-D60E-4B31-AD63-5D1B021AEA6E}" type="presOf" srcId="{0C6BF0A9-B348-4DAE-A24D-7D9E084F211B}" destId="{E1C79748-EE6C-4B50-B412-C0957BF085D2}" srcOrd="0" destOrd="0" presId="urn:microsoft.com/office/officeart/2005/8/layout/cycle2"/>
    <dgm:cxn modelId="{417F37EC-DD1D-4588-BABF-EF522E954690}" type="presOf" srcId="{C7863FE1-E069-494D-B067-D51411A03962}" destId="{ED4C7A4A-4668-4724-8EA2-728F71604070}" srcOrd="0" destOrd="0" presId="urn:microsoft.com/office/officeart/2005/8/layout/cycle2"/>
    <dgm:cxn modelId="{57F290E6-DD29-43E7-AFAA-417AECCD01E8}" type="presParOf" srcId="{A4B2CE82-DFBF-41D7-AC3E-5B8FC78D58E9}" destId="{8D41D99C-06E7-40B5-9BC7-8F7B176B8409}" srcOrd="0" destOrd="0" presId="urn:microsoft.com/office/officeart/2005/8/layout/cycle2"/>
    <dgm:cxn modelId="{9B223BFC-2851-4DCD-99A7-0107620B065D}" type="presParOf" srcId="{A4B2CE82-DFBF-41D7-AC3E-5B8FC78D58E9}" destId="{0A589A9D-E45A-4070-A0E8-06C1C701384A}" srcOrd="1" destOrd="0" presId="urn:microsoft.com/office/officeart/2005/8/layout/cycle2"/>
    <dgm:cxn modelId="{63F70814-6215-4848-80C7-FCE9EA3E02F8}" type="presParOf" srcId="{0A589A9D-E45A-4070-A0E8-06C1C701384A}" destId="{FC6FB76E-B1AD-4E8C-B273-8DAAC7481AFB}" srcOrd="0" destOrd="0" presId="urn:microsoft.com/office/officeart/2005/8/layout/cycle2"/>
    <dgm:cxn modelId="{7E27B803-5FA6-411B-AF3D-C3600E71CD56}" type="presParOf" srcId="{A4B2CE82-DFBF-41D7-AC3E-5B8FC78D58E9}" destId="{A929DD43-2A91-442F-B78C-A963599A9825}" srcOrd="2" destOrd="0" presId="urn:microsoft.com/office/officeart/2005/8/layout/cycle2"/>
    <dgm:cxn modelId="{B768A7D8-DA58-45A7-BF63-93CBF871B766}" type="presParOf" srcId="{A4B2CE82-DFBF-41D7-AC3E-5B8FC78D58E9}" destId="{5B2B9FE2-E3FB-4469-B861-EDD3FC95E9D3}" srcOrd="3" destOrd="0" presId="urn:microsoft.com/office/officeart/2005/8/layout/cycle2"/>
    <dgm:cxn modelId="{BDE58779-A8B9-4CE4-BF09-C5478C53CAEA}" type="presParOf" srcId="{5B2B9FE2-E3FB-4469-B861-EDD3FC95E9D3}" destId="{873AB3C6-C8EC-45F6-AB19-5C8D9672AECC}" srcOrd="0" destOrd="0" presId="urn:microsoft.com/office/officeart/2005/8/layout/cycle2"/>
    <dgm:cxn modelId="{CED39D52-C3C0-4252-B588-DE9A129463CC}" type="presParOf" srcId="{A4B2CE82-DFBF-41D7-AC3E-5B8FC78D58E9}" destId="{4977141F-DB82-4BBB-A2DC-129D68365501}" srcOrd="4" destOrd="0" presId="urn:microsoft.com/office/officeart/2005/8/layout/cycle2"/>
    <dgm:cxn modelId="{B2D4C3C2-8337-4E5C-8E95-02F7E258B3BF}" type="presParOf" srcId="{A4B2CE82-DFBF-41D7-AC3E-5B8FC78D58E9}" destId="{F0BA1417-6A61-4898-977B-981491B4C06D}" srcOrd="5" destOrd="0" presId="urn:microsoft.com/office/officeart/2005/8/layout/cycle2"/>
    <dgm:cxn modelId="{93BB1E0C-0F87-407C-BBEE-2038A9857E8E}" type="presParOf" srcId="{F0BA1417-6A61-4898-977B-981491B4C06D}" destId="{9B0F7F70-1032-4ACD-B809-2F351B8CC1C4}" srcOrd="0" destOrd="0" presId="urn:microsoft.com/office/officeart/2005/8/layout/cycle2"/>
    <dgm:cxn modelId="{B100B853-ADEC-4CB6-868D-D7270DD36ED0}" type="presParOf" srcId="{A4B2CE82-DFBF-41D7-AC3E-5B8FC78D58E9}" destId="{31768C01-90AD-41CF-B92A-8BC317564E4D}" srcOrd="6" destOrd="0" presId="urn:microsoft.com/office/officeart/2005/8/layout/cycle2"/>
    <dgm:cxn modelId="{5E3AD6ED-D346-4783-9C31-F862D15CCAA7}" type="presParOf" srcId="{A4B2CE82-DFBF-41D7-AC3E-5B8FC78D58E9}" destId="{5E189C9D-1AAE-49CB-A455-51C72C40D697}" srcOrd="7" destOrd="0" presId="urn:microsoft.com/office/officeart/2005/8/layout/cycle2"/>
    <dgm:cxn modelId="{37F1E88B-9D68-44AC-94C8-C317F13C3B11}" type="presParOf" srcId="{5E189C9D-1AAE-49CB-A455-51C72C40D697}" destId="{7EB20B89-B553-4F0F-A874-1EACC2686114}" srcOrd="0" destOrd="0" presId="urn:microsoft.com/office/officeart/2005/8/layout/cycle2"/>
    <dgm:cxn modelId="{AF24F765-6FDF-43F7-8D3C-26BA4B13A20D}" type="presParOf" srcId="{A4B2CE82-DFBF-41D7-AC3E-5B8FC78D58E9}" destId="{ED4C7A4A-4668-4724-8EA2-728F71604070}" srcOrd="8" destOrd="0" presId="urn:microsoft.com/office/officeart/2005/8/layout/cycle2"/>
    <dgm:cxn modelId="{925B6D64-4C7F-43BE-A609-07E55A14748B}" type="presParOf" srcId="{A4B2CE82-DFBF-41D7-AC3E-5B8FC78D58E9}" destId="{E1C79748-EE6C-4B50-B412-C0957BF085D2}" srcOrd="9" destOrd="0" presId="urn:microsoft.com/office/officeart/2005/8/layout/cycle2"/>
    <dgm:cxn modelId="{96EA9E57-670D-4BCE-B3BE-13AED9A6DD58}" type="presParOf" srcId="{E1C79748-EE6C-4B50-B412-C0957BF085D2}" destId="{FE631884-B2EE-41B8-A71F-36C93634144E}"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1D99C-06E7-40B5-9BC7-8F7B176B8409}">
      <dsp:nvSpPr>
        <dsp:cNvPr id="0" name=""/>
        <dsp:cNvSpPr/>
      </dsp:nvSpPr>
      <dsp:spPr>
        <a:xfrm>
          <a:off x="0" y="5490005"/>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Submit button</a:t>
          </a:r>
          <a:endParaRPr lang="cs-CZ" sz="1400" kern="1200" dirty="0"/>
        </a:p>
      </dsp:txBody>
      <dsp:txXfrm>
        <a:off x="200338" y="5690343"/>
        <a:ext cx="967319" cy="967319"/>
      </dsp:txXfrm>
    </dsp:sp>
    <dsp:sp modelId="{0A589A9D-E45A-4070-A0E8-06C1C701384A}">
      <dsp:nvSpPr>
        <dsp:cNvPr id="0" name=""/>
        <dsp:cNvSpPr/>
      </dsp:nvSpPr>
      <dsp:spPr>
        <a:xfrm rot="18686499">
          <a:off x="1160128" y="5218554"/>
          <a:ext cx="221668" cy="581286"/>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1171371" y="5359736"/>
        <a:ext cx="155168" cy="348772"/>
      </dsp:txXfrm>
    </dsp:sp>
    <dsp:sp modelId="{A929DD43-2A91-442F-B78C-A963599A9825}">
      <dsp:nvSpPr>
        <dsp:cNvPr id="0" name=""/>
        <dsp:cNvSpPr/>
      </dsp:nvSpPr>
      <dsp:spPr>
        <a:xfrm>
          <a:off x="1182233" y="4150988"/>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EditItem</a:t>
          </a:r>
          <a:r>
            <a:rPr lang="en-US" sz="1400" kern="1200" dirty="0"/>
            <a:t> component</a:t>
          </a:r>
          <a:endParaRPr lang="cs-CZ" sz="1400" kern="1200" dirty="0"/>
        </a:p>
      </dsp:txBody>
      <dsp:txXfrm>
        <a:off x="1382571" y="4351326"/>
        <a:ext cx="967319" cy="967319"/>
      </dsp:txXfrm>
    </dsp:sp>
    <dsp:sp modelId="{5B2B9FE2-E3FB-4469-B861-EDD3FC95E9D3}">
      <dsp:nvSpPr>
        <dsp:cNvPr id="0" name=""/>
        <dsp:cNvSpPr/>
      </dsp:nvSpPr>
      <dsp:spPr>
        <a:xfrm rot="18473520">
          <a:off x="2298340" y="3864667"/>
          <a:ext cx="193701" cy="581286"/>
        </a:xfrm>
        <a:prstGeom prst="rightArrow">
          <a:avLst>
            <a:gd name="adj1" fmla="val 60000"/>
            <a:gd name="adj2" fmla="val 50000"/>
          </a:avLst>
        </a:prstGeom>
        <a:solidFill>
          <a:schemeClr val="accent4">
            <a:shade val="90000"/>
            <a:hueOff val="-158542"/>
            <a:satOff val="0"/>
            <a:lumOff val="97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2309550" y="4003853"/>
        <a:ext cx="135591" cy="348772"/>
      </dsp:txXfrm>
    </dsp:sp>
    <dsp:sp modelId="{4977141F-DB82-4BBB-A2DC-129D68365501}">
      <dsp:nvSpPr>
        <dsp:cNvPr id="0" name=""/>
        <dsp:cNvSpPr/>
      </dsp:nvSpPr>
      <dsp:spPr>
        <a:xfrm>
          <a:off x="2246887" y="2782985"/>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EditItem</a:t>
          </a:r>
          <a:r>
            <a:rPr lang="en-US" sz="1400" kern="1200" dirty="0"/>
            <a:t> container</a:t>
          </a:r>
          <a:endParaRPr lang="cs-CZ" sz="1400" kern="1200" dirty="0"/>
        </a:p>
      </dsp:txBody>
      <dsp:txXfrm>
        <a:off x="2447225" y="2983323"/>
        <a:ext cx="967319" cy="967319"/>
      </dsp:txXfrm>
    </dsp:sp>
    <dsp:sp modelId="{F0BA1417-6A61-4898-977B-981491B4C06D}">
      <dsp:nvSpPr>
        <dsp:cNvPr id="0" name=""/>
        <dsp:cNvSpPr/>
      </dsp:nvSpPr>
      <dsp:spPr>
        <a:xfrm rot="18514141">
          <a:off x="3373723" y="2475219"/>
          <a:ext cx="232478" cy="581286"/>
        </a:xfrm>
        <a:prstGeom prst="rightArrow">
          <a:avLst>
            <a:gd name="adj1" fmla="val 60000"/>
            <a:gd name="adj2" fmla="val 50000"/>
          </a:avLst>
        </a:prstGeom>
        <a:solidFill>
          <a:schemeClr val="accent4">
            <a:shade val="90000"/>
            <a:hueOff val="-317084"/>
            <a:satOff val="0"/>
            <a:lumOff val="195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3386854" y="2618741"/>
        <a:ext cx="162735" cy="348772"/>
      </dsp:txXfrm>
    </dsp:sp>
    <dsp:sp modelId="{31768C01-90AD-41CF-B92A-8BC317564E4D}">
      <dsp:nvSpPr>
        <dsp:cNvPr id="0" name=""/>
        <dsp:cNvSpPr/>
      </dsp:nvSpPr>
      <dsp:spPr>
        <a:xfrm>
          <a:off x="3373245" y="1370455"/>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TodoList</a:t>
          </a:r>
          <a:r>
            <a:rPr lang="en-US" sz="1400" kern="1200" dirty="0"/>
            <a:t> component</a:t>
          </a:r>
          <a:endParaRPr lang="cs-CZ" sz="1400" kern="1200" dirty="0"/>
        </a:p>
      </dsp:txBody>
      <dsp:txXfrm>
        <a:off x="3573583" y="1570793"/>
        <a:ext cx="967319" cy="967319"/>
      </dsp:txXfrm>
    </dsp:sp>
    <dsp:sp modelId="{5E189C9D-1AAE-49CB-A455-51C72C40D697}">
      <dsp:nvSpPr>
        <dsp:cNvPr id="0" name=""/>
        <dsp:cNvSpPr/>
      </dsp:nvSpPr>
      <dsp:spPr>
        <a:xfrm rot="18708510">
          <a:off x="4589980" y="1162391"/>
          <a:ext cx="202903" cy="581286"/>
        </a:xfrm>
        <a:prstGeom prst="rightArrow">
          <a:avLst>
            <a:gd name="adj1" fmla="val 60000"/>
            <a:gd name="adj2" fmla="val 50000"/>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4600126" y="1301334"/>
        <a:ext cx="142032" cy="348772"/>
      </dsp:txXfrm>
    </dsp:sp>
    <dsp:sp modelId="{ED4C7A4A-4668-4724-8EA2-728F71604070}">
      <dsp:nvSpPr>
        <dsp:cNvPr id="0" name=""/>
        <dsp:cNvSpPr/>
      </dsp:nvSpPr>
      <dsp:spPr>
        <a:xfrm>
          <a:off x="4540426" y="65424"/>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TodoList</a:t>
          </a:r>
          <a:r>
            <a:rPr lang="en-US" sz="1400" kern="1200" dirty="0"/>
            <a:t> container</a:t>
          </a:r>
          <a:endParaRPr lang="cs-CZ" sz="1400" kern="1200" dirty="0"/>
        </a:p>
      </dsp:txBody>
      <dsp:txXfrm>
        <a:off x="4740764" y="265762"/>
        <a:ext cx="967319" cy="967319"/>
      </dsp:txXfrm>
    </dsp:sp>
    <dsp:sp modelId="{E1C79748-EE6C-4B50-B412-C0957BF085D2}">
      <dsp:nvSpPr>
        <dsp:cNvPr id="0" name=""/>
        <dsp:cNvSpPr/>
      </dsp:nvSpPr>
      <dsp:spPr>
        <a:xfrm rot="7795779">
          <a:off x="2665175" y="1346974"/>
          <a:ext cx="3024185" cy="58128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dirty="0"/>
        </a:p>
      </dsp:txBody>
      <dsp:txXfrm rot="10800000">
        <a:off x="2808333" y="1396369"/>
        <a:ext cx="2849799" cy="348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1D99C-06E7-40B5-9BC7-8F7B176B8409}">
      <dsp:nvSpPr>
        <dsp:cNvPr id="0" name=""/>
        <dsp:cNvSpPr/>
      </dsp:nvSpPr>
      <dsp:spPr>
        <a:xfrm>
          <a:off x="0" y="5490005"/>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Submit button</a:t>
          </a:r>
          <a:endParaRPr lang="cs-CZ" sz="1400" kern="1200" dirty="0"/>
        </a:p>
      </dsp:txBody>
      <dsp:txXfrm>
        <a:off x="200338" y="5690343"/>
        <a:ext cx="967319" cy="967319"/>
      </dsp:txXfrm>
    </dsp:sp>
    <dsp:sp modelId="{0A589A9D-E45A-4070-A0E8-06C1C701384A}">
      <dsp:nvSpPr>
        <dsp:cNvPr id="0" name=""/>
        <dsp:cNvSpPr/>
      </dsp:nvSpPr>
      <dsp:spPr>
        <a:xfrm rot="18686499">
          <a:off x="1160128" y="5218554"/>
          <a:ext cx="221668" cy="581286"/>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1171371" y="5359736"/>
        <a:ext cx="155168" cy="348772"/>
      </dsp:txXfrm>
    </dsp:sp>
    <dsp:sp modelId="{A929DD43-2A91-442F-B78C-A963599A9825}">
      <dsp:nvSpPr>
        <dsp:cNvPr id="0" name=""/>
        <dsp:cNvSpPr/>
      </dsp:nvSpPr>
      <dsp:spPr>
        <a:xfrm>
          <a:off x="1182233" y="4150988"/>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EditItem</a:t>
          </a:r>
          <a:r>
            <a:rPr lang="en-US" sz="1400" kern="1200" dirty="0"/>
            <a:t> component</a:t>
          </a:r>
          <a:endParaRPr lang="cs-CZ" sz="1400" kern="1200" dirty="0"/>
        </a:p>
      </dsp:txBody>
      <dsp:txXfrm>
        <a:off x="1382571" y="4351326"/>
        <a:ext cx="967319" cy="967319"/>
      </dsp:txXfrm>
    </dsp:sp>
    <dsp:sp modelId="{5B2B9FE2-E3FB-4469-B861-EDD3FC95E9D3}">
      <dsp:nvSpPr>
        <dsp:cNvPr id="0" name=""/>
        <dsp:cNvSpPr/>
      </dsp:nvSpPr>
      <dsp:spPr>
        <a:xfrm rot="18473520">
          <a:off x="2298340" y="3864667"/>
          <a:ext cx="193701" cy="581286"/>
        </a:xfrm>
        <a:prstGeom prst="rightArrow">
          <a:avLst>
            <a:gd name="adj1" fmla="val 60000"/>
            <a:gd name="adj2" fmla="val 50000"/>
          </a:avLst>
        </a:prstGeom>
        <a:solidFill>
          <a:schemeClr val="accent4">
            <a:shade val="90000"/>
            <a:hueOff val="-158542"/>
            <a:satOff val="0"/>
            <a:lumOff val="97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2309550" y="4003853"/>
        <a:ext cx="135591" cy="348772"/>
      </dsp:txXfrm>
    </dsp:sp>
    <dsp:sp modelId="{4977141F-DB82-4BBB-A2DC-129D68365501}">
      <dsp:nvSpPr>
        <dsp:cNvPr id="0" name=""/>
        <dsp:cNvSpPr/>
      </dsp:nvSpPr>
      <dsp:spPr>
        <a:xfrm>
          <a:off x="2246887" y="2782985"/>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EditItem</a:t>
          </a:r>
          <a:r>
            <a:rPr lang="en-US" sz="1400" kern="1200" dirty="0"/>
            <a:t> container</a:t>
          </a:r>
          <a:endParaRPr lang="cs-CZ" sz="1400" kern="1200" dirty="0"/>
        </a:p>
      </dsp:txBody>
      <dsp:txXfrm>
        <a:off x="2447225" y="2983323"/>
        <a:ext cx="967319" cy="967319"/>
      </dsp:txXfrm>
    </dsp:sp>
    <dsp:sp modelId="{F0BA1417-6A61-4898-977B-981491B4C06D}">
      <dsp:nvSpPr>
        <dsp:cNvPr id="0" name=""/>
        <dsp:cNvSpPr/>
      </dsp:nvSpPr>
      <dsp:spPr>
        <a:xfrm rot="18514141">
          <a:off x="3373723" y="2475219"/>
          <a:ext cx="232478" cy="581286"/>
        </a:xfrm>
        <a:prstGeom prst="rightArrow">
          <a:avLst>
            <a:gd name="adj1" fmla="val 60000"/>
            <a:gd name="adj2" fmla="val 50000"/>
          </a:avLst>
        </a:prstGeom>
        <a:solidFill>
          <a:schemeClr val="accent4">
            <a:shade val="90000"/>
            <a:hueOff val="-317084"/>
            <a:satOff val="0"/>
            <a:lumOff val="195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3386854" y="2618741"/>
        <a:ext cx="162735" cy="348772"/>
      </dsp:txXfrm>
    </dsp:sp>
    <dsp:sp modelId="{31768C01-90AD-41CF-B92A-8BC317564E4D}">
      <dsp:nvSpPr>
        <dsp:cNvPr id="0" name=""/>
        <dsp:cNvSpPr/>
      </dsp:nvSpPr>
      <dsp:spPr>
        <a:xfrm>
          <a:off x="3373245" y="1370455"/>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TodoList</a:t>
          </a:r>
          <a:r>
            <a:rPr lang="en-US" sz="1400" kern="1200" dirty="0"/>
            <a:t> component</a:t>
          </a:r>
          <a:endParaRPr lang="cs-CZ" sz="1400" kern="1200" dirty="0"/>
        </a:p>
      </dsp:txBody>
      <dsp:txXfrm>
        <a:off x="3573583" y="1570793"/>
        <a:ext cx="967319" cy="967319"/>
      </dsp:txXfrm>
    </dsp:sp>
    <dsp:sp modelId="{5E189C9D-1AAE-49CB-A455-51C72C40D697}">
      <dsp:nvSpPr>
        <dsp:cNvPr id="0" name=""/>
        <dsp:cNvSpPr/>
      </dsp:nvSpPr>
      <dsp:spPr>
        <a:xfrm rot="18708510">
          <a:off x="4589980" y="1162391"/>
          <a:ext cx="202903" cy="581286"/>
        </a:xfrm>
        <a:prstGeom prst="rightArrow">
          <a:avLst>
            <a:gd name="adj1" fmla="val 60000"/>
            <a:gd name="adj2" fmla="val 50000"/>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4600126" y="1301334"/>
        <a:ext cx="142032" cy="348772"/>
      </dsp:txXfrm>
    </dsp:sp>
    <dsp:sp modelId="{ED4C7A4A-4668-4724-8EA2-728F71604070}">
      <dsp:nvSpPr>
        <dsp:cNvPr id="0" name=""/>
        <dsp:cNvSpPr/>
      </dsp:nvSpPr>
      <dsp:spPr>
        <a:xfrm>
          <a:off x="4540426" y="65424"/>
          <a:ext cx="1367995" cy="1367995"/>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TodoList</a:t>
          </a:r>
          <a:r>
            <a:rPr lang="en-US" sz="1400" kern="1200" dirty="0"/>
            <a:t> container</a:t>
          </a:r>
          <a:endParaRPr lang="cs-CZ" sz="1400" kern="1200" dirty="0"/>
        </a:p>
      </dsp:txBody>
      <dsp:txXfrm>
        <a:off x="4740764" y="265762"/>
        <a:ext cx="967319" cy="967319"/>
      </dsp:txXfrm>
    </dsp:sp>
    <dsp:sp modelId="{E1C79748-EE6C-4B50-B412-C0957BF085D2}">
      <dsp:nvSpPr>
        <dsp:cNvPr id="0" name=""/>
        <dsp:cNvSpPr/>
      </dsp:nvSpPr>
      <dsp:spPr>
        <a:xfrm rot="7795779">
          <a:off x="2665175" y="1346974"/>
          <a:ext cx="3024185" cy="58128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dirty="0"/>
        </a:p>
      </dsp:txBody>
      <dsp:txXfrm rot="10800000">
        <a:off x="2808333" y="1396369"/>
        <a:ext cx="2849799" cy="3487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41AE80-542F-45BD-8762-11343D5B4444}" type="datetimeFigureOut">
              <a:rPr lang="cs-CZ" smtClean="0"/>
              <a:t>08.10.2017</a:t>
            </a:fld>
            <a:endParaRPr lang="cs-C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6134D-2A8E-4C34-93E9-CBBCBC3E8C40}" type="slidenum">
              <a:rPr lang="cs-CZ" smtClean="0"/>
              <a:t>‹#›</a:t>
            </a:fld>
            <a:endParaRPr lang="cs-CZ"/>
          </a:p>
        </p:txBody>
      </p:sp>
    </p:spTree>
    <p:extLst>
      <p:ext uri="{BB962C8B-B14F-4D97-AF65-F5344CB8AC3E}">
        <p14:creationId xmlns:p14="http://schemas.microsoft.com/office/powerpoint/2010/main" val="214978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D013-4C05-4B85-AC4F-3150E3C875D3}" type="datetimeFigureOut">
              <a:rPr lang="cs-CZ" smtClean="0"/>
              <a:t>08.10.2017</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954F3-3C2E-4422-8209-082C90DBBF6B}" type="slidenum">
              <a:rPr lang="cs-CZ" smtClean="0"/>
              <a:t>‹#›</a:t>
            </a:fld>
            <a:endParaRPr lang="cs-CZ"/>
          </a:p>
        </p:txBody>
      </p:sp>
    </p:spTree>
    <p:extLst>
      <p:ext uri="{BB962C8B-B14F-4D97-AF65-F5344CB8AC3E}">
        <p14:creationId xmlns:p14="http://schemas.microsoft.com/office/powerpoint/2010/main" val="130811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ss-tricks.com/learning-react-redu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State management library</a:t>
            </a:r>
          </a:p>
          <a:p>
            <a:pPr marL="171450" indent="-171450">
              <a:buFontTx/>
              <a:buChar char="-"/>
            </a:pPr>
            <a:r>
              <a:rPr lang="en-US" dirty="0"/>
              <a:t>Framework agnostic, but ideal for React apps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F3954F3-3C2E-4422-8209-082C90DBBF6B}" type="slidenum">
              <a:rPr lang="cs-CZ" smtClean="0"/>
              <a:t>1</a:t>
            </a:fld>
            <a:endParaRPr lang="cs-CZ"/>
          </a:p>
        </p:txBody>
      </p:sp>
    </p:spTree>
    <p:extLst>
      <p:ext uri="{BB962C8B-B14F-4D97-AF65-F5344CB8AC3E}">
        <p14:creationId xmlns:p14="http://schemas.microsoft.com/office/powerpoint/2010/main" val="298700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lvl="0" indent="0">
              <a:buFontTx/>
              <a:buNone/>
            </a:pPr>
            <a:r>
              <a:rPr lang="en-US" b="1" baseline="0" dirty="0"/>
              <a:t>DEMO</a:t>
            </a:r>
          </a:p>
          <a:p>
            <a:pPr marL="171450" lvl="0" indent="-171450">
              <a:buFontTx/>
              <a:buChar char="-"/>
            </a:pPr>
            <a:r>
              <a:rPr lang="en-US" baseline="0" dirty="0"/>
              <a:t>Define action types</a:t>
            </a:r>
          </a:p>
          <a:p>
            <a:pPr marL="628650" lvl="1" indent="-171450">
              <a:buFontTx/>
              <a:buChar char="-"/>
            </a:pPr>
            <a:r>
              <a:rPr lang="en-US" baseline="0" dirty="0"/>
              <a:t>Explain why they need to be defined as constants in an extra file (glue between action and reducer)</a:t>
            </a:r>
          </a:p>
          <a:p>
            <a:pPr marL="628650" lvl="1" indent="-171450">
              <a:buFontTx/>
              <a:buChar char="-"/>
            </a:pPr>
            <a:r>
              <a:rPr lang="en-US" baseline="0" dirty="0"/>
              <a:t>Explain why they are prefixed with the name of the </a:t>
            </a:r>
            <a:r>
              <a:rPr lang="en-US" baseline="0" dirty="0" err="1"/>
              <a:t>subapplication</a:t>
            </a:r>
            <a:r>
              <a:rPr lang="en-US" baseline="0" dirty="0"/>
              <a:t> (need to be unique application-wide, cos the root reducer </a:t>
            </a:r>
            <a:r>
              <a:rPr lang="en-US" baseline="0" dirty="0" err="1"/>
              <a:t>recieves</a:t>
            </a:r>
            <a:r>
              <a:rPr lang="en-US" baseline="0" dirty="0"/>
              <a:t> each action)</a:t>
            </a:r>
          </a:p>
          <a:p>
            <a:pPr marL="628650" lvl="1" indent="-171450">
              <a:buFontTx/>
              <a:buChar char="-"/>
            </a:pPr>
            <a:endParaRPr lang="en-US" baseline="0" dirty="0"/>
          </a:p>
          <a:p>
            <a:pPr marL="628650" lvl="1" indent="-171450">
              <a:buFontTx/>
              <a:buChar char="-"/>
            </a:pPr>
            <a:r>
              <a:rPr lang="pt-BR" sz="1200" kern="1200" dirty="0">
                <a:solidFill>
                  <a:schemeClr val="tx1"/>
                </a:solidFill>
                <a:effectLst/>
                <a:latin typeface="+mn-lt"/>
                <a:ea typeface="+mn-ea"/>
                <a:cs typeface="+mn-cs"/>
              </a:rPr>
              <a:t>TODO_LIST_ITEM_CREATE</a:t>
            </a:r>
          </a:p>
          <a:p>
            <a:pPr marL="628650" lvl="1" indent="-171450">
              <a:buFontTx/>
              <a:buChar char="-"/>
            </a:pPr>
            <a:r>
              <a:rPr lang="pt-BR" sz="1200" kern="1200" dirty="0">
                <a:solidFill>
                  <a:schemeClr val="tx1"/>
                </a:solidFill>
                <a:effectLst/>
                <a:latin typeface="+mn-lt"/>
                <a:ea typeface="+mn-ea"/>
                <a:cs typeface="+mn-cs"/>
              </a:rPr>
              <a:t>TODO_LIST_ITEM_DELETE</a:t>
            </a:r>
          </a:p>
          <a:p>
            <a:pPr marL="628650" lvl="1" indent="-171450">
              <a:buFontTx/>
              <a:buChar char="-"/>
            </a:pPr>
            <a:r>
              <a:rPr lang="pt-BR" sz="1200" kern="1200" dirty="0">
                <a:solidFill>
                  <a:schemeClr val="tx1"/>
                </a:solidFill>
                <a:effectLst/>
                <a:latin typeface="+mn-lt"/>
                <a:ea typeface="+mn-ea"/>
                <a:cs typeface="+mn-cs"/>
              </a:rPr>
              <a:t>TODO_LIST_ITEM_MOVE</a:t>
            </a:r>
          </a:p>
          <a:p>
            <a:pPr marL="628650" lvl="1" indent="-171450">
              <a:buFontTx/>
              <a:buChar char="-"/>
            </a:pPr>
            <a:r>
              <a:rPr lang="pt-BR" sz="1200" kern="1200" dirty="0">
                <a:solidFill>
                  <a:schemeClr val="tx1"/>
                </a:solidFill>
                <a:effectLst/>
                <a:latin typeface="+mn-lt"/>
                <a:ea typeface="+mn-ea"/>
                <a:cs typeface="+mn-cs"/>
              </a:rPr>
              <a:t>TODO_LIST_ITEM_UPDATE</a:t>
            </a:r>
            <a:endParaRPr lang="en-US" baseline="0" dirty="0"/>
          </a:p>
          <a:p>
            <a:pPr marL="171450" lvl="0" indent="-171450">
              <a:buFontTx/>
              <a:buChar char="-"/>
            </a:pPr>
            <a:r>
              <a:rPr lang="en-US" baseline="0" dirty="0"/>
              <a:t>Write action creators</a:t>
            </a:r>
          </a:p>
          <a:p>
            <a:pPr marL="628650" lvl="1" indent="-171450">
              <a:buFontTx/>
              <a:buChar char="-"/>
            </a:pPr>
            <a:r>
              <a:rPr lang="en-US" baseline="0" dirty="0"/>
              <a:t>Talk about need of having it in one place so that we do not define the actions by hand every time in components</a:t>
            </a:r>
          </a:p>
          <a:p>
            <a:pPr marL="628650" lvl="1" indent="-171450">
              <a:buFontTx/>
              <a:buChar char="-"/>
            </a:pPr>
            <a:r>
              <a:rPr lang="en-US" baseline="0" dirty="0"/>
              <a:t>It also serves as some kind of documentation of the UI capabilities</a:t>
            </a:r>
          </a:p>
          <a:p>
            <a:pPr marL="628650" lvl="1" indent="-171450">
              <a:buFontTx/>
              <a:buChar char="-"/>
            </a:pPr>
            <a:r>
              <a:rPr lang="en-US" baseline="0" dirty="0" err="1"/>
              <a:t>createNewItem</a:t>
            </a:r>
            <a:r>
              <a:rPr lang="en-US" baseline="0" dirty="0"/>
              <a:t> has whole item as payload and the id is generated there</a:t>
            </a:r>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10</a:t>
            </a:fld>
            <a:endParaRPr lang="cs-CZ"/>
          </a:p>
        </p:txBody>
      </p:sp>
    </p:spTree>
    <p:extLst>
      <p:ext uri="{BB962C8B-B14F-4D97-AF65-F5344CB8AC3E}">
        <p14:creationId xmlns:p14="http://schemas.microsoft.com/office/powerpoint/2010/main" val="241699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hlinkClick r:id="rId3"/>
              </a:rPr>
              <a:t>https://css-tricks.com/learning-react-redux/</a:t>
            </a:r>
            <a:endParaRPr lang="cs-CZ" dirty="0"/>
          </a:p>
          <a:p>
            <a:endParaRPr lang="en-US" dirty="0"/>
          </a:p>
          <a:p>
            <a:r>
              <a:rPr lang="en-US" dirty="0"/>
              <a:t>Show some examples what is and</a:t>
            </a:r>
            <a:r>
              <a:rPr lang="en-US" baseline="0" dirty="0"/>
              <a:t> what is not a pure function</a:t>
            </a:r>
          </a:p>
          <a:p>
            <a:endParaRPr lang="en-US" baseline="0" dirty="0"/>
          </a:p>
        </p:txBody>
      </p:sp>
      <p:sp>
        <p:nvSpPr>
          <p:cNvPr id="4" name="Slide Number Placeholder 3"/>
          <p:cNvSpPr>
            <a:spLocks noGrp="1"/>
          </p:cNvSpPr>
          <p:nvPr>
            <p:ph type="sldNum" sz="quarter" idx="10"/>
          </p:nvPr>
        </p:nvSpPr>
        <p:spPr/>
        <p:txBody>
          <a:bodyPr/>
          <a:lstStyle/>
          <a:p>
            <a:fld id="{FF3954F3-3C2E-4422-8209-082C90DBBF6B}" type="slidenum">
              <a:rPr lang="cs-CZ" smtClean="0"/>
              <a:t>11</a:t>
            </a:fld>
            <a:endParaRPr lang="cs-CZ"/>
          </a:p>
        </p:txBody>
      </p:sp>
    </p:spTree>
    <p:extLst>
      <p:ext uri="{BB962C8B-B14F-4D97-AF65-F5344CB8AC3E}">
        <p14:creationId xmlns:p14="http://schemas.microsoft.com/office/powerpoint/2010/main" val="143308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err="1"/>
              <a:t>Excercise</a:t>
            </a:r>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12</a:t>
            </a:fld>
            <a:endParaRPr lang="cs-CZ"/>
          </a:p>
        </p:txBody>
      </p:sp>
    </p:spTree>
    <p:extLst>
      <p:ext uri="{BB962C8B-B14F-4D97-AF65-F5344CB8AC3E}">
        <p14:creationId xmlns:p14="http://schemas.microsoft.com/office/powerpoint/2010/main" val="37613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defRPr/>
            </a:pPr>
            <a:r>
              <a:rPr lang="en-US" dirty="0"/>
              <a:t>INITIAL STATE will be explained later.</a:t>
            </a:r>
          </a:p>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What does a typical reducer look like?</a:t>
            </a:r>
            <a:endParaRPr dirty="0"/>
          </a:p>
          <a:p>
            <a:pPr marL="0" lvl="0" indent="0">
              <a:buFontTx/>
              <a:buNone/>
            </a:pPr>
            <a:r>
              <a:rPr lang="en-US" b="0" baseline="0" dirty="0"/>
              <a:t>- Always a </a:t>
            </a:r>
            <a:r>
              <a:rPr lang="en-US" b="1" baseline="0" dirty="0"/>
              <a:t>pure function</a:t>
            </a:r>
            <a:r>
              <a:rPr lang="en-US" b="0" baseline="0" dirty="0"/>
              <a:t>, n</a:t>
            </a:r>
            <a:r>
              <a:rPr lang="en-US" dirty="0"/>
              <a:t>ever mutating arguments!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Switch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Always </a:t>
            </a:r>
            <a:r>
              <a:rPr lang="en-US" b="1" dirty="0"/>
              <a:t>default</a:t>
            </a:r>
            <a:r>
              <a:rPr lang="en-US" dirty="0"/>
              <a:t> statement returning previous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Always </a:t>
            </a:r>
            <a:r>
              <a:rPr lang="en-US" b="1" dirty="0"/>
              <a:t>initial state</a:t>
            </a:r>
            <a:r>
              <a:rPr lang="en-US" dirty="0"/>
              <a:t> (default argument, important for initial call by redux where whole state is created)</a:t>
            </a:r>
          </a:p>
          <a:p>
            <a:pPr marL="0" lvl="0" indent="0">
              <a:buFontTx/>
              <a:buNone/>
            </a:pPr>
            <a:endParaRPr lang="en-US" b="1" baseline="0" dirty="0"/>
          </a:p>
          <a:p>
            <a:pPr marL="0" lvl="0" indent="0">
              <a:buFontTx/>
              <a:buNone/>
            </a:pPr>
            <a:r>
              <a:rPr lang="en-US" b="1" baseline="0" dirty="0"/>
              <a:t>DEMO</a:t>
            </a:r>
          </a:p>
          <a:p>
            <a:pPr marL="171450" lvl="0" indent="-171450">
              <a:buFontTx/>
              <a:buChar char="-"/>
            </a:pPr>
            <a:r>
              <a:rPr lang="en-US" baseline="0" dirty="0"/>
              <a:t>Fix </a:t>
            </a:r>
            <a:r>
              <a:rPr lang="en-US" baseline="0" dirty="0" err="1"/>
              <a:t>eslint</a:t>
            </a:r>
            <a:r>
              <a:rPr lang="en-US" baseline="0" dirty="0"/>
              <a:t> indents for case statements (</a:t>
            </a:r>
            <a:r>
              <a:rPr lang="en-US" sz="1200" kern="1200" dirty="0">
                <a:solidFill>
                  <a:schemeClr val="tx1"/>
                </a:solidFill>
                <a:effectLst/>
                <a:latin typeface="+mn-lt"/>
                <a:ea typeface="+mn-ea"/>
                <a:cs typeface="+mn-cs"/>
              </a:rPr>
              <a:t>"indent": ["error", 4, {"</a:t>
            </a:r>
            <a:r>
              <a:rPr lang="en-US" sz="1200" kern="1200" dirty="0" err="1">
                <a:solidFill>
                  <a:schemeClr val="tx1"/>
                </a:solidFill>
                <a:effectLst/>
                <a:latin typeface="+mn-lt"/>
                <a:ea typeface="+mn-ea"/>
                <a:cs typeface="+mn-cs"/>
              </a:rPr>
              <a:t>SwitchCase</a:t>
            </a:r>
            <a:r>
              <a:rPr lang="en-US" sz="1200" kern="1200" dirty="0">
                <a:solidFill>
                  <a:schemeClr val="tx1"/>
                </a:solidFill>
                <a:effectLst/>
                <a:latin typeface="+mn-lt"/>
                <a:ea typeface="+mn-ea"/>
                <a:cs typeface="+mn-cs"/>
              </a:rPr>
              <a:t>": 1+ }],</a:t>
            </a:r>
            <a:r>
              <a:rPr lang="en-US" baseline="0" dirty="0"/>
              <a:t>)</a:t>
            </a:r>
          </a:p>
          <a:p>
            <a:pPr marL="171450" lvl="0" indent="-171450">
              <a:buFontTx/>
              <a:buChar char="-"/>
            </a:pPr>
            <a:r>
              <a:rPr lang="en-US" baseline="0" dirty="0"/>
              <a:t>Create reducers:</a:t>
            </a:r>
          </a:p>
          <a:p>
            <a:pPr marL="628650" lvl="1" indent="-171450">
              <a:buFontTx/>
              <a:buChar char="-"/>
            </a:pPr>
            <a:r>
              <a:rPr lang="en-US" dirty="0" err="1"/>
              <a:t>ItemsList</a:t>
            </a:r>
            <a:r>
              <a:rPr lang="en-US" dirty="0"/>
              <a:t> reducer</a:t>
            </a:r>
            <a:r>
              <a:rPr lang="en-US" baseline="0" dirty="0"/>
              <a:t> (copy the case statements from txt file)</a:t>
            </a:r>
          </a:p>
          <a:p>
            <a:pPr marL="171450" lvl="0" indent="-171450">
              <a:buFontTx/>
              <a:buChar char="-"/>
            </a:pPr>
            <a:r>
              <a:rPr lang="sk-SK" baseline="0" dirty="0" err="1"/>
              <a:t>Reducer</a:t>
            </a:r>
            <a:r>
              <a:rPr lang="sk-SK" baseline="0" dirty="0"/>
              <a:t> </a:t>
            </a:r>
            <a:r>
              <a:rPr lang="sk-SK" baseline="0" dirty="0" err="1"/>
              <a:t>composition</a:t>
            </a:r>
            <a:r>
              <a:rPr lang="sk-SK" baseline="0" dirty="0"/>
              <a:t> on </a:t>
            </a:r>
            <a:r>
              <a:rPr lang="sk-SK" baseline="0" dirty="0" err="1"/>
              <a:t>next</a:t>
            </a:r>
            <a:r>
              <a:rPr lang="sk-SK" baseline="0" dirty="0"/>
              <a:t> slide</a:t>
            </a:r>
            <a:endParaRPr lang="en-US" baseline="0"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13</a:t>
            </a:fld>
            <a:endParaRPr lang="cs-CZ"/>
          </a:p>
        </p:txBody>
      </p:sp>
    </p:spTree>
    <p:extLst>
      <p:ext uri="{BB962C8B-B14F-4D97-AF65-F5344CB8AC3E}">
        <p14:creationId xmlns:p14="http://schemas.microsoft.com/office/powerpoint/2010/main" val="261159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a:t>DEMO</a:t>
            </a:r>
            <a:endParaRPr lang="sk-SK" b="1" baseline="0" dirty="0"/>
          </a:p>
          <a:p>
            <a:pPr marL="171450" indent="-171450">
              <a:buChar char="-"/>
            </a:pPr>
            <a:r>
              <a:rPr lang="sk-SK" dirty="0" err="1"/>
              <a:t>Checkout</a:t>
            </a:r>
            <a:r>
              <a:rPr lang="sk-SK" dirty="0"/>
              <a:t> </a:t>
            </a:r>
            <a:r>
              <a:rPr lang="sk-SK" dirty="0" err="1"/>
              <a:t>commit</a:t>
            </a:r>
            <a:r>
              <a:rPr lang="sk-SK" dirty="0"/>
              <a:t> </a:t>
            </a:r>
            <a:r>
              <a:rPr lang="sk-SK" dirty="0" err="1"/>
              <a:t>with</a:t>
            </a:r>
            <a:r>
              <a:rPr lang="sk-SK" dirty="0"/>
              <a:t> </a:t>
            </a:r>
            <a:r>
              <a:rPr lang="en-US" dirty="0"/>
              <a:t>18-redux-reducers</a:t>
            </a:r>
            <a:endParaRPr lang="sk-SK" dirty="0"/>
          </a:p>
          <a:p>
            <a:pPr marL="171450" lvl="0" indent="-171450">
              <a:buFontTx/>
              <a:buChar char="-"/>
            </a:pPr>
            <a:r>
              <a:rPr lang="sk-SK" baseline="0" dirty="0" err="1"/>
              <a:t>Explain</a:t>
            </a:r>
            <a:r>
              <a:rPr lang="sk-SK" baseline="0" dirty="0"/>
              <a:t> </a:t>
            </a:r>
            <a:r>
              <a:rPr lang="sk-SK" baseline="0" dirty="0" err="1"/>
              <a:t>reducer</a:t>
            </a:r>
            <a:r>
              <a:rPr lang="sk-SK" baseline="0" dirty="0"/>
              <a:t> </a:t>
            </a:r>
            <a:r>
              <a:rPr lang="sk-SK" baseline="0" dirty="0" err="1"/>
              <a:t>composition</a:t>
            </a:r>
            <a:endParaRPr dirty="0" err="1"/>
          </a:p>
          <a:p>
            <a:pPr marL="171450" lvl="0" indent="-171450">
              <a:buFontTx/>
              <a:buChar char="-"/>
            </a:pPr>
            <a:r>
              <a:rPr lang="sk-SK" baseline="0" dirty="0" err="1"/>
              <a:t>Each</a:t>
            </a:r>
            <a:r>
              <a:rPr lang="sk-SK" baseline="0" dirty="0"/>
              <a:t> </a:t>
            </a:r>
            <a:r>
              <a:rPr lang="sk-SK" baseline="0" dirty="0" err="1"/>
              <a:t>reducer</a:t>
            </a:r>
            <a:r>
              <a:rPr lang="sk-SK" baseline="0" dirty="0"/>
              <a:t> </a:t>
            </a:r>
            <a:r>
              <a:rPr lang="sk-SK" baseline="0" dirty="0" err="1"/>
              <a:t>is</a:t>
            </a:r>
            <a:r>
              <a:rPr lang="sk-SK" baseline="0" dirty="0"/>
              <a:t> </a:t>
            </a:r>
            <a:r>
              <a:rPr lang="sk-SK" baseline="0" dirty="0" err="1"/>
              <a:t>responsible</a:t>
            </a:r>
            <a:r>
              <a:rPr lang="sk-SK" baseline="0" dirty="0"/>
              <a:t> </a:t>
            </a:r>
            <a:r>
              <a:rPr lang="sk-SK" baseline="0" dirty="0" err="1"/>
              <a:t>for</a:t>
            </a:r>
            <a:r>
              <a:rPr lang="sk-SK" baseline="0" dirty="0"/>
              <a:t> </a:t>
            </a:r>
            <a:r>
              <a:rPr lang="sk-SK" baseline="0" dirty="0" err="1"/>
              <a:t>some</a:t>
            </a:r>
            <a:r>
              <a:rPr lang="sk-SK" baseline="0" dirty="0"/>
              <a:t> </a:t>
            </a:r>
            <a:r>
              <a:rPr lang="sk-SK" baseline="0" dirty="0" err="1"/>
              <a:t>small</a:t>
            </a:r>
            <a:r>
              <a:rPr lang="sk-SK" baseline="0" dirty="0"/>
              <a:t> part of </a:t>
            </a:r>
            <a:r>
              <a:rPr lang="sk-SK" baseline="0" dirty="0" err="1"/>
              <a:t>the</a:t>
            </a:r>
            <a:r>
              <a:rPr lang="sk-SK" baseline="0" dirty="0"/>
              <a:t> state</a:t>
            </a:r>
          </a:p>
          <a:p>
            <a:pPr marL="171450" indent="-171450">
              <a:buFontTx/>
              <a:buChar char="-"/>
            </a:pPr>
            <a:r>
              <a:rPr lang="sk-SK" dirty="0" err="1"/>
              <a:t>If</a:t>
            </a:r>
            <a:r>
              <a:rPr lang="sk-SK" dirty="0"/>
              <a:t> </a:t>
            </a:r>
            <a:r>
              <a:rPr lang="sk-SK" dirty="0" err="1"/>
              <a:t>we</a:t>
            </a:r>
            <a:r>
              <a:rPr lang="sk-SK" dirty="0"/>
              <a:t> </a:t>
            </a:r>
            <a:r>
              <a:rPr lang="sk-SK" dirty="0" err="1"/>
              <a:t>wanted</a:t>
            </a:r>
            <a:r>
              <a:rPr lang="sk-SK" dirty="0"/>
              <a:t> </a:t>
            </a:r>
            <a:r>
              <a:rPr lang="sk-SK" dirty="0" err="1"/>
              <a:t>the</a:t>
            </a:r>
            <a:r>
              <a:rPr lang="sk-SK" dirty="0"/>
              <a:t> </a:t>
            </a:r>
            <a:r>
              <a:rPr lang="sk-SK" dirty="0" err="1"/>
              <a:t>updateItem</a:t>
            </a:r>
            <a:r>
              <a:rPr lang="sk-SK" dirty="0"/>
              <a:t> </a:t>
            </a:r>
            <a:r>
              <a:rPr lang="sk-SK" dirty="0" err="1"/>
              <a:t>could</a:t>
            </a:r>
            <a:r>
              <a:rPr lang="sk-SK" dirty="0"/>
              <a:t> </a:t>
            </a:r>
            <a:r>
              <a:rPr lang="sk-SK" dirty="0" err="1"/>
              <a:t>be</a:t>
            </a:r>
            <a:r>
              <a:rPr lang="sk-SK" dirty="0"/>
              <a:t> </a:t>
            </a:r>
            <a:r>
              <a:rPr lang="sk-SK" dirty="0" err="1"/>
              <a:t>implemented</a:t>
            </a:r>
            <a:r>
              <a:rPr lang="sk-SK" dirty="0"/>
              <a:t> as </a:t>
            </a:r>
            <a:r>
              <a:rPr lang="sk-SK" dirty="0" err="1"/>
              <a:t>separate</a:t>
            </a:r>
            <a:r>
              <a:rPr lang="sk-SK" dirty="0"/>
              <a:t> </a:t>
            </a:r>
            <a:r>
              <a:rPr lang="sk-SK" dirty="0" err="1"/>
              <a:t>reducer</a:t>
            </a:r>
            <a:r>
              <a:rPr lang="sk-SK" dirty="0"/>
              <a:t>...</a:t>
            </a:r>
          </a:p>
          <a:p>
            <a:pPr marL="171450" lvl="0" indent="-171450">
              <a:buFontTx/>
              <a:buChar char="-"/>
            </a:pPr>
            <a:r>
              <a:rPr lang="sk-SK" baseline="0" dirty="0" err="1"/>
              <a:t>Explain</a:t>
            </a:r>
            <a:r>
              <a:rPr lang="sk-SK" baseline="0" dirty="0"/>
              <a:t> </a:t>
            </a:r>
            <a:r>
              <a:rPr lang="sk-SK" baseline="0" dirty="0" err="1"/>
              <a:t>how</a:t>
            </a:r>
            <a:r>
              <a:rPr lang="sk-SK" baseline="0" dirty="0"/>
              <a:t> </a:t>
            </a:r>
            <a:r>
              <a:rPr lang="sk-SK" baseline="0" dirty="0" err="1"/>
              <a:t>this</a:t>
            </a:r>
            <a:r>
              <a:rPr lang="sk-SK" baseline="0" dirty="0"/>
              <a:t> </a:t>
            </a:r>
            <a:r>
              <a:rPr lang="sk-SK" baseline="0" dirty="0" err="1"/>
              <a:t>works</a:t>
            </a:r>
            <a:r>
              <a:rPr lang="sk-SK" baseline="0" dirty="0"/>
              <a:t> </a:t>
            </a:r>
            <a:r>
              <a:rPr lang="sk-SK" baseline="0" dirty="0" err="1"/>
              <a:t>with</a:t>
            </a:r>
            <a:r>
              <a:rPr lang="sk-SK" baseline="0" dirty="0"/>
              <a:t> </a:t>
            </a:r>
            <a:r>
              <a:rPr lang="sk-SK" baseline="0" dirty="0" err="1"/>
              <a:t>immutability</a:t>
            </a:r>
            <a:r>
              <a:rPr lang="sk-SK" baseline="0" dirty="0"/>
              <a:t> </a:t>
            </a:r>
            <a:r>
              <a:rPr lang="en-US" baseline="0" dirty="0"/>
              <a:t>(</a:t>
            </a:r>
            <a:r>
              <a:rPr lang="sk-SK" baseline="0" dirty="0" err="1"/>
              <a:t>returining</a:t>
            </a:r>
            <a:r>
              <a:rPr lang="sk-SK" baseline="0" dirty="0"/>
              <a:t> </a:t>
            </a:r>
            <a:r>
              <a:rPr lang="en-US" baseline="0" dirty="0"/>
              <a:t> </a:t>
            </a:r>
            <a:r>
              <a:rPr lang="en-US" baseline="0" dirty="0" err="1"/>
              <a:t>prevState</a:t>
            </a:r>
            <a:r>
              <a:rPr lang="en-US" baseline="0" dirty="0"/>
              <a:t> on irrelevant action type)</a:t>
            </a:r>
          </a:p>
          <a:p>
            <a:pPr marL="171450" lvl="0" indent="-171450">
              <a:buFontTx/>
              <a:buChar char="-"/>
            </a:pPr>
            <a:endParaRPr lang="en-US" baseline="0" dirty="0"/>
          </a:p>
          <a:p>
            <a:pPr marL="628650" lvl="1" indent="-171450">
              <a:buFontTx/>
              <a:buChar char="-"/>
            </a:pPr>
            <a:r>
              <a:rPr lang="sk-SK" baseline="0" dirty="0" err="1"/>
              <a:t>Create</a:t>
            </a:r>
            <a:r>
              <a:rPr lang="sk-SK" baseline="0" dirty="0"/>
              <a:t> </a:t>
            </a:r>
            <a:r>
              <a:rPr lang="en-US" baseline="0" dirty="0"/>
              <a:t>App</a:t>
            </a:r>
            <a:r>
              <a:rPr lang="sk-SK" baseline="0" dirty="0"/>
              <a:t> and </a:t>
            </a:r>
            <a:r>
              <a:rPr lang="en-US" baseline="0" dirty="0" err="1"/>
              <a:t>todoApp</a:t>
            </a:r>
            <a:r>
              <a:rPr lang="sk-SK" baseline="0" dirty="0"/>
              <a:t> </a:t>
            </a:r>
            <a:r>
              <a:rPr lang="sk-SK" baseline="0" dirty="0" err="1"/>
              <a:t>reducers</a:t>
            </a:r>
            <a:endParaRPr lang="en-US" baseline="0" dirty="0" err="1"/>
          </a:p>
          <a:p>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14</a:t>
            </a:fld>
            <a:endParaRPr lang="cs-CZ"/>
          </a:p>
        </p:txBody>
      </p:sp>
    </p:spTree>
    <p:extLst>
      <p:ext uri="{BB962C8B-B14F-4D97-AF65-F5344CB8AC3E}">
        <p14:creationId xmlns:p14="http://schemas.microsoft.com/office/powerpoint/2010/main" val="15811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setters or direct access to the state object. All changes are described via actions and state manipulation is defined by reducers as pure functions.</a:t>
            </a:r>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15</a:t>
            </a:fld>
            <a:endParaRPr lang="cs-CZ"/>
          </a:p>
        </p:txBody>
      </p:sp>
    </p:spTree>
    <p:extLst>
      <p:ext uri="{BB962C8B-B14F-4D97-AF65-F5344CB8AC3E}">
        <p14:creationId xmlns:p14="http://schemas.microsoft.com/office/powerpoint/2010/main" val="117113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defRPr/>
            </a:pPr>
            <a:r>
              <a:rPr lang="en-US" dirty="0"/>
              <a:t>Most of the time you only write pure JS functions. </a:t>
            </a:r>
          </a:p>
          <a:p>
            <a:pPr>
              <a:defRPr/>
            </a:pPr>
            <a:r>
              <a:rPr lang="en-US" dirty="0"/>
              <a:t>What does </a:t>
            </a:r>
            <a:r>
              <a:rPr lang="en-US" dirty="0" err="1"/>
              <a:t>createStore</a:t>
            </a:r>
            <a:r>
              <a:rPr lang="en-US" dirty="0"/>
              <a:t>() do?? It calls the root reducer with undefined, thus the state is populated with default values of the </a:t>
            </a:r>
            <a:r>
              <a:rPr lang="en-US" dirty="0" err="1"/>
              <a:t>prevState</a:t>
            </a:r>
            <a:r>
              <a:rPr lang="en-US" dirty="0"/>
              <a:t> function argument.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t>DEMO – checkout, show </a:t>
            </a:r>
            <a:r>
              <a:rPr lang="en-US" b="1" dirty="0" err="1"/>
              <a:t>app.jsx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err="1"/>
              <a:t>Npm</a:t>
            </a:r>
            <a:r>
              <a:rPr lang="en-US" b="0" dirty="0"/>
              <a:t> install –save redux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Import </a:t>
            </a:r>
            <a:r>
              <a:rPr lang="en-US" b="0" dirty="0" err="1"/>
              <a:t>createStore</a:t>
            </a:r>
            <a:r>
              <a:rPr lang="en-US" b="0" dirty="0"/>
              <a:t> to </a:t>
            </a:r>
            <a:r>
              <a:rPr lang="en-US" b="0" dirty="0" err="1"/>
              <a:t>app.jsx</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Copy contents of </a:t>
            </a:r>
            <a:r>
              <a:rPr lang="en-US" b="0" dirty="0" err="1"/>
              <a:t>utils</a:t>
            </a:r>
            <a:r>
              <a:rPr lang="en-US" b="0" dirty="0"/>
              <a:t>/</a:t>
            </a:r>
            <a:r>
              <a:rPr lang="en-US" b="0" dirty="0" err="1"/>
              <a:t>getItems</a:t>
            </a:r>
            <a:r>
              <a:rPr lang="en-US" b="0" dirty="0"/>
              <a:t>() and initialize store state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Console.log(</a:t>
            </a:r>
            <a:r>
              <a:rPr lang="en-US" b="0" dirty="0" err="1"/>
              <a:t>store.getState</a:t>
            </a:r>
            <a:r>
              <a:rPr lang="en-US" b="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Use </a:t>
            </a:r>
            <a:r>
              <a:rPr lang="en-US" b="0" dirty="0" err="1"/>
              <a:t>combineReducers</a:t>
            </a:r>
            <a:r>
              <a:rPr lang="en-US" b="0" dirty="0"/>
              <a:t>() for app and </a:t>
            </a:r>
            <a:r>
              <a:rPr lang="en-US" b="0" dirty="0" err="1"/>
              <a:t>todoApp</a:t>
            </a:r>
            <a:r>
              <a:rPr lang="en-US" b="0" dirty="0"/>
              <a:t> reducers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Explain </a:t>
            </a:r>
            <a:r>
              <a:rPr lang="en-US" b="1" dirty="0"/>
              <a:t>lifecycle </a:t>
            </a:r>
            <a:r>
              <a:rPr lang="en-US" b="0" dirty="0"/>
              <a:t>-&gt; call to </a:t>
            </a:r>
            <a:r>
              <a:rPr lang="en-US" b="0" dirty="0" err="1"/>
              <a:t>createStore</a:t>
            </a:r>
            <a:r>
              <a:rPr lang="en-US" b="0" dirty="0"/>
              <a:t>() calls the root reducer with undefined and sets the result value as the default state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16</a:t>
            </a:fld>
            <a:endParaRPr lang="cs-CZ"/>
          </a:p>
        </p:txBody>
      </p:sp>
    </p:spTree>
    <p:extLst>
      <p:ext uri="{BB962C8B-B14F-4D97-AF65-F5344CB8AC3E}">
        <p14:creationId xmlns:p14="http://schemas.microsoft.com/office/powerpoint/2010/main" val="414380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sure to explain syntax connect(…)(Component)</a:t>
            </a:r>
          </a:p>
          <a:p>
            <a:endParaRPr lang="en-US" dirty="0"/>
          </a:p>
          <a:p>
            <a:r>
              <a:rPr lang="en-US" b="1" dirty="0"/>
              <a:t>DEMO</a:t>
            </a:r>
            <a:endParaRPr lang="en-US" dirty="0"/>
          </a:p>
          <a:p>
            <a:pPr marL="171450" indent="-171450">
              <a:buFontTx/>
              <a:buChar char="-"/>
            </a:pPr>
            <a:r>
              <a:rPr lang="en-US" dirty="0" err="1"/>
              <a:t>Npm</a:t>
            </a:r>
            <a:r>
              <a:rPr lang="en-US" dirty="0"/>
              <a:t> install –save react-redux</a:t>
            </a:r>
          </a:p>
          <a:p>
            <a:pPr marL="171450" indent="-171450">
              <a:buFontTx/>
              <a:buChar char="-"/>
            </a:pPr>
            <a:r>
              <a:rPr lang="en-US" dirty="0"/>
              <a:t>Clean up </a:t>
            </a:r>
            <a:r>
              <a:rPr lang="en-US" dirty="0" err="1"/>
              <a:t>app.jsx</a:t>
            </a:r>
            <a:r>
              <a:rPr lang="en-US" dirty="0"/>
              <a:t>, (</a:t>
            </a:r>
            <a:r>
              <a:rPr lang="en-US" sz="1200" b="0" i="0" kern="1200" dirty="0" err="1">
                <a:solidFill>
                  <a:schemeClr val="tx1"/>
                </a:solidFill>
                <a:effectLst/>
                <a:latin typeface="+mn-lt"/>
                <a:ea typeface="+mn-ea"/>
                <a:cs typeface="+mn-cs"/>
              </a:rPr>
              <a:t>const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initialState</a:t>
            </a:r>
            <a:r>
              <a:rPr lang="en-US" sz="1200" b="0" i="0" kern="1200" dirty="0">
                <a:solidFill>
                  <a:schemeClr val="tx1"/>
                </a:solidFill>
                <a:effectLst/>
                <a:latin typeface="+mn-lt"/>
                <a:ea typeface="+mn-ea"/>
                <a:cs typeface="+mn-cs"/>
              </a:rPr>
              <a:t> = { </a:t>
            </a:r>
            <a:r>
              <a:rPr lang="en-US" sz="1200" b="0" i="0" kern="1200" dirty="0" err="1">
                <a:solidFill>
                  <a:schemeClr val="tx1"/>
                </a:solidFill>
                <a:effectLst/>
                <a:latin typeface="+mn-lt"/>
                <a:ea typeface="+mn-ea"/>
                <a:cs typeface="+mn-cs"/>
              </a:rPr>
              <a:t>todoApp</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itemsList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getInitialItems</a:t>
            </a:r>
            <a:r>
              <a:rPr lang="en-US" sz="1200" b="0" i="0" kern="1200" dirty="0">
                <a:solidFill>
                  <a:schemeClr val="tx1"/>
                </a:solidFill>
                <a:effectLst/>
                <a:latin typeface="+mn-lt"/>
                <a:ea typeface="+mn-ea"/>
                <a:cs typeface="+mn-cs"/>
              </a:rPr>
              <a:t>() } };</a:t>
            </a:r>
            <a:r>
              <a:rPr lang="en-US" dirty="0"/>
              <a:t>)</a:t>
            </a:r>
          </a:p>
          <a:p>
            <a:pPr marL="171450" indent="-171450">
              <a:buFontTx/>
              <a:buChar char="-"/>
            </a:pPr>
            <a:r>
              <a:rPr lang="en-US" dirty="0"/>
              <a:t>Wrap the root component in </a:t>
            </a:r>
            <a:r>
              <a:rPr lang="en-US" b="1" dirty="0"/>
              <a:t>Provider</a:t>
            </a:r>
          </a:p>
          <a:p>
            <a:pPr marL="171450" indent="-171450">
              <a:buFontTx/>
              <a:buChar char="-"/>
            </a:pPr>
            <a:r>
              <a:rPr lang="en-US" b="1" dirty="0"/>
              <a:t>Create a container in containers-redux folder</a:t>
            </a:r>
          </a:p>
          <a:p>
            <a:pPr marL="171450" indent="-171450">
              <a:buFontTx/>
              <a:buChar char="-"/>
            </a:pPr>
            <a:r>
              <a:rPr lang="en-US" b="0" dirty="0"/>
              <a:t>Carefully update container/</a:t>
            </a:r>
            <a:r>
              <a:rPr lang="en-US" b="0" dirty="0" err="1"/>
              <a:t>TodoList</a:t>
            </a:r>
            <a:endParaRPr lang="en-US" b="0" dirty="0"/>
          </a:p>
          <a:p>
            <a:pPr marL="628650" lvl="1" indent="-171450">
              <a:buFontTx/>
              <a:buChar char="-"/>
            </a:pPr>
            <a:r>
              <a:rPr lang="en-US" b="0" dirty="0"/>
              <a:t>https://github.com/KenticoAcademy/PV247-2017/commit/7730e35156612e677daa8ba0d3957d19bc5a2b57</a:t>
            </a:r>
          </a:p>
          <a:p>
            <a:pPr marL="628650" lvl="1" indent="-171450">
              <a:buFontTx/>
              <a:buChar char="-"/>
            </a:pPr>
            <a:r>
              <a:rPr lang="en-US" b="0" dirty="0"/>
              <a:t>At the end of the lecture the file will be deleted completely</a:t>
            </a:r>
          </a:p>
          <a:p>
            <a:pPr marL="628650" lvl="1" indent="-171450">
              <a:buFontTx/>
              <a:buChar char="-"/>
            </a:pPr>
            <a:r>
              <a:rPr lang="en-US" b="0" dirty="0"/>
              <a:t>Define prop types (</a:t>
            </a:r>
            <a:r>
              <a:rPr lang="en-US" dirty="0"/>
              <a:t>list, </a:t>
            </a:r>
            <a:r>
              <a:rPr lang="en-US" dirty="0" err="1"/>
              <a:t>onCreateNew</a:t>
            </a:r>
            <a:r>
              <a:rPr lang="en-US" dirty="0"/>
              <a:t>, </a:t>
            </a:r>
            <a:r>
              <a:rPr lang="en-US" dirty="0" err="1"/>
              <a:t>onUpdate</a:t>
            </a:r>
            <a:r>
              <a:rPr lang="en-US" dirty="0"/>
              <a:t>, </a:t>
            </a:r>
            <a:r>
              <a:rPr lang="en-US" dirty="0" err="1"/>
              <a:t>onDelete</a:t>
            </a:r>
            <a:r>
              <a:rPr lang="en-US" dirty="0"/>
              <a:t>, </a:t>
            </a:r>
            <a:r>
              <a:rPr lang="en-US" dirty="0" err="1"/>
              <a:t>onMove</a:t>
            </a:r>
            <a:r>
              <a:rPr lang="en-US" dirty="0"/>
              <a:t>)</a:t>
            </a:r>
          </a:p>
          <a:p>
            <a:pPr marL="628650" lvl="1" indent="-171450">
              <a:buFontTx/>
              <a:buChar char="-"/>
            </a:pPr>
            <a:r>
              <a:rPr lang="en-US" b="0" dirty="0"/>
              <a:t>Delete part of state</a:t>
            </a:r>
          </a:p>
          <a:p>
            <a:pPr marL="628650" lvl="1" indent="-171450">
              <a:buFontTx/>
              <a:buChar char="-"/>
            </a:pPr>
            <a:r>
              <a:rPr lang="en-US" b="0" dirty="0"/>
              <a:t>Remove _</a:t>
            </a:r>
            <a:r>
              <a:rPr lang="en-US" b="0" dirty="0" err="1"/>
              <a:t>getDefaultTodoList</a:t>
            </a:r>
            <a:endParaRPr lang="en-US" b="0" dirty="0"/>
          </a:p>
          <a:p>
            <a:pPr marL="628650" lvl="1" indent="-171450">
              <a:buFontTx/>
              <a:buChar char="-"/>
            </a:pPr>
            <a:r>
              <a:rPr lang="en-US" b="0" dirty="0"/>
              <a:t>Rewrite all </a:t>
            </a:r>
            <a:r>
              <a:rPr lang="en-US" b="0" dirty="0" err="1"/>
              <a:t>state.list</a:t>
            </a:r>
            <a:r>
              <a:rPr lang="en-US" b="0" dirty="0"/>
              <a:t> to </a:t>
            </a:r>
            <a:r>
              <a:rPr lang="en-US" b="0" dirty="0" err="1"/>
              <a:t>props.list</a:t>
            </a:r>
            <a:endParaRPr lang="en-US" b="0" dirty="0"/>
          </a:p>
          <a:p>
            <a:pPr marL="628650" lvl="1" indent="-171450">
              <a:buFontTx/>
              <a:buChar char="-"/>
            </a:pPr>
            <a:r>
              <a:rPr lang="en-US" b="0" dirty="0" err="1"/>
              <a:t>Carefull</a:t>
            </a:r>
            <a:r>
              <a:rPr lang="en-US" b="0" dirty="0"/>
              <a:t> about _</a:t>
            </a:r>
            <a:r>
              <a:rPr lang="en-US" b="0" dirty="0" err="1"/>
              <a:t>createNewItem</a:t>
            </a:r>
            <a:r>
              <a:rPr lang="en-US" b="0" dirty="0"/>
              <a:t> method and _</a:t>
            </a:r>
            <a:r>
              <a:rPr lang="en-US" b="0" dirty="0" err="1"/>
              <a:t>updateItem</a:t>
            </a:r>
            <a:endParaRPr lang="cs-CZ" b="0" dirty="0"/>
          </a:p>
        </p:txBody>
      </p:sp>
      <p:sp>
        <p:nvSpPr>
          <p:cNvPr id="4" name="Slide Number Placeholder 3"/>
          <p:cNvSpPr>
            <a:spLocks noGrp="1"/>
          </p:cNvSpPr>
          <p:nvPr>
            <p:ph type="sldNum" sz="quarter" idx="10"/>
          </p:nvPr>
        </p:nvSpPr>
        <p:spPr/>
        <p:txBody>
          <a:bodyPr/>
          <a:lstStyle/>
          <a:p>
            <a:fld id="{FF3954F3-3C2E-4422-8209-082C90DBBF6B}" type="slidenum">
              <a:rPr lang="cs-CZ" smtClean="0"/>
              <a:t>17</a:t>
            </a:fld>
            <a:endParaRPr lang="cs-CZ"/>
          </a:p>
        </p:txBody>
      </p:sp>
    </p:spTree>
    <p:extLst>
      <p:ext uri="{BB962C8B-B14F-4D97-AF65-F5344CB8AC3E}">
        <p14:creationId xmlns:p14="http://schemas.microsoft.com/office/powerpoint/2010/main" val="69198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kern="1200" dirty="0">
                <a:effectLst/>
                <a:latin typeface="+mn-lt"/>
                <a:ea typeface="+mn-ea"/>
                <a:cs typeface="+mn-cs"/>
              </a:rPr>
              <a:t>DEMO:</a:t>
            </a:r>
            <a:endParaRPr dirty="0">
              <a:ea typeface="+mn-ea"/>
              <a:cs typeface="+mn-cs"/>
            </a:endParaRPr>
          </a:p>
          <a:p>
            <a:r>
              <a:rPr lang="en-US" sz="1200" kern="1200" dirty="0">
                <a:solidFill>
                  <a:schemeClr val="tx1"/>
                </a:solidFill>
                <a:effectLst/>
                <a:latin typeface="+mn-lt"/>
                <a:ea typeface="+mn-ea"/>
                <a:cs typeface="+mn-cs"/>
              </a:rPr>
              <a:t>Checkout next commits where all the state from </a:t>
            </a:r>
            <a:r>
              <a:rPr lang="en-US" sz="1200" kern="1200" dirty="0" err="1">
                <a:solidFill>
                  <a:schemeClr val="tx1"/>
                </a:solidFill>
                <a:effectLst/>
                <a:latin typeface="+mn-lt"/>
                <a:ea typeface="+mn-ea"/>
                <a:cs typeface="+mn-cs"/>
              </a:rPr>
              <a:t>TodoList</a:t>
            </a:r>
            <a:r>
              <a:rPr lang="en-US" sz="1200" kern="1200" dirty="0">
                <a:solidFill>
                  <a:schemeClr val="tx1"/>
                </a:solidFill>
                <a:effectLst/>
                <a:latin typeface="+mn-lt"/>
                <a:ea typeface="+mn-ea"/>
                <a:cs typeface="+mn-cs"/>
              </a:rPr>
              <a:t> component is moved to redux store.</a:t>
            </a:r>
          </a:p>
          <a:p>
            <a:r>
              <a:rPr lang="en-US" sz="1200" kern="1200" dirty="0">
                <a:solidFill>
                  <a:schemeClr val="tx1"/>
                </a:solidFill>
                <a:effectLst/>
                <a:latin typeface="+mn-lt"/>
                <a:ea typeface="+mn-ea"/>
                <a:cs typeface="+mn-cs"/>
              </a:rPr>
              <a:t>Show how it looks like.</a:t>
            </a:r>
          </a:p>
          <a:p>
            <a:r>
              <a:rPr lang="en-US" sz="1200" kern="1200" dirty="0">
                <a:solidFill>
                  <a:schemeClr val="tx1"/>
                </a:solidFill>
                <a:effectLst/>
                <a:latin typeface="+mn-lt"/>
                <a:ea typeface="+mn-ea"/>
                <a:cs typeface="+mn-cs"/>
              </a:rPr>
              <a:t>Notice </a:t>
            </a:r>
            <a:r>
              <a:rPr lang="en-US" sz="1200" kern="1200" dirty="0" err="1">
                <a:solidFill>
                  <a:schemeClr val="tx1"/>
                </a:solidFill>
                <a:effectLst/>
                <a:latin typeface="+mn-lt"/>
                <a:ea typeface="+mn-ea"/>
                <a:cs typeface="+mn-cs"/>
              </a:rPr>
              <a:t>editedItemId</a:t>
            </a:r>
            <a:r>
              <a:rPr lang="en-US" sz="1200" kern="1200" dirty="0">
                <a:solidFill>
                  <a:schemeClr val="tx1"/>
                </a:solidFill>
                <a:effectLst/>
                <a:latin typeface="+mn-lt"/>
                <a:ea typeface="+mn-ea"/>
                <a:cs typeface="+mn-cs"/>
              </a:rPr>
              <a:t> - not only explicit actions to change store but ALL actions we are interested in -&gt; saving /updating edited item closes the editor</a:t>
            </a:r>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18</a:t>
            </a:fld>
            <a:endParaRPr lang="cs-CZ"/>
          </a:p>
        </p:txBody>
      </p:sp>
    </p:spTree>
    <p:extLst>
      <p:ext uri="{BB962C8B-B14F-4D97-AF65-F5344CB8AC3E}">
        <p14:creationId xmlns:p14="http://schemas.microsoft.com/office/powerpoint/2010/main" val="1665138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Declarative vs imperative approach.</a:t>
            </a:r>
          </a:p>
          <a:p>
            <a:r>
              <a:rPr lang="en-US" b="1" dirty="0"/>
              <a:t>You want your actions to say what has happened on the UI, NOT telling reducers what to do.</a:t>
            </a:r>
          </a:p>
          <a:p>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19</a:t>
            </a:fld>
            <a:endParaRPr lang="cs-CZ"/>
          </a:p>
        </p:txBody>
      </p:sp>
    </p:spTree>
    <p:extLst>
      <p:ext uri="{BB962C8B-B14F-4D97-AF65-F5344CB8AC3E}">
        <p14:creationId xmlns:p14="http://schemas.microsoft.com/office/powerpoint/2010/main" val="358450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Problems</a:t>
            </a:r>
            <a:r>
              <a:rPr lang="cs-CZ" dirty="0"/>
              <a:t>:</a:t>
            </a:r>
          </a:p>
          <a:p>
            <a:r>
              <a:rPr lang="en-US" dirty="0"/>
              <a:t>- </a:t>
            </a:r>
            <a:r>
              <a:rPr lang="cs-CZ" dirty="0" err="1"/>
              <a:t>cycle</a:t>
            </a:r>
            <a:r>
              <a:rPr lang="cs-CZ" dirty="0"/>
              <a:t> in </a:t>
            </a:r>
            <a:r>
              <a:rPr lang="cs-CZ" dirty="0" err="1"/>
              <a:t>dependant</a:t>
            </a:r>
            <a:r>
              <a:rPr lang="cs-CZ" dirty="0"/>
              <a:t> </a:t>
            </a:r>
            <a:r>
              <a:rPr lang="cs-CZ" dirty="0" err="1"/>
              <a:t>mutations</a:t>
            </a:r>
            <a:endParaRPr lang="cs-CZ" dirty="0"/>
          </a:p>
          <a:p>
            <a:r>
              <a:rPr lang="cs-CZ" dirty="0"/>
              <a:t>- </a:t>
            </a:r>
            <a:r>
              <a:rPr lang="cs-CZ" dirty="0" err="1"/>
              <a:t>how</a:t>
            </a:r>
            <a:r>
              <a:rPr lang="cs-CZ" dirty="0"/>
              <a:t> to </a:t>
            </a:r>
            <a:r>
              <a:rPr lang="cs-CZ" dirty="0" err="1"/>
              <a:t>access</a:t>
            </a:r>
            <a:r>
              <a:rPr lang="cs-CZ" dirty="0"/>
              <a:t> data</a:t>
            </a:r>
          </a:p>
          <a:p>
            <a:pPr marL="171450" indent="-171450">
              <a:buFontTx/>
              <a:buChar char="-"/>
            </a:pPr>
            <a:r>
              <a:rPr lang="en-US" dirty="0"/>
              <a:t>Props explosion?</a:t>
            </a:r>
          </a:p>
          <a:p>
            <a:pPr marL="171450" indent="-171450">
              <a:buFontTx/>
              <a:buChar char="-"/>
            </a:pPr>
            <a:r>
              <a:rPr lang="en-US" dirty="0"/>
              <a:t>…</a:t>
            </a:r>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2</a:t>
            </a:fld>
            <a:endParaRPr lang="cs-CZ"/>
          </a:p>
        </p:txBody>
      </p:sp>
    </p:spTree>
    <p:extLst>
      <p:ext uri="{BB962C8B-B14F-4D97-AF65-F5344CB8AC3E}">
        <p14:creationId xmlns:p14="http://schemas.microsoft.com/office/powerpoint/2010/main" val="72731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err="1">
                <a:effectLst/>
                <a:latin typeface="+mn-lt"/>
                <a:ea typeface="+mn-ea"/>
                <a:cs typeface="+mn-cs"/>
              </a:rPr>
              <a:t>Statefull</a:t>
            </a:r>
            <a:r>
              <a:rPr lang="en-US" dirty="0"/>
              <a:t> vs</a:t>
            </a:r>
            <a:r>
              <a:rPr lang="en-US" kern="1200" dirty="0">
                <a:effectLst/>
                <a:latin typeface="+mn-lt"/>
                <a:ea typeface="+mn-ea"/>
                <a:cs typeface="+mn-cs"/>
              </a:rPr>
              <a:t> Stateless:</a:t>
            </a:r>
          </a:p>
          <a:p>
            <a:r>
              <a:rPr lang="en-US" kern="1200" dirty="0">
                <a:effectLst/>
                <a:latin typeface="+mn-lt"/>
                <a:ea typeface="+mn-ea"/>
                <a:cs typeface="+mn-cs"/>
              </a:rPr>
              <a:t>Explain on </a:t>
            </a:r>
            <a:r>
              <a:rPr lang="en-US" dirty="0"/>
              <a:t>our </a:t>
            </a:r>
            <a:r>
              <a:rPr lang="en-US" kern="1200" dirty="0" err="1">
                <a:effectLst/>
                <a:latin typeface="+mn-lt"/>
                <a:ea typeface="+mn-ea"/>
                <a:cs typeface="+mn-cs"/>
              </a:rPr>
              <a:t>todo</a:t>
            </a:r>
            <a:r>
              <a:rPr lang="en-US" kern="1200" dirty="0">
                <a:effectLst/>
                <a:latin typeface="+mn-lt"/>
                <a:ea typeface="+mn-ea"/>
                <a:cs typeface="+mn-cs"/>
              </a:rPr>
              <a:t> app..</a:t>
            </a:r>
            <a:r>
              <a:rPr lang="en-US" dirty="0"/>
              <a:t> </a:t>
            </a:r>
            <a:endParaRPr lang="en-US" dirty="0">
              <a:latin typeface="+mn-lt"/>
            </a:endParaRPr>
          </a:p>
          <a:p>
            <a:r>
              <a:rPr lang="en-US" sz="1200" kern="1200" dirty="0">
                <a:solidFill>
                  <a:schemeClr val="tx1"/>
                </a:solidFill>
                <a:effectLst/>
                <a:latin typeface="+mn-lt"/>
                <a:ea typeface="+mn-ea"/>
                <a:cs typeface="+mn-cs"/>
              </a:rPr>
              <a:t>E.g. </a:t>
            </a:r>
            <a:r>
              <a:rPr lang="en-US" sz="1200" kern="1200" dirty="0" err="1">
                <a:solidFill>
                  <a:schemeClr val="tx1"/>
                </a:solidFill>
                <a:effectLst/>
                <a:latin typeface="+mn-lt"/>
                <a:ea typeface="+mn-ea"/>
                <a:cs typeface="+mn-cs"/>
              </a:rPr>
              <a:t>TodoListEditedItem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Until user clicks save, no temporary state is relevant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other parts of the application… at max they may be interesting in knowing one of the components is being edited</a:t>
            </a:r>
            <a:r>
              <a:rPr lang="en-US" sz="1200" kern="1200" baseline="0" dirty="0">
                <a:solidFill>
                  <a:schemeClr val="tx1"/>
                </a:solidFill>
                <a:effectLst/>
                <a:latin typeface="+mn-lt"/>
                <a:ea typeface="+mn-ea"/>
                <a:cs typeface="+mn-cs"/>
              </a:rPr>
              <a:t> to disable some other functions.</a:t>
            </a:r>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20</a:t>
            </a:fld>
            <a:endParaRPr lang="cs-CZ"/>
          </a:p>
        </p:txBody>
      </p:sp>
    </p:spTree>
    <p:extLst>
      <p:ext uri="{BB962C8B-B14F-4D97-AF65-F5344CB8AC3E}">
        <p14:creationId xmlns:p14="http://schemas.microsoft.com/office/powerpoint/2010/main" val="405683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Hot reloading -&gt; show image from code cartoons: </a:t>
            </a:r>
            <a:r>
              <a:rPr lang="en-US" dirty="0">
                <a:solidFill>
                  <a:srgbClr val="FFFFFF"/>
                </a:solidFill>
              </a:rPr>
              <a:t>https://code-cartoons.com/a-cartoon-intro-to-redux-3afb775501a6</a:t>
            </a:r>
            <a:endParaRPr lang="en-US" dirty="0"/>
          </a:p>
          <a:p>
            <a:r>
              <a:rPr lang="en-US" dirty="0"/>
              <a:t>Time travel debugging -&gt; show example</a:t>
            </a:r>
          </a:p>
          <a:p>
            <a:r>
              <a:rPr lang="en-US" dirty="0"/>
              <a:t>Middleware support -&gt; logging etc.</a:t>
            </a:r>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21</a:t>
            </a:fld>
            <a:endParaRPr lang="cs-CZ"/>
          </a:p>
        </p:txBody>
      </p:sp>
    </p:spTree>
    <p:extLst>
      <p:ext uri="{BB962C8B-B14F-4D97-AF65-F5344CB8AC3E}">
        <p14:creationId xmlns:p14="http://schemas.microsoft.com/office/powerpoint/2010/main" val="2863798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22</a:t>
            </a:fld>
            <a:endParaRPr lang="cs-CZ"/>
          </a:p>
        </p:txBody>
      </p:sp>
    </p:spTree>
    <p:extLst>
      <p:ext uri="{BB962C8B-B14F-4D97-AF65-F5344CB8AC3E}">
        <p14:creationId xmlns:p14="http://schemas.microsoft.com/office/powerpoint/2010/main" val="222537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23</a:t>
            </a:fld>
            <a:endParaRPr lang="cs-CZ"/>
          </a:p>
        </p:txBody>
      </p:sp>
    </p:spTree>
    <p:extLst>
      <p:ext uri="{BB962C8B-B14F-4D97-AF65-F5344CB8AC3E}">
        <p14:creationId xmlns:p14="http://schemas.microsoft.com/office/powerpoint/2010/main" val="1758764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24</a:t>
            </a:fld>
            <a:endParaRPr lang="cs-CZ"/>
          </a:p>
        </p:txBody>
      </p:sp>
    </p:spTree>
    <p:extLst>
      <p:ext uri="{BB962C8B-B14F-4D97-AF65-F5344CB8AC3E}">
        <p14:creationId xmlns:p14="http://schemas.microsoft.com/office/powerpoint/2010/main" val="398994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We haven’t helped the callback chain presented at the beginning of the lecture very much.</a:t>
            </a:r>
          </a:p>
          <a:p>
            <a:r>
              <a:rPr lang="en-US" dirty="0"/>
              <a:t>Motivation for connecting more than just root component to redux store. </a:t>
            </a:r>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25</a:t>
            </a:fld>
            <a:endParaRPr lang="cs-CZ"/>
          </a:p>
        </p:txBody>
      </p:sp>
    </p:spTree>
    <p:extLst>
      <p:ext uri="{BB962C8B-B14F-4D97-AF65-F5344CB8AC3E}">
        <p14:creationId xmlns:p14="http://schemas.microsoft.com/office/powerpoint/2010/main" val="2065740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container passes only data relevant for</a:t>
            </a:r>
            <a:r>
              <a:rPr lang="en-US" baseline="0" dirty="0"/>
              <a:t> the wrapped component.</a:t>
            </a:r>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26</a:t>
            </a:fld>
            <a:endParaRPr lang="cs-CZ"/>
          </a:p>
        </p:txBody>
      </p:sp>
    </p:spTree>
    <p:extLst>
      <p:ext uri="{BB962C8B-B14F-4D97-AF65-F5344CB8AC3E}">
        <p14:creationId xmlns:p14="http://schemas.microsoft.com/office/powerpoint/2010/main" val="3895206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Checkout commits and click around, show some containers.</a:t>
            </a:r>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27</a:t>
            </a:fld>
            <a:endParaRPr lang="cs-CZ"/>
          </a:p>
        </p:txBody>
      </p:sp>
    </p:spTree>
    <p:extLst>
      <p:ext uri="{BB962C8B-B14F-4D97-AF65-F5344CB8AC3E}">
        <p14:creationId xmlns:p14="http://schemas.microsoft.com/office/powerpoint/2010/main" val="118451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28</a:t>
            </a:fld>
            <a:endParaRPr lang="cs-CZ"/>
          </a:p>
        </p:txBody>
      </p:sp>
    </p:spTree>
    <p:extLst>
      <p:ext uri="{BB962C8B-B14F-4D97-AF65-F5344CB8AC3E}">
        <p14:creationId xmlns:p14="http://schemas.microsoft.com/office/powerpoint/2010/main" val="12936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a:t>
            </a:r>
            <a:endParaRPr lang="en-US" dirty="0"/>
          </a:p>
          <a:p>
            <a:r>
              <a:rPr lang="en-US" dirty="0"/>
              <a:t>Checkout commit that has </a:t>
            </a:r>
            <a:r>
              <a:rPr lang="en-US" dirty="0" err="1"/>
              <a:t>devtools</a:t>
            </a:r>
            <a:r>
              <a:rPr lang="en-US" dirty="0"/>
              <a:t> and logger and showcase</a:t>
            </a:r>
          </a:p>
          <a:p>
            <a:endParaRPr lang="en-US" dirty="0"/>
          </a:p>
          <a:p>
            <a:r>
              <a:rPr lang="en-US" dirty="0"/>
              <a:t>Beware, once enabling</a:t>
            </a:r>
            <a:r>
              <a:rPr lang="en-US" baseline="0" dirty="0"/>
              <a:t> redux-</a:t>
            </a:r>
            <a:r>
              <a:rPr lang="en-US" baseline="0" dirty="0" err="1"/>
              <a:t>devtools</a:t>
            </a:r>
            <a:r>
              <a:rPr lang="en-US" baseline="0" dirty="0"/>
              <a:t> for our demo project, you have to allow access to file URLs for chrome extension, see: https://github.com/zalmoxisus/redux-devtools-extension/blob/master/docs/Troubleshooting.md</a:t>
            </a:r>
          </a:p>
          <a:p>
            <a:endParaRPr lang="en-US" baseline="0"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29</a:t>
            </a:fld>
            <a:endParaRPr lang="cs-CZ"/>
          </a:p>
        </p:txBody>
      </p:sp>
    </p:spTree>
    <p:extLst>
      <p:ext uri="{BB962C8B-B14F-4D97-AF65-F5344CB8AC3E}">
        <p14:creationId xmlns:p14="http://schemas.microsoft.com/office/powerpoint/2010/main" val="324852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small app, it is easy. But what if it starts to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Adding more pages to your single page app. TODO app is just one part of it. What if you wanted to display number of TODOs in the navigation next to the logged-in user avatar?</a:t>
            </a:r>
            <a:endParaRPr lang="en-US" baseline="0" dirty="0"/>
          </a:p>
          <a:p>
            <a:endParaRPr lang="en-US" dirty="0"/>
          </a:p>
          <a:p>
            <a:r>
              <a:rPr lang="en-US" dirty="0"/>
              <a:t>Draw on the whiteboard: http://mherman.org/node-workshop/slides/redux-intro/images/state-change-without-redux.jpg</a:t>
            </a:r>
            <a:endParaRPr dirty="0"/>
          </a:p>
          <a:p>
            <a:endParaRPr lang="en-US" dirty="0"/>
          </a:p>
          <a:p>
            <a:endParaRPr lang="sk-SK"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FF3954F3-3C2E-4422-8209-082C90DBBF6B}" type="slidenum">
              <a:rPr lang="cs-CZ" smtClean="0"/>
              <a:t>3</a:t>
            </a:fld>
            <a:endParaRPr lang="cs-CZ"/>
          </a:p>
        </p:txBody>
      </p:sp>
    </p:spTree>
    <p:extLst>
      <p:ext uri="{BB962C8B-B14F-4D97-AF65-F5344CB8AC3E}">
        <p14:creationId xmlns:p14="http://schemas.microsoft.com/office/powerpoint/2010/main" val="3884805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Components – bad testability, too much logic in one place, which component…</a:t>
            </a:r>
          </a:p>
          <a:p>
            <a:r>
              <a:rPr lang="en-US" dirty="0"/>
              <a:t>Reducers – no way, those must be pure</a:t>
            </a:r>
          </a:p>
          <a:p>
            <a:r>
              <a:rPr lang="en-US" dirty="0"/>
              <a:t>Action creators – how, they only return plain object with action</a:t>
            </a:r>
          </a:p>
          <a:p>
            <a:endParaRPr lang="en-US" dirty="0"/>
          </a:p>
          <a:p>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30</a:t>
            </a:fld>
            <a:endParaRPr lang="cs-CZ"/>
          </a:p>
        </p:txBody>
      </p:sp>
    </p:spTree>
    <p:extLst>
      <p:ext uri="{BB962C8B-B14F-4D97-AF65-F5344CB8AC3E}">
        <p14:creationId xmlns:p14="http://schemas.microsoft.com/office/powerpoint/2010/main" val="1849083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code snippet:</a:t>
            </a:r>
          </a:p>
          <a:p>
            <a:pPr marL="171450" indent="-171450">
              <a:buFontTx/>
              <a:buChar char="-"/>
            </a:pPr>
            <a:r>
              <a:rPr lang="en-US" dirty="0"/>
              <a:t>We do not have an API yet</a:t>
            </a:r>
          </a:p>
          <a:p>
            <a:pPr marL="171450" indent="-171450">
              <a:buFontTx/>
              <a:buChar char="-"/>
            </a:pPr>
            <a:r>
              <a:rPr lang="en-US" dirty="0" err="1"/>
              <a:t>localStorage</a:t>
            </a:r>
            <a:r>
              <a:rPr lang="en-US" dirty="0"/>
              <a:t> access is synchronous</a:t>
            </a:r>
          </a:p>
          <a:p>
            <a:pPr marL="171450" indent="-171450">
              <a:buFontTx/>
              <a:buChar char="-"/>
            </a:pPr>
            <a:r>
              <a:rPr lang="en-US" dirty="0"/>
              <a:t>For demo purposes, we wrap it in </a:t>
            </a:r>
            <a:r>
              <a:rPr lang="en-US" dirty="0" err="1"/>
              <a:t>setTimeout</a:t>
            </a:r>
            <a:r>
              <a:rPr lang="en-US" dirty="0"/>
              <a:t>, so that it appears </a:t>
            </a:r>
            <a:r>
              <a:rPr lang="en-US" dirty="0" err="1"/>
              <a:t>async</a:t>
            </a:r>
            <a:r>
              <a:rPr lang="en-US" dirty="0"/>
              <a:t> and we can display the loader </a:t>
            </a:r>
          </a:p>
          <a:p>
            <a:endParaRPr lang="en-US" dirty="0"/>
          </a:p>
          <a:p>
            <a:pPr marL="171450" indent="-171450">
              <a:buFontTx/>
              <a:buChar char="-"/>
            </a:pPr>
            <a:endParaRPr lang="en-US"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31</a:t>
            </a:fld>
            <a:endParaRPr lang="cs-CZ"/>
          </a:p>
        </p:txBody>
      </p:sp>
    </p:spTree>
    <p:extLst>
      <p:ext uri="{BB962C8B-B14F-4D97-AF65-F5344CB8AC3E}">
        <p14:creationId xmlns:p14="http://schemas.microsoft.com/office/powerpoint/2010/main" val="843342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DEMO:</a:t>
            </a:r>
          </a:p>
          <a:p>
            <a:r>
              <a:rPr lang="en-US" b="0" dirty="0"/>
              <a:t>Checkout the commits with </a:t>
            </a:r>
            <a:r>
              <a:rPr lang="en-US" b="0" dirty="0" err="1"/>
              <a:t>SavingStatus</a:t>
            </a:r>
            <a:r>
              <a:rPr lang="en-US" b="0" dirty="0"/>
              <a:t> component and explain what has been done</a:t>
            </a:r>
          </a:p>
          <a:p>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32</a:t>
            </a:fld>
            <a:endParaRPr lang="cs-CZ"/>
          </a:p>
        </p:txBody>
      </p:sp>
    </p:spTree>
    <p:extLst>
      <p:ext uri="{BB962C8B-B14F-4D97-AF65-F5344CB8AC3E}">
        <p14:creationId xmlns:p14="http://schemas.microsoft.com/office/powerpoint/2010/main" val="1863106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33</a:t>
            </a:fld>
            <a:endParaRPr lang="cs-CZ"/>
          </a:p>
        </p:txBody>
      </p:sp>
    </p:spTree>
    <p:extLst>
      <p:ext uri="{BB962C8B-B14F-4D97-AF65-F5344CB8AC3E}">
        <p14:creationId xmlns:p14="http://schemas.microsoft.com/office/powerpoint/2010/main" val="394751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Explain the problem of duplicated data and how it can be solved.</a:t>
            </a:r>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34</a:t>
            </a:fld>
            <a:endParaRPr lang="cs-CZ"/>
          </a:p>
        </p:txBody>
      </p:sp>
    </p:spTree>
    <p:extLst>
      <p:ext uri="{BB962C8B-B14F-4D97-AF65-F5344CB8AC3E}">
        <p14:creationId xmlns:p14="http://schemas.microsoft.com/office/powerpoint/2010/main" val="2338527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Dame as in DB, interconnected just by ID, no data duplication.</a:t>
            </a:r>
          </a:p>
          <a:p>
            <a:endParaRPr lang="en-US" dirty="0"/>
          </a:p>
          <a:p>
            <a:r>
              <a:rPr lang="en-US" dirty="0"/>
              <a:t>However, if there is 1-n or 1-1 relationship, it might be sometimes easier to </a:t>
            </a:r>
            <a:r>
              <a:rPr lang="en-US" dirty="0" err="1"/>
              <a:t>denormalize</a:t>
            </a:r>
            <a:r>
              <a:rPr lang="en-US" dirty="0"/>
              <a:t>.</a:t>
            </a:r>
          </a:p>
        </p:txBody>
      </p:sp>
      <p:sp>
        <p:nvSpPr>
          <p:cNvPr id="4" name="Slide Number Placeholder 3"/>
          <p:cNvSpPr>
            <a:spLocks noGrp="1"/>
          </p:cNvSpPr>
          <p:nvPr>
            <p:ph type="sldNum" sz="quarter" idx="10"/>
          </p:nvPr>
        </p:nvSpPr>
        <p:spPr/>
        <p:txBody>
          <a:bodyPr/>
          <a:lstStyle/>
          <a:p>
            <a:fld id="{FF3954F3-3C2E-4422-8209-082C90DBBF6B}" type="slidenum">
              <a:rPr lang="cs-CZ" smtClean="0"/>
              <a:t>35</a:t>
            </a:fld>
            <a:endParaRPr lang="cs-CZ"/>
          </a:p>
        </p:txBody>
      </p:sp>
    </p:spTree>
    <p:extLst>
      <p:ext uri="{BB962C8B-B14F-4D97-AF65-F5344CB8AC3E}">
        <p14:creationId xmlns:p14="http://schemas.microsoft.com/office/powerpoint/2010/main" val="84974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36</a:t>
            </a:fld>
            <a:endParaRPr lang="cs-CZ"/>
          </a:p>
        </p:txBody>
      </p:sp>
    </p:spTree>
    <p:extLst>
      <p:ext uri="{BB962C8B-B14F-4D97-AF65-F5344CB8AC3E}">
        <p14:creationId xmlns:p14="http://schemas.microsoft.com/office/powerpoint/2010/main" val="3786298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lecture will handle unit testing so just simply mention how well testable a redux codebase is.</a:t>
            </a:r>
          </a:p>
          <a:p>
            <a:endParaRPr lang="en-US" dirty="0"/>
          </a:p>
          <a:p>
            <a:r>
              <a:rPr lang="en-US" dirty="0"/>
              <a:t>How would you test all the data flow it you did not have Redux in your</a:t>
            </a:r>
            <a:r>
              <a:rPr lang="en-US" baseline="0" dirty="0"/>
              <a:t> app? </a:t>
            </a:r>
          </a:p>
          <a:p>
            <a:pPr marL="171450" indent="-171450">
              <a:buFontTx/>
              <a:buChar char="-"/>
            </a:pPr>
            <a:r>
              <a:rPr lang="en-US" baseline="0" dirty="0"/>
              <a:t>complex state modifications (reducers) or,</a:t>
            </a:r>
          </a:p>
          <a:p>
            <a:pPr marL="171450" indent="-171450">
              <a:buFontTx/>
              <a:buChar char="-"/>
            </a:pPr>
            <a:r>
              <a:rPr lang="en-US" baseline="0" dirty="0"/>
              <a:t>data transformation (selectors/</a:t>
            </a:r>
            <a:r>
              <a:rPr lang="en-US" baseline="0" dirty="0" err="1"/>
              <a:t>mapStateToProps</a:t>
            </a:r>
            <a:r>
              <a:rPr lang="en-US" baseline="0" dirty="0"/>
              <a:t>) or,</a:t>
            </a:r>
          </a:p>
          <a:p>
            <a:pPr marL="171450" indent="-171450">
              <a:buFontTx/>
              <a:buChar char="-"/>
            </a:pPr>
            <a:r>
              <a:rPr lang="en-US" baseline="0" dirty="0"/>
              <a:t>communication with API should be definitely tested.</a:t>
            </a:r>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37</a:t>
            </a:fld>
            <a:endParaRPr lang="cs-CZ"/>
          </a:p>
        </p:txBody>
      </p:sp>
    </p:spTree>
    <p:extLst>
      <p:ext uri="{BB962C8B-B14F-4D97-AF65-F5344CB8AC3E}">
        <p14:creationId xmlns:p14="http://schemas.microsoft.com/office/powerpoint/2010/main" val="1978104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38</a:t>
            </a:fld>
            <a:endParaRPr lang="cs-CZ"/>
          </a:p>
        </p:txBody>
      </p:sp>
    </p:spTree>
    <p:extLst>
      <p:ext uri="{BB962C8B-B14F-4D97-AF65-F5344CB8AC3E}">
        <p14:creationId xmlns:p14="http://schemas.microsoft.com/office/powerpoint/2010/main" val="3797464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FF3954F3-3C2E-4422-8209-082C90DBBF6B}" type="slidenum">
              <a:rPr lang="cs-CZ" smtClean="0"/>
              <a:t>39</a:t>
            </a:fld>
            <a:endParaRPr lang="cs-CZ"/>
          </a:p>
        </p:txBody>
      </p:sp>
    </p:spTree>
    <p:extLst>
      <p:ext uri="{BB962C8B-B14F-4D97-AF65-F5344CB8AC3E}">
        <p14:creationId xmlns:p14="http://schemas.microsoft.com/office/powerpoint/2010/main" val="7865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click on save button when editing the component must bubble-up through 5 components in order to change state of the root component. And this is still quite a small app.</a:t>
            </a:r>
          </a:p>
        </p:txBody>
      </p:sp>
      <p:sp>
        <p:nvSpPr>
          <p:cNvPr id="4" name="Slide Number Placeholder 3"/>
          <p:cNvSpPr>
            <a:spLocks noGrp="1"/>
          </p:cNvSpPr>
          <p:nvPr>
            <p:ph type="sldNum" sz="quarter" idx="10"/>
          </p:nvPr>
        </p:nvSpPr>
        <p:spPr/>
        <p:txBody>
          <a:bodyPr/>
          <a:lstStyle/>
          <a:p>
            <a:fld id="{FF3954F3-3C2E-4422-8209-082C90DBBF6B}" type="slidenum">
              <a:rPr lang="cs-CZ" smtClean="0"/>
              <a:t>4</a:t>
            </a:fld>
            <a:endParaRPr lang="cs-CZ"/>
          </a:p>
        </p:txBody>
      </p:sp>
    </p:spTree>
    <p:extLst>
      <p:ext uri="{BB962C8B-B14F-4D97-AF65-F5344CB8AC3E}">
        <p14:creationId xmlns:p14="http://schemas.microsoft.com/office/powerpoint/2010/main" val="3205392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40</a:t>
            </a:fld>
            <a:endParaRPr lang="cs-CZ"/>
          </a:p>
        </p:txBody>
      </p:sp>
    </p:spTree>
    <p:extLst>
      <p:ext uri="{BB962C8B-B14F-4D97-AF65-F5344CB8AC3E}">
        <p14:creationId xmlns:p14="http://schemas.microsoft.com/office/powerpoint/2010/main" val="2343427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41</a:t>
            </a:fld>
            <a:endParaRPr lang="cs-CZ"/>
          </a:p>
        </p:txBody>
      </p:sp>
    </p:spTree>
    <p:extLst>
      <p:ext uri="{BB962C8B-B14F-4D97-AF65-F5344CB8AC3E}">
        <p14:creationId xmlns:p14="http://schemas.microsoft.com/office/powerpoint/2010/main" val="268013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And as you see it is not just the problem of the </a:t>
            </a:r>
            <a:r>
              <a:rPr lang="en-US" dirty="0" err="1"/>
              <a:t>onSave</a:t>
            </a:r>
            <a:r>
              <a:rPr lang="en-US" dirty="0"/>
              <a:t> callback.</a:t>
            </a:r>
            <a:endParaRPr lang="cs-CZ" dirty="0"/>
          </a:p>
          <a:p>
            <a:endParaRPr lang="cs-CZ" dirty="0"/>
          </a:p>
        </p:txBody>
      </p:sp>
      <p:sp>
        <p:nvSpPr>
          <p:cNvPr id="4" name="Slide Number Placeholder 3"/>
          <p:cNvSpPr>
            <a:spLocks noGrp="1"/>
          </p:cNvSpPr>
          <p:nvPr>
            <p:ph type="sldNum" sz="quarter" idx="10"/>
          </p:nvPr>
        </p:nvSpPr>
        <p:spPr/>
        <p:txBody>
          <a:bodyPr/>
          <a:lstStyle/>
          <a:p>
            <a:fld id="{FF3954F3-3C2E-4422-8209-082C90DBBF6B}" type="slidenum">
              <a:rPr lang="cs-CZ" smtClean="0"/>
              <a:t>5</a:t>
            </a:fld>
            <a:endParaRPr lang="cs-CZ"/>
          </a:p>
        </p:txBody>
      </p:sp>
    </p:spTree>
    <p:extLst>
      <p:ext uri="{BB962C8B-B14F-4D97-AF65-F5344CB8AC3E}">
        <p14:creationId xmlns:p14="http://schemas.microsoft.com/office/powerpoint/2010/main" val="186911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the solution? You introduce state management library such as Redux.</a:t>
            </a:r>
          </a:p>
          <a:p>
            <a:r>
              <a:rPr lang="en-US" sz="1200" kern="1200" dirty="0">
                <a:solidFill>
                  <a:schemeClr val="tx1"/>
                </a:solidFill>
                <a:effectLst/>
                <a:latin typeface="+mn-lt"/>
                <a:ea typeface="+mn-ea"/>
                <a:cs typeface="+mn-cs"/>
              </a:rPr>
              <a:t>-&gt; all state is stored in the single place but it is not the root component it is you app's store </a:t>
            </a:r>
            <a:r>
              <a:rPr lang="en-US" sz="1200" kern="1200" dirty="0">
                <a:solidFill>
                  <a:schemeClr val="tx1"/>
                </a:solidFill>
                <a:effectLst/>
                <a:latin typeface="+mn-lt"/>
                <a:ea typeface="+mn-ea"/>
                <a:cs typeface="+mn-cs"/>
                <a:sym typeface="Wingdings" panose="05000000000000000000" pitchFamily="2" charset="2"/>
              </a:rPr>
              <a:t> deterministic and robust</a:t>
            </a:r>
            <a:endParaRPr lang="en-US" sz="1200" kern="1200" dirty="0">
              <a:solidFill>
                <a:schemeClr val="tx1"/>
              </a:solidFill>
              <a:effectLst/>
              <a:latin typeface="+mn-lt"/>
              <a:ea typeface="+mn-ea"/>
              <a:cs typeface="+mn-cs"/>
            </a:endParaRPr>
          </a:p>
          <a:p>
            <a:r>
              <a:rPr lang="en-US" kern="1200" dirty="0">
                <a:effectLst/>
                <a:latin typeface="+mn-lt"/>
                <a:ea typeface="+mn-ea"/>
                <a:cs typeface="+mn-cs"/>
              </a:rPr>
              <a:t>-&gt; components subscribe to store and only take </a:t>
            </a:r>
            <a:r>
              <a:rPr lang="en-US" dirty="0"/>
              <a:t>data</a:t>
            </a:r>
            <a:r>
              <a:rPr lang="en-US" kern="1200" dirty="0">
                <a:effectLst/>
                <a:latin typeface="+mn-lt"/>
                <a:ea typeface="+mn-ea"/>
                <a:cs typeface="+mn-cs"/>
              </a:rPr>
              <a:t> they are interested in </a:t>
            </a:r>
          </a:p>
          <a:p>
            <a:r>
              <a:rPr lang="en-US" kern="1200" dirty="0">
                <a:effectLst/>
                <a:latin typeface="+mn-lt"/>
                <a:ea typeface="+mn-ea"/>
                <a:cs typeface="+mn-cs"/>
                <a:sym typeface="Wingdings" panose="05000000000000000000" pitchFamily="2" charset="2"/>
              </a:rPr>
              <a:t>-&gt; </a:t>
            </a:r>
            <a:r>
              <a:rPr lang="en-US" b="1" kern="1200" dirty="0">
                <a:effectLst/>
                <a:latin typeface="+mn-lt"/>
                <a:ea typeface="+mn-ea"/>
                <a:cs typeface="+mn-cs"/>
                <a:sym typeface="Wingdings" panose="05000000000000000000" pitchFamily="2" charset="2"/>
              </a:rPr>
              <a:t>data and their presentation is decoupled </a:t>
            </a:r>
            <a:r>
              <a:rPr lang="en-US" kern="1200" dirty="0">
                <a:effectLst/>
                <a:latin typeface="+mn-lt"/>
                <a:ea typeface="+mn-ea"/>
                <a:cs typeface="+mn-cs"/>
                <a:sym typeface="Wingdings" panose="05000000000000000000" pitchFamily="2" charset="2"/>
              </a:rPr>
              <a:t> won’t break on UI </a:t>
            </a:r>
            <a:r>
              <a:rPr lang="en-US" dirty="0">
                <a:sym typeface="Wingdings" panose="05000000000000000000" pitchFamily="2" charset="2"/>
              </a:rPr>
              <a:t>change</a:t>
            </a:r>
            <a:endParaRPr lang="en-US" kern="1200" dirty="0">
              <a:effectLst/>
              <a:latin typeface="+mn-lt"/>
              <a:ea typeface="+mn-ea"/>
              <a:cs typeface="+mn-cs"/>
            </a:endParaRPr>
          </a:p>
          <a:p>
            <a:endParaRPr lang="en-US" dirty="0">
              <a:latin typeface="+mn-lt"/>
            </a:endParaRPr>
          </a:p>
        </p:txBody>
      </p:sp>
      <p:sp>
        <p:nvSpPr>
          <p:cNvPr id="4" name="Slide Number Placeholder 3"/>
          <p:cNvSpPr>
            <a:spLocks noGrp="1"/>
          </p:cNvSpPr>
          <p:nvPr>
            <p:ph type="sldNum" sz="quarter" idx="10"/>
          </p:nvPr>
        </p:nvSpPr>
        <p:spPr/>
        <p:txBody>
          <a:bodyPr/>
          <a:lstStyle/>
          <a:p>
            <a:fld id="{FF3954F3-3C2E-4422-8209-082C90DBBF6B}" type="slidenum">
              <a:rPr lang="cs-CZ" smtClean="0"/>
              <a:t>6</a:t>
            </a:fld>
            <a:endParaRPr lang="cs-CZ"/>
          </a:p>
        </p:txBody>
      </p:sp>
    </p:spTree>
    <p:extLst>
      <p:ext uri="{BB962C8B-B14F-4D97-AF65-F5344CB8AC3E}">
        <p14:creationId xmlns:p14="http://schemas.microsoft.com/office/powerpoint/2010/main" val="135107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954F3-3C2E-4422-8209-082C90DBBF6B}" type="slidenum">
              <a:rPr lang="cs-CZ" smtClean="0"/>
              <a:t>7</a:t>
            </a:fld>
            <a:endParaRPr lang="cs-CZ"/>
          </a:p>
        </p:txBody>
      </p:sp>
    </p:spTree>
    <p:extLst>
      <p:ext uri="{BB962C8B-B14F-4D97-AF65-F5344CB8AC3E}">
        <p14:creationId xmlns:p14="http://schemas.microsoft.com/office/powerpoint/2010/main" val="59703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Other:</a:t>
            </a:r>
          </a:p>
          <a:p>
            <a:pPr marL="342900" indent="-342900">
              <a:buFont typeface="Arial" panose="020B0604020202020204" pitchFamily="34" charset="0"/>
              <a:buChar char="•"/>
            </a:pPr>
            <a:r>
              <a:rPr lang="en-US" dirty="0"/>
              <a:t>Immutability</a:t>
            </a:r>
          </a:p>
          <a:p>
            <a:pPr marL="342900" indent="-342900">
              <a:buFont typeface="Arial" panose="020B0604020202020204" pitchFamily="34" charset="0"/>
              <a:buChar char="•"/>
            </a:pPr>
            <a:r>
              <a:rPr lang="en-US" dirty="0"/>
              <a:t>State normalization</a:t>
            </a:r>
          </a:p>
          <a:p>
            <a:endParaRPr lang="en-US" dirty="0"/>
          </a:p>
        </p:txBody>
      </p:sp>
      <p:sp>
        <p:nvSpPr>
          <p:cNvPr id="4" name="Zástupný objekt pre číslo snímky 3"/>
          <p:cNvSpPr>
            <a:spLocks noGrp="1"/>
          </p:cNvSpPr>
          <p:nvPr>
            <p:ph type="sldNum" sz="quarter" idx="10"/>
          </p:nvPr>
        </p:nvSpPr>
        <p:spPr/>
        <p:txBody>
          <a:bodyPr/>
          <a:lstStyle/>
          <a:p>
            <a:fld id="{FF3954F3-3C2E-4422-8209-082C90DBBF6B}" type="slidenum">
              <a:rPr lang="cs-CZ" smtClean="0"/>
              <a:t>8</a:t>
            </a:fld>
            <a:endParaRPr lang="cs-CZ"/>
          </a:p>
        </p:txBody>
      </p:sp>
    </p:spTree>
    <p:extLst>
      <p:ext uri="{BB962C8B-B14F-4D97-AF65-F5344CB8AC3E}">
        <p14:creationId xmlns:p14="http://schemas.microsoft.com/office/powerpoint/2010/main" val="71615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separate image on the whiteboard and explain on one use case (adding new TODO).</a:t>
            </a:r>
          </a:p>
          <a:p>
            <a:endParaRPr lang="en-US" dirty="0"/>
          </a:p>
          <a:p>
            <a:r>
              <a:rPr lang="en-US" dirty="0"/>
              <a:t>There is 1 root reducer that can delegate state changes to other reducers. </a:t>
            </a:r>
            <a:endParaRPr dirty="0"/>
          </a:p>
          <a:p>
            <a:r>
              <a:rPr lang="en-US" dirty="0"/>
              <a:t>One store entity managed by redux, takes care of state and is pretty much defined by reducers.</a:t>
            </a:r>
          </a:p>
          <a:p>
            <a:r>
              <a:rPr lang="en-US" dirty="0"/>
              <a:t>-&gt; all user interactions are done by dispatching actions (saying what has happened)</a:t>
            </a:r>
          </a:p>
          <a:p>
            <a:r>
              <a:rPr lang="en-US" dirty="0"/>
              <a:t>-&gt; store (its reducer) reacts to dispatched actions and update the state accordingly</a:t>
            </a:r>
          </a:p>
          <a:p>
            <a:r>
              <a:rPr lang="en-US" dirty="0"/>
              <a:t>-&gt; subscribed components are notified about the changes and update accordingly </a:t>
            </a:r>
          </a:p>
          <a:p>
            <a:r>
              <a:rPr lang="en-US" dirty="0"/>
              <a:t>-&gt; remember your view is only a function of data!</a:t>
            </a:r>
          </a:p>
          <a:p>
            <a:r>
              <a:rPr lang="en-US" b="1" dirty="0"/>
              <a:t>Observer Pattern</a:t>
            </a:r>
            <a:r>
              <a:rPr lang="en-US" dirty="0"/>
              <a:t>, (Hollywood principle: “Don’t call us, we call you!”)</a:t>
            </a:r>
          </a:p>
          <a:p>
            <a:endParaRPr lang="en-US" dirty="0">
              <a:solidFill>
                <a:srgbClr val="FFFFFF"/>
              </a:solidFill>
            </a:endParaRPr>
          </a:p>
          <a:p>
            <a:r>
              <a:rPr lang="en-US" b="1" baseline="0" dirty="0"/>
              <a:t>Demo introduction:</a:t>
            </a:r>
          </a:p>
          <a:p>
            <a:pPr marL="171450" indent="-171450">
              <a:buFontTx/>
              <a:buChar char="-"/>
            </a:pPr>
            <a:r>
              <a:rPr lang="en-US" baseline="0" dirty="0"/>
              <a:t>Explain what we are going to do with our app</a:t>
            </a:r>
          </a:p>
          <a:p>
            <a:pPr marL="171450" indent="-171450">
              <a:buFontTx/>
              <a:buChar char="-"/>
            </a:pPr>
            <a:r>
              <a:rPr lang="en-US" baseline="0" dirty="0"/>
              <a:t>Moving state from root component to redux store</a:t>
            </a:r>
          </a:p>
          <a:p>
            <a:pPr marL="171450" indent="-171450">
              <a:buFontTx/>
              <a:buChar char="-"/>
            </a:pPr>
            <a:r>
              <a:rPr lang="en-US" baseline="0" dirty="0"/>
              <a:t>Move list of items to redux in DEMO, rest will be just shown as a final result</a:t>
            </a:r>
          </a:p>
          <a:p>
            <a:pPr marL="171450" lvl="0" indent="-171450">
              <a:buFontTx/>
              <a:buChar char="-"/>
            </a:pPr>
            <a:r>
              <a:rPr lang="en-US" baseline="0" dirty="0"/>
              <a:t>Code along with the next slides, redux will be installed later, for now just actions and reducers</a:t>
            </a:r>
          </a:p>
        </p:txBody>
      </p:sp>
      <p:sp>
        <p:nvSpPr>
          <p:cNvPr id="4" name="Slide Number Placeholder 3"/>
          <p:cNvSpPr>
            <a:spLocks noGrp="1"/>
          </p:cNvSpPr>
          <p:nvPr>
            <p:ph type="sldNum" sz="quarter" idx="10"/>
          </p:nvPr>
        </p:nvSpPr>
        <p:spPr/>
        <p:txBody>
          <a:bodyPr/>
          <a:lstStyle/>
          <a:p>
            <a:fld id="{FF3954F3-3C2E-4422-8209-082C90DBBF6B}" type="slidenum">
              <a:rPr lang="cs-CZ" smtClean="0"/>
              <a:t>9</a:t>
            </a:fld>
            <a:endParaRPr lang="cs-CZ"/>
          </a:p>
        </p:txBody>
      </p:sp>
    </p:spTree>
    <p:extLst>
      <p:ext uri="{BB962C8B-B14F-4D97-AF65-F5344CB8AC3E}">
        <p14:creationId xmlns:p14="http://schemas.microsoft.com/office/powerpoint/2010/main" val="117024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93413" y="2401294"/>
            <a:ext cx="10815415" cy="1606164"/>
          </a:xfrm>
          <a:effectLst>
            <a:glow rad="63500">
              <a:schemeClr val="accent1">
                <a:satMod val="175000"/>
                <a:alpha val="40000"/>
              </a:schemeClr>
            </a:glow>
            <a:softEdge rad="63500"/>
          </a:effectLst>
        </p:spPr>
        <p:txBody>
          <a:bodyPr/>
          <a:lstStyle>
            <a:lvl1pPr algn="ctr">
              <a:defRPr sz="7200">
                <a:solidFill>
                  <a:srgbClr val="262524"/>
                </a:solidFill>
              </a:defRPr>
            </a:lvl1pPr>
          </a:lstStyle>
          <a:p>
            <a:r>
              <a:rPr lang="cs-CZ" dirty="0"/>
              <a:t>Add main title</a:t>
            </a:r>
          </a:p>
        </p:txBody>
      </p:sp>
      <p:sp>
        <p:nvSpPr>
          <p:cNvPr id="5" name="Text Placeholder 2"/>
          <p:cNvSpPr>
            <a:spLocks noGrp="1"/>
          </p:cNvSpPr>
          <p:nvPr>
            <p:ph idx="1" hasCustomPrompt="1"/>
          </p:nvPr>
        </p:nvSpPr>
        <p:spPr>
          <a:xfrm>
            <a:off x="693413" y="4674476"/>
            <a:ext cx="10815415" cy="1644085"/>
          </a:xfrm>
          <a:prstGeom prst="rect">
            <a:avLst/>
          </a:prstGeom>
        </p:spPr>
        <p:txBody>
          <a:bodyPr vert="horz" lIns="91440" tIns="45720" rIns="91440" bIns="45720" rtlCol="0">
            <a:normAutofit/>
          </a:bodyPr>
          <a:lstStyle>
            <a:lvl1pPr algn="ctr">
              <a:buNone/>
              <a:defRPr sz="2400" baseline="0">
                <a:solidFill>
                  <a:srgbClr val="A3A2A2"/>
                </a:solidFill>
              </a:defRPr>
            </a:lvl1pPr>
          </a:lstStyle>
          <a:p>
            <a:pPr lvl="0"/>
            <a:r>
              <a:rPr lang="cs-CZ" dirty="0"/>
              <a:t>Add author</a:t>
            </a:r>
          </a:p>
        </p:txBody>
      </p:sp>
    </p:spTree>
    <p:extLst>
      <p:ext uri="{BB962C8B-B14F-4D97-AF65-F5344CB8AC3E}">
        <p14:creationId xmlns:p14="http://schemas.microsoft.com/office/powerpoint/2010/main" val="165500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ou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996" y="1351847"/>
            <a:ext cx="10944516" cy="639278"/>
          </a:xfrm>
        </p:spPr>
        <p:txBody>
          <a:bodyPr/>
          <a:lstStyle>
            <a:lvl1pPr>
              <a:defRPr baseline="0"/>
            </a:lvl1pPr>
          </a:lstStyle>
          <a:p>
            <a:r>
              <a:rPr lang="cs-CZ" dirty="0"/>
              <a:t>Add your name (optional outro slide)</a:t>
            </a:r>
          </a:p>
        </p:txBody>
      </p:sp>
      <p:sp>
        <p:nvSpPr>
          <p:cNvPr id="5" name="Text Placeholder 2"/>
          <p:cNvSpPr>
            <a:spLocks noGrp="1"/>
          </p:cNvSpPr>
          <p:nvPr>
            <p:ph idx="1"/>
          </p:nvPr>
        </p:nvSpPr>
        <p:spPr>
          <a:xfrm>
            <a:off x="618995" y="2168659"/>
            <a:ext cx="10944517" cy="4220847"/>
          </a:xfrm>
          <a:prstGeom prst="rect">
            <a:avLst/>
          </a:prstGeom>
        </p:spPr>
        <p:txBody>
          <a:bodyPr vert="horz" lIns="91440" tIns="45720" rIns="91440" bIns="45720" rtlCol="0">
            <a:normAutofit/>
          </a:bodyPr>
          <a:lstStyle>
            <a:lvl1pPr marL="0" indent="0">
              <a:buNone/>
              <a:defRPr baseline="0"/>
            </a:lvl1pPr>
          </a:lstStyle>
          <a:p>
            <a:pPr lvl="0"/>
            <a:endParaRPr lang="cs-CZ" dirty="0"/>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a:buNone/>
              <a:defRPr sz="1600" baseline="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327470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sp>
        <p:nvSpPr>
          <p:cNvPr id="9" name="Title 8"/>
          <p:cNvSpPr>
            <a:spLocks noGrp="1"/>
          </p:cNvSpPr>
          <p:nvPr>
            <p:ph type="title"/>
          </p:nvPr>
        </p:nvSpPr>
        <p:spPr>
          <a:xfrm>
            <a:off x="693413" y="2401294"/>
            <a:ext cx="10815415" cy="1606164"/>
          </a:xfrm>
          <a:effectLst>
            <a:glow rad="63500">
              <a:schemeClr val="accent1">
                <a:satMod val="175000"/>
                <a:alpha val="40000"/>
              </a:schemeClr>
            </a:glow>
            <a:outerShdw blurRad="50800" dist="38100" dir="5400000" algn="t" rotWithShape="0">
              <a:prstClr val="black">
                <a:alpha val="40000"/>
              </a:prstClr>
            </a:outerShdw>
            <a:softEdge rad="63500"/>
          </a:effectLst>
        </p:spPr>
        <p:txBody>
          <a:bodyPr/>
          <a:lstStyle>
            <a:lvl1pPr algn="ctr">
              <a:defRPr sz="7200">
                <a:solidFill>
                  <a:schemeClr val="bg1">
                    <a:lumMod val="95000"/>
                  </a:schemeClr>
                </a:solidFill>
              </a:defRPr>
            </a:lvl1pPr>
          </a:lstStyle>
          <a:p>
            <a:endParaRPr lang="cs-CZ" dirty="0"/>
          </a:p>
        </p:txBody>
      </p:sp>
      <p:sp>
        <p:nvSpPr>
          <p:cNvPr id="12" name="Picture Placeholder 11"/>
          <p:cNvSpPr>
            <a:spLocks noGrp="1"/>
          </p:cNvSpPr>
          <p:nvPr>
            <p:ph type="pic" sz="quarter" idx="11"/>
          </p:nvPr>
        </p:nvSpPr>
        <p:spPr>
          <a:xfrm>
            <a:off x="693413" y="0"/>
            <a:ext cx="1561087" cy="709301"/>
          </a:xfrm>
          <a:prstGeom prst="rect">
            <a:avLst/>
          </a:prstGeom>
        </p:spPr>
        <p:txBody>
          <a:bodyPr/>
          <a:lstStyle/>
          <a:p>
            <a:endParaRPr lang="cs-CZ" dirty="0"/>
          </a:p>
        </p:txBody>
      </p:sp>
      <p:sp>
        <p:nvSpPr>
          <p:cNvPr id="8" name="Picture Placeholder 7"/>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cs-CZ" dirty="0"/>
          </a:p>
        </p:txBody>
      </p:sp>
    </p:spTree>
    <p:extLst>
      <p:ext uri="{BB962C8B-B14F-4D97-AF65-F5344CB8AC3E}">
        <p14:creationId xmlns:p14="http://schemas.microsoft.com/office/powerpoint/2010/main" val="83208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996" y="1351847"/>
            <a:ext cx="10944516" cy="639278"/>
          </a:xfrm>
        </p:spPr>
        <p:txBody>
          <a:bodyPr/>
          <a:lstStyle>
            <a:lvl1pPr>
              <a:defRPr/>
            </a:lvl1pPr>
          </a:lstStyle>
          <a:p>
            <a:r>
              <a:rPr lang="cs-CZ" dirty="0"/>
              <a:t>Add title</a:t>
            </a:r>
          </a:p>
        </p:txBody>
      </p:sp>
      <p:sp>
        <p:nvSpPr>
          <p:cNvPr id="5" name="Text Placeholder 2"/>
          <p:cNvSpPr>
            <a:spLocks noGrp="1"/>
          </p:cNvSpPr>
          <p:nvPr>
            <p:ph idx="1" hasCustomPrompt="1"/>
          </p:nvPr>
        </p:nvSpPr>
        <p:spPr>
          <a:xfrm>
            <a:off x="618995" y="2168659"/>
            <a:ext cx="10944517" cy="4220847"/>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Pct val="100000"/>
              <a:buFont typeface="Arial" panose="020B0604020202020204" pitchFamily="34" charset="0"/>
              <a:buNone/>
              <a:tabLst/>
              <a:defRPr baseline="0"/>
            </a:lvl1pPr>
            <a:lvl5pPr>
              <a:buNone/>
              <a:defRPr/>
            </a:lvl5pPr>
          </a:lstStyle>
          <a:p>
            <a:pPr marL="0" marR="0" lvl="0" indent="0" algn="l" defTabSz="914400" rtl="0" eaLnBrk="1" fontAlgn="auto" latinLnBrk="0" hangingPunct="1">
              <a:lnSpc>
                <a:spcPct val="110000"/>
              </a:lnSpc>
              <a:spcBef>
                <a:spcPts val="0"/>
              </a:spcBef>
              <a:spcAft>
                <a:spcPts val="0"/>
              </a:spcAft>
              <a:buClr>
                <a:srgbClr val="F05B26"/>
              </a:buClr>
              <a:buSzPct val="100000"/>
              <a:buFont typeface="Arial" panose="020B0604020202020204" pitchFamily="34" charset="0"/>
              <a:buNone/>
              <a:tabLst/>
              <a:defRPr/>
            </a:pPr>
            <a:r>
              <a:rPr lang="cs-CZ" dirty="0"/>
              <a:t>Add text or object</a:t>
            </a:r>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a:buNone/>
              <a:defRPr sz="1600" baseline="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169543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18995" y="1350236"/>
            <a:ext cx="10944517" cy="5039271"/>
          </a:xfrm>
          <a:prstGeom prst="rect">
            <a:avLst/>
          </a:prstGeom>
        </p:spPr>
        <p:txBody>
          <a:bodyPr vert="horz" lIns="91440" tIns="45720" rIns="91440" bIns="45720" rtlCol="0">
            <a:normAutofit/>
          </a:bodyPr>
          <a:lstStyle>
            <a:lvl1pPr marL="0" indent="0">
              <a:buNone/>
              <a:defRPr baseline="0"/>
            </a:lvl1pPr>
          </a:lstStyle>
          <a:p>
            <a:pPr lvl="0"/>
            <a:r>
              <a:rPr lang="cs-CZ" dirty="0"/>
              <a:t>Add text or object</a:t>
            </a:r>
            <a:r>
              <a:rPr lang="en-US" dirty="0"/>
              <a:t> (</a:t>
            </a:r>
            <a:r>
              <a:rPr lang="cs-CZ" dirty="0"/>
              <a:t>with</a:t>
            </a:r>
            <a:r>
              <a:rPr lang="en-US" dirty="0"/>
              <a:t> no </a:t>
            </a:r>
            <a:r>
              <a:rPr lang="cs-CZ" dirty="0"/>
              <a:t>title</a:t>
            </a:r>
            <a:r>
              <a:rPr lang="en-US" dirty="0"/>
              <a:t>)</a:t>
            </a:r>
            <a:endParaRPr lang="cs-CZ" dirty="0"/>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or title, e.g. for big image (optional)</a:t>
            </a:r>
            <a:endParaRPr lang="en-US" dirty="0"/>
          </a:p>
        </p:txBody>
      </p:sp>
    </p:spTree>
    <p:extLst>
      <p:ext uri="{BB962C8B-B14F-4D97-AF65-F5344CB8AC3E}">
        <p14:creationId xmlns:p14="http://schemas.microsoft.com/office/powerpoint/2010/main" val="170727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tex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996" y="1351847"/>
            <a:ext cx="10944516" cy="639278"/>
          </a:xfrm>
        </p:spPr>
        <p:txBody>
          <a:bodyPr/>
          <a:lstStyle>
            <a:lvl1pPr>
              <a:defRPr/>
            </a:lvl1pPr>
          </a:lstStyle>
          <a:p>
            <a:r>
              <a:rPr lang="cs-CZ" dirty="0"/>
              <a:t>Add title</a:t>
            </a:r>
          </a:p>
        </p:txBody>
      </p:sp>
      <p:sp>
        <p:nvSpPr>
          <p:cNvPr id="5" name="Text Placeholder 2"/>
          <p:cNvSpPr>
            <a:spLocks noGrp="1"/>
          </p:cNvSpPr>
          <p:nvPr>
            <p:ph idx="1" hasCustomPrompt="1"/>
          </p:nvPr>
        </p:nvSpPr>
        <p:spPr>
          <a:xfrm>
            <a:off x="618995" y="2168659"/>
            <a:ext cx="5308839" cy="4220847"/>
          </a:xfrm>
          <a:prstGeom prst="rect">
            <a:avLst/>
          </a:prstGeom>
        </p:spPr>
        <p:txBody>
          <a:bodyPr vert="horz" lIns="91440" tIns="45720" rIns="91440" bIns="45720" rtlCol="0">
            <a:normAutofit/>
          </a:bodyPr>
          <a:lstStyle>
            <a:lvl1pPr marL="0" indent="0">
              <a:buNone/>
              <a:defRPr baseline="0"/>
            </a:lvl1pPr>
          </a:lstStyle>
          <a:p>
            <a:pPr lvl="0"/>
            <a:r>
              <a:rPr lang="cs-CZ" dirty="0"/>
              <a:t>Add text or object to the first column</a:t>
            </a:r>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(optional)</a:t>
            </a:r>
            <a:endParaRPr lang="en-US" dirty="0"/>
          </a:p>
        </p:txBody>
      </p:sp>
      <p:sp>
        <p:nvSpPr>
          <p:cNvPr id="8" name="Text Placeholder 2"/>
          <p:cNvSpPr>
            <a:spLocks noGrp="1"/>
          </p:cNvSpPr>
          <p:nvPr>
            <p:ph idx="11" hasCustomPrompt="1"/>
          </p:nvPr>
        </p:nvSpPr>
        <p:spPr>
          <a:xfrm>
            <a:off x="6254673" y="2168659"/>
            <a:ext cx="5308839" cy="4220847"/>
          </a:xfrm>
          <a:prstGeom prst="rect">
            <a:avLst/>
          </a:prstGeom>
        </p:spPr>
        <p:txBody>
          <a:bodyPr vert="horz" lIns="91440" tIns="45720" rIns="91440" bIns="45720" rtlCol="0">
            <a:normAutofit/>
          </a:bodyPr>
          <a:lstStyle>
            <a:lvl1pPr marL="0" indent="0">
              <a:buNone/>
              <a:defRPr baseline="0"/>
            </a:lvl1pPr>
          </a:lstStyle>
          <a:p>
            <a:pPr lvl="0"/>
            <a:r>
              <a:rPr lang="cs-CZ" dirty="0"/>
              <a:t>Add text or object to the second column</a:t>
            </a:r>
          </a:p>
        </p:txBody>
      </p:sp>
    </p:spTree>
    <p:extLst>
      <p:ext uri="{BB962C8B-B14F-4D97-AF65-F5344CB8AC3E}">
        <p14:creationId xmlns:p14="http://schemas.microsoft.com/office/powerpoint/2010/main" val="14950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ext columns">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18996" y="1350236"/>
            <a:ext cx="5288823" cy="5039271"/>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first</a:t>
            </a:r>
            <a:r>
              <a:rPr lang="en-US" dirty="0"/>
              <a:t> (</a:t>
            </a:r>
            <a:r>
              <a:rPr lang="cs-CZ" dirty="0"/>
              <a:t>with</a:t>
            </a:r>
            <a:r>
              <a:rPr lang="en-US" dirty="0"/>
              <a:t> no </a:t>
            </a:r>
            <a:r>
              <a:rPr lang="cs-CZ" dirty="0"/>
              <a:t>title</a:t>
            </a:r>
            <a:r>
              <a:rPr lang="en-US" dirty="0"/>
              <a:t>)</a:t>
            </a:r>
            <a:endParaRPr lang="cs-CZ" dirty="0"/>
          </a:p>
          <a:p>
            <a:pPr lvl="0"/>
            <a:endParaRPr lang="cs-CZ" dirty="0"/>
          </a:p>
        </p:txBody>
      </p:sp>
      <p:sp>
        <p:nvSpPr>
          <p:cNvPr id="10" name="Text Placeholder 9"/>
          <p:cNvSpPr>
            <a:spLocks noGrp="1"/>
          </p:cNvSpPr>
          <p:nvPr>
            <p:ph type="body" sz="quarter" idx="10" hasCustomPrompt="1"/>
          </p:nvPr>
        </p:nvSpPr>
        <p:spPr>
          <a:xfrm>
            <a:off x="2328531" y="192598"/>
            <a:ext cx="9234982"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baseline="0">
                <a:solidFill>
                  <a:srgbClr val="A3A2A2"/>
                </a:solidFill>
              </a:defRPr>
            </a:lvl1pPr>
          </a:lstStyle>
          <a:p>
            <a:pPr lvl="0"/>
            <a:r>
              <a:rPr lang="cs-CZ" dirty="0"/>
              <a:t>Add subtitle or chapter or title, e.g. for big images (optional)</a:t>
            </a:r>
            <a:endParaRPr lang="en-US" dirty="0"/>
          </a:p>
        </p:txBody>
      </p:sp>
      <p:sp>
        <p:nvSpPr>
          <p:cNvPr id="7" name="Text Placeholder 2"/>
          <p:cNvSpPr>
            <a:spLocks noGrp="1"/>
          </p:cNvSpPr>
          <p:nvPr>
            <p:ph idx="11" hasCustomPrompt="1"/>
          </p:nvPr>
        </p:nvSpPr>
        <p:spPr>
          <a:xfrm>
            <a:off x="6274690" y="1350236"/>
            <a:ext cx="5288823" cy="5039271"/>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second colum</a:t>
            </a:r>
            <a:r>
              <a:rPr lang="en-US" dirty="0"/>
              <a:t>n (</a:t>
            </a:r>
            <a:r>
              <a:rPr lang="cs-CZ" dirty="0"/>
              <a:t>with</a:t>
            </a:r>
            <a:r>
              <a:rPr lang="en-US" dirty="0"/>
              <a:t> no</a:t>
            </a:r>
            <a:r>
              <a:rPr lang="cs-CZ" dirty="0"/>
              <a:t> title</a:t>
            </a:r>
            <a:r>
              <a:rPr lang="en-US" dirty="0"/>
              <a:t>)</a:t>
            </a:r>
            <a:endParaRPr lang="cs-CZ" dirty="0"/>
          </a:p>
          <a:p>
            <a:pPr lvl="0"/>
            <a:endParaRPr lang="cs-CZ" dirty="0"/>
          </a:p>
        </p:txBody>
      </p:sp>
    </p:spTree>
    <p:extLst>
      <p:ext uri="{BB962C8B-B14F-4D97-AF65-F5344CB8AC3E}">
        <p14:creationId xmlns:p14="http://schemas.microsoft.com/office/powerpoint/2010/main" val="99676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 picture">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8261405" y="0"/>
            <a:ext cx="3930595" cy="6858000"/>
          </a:xfrm>
          <a:prstGeom prst="rect">
            <a:avLst/>
          </a:prstGeom>
        </p:spPr>
        <p:txBody>
          <a:bodyPr/>
          <a:lstStyle>
            <a:lvl1pPr marL="0" indent="0">
              <a:buNone/>
              <a:defRPr baseline="0"/>
            </a:lvl1pPr>
          </a:lstStyle>
          <a:p>
            <a:r>
              <a:rPr lang="cs-CZ" dirty="0"/>
              <a:t>Add illustrative picture</a:t>
            </a:r>
            <a:r>
              <a:rPr lang="en-US" dirty="0"/>
              <a:t> </a:t>
            </a:r>
            <a:r>
              <a:rPr lang="cs-CZ" dirty="0"/>
              <a:t>(in case of informative picture, e.g. graph use different layout)</a:t>
            </a:r>
          </a:p>
        </p:txBody>
      </p:sp>
      <p:sp>
        <p:nvSpPr>
          <p:cNvPr id="11" name="Title 1"/>
          <p:cNvSpPr>
            <a:spLocks noGrp="1"/>
          </p:cNvSpPr>
          <p:nvPr>
            <p:ph type="title" hasCustomPrompt="1"/>
          </p:nvPr>
        </p:nvSpPr>
        <p:spPr>
          <a:xfrm>
            <a:off x="618997" y="1351847"/>
            <a:ext cx="7419218" cy="639278"/>
          </a:xfrm>
        </p:spPr>
        <p:txBody>
          <a:bodyPr/>
          <a:lstStyle>
            <a:lvl1pPr>
              <a:defRPr/>
            </a:lvl1pPr>
          </a:lstStyle>
          <a:p>
            <a:r>
              <a:rPr lang="cs-CZ" dirty="0"/>
              <a:t>Add title</a:t>
            </a:r>
          </a:p>
        </p:txBody>
      </p:sp>
      <p:sp>
        <p:nvSpPr>
          <p:cNvPr id="12" name="Text Placeholder 2"/>
          <p:cNvSpPr>
            <a:spLocks noGrp="1"/>
          </p:cNvSpPr>
          <p:nvPr>
            <p:ph idx="1" hasCustomPrompt="1"/>
          </p:nvPr>
        </p:nvSpPr>
        <p:spPr>
          <a:xfrm>
            <a:off x="618996" y="2168659"/>
            <a:ext cx="7419218" cy="4220847"/>
          </a:xfrm>
          <a:prstGeom prst="rect">
            <a:avLst/>
          </a:prstGeom>
        </p:spPr>
        <p:txBody>
          <a:bodyPr vert="horz" lIns="91440" tIns="45720" rIns="91440" bIns="45720" rtlCol="0">
            <a:normAutofit/>
          </a:bodyPr>
          <a:lstStyle>
            <a:lvl1pPr marL="0" indent="0">
              <a:buNone/>
              <a:defRPr/>
            </a:lvl1pPr>
          </a:lstStyle>
          <a:p>
            <a:pPr lvl="0"/>
            <a:r>
              <a:rPr lang="cs-CZ" dirty="0"/>
              <a:t>Add text or object</a:t>
            </a:r>
          </a:p>
        </p:txBody>
      </p:sp>
      <p:sp>
        <p:nvSpPr>
          <p:cNvPr id="7" name="Text Placeholder 9"/>
          <p:cNvSpPr>
            <a:spLocks noGrp="1"/>
          </p:cNvSpPr>
          <p:nvPr>
            <p:ph type="body" sz="quarter" idx="11" hasCustomPrompt="1"/>
          </p:nvPr>
        </p:nvSpPr>
        <p:spPr>
          <a:xfrm>
            <a:off x="2328531" y="192598"/>
            <a:ext cx="5709683"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400232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8261405" y="0"/>
            <a:ext cx="3930595" cy="6858000"/>
          </a:xfrm>
          <a:prstGeom prst="rect">
            <a:avLst/>
          </a:prstGeom>
        </p:spPr>
        <p:txBody>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r>
              <a:rPr lang="cs-CZ" dirty="0"/>
              <a:t>Add illustrative picture</a:t>
            </a:r>
            <a:r>
              <a:rPr lang="en-US" dirty="0"/>
              <a:t> </a:t>
            </a:r>
            <a:r>
              <a:rPr lang="cs-CZ" dirty="0"/>
              <a:t>(in case of informative picture, e.g. graph use different layout)</a:t>
            </a:r>
          </a:p>
        </p:txBody>
      </p:sp>
      <p:sp>
        <p:nvSpPr>
          <p:cNvPr id="12" name="Text Placeholder 2"/>
          <p:cNvSpPr>
            <a:spLocks noGrp="1"/>
          </p:cNvSpPr>
          <p:nvPr>
            <p:ph idx="1" hasCustomPrompt="1"/>
          </p:nvPr>
        </p:nvSpPr>
        <p:spPr>
          <a:xfrm>
            <a:off x="618996" y="1351847"/>
            <a:ext cx="7419218" cy="5037659"/>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a:t>
            </a:r>
            <a:r>
              <a:rPr lang="en-US" dirty="0"/>
              <a:t>t (</a:t>
            </a:r>
            <a:r>
              <a:rPr lang="cs-CZ" dirty="0"/>
              <a:t>with</a:t>
            </a:r>
            <a:r>
              <a:rPr lang="en-US" dirty="0"/>
              <a:t> no</a:t>
            </a:r>
            <a:r>
              <a:rPr lang="cs-CZ" dirty="0"/>
              <a:t> title</a:t>
            </a:r>
            <a:r>
              <a:rPr lang="en-US" dirty="0"/>
              <a:t>)</a:t>
            </a:r>
            <a:endParaRPr lang="cs-CZ" dirty="0"/>
          </a:p>
          <a:p>
            <a:pPr lvl="0"/>
            <a:endParaRPr lang="en-US" dirty="0"/>
          </a:p>
        </p:txBody>
      </p:sp>
      <p:sp>
        <p:nvSpPr>
          <p:cNvPr id="7" name="Text Placeholder 9"/>
          <p:cNvSpPr>
            <a:spLocks noGrp="1"/>
          </p:cNvSpPr>
          <p:nvPr>
            <p:ph type="body" sz="quarter" idx="11" hasCustomPrompt="1"/>
          </p:nvPr>
        </p:nvSpPr>
        <p:spPr>
          <a:xfrm>
            <a:off x="2328531" y="192598"/>
            <a:ext cx="5709683"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or title, e.g. for big image (optional)</a:t>
            </a:r>
            <a:endParaRPr lang="en-US" dirty="0"/>
          </a:p>
        </p:txBody>
      </p:sp>
    </p:spTree>
    <p:extLst>
      <p:ext uri="{BB962C8B-B14F-4D97-AF65-F5344CB8AC3E}">
        <p14:creationId xmlns:p14="http://schemas.microsoft.com/office/powerpoint/2010/main" val="333472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text columns + pictur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261404" y="0"/>
            <a:ext cx="3930595" cy="6858000"/>
          </a:xfrm>
          <a:prstGeom prst="rect">
            <a:avLst/>
          </a:prstGeom>
        </p:spPr>
        <p:txBody>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r>
              <a:rPr lang="cs-CZ" dirty="0"/>
              <a:t>Add illustrative picture</a:t>
            </a:r>
            <a:r>
              <a:rPr lang="en-US" dirty="0"/>
              <a:t> </a:t>
            </a:r>
            <a:r>
              <a:rPr lang="cs-CZ" dirty="0"/>
              <a:t>(in case of informative picture, e.g. graph use different layout)</a:t>
            </a:r>
          </a:p>
          <a:p>
            <a:endParaRPr lang="cs-CZ" dirty="0"/>
          </a:p>
        </p:txBody>
      </p:sp>
      <p:sp>
        <p:nvSpPr>
          <p:cNvPr id="11" name="Title 1"/>
          <p:cNvSpPr>
            <a:spLocks noGrp="1"/>
          </p:cNvSpPr>
          <p:nvPr>
            <p:ph type="title" hasCustomPrompt="1"/>
          </p:nvPr>
        </p:nvSpPr>
        <p:spPr>
          <a:xfrm>
            <a:off x="618996" y="1351847"/>
            <a:ext cx="7397861" cy="639278"/>
          </a:xfrm>
        </p:spPr>
        <p:txBody>
          <a:bodyPr/>
          <a:lstStyle>
            <a:lvl1pPr>
              <a:defRPr/>
            </a:lvl1pPr>
          </a:lstStyle>
          <a:p>
            <a:r>
              <a:rPr lang="cs-CZ" dirty="0"/>
              <a:t>Add title</a:t>
            </a:r>
          </a:p>
        </p:txBody>
      </p:sp>
      <p:sp>
        <p:nvSpPr>
          <p:cNvPr id="12" name="Text Placeholder 2"/>
          <p:cNvSpPr>
            <a:spLocks noGrp="1"/>
          </p:cNvSpPr>
          <p:nvPr>
            <p:ph idx="1" hasCustomPrompt="1"/>
          </p:nvPr>
        </p:nvSpPr>
        <p:spPr>
          <a:xfrm>
            <a:off x="618997" y="2168659"/>
            <a:ext cx="3551368" cy="4220847"/>
          </a:xfrm>
          <a:prstGeom prst="rect">
            <a:avLst/>
          </a:prstGeom>
        </p:spPr>
        <p:txBody>
          <a:bodyPr vert="horz" lIns="91440" tIns="45720" rIns="91440" bIns="45720" rtlCol="0">
            <a:normAutofit/>
          </a:bodyPr>
          <a:lstStyle>
            <a:lvl1pPr marL="0" indent="0">
              <a:buNone/>
              <a:defRPr baseline="0"/>
            </a:lvl1pPr>
          </a:lstStyle>
          <a:p>
            <a:pPr lvl="0"/>
            <a:r>
              <a:rPr lang="cs-CZ" dirty="0"/>
              <a:t>Add text or object to the first column</a:t>
            </a:r>
          </a:p>
        </p:txBody>
      </p:sp>
      <p:sp>
        <p:nvSpPr>
          <p:cNvPr id="13" name="Text Placeholder 2"/>
          <p:cNvSpPr>
            <a:spLocks noGrp="1"/>
          </p:cNvSpPr>
          <p:nvPr>
            <p:ph idx="13" hasCustomPrompt="1"/>
          </p:nvPr>
        </p:nvSpPr>
        <p:spPr>
          <a:xfrm>
            <a:off x="4465489" y="2168658"/>
            <a:ext cx="3551368" cy="4220847"/>
          </a:xfrm>
          <a:prstGeom prst="rect">
            <a:avLst/>
          </a:prstGeom>
        </p:spPr>
        <p:txBody>
          <a:bodyPr vert="horz" lIns="91440" tIns="45720" rIns="91440" bIns="45720" rtlCol="0">
            <a:normAutofit/>
          </a:bodyPr>
          <a:lstStyle>
            <a:lvl1pPr marL="0" indent="0">
              <a:buNone/>
              <a:defRPr/>
            </a:lvl1pPr>
          </a:lstStyle>
          <a:p>
            <a:pPr lvl="0"/>
            <a:r>
              <a:rPr lang="cs-CZ" dirty="0"/>
              <a:t>Add text or object to the second column</a:t>
            </a:r>
          </a:p>
        </p:txBody>
      </p:sp>
      <p:sp>
        <p:nvSpPr>
          <p:cNvPr id="9" name="Text Placeholder 9"/>
          <p:cNvSpPr>
            <a:spLocks noGrp="1"/>
          </p:cNvSpPr>
          <p:nvPr>
            <p:ph type="body" sz="quarter" idx="10" hasCustomPrompt="1"/>
          </p:nvPr>
        </p:nvSpPr>
        <p:spPr>
          <a:xfrm>
            <a:off x="2328531" y="192598"/>
            <a:ext cx="5688326"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(optional)</a:t>
            </a:r>
            <a:endParaRPr lang="en-US" dirty="0"/>
          </a:p>
        </p:txBody>
      </p:sp>
    </p:spTree>
    <p:extLst>
      <p:ext uri="{BB962C8B-B14F-4D97-AF65-F5344CB8AC3E}">
        <p14:creationId xmlns:p14="http://schemas.microsoft.com/office/powerpoint/2010/main" val="153623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ext columns + pictur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261404" y="0"/>
            <a:ext cx="3930595" cy="6858000"/>
          </a:xfrm>
          <a:prstGeom prst="rect">
            <a:avLst/>
          </a:prstGeom>
        </p:spPr>
        <p:txBody>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r>
              <a:rPr lang="cs-CZ" dirty="0"/>
              <a:t>Add illustrative picture</a:t>
            </a:r>
            <a:r>
              <a:rPr lang="en-US" dirty="0"/>
              <a:t> </a:t>
            </a:r>
            <a:r>
              <a:rPr lang="cs-CZ" dirty="0"/>
              <a:t>(in case of informative picture, e.g. graph use different layout)</a:t>
            </a:r>
          </a:p>
          <a:p>
            <a:endParaRPr lang="cs-CZ" dirty="0"/>
          </a:p>
        </p:txBody>
      </p:sp>
      <p:sp>
        <p:nvSpPr>
          <p:cNvPr id="12" name="Text Placeholder 2"/>
          <p:cNvSpPr>
            <a:spLocks noGrp="1"/>
          </p:cNvSpPr>
          <p:nvPr>
            <p:ph idx="1" hasCustomPrompt="1"/>
          </p:nvPr>
        </p:nvSpPr>
        <p:spPr>
          <a:xfrm>
            <a:off x="618997" y="1351847"/>
            <a:ext cx="3551368" cy="5037659"/>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first colum</a:t>
            </a:r>
            <a:r>
              <a:rPr lang="en-US" dirty="0"/>
              <a:t>n (</a:t>
            </a:r>
            <a:r>
              <a:rPr lang="cs-CZ" dirty="0"/>
              <a:t>with</a:t>
            </a:r>
            <a:r>
              <a:rPr lang="en-US" dirty="0"/>
              <a:t> no</a:t>
            </a:r>
            <a:r>
              <a:rPr lang="cs-CZ" dirty="0"/>
              <a:t> title</a:t>
            </a:r>
            <a:r>
              <a:rPr lang="en-US" dirty="0"/>
              <a:t>)</a:t>
            </a:r>
            <a:endParaRPr lang="cs-CZ" dirty="0"/>
          </a:p>
          <a:p>
            <a:pPr lvl="0"/>
            <a:endParaRPr lang="cs-CZ" dirty="0"/>
          </a:p>
        </p:txBody>
      </p:sp>
      <p:sp>
        <p:nvSpPr>
          <p:cNvPr id="13" name="Text Placeholder 2"/>
          <p:cNvSpPr>
            <a:spLocks noGrp="1"/>
          </p:cNvSpPr>
          <p:nvPr>
            <p:ph idx="13" hasCustomPrompt="1"/>
          </p:nvPr>
        </p:nvSpPr>
        <p:spPr>
          <a:xfrm>
            <a:off x="4465489" y="1351848"/>
            <a:ext cx="3551368" cy="5037658"/>
          </a:xfrm>
          <a:prstGeom prst="rect">
            <a:avLst/>
          </a:prstGeom>
        </p:spPr>
        <p:txBody>
          <a:bodyPr vert="horz" lIns="91440" tIns="45720" rIns="91440" bIns="45720" rtlCol="0">
            <a:normAutofit/>
          </a:bodyPr>
          <a:lstStyle>
            <a:lvl1pPr marL="0" marR="0" indent="0" algn="l" defTabSz="914400" rtl="0" eaLnBrk="1" fontAlgn="auto" latinLnBrk="0" hangingPunct="1">
              <a:lnSpc>
                <a:spcPct val="110000"/>
              </a:lnSpc>
              <a:spcBef>
                <a:spcPts val="0"/>
              </a:spcBef>
              <a:spcAft>
                <a:spcPts val="0"/>
              </a:spcAft>
              <a:buClr>
                <a:srgbClr val="F05B26"/>
              </a:buClr>
              <a:buSzTx/>
              <a:buFontTx/>
              <a:buNone/>
              <a:tabLst/>
              <a:defRPr baseline="0"/>
            </a:lvl1pPr>
          </a:lstStyle>
          <a:p>
            <a:pPr lvl="0"/>
            <a:r>
              <a:rPr lang="cs-CZ" dirty="0"/>
              <a:t>Add text or object to the second column</a:t>
            </a:r>
            <a:r>
              <a:rPr lang="en-US" dirty="0"/>
              <a:t> (</a:t>
            </a:r>
            <a:r>
              <a:rPr lang="cs-CZ" dirty="0"/>
              <a:t>with</a:t>
            </a:r>
            <a:r>
              <a:rPr lang="en-US" dirty="0"/>
              <a:t> no</a:t>
            </a:r>
            <a:r>
              <a:rPr lang="cs-CZ" dirty="0"/>
              <a:t> title</a:t>
            </a:r>
            <a:r>
              <a:rPr lang="en-US" dirty="0"/>
              <a:t>)</a:t>
            </a:r>
            <a:endParaRPr lang="cs-CZ" dirty="0"/>
          </a:p>
          <a:p>
            <a:pPr lvl="0"/>
            <a:endParaRPr lang="cs-CZ" dirty="0"/>
          </a:p>
        </p:txBody>
      </p:sp>
      <p:sp>
        <p:nvSpPr>
          <p:cNvPr id="9" name="Text Placeholder 9"/>
          <p:cNvSpPr>
            <a:spLocks noGrp="1"/>
          </p:cNvSpPr>
          <p:nvPr>
            <p:ph type="body" sz="quarter" idx="10" hasCustomPrompt="1"/>
          </p:nvPr>
        </p:nvSpPr>
        <p:spPr>
          <a:xfrm>
            <a:off x="2328531" y="192598"/>
            <a:ext cx="5688326" cy="359196"/>
          </a:xfrm>
          <a:prstGeom prst="rect">
            <a:avLst/>
          </a:prstGeom>
        </p:spPr>
        <p:txBody>
          <a:bodyPr>
            <a:normAutofit/>
          </a:bodyPr>
          <a:lstStyle>
            <a:lvl1pPr marL="0" marR="0" indent="0" algn="l" defTabSz="914400" rtl="0" eaLnBrk="1" fontAlgn="auto" latinLnBrk="0" hangingPunct="1">
              <a:lnSpc>
                <a:spcPct val="110000"/>
              </a:lnSpc>
              <a:spcBef>
                <a:spcPts val="0"/>
              </a:spcBef>
              <a:spcAft>
                <a:spcPts val="0"/>
              </a:spcAft>
              <a:buClr>
                <a:srgbClr val="F05B26"/>
              </a:buClr>
              <a:buSzTx/>
              <a:buFont typeface="Arial" panose="020B0604020202020204" pitchFamily="34" charset="0"/>
              <a:buNone/>
              <a:tabLst/>
              <a:defRPr sz="1600">
                <a:solidFill>
                  <a:srgbClr val="A3A2A2"/>
                </a:solidFill>
              </a:defRPr>
            </a:lvl1pPr>
          </a:lstStyle>
          <a:p>
            <a:pPr lvl="0"/>
            <a:r>
              <a:rPr lang="cs-CZ" dirty="0"/>
              <a:t>Add subtitle or chapter or title, e.g. for big images (optional)</a:t>
            </a:r>
            <a:endParaRPr lang="en-US" dirty="0"/>
          </a:p>
        </p:txBody>
      </p:sp>
    </p:spTree>
    <p:extLst>
      <p:ext uri="{BB962C8B-B14F-4D97-AF65-F5344CB8AC3E}">
        <p14:creationId xmlns:p14="http://schemas.microsoft.com/office/powerpoint/2010/main" val="288749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96" y="1352826"/>
            <a:ext cx="10944516" cy="639278"/>
          </a:xfrm>
          <a:prstGeom prst="rect">
            <a:avLst/>
          </a:prstGeom>
        </p:spPr>
        <p:txBody>
          <a:bodyPr vert="horz" lIns="91440" tIns="45720" rIns="91440" bIns="45720" rtlCol="0" anchor="ctr">
            <a:noAutofit/>
          </a:bodyPr>
          <a:lstStyle/>
          <a:p>
            <a:r>
              <a:rPr lang="cs-CZ" dirty="0"/>
              <a:t>Add title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3426" y="0"/>
            <a:ext cx="1560461" cy="709301"/>
          </a:xfrm>
          <a:prstGeom prst="rect">
            <a:avLst/>
          </a:prstGeom>
        </p:spPr>
      </p:pic>
      <p:sp>
        <p:nvSpPr>
          <p:cNvPr id="4" name="Text Placeholder 3"/>
          <p:cNvSpPr>
            <a:spLocks noGrp="1"/>
          </p:cNvSpPr>
          <p:nvPr>
            <p:ph type="body" idx="1"/>
          </p:nvPr>
        </p:nvSpPr>
        <p:spPr>
          <a:xfrm>
            <a:off x="618996" y="2168659"/>
            <a:ext cx="10944516" cy="41276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20307254"/>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4" r:id="rId3"/>
    <p:sldLayoutId id="2147483655" r:id="rId4"/>
    <p:sldLayoutId id="2147483656" r:id="rId5"/>
    <p:sldLayoutId id="2147483650" r:id="rId6"/>
    <p:sldLayoutId id="2147483657" r:id="rId7"/>
    <p:sldLayoutId id="2147483652" r:id="rId8"/>
    <p:sldLayoutId id="2147483658" r:id="rId9"/>
    <p:sldLayoutId id="2147483659" r:id="rId10"/>
    <p:sldLayoutId id="2147483649" r:id="rId11"/>
  </p:sldLayoutIdLst>
  <p:hf sldNum="0" hdr="0" dt="0"/>
  <p:txStyles>
    <p:titleStyle>
      <a:lvl1pPr algn="l" defTabSz="914400" rtl="0" eaLnBrk="1" latinLnBrk="0" hangingPunct="1">
        <a:lnSpc>
          <a:spcPct val="90000"/>
        </a:lnSpc>
        <a:spcBef>
          <a:spcPct val="0"/>
        </a:spcBef>
        <a:buNone/>
        <a:defRPr sz="4400" b="1" kern="1200">
          <a:solidFill>
            <a:srgbClr val="F05B26"/>
          </a:solidFill>
          <a:latin typeface="+mj-lt"/>
          <a:ea typeface="+mj-ea"/>
          <a:cs typeface="+mj-cs"/>
        </a:defRPr>
      </a:lvl1pPr>
    </p:titleStyle>
    <p:bodyStyle>
      <a:lvl1pPr marL="342900" marR="0" indent="-342900" algn="l" defTabSz="914400" rtl="0" eaLnBrk="1" fontAlgn="auto" latinLnBrk="0" hangingPunct="1">
        <a:lnSpc>
          <a:spcPct val="110000"/>
        </a:lnSpc>
        <a:spcBef>
          <a:spcPts val="0"/>
        </a:spcBef>
        <a:spcAft>
          <a:spcPts val="0"/>
        </a:spcAft>
        <a:buClr>
          <a:srgbClr val="F05B26"/>
        </a:buClr>
        <a:buSzPct val="100000"/>
        <a:buFont typeface="Wingdings" panose="05000000000000000000" pitchFamily="2" charset="2"/>
        <a:buChar char="§"/>
        <a:tabLst/>
        <a:defRPr sz="2000" kern="1200" baseline="0">
          <a:solidFill>
            <a:srgbClr val="262524"/>
          </a:solidFill>
          <a:latin typeface="+mn-lt"/>
          <a:ea typeface="+mn-ea"/>
          <a:cs typeface="+mn-cs"/>
        </a:defRPr>
      </a:lvl1pPr>
      <a:lvl2pPr marL="642938"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800" kern="1200" baseline="0">
          <a:solidFill>
            <a:schemeClr val="tx1"/>
          </a:solidFill>
          <a:latin typeface="+mn-lt"/>
          <a:ea typeface="+mn-ea"/>
          <a:cs typeface="+mn-cs"/>
        </a:defRPr>
      </a:lvl2pPr>
      <a:lvl3pPr marL="13652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baseline="0">
          <a:solidFill>
            <a:schemeClr val="tx1"/>
          </a:solidFill>
          <a:latin typeface="+mn-lt"/>
          <a:ea typeface="+mn-ea"/>
          <a:cs typeface="+mn-cs"/>
        </a:defRPr>
      </a:lvl3pPr>
      <a:lvl4pPr marL="20002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a:solidFill>
            <a:schemeClr val="tx1"/>
          </a:solidFill>
          <a:latin typeface="+mn-lt"/>
          <a:ea typeface="+mn-ea"/>
          <a:cs typeface="+mn-cs"/>
        </a:defRPr>
      </a:lvl4pPr>
      <a:lvl5pPr marL="2457450" indent="-285750" algn="l" defTabSz="914400" rtl="0" eaLnBrk="1" latinLnBrk="0" hangingPunct="1">
        <a:lnSpc>
          <a:spcPct val="90000"/>
        </a:lnSpc>
        <a:spcBef>
          <a:spcPts val="500"/>
        </a:spcBef>
        <a:buClr>
          <a:srgbClr val="F05B26"/>
        </a:buClr>
        <a:buSzPct val="100000"/>
        <a:buFont typeface="Wingdings" panose="05000000000000000000" pitchFamily="2" charset="2"/>
        <a:buChar char="§"/>
        <a:defRPr sz="1400" kern="1200" baseline="0">
          <a:solidFill>
            <a:schemeClr val="tx1"/>
          </a:solidFill>
          <a:latin typeface="+mn-lt"/>
          <a:ea typeface="+mn-ea"/>
          <a:cs typeface="+mn-cs"/>
        </a:defRPr>
      </a:lvl5pPr>
      <a:lvl6pPr marL="2514600" indent="0" algn="l" defTabSz="914400" rtl="0" eaLnBrk="1" latinLnBrk="0" hangingPunct="1">
        <a:lnSpc>
          <a:spcPct val="90000"/>
        </a:lnSpc>
        <a:spcBef>
          <a:spcPts val="500"/>
        </a:spcBef>
        <a:buClr>
          <a:schemeClr val="accent2"/>
        </a:buClr>
        <a:buFont typeface="Wingdings" panose="05000000000000000000" pitchFamily="2" charset="2"/>
        <a:buChar char="§"/>
        <a:defRPr sz="1200" kern="1200">
          <a:solidFill>
            <a:schemeClr val="tx1"/>
          </a:solidFill>
          <a:latin typeface="+mn-lt"/>
          <a:ea typeface="+mn-ea"/>
          <a:cs typeface="+mn-cs"/>
        </a:defRPr>
      </a:lvl6pPr>
      <a:lvl7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redux.j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edux.js.org/docs/basics/Stor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reactjs/react-redux/blob/master/docs/api.m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ackernoon.com/repatch-the-simplified-redux-2c4aa5c25fa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github.com/reactjs/redux/issues/128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hrome.google.com/webstore/detail/redux-devtools/lmhkpmbekcpmknklioeibfkpmmfibljd?hl=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kiwi.com/en/" TargetMode="External"/><Relationship Id="rId4" Type="http://schemas.openxmlformats.org/officeDocument/2006/relationships/hyperlink" Target="kenticolabs-cdn-develop.azurewebsite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facebook.github.io/react/docs/lifting-state-up.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Thun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reactjs/reselec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github.com/paularmstrong/normalizr" TargetMode="External"/><Relationship Id="rId3" Type="http://schemas.openxmlformats.org/officeDocument/2006/relationships/hyperlink" Target="https://github.com/reactjs/react-redux" TargetMode="External"/><Relationship Id="rId7" Type="http://schemas.openxmlformats.org/officeDocument/2006/relationships/hyperlink" Target="https://github.com/medikoo/memoize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github.com/reactjs/reselect" TargetMode="External"/><Relationship Id="rId11" Type="http://schemas.openxmlformats.org/officeDocument/2006/relationships/hyperlink" Target="http://redux.js.org/docs/introduction/Ecosystem.html" TargetMode="External"/><Relationship Id="rId5" Type="http://schemas.openxmlformats.org/officeDocument/2006/relationships/hyperlink" Target="https://github.com/erikras/redux-form" TargetMode="External"/><Relationship Id="rId10" Type="http://schemas.openxmlformats.org/officeDocument/2006/relationships/hyperlink" Target="https://github.com/gaearon/redux-thunk" TargetMode="External"/><Relationship Id="rId4" Type="http://schemas.openxmlformats.org/officeDocument/2006/relationships/hyperlink" Target="https://github.com/reactjs/react-router-redux" TargetMode="External"/><Relationship Id="rId9" Type="http://schemas.openxmlformats.org/officeDocument/2006/relationships/hyperlink" Target="https://github.com/evgenyrodionov/redux-logger"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hyperlink" Target="http://redux.js.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code-cartoons.com/a-cartoon-intro-to-redux-3afb775501a6" TargetMode="External"/><Relationship Id="rId4" Type="http://schemas.openxmlformats.org/officeDocument/2006/relationships/hyperlink" Target="https://css-tricks.com/learning-react-redu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zuzanad@kentico.co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mailto:410237@mail.muni.cz"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Redux</a:t>
            </a:r>
            <a:endParaRPr lang="cs-CZ" dirty="0"/>
          </a:p>
        </p:txBody>
      </p:sp>
      <p:sp>
        <p:nvSpPr>
          <p:cNvPr id="5" name="Content Placeholder 4"/>
          <p:cNvSpPr>
            <a:spLocks noGrp="1"/>
          </p:cNvSpPr>
          <p:nvPr>
            <p:ph idx="1"/>
          </p:nvPr>
        </p:nvSpPr>
        <p:spPr/>
        <p:txBody>
          <a:bodyPr/>
          <a:lstStyle/>
          <a:p>
            <a:r>
              <a:rPr lang="en-US" dirty="0"/>
              <a:t>Zuzana </a:t>
            </a:r>
            <a:r>
              <a:rPr lang="cs-CZ" dirty="0"/>
              <a:t>Dankovčíková</a:t>
            </a:r>
            <a:endParaRPr lang="en-US" dirty="0"/>
          </a:p>
        </p:txBody>
      </p:sp>
      <p:sp>
        <p:nvSpPr>
          <p:cNvPr id="2" name="BlokTextu 1">
            <a:extLst>
              <a:ext uri="{FF2B5EF4-FFF2-40B4-BE49-F238E27FC236}">
                <a16:creationId xmlns:a16="http://schemas.microsoft.com/office/drawing/2014/main" id="{2B2C661C-4405-4220-8C7A-6FA37E10151A}"/>
              </a:ext>
            </a:extLst>
          </p:cNvPr>
          <p:cNvSpPr txBox="1"/>
          <p:nvPr/>
        </p:nvSpPr>
        <p:spPr>
          <a:xfrm rot="10800000" flipV="1">
            <a:off x="693413" y="3816733"/>
            <a:ext cx="10590283" cy="369332"/>
          </a:xfrm>
          <a:prstGeom prst="rect">
            <a:avLst/>
          </a:prstGeom>
          <a:noFill/>
        </p:spPr>
        <p:txBody>
          <a:bodyPr wrap="square" rtlCol="0">
            <a:spAutoFit/>
          </a:bodyPr>
          <a:lstStyle/>
          <a:p>
            <a:pPr algn="ctr"/>
            <a:r>
              <a:rPr lang="en-US" i="1"/>
              <a:t>“… predictable state container for JavaScript apps.” -- </a:t>
            </a:r>
            <a:r>
              <a:rPr lang="en-US" i="1">
                <a:hlinkClick r:id="rId3"/>
              </a:rPr>
              <a:t>Redux docs</a:t>
            </a:r>
            <a:endParaRPr lang="cs-CZ" i="1" dirty="0"/>
          </a:p>
        </p:txBody>
      </p:sp>
    </p:spTree>
    <p:extLst>
      <p:ext uri="{BB962C8B-B14F-4D97-AF65-F5344CB8AC3E}">
        <p14:creationId xmlns:p14="http://schemas.microsoft.com/office/powerpoint/2010/main" val="71475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&amp; Action creators</a:t>
            </a:r>
            <a:endParaRPr lang="cs-CZ" dirty="0"/>
          </a:p>
        </p:txBody>
      </p:sp>
      <p:sp>
        <p:nvSpPr>
          <p:cNvPr id="3" name="Content Placeholder 2"/>
          <p:cNvSpPr>
            <a:spLocks noGrp="1"/>
          </p:cNvSpPr>
          <p:nvPr>
            <p:ph idx="1"/>
          </p:nvPr>
        </p:nvSpPr>
        <p:spPr>
          <a:xfrm>
            <a:off x="619125" y="2168525"/>
            <a:ext cx="10944225" cy="1779311"/>
          </a:xfrm>
        </p:spPr>
        <p:txBody>
          <a:bodyPr vert="horz" lIns="91440" tIns="45720" rIns="91440" bIns="45720" rtlCol="0" anchor="t">
            <a:normAutofit/>
          </a:bodyPr>
          <a:lstStyle/>
          <a:p>
            <a:r>
              <a:rPr lang="en-US" dirty="0"/>
              <a:t>“</a:t>
            </a:r>
            <a:r>
              <a:rPr lang="en-US" b="1" dirty="0"/>
              <a:t>Actions</a:t>
            </a:r>
            <a:r>
              <a:rPr lang="en-US" dirty="0"/>
              <a:t> are payloads of information that send data from your application to your store. They are the </a:t>
            </a:r>
            <a:r>
              <a:rPr lang="en-US" i="1" dirty="0"/>
              <a:t>only </a:t>
            </a:r>
            <a:r>
              <a:rPr lang="en-US" dirty="0"/>
              <a:t>source of information for the store.”</a:t>
            </a:r>
          </a:p>
          <a:p>
            <a:endParaRPr lang="en-US" dirty="0"/>
          </a:p>
          <a:p>
            <a:r>
              <a:rPr lang="en-US" dirty="0"/>
              <a:t>A new developer can go through all defined actions and immediately see the entire API - all user interactions that are possible in your app.</a:t>
            </a:r>
          </a:p>
          <a:p>
            <a:endParaRPr lang="en-US" sz="1600" dirty="0">
              <a:cs typeface="Segoe UI"/>
            </a:endParaRPr>
          </a:p>
          <a:p>
            <a:endParaRPr lang="en-US" sz="1600" dirty="0">
              <a:cs typeface="Segoe UI"/>
            </a:endParaRPr>
          </a:p>
          <a:p>
            <a:endParaRPr lang="en-US" dirty="0"/>
          </a:p>
        </p:txBody>
      </p:sp>
      <p:sp>
        <p:nvSpPr>
          <p:cNvPr id="4" name="Text Placeholder 3"/>
          <p:cNvSpPr>
            <a:spLocks noGrp="1"/>
          </p:cNvSpPr>
          <p:nvPr>
            <p:ph type="body" sz="quarter" idx="10"/>
          </p:nvPr>
        </p:nvSpPr>
        <p:spPr/>
        <p:txBody>
          <a:bodyPr>
            <a:normAutofit lnSpcReduction="10000"/>
          </a:bodyPr>
          <a:lstStyle/>
          <a:p>
            <a:r>
              <a:rPr lang="en-US" dirty="0"/>
              <a:t>17-redux-action-creators</a:t>
            </a:r>
            <a:endParaRPr lang="cs-CZ" dirty="0"/>
          </a:p>
        </p:txBody>
      </p:sp>
      <p:sp>
        <p:nvSpPr>
          <p:cNvPr id="6" name="Rectangle 2">
            <a:extLst>
              <a:ext uri="{FF2B5EF4-FFF2-40B4-BE49-F238E27FC236}">
                <a16:creationId xmlns:a16="http://schemas.microsoft.com/office/drawing/2014/main" id="{E365D766-D3DC-4BEC-943D-304505B7FAF7}"/>
              </a:ext>
            </a:extLst>
          </p:cNvPr>
          <p:cNvSpPr>
            <a:spLocks noChangeArrowheads="1"/>
          </p:cNvSpPr>
          <p:nvPr/>
        </p:nvSpPr>
        <p:spPr bwMode="auto">
          <a:xfrm>
            <a:off x="618996" y="4611231"/>
            <a:ext cx="5262979" cy="224676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type</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lang="en-US" altLang="en-US" sz="2000" b="1" dirty="0">
                <a:solidFill>
                  <a:srgbClr val="6A8759"/>
                </a:solidFill>
                <a:latin typeface="Courier New" panose="02070309020205020404" pitchFamily="49" charset="0"/>
                <a:cs typeface="Courier New" panose="02070309020205020404" pitchFamily="49" charset="0"/>
              </a:rPr>
              <a:t>'TODO_LIST_ITEM_CREATE'</a:t>
            </a: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payload</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en-US" altLang="en-US" sz="2000" b="1" dirty="0">
                <a:solidFill>
                  <a:srgbClr val="9876AA"/>
                </a:solidFill>
                <a:latin typeface="Courier New" panose="02070309020205020404" pitchFamily="49" charset="0"/>
                <a:cs typeface="Courier New" panose="02070309020205020404" pitchFamily="49" charset="0"/>
              </a:rPr>
              <a:t>    id</a:t>
            </a:r>
            <a:r>
              <a:rPr lang="en-US" altLang="en-US" sz="2000" b="1" dirty="0">
                <a:solidFill>
                  <a:srgbClr val="A9B7C6"/>
                </a:solidFill>
                <a:latin typeface="Courier New" panose="02070309020205020404" pitchFamily="49" charset="0"/>
                <a:cs typeface="Courier New" panose="02070309020205020404" pitchFamily="49" charset="0"/>
              </a:rPr>
              <a:t>: </a:t>
            </a:r>
            <a:r>
              <a:rPr lang="en-US" altLang="en-US" sz="2000" b="1" dirty="0">
                <a:solidFill>
                  <a:srgbClr val="CC7832"/>
                </a:solidFill>
                <a:latin typeface="Courier New" panose="02070309020205020404" pitchFamily="49" charset="0"/>
                <a:cs typeface="Courier New" panose="02070309020205020404" pitchFamily="49" charset="0"/>
              </a:rPr>
              <a:t>42,</a:t>
            </a:r>
            <a:r>
              <a:rPr lang="en-US" altLang="en-US" sz="2000" b="1" dirty="0">
                <a:solidFill>
                  <a:srgbClr val="A9B7C6"/>
                </a:solidFill>
                <a:latin typeface="Courier New" panose="02070309020205020404" pitchFamily="49" charset="0"/>
                <a:cs typeface="Courier New" panose="02070309020205020404" pitchFamily="49" charset="0"/>
              </a:rPr>
              <a:t> </a:t>
            </a:r>
            <a:b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text</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'Buy milk'</a:t>
            </a:r>
            <a:br>
              <a:rPr kumimoji="0" lang="en-US" altLang="en-US" sz="20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4400" b="1"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6AE6AED0-1016-4F93-B2CB-FBD70FB579F1}"/>
              </a:ext>
            </a:extLst>
          </p:cNvPr>
          <p:cNvSpPr>
            <a:spLocks noChangeArrowheads="1"/>
          </p:cNvSpPr>
          <p:nvPr/>
        </p:nvSpPr>
        <p:spPr bwMode="auto">
          <a:xfrm>
            <a:off x="6454259" y="4611230"/>
            <a:ext cx="5109091" cy="224676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createItem</a:t>
            </a:r>
            <a:r>
              <a:rPr kumimoji="0" lang="en-US" altLang="en-US" sz="20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(text) =&gt; ({</a:t>
            </a:r>
            <a:b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type</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TODO_LIST_ITEM_CREATE</a:t>
            </a: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payload</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en-US" altLang="en-US" sz="2000" b="1" dirty="0">
                <a:solidFill>
                  <a:srgbClr val="9876AA"/>
                </a:solidFill>
                <a:latin typeface="Courier New" panose="02070309020205020404" pitchFamily="49" charset="0"/>
                <a:cs typeface="Courier New" panose="02070309020205020404" pitchFamily="49" charset="0"/>
              </a:rPr>
              <a:t>        id</a:t>
            </a:r>
            <a:r>
              <a:rPr lang="en-US" altLang="en-US" sz="2000" b="1" dirty="0">
                <a:solidFill>
                  <a:srgbClr val="A9B7C6"/>
                </a:solidFill>
                <a:latin typeface="Courier New" panose="02070309020205020404" pitchFamily="49" charset="0"/>
                <a:cs typeface="Courier New" panose="02070309020205020404" pitchFamily="49" charset="0"/>
              </a:rPr>
              <a:t>: </a:t>
            </a:r>
            <a:r>
              <a:rPr lang="en-US" altLang="en-US" sz="2000" b="1" dirty="0" err="1">
                <a:solidFill>
                  <a:srgbClr val="FFC66D"/>
                </a:solidFill>
                <a:latin typeface="Courier New" panose="02070309020205020404" pitchFamily="49" charset="0"/>
                <a:cs typeface="Courier New" panose="02070309020205020404" pitchFamily="49" charset="0"/>
              </a:rPr>
              <a:t>uuid</a:t>
            </a:r>
            <a:r>
              <a:rPr lang="en-US" altLang="en-US" sz="2000" b="1" dirty="0">
                <a:solidFill>
                  <a:srgbClr val="A9B7C6"/>
                </a:solidFill>
                <a:latin typeface="Courier New" panose="02070309020205020404" pitchFamily="49" charset="0"/>
                <a:cs typeface="Courier New" panose="02070309020205020404" pitchFamily="49" charset="0"/>
              </a:rPr>
              <a:t>()</a:t>
            </a:r>
            <a:r>
              <a:rPr lang="en-US" altLang="en-US" sz="2000" b="1" dirty="0">
                <a:solidFill>
                  <a:srgbClr val="CC7832"/>
                </a:solidFill>
                <a:latin typeface="Courier New" panose="02070309020205020404" pitchFamily="49" charset="0"/>
                <a:cs typeface="Courier New" panose="02070309020205020404" pitchFamily="49" charset="0"/>
              </a:rPr>
              <a:t>,</a:t>
            </a:r>
            <a:b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text</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text</a:t>
            </a:r>
            <a:b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4400" b="1" i="0" u="none" strike="noStrike" cap="none" normalizeH="0" baseline="0" dirty="0">
              <a:ln>
                <a:noFill/>
              </a:ln>
              <a:solidFill>
                <a:schemeClr val="tx1"/>
              </a:solidFill>
              <a:effectLst/>
              <a:latin typeface="Arial" panose="020B0604020202020204" pitchFamily="34" charset="0"/>
            </a:endParaRPr>
          </a:p>
        </p:txBody>
      </p:sp>
      <p:sp>
        <p:nvSpPr>
          <p:cNvPr id="8" name="TextBox 7"/>
          <p:cNvSpPr txBox="1"/>
          <p:nvPr/>
        </p:nvSpPr>
        <p:spPr>
          <a:xfrm>
            <a:off x="6224141" y="4258264"/>
            <a:ext cx="574357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Action creator -</a:t>
            </a:r>
            <a:r>
              <a:rPr lang="en-US" dirty="0"/>
              <a:t> helper function for creating actions</a:t>
            </a:r>
          </a:p>
        </p:txBody>
      </p:sp>
      <p:sp>
        <p:nvSpPr>
          <p:cNvPr id="9" name="TextBox 8"/>
          <p:cNvSpPr txBox="1"/>
          <p:nvPr/>
        </p:nvSpPr>
        <p:spPr>
          <a:xfrm>
            <a:off x="390796" y="4258264"/>
            <a:ext cx="5503789"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Action - </a:t>
            </a:r>
            <a:r>
              <a:rPr lang="en-US" dirty="0"/>
              <a:t>simple JS objects describing data change</a:t>
            </a:r>
            <a:endParaRPr lang="en-US" dirty="0">
              <a:cs typeface="Segoe UI"/>
            </a:endParaRPr>
          </a:p>
        </p:txBody>
      </p:sp>
    </p:spTree>
    <p:extLst>
      <p:ext uri="{BB962C8B-B14F-4D97-AF65-F5344CB8AC3E}">
        <p14:creationId xmlns:p14="http://schemas.microsoft.com/office/powerpoint/2010/main" val="3941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Reducers</a:t>
            </a:r>
            <a:endParaRPr lang="cs-CZ" dirty="0"/>
          </a:p>
        </p:txBody>
      </p:sp>
      <p:sp>
        <p:nvSpPr>
          <p:cNvPr id="3" name="Content Placeholder 2"/>
          <p:cNvSpPr>
            <a:spLocks noGrp="1"/>
          </p:cNvSpPr>
          <p:nvPr>
            <p:ph idx="1"/>
          </p:nvPr>
        </p:nvSpPr>
        <p:spPr>
          <a:xfrm>
            <a:off x="618995" y="2168659"/>
            <a:ext cx="11573005" cy="4220847"/>
          </a:xfrm>
        </p:spPr>
        <p:txBody>
          <a:bodyPr>
            <a:normAutofit/>
          </a:bodyPr>
          <a:lstStyle/>
          <a:p>
            <a:r>
              <a:rPr lang="en-US" dirty="0"/>
              <a:t>Action describes WHAT has happened, reducer specifies </a:t>
            </a:r>
            <a:r>
              <a:rPr lang="en-US" b="1" dirty="0"/>
              <a:t>HOW the state should change</a:t>
            </a:r>
            <a:endParaRPr lang="en-US" dirty="0"/>
          </a:p>
          <a:p>
            <a:endParaRPr lang="en-US" dirty="0"/>
          </a:p>
          <a:p>
            <a:pPr marL="342900" indent="-342900">
              <a:buFont typeface="Arial" panose="020B0604020202020204" pitchFamily="34" charset="0"/>
              <a:buChar char="•"/>
            </a:pPr>
            <a:r>
              <a:rPr lang="en-US" b="1" dirty="0"/>
              <a:t>1 root reducer </a:t>
            </a:r>
            <a:r>
              <a:rPr lang="en-US" dirty="0"/>
              <a:t>that can be composed from many others</a:t>
            </a:r>
          </a:p>
          <a:p>
            <a:pPr marL="342900" indent="-342900">
              <a:buFont typeface="Arial" panose="020B0604020202020204" pitchFamily="34" charset="0"/>
              <a:buChar char="•"/>
            </a:pPr>
            <a:r>
              <a:rPr lang="en-US" dirty="0"/>
              <a:t>Pure function </a:t>
            </a:r>
            <a:r>
              <a:rPr lang="en-US" b="1" dirty="0">
                <a:latin typeface="Consolas" panose="020B0609020204030204" pitchFamily="49" charset="0"/>
              </a:rPr>
              <a:t>(</a:t>
            </a:r>
            <a:r>
              <a:rPr lang="en-US" b="1" dirty="0" err="1">
                <a:latin typeface="Consolas" panose="020B0609020204030204" pitchFamily="49" charset="0"/>
              </a:rPr>
              <a:t>prevState</a:t>
            </a:r>
            <a:r>
              <a:rPr lang="en-US" b="1" dirty="0">
                <a:latin typeface="Consolas" panose="020B0609020204030204" pitchFamily="49" charset="0"/>
              </a:rPr>
              <a:t>, action) =&gt; </a:t>
            </a:r>
            <a:r>
              <a:rPr lang="en-US" b="1" dirty="0" err="1">
                <a:latin typeface="Consolas" panose="020B0609020204030204" pitchFamily="49" charset="0"/>
              </a:rPr>
              <a:t>nextState</a:t>
            </a:r>
            <a:endParaRPr lang="en-US" b="1" dirty="0">
              <a:latin typeface="Consolas" panose="020B0609020204030204" pitchFamily="49" charset="0"/>
            </a:endParaRPr>
          </a:p>
          <a:p>
            <a:pPr marL="342900" indent="-342900">
              <a:buFont typeface="Arial" panose="020B0604020202020204" pitchFamily="34" charset="0"/>
              <a:buChar char="•"/>
            </a:pPr>
            <a:endParaRPr lang="en-US" b="1" dirty="0"/>
          </a:p>
          <a:p>
            <a:endParaRPr lang="en-US" dirty="0"/>
          </a:p>
          <a:p>
            <a:r>
              <a:rPr lang="en-US" dirty="0"/>
              <a:t>What is a </a:t>
            </a:r>
            <a:r>
              <a:rPr lang="en-US" b="1" dirty="0"/>
              <a:t>pure function</a:t>
            </a:r>
            <a:r>
              <a:rPr lang="en-US" dirty="0"/>
              <a:t>?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args</a:t>
            </a:r>
            <a:r>
              <a:rPr lang="en-US" dirty="0">
                <a:latin typeface="Consolas" panose="020B0609020204030204" pitchFamily="49" charset="0"/>
                <a:cs typeface="Consolas" panose="020B0609020204030204" pitchFamily="49" charset="0"/>
              </a:rPr>
              <a:t>) =&gt; result</a:t>
            </a:r>
          </a:p>
          <a:p>
            <a:pPr marL="342900" indent="-342900" fontAlgn="ctr">
              <a:buFont typeface="Arial" panose="020B0604020202020204" pitchFamily="34" charset="0"/>
              <a:buChar char="•"/>
            </a:pPr>
            <a:r>
              <a:rPr lang="en-US" dirty="0"/>
              <a:t>I</a:t>
            </a:r>
            <a:r>
              <a:rPr lang="cs-CZ" dirty="0"/>
              <a:t>t does not make outside network or database calls.</a:t>
            </a:r>
          </a:p>
          <a:p>
            <a:pPr marL="342900" indent="-342900" fontAlgn="ctr">
              <a:buFont typeface="Arial" panose="020B0604020202020204" pitchFamily="34" charset="0"/>
              <a:buChar char="•"/>
            </a:pPr>
            <a:r>
              <a:rPr lang="cs-CZ" dirty="0"/>
              <a:t>Its return value depends solely on the values of its parameters.</a:t>
            </a:r>
          </a:p>
          <a:p>
            <a:pPr marL="342900" indent="-342900" fontAlgn="ctr">
              <a:buFont typeface="Arial" panose="020B0604020202020204" pitchFamily="34" charset="0"/>
              <a:buChar char="•"/>
            </a:pPr>
            <a:r>
              <a:rPr lang="cs-CZ" dirty="0"/>
              <a:t>Its arguments should be considered "</a:t>
            </a:r>
            <a:r>
              <a:rPr lang="cs-CZ" dirty="0" err="1"/>
              <a:t>immutable</a:t>
            </a:r>
            <a:r>
              <a:rPr lang="cs-CZ" dirty="0"/>
              <a:t>" </a:t>
            </a:r>
            <a:r>
              <a:rPr lang="en-US" dirty="0"/>
              <a:t>(must not </a:t>
            </a:r>
            <a:r>
              <a:rPr lang="cs-CZ" dirty="0" err="1"/>
              <a:t>be</a:t>
            </a:r>
            <a:r>
              <a:rPr lang="cs-CZ" dirty="0"/>
              <a:t> </a:t>
            </a:r>
            <a:r>
              <a:rPr lang="cs-CZ" dirty="0" err="1"/>
              <a:t>change</a:t>
            </a:r>
            <a:r>
              <a:rPr lang="en-US" dirty="0"/>
              <a:t>d)</a:t>
            </a:r>
            <a:endParaRPr lang="cs-CZ" dirty="0"/>
          </a:p>
          <a:p>
            <a:pPr marL="342900" indent="-342900" fontAlgn="ctr">
              <a:buFont typeface="Arial" panose="020B0604020202020204" pitchFamily="34" charset="0"/>
              <a:buChar char="•"/>
            </a:pPr>
            <a:r>
              <a:rPr lang="cs-CZ" b="1" dirty="0"/>
              <a:t>Calling a pure function with the same set of arguments will always return the same value.</a:t>
            </a:r>
          </a:p>
          <a:p>
            <a:endParaRPr lang="cs-CZ" dirty="0"/>
          </a:p>
          <a:p>
            <a:endParaRPr lang="en-US" dirty="0"/>
          </a:p>
          <a:p>
            <a:endParaRPr lang="cs-CZ" dirty="0"/>
          </a:p>
        </p:txBody>
      </p:sp>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spTree>
    <p:extLst>
      <p:ext uri="{BB962C8B-B14F-4D97-AF65-F5344CB8AC3E}">
        <p14:creationId xmlns:p14="http://schemas.microsoft.com/office/powerpoint/2010/main" val="2029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FD728-0821-4DF7-978D-DCEBEE1DB7AF}"/>
              </a:ext>
            </a:extLst>
          </p:cNvPr>
          <p:cNvSpPr>
            <a:spLocks noGrp="1"/>
          </p:cNvSpPr>
          <p:nvPr>
            <p:ph type="title"/>
          </p:nvPr>
        </p:nvSpPr>
        <p:spPr/>
        <p:txBody>
          <a:bodyPr/>
          <a:lstStyle/>
          <a:p>
            <a:r>
              <a:rPr lang="en-US" dirty="0"/>
              <a:t>Pure or impure?</a:t>
            </a:r>
          </a:p>
        </p:txBody>
      </p:sp>
      <p:sp>
        <p:nvSpPr>
          <p:cNvPr id="4" name="Zástupný objekt pre text 3">
            <a:extLst>
              <a:ext uri="{FF2B5EF4-FFF2-40B4-BE49-F238E27FC236}">
                <a16:creationId xmlns:a16="http://schemas.microsoft.com/office/drawing/2014/main" id="{5475A1EC-D8F7-4261-8677-B374013C27B7}"/>
              </a:ext>
            </a:extLst>
          </p:cNvPr>
          <p:cNvSpPr>
            <a:spLocks noGrp="1"/>
          </p:cNvSpPr>
          <p:nvPr>
            <p:ph type="body" sz="quarter" idx="10"/>
          </p:nvPr>
        </p:nvSpPr>
        <p:spPr/>
        <p:txBody>
          <a:bodyPr>
            <a:normAutofit lnSpcReduction="10000"/>
          </a:bodyPr>
          <a:lstStyle/>
          <a:p>
            <a:endParaRPr lang="en-US"/>
          </a:p>
        </p:txBody>
      </p:sp>
      <p:sp>
        <p:nvSpPr>
          <p:cNvPr id="5" name="Rectangle 1">
            <a:extLst>
              <a:ext uri="{FF2B5EF4-FFF2-40B4-BE49-F238E27FC236}">
                <a16:creationId xmlns:a16="http://schemas.microsoft.com/office/drawing/2014/main" id="{11055206-2A91-417A-B087-1BD38904B4AA}"/>
              </a:ext>
            </a:extLst>
          </p:cNvPr>
          <p:cNvSpPr>
            <a:spLocks noGrp="1" noChangeArrowheads="1"/>
          </p:cNvSpPr>
          <p:nvPr>
            <p:ph idx="1"/>
          </p:nvPr>
        </p:nvSpPr>
        <p:spPr bwMode="auto">
          <a:xfrm>
            <a:off x="618996" y="5121179"/>
            <a:ext cx="9635971" cy="954107"/>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var</a:t>
            </a:r>
            <a:r>
              <a:rPr kumimoji="0" lang="en-US" altLang="en-US" sz="28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count = </a:t>
            </a:r>
            <a:r>
              <a:rPr kumimoji="0" lang="en-US" altLang="en-US" sz="2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en-US" altLang="en-US" sz="2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800"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cosnt</a:t>
            </a:r>
            <a:r>
              <a:rPr kumimoji="0" lang="en-US" altLang="en-US" sz="28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increaseCount</a:t>
            </a:r>
            <a:r>
              <a:rPr kumimoji="0" lang="en-US" altLang="en-US" sz="28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 = </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val</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=&gt; count += </a:t>
            </a:r>
            <a:r>
              <a:rPr kumimoji="0" lang="en-US" altLang="en-US" sz="2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val</a:t>
            </a:r>
            <a:r>
              <a:rPr kumimoji="0" lang="en-US" altLang="en-US" sz="2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p>
        </p:txBody>
      </p:sp>
      <p:sp>
        <p:nvSpPr>
          <p:cNvPr id="6" name="Rectangle 2">
            <a:extLst>
              <a:ext uri="{FF2B5EF4-FFF2-40B4-BE49-F238E27FC236}">
                <a16:creationId xmlns:a16="http://schemas.microsoft.com/office/drawing/2014/main" id="{5C796848-E8B4-46B7-B8D2-3ADD018131AD}"/>
              </a:ext>
            </a:extLst>
          </p:cNvPr>
          <p:cNvSpPr>
            <a:spLocks noChangeArrowheads="1"/>
          </p:cNvSpPr>
          <p:nvPr/>
        </p:nvSpPr>
        <p:spPr bwMode="auto">
          <a:xfrm>
            <a:off x="618996" y="3129292"/>
            <a:ext cx="11139588" cy="52322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28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time </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=&gt; </a:t>
            </a:r>
            <a:r>
              <a:rPr kumimoji="0" lang="en-US" altLang="en-US" sz="28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new </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Date().</a:t>
            </a:r>
            <a:r>
              <a:rPr kumimoji="0" lang="en-US" altLang="en-US" sz="28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toLocaleTimeString</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78C96337-420B-4175-B13F-FEF9E85DC48F}"/>
              </a:ext>
            </a:extLst>
          </p:cNvPr>
          <p:cNvSpPr>
            <a:spLocks noChangeArrowheads="1"/>
          </p:cNvSpPr>
          <p:nvPr/>
        </p:nvSpPr>
        <p:spPr bwMode="auto">
          <a:xfrm>
            <a:off x="618996" y="4084140"/>
            <a:ext cx="7273145" cy="52322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28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addFive</a:t>
            </a:r>
            <a:r>
              <a:rPr kumimoji="0" lang="en-US" altLang="en-US" sz="28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val</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=&gt; </a:t>
            </a:r>
            <a:r>
              <a:rPr kumimoji="0" lang="en-US" altLang="en-US" sz="28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val</a:t>
            </a:r>
            <a:r>
              <a:rPr kumimoji="0" lang="en-US" altLang="en-US" sz="28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28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5</a:t>
            </a:r>
            <a:r>
              <a:rPr kumimoji="0" lang="en-US" altLang="en-US" sz="28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C3BAEAD0-E6C4-46A3-BD10-5FCA5B7105F0}"/>
              </a:ext>
            </a:extLst>
          </p:cNvPr>
          <p:cNvSpPr>
            <a:spLocks noChangeArrowheads="1"/>
          </p:cNvSpPr>
          <p:nvPr/>
        </p:nvSpPr>
        <p:spPr bwMode="auto">
          <a:xfrm>
            <a:off x="618996" y="2274612"/>
            <a:ext cx="8111516" cy="461665"/>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getMagicNumber</a:t>
            </a:r>
            <a:r>
              <a:rPr kumimoji="0" lang="en-US" altLang="en-US" sz="24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=&gt; </a:t>
            </a:r>
            <a:r>
              <a:rPr kumimoji="0" lang="en-US" altLang="en-US" sz="2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Math.</a:t>
            </a:r>
            <a:r>
              <a:rPr kumimoji="0" lang="en-US" altLang="en-US" sz="2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random</a:t>
            </a:r>
            <a:r>
              <a:rPr kumimoji="0" lang="en-US" altLang="en-US" sz="2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70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Reducers</a:t>
            </a:r>
            <a:endParaRPr lang="cs-CZ" dirty="0"/>
          </a:p>
        </p:txBody>
      </p:sp>
      <p:sp>
        <p:nvSpPr>
          <p:cNvPr id="3" name="Content Placeholder 2"/>
          <p:cNvSpPr>
            <a:spLocks noGrp="1"/>
          </p:cNvSpPr>
          <p:nvPr>
            <p:ph idx="1"/>
          </p:nvPr>
        </p:nvSpPr>
        <p:spPr>
          <a:xfrm>
            <a:off x="618995" y="3070012"/>
            <a:ext cx="3939073" cy="3319494"/>
          </a:xfrm>
        </p:spPr>
        <p:txBody>
          <a:bodyPr>
            <a:normAutofit/>
          </a:bodyPr>
          <a:lstStyle/>
          <a:p>
            <a:r>
              <a:rPr lang="en-US" sz="2400" dirty="0"/>
              <a:t>Previous state argument</a:t>
            </a:r>
          </a:p>
          <a:p>
            <a:pPr marL="342900" indent="-342900">
              <a:buFont typeface="Arial" panose="020B0604020202020204" pitchFamily="34" charset="0"/>
              <a:buChar char="•"/>
            </a:pPr>
            <a:r>
              <a:rPr lang="en-US" sz="2400" dirty="0"/>
              <a:t>Specify default value</a:t>
            </a:r>
          </a:p>
          <a:p>
            <a:pPr marL="342900" indent="-342900">
              <a:buFont typeface="Arial" panose="020B0604020202020204" pitchFamily="34" charset="0"/>
              <a:buChar char="•"/>
            </a:pPr>
            <a:r>
              <a:rPr lang="en-US" sz="2400" dirty="0"/>
              <a:t>Return same reference for irrelevant action type</a:t>
            </a:r>
          </a:p>
        </p:txBody>
      </p:sp>
      <p:sp>
        <p:nvSpPr>
          <p:cNvPr id="5" name="Zástupný objekt pre text 4">
            <a:extLst>
              <a:ext uri="{FF2B5EF4-FFF2-40B4-BE49-F238E27FC236}">
                <a16:creationId xmlns:a16="http://schemas.microsoft.com/office/drawing/2014/main" id="{D818FDDC-AA3E-443A-A933-A2EE73EBB183}"/>
              </a:ext>
            </a:extLst>
          </p:cNvPr>
          <p:cNvSpPr>
            <a:spLocks noGrp="1"/>
          </p:cNvSpPr>
          <p:nvPr>
            <p:ph type="body" sz="quarter" idx="10"/>
          </p:nvPr>
        </p:nvSpPr>
        <p:spPr/>
        <p:txBody>
          <a:bodyPr>
            <a:normAutofit lnSpcReduction="10000"/>
          </a:bodyPr>
          <a:lstStyle/>
          <a:p>
            <a:r>
              <a:rPr lang="en-US" dirty="0"/>
              <a:t>18-redux-reducers</a:t>
            </a:r>
          </a:p>
        </p:txBody>
      </p:sp>
      <p:pic>
        <p:nvPicPr>
          <p:cNvPr id="11" name="Picture 10"/>
          <p:cNvPicPr>
            <a:picLocks noChangeAspect="1"/>
          </p:cNvPicPr>
          <p:nvPr/>
        </p:nvPicPr>
        <p:blipFill rotWithShape="1">
          <a:blip r:embed="rId3"/>
          <a:srcRect l="1925" t="8178" r="2256" b="6233"/>
          <a:stretch/>
        </p:blipFill>
        <p:spPr>
          <a:xfrm>
            <a:off x="3463490" y="862651"/>
            <a:ext cx="8100022" cy="1896504"/>
          </a:xfrm>
          <a:prstGeom prst="rect">
            <a:avLst/>
          </a:prstGeom>
        </p:spPr>
      </p:pic>
      <p:sp>
        <p:nvSpPr>
          <p:cNvPr id="4" name="Rectangle 1">
            <a:extLst>
              <a:ext uri="{FF2B5EF4-FFF2-40B4-BE49-F238E27FC236}">
                <a16:creationId xmlns:a16="http://schemas.microsoft.com/office/drawing/2014/main" id="{C9FA2CCE-D5AB-416F-8193-A1747EF26233}"/>
              </a:ext>
            </a:extLst>
          </p:cNvPr>
          <p:cNvSpPr>
            <a:spLocks noChangeArrowheads="1"/>
          </p:cNvSpPr>
          <p:nvPr/>
        </p:nvSpPr>
        <p:spPr bwMode="auto">
          <a:xfrm>
            <a:off x="4558068" y="2791178"/>
            <a:ext cx="7005444" cy="378565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function </a:t>
            </a:r>
            <a:r>
              <a:rPr kumimoji="0" lang="en-US" altLang="en-US" sz="24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counter</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(state = </a:t>
            </a:r>
            <a:r>
              <a:rPr kumimoji="0" lang="en-US" altLang="en-US" sz="2400" b="1"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action) {</a:t>
            </a:r>
            <a:b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switch </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400"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action.</a:t>
            </a:r>
            <a:r>
              <a:rPr kumimoji="0" lang="en-US" altLang="en-US" sz="2400"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type</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case </a:t>
            </a:r>
            <a:r>
              <a:rPr kumimoji="0" lang="en-US" altLang="en-US" sz="24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'INCREMENT'</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state + </a:t>
            </a:r>
            <a:r>
              <a:rPr kumimoji="0" lang="en-US" altLang="en-US" sz="2400" b="1"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1</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case </a:t>
            </a:r>
            <a:r>
              <a:rPr kumimoji="0" lang="en-US" altLang="en-US" sz="24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'DECREMENT'</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state - </a:t>
            </a:r>
            <a:r>
              <a:rPr kumimoji="0" lang="en-US" altLang="en-US" sz="2400" b="1"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1</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default</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state</a:t>
            </a: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4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280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0A460-B2FE-4299-9AEB-556A13B7D2F1}"/>
              </a:ext>
            </a:extLst>
          </p:cNvPr>
          <p:cNvSpPr>
            <a:spLocks noGrp="1"/>
          </p:cNvSpPr>
          <p:nvPr>
            <p:ph type="title"/>
          </p:nvPr>
        </p:nvSpPr>
        <p:spPr/>
        <p:txBody>
          <a:bodyPr/>
          <a:lstStyle/>
          <a:p>
            <a:r>
              <a:rPr lang="sk-SK" dirty="0" err="1"/>
              <a:t>Reducer</a:t>
            </a:r>
            <a:r>
              <a:rPr lang="sk-SK" dirty="0"/>
              <a:t> </a:t>
            </a:r>
            <a:r>
              <a:rPr lang="sk-SK" dirty="0" err="1"/>
              <a:t>composition</a:t>
            </a:r>
            <a:endParaRPr lang="en-US" dirty="0"/>
          </a:p>
        </p:txBody>
      </p:sp>
      <p:pic>
        <p:nvPicPr>
          <p:cNvPr id="6" name="Zástupný objekt pre obsah 5">
            <a:extLst>
              <a:ext uri="{FF2B5EF4-FFF2-40B4-BE49-F238E27FC236}">
                <a16:creationId xmlns:a16="http://schemas.microsoft.com/office/drawing/2014/main" id="{4B620AA6-1756-4A01-8952-A17A596254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824" y="2085684"/>
            <a:ext cx="9316416" cy="4563528"/>
          </a:xfrm>
        </p:spPr>
      </p:pic>
      <p:sp>
        <p:nvSpPr>
          <p:cNvPr id="4" name="Zástupný objekt pre text 3">
            <a:extLst>
              <a:ext uri="{FF2B5EF4-FFF2-40B4-BE49-F238E27FC236}">
                <a16:creationId xmlns:a16="http://schemas.microsoft.com/office/drawing/2014/main" id="{83DE6594-1368-4A99-A28F-304C82A22AE2}"/>
              </a:ext>
            </a:extLst>
          </p:cNvPr>
          <p:cNvSpPr>
            <a:spLocks noGrp="1"/>
          </p:cNvSpPr>
          <p:nvPr>
            <p:ph type="body" sz="quarter" idx="10"/>
          </p:nvPr>
        </p:nvSpPr>
        <p:spPr/>
        <p:txBody>
          <a:bodyPr>
            <a:normAutofit lnSpcReduction="10000"/>
          </a:bodyPr>
          <a:lstStyle/>
          <a:p>
            <a:r>
              <a:rPr lang="en-US" dirty="0"/>
              <a:t>18-redux-reducers</a:t>
            </a:r>
          </a:p>
          <a:p>
            <a:endParaRPr lang="en-US" dirty="0"/>
          </a:p>
        </p:txBody>
      </p:sp>
    </p:spTree>
    <p:extLst>
      <p:ext uri="{BB962C8B-B14F-4D97-AF65-F5344CB8AC3E}">
        <p14:creationId xmlns:p14="http://schemas.microsoft.com/office/powerpoint/2010/main" val="38459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a:t>
            </a:r>
            <a:endParaRPr lang="cs-CZ" dirty="0"/>
          </a:p>
        </p:txBody>
      </p:sp>
      <p:sp>
        <p:nvSpPr>
          <p:cNvPr id="8" name="Content Placeholder 7"/>
          <p:cNvSpPr>
            <a:spLocks noGrp="1"/>
          </p:cNvSpPr>
          <p:nvPr>
            <p:ph idx="1"/>
          </p:nvPr>
        </p:nvSpPr>
        <p:spPr/>
        <p:txBody>
          <a:bodyPr vert="horz" lIns="91440" tIns="45720" rIns="91440" bIns="45720" rtlCol="0" anchor="t">
            <a:normAutofit/>
          </a:bodyPr>
          <a:lstStyle/>
          <a:p>
            <a:r>
              <a:rPr lang="en-US" b="1" dirty="0"/>
              <a:t>Single store for whole app managed by Redux </a:t>
            </a:r>
            <a:r>
              <a:rPr lang="en-US" dirty="0"/>
              <a:t>(we only provide a root reducer)</a:t>
            </a:r>
          </a:p>
          <a:p>
            <a:endParaRPr lang="en-US" dirty="0"/>
          </a:p>
          <a:p>
            <a:pPr marL="342900" indent="-342900">
              <a:buFont typeface="Arial" panose="020B0604020202020204" pitchFamily="34" charset="0"/>
              <a:buChar char="•"/>
            </a:pPr>
            <a:r>
              <a:rPr lang="en-US" dirty="0"/>
              <a:t>Holds application state;</a:t>
            </a:r>
            <a:endParaRPr lang="en-US" dirty="0">
              <a:cs typeface="Segoe UI"/>
            </a:endParaRPr>
          </a:p>
          <a:p>
            <a:pPr marL="342900" indent="-342900">
              <a:buFont typeface="Arial" panose="020B0604020202020204" pitchFamily="34" charset="0"/>
              <a:buChar char="•"/>
            </a:pPr>
            <a:r>
              <a:rPr lang="en-US" dirty="0"/>
              <a:t>Allows access to state via </a:t>
            </a:r>
            <a:r>
              <a:rPr lang="en-US" b="1" dirty="0" err="1"/>
              <a:t>getState</a:t>
            </a:r>
            <a:r>
              <a:rPr lang="en-US" dirty="0"/>
              <a:t>();</a:t>
            </a:r>
          </a:p>
          <a:p>
            <a:pPr marL="342900" indent="-342900">
              <a:buFont typeface="Arial" panose="020B0604020202020204" pitchFamily="34" charset="0"/>
              <a:buChar char="•"/>
            </a:pPr>
            <a:r>
              <a:rPr lang="en-US" dirty="0"/>
              <a:t>Allows state to be updated via </a:t>
            </a:r>
            <a:r>
              <a:rPr lang="en-US" b="1" dirty="0"/>
              <a:t>dispatch(action</a:t>
            </a:r>
            <a:r>
              <a:rPr lang="en-US" dirty="0"/>
              <a:t>);</a:t>
            </a:r>
          </a:p>
          <a:p>
            <a:pPr marL="342900" indent="-342900">
              <a:buFont typeface="Arial" panose="020B0604020202020204" pitchFamily="34" charset="0"/>
              <a:buChar char="•"/>
            </a:pPr>
            <a:r>
              <a:rPr lang="en-US" dirty="0"/>
              <a:t>Registers listeners via </a:t>
            </a:r>
            <a:r>
              <a:rPr lang="en-US" b="1" dirty="0"/>
              <a:t>subscribe(listener</a:t>
            </a:r>
            <a:r>
              <a:rPr lang="en-US" dirty="0"/>
              <a:t>);</a:t>
            </a:r>
          </a:p>
          <a:p>
            <a:pPr marL="342900" indent="-342900">
              <a:buFont typeface="Arial" panose="020B0604020202020204" pitchFamily="34" charset="0"/>
              <a:buChar char="•"/>
            </a:pPr>
            <a:r>
              <a:rPr lang="en-US" dirty="0"/>
              <a:t>Handles unregistering of listeners via the function returned by subscribe(listener).</a:t>
            </a:r>
          </a:p>
          <a:p>
            <a:pPr marL="342900" indent="-342900">
              <a:buFont typeface="Arial" panose="020B0604020202020204" pitchFamily="34" charset="0"/>
              <a:buChar char="•"/>
            </a:pPr>
            <a:endParaRPr lang="en-US" dirty="0"/>
          </a:p>
          <a:p>
            <a:pPr algn="r"/>
            <a:r>
              <a:rPr lang="en-US" dirty="0"/>
              <a:t>-- </a:t>
            </a:r>
            <a:r>
              <a:rPr lang="en-US" dirty="0">
                <a:hlinkClick r:id="rId3"/>
              </a:rPr>
              <a:t>Redux docs</a:t>
            </a:r>
            <a:endParaRPr lang="en-US" dirty="0"/>
          </a:p>
          <a:p>
            <a:endParaRPr lang="cs-CZ" dirty="0"/>
          </a:p>
        </p:txBody>
      </p:sp>
      <p:sp>
        <p:nvSpPr>
          <p:cNvPr id="9" name="Text Placeholder 8"/>
          <p:cNvSpPr>
            <a:spLocks noGrp="1"/>
          </p:cNvSpPr>
          <p:nvPr>
            <p:ph type="body" sz="quarter" idx="10"/>
          </p:nvPr>
        </p:nvSpPr>
        <p:spPr/>
        <p:txBody>
          <a:bodyPr>
            <a:normAutofit lnSpcReduction="10000"/>
          </a:bodyPr>
          <a:lstStyle/>
          <a:p>
            <a:endParaRPr lang="cs-CZ"/>
          </a:p>
        </p:txBody>
      </p:sp>
    </p:spTree>
    <p:extLst>
      <p:ext uri="{BB962C8B-B14F-4D97-AF65-F5344CB8AC3E}">
        <p14:creationId xmlns:p14="http://schemas.microsoft.com/office/powerpoint/2010/main" val="58883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Minimalistic API</a:t>
            </a:r>
            <a:endParaRPr lang="cs-CZ" dirty="0"/>
          </a:p>
        </p:txBody>
      </p:sp>
      <p:sp>
        <p:nvSpPr>
          <p:cNvPr id="3" name="Content Placeholder 2"/>
          <p:cNvSpPr>
            <a:spLocks noGrp="1"/>
          </p:cNvSpPr>
          <p:nvPr>
            <p:ph idx="1"/>
          </p:nvPr>
        </p:nvSpPr>
        <p:spPr/>
        <p:txBody>
          <a:bodyPr/>
          <a:lstStyle/>
          <a:p>
            <a:pPr fontAlgn="ctr"/>
            <a:endParaRPr lang="en-US" dirty="0"/>
          </a:p>
          <a:p>
            <a:pPr marL="342900" indent="-342900" fontAlgn="ctr">
              <a:buFont typeface="Arial" panose="020B0604020202020204" pitchFamily="34" charset="0"/>
              <a:buChar char="•"/>
            </a:pPr>
            <a:r>
              <a:rPr lang="en-US" b="1" dirty="0" err="1"/>
              <a:t>createStore</a:t>
            </a:r>
            <a:r>
              <a:rPr lang="en-US" b="1" dirty="0"/>
              <a:t>(</a:t>
            </a:r>
            <a:r>
              <a:rPr lang="en-US" b="1" dirty="0" err="1"/>
              <a:t>rootReducer</a:t>
            </a:r>
            <a:r>
              <a:rPr lang="en-US" b="1" dirty="0"/>
              <a:t>)</a:t>
            </a:r>
          </a:p>
          <a:p>
            <a:pPr marL="342900" indent="-342900" fontAlgn="ctr">
              <a:buFont typeface="Arial" panose="020B0604020202020204" pitchFamily="34" charset="0"/>
              <a:buChar char="•"/>
            </a:pPr>
            <a:endParaRPr lang="en-US" dirty="0"/>
          </a:p>
          <a:p>
            <a:pPr marL="342900" indent="-342900" fontAlgn="ctr">
              <a:buFont typeface="Arial" panose="020B0604020202020204" pitchFamily="34" charset="0"/>
              <a:buChar char="•"/>
            </a:pPr>
            <a:r>
              <a:rPr lang="cs-CZ" dirty="0" err="1"/>
              <a:t>store.</a:t>
            </a:r>
            <a:r>
              <a:rPr lang="cs-CZ" b="1" dirty="0" err="1"/>
              <a:t>getState</a:t>
            </a:r>
            <a:r>
              <a:rPr lang="cs-CZ" dirty="0"/>
              <a:t>()</a:t>
            </a:r>
          </a:p>
          <a:p>
            <a:pPr marL="342900" indent="-342900" fontAlgn="ctr">
              <a:buFont typeface="Arial" panose="020B0604020202020204" pitchFamily="34" charset="0"/>
              <a:buChar char="•"/>
            </a:pPr>
            <a:r>
              <a:rPr lang="cs-CZ" dirty="0"/>
              <a:t>store.</a:t>
            </a:r>
            <a:r>
              <a:rPr lang="cs-CZ" b="1" dirty="0"/>
              <a:t>dispatch</a:t>
            </a:r>
            <a:r>
              <a:rPr lang="cs-CZ" dirty="0"/>
              <a:t>(action)</a:t>
            </a:r>
          </a:p>
          <a:p>
            <a:pPr marL="342900" indent="-342900" fontAlgn="ctr">
              <a:buFont typeface="Arial" panose="020B0604020202020204" pitchFamily="34" charset="0"/>
              <a:buChar char="•"/>
            </a:pPr>
            <a:r>
              <a:rPr lang="cs-CZ" dirty="0"/>
              <a:t>store.</a:t>
            </a:r>
            <a:r>
              <a:rPr lang="cs-CZ" b="1" dirty="0"/>
              <a:t>subscribe</a:t>
            </a:r>
            <a:r>
              <a:rPr lang="cs-CZ" dirty="0"/>
              <a:t>(</a:t>
            </a:r>
            <a:r>
              <a:rPr lang="cs-CZ" dirty="0" err="1"/>
              <a:t>listener</a:t>
            </a:r>
            <a:r>
              <a:rPr lang="cs-CZ" dirty="0"/>
              <a:t>)</a:t>
            </a:r>
          </a:p>
          <a:p>
            <a:pPr marL="342900" indent="-342900" fontAlgn="ctr">
              <a:buFont typeface="Arial" panose="020B0604020202020204" pitchFamily="34" charset="0"/>
              <a:buChar char="•"/>
            </a:pPr>
            <a:endParaRPr lang="en-US" b="1" dirty="0"/>
          </a:p>
          <a:p>
            <a:pPr marL="342900" indent="-342900" fontAlgn="ctr">
              <a:buFont typeface="Arial" panose="020B0604020202020204" pitchFamily="34" charset="0"/>
              <a:buChar char="•"/>
            </a:pPr>
            <a:r>
              <a:rPr lang="en-US" b="1" dirty="0" err="1"/>
              <a:t>combineReducers</a:t>
            </a:r>
            <a:r>
              <a:rPr lang="en-US" dirty="0"/>
              <a:t>({…})</a:t>
            </a:r>
          </a:p>
          <a:p>
            <a:pPr marL="342900" indent="-342900" fontAlgn="ctr">
              <a:buFont typeface="Arial" panose="020B0604020202020204" pitchFamily="34" charset="0"/>
              <a:buChar char="•"/>
            </a:pPr>
            <a:endParaRPr lang="en-US" dirty="0"/>
          </a:p>
          <a:p>
            <a:pPr marL="342900" indent="-342900" fontAlgn="ctr">
              <a:buFont typeface="Arial" panose="020B0604020202020204" pitchFamily="34" charset="0"/>
              <a:buChar char="•"/>
            </a:pPr>
            <a:endParaRPr lang="en-US" dirty="0"/>
          </a:p>
          <a:p>
            <a:pPr marL="342900" indent="-342900" fontAlgn="ctr">
              <a:buFont typeface="Arial" panose="020B0604020202020204" pitchFamily="34" charset="0"/>
              <a:buChar char="•"/>
            </a:pPr>
            <a:r>
              <a:rPr lang="en-US" dirty="0"/>
              <a:t>What is the </a:t>
            </a:r>
            <a:r>
              <a:rPr lang="en-US" b="1" dirty="0"/>
              <a:t>store lifecycle</a:t>
            </a:r>
            <a:r>
              <a:rPr lang="en-US" dirty="0"/>
              <a:t>? </a:t>
            </a:r>
          </a:p>
          <a:p>
            <a:pPr fontAlgn="ctr"/>
            <a:r>
              <a:rPr lang="en-US" dirty="0">
                <a:sym typeface="Wingdings" panose="05000000000000000000" pitchFamily="2" charset="2"/>
              </a:rPr>
              <a:t></a:t>
            </a:r>
            <a:r>
              <a:rPr lang="en-US" dirty="0"/>
              <a:t> initial call to reducer + call on every dispatched action</a:t>
            </a:r>
          </a:p>
        </p:txBody>
      </p:sp>
      <p:sp>
        <p:nvSpPr>
          <p:cNvPr id="4" name="Text Placeholder 3"/>
          <p:cNvSpPr>
            <a:spLocks noGrp="1"/>
          </p:cNvSpPr>
          <p:nvPr>
            <p:ph type="body" sz="quarter" idx="10"/>
          </p:nvPr>
        </p:nvSpPr>
        <p:spPr/>
        <p:txBody>
          <a:bodyPr>
            <a:normAutofit lnSpcReduction="10000"/>
          </a:bodyPr>
          <a:lstStyle/>
          <a:p>
            <a:r>
              <a:rPr lang="en-US" dirty="0"/>
              <a:t>19-install-redux</a:t>
            </a:r>
            <a:endParaRPr lang="cs-CZ" dirty="0"/>
          </a:p>
        </p:txBody>
      </p:sp>
    </p:spTree>
    <p:extLst>
      <p:ext uri="{BB962C8B-B14F-4D97-AF65-F5344CB8AC3E}">
        <p14:creationId xmlns:p14="http://schemas.microsoft.com/office/powerpoint/2010/main" val="9199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React-redux integration</a:t>
            </a:r>
            <a:endParaRPr lang="cs-CZ" dirty="0"/>
          </a:p>
        </p:txBody>
      </p:sp>
      <p:sp>
        <p:nvSpPr>
          <p:cNvPr id="3" name="Content Placeholder 2"/>
          <p:cNvSpPr>
            <a:spLocks noGrp="1"/>
          </p:cNvSpPr>
          <p:nvPr>
            <p:ph idx="1"/>
          </p:nvPr>
        </p:nvSpPr>
        <p:spPr/>
        <p:txBody>
          <a:bodyPr>
            <a:normAutofit/>
          </a:bodyPr>
          <a:lstStyle/>
          <a:p>
            <a:r>
              <a:rPr lang="en-US" sz="2800" dirty="0"/>
              <a:t>You can connect your existing app to the store by hand.</a:t>
            </a:r>
          </a:p>
          <a:p>
            <a:r>
              <a:rPr lang="en-US" sz="2800" dirty="0"/>
              <a:t>But you would loose many optimizations react-redux package brings.</a:t>
            </a:r>
          </a:p>
          <a:p>
            <a:endParaRPr lang="en-US" sz="2800" dirty="0"/>
          </a:p>
          <a:p>
            <a:r>
              <a:rPr lang="en-US" sz="2800" dirty="0"/>
              <a:t>Use </a:t>
            </a:r>
            <a:r>
              <a:rPr lang="en-US" sz="2800" dirty="0">
                <a:hlinkClick r:id="rId3"/>
              </a:rPr>
              <a:t>react-redux</a:t>
            </a:r>
            <a:r>
              <a:rPr lang="en-US" sz="2800" dirty="0"/>
              <a:t> library instead:</a:t>
            </a:r>
          </a:p>
          <a:p>
            <a:pPr marL="457200" indent="-457200">
              <a:buFont typeface="+mj-lt"/>
              <a:buAutoNum type="arabicPeriod"/>
            </a:pPr>
            <a:r>
              <a:rPr lang="en-US" sz="2800" dirty="0"/>
              <a:t>Wrap your root component in </a:t>
            </a:r>
            <a:r>
              <a:rPr lang="en-US" sz="2800" b="1" dirty="0">
                <a:latin typeface="Consolas" panose="020B0609020204030204" pitchFamily="49" charset="0"/>
              </a:rPr>
              <a:t>&lt;Provider&gt;</a:t>
            </a:r>
          </a:p>
          <a:p>
            <a:pPr marL="457200" indent="-457200">
              <a:buFont typeface="+mj-lt"/>
              <a:buAutoNum type="arabicPeriod"/>
            </a:pPr>
            <a:r>
              <a:rPr lang="en-US" sz="2800" dirty="0"/>
              <a:t>Connect components to redux store</a:t>
            </a:r>
          </a:p>
          <a:p>
            <a:pPr marL="985838" lvl="1" indent="-342900">
              <a:buFont typeface="Arial" panose="020B0604020202020204" pitchFamily="34" charset="0"/>
              <a:buChar char="•"/>
            </a:pPr>
            <a:r>
              <a:rPr lang="en-US" sz="2400" b="1" dirty="0">
                <a:latin typeface="Consolas" panose="020B0609020204030204" pitchFamily="49" charset="0"/>
              </a:rPr>
              <a:t>connect</a:t>
            </a:r>
            <a:r>
              <a:rPr lang="en-US" sz="2400" dirty="0">
                <a:latin typeface="Consolas" panose="020B0609020204030204" pitchFamily="49" charset="0"/>
              </a:rPr>
              <a:t>(</a:t>
            </a:r>
            <a:r>
              <a:rPr lang="en-US" sz="2400" dirty="0" err="1">
                <a:latin typeface="Consolas" panose="020B0609020204030204" pitchFamily="49" charset="0"/>
              </a:rPr>
              <a:t>mapStateToProps</a:t>
            </a:r>
            <a:r>
              <a:rPr lang="en-US" sz="2400" dirty="0">
                <a:latin typeface="Consolas" panose="020B0609020204030204" pitchFamily="49" charset="0"/>
              </a:rPr>
              <a:t>, </a:t>
            </a:r>
            <a:r>
              <a:rPr lang="en-US" sz="2400" dirty="0" err="1">
                <a:latin typeface="Consolas" panose="020B0609020204030204" pitchFamily="49" charset="0"/>
              </a:rPr>
              <a:t>mapDispatchToProps</a:t>
            </a:r>
            <a:r>
              <a:rPr lang="en-US" sz="2400" dirty="0">
                <a:latin typeface="Consolas" panose="020B0609020204030204" pitchFamily="49" charset="0"/>
              </a:rPr>
              <a:t>)(Component)</a:t>
            </a:r>
            <a:endParaRPr lang="cs-CZ" sz="2400" dirty="0">
              <a:latin typeface="Consolas" panose="020B0609020204030204" pitchFamily="49" charset="0"/>
            </a:endParaRPr>
          </a:p>
        </p:txBody>
      </p:sp>
      <p:sp>
        <p:nvSpPr>
          <p:cNvPr id="4" name="Text Placeholder 3"/>
          <p:cNvSpPr>
            <a:spLocks noGrp="1"/>
          </p:cNvSpPr>
          <p:nvPr>
            <p:ph type="body" sz="quarter" idx="10"/>
          </p:nvPr>
        </p:nvSpPr>
        <p:spPr/>
        <p:txBody>
          <a:bodyPr>
            <a:normAutofit lnSpcReduction="10000"/>
          </a:bodyPr>
          <a:lstStyle/>
          <a:p>
            <a:r>
              <a:rPr lang="en-US" dirty="0"/>
              <a:t>20-connect-root-component</a:t>
            </a:r>
            <a:endParaRPr lang="cs-CZ" dirty="0"/>
          </a:p>
        </p:txBody>
      </p:sp>
    </p:spTree>
    <p:extLst>
      <p:ext uri="{BB962C8B-B14F-4D97-AF65-F5344CB8AC3E}">
        <p14:creationId xmlns:p14="http://schemas.microsoft.com/office/powerpoint/2010/main" val="359314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C54F9-36A4-4F31-9416-9131E5B26784}"/>
              </a:ext>
            </a:extLst>
          </p:cNvPr>
          <p:cNvSpPr>
            <a:spLocks noGrp="1"/>
          </p:cNvSpPr>
          <p:nvPr>
            <p:ph type="title"/>
          </p:nvPr>
        </p:nvSpPr>
        <p:spPr/>
        <p:txBody>
          <a:bodyPr/>
          <a:lstStyle/>
          <a:p>
            <a:r>
              <a:rPr lang="en-US" dirty="0"/>
              <a:t>Moving more state to the Redux store</a:t>
            </a:r>
          </a:p>
        </p:txBody>
      </p:sp>
      <p:sp>
        <p:nvSpPr>
          <p:cNvPr id="3" name="Zástupný objekt pre obsah 2">
            <a:extLst>
              <a:ext uri="{FF2B5EF4-FFF2-40B4-BE49-F238E27FC236}">
                <a16:creationId xmlns:a16="http://schemas.microsoft.com/office/drawing/2014/main" id="{AADD4332-CE5F-4A52-9898-B275990B8B60}"/>
              </a:ext>
            </a:extLst>
          </p:cNvPr>
          <p:cNvSpPr>
            <a:spLocks noGrp="1"/>
          </p:cNvSpPr>
          <p:nvPr>
            <p:ph idx="1"/>
          </p:nvPr>
        </p:nvSpPr>
        <p:spPr>
          <a:xfrm>
            <a:off x="618996" y="2187615"/>
            <a:ext cx="9335232" cy="3877519"/>
          </a:xfrm>
        </p:spPr>
        <p:txBody>
          <a:bodyPr vert="horz" lIns="91440" tIns="45720" rIns="91440" bIns="45720" rtlCol="0" anchor="t">
            <a:normAutofit/>
          </a:bodyPr>
          <a:lstStyle/>
          <a:p>
            <a:r>
              <a:rPr lang="en-US" dirty="0"/>
              <a:t>All state from the root component shall be moved to the store</a:t>
            </a:r>
          </a:p>
          <a:p>
            <a:pPr marL="342900" indent="-342900">
              <a:buFont typeface="Arial" panose="020B0604020202020204" pitchFamily="34" charset="0"/>
              <a:buChar char="•"/>
            </a:pPr>
            <a:r>
              <a:rPr lang="en-US" dirty="0"/>
              <a:t>New actions,</a:t>
            </a:r>
          </a:p>
          <a:p>
            <a:pPr marL="342900" indent="-342900">
              <a:buFont typeface="Arial" panose="020B0604020202020204" pitchFamily="34" charset="0"/>
              <a:buChar char="•"/>
            </a:pPr>
            <a:r>
              <a:rPr lang="en-US" dirty="0"/>
              <a:t>New reducers</a:t>
            </a:r>
          </a:p>
          <a:p>
            <a:pPr marL="342900" indent="-342900">
              <a:buFont typeface="Arial" panose="020B0604020202020204" pitchFamily="34" charset="0"/>
              <a:buChar char="•"/>
            </a:pPr>
            <a:r>
              <a:rPr lang="en-US" dirty="0"/>
              <a:t>No internal state in </a:t>
            </a:r>
            <a:r>
              <a:rPr lang="en-US" dirty="0" err="1"/>
              <a:t>TodoList.jsx</a:t>
            </a:r>
            <a:r>
              <a:rPr lang="en-US" dirty="0"/>
              <a:t> </a:t>
            </a:r>
          </a:p>
          <a:p>
            <a:r>
              <a:rPr lang="en-US" dirty="0">
                <a:sym typeface="Wingdings" panose="05000000000000000000" pitchFamily="2" charset="2"/>
              </a:rPr>
              <a:t></a:t>
            </a:r>
            <a:r>
              <a:rPr lang="en-US" dirty="0"/>
              <a:t> the old container is basically useless</a:t>
            </a:r>
          </a:p>
          <a:p>
            <a:pPr marL="342900" indent="-342900">
              <a:buFont typeface="Arial" panose="020B0604020202020204" pitchFamily="34" charset="0"/>
              <a:buChar char="•"/>
            </a:pPr>
            <a:endParaRPr lang="en-US" dirty="0"/>
          </a:p>
          <a:p>
            <a:endParaRPr lang="en-US" b="1" dirty="0"/>
          </a:p>
        </p:txBody>
      </p:sp>
      <p:sp>
        <p:nvSpPr>
          <p:cNvPr id="4" name="Zástupný objekt pre text 3">
            <a:extLst>
              <a:ext uri="{FF2B5EF4-FFF2-40B4-BE49-F238E27FC236}">
                <a16:creationId xmlns:a16="http://schemas.microsoft.com/office/drawing/2014/main" id="{D4AC702F-2A43-466C-8CC9-B54C63721582}"/>
              </a:ext>
            </a:extLst>
          </p:cNvPr>
          <p:cNvSpPr>
            <a:spLocks noGrp="1"/>
          </p:cNvSpPr>
          <p:nvPr>
            <p:ph type="body" sz="quarter" idx="10"/>
          </p:nvPr>
        </p:nvSpPr>
        <p:spPr/>
        <p:txBody>
          <a:bodyPr>
            <a:normAutofit lnSpcReduction="10000"/>
          </a:bodyPr>
          <a:lstStyle/>
          <a:p>
            <a:r>
              <a:rPr lang="en-US" dirty="0"/>
              <a:t>21-move-state-to-store</a:t>
            </a:r>
          </a:p>
        </p:txBody>
      </p:sp>
    </p:spTree>
    <p:extLst>
      <p:ext uri="{BB962C8B-B14F-4D97-AF65-F5344CB8AC3E}">
        <p14:creationId xmlns:p14="http://schemas.microsoft.com/office/powerpoint/2010/main" val="191584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egoe UI"/>
              </a:rPr>
              <a:t>Be declarative</a:t>
            </a:r>
            <a:endParaRPr lang="en-US" dirty="0"/>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Rectangle 4">
            <a:extLst/>
          </p:cNvPr>
          <p:cNvSpPr>
            <a:spLocks noChangeArrowheads="1"/>
          </p:cNvSpPr>
          <p:nvPr/>
        </p:nvSpPr>
        <p:spPr bwMode="auto">
          <a:xfrm>
            <a:off x="685656" y="2912874"/>
            <a:ext cx="6172344" cy="353943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editedItemId</a:t>
            </a:r>
            <a:r>
              <a:rPr kumimoji="0" lang="en-US" altLang="en-US" sz="16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(state =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null,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action) =&gt;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switch</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action.</a:t>
            </a:r>
            <a:r>
              <a:rPr kumimoji="0" lang="en-US" altLang="en-US" sz="1600"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type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case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TODO_LIST_ITEM_START_EDITING:</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action.</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payload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endPar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case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TODO_LIST_ITEM_CANCEL_EDITING:</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case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TODO_LIST_ITEM_UPDATE:</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case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TODO_LIST_ITEM_DELETE:</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null;</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default</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null;</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3600" b="1" i="0" u="none" strike="noStrike" cap="none" normalizeH="0" baseline="0" dirty="0">
              <a:ln>
                <a:noFill/>
              </a:ln>
              <a:solidFill>
                <a:schemeClr val="tx1"/>
              </a:solidFill>
              <a:effectLst/>
              <a:latin typeface="Arial" panose="020B0604020202020204" pitchFamily="34" charset="0"/>
            </a:endParaRPr>
          </a:p>
        </p:txBody>
      </p:sp>
      <p:sp>
        <p:nvSpPr>
          <p:cNvPr id="3" name="BlokTextu 2">
            <a:extLst>
              <a:ext uri="{FF2B5EF4-FFF2-40B4-BE49-F238E27FC236}">
                <a16:creationId xmlns:a16="http://schemas.microsoft.com/office/drawing/2014/main" id="{56C6284A-6697-41F2-8285-764282863CE9}"/>
              </a:ext>
            </a:extLst>
          </p:cNvPr>
          <p:cNvSpPr txBox="1"/>
          <p:nvPr/>
        </p:nvSpPr>
        <p:spPr>
          <a:xfrm>
            <a:off x="618996" y="2146516"/>
            <a:ext cx="9439122" cy="461665"/>
          </a:xfrm>
          <a:prstGeom prst="rect">
            <a:avLst/>
          </a:prstGeom>
          <a:noFill/>
        </p:spPr>
        <p:txBody>
          <a:bodyPr wrap="none" rtlCol="0">
            <a:spAutoFit/>
          </a:bodyPr>
          <a:lstStyle/>
          <a:p>
            <a:r>
              <a:rPr lang="en-US" sz="2400" b="1" dirty="0"/>
              <a:t>Action</a:t>
            </a:r>
            <a:r>
              <a:rPr lang="en-US" sz="2400" dirty="0"/>
              <a:t> describes </a:t>
            </a:r>
            <a:r>
              <a:rPr lang="en-US" sz="2400" b="1" dirty="0"/>
              <a:t>what</a:t>
            </a:r>
            <a:r>
              <a:rPr lang="en-US" sz="2400" dirty="0"/>
              <a:t> has happened, </a:t>
            </a:r>
            <a:r>
              <a:rPr lang="en-US" sz="2400" b="1" dirty="0"/>
              <a:t>reducer</a:t>
            </a:r>
            <a:r>
              <a:rPr lang="en-US" sz="2400" dirty="0"/>
              <a:t> decides </a:t>
            </a:r>
            <a:r>
              <a:rPr lang="en-US" sz="2400" b="1" dirty="0"/>
              <a:t>how </a:t>
            </a:r>
            <a:r>
              <a:rPr lang="en-US" sz="2400" dirty="0"/>
              <a:t>to react</a:t>
            </a:r>
          </a:p>
        </p:txBody>
      </p:sp>
      <p:sp>
        <p:nvSpPr>
          <p:cNvPr id="7" name="Rectangle 2">
            <a:extLst>
              <a:ext uri="{FF2B5EF4-FFF2-40B4-BE49-F238E27FC236}">
                <a16:creationId xmlns:a16="http://schemas.microsoft.com/office/drawing/2014/main" id="{374E4E8B-7B58-4763-AB6E-82D3592618F4}"/>
              </a:ext>
            </a:extLst>
          </p:cNvPr>
          <p:cNvSpPr>
            <a:spLocks noChangeArrowheads="1"/>
          </p:cNvSpPr>
          <p:nvPr/>
        </p:nvSpPr>
        <p:spPr bwMode="auto">
          <a:xfrm>
            <a:off x="7361695" y="2912874"/>
            <a:ext cx="4134465" cy="3477875"/>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dispatch</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type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'SET_EDITED_ITEM_ID'</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payload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42</a:t>
            </a:r>
            <a:br>
              <a:rPr kumimoji="0" lang="en-US" altLang="en-US" sz="1600" b="1"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endPar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solidFill>
                <a:srgbClr val="CC7832"/>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dispatch</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type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'CLEAR_EDITED_ITEM_ID'</a:t>
            </a:r>
            <a:b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pic>
        <p:nvPicPr>
          <p:cNvPr id="3076" name="Picture 4" descr="Image result for no png">
            <a:extLst>
              <a:ext uri="{FF2B5EF4-FFF2-40B4-BE49-F238E27FC236}">
                <a16:creationId xmlns:a16="http://schemas.microsoft.com/office/drawing/2014/main" id="{615998A6-6A3D-4E0C-8B40-F2B7896D9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186" y="4040173"/>
            <a:ext cx="2350576" cy="23505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o png">
            <a:extLst>
              <a:ext uri="{FF2B5EF4-FFF2-40B4-BE49-F238E27FC236}">
                <a16:creationId xmlns:a16="http://schemas.microsoft.com/office/drawing/2014/main" id="{BBD22C3D-39B8-4BAE-9BE0-E14C79D9B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907" y="3869352"/>
            <a:ext cx="1995567" cy="269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1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Redux?</a:t>
            </a:r>
            <a:endParaRPr lang="cs-CZ"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chemeClr val="tx1"/>
                </a:solidFill>
              </a:rPr>
              <a:t>We have already solved many problems of state management by </a:t>
            </a:r>
          </a:p>
          <a:p>
            <a:pPr marL="342900" indent="-342900">
              <a:buFont typeface="Arial" panose="020B0604020202020204" pitchFamily="34" charset="0"/>
              <a:buChar char="•"/>
            </a:pPr>
            <a:r>
              <a:rPr lang="en-US" dirty="0">
                <a:solidFill>
                  <a:schemeClr val="tx1"/>
                </a:solidFill>
              </a:rPr>
              <a:t>treating data as </a:t>
            </a:r>
            <a:r>
              <a:rPr lang="en-US" b="1" dirty="0">
                <a:solidFill>
                  <a:schemeClr val="tx1"/>
                </a:solidFill>
              </a:rPr>
              <a:t>immutable objects</a:t>
            </a:r>
            <a:r>
              <a:rPr lang="en-US" dirty="0">
                <a:solidFill>
                  <a:schemeClr val="tx1"/>
                </a:solidFill>
              </a:rPr>
              <a:t> and </a:t>
            </a:r>
          </a:p>
          <a:p>
            <a:pPr marL="342900" indent="-342900">
              <a:buFont typeface="Arial" panose="020B0604020202020204" pitchFamily="34" charset="0"/>
              <a:buChar char="•"/>
            </a:pPr>
            <a:r>
              <a:rPr lang="en-US" dirty="0">
                <a:solidFill>
                  <a:schemeClr val="tx1"/>
                </a:solidFill>
              </a:rPr>
              <a:t>having most of the </a:t>
            </a:r>
            <a:r>
              <a:rPr lang="en-US" b="1" dirty="0">
                <a:solidFill>
                  <a:schemeClr val="tx1"/>
                </a:solidFill>
              </a:rPr>
              <a:t>data stored in the root component</a:t>
            </a:r>
            <a:r>
              <a:rPr lang="en-US" dirty="0">
                <a:solidFill>
                  <a:schemeClr val="tx1"/>
                </a:solidFill>
              </a:rPr>
              <a:t>. </a:t>
            </a:r>
          </a:p>
          <a:p>
            <a:pPr marL="342900" indent="-342900">
              <a:buChar char="•"/>
            </a:pPr>
            <a:endParaRPr lang="en-US" dirty="0">
              <a:solidFill>
                <a:schemeClr val="tx1"/>
              </a:solidFill>
            </a:endParaRPr>
          </a:p>
        </p:txBody>
      </p:sp>
      <p:sp>
        <p:nvSpPr>
          <p:cNvPr id="4" name="Zástupný objekt pre text 3">
            <a:extLst>
              <a:ext uri="{FF2B5EF4-FFF2-40B4-BE49-F238E27FC236}">
                <a16:creationId xmlns:a16="http://schemas.microsoft.com/office/drawing/2014/main" id="{A8B81E91-E2B8-40A9-9976-FBAE546D2795}"/>
              </a:ext>
            </a:extLst>
          </p:cNvPr>
          <p:cNvSpPr>
            <a:spLocks noGrp="1"/>
          </p:cNvSpPr>
          <p:nvPr>
            <p:ph type="body" sz="quarter" idx="10"/>
          </p:nvPr>
        </p:nvSpPr>
        <p:spPr/>
        <p:txBody>
          <a:bodyPr vert="horz" lIns="91440" tIns="45720" rIns="91440" bIns="45720" rtlCol="0" anchor="t">
            <a:normAutofit lnSpcReduction="10000"/>
          </a:bodyPr>
          <a:lstStyle/>
          <a:p>
            <a:endParaRPr lang="en-US" dirty="0"/>
          </a:p>
        </p:txBody>
      </p:sp>
      <p:pic>
        <p:nvPicPr>
          <p:cNvPr id="6" name="Obrázek 6"/>
          <p:cNvPicPr>
            <a:picLocks noChangeAspect="1"/>
          </p:cNvPicPr>
          <p:nvPr/>
        </p:nvPicPr>
        <p:blipFill>
          <a:blip r:embed="rId3"/>
          <a:stretch>
            <a:fillRect/>
          </a:stretch>
        </p:blipFill>
        <p:spPr>
          <a:xfrm>
            <a:off x="3172099" y="3699510"/>
            <a:ext cx="2496849" cy="2494605"/>
          </a:xfrm>
          <a:prstGeom prst="rect">
            <a:avLst/>
          </a:prstGeom>
        </p:spPr>
      </p:pic>
      <p:pic>
        <p:nvPicPr>
          <p:cNvPr id="10" name="Obrázek 10"/>
          <p:cNvPicPr>
            <a:picLocks noChangeAspect="1"/>
          </p:cNvPicPr>
          <p:nvPr/>
        </p:nvPicPr>
        <p:blipFill>
          <a:blip r:embed="rId4"/>
          <a:stretch>
            <a:fillRect/>
          </a:stretch>
        </p:blipFill>
        <p:spPr>
          <a:xfrm>
            <a:off x="5516536" y="3827398"/>
            <a:ext cx="2866340" cy="2241001"/>
          </a:xfrm>
          <a:prstGeom prst="rect">
            <a:avLst/>
          </a:prstGeom>
        </p:spPr>
      </p:pic>
    </p:spTree>
    <p:extLst>
      <p:ext uri="{BB962C8B-B14F-4D97-AF65-F5344CB8AC3E}">
        <p14:creationId xmlns:p14="http://schemas.microsoft.com/office/powerpoint/2010/main" val="34073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all components be stateless?</a:t>
            </a:r>
            <a:endParaRPr lang="cs-CZ" dirty="0"/>
          </a:p>
        </p:txBody>
      </p:sp>
      <p:sp>
        <p:nvSpPr>
          <p:cNvPr id="3" name="Content Placeholder 2"/>
          <p:cNvSpPr>
            <a:spLocks noGrp="1"/>
          </p:cNvSpPr>
          <p:nvPr>
            <p:ph idx="1"/>
          </p:nvPr>
        </p:nvSpPr>
        <p:spPr/>
        <p:txBody>
          <a:bodyPr/>
          <a:lstStyle/>
          <a:p>
            <a:r>
              <a:rPr lang="en-US" i="1" dirty="0"/>
              <a:t>“How much” state should we move to the redux store?</a:t>
            </a:r>
          </a:p>
          <a:p>
            <a:endParaRPr lang="en-US" dirty="0"/>
          </a:p>
          <a:p>
            <a:r>
              <a:rPr lang="en-US" b="1" dirty="0"/>
              <a:t>Does your state influence more components in your application?</a:t>
            </a:r>
          </a:p>
          <a:p>
            <a:pPr marL="342900" indent="-342900">
              <a:buFont typeface="Wingdings" panose="05000000000000000000" pitchFamily="2" charset="2"/>
              <a:buChar char="à"/>
            </a:pPr>
            <a:r>
              <a:rPr lang="en-US" dirty="0">
                <a:sym typeface="Wingdings" panose="05000000000000000000" pitchFamily="2" charset="2"/>
              </a:rPr>
              <a:t>(and the common parent is way up in the hierarchy)</a:t>
            </a:r>
          </a:p>
          <a:p>
            <a:pPr marL="342900" indent="-342900">
              <a:buFont typeface="Wingdings" panose="05000000000000000000" pitchFamily="2" charset="2"/>
              <a:buChar char="à"/>
            </a:pPr>
            <a:r>
              <a:rPr lang="en-US" dirty="0">
                <a:sym typeface="Wingdings" panose="05000000000000000000" pitchFamily="2" charset="2"/>
              </a:rPr>
              <a:t>move state to redux store</a:t>
            </a:r>
          </a:p>
          <a:p>
            <a:pPr marL="342900" indent="-342900">
              <a:buFont typeface="Wingdings" panose="05000000000000000000" pitchFamily="2" charset="2"/>
              <a:buChar char="à"/>
            </a:pPr>
            <a:r>
              <a:rPr lang="en-US" dirty="0" err="1">
                <a:latin typeface="Consolas" panose="020B0609020204030204" pitchFamily="49" charset="0"/>
                <a:sym typeface="Wingdings" panose="05000000000000000000" pitchFamily="2" charset="2"/>
              </a:rPr>
              <a:t>TodoList.jsx</a:t>
            </a:r>
            <a:endParaRPr lang="en-US" dirty="0">
              <a:latin typeface="Consolas" panose="020B0609020204030204" pitchFamily="49" charset="0"/>
              <a:sym typeface="Wingdings" panose="05000000000000000000" pitchFamily="2" charset="2"/>
            </a:endParaRPr>
          </a:p>
          <a:p>
            <a:pPr marL="342900" indent="-342900">
              <a:buFont typeface="Wingdings" panose="05000000000000000000" pitchFamily="2" charset="2"/>
              <a:buChar char="à"/>
            </a:pPr>
            <a:endParaRPr lang="en-US" dirty="0">
              <a:sym typeface="Wingdings" panose="05000000000000000000" pitchFamily="2" charset="2"/>
            </a:endParaRPr>
          </a:p>
          <a:p>
            <a:r>
              <a:rPr lang="en-US" b="1" dirty="0">
                <a:sym typeface="Wingdings" panose="05000000000000000000" pitchFamily="2" charset="2"/>
              </a:rPr>
              <a:t>Is the state well encapsulated and local for the component?</a:t>
            </a:r>
          </a:p>
          <a:p>
            <a:pPr marL="342900" indent="-342900">
              <a:buFont typeface="Wingdings" panose="05000000000000000000" pitchFamily="2" charset="2"/>
              <a:buChar char="à"/>
            </a:pPr>
            <a:r>
              <a:rPr lang="en-US" dirty="0">
                <a:sym typeface="Wingdings" panose="05000000000000000000" pitchFamily="2" charset="2"/>
              </a:rPr>
              <a:t>It can stay in the </a:t>
            </a:r>
            <a:r>
              <a:rPr lang="en-US" dirty="0" err="1">
                <a:sym typeface="Wingdings" panose="05000000000000000000" pitchFamily="2" charset="2"/>
              </a:rPr>
              <a:t>stateful</a:t>
            </a:r>
            <a:r>
              <a:rPr lang="en-US" dirty="0">
                <a:sym typeface="Wingdings" panose="05000000000000000000" pitchFamily="2" charset="2"/>
              </a:rPr>
              <a:t> component.</a:t>
            </a:r>
          </a:p>
          <a:p>
            <a:pPr marL="342900" indent="-342900">
              <a:buFont typeface="Wingdings" panose="05000000000000000000" pitchFamily="2" charset="2"/>
              <a:buChar char="à"/>
            </a:pPr>
            <a:r>
              <a:rPr lang="en-US" dirty="0" err="1">
                <a:solidFill>
                  <a:schemeClr val="tx1"/>
                </a:solidFill>
                <a:latin typeface="Consolas" panose="020B0609020204030204" pitchFamily="49" charset="0"/>
              </a:rPr>
              <a:t>TodoListEditedItem.jsx</a:t>
            </a:r>
            <a:endParaRPr lang="en-US" dirty="0">
              <a:latin typeface="Consolas" panose="020B0609020204030204" pitchFamily="49" charset="0"/>
              <a:sym typeface="Wingdings" panose="05000000000000000000" pitchFamily="2" charset="2"/>
            </a:endParaRPr>
          </a:p>
          <a:p>
            <a:endParaRPr lang="cs-CZ" dirty="0"/>
          </a:p>
        </p:txBody>
      </p:sp>
      <p:sp>
        <p:nvSpPr>
          <p:cNvPr id="4" name="Text Placeholder 3"/>
          <p:cNvSpPr>
            <a:spLocks noGrp="1"/>
          </p:cNvSpPr>
          <p:nvPr>
            <p:ph type="body" sz="quarter" idx="10"/>
          </p:nvPr>
        </p:nvSpPr>
        <p:spPr/>
        <p:txBody>
          <a:bodyPr>
            <a:normAutofit lnSpcReduction="10000"/>
          </a:bodyPr>
          <a:lstStyle/>
          <a:p>
            <a:endParaRPr lang="cs-CZ"/>
          </a:p>
        </p:txBody>
      </p:sp>
    </p:spTree>
    <p:extLst>
      <p:ext uri="{BB962C8B-B14F-4D97-AF65-F5344CB8AC3E}">
        <p14:creationId xmlns:p14="http://schemas.microsoft.com/office/powerpoint/2010/main" val="68083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endParaRPr lang="cs-CZ" dirty="0"/>
          </a:p>
        </p:txBody>
      </p:sp>
      <p:sp>
        <p:nvSpPr>
          <p:cNvPr id="5" name="Content Placeholder 4"/>
          <p:cNvSpPr>
            <a:spLocks noGrp="1"/>
          </p:cNvSpPr>
          <p:nvPr>
            <p:ph idx="1"/>
          </p:nvPr>
        </p:nvSpPr>
        <p:spPr>
          <a:xfrm>
            <a:off x="619125" y="2168525"/>
            <a:ext cx="10944225" cy="4625706"/>
          </a:xfrm>
        </p:spPr>
        <p:txBody>
          <a:bodyPr vert="horz" lIns="91440" tIns="45720" rIns="91440" bIns="45720" rtlCol="0" anchor="t">
            <a:normAutofit fontScale="92500" lnSpcReduction="20000"/>
          </a:bodyPr>
          <a:lstStyle/>
          <a:p>
            <a:r>
              <a:rPr lang="en-US" b="1" dirty="0"/>
              <a:t>State</a:t>
            </a:r>
            <a:r>
              <a:rPr lang="en-US" dirty="0"/>
              <a:t> described as plain object and arrays:</a:t>
            </a:r>
            <a:endParaRPr lang="en-US" dirty="0">
              <a:solidFill>
                <a:schemeClr val="tx1"/>
              </a:solidFill>
              <a:cs typeface="Segoe UI"/>
            </a:endParaRPr>
          </a:p>
          <a:p>
            <a:pPr marL="342900" indent="-342900">
              <a:buFont typeface="Arial" panose="020B0604020202020204" pitchFamily="34" charset="0"/>
              <a:buChar char="•"/>
            </a:pPr>
            <a:r>
              <a:rPr lang="en-US" dirty="0"/>
              <a:t>Inject initial state during server rendering</a:t>
            </a:r>
          </a:p>
          <a:p>
            <a:pPr marL="342900" indent="-342900">
              <a:buFont typeface="Arial" panose="020B0604020202020204" pitchFamily="34" charset="0"/>
              <a:buChar char="•"/>
            </a:pPr>
            <a:r>
              <a:rPr lang="en-US" dirty="0"/>
              <a:t>Persist to and load from </a:t>
            </a:r>
            <a:r>
              <a:rPr lang="en-US" dirty="0" err="1"/>
              <a:t>localStorage</a:t>
            </a:r>
            <a:endParaRPr lang="en-US" dirty="0"/>
          </a:p>
          <a:p>
            <a:pPr marL="342900" indent="-342900">
              <a:buFont typeface="Arial" panose="020B0604020202020204" pitchFamily="34" charset="0"/>
              <a:buChar char="•"/>
            </a:pPr>
            <a:r>
              <a:rPr lang="en-US" dirty="0"/>
              <a:t>UI is function of state (state -&gt; UI -&gt;</a:t>
            </a:r>
            <a:r>
              <a:rPr lang="en-US" dirty="0">
                <a:sym typeface="Wingdings" panose="05000000000000000000" pitchFamily="2" charset="2"/>
              </a:rPr>
              <a:t> deterministic behavior)</a:t>
            </a:r>
          </a:p>
          <a:p>
            <a:pPr marL="342900" indent="-342900">
              <a:buFont typeface="Arial" panose="020B0604020202020204" pitchFamily="34" charset="0"/>
              <a:buChar char="•"/>
            </a:pPr>
            <a:r>
              <a:rPr lang="en-US" dirty="0">
                <a:sym typeface="Wingdings" panose="05000000000000000000" pitchFamily="2" charset="2"/>
              </a:rPr>
              <a:t>Immutability (React performance)</a:t>
            </a:r>
            <a:endParaRPr lang="en-US" dirty="0"/>
          </a:p>
          <a:p>
            <a:endParaRPr lang="en-US" b="1" dirty="0"/>
          </a:p>
          <a:p>
            <a:r>
              <a:rPr lang="en-US" b="1" dirty="0"/>
              <a:t>State changes</a:t>
            </a:r>
            <a:r>
              <a:rPr lang="en-US" dirty="0"/>
              <a:t> described as plain objects</a:t>
            </a:r>
          </a:p>
          <a:p>
            <a:pPr marL="342900" indent="-342900">
              <a:buFont typeface="Arial" panose="020B0604020202020204" pitchFamily="34" charset="0"/>
              <a:buChar char="•"/>
            </a:pPr>
            <a:r>
              <a:rPr lang="en-US" dirty="0"/>
              <a:t>Replaying the history (reproducing bugs)</a:t>
            </a:r>
          </a:p>
          <a:p>
            <a:pPr marL="342900" indent="-342900">
              <a:buFont typeface="Arial" panose="020B0604020202020204" pitchFamily="34" charset="0"/>
              <a:buChar char="•"/>
            </a:pPr>
            <a:r>
              <a:rPr lang="en-US" dirty="0"/>
              <a:t>Pass actions over network in collaborative environments (google docs, </a:t>
            </a:r>
            <a:r>
              <a:rPr lang="en-US" dirty="0" err="1"/>
              <a:t>trello</a:t>
            </a:r>
            <a:r>
              <a:rPr lang="en-US" dirty="0"/>
              <a:t> live updates)</a:t>
            </a:r>
          </a:p>
          <a:p>
            <a:pPr marL="342900" indent="-342900">
              <a:buFont typeface="Arial" panose="020B0604020202020204" pitchFamily="34" charset="0"/>
              <a:buChar char="•"/>
            </a:pPr>
            <a:r>
              <a:rPr lang="en-US" dirty="0"/>
              <a:t>Implementing undo</a:t>
            </a:r>
          </a:p>
          <a:p>
            <a:pPr marL="342900" indent="-342900">
              <a:buFont typeface="Arial" panose="020B0604020202020204" pitchFamily="34" charset="0"/>
              <a:buChar char="•"/>
            </a:pPr>
            <a:r>
              <a:rPr lang="en-US" dirty="0"/>
              <a:t>Awesome tooling</a:t>
            </a:r>
          </a:p>
          <a:p>
            <a:endParaRPr lang="en-US" b="1" dirty="0"/>
          </a:p>
          <a:p>
            <a:r>
              <a:rPr lang="en-US" b="1" dirty="0"/>
              <a:t>State modification </a:t>
            </a:r>
            <a:r>
              <a:rPr lang="en-US" dirty="0"/>
              <a:t>as pure functions</a:t>
            </a:r>
          </a:p>
          <a:p>
            <a:pPr marL="342900" indent="-342900">
              <a:buFont typeface="Arial" panose="020B0604020202020204" pitchFamily="34" charset="0"/>
              <a:buChar char="•"/>
            </a:pPr>
            <a:r>
              <a:rPr lang="en-US" dirty="0"/>
              <a:t>Testability</a:t>
            </a:r>
            <a:endParaRPr lang="en-US" dirty="0">
              <a:cs typeface="Segoe UI"/>
            </a:endParaRPr>
          </a:p>
          <a:p>
            <a:pPr marL="342900" indent="-342900">
              <a:buFont typeface="Arial" panose="020B0604020202020204" pitchFamily="34" charset="0"/>
              <a:buChar char="•"/>
            </a:pPr>
            <a:r>
              <a:rPr lang="en-US" dirty="0">
                <a:cs typeface="Segoe UI"/>
              </a:rPr>
              <a:t>Hot reloading</a:t>
            </a:r>
          </a:p>
          <a:p>
            <a:pPr marL="342900" indent="-342900">
              <a:buFont typeface="Arial" panose="020B0604020202020204" pitchFamily="34" charset="0"/>
              <a:buChar char="•"/>
            </a:pPr>
            <a:endParaRPr lang="en-US" dirty="0">
              <a:cs typeface="Segoe UI"/>
            </a:endParaRPr>
          </a:p>
          <a:p>
            <a:r>
              <a:rPr lang="en-US" b="1" dirty="0">
                <a:cs typeface="Segoe UI"/>
              </a:rPr>
              <a:t>3rd party modules integration (middleware, libs that need to store state...)</a:t>
            </a:r>
            <a:endParaRPr lang="en-US" dirty="0">
              <a:cs typeface="Segoe UI"/>
            </a:endParaRPr>
          </a:p>
        </p:txBody>
      </p:sp>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spTree>
    <p:extLst>
      <p:ext uri="{BB962C8B-B14F-4D97-AF65-F5344CB8AC3E}">
        <p14:creationId xmlns:p14="http://schemas.microsoft.com/office/powerpoint/2010/main" val="21339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egoe UI"/>
              </a:rPr>
              <a:t>Drawbacks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342900" indent="-342900">
              <a:buChar char="•"/>
            </a:pPr>
            <a:r>
              <a:rPr lang="en-US" b="1" dirty="0">
                <a:cs typeface="Segoe UI"/>
              </a:rPr>
              <a:t>Boilerplate &amp; Verbosity </a:t>
            </a:r>
            <a:endParaRPr lang="en-US" b="1" dirty="0">
              <a:cs typeface="Segoe UI"/>
              <a:hlinkClick r:id="rId3"/>
            </a:endParaRPr>
          </a:p>
          <a:p>
            <a:r>
              <a:rPr lang="en-US" dirty="0">
                <a:cs typeface="Segoe UI"/>
              </a:rPr>
              <a:t>-&gt; have a look at </a:t>
            </a:r>
            <a:r>
              <a:rPr lang="en-US" dirty="0">
                <a:cs typeface="Segoe UI"/>
                <a:hlinkClick r:id="rId3"/>
              </a:rPr>
              <a:t>Repatch</a:t>
            </a:r>
          </a:p>
          <a:p>
            <a:endParaRPr lang="en-US" dirty="0">
              <a:cs typeface="Segoe UI"/>
            </a:endParaRPr>
          </a:p>
          <a:p>
            <a:pPr marL="342900" indent="-342900">
              <a:buChar char="•"/>
            </a:pPr>
            <a:r>
              <a:rPr lang="en-US" b="1" dirty="0">
                <a:cs typeface="Segoe UI"/>
              </a:rPr>
              <a:t>"One huge object"</a:t>
            </a:r>
          </a:p>
          <a:p>
            <a:r>
              <a:rPr lang="en-US" dirty="0">
                <a:cs typeface="Segoe UI"/>
              </a:rPr>
              <a:t>-&gt; pretty much eliminated by reducer composition and </a:t>
            </a:r>
            <a:r>
              <a:rPr lang="en-US" dirty="0" err="1">
                <a:cs typeface="Segoe UI"/>
              </a:rPr>
              <a:t>ImmutableJS</a:t>
            </a:r>
          </a:p>
          <a:p>
            <a:endParaRPr lang="en-US" dirty="0">
              <a:cs typeface="Segoe UI"/>
            </a:endParaRPr>
          </a:p>
          <a:p>
            <a:pPr marL="342900" indent="-342900">
              <a:buChar char="•"/>
            </a:pPr>
            <a:r>
              <a:rPr lang="en-US" b="1" dirty="0">
                <a:cs typeface="Segoe UI"/>
              </a:rPr>
              <a:t>"Component state vs Redux store" </a:t>
            </a:r>
            <a:r>
              <a:rPr lang="en-US" b="1" dirty="0" err="1">
                <a:cs typeface="Segoe UI"/>
              </a:rPr>
              <a:t>dilema</a:t>
            </a:r>
          </a:p>
          <a:p>
            <a:r>
              <a:rPr lang="en-US" dirty="0">
                <a:cs typeface="Segoe UI"/>
              </a:rPr>
              <a:t>-&gt; see </a:t>
            </a:r>
            <a:r>
              <a:rPr lang="en-US" dirty="0">
                <a:cs typeface="Segoe UI"/>
                <a:hlinkClick r:id="rId4"/>
              </a:rPr>
              <a:t>#1287</a:t>
            </a:r>
            <a:r>
              <a:rPr lang="en-US" dirty="0">
                <a:cs typeface="Segoe UI"/>
              </a:rPr>
              <a:t> and: </a:t>
            </a:r>
            <a:r>
              <a:rPr lang="en-US" i="1" dirty="0">
                <a:cs typeface="Segoe UI"/>
              </a:rPr>
              <a:t>"Do whatever is less </a:t>
            </a:r>
            <a:r>
              <a:rPr lang="en-US" i="1" dirty="0" err="1">
                <a:cs typeface="Segoe UI"/>
              </a:rPr>
              <a:t>akward</a:t>
            </a:r>
            <a:r>
              <a:rPr lang="en-US" i="1" dirty="0">
                <a:cs typeface="Segoe UI"/>
              </a:rPr>
              <a:t>."</a:t>
            </a:r>
          </a:p>
          <a:p>
            <a:pPr marL="342900" indent="-342900">
              <a:buChar char="•"/>
            </a:pPr>
            <a:endParaRPr lang="en-US" dirty="0">
              <a:cs typeface="Segoe UI"/>
            </a:endParaRPr>
          </a:p>
        </p:txBody>
      </p:sp>
      <p:sp>
        <p:nvSpPr>
          <p:cNvPr id="4" name="Text Placeholder 3"/>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25825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Principles of Redux - revised</a:t>
            </a:r>
            <a:endParaRPr lang="cs-CZ" dirty="0"/>
          </a:p>
        </p:txBody>
      </p:sp>
      <p:sp>
        <p:nvSpPr>
          <p:cNvPr id="5" name="Content Placeholder 4"/>
          <p:cNvSpPr>
            <a:spLocks noGrp="1"/>
          </p:cNvSpPr>
          <p:nvPr>
            <p:ph idx="1"/>
          </p:nvPr>
        </p:nvSpPr>
        <p:spPr>
          <a:xfrm>
            <a:off x="618995" y="2168659"/>
            <a:ext cx="11291651" cy="4454879"/>
          </a:xfrm>
        </p:spPr>
        <p:txBody>
          <a:bodyPr>
            <a:normAutofit/>
          </a:bodyPr>
          <a:lstStyle/>
          <a:p>
            <a:pPr fontAlgn="ctr"/>
            <a:r>
              <a:rPr lang="en-US" b="1" dirty="0"/>
              <a:t>Single source of truth:</a:t>
            </a:r>
            <a:r>
              <a:rPr lang="en-US" dirty="0"/>
              <a:t> </a:t>
            </a:r>
          </a:p>
          <a:p>
            <a:pPr fontAlgn="ctr"/>
            <a:r>
              <a:rPr lang="en-US" dirty="0"/>
              <a:t>"</a:t>
            </a:r>
            <a:r>
              <a:rPr lang="cs-CZ" dirty="0"/>
              <a:t>The whole state of your app is stored in an object tree inside a single</a:t>
            </a:r>
            <a:r>
              <a:rPr lang="en-US" dirty="0"/>
              <a:t> </a:t>
            </a:r>
            <a:r>
              <a:rPr lang="en-US" i="1" dirty="0"/>
              <a:t>store</a:t>
            </a:r>
            <a:r>
              <a:rPr lang="en-US" dirty="0"/>
              <a:t>."</a:t>
            </a:r>
            <a:endParaRPr lang="cs-CZ" dirty="0"/>
          </a:p>
          <a:p>
            <a:pPr fontAlgn="ctr"/>
            <a:endParaRPr lang="en-US" b="1" dirty="0"/>
          </a:p>
          <a:p>
            <a:pPr fontAlgn="ctr"/>
            <a:r>
              <a:rPr lang="en-US" b="1" dirty="0"/>
              <a:t>State is read-only:</a:t>
            </a:r>
            <a:r>
              <a:rPr lang="en-US" dirty="0"/>
              <a:t> </a:t>
            </a:r>
          </a:p>
          <a:p>
            <a:pPr fontAlgn="ctr"/>
            <a:r>
              <a:rPr lang="en-US" dirty="0"/>
              <a:t>"</a:t>
            </a:r>
            <a:r>
              <a:rPr lang="cs-CZ" dirty="0"/>
              <a:t>The only way to change the state tree is to emit an</a:t>
            </a:r>
            <a:r>
              <a:rPr lang="en-US" dirty="0"/>
              <a:t> </a:t>
            </a:r>
            <a:r>
              <a:rPr lang="en-US" i="1" dirty="0"/>
              <a:t>action</a:t>
            </a:r>
            <a:r>
              <a:rPr lang="en-US" dirty="0"/>
              <a:t>, an object describing what happened."</a:t>
            </a:r>
            <a:endParaRPr lang="cs-CZ" dirty="0"/>
          </a:p>
          <a:p>
            <a:pPr fontAlgn="ctr"/>
            <a:endParaRPr lang="en-US" b="1" dirty="0"/>
          </a:p>
          <a:p>
            <a:pPr fontAlgn="ctr"/>
            <a:r>
              <a:rPr lang="en-US" b="1" dirty="0"/>
              <a:t>Changes are made with pure functions:</a:t>
            </a:r>
            <a:r>
              <a:rPr lang="en-US" dirty="0"/>
              <a:t> </a:t>
            </a:r>
          </a:p>
          <a:p>
            <a:pPr fontAlgn="ctr"/>
            <a:r>
              <a:rPr lang="en-US" dirty="0"/>
              <a:t>“</a:t>
            </a:r>
            <a:r>
              <a:rPr lang="cs-CZ" dirty="0"/>
              <a:t>To specify how the actions transform the state tree, you write pure</a:t>
            </a:r>
            <a:r>
              <a:rPr lang="en-US" dirty="0"/>
              <a:t> </a:t>
            </a:r>
            <a:r>
              <a:rPr lang="en-US" i="1" dirty="0"/>
              <a:t>reducers</a:t>
            </a:r>
            <a:r>
              <a:rPr lang="en-US" dirty="0"/>
              <a:t>."</a:t>
            </a:r>
            <a:endParaRPr lang="cs-CZ" dirty="0"/>
          </a:p>
        </p:txBody>
      </p:sp>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pic>
        <p:nvPicPr>
          <p:cNvPr id="3" name="Obrázek 5"/>
          <p:cNvPicPr>
            <a:picLocks noChangeAspect="1"/>
          </p:cNvPicPr>
          <p:nvPr/>
        </p:nvPicPr>
        <p:blipFill>
          <a:blip r:embed="rId3"/>
          <a:stretch>
            <a:fillRect/>
          </a:stretch>
        </p:blipFill>
        <p:spPr>
          <a:xfrm>
            <a:off x="9369846" y="4919875"/>
            <a:ext cx="2818979" cy="1936538"/>
          </a:xfrm>
          <a:prstGeom prst="rect">
            <a:avLst/>
          </a:prstGeom>
        </p:spPr>
      </p:pic>
    </p:spTree>
    <p:extLst>
      <p:ext uri="{BB962C8B-B14F-4D97-AF65-F5344CB8AC3E}">
        <p14:creationId xmlns:p14="http://schemas.microsoft.com/office/powerpoint/2010/main" val="357493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Part 2</a:t>
            </a:r>
            <a:endParaRPr lang="cs-CZ" dirty="0"/>
          </a:p>
        </p:txBody>
      </p:sp>
      <p:sp>
        <p:nvSpPr>
          <p:cNvPr id="9" name="Content Placeholder 8"/>
          <p:cNvSpPr>
            <a:spLocks noGrp="1"/>
          </p:cNvSpPr>
          <p:nvPr>
            <p:ph idx="1"/>
          </p:nvPr>
        </p:nvSpPr>
        <p:spPr/>
        <p:txBody>
          <a:bodyPr/>
          <a:lstStyle/>
          <a:p>
            <a:endParaRPr lang="cs-CZ"/>
          </a:p>
        </p:txBody>
      </p:sp>
    </p:spTree>
    <p:extLst>
      <p:ext uri="{BB962C8B-B14F-4D97-AF65-F5344CB8AC3E}">
        <p14:creationId xmlns:p14="http://schemas.microsoft.com/office/powerpoint/2010/main" val="1112748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our props explosion?</a:t>
            </a:r>
            <a:endParaRPr lang="cs-CZ" dirty="0"/>
          </a:p>
        </p:txBody>
      </p:sp>
      <p:sp>
        <p:nvSpPr>
          <p:cNvPr id="10" name="Rectangle 1"/>
          <p:cNvSpPr>
            <a:spLocks noGrp="1" noChangeArrowheads="1"/>
          </p:cNvSpPr>
          <p:nvPr>
            <p:ph idx="1"/>
          </p:nvPr>
        </p:nvSpPr>
        <p:spPr bwMode="auto">
          <a:xfrm>
            <a:off x="618995" y="2170814"/>
            <a:ext cx="5577168" cy="421653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r>
              <a:rPr lang="cs-CZ" altLang="cs-CZ" sz="1200" b="1" dirty="0">
                <a:solidFill>
                  <a:srgbClr val="E8BF6A"/>
                </a:solidFill>
                <a:latin typeface="Courier New" panose="02070309020205020404" pitchFamily="49" charset="0"/>
                <a:cs typeface="Courier New" panose="02070309020205020404" pitchFamily="49" charset="0"/>
              </a:rPr>
              <a:t>&lt;TodoListComponent</a:t>
            </a:r>
            <a:br>
              <a:rPr lang="cs-CZ" altLang="cs-CZ" sz="1200" b="1" dirty="0">
                <a:solidFill>
                  <a:srgbClr val="E8BF6A"/>
                </a:solidFill>
                <a:latin typeface="Courier New" panose="02070309020205020404" pitchFamily="49" charset="0"/>
                <a:cs typeface="Courier New" panose="02070309020205020404" pitchFamily="49" charset="0"/>
              </a:rPr>
            </a:br>
            <a:r>
              <a:rPr lang="cs-CZ" altLang="cs-CZ" sz="1200" b="1" dirty="0">
                <a:solidFill>
                  <a:srgbClr val="E8BF6A"/>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list</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list</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editedItemId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editedItemId</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createNewFormVisible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createNewFormVisible</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isDragging</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isDragging</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onDelete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._deleteItem}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onExpand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._startEditing}</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onCancel</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._cancelEditing}</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onSave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._updateItem}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onReorder</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._moveItem}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onCreateNewClick</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._showCreateNewForm}</a:t>
            </a:r>
            <a:r>
              <a:rPr lang="en-US" altLang="cs-CZ" sz="1200" b="1" dirty="0">
                <a:solidFill>
                  <a:srgbClr val="A9B7C6"/>
                </a:solidFill>
                <a:latin typeface="Courier New" panose="02070309020205020404" pitchFamily="49" charset="0"/>
                <a:cs typeface="Courier New" panose="02070309020205020404" pitchFamily="49" charset="0"/>
              </a:rPr>
              <a:t>a</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onCreateCancel</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._hideCreateNewForm}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onCreate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._createNewItem}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onDragStarted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._itemDragStarted}</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onDragEnded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._itemDragEnded}</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E8BF6A"/>
                </a:solidFill>
                <a:latin typeface="Courier New" panose="02070309020205020404" pitchFamily="49" charset="0"/>
                <a:cs typeface="Courier New" panose="02070309020205020404" pitchFamily="49" charset="0"/>
              </a:rPr>
              <a:t>/&gt;</a:t>
            </a: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cs-CZ" altLang="cs-CZ" sz="2800" b="1" dirty="0">
              <a:solidFill>
                <a:schemeClr val="tx1"/>
              </a:solidFill>
              <a:latin typeface="Arial" panose="020B0604020202020204" pitchFamily="34" charset="0"/>
            </a:endParaRPr>
          </a:p>
        </p:txBody>
      </p:sp>
      <p:sp>
        <p:nvSpPr>
          <p:cNvPr id="14" name="Text Placeholder 13"/>
          <p:cNvSpPr>
            <a:spLocks noGrp="1"/>
          </p:cNvSpPr>
          <p:nvPr>
            <p:ph type="body" sz="quarter" idx="10"/>
          </p:nvPr>
        </p:nvSpPr>
        <p:spPr/>
        <p:txBody>
          <a:bodyPr>
            <a:normAutofit lnSpcReduction="10000"/>
          </a:bodyPr>
          <a:lstStyle/>
          <a:p>
            <a:endParaRPr lang="cs-CZ"/>
          </a:p>
        </p:txBody>
      </p:sp>
      <p:sp>
        <p:nvSpPr>
          <p:cNvPr id="13" name="Rectangle 2"/>
          <p:cNvSpPr>
            <a:spLocks noGrp="1" noChangeArrowheads="1"/>
          </p:cNvSpPr>
          <p:nvPr>
            <p:ph idx="11"/>
          </p:nvPr>
        </p:nvSpPr>
        <p:spPr bwMode="auto">
          <a:xfrm>
            <a:off x="6254673" y="2155425"/>
            <a:ext cx="5484194" cy="4247317"/>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1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&lt;TodoListComponent</a:t>
            </a:r>
            <a:b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list</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list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editedItemId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editedItemId</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createNewFormVisible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isCreateNewFormOpen</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isDragging</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isDragging</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onDelete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onDelete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onExpand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onStartEditing</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onCancel</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onCancelEditing</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onSave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onUpdate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onReorder</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onMove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onCreateNewClick</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onCreateNewClick</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onCreateCancel</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onCreateNewCancel</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onCreate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onCreateNew</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onDragStarted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onDragStarted</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onDragEnded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onDragEnded</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/&gt;</a:t>
            </a: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5564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more components</a:t>
            </a:r>
            <a:endParaRPr lang="cs-CZ"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695075"/>
            <a:ext cx="5920607" cy="3638348"/>
          </a:xfrm>
        </p:spPr>
      </p:pic>
      <p:sp>
        <p:nvSpPr>
          <p:cNvPr id="4" name="Text Placeholder 3"/>
          <p:cNvSpPr>
            <a:spLocks noGrp="1"/>
          </p:cNvSpPr>
          <p:nvPr>
            <p:ph type="body" sz="quarter" idx="10"/>
          </p:nvPr>
        </p:nvSpPr>
        <p:spPr/>
        <p:txBody>
          <a:bodyPr>
            <a:normAutofit lnSpcReduction="10000"/>
          </a:bodyPr>
          <a:lstStyle/>
          <a:p>
            <a:endParaRPr lang="cs-CZ"/>
          </a:p>
        </p:txBody>
      </p:sp>
      <p:pic>
        <p:nvPicPr>
          <p:cNvPr id="7" name="Content Placeholder 6"/>
          <p:cNvPicPr>
            <a:picLocks noGrp="1" noChangeAspect="1"/>
          </p:cNvPicPr>
          <p:nvPr>
            <p:ph idx="11"/>
          </p:nvPr>
        </p:nvPicPr>
        <p:blipFill>
          <a:blip r:embed="rId4" cstate="print">
            <a:extLst>
              <a:ext uri="{28A0092B-C50C-407E-A947-70E740481C1C}">
                <a14:useLocalDpi xmlns:a14="http://schemas.microsoft.com/office/drawing/2010/main" val="0"/>
              </a:ext>
            </a:extLst>
          </a:blip>
          <a:stretch>
            <a:fillRect/>
          </a:stretch>
        </p:blipFill>
        <p:spPr>
          <a:xfrm>
            <a:off x="6322465" y="2695076"/>
            <a:ext cx="5869535" cy="3638348"/>
          </a:xfrm>
        </p:spPr>
      </p:pic>
    </p:spTree>
    <p:extLst>
      <p:ext uri="{BB962C8B-B14F-4D97-AF65-F5344CB8AC3E}">
        <p14:creationId xmlns:p14="http://schemas.microsoft.com/office/powerpoint/2010/main" val="213761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more components to store</a:t>
            </a:r>
            <a:endParaRPr lang="cs-CZ" dirty="0"/>
          </a:p>
        </p:txBody>
      </p:sp>
      <p:sp>
        <p:nvSpPr>
          <p:cNvPr id="10" name="Rectangle 1"/>
          <p:cNvSpPr>
            <a:spLocks noGrp="1" noChangeArrowheads="1"/>
          </p:cNvSpPr>
          <p:nvPr>
            <p:ph idx="1"/>
          </p:nvPr>
        </p:nvSpPr>
        <p:spPr bwMode="auto">
          <a:xfrm>
            <a:off x="618995" y="2170814"/>
            <a:ext cx="5577168" cy="421653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r>
              <a:rPr lang="cs-CZ" altLang="cs-CZ" sz="1200" b="1" dirty="0">
                <a:solidFill>
                  <a:srgbClr val="E8BF6A"/>
                </a:solidFill>
                <a:latin typeface="Courier New" panose="02070309020205020404" pitchFamily="49" charset="0"/>
                <a:cs typeface="Courier New" panose="02070309020205020404" pitchFamily="49" charset="0"/>
              </a:rPr>
              <a:t>&lt;TodoListComponent</a:t>
            </a:r>
            <a:br>
              <a:rPr lang="cs-CZ" altLang="cs-CZ" sz="1200" b="1" dirty="0">
                <a:solidFill>
                  <a:srgbClr val="E8BF6A"/>
                </a:solidFill>
                <a:latin typeface="Courier New" panose="02070309020205020404" pitchFamily="49" charset="0"/>
                <a:cs typeface="Courier New" panose="02070309020205020404" pitchFamily="49" charset="0"/>
              </a:rPr>
            </a:br>
            <a:r>
              <a:rPr lang="cs-CZ" altLang="cs-CZ" sz="1200" b="1" dirty="0">
                <a:solidFill>
                  <a:srgbClr val="E8BF6A"/>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list</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list</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editedItemId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editedItemId</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createNewFormVisible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createNewFormVisible</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isDragging</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state</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9876AA"/>
                </a:solidFill>
                <a:latin typeface="Courier New" panose="02070309020205020404" pitchFamily="49" charset="0"/>
                <a:cs typeface="Courier New" panose="02070309020205020404" pitchFamily="49" charset="0"/>
              </a:rPr>
              <a:t>isDragging</a:t>
            </a:r>
            <a:r>
              <a:rPr lang="cs-CZ" altLang="cs-CZ" sz="1200" b="1" dirty="0">
                <a:solidFill>
                  <a:srgbClr val="A9B7C6"/>
                </a:solidFill>
                <a:latin typeface="Courier New" panose="02070309020205020404" pitchFamily="49" charset="0"/>
                <a:cs typeface="Courier New" panose="02070309020205020404" pitchFamily="49" charset="0"/>
              </a:rPr>
              <a:t>}</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onDelete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._deleteItem}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onExpand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._startEditing}</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onCancel</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._cancelEditing}</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onSave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._updateItem}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onReorder</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._moveItem}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onCreateNewClick</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._showCreateNewForm}</a:t>
            </a:r>
            <a:r>
              <a:rPr lang="en-US" altLang="cs-CZ" sz="1200" b="1" dirty="0">
                <a:solidFill>
                  <a:srgbClr val="A9B7C6"/>
                </a:solidFill>
                <a:latin typeface="Courier New" panose="02070309020205020404" pitchFamily="49" charset="0"/>
                <a:cs typeface="Courier New" panose="02070309020205020404" pitchFamily="49" charset="0"/>
              </a:rPr>
              <a:t>a</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onCreateCancel</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._hideCreateNewForm}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onCreate</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._createNewItem}</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onDragStarted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._itemDragStarted}</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A9B7C6"/>
                </a:solidFill>
                <a:latin typeface="Courier New" panose="02070309020205020404" pitchFamily="49" charset="0"/>
                <a:cs typeface="Courier New" panose="02070309020205020404" pitchFamily="49" charset="0"/>
              </a:rPr>
              <a:t>    </a:t>
            </a:r>
            <a:r>
              <a:rPr lang="cs-CZ" altLang="cs-CZ" sz="1200" b="1" dirty="0">
                <a:solidFill>
                  <a:srgbClr val="BABABA"/>
                </a:solidFill>
                <a:latin typeface="Courier New" panose="02070309020205020404" pitchFamily="49" charset="0"/>
                <a:cs typeface="Courier New" panose="02070309020205020404" pitchFamily="49" charset="0"/>
              </a:rPr>
              <a:t>onDragEnded</a:t>
            </a:r>
            <a:r>
              <a:rPr lang="cs-CZ" altLang="cs-CZ" sz="1200" b="1" dirty="0">
                <a:solidFill>
                  <a:srgbClr val="6A8759"/>
                </a:solidFill>
                <a:latin typeface="Courier New" panose="02070309020205020404" pitchFamily="49" charset="0"/>
                <a:cs typeface="Courier New" panose="02070309020205020404" pitchFamily="49" charset="0"/>
              </a:rPr>
              <a:t>=</a:t>
            </a:r>
            <a:r>
              <a:rPr lang="cs-CZ" altLang="cs-CZ" sz="1200" b="1" dirty="0">
                <a:solidFill>
                  <a:srgbClr val="A9B7C6"/>
                </a:solidFill>
                <a:latin typeface="Courier New" panose="02070309020205020404" pitchFamily="49" charset="0"/>
                <a:cs typeface="Courier New" panose="02070309020205020404" pitchFamily="49" charset="0"/>
              </a:rPr>
              <a:t>{</a:t>
            </a:r>
            <a:r>
              <a:rPr lang="cs-CZ" altLang="cs-CZ" sz="1200" b="1" dirty="0">
                <a:solidFill>
                  <a:srgbClr val="CC7832"/>
                </a:solidFill>
                <a:latin typeface="Courier New" panose="02070309020205020404" pitchFamily="49" charset="0"/>
                <a:cs typeface="Courier New" panose="02070309020205020404" pitchFamily="49" charset="0"/>
              </a:rPr>
              <a:t>this</a:t>
            </a:r>
            <a:r>
              <a:rPr lang="cs-CZ" altLang="cs-CZ" sz="1200" b="1" dirty="0">
                <a:solidFill>
                  <a:srgbClr val="A9B7C6"/>
                </a:solidFill>
                <a:latin typeface="Courier New" panose="02070309020205020404" pitchFamily="49" charset="0"/>
                <a:cs typeface="Courier New" panose="02070309020205020404" pitchFamily="49" charset="0"/>
              </a:rPr>
              <a:t>._itemDragEnded}</a:t>
            </a:r>
            <a:br>
              <a:rPr lang="cs-CZ" altLang="cs-CZ" sz="1200" b="1" dirty="0">
                <a:solidFill>
                  <a:srgbClr val="A9B7C6"/>
                </a:solidFill>
                <a:latin typeface="Courier New" panose="02070309020205020404" pitchFamily="49" charset="0"/>
                <a:cs typeface="Courier New" panose="02070309020205020404" pitchFamily="49" charset="0"/>
              </a:rPr>
            </a:br>
            <a:r>
              <a:rPr lang="cs-CZ" altLang="cs-CZ" sz="1200" b="1" dirty="0">
                <a:solidFill>
                  <a:srgbClr val="E8BF6A"/>
                </a:solidFill>
                <a:latin typeface="Courier New" panose="02070309020205020404" pitchFamily="49" charset="0"/>
                <a:cs typeface="Courier New" panose="02070309020205020404" pitchFamily="49" charset="0"/>
              </a:rPr>
              <a:t>/&gt;</a:t>
            </a: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en-US" altLang="cs-CZ" sz="1200" b="1" dirty="0">
              <a:solidFill>
                <a:srgbClr val="E8BF6A"/>
              </a:solidFill>
              <a:latin typeface="Courier New" panose="02070309020205020404" pitchFamily="49" charset="0"/>
              <a:cs typeface="Courier New" panose="02070309020205020404" pitchFamily="49" charset="0"/>
            </a:endParaRPr>
          </a:p>
          <a:p>
            <a:pPr eaLnBrk="0" fontAlgn="base" hangingPunct="0">
              <a:lnSpc>
                <a:spcPct val="100000"/>
              </a:lnSpc>
              <a:spcBef>
                <a:spcPct val="0"/>
              </a:spcBef>
              <a:spcAft>
                <a:spcPct val="0"/>
              </a:spcAft>
              <a:buClrTx/>
            </a:pPr>
            <a:endParaRPr lang="cs-CZ" altLang="cs-CZ" sz="2800" b="1" dirty="0">
              <a:solidFill>
                <a:schemeClr val="tx1"/>
              </a:solidFill>
              <a:latin typeface="Arial" panose="020B0604020202020204" pitchFamily="34" charset="0"/>
            </a:endParaRPr>
          </a:p>
        </p:txBody>
      </p:sp>
      <p:sp>
        <p:nvSpPr>
          <p:cNvPr id="14" name="Text Placeholder 13"/>
          <p:cNvSpPr>
            <a:spLocks noGrp="1"/>
          </p:cNvSpPr>
          <p:nvPr>
            <p:ph type="body" sz="quarter" idx="10"/>
          </p:nvPr>
        </p:nvSpPr>
        <p:spPr/>
        <p:txBody>
          <a:bodyPr>
            <a:normAutofit lnSpcReduction="10000"/>
          </a:bodyPr>
          <a:lstStyle/>
          <a:p>
            <a:r>
              <a:rPr lang="en-US" dirty="0"/>
              <a:t>22-connect-more-components</a:t>
            </a:r>
            <a:endParaRPr lang="cs-CZ" dirty="0"/>
          </a:p>
        </p:txBody>
      </p:sp>
      <p:sp>
        <p:nvSpPr>
          <p:cNvPr id="6" name="Rectangle 3"/>
          <p:cNvSpPr>
            <a:spLocks noGrp="1" noChangeArrowheads="1"/>
          </p:cNvSpPr>
          <p:nvPr>
            <p:ph idx="11"/>
          </p:nvPr>
        </p:nvSpPr>
        <p:spPr bwMode="auto">
          <a:xfrm>
            <a:off x="6254673" y="2170815"/>
            <a:ext cx="5484194" cy="421653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&lt;TodoListComponent</a:t>
            </a:r>
            <a:b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list</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list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editedItemId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editedItemId</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createNewFormVisible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isCreateNewFormOpen</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onCreateNewClick</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props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onCreateNewClick</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/&gt;</a:t>
            </a: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200" b="1" dirty="0">
              <a:solidFill>
                <a:srgbClr val="E8BF6A"/>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642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96" y="1351847"/>
            <a:ext cx="10944516" cy="639278"/>
          </a:xfrm>
        </p:spPr>
        <p:txBody>
          <a:bodyPr/>
          <a:lstStyle/>
          <a:p>
            <a:r>
              <a:rPr lang="en-US" dirty="0"/>
              <a:t>Middleware</a:t>
            </a:r>
            <a:endParaRPr lang="cs-CZ" dirty="0"/>
          </a:p>
        </p:txBody>
      </p:sp>
      <p:sp>
        <p:nvSpPr>
          <p:cNvPr id="3" name="Content Placeholder 2"/>
          <p:cNvSpPr>
            <a:spLocks noGrp="1"/>
          </p:cNvSpPr>
          <p:nvPr>
            <p:ph idx="1"/>
          </p:nvPr>
        </p:nvSpPr>
        <p:spPr/>
        <p:txBody>
          <a:bodyPr/>
          <a:lstStyle/>
          <a:p>
            <a:r>
              <a:rPr lang="en-US" dirty="0"/>
              <a:t>One of the greatest things about Redux is its modularity</a:t>
            </a:r>
          </a:p>
          <a:p>
            <a:endParaRPr lang="en-US" dirty="0"/>
          </a:p>
          <a:p>
            <a:endParaRPr lang="en-US" dirty="0"/>
          </a:p>
          <a:p>
            <a:endParaRPr lang="en-US" dirty="0"/>
          </a:p>
          <a:p>
            <a:pPr marL="342900" indent="-342900">
              <a:buFont typeface="Arial" panose="020B0604020202020204" pitchFamily="34" charset="0"/>
              <a:buChar char="•"/>
            </a:pPr>
            <a:r>
              <a:rPr lang="en-US" dirty="0"/>
              <a:t>Logging </a:t>
            </a:r>
          </a:p>
          <a:p>
            <a:pPr marL="342900" indent="-342900">
              <a:buFont typeface="Arial" panose="020B0604020202020204" pitchFamily="34" charset="0"/>
              <a:buChar char="•"/>
            </a:pPr>
            <a:r>
              <a:rPr lang="en-US" dirty="0"/>
              <a:t>Complex actions (</a:t>
            </a:r>
            <a:r>
              <a:rPr lang="en-US" dirty="0" err="1"/>
              <a:t>Thunk</a:t>
            </a:r>
            <a:r>
              <a:rPr lang="en-US" dirty="0"/>
              <a:t>, promise)</a:t>
            </a:r>
          </a:p>
          <a:p>
            <a:pPr marL="342900" indent="-342900">
              <a:buFont typeface="Arial" panose="020B0604020202020204" pitchFamily="34" charset="0"/>
              <a:buChar char="•"/>
            </a:pPr>
            <a:r>
              <a:rPr lang="en-US" dirty="0" err="1"/>
              <a:t>devTools</a:t>
            </a:r>
            <a:endParaRPr lang="en-US" dirty="0"/>
          </a:p>
          <a:p>
            <a:pPr marL="342900" indent="-342900">
              <a:buFont typeface="Arial" panose="020B0604020202020204" pitchFamily="34" charset="0"/>
              <a:buChar char="•"/>
            </a:pPr>
            <a:r>
              <a:rPr lang="en-US" dirty="0"/>
              <a:t>…</a:t>
            </a:r>
            <a:endParaRPr lang="cs-CZ" dirty="0"/>
          </a:p>
        </p:txBody>
      </p:sp>
      <p:sp>
        <p:nvSpPr>
          <p:cNvPr id="4" name="Text Placeholder 3"/>
          <p:cNvSpPr>
            <a:spLocks noGrp="1"/>
          </p:cNvSpPr>
          <p:nvPr>
            <p:ph type="body" sz="quarter" idx="10"/>
          </p:nvPr>
        </p:nvSpPr>
        <p:spPr/>
        <p:txBody>
          <a:bodyPr>
            <a:normAutofit lnSpcReduction="10000"/>
          </a:bodyPr>
          <a:lstStyle/>
          <a:p>
            <a:endParaRPr lang="cs-CZ"/>
          </a:p>
        </p:txBody>
      </p:sp>
      <p:sp>
        <p:nvSpPr>
          <p:cNvPr id="6" name="Rectangle 2">
            <a:extLst>
              <a:ext uri="{FF2B5EF4-FFF2-40B4-BE49-F238E27FC236}">
                <a16:creationId xmlns:a16="http://schemas.microsoft.com/office/drawing/2014/main" id="{FA983554-587D-4DDF-96A9-2CB6DB31DC18}"/>
              </a:ext>
            </a:extLst>
          </p:cNvPr>
          <p:cNvSpPr>
            <a:spLocks noChangeArrowheads="1"/>
          </p:cNvSpPr>
          <p:nvPr/>
        </p:nvSpPr>
        <p:spPr bwMode="auto">
          <a:xfrm>
            <a:off x="706056" y="2781283"/>
            <a:ext cx="9879628" cy="40011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createStore</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(app</a:t>
            </a: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initialState</a:t>
            </a: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applyMiddleware</a:t>
            </a:r>
            <a:r>
              <a:rPr kumimoji="0" lang="en-US" altLang="en-US" sz="20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(...middleware))</a:t>
            </a:r>
            <a:r>
              <a:rPr kumimoji="0" lang="en-US" altLang="en-US" sz="20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4400" b="1" i="0" u="none" strike="noStrike" cap="none" normalizeH="0" baseline="0" dirty="0">
              <a:ln>
                <a:noFill/>
              </a:ln>
              <a:solidFill>
                <a:schemeClr val="tx1"/>
              </a:solidFill>
              <a:effectLst/>
              <a:latin typeface="Arial" panose="020B0604020202020204" pitchFamily="34" charset="0"/>
            </a:endParaRPr>
          </a:p>
        </p:txBody>
      </p:sp>
      <p:pic>
        <p:nvPicPr>
          <p:cNvPr id="4100" name="Picture 4" descr="https://cdn-images-1.medium.com/max/800/1*5JaZSc3Jsn9PJY7daEDVDA.png">
            <a:extLst>
              <a:ext uri="{FF2B5EF4-FFF2-40B4-BE49-F238E27FC236}">
                <a16:creationId xmlns:a16="http://schemas.microsoft.com/office/drawing/2014/main" id="{80F7F959-694B-4426-BB25-6D9ADD087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16"/>
          <a:stretch/>
        </p:blipFill>
        <p:spPr bwMode="auto">
          <a:xfrm>
            <a:off x="5208606" y="3475591"/>
            <a:ext cx="5567423" cy="291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97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Redux-</a:t>
            </a:r>
            <a:r>
              <a:rPr lang="en-US" dirty="0" err="1"/>
              <a:t>devtools</a:t>
            </a:r>
            <a:endParaRPr lang="cs-CZ"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All your actions and state visualized</a:t>
            </a:r>
          </a:p>
          <a:p>
            <a:pPr marL="342900" indent="-342900">
              <a:buFont typeface="Arial" panose="020B0604020202020204" pitchFamily="34" charset="0"/>
              <a:buChar char="•"/>
            </a:pPr>
            <a:r>
              <a:rPr lang="en-US" dirty="0"/>
              <a:t>You can replay history</a:t>
            </a:r>
          </a:p>
          <a:p>
            <a:pPr marL="342900" indent="-342900">
              <a:buFont typeface="Arial" panose="020B0604020202020204" pitchFamily="34" charset="0"/>
              <a:buChar char="•"/>
            </a:pPr>
            <a:r>
              <a:rPr lang="en-US" dirty="0"/>
              <a:t>Install </a:t>
            </a:r>
            <a:r>
              <a:rPr lang="en-US" dirty="0">
                <a:hlinkClick r:id="rId3"/>
              </a:rPr>
              <a:t>chrome extension</a:t>
            </a:r>
            <a:endParaRPr lang="en-US" dirty="0"/>
          </a:p>
          <a:p>
            <a:pPr marL="342900" indent="-342900">
              <a:buFont typeface="Arial" panose="020B0604020202020204" pitchFamily="34" charset="0"/>
              <a:buChar char="•"/>
            </a:pPr>
            <a:r>
              <a:rPr lang="en-US" dirty="0"/>
              <a:t>See </a:t>
            </a:r>
            <a:r>
              <a:rPr lang="en-US" dirty="0" err="1">
                <a:hlinkClick r:id="rId4" action="ppaction://hlinkfile"/>
              </a:rPr>
              <a:t>kentico</a:t>
            </a:r>
            <a:r>
              <a:rPr lang="en-US" dirty="0">
                <a:hlinkClick r:id="rId4" action="ppaction://hlinkfile"/>
              </a:rPr>
              <a:t> cloud</a:t>
            </a:r>
            <a:r>
              <a:rPr lang="en-US" dirty="0"/>
              <a:t> or </a:t>
            </a:r>
            <a:r>
              <a:rPr lang="en-US" dirty="0">
                <a:hlinkClick r:id="rId5"/>
              </a:rPr>
              <a:t>kiwi.com</a:t>
            </a:r>
            <a:endParaRPr lang="en-US" dirty="0"/>
          </a:p>
        </p:txBody>
      </p:sp>
      <p:sp>
        <p:nvSpPr>
          <p:cNvPr id="4" name="Text Placeholder 3"/>
          <p:cNvSpPr>
            <a:spLocks noGrp="1"/>
          </p:cNvSpPr>
          <p:nvPr>
            <p:ph type="body" sz="quarter" idx="10"/>
          </p:nvPr>
        </p:nvSpPr>
        <p:spPr/>
        <p:txBody>
          <a:bodyPr>
            <a:normAutofit lnSpcReduction="10000"/>
          </a:bodyPr>
          <a:lstStyle/>
          <a:p>
            <a:r>
              <a:rPr lang="en-US" dirty="0"/>
              <a:t>23-redux-devtools</a:t>
            </a:r>
            <a:endParaRPr lang="cs-CZ" dirty="0"/>
          </a:p>
        </p:txBody>
      </p:sp>
      <p:pic>
        <p:nvPicPr>
          <p:cNvPr id="5" name="Picture 4"/>
          <p:cNvPicPr>
            <a:picLocks noChangeAspect="1"/>
          </p:cNvPicPr>
          <p:nvPr/>
        </p:nvPicPr>
        <p:blipFill>
          <a:blip r:embed="rId6"/>
          <a:stretch>
            <a:fillRect/>
          </a:stretch>
        </p:blipFill>
        <p:spPr>
          <a:xfrm>
            <a:off x="1024233" y="3722888"/>
            <a:ext cx="9412013" cy="1914792"/>
          </a:xfrm>
          <a:prstGeom prst="rect">
            <a:avLst/>
          </a:prstGeom>
        </p:spPr>
      </p:pic>
    </p:spTree>
    <p:extLst>
      <p:ext uri="{BB962C8B-B14F-4D97-AF65-F5344CB8AC3E}">
        <p14:creationId xmlns:p14="http://schemas.microsoft.com/office/powerpoint/2010/main" val="110411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What is “root component”</a:t>
            </a:r>
            <a:endParaRPr lang="cs-CZ"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9151" y="3947532"/>
            <a:ext cx="8660174" cy="2899317"/>
          </a:xfrm>
        </p:spPr>
      </p:pic>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sp>
        <p:nvSpPr>
          <p:cNvPr id="5" name="Zástupný objekt pre obsah 4">
            <a:extLst>
              <a:ext uri="{FF2B5EF4-FFF2-40B4-BE49-F238E27FC236}">
                <a16:creationId xmlns:a16="http://schemas.microsoft.com/office/drawing/2014/main" id="{4A142841-7F22-405A-B9EB-6A9CF057013F}"/>
              </a:ext>
            </a:extLst>
          </p:cNvPr>
          <p:cNvSpPr>
            <a:spLocks noGrp="1"/>
          </p:cNvSpPr>
          <p:nvPr>
            <p:ph idx="11"/>
          </p:nvPr>
        </p:nvSpPr>
        <p:spPr>
          <a:xfrm>
            <a:off x="618997" y="2168659"/>
            <a:ext cx="10944516" cy="2224921"/>
          </a:xfrm>
        </p:spPr>
        <p:txBody>
          <a:bodyPr vert="horz" lIns="91440" tIns="45720" rIns="91440" bIns="45720" rtlCol="0" anchor="t">
            <a:normAutofit/>
          </a:bodyPr>
          <a:lstStyle/>
          <a:p>
            <a:r>
              <a:rPr lang="en-US" b="1" dirty="0">
                <a:cs typeface="Segoe UI"/>
              </a:rPr>
              <a:t>New feature request:</a:t>
            </a:r>
          </a:p>
          <a:p>
            <a:r>
              <a:rPr lang="en-US" b="1" dirty="0">
                <a:cs typeface="Segoe UI"/>
                <a:sym typeface="Wingdings" panose="05000000000000000000" pitchFamily="2" charset="2"/>
              </a:rPr>
              <a:t> </a:t>
            </a:r>
            <a:r>
              <a:rPr lang="en-US" dirty="0"/>
              <a:t>Displaying number of TODOs next to the avatar of the logged-in user?</a:t>
            </a:r>
          </a:p>
          <a:p>
            <a:r>
              <a:rPr lang="en-US" b="1" dirty="0">
                <a:sym typeface="Wingdings" panose="05000000000000000000" pitchFamily="2" charset="2"/>
              </a:rPr>
              <a:t> </a:t>
            </a:r>
            <a:r>
              <a:rPr lang="en-US" b="1" dirty="0"/>
              <a:t>“Unrelated” components dependent on the same data. </a:t>
            </a:r>
          </a:p>
          <a:p>
            <a:r>
              <a:rPr lang="en-US" dirty="0">
                <a:sym typeface="Wingdings" panose="05000000000000000000" pitchFamily="2" charset="2"/>
              </a:rPr>
              <a:t> </a:t>
            </a:r>
            <a:r>
              <a:rPr lang="en-US" b="1" dirty="0">
                <a:hlinkClick r:id="rId4"/>
              </a:rPr>
              <a:t>Lifting state up</a:t>
            </a:r>
            <a:r>
              <a:rPr lang="en-US" dirty="0"/>
              <a:t>. But until when? How to make it scalable? </a:t>
            </a:r>
          </a:p>
        </p:txBody>
      </p:sp>
    </p:spTree>
    <p:extLst>
      <p:ext uri="{BB962C8B-B14F-4D97-AF65-F5344CB8AC3E}">
        <p14:creationId xmlns:p14="http://schemas.microsoft.com/office/powerpoint/2010/main" val="233771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Redux-</a:t>
            </a:r>
            <a:r>
              <a:rPr lang="en-US" dirty="0" err="1"/>
              <a:t>thunk</a:t>
            </a:r>
            <a:endParaRPr lang="cs-CZ" dirty="0"/>
          </a:p>
        </p:txBody>
      </p:sp>
      <p:sp>
        <p:nvSpPr>
          <p:cNvPr id="3" name="Content Placeholder 2"/>
          <p:cNvSpPr>
            <a:spLocks noGrp="1"/>
          </p:cNvSpPr>
          <p:nvPr>
            <p:ph idx="1"/>
          </p:nvPr>
        </p:nvSpPr>
        <p:spPr/>
        <p:txBody>
          <a:bodyPr/>
          <a:lstStyle/>
          <a:p>
            <a:r>
              <a:rPr lang="en-US" dirty="0"/>
              <a:t>Where to handle side-effects in Redux app? </a:t>
            </a:r>
          </a:p>
          <a:p>
            <a:r>
              <a:rPr lang="en-US" dirty="0"/>
              <a:t>(</a:t>
            </a:r>
            <a:r>
              <a:rPr lang="en-US" b="1" dirty="0" err="1"/>
              <a:t>async</a:t>
            </a:r>
            <a:r>
              <a:rPr lang="en-US" b="1" dirty="0"/>
              <a:t> code</a:t>
            </a:r>
            <a:r>
              <a:rPr lang="en-US" dirty="0"/>
              <a:t> (API communication), </a:t>
            </a:r>
            <a:r>
              <a:rPr lang="en-US" b="1" dirty="0"/>
              <a:t>data generation</a:t>
            </a:r>
            <a:r>
              <a:rPr lang="en-US" dirty="0"/>
              <a:t> like </a:t>
            </a:r>
            <a:r>
              <a:rPr lang="en-US" dirty="0">
                <a:latin typeface="Consolas" panose="020B0609020204030204" pitchFamily="49" charset="0"/>
              </a:rPr>
              <a:t>new Date()</a:t>
            </a:r>
            <a:r>
              <a:rPr lang="en-US" dirty="0"/>
              <a:t> or </a:t>
            </a:r>
            <a:r>
              <a:rPr lang="en-US" dirty="0" err="1">
                <a:latin typeface="Consolas" panose="020B0609020204030204" pitchFamily="49" charset="0"/>
              </a:rPr>
              <a:t>Math.random</a:t>
            </a:r>
            <a:r>
              <a:rPr lang="en-US" dirty="0">
                <a:latin typeface="Consolas" panose="020B0609020204030204" pitchFamily="49" charset="0"/>
              </a:rPr>
              <a:t>()</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Components?</a:t>
            </a:r>
          </a:p>
          <a:p>
            <a:pPr marL="342900" indent="-342900">
              <a:buFont typeface="Arial" panose="020B0604020202020204" pitchFamily="34" charset="0"/>
              <a:buChar char="•"/>
            </a:pPr>
            <a:r>
              <a:rPr lang="en-US" dirty="0"/>
              <a:t>Reducers?</a:t>
            </a:r>
          </a:p>
          <a:p>
            <a:pPr marL="342900" indent="-342900">
              <a:buFont typeface="Arial" panose="020B0604020202020204" pitchFamily="34" charset="0"/>
              <a:buChar char="•"/>
            </a:pPr>
            <a:r>
              <a:rPr lang="en-US" dirty="0"/>
              <a:t>Action creators?</a:t>
            </a:r>
          </a:p>
          <a:p>
            <a:r>
              <a:rPr lang="en-US" dirty="0">
                <a:sym typeface="Wingdings" panose="05000000000000000000" pitchFamily="2" charset="2"/>
              </a:rPr>
              <a:t></a:t>
            </a:r>
            <a:r>
              <a:rPr lang="en-US" dirty="0"/>
              <a:t> “</a:t>
            </a:r>
            <a:r>
              <a:rPr lang="en-US" dirty="0" err="1"/>
              <a:t>thunk</a:t>
            </a:r>
            <a:r>
              <a:rPr lang="en-US" dirty="0"/>
              <a:t>” action creators</a:t>
            </a:r>
          </a:p>
          <a:p>
            <a:pPr marL="342900" indent="-342900">
              <a:buFont typeface="Arial" panose="020B0604020202020204" pitchFamily="34" charset="0"/>
              <a:buChar char="•"/>
            </a:pPr>
            <a:endParaRPr lang="en-US" dirty="0"/>
          </a:p>
        </p:txBody>
      </p:sp>
      <p:sp>
        <p:nvSpPr>
          <p:cNvPr id="4" name="Text Placeholder 3"/>
          <p:cNvSpPr>
            <a:spLocks noGrp="1"/>
          </p:cNvSpPr>
          <p:nvPr>
            <p:ph type="body" sz="quarter" idx="10"/>
          </p:nvPr>
        </p:nvSpPr>
        <p:spPr/>
        <p:txBody>
          <a:bodyPr>
            <a:normAutofit lnSpcReduction="10000"/>
          </a:bodyPr>
          <a:lstStyle/>
          <a:p>
            <a:endParaRPr lang="cs-CZ"/>
          </a:p>
        </p:txBody>
      </p:sp>
    </p:spTree>
    <p:extLst>
      <p:ext uri="{BB962C8B-B14F-4D97-AF65-F5344CB8AC3E}">
        <p14:creationId xmlns:p14="http://schemas.microsoft.com/office/powerpoint/2010/main" val="55910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Thunk</a:t>
            </a:r>
            <a:r>
              <a:rPr lang="en-US" dirty="0"/>
              <a:t> actions</a:t>
            </a:r>
            <a:endParaRPr lang="cs-CZ" dirty="0"/>
          </a:p>
        </p:txBody>
      </p:sp>
      <p:sp>
        <p:nvSpPr>
          <p:cNvPr id="3" name="Content Placeholder 2"/>
          <p:cNvSpPr>
            <a:spLocks noGrp="1"/>
          </p:cNvSpPr>
          <p:nvPr>
            <p:ph idx="1"/>
          </p:nvPr>
        </p:nvSpPr>
        <p:spPr/>
        <p:txBody>
          <a:bodyPr>
            <a:normAutofit/>
          </a:bodyPr>
          <a:lstStyle/>
          <a:p>
            <a:r>
              <a:rPr lang="en-US" dirty="0"/>
              <a:t>“In computer programming, a </a:t>
            </a:r>
            <a:r>
              <a:rPr lang="en-US" b="1" dirty="0" err="1"/>
              <a:t>thunk</a:t>
            </a:r>
            <a:r>
              <a:rPr lang="en-US" dirty="0"/>
              <a:t> is </a:t>
            </a:r>
            <a:r>
              <a:rPr lang="en-US" b="1" dirty="0"/>
              <a:t>a subroutine used to inject an additional calculation into another subroutine</a:t>
            </a:r>
            <a:r>
              <a:rPr lang="en-US" dirty="0"/>
              <a:t>. </a:t>
            </a:r>
            <a:r>
              <a:rPr lang="en-US" dirty="0" err="1"/>
              <a:t>Thunks</a:t>
            </a:r>
            <a:r>
              <a:rPr lang="en-US" dirty="0"/>
              <a:t> are primarily used to </a:t>
            </a:r>
            <a:r>
              <a:rPr lang="en-US" b="1" dirty="0"/>
              <a:t>delay a calculation </a:t>
            </a:r>
            <a:r>
              <a:rPr lang="en-US" dirty="0"/>
              <a:t>until it is needed, or to </a:t>
            </a:r>
            <a:r>
              <a:rPr lang="en-US" b="1" dirty="0"/>
              <a:t>insert operations at the beginning or end of the other subroutine</a:t>
            </a:r>
            <a:r>
              <a:rPr lang="en-US" dirty="0"/>
              <a:t>.”</a:t>
            </a:r>
          </a:p>
          <a:p>
            <a:pPr algn="r"/>
            <a:r>
              <a:rPr lang="en-US" dirty="0"/>
              <a:t> -- </a:t>
            </a:r>
            <a:r>
              <a:rPr lang="en-US" dirty="0">
                <a:hlinkClick r:id="rId3"/>
              </a:rPr>
              <a:t>Wikipedia</a:t>
            </a:r>
            <a:endParaRPr lang="en-US" dirty="0"/>
          </a:p>
          <a:p>
            <a:pPr algn="r"/>
            <a:endParaRPr lang="en-US" dirty="0"/>
          </a:p>
          <a:p>
            <a:r>
              <a:rPr lang="en-US" dirty="0"/>
              <a:t>Function that can dispatch other actions:</a:t>
            </a:r>
          </a:p>
          <a:p>
            <a:endParaRPr lang="en-US" dirty="0"/>
          </a:p>
          <a:p>
            <a:endParaRPr lang="en-US" dirty="0"/>
          </a:p>
          <a:p>
            <a:endParaRPr lang="en-US" dirty="0"/>
          </a:p>
        </p:txBody>
      </p:sp>
      <p:sp>
        <p:nvSpPr>
          <p:cNvPr id="4" name="Text Placeholder 3"/>
          <p:cNvSpPr>
            <a:spLocks noGrp="1"/>
          </p:cNvSpPr>
          <p:nvPr>
            <p:ph type="body" sz="quarter" idx="10"/>
          </p:nvPr>
        </p:nvSpPr>
        <p:spPr/>
        <p:txBody>
          <a:bodyPr>
            <a:normAutofit lnSpcReduction="10000"/>
          </a:bodyPr>
          <a:lstStyle/>
          <a:p>
            <a:endParaRPr lang="cs-CZ"/>
          </a:p>
        </p:txBody>
      </p:sp>
      <p:sp>
        <p:nvSpPr>
          <p:cNvPr id="11" name="Rectangle 6"/>
          <p:cNvSpPr>
            <a:spLocks noChangeArrowheads="1"/>
          </p:cNvSpPr>
          <p:nvPr/>
        </p:nvSpPr>
        <p:spPr bwMode="auto">
          <a:xfrm>
            <a:off x="690115" y="4233759"/>
            <a:ext cx="11075468" cy="2585323"/>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export const </a:t>
            </a:r>
            <a:r>
              <a:rPr kumimoji="0" lang="cs-CZ" altLang="cs-CZ"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saveItems </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=&gt;</a:t>
            </a:r>
            <a:b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(dispatch</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getState) =&gt; {</a:t>
            </a:r>
            <a:b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dispatch(</a:t>
            </a:r>
            <a:r>
              <a:rPr kumimoji="0" lang="cs-CZ" altLang="cs-CZ"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savingStarted</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setTimeout</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=&gt; {</a:t>
            </a:r>
            <a:b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const </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items =  JSON.</a:t>
            </a:r>
            <a:r>
              <a:rPr kumimoji="0" lang="cs-CZ" altLang="cs-CZ"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stringify</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(getState().</a:t>
            </a:r>
            <a:r>
              <a:rPr kumimoji="0" lang="cs-CZ" altLang="cs-CZ"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todoApp</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itemsList</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toJS</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localStorage</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setItem</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'todoList'</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items)</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dispatch(</a:t>
            </a:r>
            <a:r>
              <a:rPr kumimoji="0" lang="cs-CZ" altLang="cs-CZ"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savingFinished</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1000</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cs-CZ" altLang="cs-CZ"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lang="en-US" altLang="cs-CZ" b="1" dirty="0">
                <a:solidFill>
                  <a:srgbClr val="CC7832"/>
                </a:solidFill>
                <a:latin typeface="Courier New" panose="02070309020205020404" pitchFamily="49" charset="0"/>
                <a:cs typeface="Courier New" panose="02070309020205020404" pitchFamily="49" charset="0"/>
              </a:rPr>
              <a:t>;</a:t>
            </a:r>
            <a:endParaRPr kumimoji="0" lang="cs-CZ" altLang="cs-CZ"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07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items to </a:t>
            </a:r>
            <a:r>
              <a:rPr lang="en-US" dirty="0" err="1"/>
              <a:t>localStorage</a:t>
            </a:r>
            <a:endParaRPr lang="cs-CZ" dirty="0"/>
          </a:p>
        </p:txBody>
      </p:sp>
      <p:sp>
        <p:nvSpPr>
          <p:cNvPr id="3" name="Content Placeholder 2"/>
          <p:cNvSpPr>
            <a:spLocks noGrp="1"/>
          </p:cNvSpPr>
          <p:nvPr>
            <p:ph idx="1"/>
          </p:nvPr>
        </p:nvSpPr>
        <p:spPr>
          <a:xfrm>
            <a:off x="618995" y="2168659"/>
            <a:ext cx="11075468" cy="4689341"/>
          </a:xfrm>
        </p:spPr>
        <p:txBody>
          <a:bodyPr>
            <a:normAutofit/>
          </a:bodyPr>
          <a:lstStyle/>
          <a:p>
            <a:r>
              <a:rPr lang="en-US" sz="2400" dirty="0"/>
              <a:t>Getting rid of Dummy </a:t>
            </a:r>
            <a:r>
              <a:rPr lang="en-US" sz="2400" dirty="0" err="1">
                <a:latin typeface="Consolas" panose="020B0609020204030204" pitchFamily="49" charset="0"/>
              </a:rPr>
              <a:t>TodoList</a:t>
            </a:r>
            <a:r>
              <a:rPr lang="en-US" sz="2400" dirty="0"/>
              <a:t> container</a:t>
            </a:r>
          </a:p>
          <a:p>
            <a:r>
              <a:rPr lang="en-US" sz="2400" dirty="0"/>
              <a:t>New component </a:t>
            </a:r>
          </a:p>
          <a:p>
            <a:pPr marL="342900" indent="-342900">
              <a:buFont typeface="Arial" panose="020B0604020202020204" pitchFamily="34" charset="0"/>
              <a:buChar char="•"/>
            </a:pPr>
            <a:r>
              <a:rPr lang="en-US" sz="2400" dirty="0"/>
              <a:t>Displays saving status</a:t>
            </a:r>
            <a:endParaRPr lang="cs-CZ" sz="2400" dirty="0"/>
          </a:p>
          <a:p>
            <a:pPr marL="342900" indent="-342900">
              <a:buFont typeface="Arial" panose="020B0604020202020204" pitchFamily="34" charset="0"/>
              <a:buChar char="•"/>
            </a:pPr>
            <a:r>
              <a:rPr lang="en-US" sz="2400" dirty="0"/>
              <a:t>Watches for changes in </a:t>
            </a:r>
            <a:r>
              <a:rPr lang="en-US" sz="2400" dirty="0" err="1">
                <a:latin typeface="Consolas" panose="020B0609020204030204" pitchFamily="49" charset="0"/>
              </a:rPr>
              <a:t>todoList</a:t>
            </a:r>
            <a:r>
              <a:rPr lang="en-US" sz="2400" dirty="0"/>
              <a:t> part of state</a:t>
            </a:r>
          </a:p>
          <a:p>
            <a:pPr marL="342900" indent="-342900">
              <a:buFont typeface="Arial" panose="020B0604020202020204" pitchFamily="34" charset="0"/>
              <a:buChar char="•"/>
            </a:pPr>
            <a:r>
              <a:rPr lang="en-US" sz="2400" dirty="0"/>
              <a:t>On changes dispatches a </a:t>
            </a:r>
            <a:r>
              <a:rPr lang="en-US" sz="2400" dirty="0" err="1"/>
              <a:t>thunk</a:t>
            </a:r>
            <a:r>
              <a:rPr lang="en-US" sz="2400" dirty="0"/>
              <a:t> action to save items</a:t>
            </a:r>
          </a:p>
          <a:p>
            <a:pPr marL="342900" indent="-342900">
              <a:buFont typeface="Arial" panose="020B0604020202020204" pitchFamily="34" charset="0"/>
              <a:buChar char="•"/>
            </a:pPr>
            <a:endParaRPr lang="en-US" sz="2400" dirty="0"/>
          </a:p>
          <a:p>
            <a:pPr marL="342900" indent="-342900">
              <a:buFont typeface="Wingdings" panose="05000000000000000000" pitchFamily="2" charset="2"/>
              <a:buChar char="ü"/>
            </a:pPr>
            <a:r>
              <a:rPr lang="en-US" sz="2400" dirty="0"/>
              <a:t>Install redux-</a:t>
            </a:r>
            <a:r>
              <a:rPr lang="en-US" sz="2400" dirty="0" err="1"/>
              <a:t>thunk</a:t>
            </a:r>
            <a:endParaRPr lang="en-US" sz="2400" dirty="0"/>
          </a:p>
          <a:p>
            <a:pPr marL="342900" indent="-342900">
              <a:buFont typeface="Wingdings" panose="05000000000000000000" pitchFamily="2" charset="2"/>
              <a:buChar char="ü"/>
            </a:pPr>
            <a:r>
              <a:rPr lang="en-US" sz="2400" dirty="0"/>
              <a:t>Define </a:t>
            </a:r>
            <a:r>
              <a:rPr lang="en-US" sz="2400" dirty="0" err="1">
                <a:latin typeface="Consolas" panose="020B0609020204030204" pitchFamily="49" charset="0"/>
              </a:rPr>
              <a:t>savingStarted</a:t>
            </a:r>
            <a:r>
              <a:rPr lang="en-US" sz="2400" dirty="0"/>
              <a:t> &amp; </a:t>
            </a:r>
            <a:r>
              <a:rPr lang="en-US" sz="2400" dirty="0" err="1">
                <a:latin typeface="Consolas" panose="020B0609020204030204" pitchFamily="49" charset="0"/>
              </a:rPr>
              <a:t>savingFinished</a:t>
            </a:r>
            <a:r>
              <a:rPr lang="en-US" sz="2400" dirty="0"/>
              <a:t> action types and creators</a:t>
            </a:r>
          </a:p>
          <a:p>
            <a:pPr marL="342900" indent="-342900">
              <a:buFont typeface="Wingdings" panose="05000000000000000000" pitchFamily="2" charset="2"/>
              <a:buChar char="ü"/>
            </a:pPr>
            <a:r>
              <a:rPr lang="en-US" sz="2400" dirty="0"/>
              <a:t>Introduce reducer with saving flag</a:t>
            </a:r>
          </a:p>
          <a:p>
            <a:pPr marL="342900" indent="-342900">
              <a:buFont typeface="Wingdings" panose="05000000000000000000" pitchFamily="2" charset="2"/>
              <a:buChar char="ü"/>
            </a:pPr>
            <a:r>
              <a:rPr lang="en-US" sz="2400" dirty="0"/>
              <a:t>Create </a:t>
            </a:r>
            <a:r>
              <a:rPr lang="en-US" sz="2400" dirty="0" err="1">
                <a:latin typeface="Consolas" panose="020B0609020204030204" pitchFamily="49" charset="0"/>
              </a:rPr>
              <a:t>SavingStatus</a:t>
            </a:r>
            <a:r>
              <a:rPr lang="en-US" sz="2400" dirty="0"/>
              <a:t> component</a:t>
            </a:r>
          </a:p>
          <a:p>
            <a:pPr marL="342900" indent="-342900">
              <a:buFont typeface="Wingdings" panose="05000000000000000000" pitchFamily="2" charset="2"/>
              <a:buChar char="ü"/>
            </a:pPr>
            <a:r>
              <a:rPr lang="en-US" sz="2400" dirty="0"/>
              <a:t>Wrap component in a container (</a:t>
            </a:r>
            <a:r>
              <a:rPr lang="en-US" sz="2400" dirty="0">
                <a:latin typeface="Consolas" panose="020B0609020204030204" pitchFamily="49" charset="0"/>
              </a:rPr>
              <a:t>list</a:t>
            </a:r>
            <a:r>
              <a:rPr lang="en-US" sz="2400" dirty="0"/>
              <a:t> data &amp; </a:t>
            </a:r>
            <a:r>
              <a:rPr lang="en-US" sz="2400" dirty="0">
                <a:latin typeface="Consolas" panose="020B0609020204030204" pitchFamily="49" charset="0"/>
              </a:rPr>
              <a:t>save</a:t>
            </a:r>
            <a:r>
              <a:rPr lang="en-US" sz="2400" dirty="0"/>
              <a:t> callback)</a:t>
            </a:r>
          </a:p>
        </p:txBody>
      </p:sp>
      <p:sp>
        <p:nvSpPr>
          <p:cNvPr id="4" name="Text Placeholder 3"/>
          <p:cNvSpPr>
            <a:spLocks noGrp="1"/>
          </p:cNvSpPr>
          <p:nvPr>
            <p:ph type="body" sz="quarter" idx="10"/>
          </p:nvPr>
        </p:nvSpPr>
        <p:spPr/>
        <p:txBody>
          <a:bodyPr>
            <a:normAutofit lnSpcReduction="10000"/>
          </a:bodyPr>
          <a:lstStyle/>
          <a:p>
            <a:r>
              <a:rPr lang="en-US" dirty="0"/>
              <a:t>24-autosaving-component</a:t>
            </a:r>
            <a:endParaRPr lang="cs-CZ" dirty="0"/>
          </a:p>
        </p:txBody>
      </p:sp>
      <p:sp>
        <p:nvSpPr>
          <p:cNvPr id="6" name="Rectangle 1"/>
          <p:cNvSpPr>
            <a:spLocks noChangeArrowheads="1"/>
          </p:cNvSpPr>
          <p:nvPr/>
        </p:nvSpPr>
        <p:spPr bwMode="auto">
          <a:xfrm>
            <a:off x="3058160" y="2617089"/>
            <a:ext cx="2316480" cy="36933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&lt;</a:t>
            </a:r>
            <a:r>
              <a:rPr kumimoji="0" lang="cs-CZ" altLang="cs-CZ"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SavingStatus</a:t>
            </a:r>
            <a:r>
              <a:rPr kumimoji="0" lang="cs-CZ" altLang="cs-CZ" sz="1400" b="0"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/&gt;</a:t>
            </a:r>
            <a:endParaRPr kumimoji="0" lang="cs-CZ" altLang="cs-CZ"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045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normalization</a:t>
            </a:r>
            <a:endParaRPr lang="cs-CZ" dirty="0"/>
          </a:p>
        </p:txBody>
      </p:sp>
      <p:sp>
        <p:nvSpPr>
          <p:cNvPr id="3" name="Content Placeholder 2"/>
          <p:cNvSpPr>
            <a:spLocks noGrp="1"/>
          </p:cNvSpPr>
          <p:nvPr>
            <p:ph idx="1"/>
          </p:nvPr>
        </p:nvSpPr>
        <p:spPr/>
        <p:txBody>
          <a:bodyPr vert="horz" lIns="91440" tIns="45720" rIns="91440" bIns="45720" rtlCol="0" anchor="t">
            <a:normAutofit/>
          </a:bodyPr>
          <a:lstStyle/>
          <a:p>
            <a:pPr algn="ctr"/>
            <a:endParaRPr lang="en-US" b="1" dirty="0">
              <a:solidFill>
                <a:srgbClr val="FF0000"/>
              </a:solidFill>
              <a:latin typeface="Consolas" panose="020B0609020204030204" pitchFamily="49" charset="0"/>
            </a:endParaRPr>
          </a:p>
          <a:p>
            <a:pPr algn="ctr"/>
            <a:r>
              <a:rPr lang="en-US" b="1" dirty="0" err="1">
                <a:solidFill>
                  <a:srgbClr val="FF0000"/>
                </a:solidFill>
                <a:latin typeface="Consolas" panose="020B0609020204030204" pitchFamily="49" charset="0"/>
              </a:rPr>
              <a:t>Immutable.List</a:t>
            </a:r>
            <a:r>
              <a:rPr lang="en-US" b="1" dirty="0">
                <a:solidFill>
                  <a:srgbClr val="FF0000"/>
                </a:solidFill>
                <a:latin typeface="Consolas" panose="020B0609020204030204" pitchFamily="49" charset="0"/>
              </a:rPr>
              <a:t>&lt;Item&gt;</a:t>
            </a:r>
          </a:p>
          <a:p>
            <a:pPr algn="ctr"/>
            <a:endParaRPr lang="en-US" dirty="0">
              <a:solidFill>
                <a:srgbClr val="FF0000"/>
              </a:solidFill>
            </a:endParaRPr>
          </a:p>
          <a:p>
            <a:pPr algn="ctr"/>
            <a:r>
              <a:rPr lang="en-US" dirty="0"/>
              <a:t>vs.</a:t>
            </a:r>
          </a:p>
          <a:p>
            <a:pPr algn="ctr"/>
            <a:endParaRPr lang="en-US" b="1" dirty="0"/>
          </a:p>
          <a:p>
            <a:pPr algn="ctr"/>
            <a:r>
              <a:rPr lang="en-US" b="1" dirty="0" err="1">
                <a:solidFill>
                  <a:srgbClr val="00B050"/>
                </a:solidFill>
                <a:latin typeface="Consolas" panose="020B0609020204030204" pitchFamily="49" charset="0"/>
              </a:rPr>
              <a:t>Immutable.Map</a:t>
            </a:r>
            <a:r>
              <a:rPr lang="en-US" b="1" dirty="0">
                <a:solidFill>
                  <a:srgbClr val="00B050"/>
                </a:solidFill>
                <a:latin typeface="Consolas" panose="020B0609020204030204" pitchFamily="49" charset="0"/>
              </a:rPr>
              <a:t>&lt;id, Item&gt; &amp; </a:t>
            </a:r>
            <a:r>
              <a:rPr lang="en-US" b="1" dirty="0" err="1">
                <a:solidFill>
                  <a:srgbClr val="00B050"/>
                </a:solidFill>
                <a:latin typeface="Consolas" panose="020B0609020204030204" pitchFamily="49" charset="0"/>
              </a:rPr>
              <a:t>Immutable.List</a:t>
            </a:r>
            <a:r>
              <a:rPr lang="en-US" b="1" dirty="0">
                <a:solidFill>
                  <a:srgbClr val="00B050"/>
                </a:solidFill>
                <a:latin typeface="Consolas" panose="020B0609020204030204" pitchFamily="49" charset="0"/>
              </a:rPr>
              <a:t>&lt;id&gt;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dirty="0"/>
              <a:t>Data should be stored in a normalized form (same as in relation DB)</a:t>
            </a:r>
          </a:p>
          <a:p>
            <a:pPr marL="342900" indent="-342900">
              <a:buFont typeface="Wingdings" panose="05000000000000000000" pitchFamily="2" charset="2"/>
              <a:buChar char="ü"/>
            </a:pPr>
            <a:r>
              <a:rPr lang="en-US" b="1" dirty="0"/>
              <a:t>Easier manipulation</a:t>
            </a:r>
            <a:r>
              <a:rPr lang="en-US" dirty="0"/>
              <a:t> – reducers (entity vs collection)</a:t>
            </a:r>
          </a:p>
          <a:p>
            <a:pPr marL="342900" indent="-342900">
              <a:buFont typeface="Wingdings" panose="05000000000000000000" pitchFamily="2" charset="2"/>
              <a:buChar char="ü"/>
            </a:pPr>
            <a:r>
              <a:rPr lang="en-US" b="1" dirty="0"/>
              <a:t>No duplication</a:t>
            </a:r>
            <a:r>
              <a:rPr lang="en-US" dirty="0"/>
              <a:t> (for complex nested objects)</a:t>
            </a:r>
          </a:p>
          <a:p>
            <a:pPr marL="342900" indent="-342900">
              <a:buFont typeface="Arial" panose="020B0604020202020204" pitchFamily="34" charset="0"/>
              <a:buChar char="•"/>
            </a:pPr>
            <a:endParaRPr lang="en-US" dirty="0"/>
          </a:p>
        </p:txBody>
      </p:sp>
      <p:sp>
        <p:nvSpPr>
          <p:cNvPr id="4" name="Text Placeholder 3"/>
          <p:cNvSpPr>
            <a:spLocks noGrp="1"/>
          </p:cNvSpPr>
          <p:nvPr>
            <p:ph type="body" sz="quarter" idx="10"/>
          </p:nvPr>
        </p:nvSpPr>
        <p:spPr/>
        <p:txBody>
          <a:bodyPr>
            <a:normAutofit lnSpcReduction="10000"/>
          </a:bodyPr>
          <a:lstStyle/>
          <a:p>
            <a:endParaRPr lang="cs-CZ"/>
          </a:p>
        </p:txBody>
      </p:sp>
      <p:pic>
        <p:nvPicPr>
          <p:cNvPr id="5" name="Picture 6" descr="Image result for no png">
            <a:extLst>
              <a:ext uri="{FF2B5EF4-FFF2-40B4-BE49-F238E27FC236}">
                <a16:creationId xmlns:a16="http://schemas.microsoft.com/office/drawing/2014/main" id="{4FA3E9CB-C2AF-46DF-939D-1754F7EB9A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386" y="2168659"/>
            <a:ext cx="716958" cy="9672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no png">
            <a:extLst>
              <a:ext uri="{FF2B5EF4-FFF2-40B4-BE49-F238E27FC236}">
                <a16:creationId xmlns:a16="http://schemas.microsoft.com/office/drawing/2014/main" id="{A556CA90-D651-4EAC-8A86-8F2017AEB2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3187" y="3691460"/>
            <a:ext cx="986725" cy="98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27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normalization</a:t>
            </a:r>
            <a:endParaRPr lang="cs-CZ" dirty="0"/>
          </a:p>
        </p:txBody>
      </p:sp>
      <p:sp>
        <p:nvSpPr>
          <p:cNvPr id="4" name="Text Placeholder 3"/>
          <p:cNvSpPr>
            <a:spLocks noGrp="1"/>
          </p:cNvSpPr>
          <p:nvPr>
            <p:ph type="body" sz="quarter" idx="10"/>
          </p:nvPr>
        </p:nvSpPr>
        <p:spPr/>
        <p:txBody>
          <a:bodyPr>
            <a:normAutofit lnSpcReduction="10000"/>
          </a:bodyPr>
          <a:lstStyle/>
          <a:p>
            <a:endParaRPr lang="cs-CZ"/>
          </a:p>
        </p:txBody>
      </p:sp>
      <p:sp>
        <p:nvSpPr>
          <p:cNvPr id="12" name="Rectangle 8">
            <a:extLst>
              <a:ext uri="{FF2B5EF4-FFF2-40B4-BE49-F238E27FC236}">
                <a16:creationId xmlns:a16="http://schemas.microsoft.com/office/drawing/2014/main" id="{D595C2C8-5900-45DF-B2C8-8B96E1B3FD64}"/>
              </a:ext>
            </a:extLst>
          </p:cNvPr>
          <p:cNvSpPr>
            <a:spLocks noChangeArrowheads="1"/>
          </p:cNvSpPr>
          <p:nvPr/>
        </p:nvSpPr>
        <p:spPr bwMode="auto">
          <a:xfrm>
            <a:off x="0" y="2087463"/>
            <a:ext cx="5862502" cy="4770537"/>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itemsWithAuthors</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'1'</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title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'Buy milk'</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author</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'410237'</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name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Suzii</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'2'</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title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'Learn Redux'</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author</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'410237'</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name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Suzii</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title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'Be awesome'</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author</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'325335'</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name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Slavo</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3600" b="1"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65741313-A3AA-4ADC-BDD1-651A193C91E1}"/>
              </a:ext>
            </a:extLst>
          </p:cNvPr>
          <p:cNvSpPr>
            <a:spLocks noChangeArrowheads="1"/>
          </p:cNvSpPr>
          <p:nvPr/>
        </p:nvSpPr>
        <p:spPr bwMode="auto">
          <a:xfrm>
            <a:off x="6076662" y="0"/>
            <a:ext cx="6109365" cy="6986528"/>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authors</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byId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'410237'</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'410237'</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name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Suzii</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'325335'</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'325335'</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name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Slavo</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items</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allIds</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'1'</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'2'</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byId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'1'</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'1'</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title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'Buy milk'</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author</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'410237'</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'2'</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'2'</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title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'Learn redux'</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author</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'410237'</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id</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title</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'Be awesome'</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author</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'325335'</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3600" b="1" i="0" u="none" strike="noStrike" cap="none" normalizeH="0" baseline="0" dirty="0">
              <a:ln>
                <a:noFill/>
              </a:ln>
              <a:solidFill>
                <a:schemeClr val="tx1"/>
              </a:solidFill>
              <a:effectLst/>
              <a:latin typeface="Arial" panose="020B0604020202020204" pitchFamily="34" charset="0"/>
            </a:endParaRPr>
          </a:p>
        </p:txBody>
      </p:sp>
      <p:pic>
        <p:nvPicPr>
          <p:cNvPr id="6" name="Picture 6" descr="Image result for no png">
            <a:extLst>
              <a:ext uri="{FF2B5EF4-FFF2-40B4-BE49-F238E27FC236}">
                <a16:creationId xmlns:a16="http://schemas.microsoft.com/office/drawing/2014/main" id="{53EEB412-8B44-4703-A58E-18238B7573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843" y="5748487"/>
            <a:ext cx="893819" cy="1205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no png">
            <a:extLst>
              <a:ext uri="{FF2B5EF4-FFF2-40B4-BE49-F238E27FC236}">
                <a16:creationId xmlns:a16="http://schemas.microsoft.com/office/drawing/2014/main" id="{746774B8-809B-4424-95DE-C7745BFCFD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7989" y="5423288"/>
            <a:ext cx="1434712" cy="143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34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2E835-8BEE-413B-9006-67F5F98123E6}"/>
              </a:ext>
            </a:extLst>
          </p:cNvPr>
          <p:cNvSpPr>
            <a:spLocks noGrp="1"/>
          </p:cNvSpPr>
          <p:nvPr>
            <p:ph type="title"/>
          </p:nvPr>
        </p:nvSpPr>
        <p:spPr/>
        <p:txBody>
          <a:bodyPr/>
          <a:lstStyle/>
          <a:p>
            <a:r>
              <a:rPr lang="en-US" dirty="0"/>
              <a:t>Normalizing </a:t>
            </a:r>
            <a:r>
              <a:rPr lang="en-US" dirty="0" err="1"/>
              <a:t>todo</a:t>
            </a:r>
            <a:r>
              <a:rPr lang="en-US" dirty="0"/>
              <a:t> list</a:t>
            </a:r>
          </a:p>
        </p:txBody>
      </p:sp>
      <p:sp>
        <p:nvSpPr>
          <p:cNvPr id="3" name="Zástupný objekt pre obsah 2">
            <a:extLst>
              <a:ext uri="{FF2B5EF4-FFF2-40B4-BE49-F238E27FC236}">
                <a16:creationId xmlns:a16="http://schemas.microsoft.com/office/drawing/2014/main" id="{6D8A47F1-BAD8-48A2-8D80-C35700A47C7D}"/>
              </a:ext>
            </a:extLst>
          </p:cNvPr>
          <p:cNvSpPr>
            <a:spLocks noGrp="1"/>
          </p:cNvSpPr>
          <p:nvPr>
            <p:ph idx="1"/>
          </p:nvPr>
        </p:nvSpPr>
        <p:spPr>
          <a:xfrm>
            <a:off x="618996" y="2168660"/>
            <a:ext cx="5883404" cy="869408"/>
          </a:xfrm>
        </p:spPr>
        <p:txBody>
          <a:bodyPr vert="horz" lIns="91440" tIns="45720" rIns="91440" bIns="45720" rtlCol="0" anchor="t">
            <a:normAutofit/>
          </a:bodyPr>
          <a:lstStyle/>
          <a:p>
            <a:r>
              <a:rPr lang="en-US" dirty="0"/>
              <a:t>We replace the </a:t>
            </a:r>
            <a:r>
              <a:rPr lang="en-US" dirty="0" err="1"/>
              <a:t>itemsList</a:t>
            </a:r>
            <a:r>
              <a:rPr lang="en-US" dirty="0"/>
              <a:t> with data structure:</a:t>
            </a:r>
          </a:p>
          <a:p>
            <a:endParaRPr lang="en-US" dirty="0"/>
          </a:p>
          <a:p>
            <a:endParaRPr lang="en-US" dirty="0"/>
          </a:p>
        </p:txBody>
      </p:sp>
      <p:sp>
        <p:nvSpPr>
          <p:cNvPr id="4" name="Zástupný objekt pre text 3">
            <a:extLst>
              <a:ext uri="{FF2B5EF4-FFF2-40B4-BE49-F238E27FC236}">
                <a16:creationId xmlns:a16="http://schemas.microsoft.com/office/drawing/2014/main" id="{F50FCE1B-86FC-42BF-9AE1-39F7A24E74F7}"/>
              </a:ext>
            </a:extLst>
          </p:cNvPr>
          <p:cNvSpPr>
            <a:spLocks noGrp="1"/>
          </p:cNvSpPr>
          <p:nvPr>
            <p:ph type="body" sz="quarter" idx="10"/>
          </p:nvPr>
        </p:nvSpPr>
        <p:spPr/>
        <p:txBody>
          <a:bodyPr>
            <a:normAutofit lnSpcReduction="10000"/>
          </a:bodyPr>
          <a:lstStyle/>
          <a:p>
            <a:r>
              <a:rPr lang="en-US" dirty="0"/>
              <a:t>24-todo-list-normalization</a:t>
            </a:r>
          </a:p>
        </p:txBody>
      </p:sp>
      <p:pic>
        <p:nvPicPr>
          <p:cNvPr id="5" name="Obrázok 4">
            <a:extLst>
              <a:ext uri="{FF2B5EF4-FFF2-40B4-BE49-F238E27FC236}">
                <a16:creationId xmlns:a16="http://schemas.microsoft.com/office/drawing/2014/main" id="{0A582CA3-99EC-41FF-B5DC-AA347A9F68AE}"/>
              </a:ext>
            </a:extLst>
          </p:cNvPr>
          <p:cNvPicPr>
            <a:picLocks noChangeAspect="1"/>
          </p:cNvPicPr>
          <p:nvPr/>
        </p:nvPicPr>
        <p:blipFill>
          <a:blip r:embed="rId3"/>
          <a:stretch>
            <a:fillRect/>
          </a:stretch>
        </p:blipFill>
        <p:spPr>
          <a:xfrm>
            <a:off x="6966858" y="1672592"/>
            <a:ext cx="4727284" cy="4915872"/>
          </a:xfrm>
          <a:prstGeom prst="rect">
            <a:avLst/>
          </a:prstGeom>
        </p:spPr>
      </p:pic>
      <p:sp>
        <p:nvSpPr>
          <p:cNvPr id="6" name="Rectangle 1">
            <a:extLst>
              <a:ext uri="{FF2B5EF4-FFF2-40B4-BE49-F238E27FC236}">
                <a16:creationId xmlns:a16="http://schemas.microsoft.com/office/drawing/2014/main" id="{55C8F74B-7858-48DD-892C-A20CC348998E}"/>
              </a:ext>
            </a:extLst>
          </p:cNvPr>
          <p:cNvSpPr>
            <a:spLocks noChangeArrowheads="1"/>
          </p:cNvSpPr>
          <p:nvPr/>
        </p:nvSpPr>
        <p:spPr bwMode="auto">
          <a:xfrm>
            <a:off x="618996" y="3215603"/>
            <a:ext cx="6112571" cy="1754326"/>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items</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allIds</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list of ids</a:t>
            </a:r>
            <a:br>
              <a:rPr kumimoji="0" lang="en-US" altLang="en-US"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byId</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map of items indexed by id</a:t>
            </a:r>
            <a:br>
              <a:rPr kumimoji="0" lang="en-US" altLang="en-US"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3849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2DB238-2CEB-4CA1-8B0C-77D23457F9B1}"/>
              </a:ext>
            </a:extLst>
          </p:cNvPr>
          <p:cNvSpPr>
            <a:spLocks noGrp="1"/>
          </p:cNvSpPr>
          <p:nvPr>
            <p:ph type="title"/>
          </p:nvPr>
        </p:nvSpPr>
        <p:spPr/>
        <p:txBody>
          <a:bodyPr/>
          <a:lstStyle/>
          <a:p>
            <a:r>
              <a:rPr lang="en-US" dirty="0" err="1"/>
              <a:t>Memoization</a:t>
            </a:r>
            <a:endParaRPr lang="en-US" dirty="0"/>
          </a:p>
        </p:txBody>
      </p:sp>
      <p:sp>
        <p:nvSpPr>
          <p:cNvPr id="3" name="Zástupný objekt pre obsah 2">
            <a:extLst>
              <a:ext uri="{FF2B5EF4-FFF2-40B4-BE49-F238E27FC236}">
                <a16:creationId xmlns:a16="http://schemas.microsoft.com/office/drawing/2014/main" id="{CE8BAE91-5A7B-4D84-A04C-F8B2608FD624}"/>
              </a:ext>
            </a:extLst>
          </p:cNvPr>
          <p:cNvSpPr>
            <a:spLocks noGrp="1"/>
          </p:cNvSpPr>
          <p:nvPr>
            <p:ph idx="1"/>
          </p:nvPr>
        </p:nvSpPr>
        <p:spPr/>
        <p:txBody>
          <a:bodyPr/>
          <a:lstStyle/>
          <a:p>
            <a:r>
              <a:rPr lang="en-US" dirty="0"/>
              <a:t>What do we pass to </a:t>
            </a:r>
            <a:r>
              <a:rPr lang="en-US" dirty="0" err="1"/>
              <a:t>TodoList</a:t>
            </a:r>
            <a:r>
              <a:rPr lang="en-US" dirty="0"/>
              <a:t> container?</a:t>
            </a:r>
          </a:p>
          <a:p>
            <a:endParaRPr lang="en-US" dirty="0"/>
          </a:p>
          <a:p>
            <a:r>
              <a:rPr lang="en-US" dirty="0"/>
              <a:t>Two options:</a:t>
            </a:r>
          </a:p>
          <a:p>
            <a:pPr marL="342900" indent="-342900">
              <a:buFont typeface="Arial" panose="020B0604020202020204" pitchFamily="34" charset="0"/>
              <a:buChar char="•"/>
            </a:pPr>
            <a:r>
              <a:rPr lang="en-US" dirty="0"/>
              <a:t>Both </a:t>
            </a:r>
            <a:r>
              <a:rPr lang="en-US" dirty="0" err="1">
                <a:latin typeface="Consolas" panose="020B0609020204030204" pitchFamily="49" charset="0"/>
              </a:rPr>
              <a:t>byId</a:t>
            </a:r>
            <a:r>
              <a:rPr lang="en-US" dirty="0"/>
              <a:t> and </a:t>
            </a:r>
            <a:r>
              <a:rPr lang="en-US" dirty="0" err="1">
                <a:latin typeface="Consolas" panose="020B0609020204030204" pitchFamily="49" charset="0"/>
              </a:rPr>
              <a:t>allIds</a:t>
            </a:r>
            <a:endParaRPr lang="en-US" dirty="0">
              <a:latin typeface="Consolas" panose="020B0609020204030204" pitchFamily="49" charset="0"/>
            </a:endParaRPr>
          </a:p>
          <a:p>
            <a:pPr marL="342900" indent="-342900">
              <a:buFont typeface="Arial" panose="020B0604020202020204" pitchFamily="34" charset="0"/>
              <a:buChar char="•"/>
            </a:pPr>
            <a:r>
              <a:rPr lang="en-US" dirty="0">
                <a:latin typeface="+mj-lt"/>
              </a:rPr>
              <a:t>We create list of item in container and do not need to change the component at all</a:t>
            </a:r>
          </a:p>
          <a:p>
            <a:endParaRPr lang="en-US" dirty="0"/>
          </a:p>
          <a:p>
            <a:endParaRPr lang="en-US" dirty="0"/>
          </a:p>
          <a:p>
            <a:r>
              <a:rPr lang="en-US" dirty="0"/>
              <a:t>But we are creating new instance of list every time </a:t>
            </a:r>
            <a:r>
              <a:rPr lang="en-US" dirty="0" err="1">
                <a:latin typeface="Consolas" panose="020B0609020204030204" pitchFamily="49" charset="0"/>
              </a:rPr>
              <a:t>mapStateToProps</a:t>
            </a:r>
            <a:r>
              <a:rPr lang="en-US" dirty="0"/>
              <a:t> is called </a:t>
            </a:r>
          </a:p>
          <a:p>
            <a:pPr marL="342900" indent="-342900">
              <a:buFont typeface="Wingdings" panose="05000000000000000000" pitchFamily="2" charset="2"/>
              <a:buChar char="à"/>
            </a:pPr>
            <a:r>
              <a:rPr lang="en-US" dirty="0"/>
              <a:t>ANY change in state,</a:t>
            </a:r>
          </a:p>
          <a:p>
            <a:pPr marL="342900" indent="-342900">
              <a:buFont typeface="Wingdings" panose="05000000000000000000" pitchFamily="2" charset="2"/>
              <a:buChar char="à"/>
            </a:pPr>
            <a:r>
              <a:rPr lang="en-US" dirty="0"/>
              <a:t>The component is ALWAYS </a:t>
            </a:r>
            <a:r>
              <a:rPr lang="en-US" dirty="0" err="1"/>
              <a:t>rerendered</a:t>
            </a:r>
            <a:endParaRPr lang="en-US" dirty="0"/>
          </a:p>
          <a:p>
            <a:pPr marL="342900" indent="-342900">
              <a:buFont typeface="Wingdings" panose="05000000000000000000" pitchFamily="2" charset="2"/>
              <a:buChar char="à"/>
            </a:pPr>
            <a:r>
              <a:rPr lang="en-US" dirty="0"/>
              <a:t> </a:t>
            </a:r>
            <a:r>
              <a:rPr lang="en-US" b="1" dirty="0"/>
              <a:t>MEMOIZE</a:t>
            </a:r>
          </a:p>
        </p:txBody>
      </p:sp>
      <p:sp>
        <p:nvSpPr>
          <p:cNvPr id="4" name="Zástupný objekt pre text 3">
            <a:extLst>
              <a:ext uri="{FF2B5EF4-FFF2-40B4-BE49-F238E27FC236}">
                <a16:creationId xmlns:a16="http://schemas.microsoft.com/office/drawing/2014/main" id="{9FFFBA80-37B3-4073-9337-D58E3EBA543D}"/>
              </a:ext>
            </a:extLst>
          </p:cNvPr>
          <p:cNvSpPr>
            <a:spLocks noGrp="1"/>
          </p:cNvSpPr>
          <p:nvPr>
            <p:ph type="body" sz="quarter" idx="10"/>
          </p:nvPr>
        </p:nvSpPr>
        <p:spPr/>
        <p:txBody>
          <a:bodyPr>
            <a:normAutofit lnSpcReduction="10000"/>
          </a:bodyPr>
          <a:lstStyle/>
          <a:p>
            <a:r>
              <a:rPr lang="en-US" dirty="0"/>
              <a:t>25-todos-memoization</a:t>
            </a:r>
          </a:p>
        </p:txBody>
      </p:sp>
      <p:sp>
        <p:nvSpPr>
          <p:cNvPr id="5" name="Rectangle 1">
            <a:extLst>
              <a:ext uri="{FF2B5EF4-FFF2-40B4-BE49-F238E27FC236}">
                <a16:creationId xmlns:a16="http://schemas.microsoft.com/office/drawing/2014/main" id="{0E92E092-4739-486A-9F68-F1440A07080E}"/>
              </a:ext>
            </a:extLst>
          </p:cNvPr>
          <p:cNvSpPr>
            <a:spLocks noChangeArrowheads="1"/>
          </p:cNvSpPr>
          <p:nvPr/>
        </p:nvSpPr>
        <p:spPr bwMode="auto">
          <a:xfrm>
            <a:off x="71015" y="3932834"/>
            <a:ext cx="12040476" cy="36933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getListOfItems</a:t>
            </a:r>
            <a:r>
              <a:rPr kumimoji="0" lang="en-US" altLang="en-US"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(items) =&gt; </a:t>
            </a:r>
            <a:r>
              <a:rPr kumimoji="0" lang="en-US" altLang="en-US"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items.</a:t>
            </a:r>
            <a:r>
              <a:rPr kumimoji="0" lang="en-US" altLang="en-US"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allIds</a:t>
            </a:r>
            <a:r>
              <a:rPr kumimoji="0" lang="en-US" altLang="en-US"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map</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(id =&gt; </a:t>
            </a:r>
            <a:r>
              <a:rPr kumimoji="0" lang="en-US" altLang="en-US"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items.</a:t>
            </a:r>
            <a:r>
              <a:rPr kumimoji="0" lang="en-US" altLang="en-US" b="1"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byId</a:t>
            </a:r>
            <a:r>
              <a:rPr kumimoji="0" lang="en-US" altLang="en-US"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get</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(id)).</a:t>
            </a:r>
            <a:r>
              <a:rPr kumimoji="0" lang="en-US" altLang="en-US"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toList</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D73889B-BB07-42A1-853A-B6E3FDB3BA24}"/>
              </a:ext>
            </a:extLst>
          </p:cNvPr>
          <p:cNvSpPr>
            <a:spLocks noChangeArrowheads="1"/>
          </p:cNvSpPr>
          <p:nvPr/>
        </p:nvSpPr>
        <p:spPr bwMode="auto">
          <a:xfrm>
            <a:off x="71015" y="6043820"/>
            <a:ext cx="8257389" cy="40011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000"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getListOfItemsMemoized</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memoizee</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getListOfItems</a:t>
            </a:r>
            <a:r>
              <a:rPr kumimoji="0" lang="en-US" altLang="en-US"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91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a:t>
            </a:r>
            <a:endParaRPr lang="cs-CZ" dirty="0"/>
          </a:p>
        </p:txBody>
      </p:sp>
      <p:sp>
        <p:nvSpPr>
          <p:cNvPr id="3" name="Content Placeholder 2"/>
          <p:cNvSpPr>
            <a:spLocks noGrp="1"/>
          </p:cNvSpPr>
          <p:nvPr>
            <p:ph idx="1"/>
          </p:nvPr>
        </p:nvSpPr>
        <p:spPr/>
        <p:txBody>
          <a:bodyPr>
            <a:normAutofit/>
          </a:bodyPr>
          <a:lstStyle/>
          <a:p>
            <a:r>
              <a:rPr lang="en-US" b="1" dirty="0"/>
              <a:t>Action creators:</a:t>
            </a:r>
          </a:p>
          <a:p>
            <a:pPr marL="342900" indent="-342900">
              <a:buFont typeface="Arial" panose="020B0604020202020204" pitchFamily="34" charset="0"/>
              <a:buChar char="•"/>
            </a:pPr>
            <a:r>
              <a:rPr lang="en-US" dirty="0"/>
              <a:t>Very easy to test, however, most of the times unnecessary</a:t>
            </a:r>
          </a:p>
          <a:p>
            <a:pPr marL="342900" indent="-342900">
              <a:buFont typeface="Arial" panose="020B0604020202020204" pitchFamily="34" charset="0"/>
              <a:buChar char="•"/>
            </a:pPr>
            <a:endParaRPr lang="en-US" dirty="0"/>
          </a:p>
          <a:p>
            <a:r>
              <a:rPr lang="en-US" b="1" dirty="0" err="1"/>
              <a:t>Thunk</a:t>
            </a:r>
            <a:r>
              <a:rPr lang="en-US" b="1" dirty="0"/>
              <a:t> action creators:</a:t>
            </a:r>
          </a:p>
          <a:p>
            <a:pPr marL="342900" indent="-342900">
              <a:buFont typeface="Arial" panose="020B0604020202020204" pitchFamily="34" charset="0"/>
              <a:buChar char="•"/>
            </a:pPr>
            <a:r>
              <a:rPr lang="en-US" dirty="0"/>
              <a:t>If you inject your dependencies </a:t>
            </a:r>
            <a:r>
              <a:rPr lang="en-US" dirty="0">
                <a:sym typeface="Wingdings" panose="05000000000000000000" pitchFamily="2" charset="2"/>
              </a:rPr>
              <a:t></a:t>
            </a:r>
            <a:r>
              <a:rPr lang="en-US" dirty="0"/>
              <a:t> easy to test</a:t>
            </a:r>
            <a:endParaRPr lang="cs-CZ" dirty="0"/>
          </a:p>
          <a:p>
            <a:pPr marL="342900" indent="-342900">
              <a:buFont typeface="Arial" panose="020B0604020202020204" pitchFamily="34" charset="0"/>
              <a:buChar char="•"/>
            </a:pPr>
            <a:endParaRPr lang="en-US" dirty="0"/>
          </a:p>
          <a:p>
            <a:r>
              <a:rPr lang="en-US" b="1" dirty="0"/>
              <a:t>Reducers:</a:t>
            </a:r>
          </a:p>
          <a:p>
            <a:pPr marL="342900" indent="-342900">
              <a:buFont typeface="Arial" panose="020B0604020202020204" pitchFamily="34" charset="0"/>
              <a:buChar char="•"/>
            </a:pPr>
            <a:r>
              <a:rPr lang="en-US" dirty="0"/>
              <a:t>Pure functions </a:t>
            </a:r>
            <a:r>
              <a:rPr lang="en-US" dirty="0">
                <a:sym typeface="Wingdings" panose="05000000000000000000" pitchFamily="2" charset="2"/>
              </a:rPr>
              <a:t> s</a:t>
            </a:r>
            <a:r>
              <a:rPr lang="en-US" dirty="0"/>
              <a:t>uper-easy to test</a:t>
            </a:r>
          </a:p>
          <a:p>
            <a:pPr marL="342900" indent="-342900">
              <a:buFont typeface="Arial" panose="020B0604020202020204" pitchFamily="34" charset="0"/>
              <a:buChar char="•"/>
            </a:pPr>
            <a:endParaRPr lang="en-US" dirty="0"/>
          </a:p>
          <a:p>
            <a:r>
              <a:rPr lang="en-US" b="1" dirty="0" err="1"/>
              <a:t>MapStateToProps</a:t>
            </a:r>
            <a:r>
              <a:rPr lang="en-US" b="1" dirty="0"/>
              <a:t>/Selectors (</a:t>
            </a:r>
            <a:r>
              <a:rPr lang="en-US" b="1" dirty="0">
                <a:hlinkClick r:id="rId3"/>
              </a:rPr>
              <a:t>reselect library</a:t>
            </a:r>
            <a:r>
              <a:rPr lang="en-US" b="1" dirty="0"/>
              <a:t>)</a:t>
            </a:r>
          </a:p>
          <a:p>
            <a:pPr marL="342900" indent="-342900">
              <a:buFont typeface="Arial" panose="020B0604020202020204" pitchFamily="34" charset="0"/>
              <a:buChar char="•"/>
            </a:pPr>
            <a:r>
              <a:rPr lang="en-US" dirty="0"/>
              <a:t>Should be a pure function mapping data from store to another data structure </a:t>
            </a:r>
            <a:r>
              <a:rPr lang="en-US" dirty="0">
                <a:sym typeface="Wingdings" panose="05000000000000000000" pitchFamily="2" charset="2"/>
              </a:rPr>
              <a:t> e</a:t>
            </a:r>
            <a:r>
              <a:rPr lang="en-US" dirty="0"/>
              <a:t>asy to test</a:t>
            </a:r>
          </a:p>
        </p:txBody>
      </p:sp>
      <p:sp>
        <p:nvSpPr>
          <p:cNvPr id="4" name="Text Placeholder 3"/>
          <p:cNvSpPr>
            <a:spLocks noGrp="1"/>
          </p:cNvSpPr>
          <p:nvPr>
            <p:ph type="body" sz="quarter" idx="10"/>
          </p:nvPr>
        </p:nvSpPr>
        <p:spPr/>
        <p:txBody>
          <a:bodyPr>
            <a:normAutofit lnSpcReduction="10000"/>
          </a:bodyPr>
          <a:lstStyle/>
          <a:p>
            <a:endParaRPr lang="cs-CZ"/>
          </a:p>
        </p:txBody>
      </p:sp>
    </p:spTree>
    <p:extLst>
      <p:ext uri="{BB962C8B-B14F-4D97-AF65-F5344CB8AC3E}">
        <p14:creationId xmlns:p14="http://schemas.microsoft.com/office/powerpoint/2010/main" val="42224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libraries, concepts</a:t>
            </a:r>
            <a:endParaRPr lang="cs-CZ" dirty="0"/>
          </a:p>
        </p:txBody>
      </p:sp>
      <p:sp>
        <p:nvSpPr>
          <p:cNvPr id="3" name="Content Placeholder 2"/>
          <p:cNvSpPr>
            <a:spLocks noGrp="1"/>
          </p:cNvSpPr>
          <p:nvPr>
            <p:ph idx="1"/>
          </p:nvPr>
        </p:nvSpPr>
        <p:spPr/>
        <p:txBody>
          <a:bodyPr/>
          <a:lstStyle/>
          <a:p>
            <a:r>
              <a:rPr lang="en-US" dirty="0"/>
              <a:t>Redux is widely used in the community and there are tons of other packages that work with it.</a:t>
            </a:r>
          </a:p>
          <a:p>
            <a:endParaRPr lang="en-US" dirty="0"/>
          </a:p>
          <a:p>
            <a:r>
              <a:rPr lang="en-US" dirty="0"/>
              <a:t>Integration with React: </a:t>
            </a:r>
            <a:r>
              <a:rPr lang="en-US" dirty="0">
                <a:hlinkClick r:id="rId3"/>
              </a:rPr>
              <a:t>react-redux</a:t>
            </a:r>
            <a:endParaRPr lang="en-US" dirty="0"/>
          </a:p>
          <a:p>
            <a:r>
              <a:rPr lang="en-US" dirty="0"/>
              <a:t>React router: </a:t>
            </a:r>
            <a:r>
              <a:rPr lang="en-US" dirty="0">
                <a:hlinkClick r:id="rId4"/>
              </a:rPr>
              <a:t>react-router-redux</a:t>
            </a:r>
            <a:endParaRPr lang="en-US" dirty="0"/>
          </a:p>
          <a:p>
            <a:r>
              <a:rPr lang="en-US" dirty="0"/>
              <a:t>Forms: </a:t>
            </a:r>
            <a:r>
              <a:rPr lang="en-US" dirty="0">
                <a:hlinkClick r:id="rId5"/>
              </a:rPr>
              <a:t>redux-form</a:t>
            </a:r>
            <a:endParaRPr lang="en-US" dirty="0"/>
          </a:p>
          <a:p>
            <a:r>
              <a:rPr lang="en-US" dirty="0"/>
              <a:t>Computing derived data: </a:t>
            </a:r>
            <a:r>
              <a:rPr lang="en-US" dirty="0">
                <a:hlinkClick r:id="rId6"/>
              </a:rPr>
              <a:t>reselect</a:t>
            </a:r>
            <a:endParaRPr lang="en-US" dirty="0"/>
          </a:p>
          <a:p>
            <a:r>
              <a:rPr lang="en-US" dirty="0" err="1"/>
              <a:t>Memoizing</a:t>
            </a:r>
            <a:r>
              <a:rPr lang="en-US" dirty="0"/>
              <a:t>: </a:t>
            </a:r>
            <a:r>
              <a:rPr lang="en-US" dirty="0" err="1">
                <a:hlinkClick r:id="rId7"/>
              </a:rPr>
              <a:t>memoizee</a:t>
            </a:r>
            <a:endParaRPr lang="en-US" dirty="0"/>
          </a:p>
          <a:p>
            <a:r>
              <a:rPr lang="en-US" dirty="0"/>
              <a:t>Normalizing data from server: </a:t>
            </a:r>
            <a:r>
              <a:rPr lang="en-US" dirty="0" err="1">
                <a:hlinkClick r:id="rId8"/>
              </a:rPr>
              <a:t>normalizr</a:t>
            </a:r>
            <a:endParaRPr lang="en-US" dirty="0"/>
          </a:p>
          <a:p>
            <a:r>
              <a:rPr lang="en-US" dirty="0"/>
              <a:t>Middleware: </a:t>
            </a:r>
            <a:r>
              <a:rPr lang="en-US" dirty="0">
                <a:hlinkClick r:id="rId9"/>
              </a:rPr>
              <a:t>redux-logger</a:t>
            </a:r>
            <a:r>
              <a:rPr lang="en-US" dirty="0"/>
              <a:t>, </a:t>
            </a:r>
            <a:r>
              <a:rPr lang="en-US" dirty="0">
                <a:hlinkClick r:id="rId10"/>
              </a:rPr>
              <a:t>redux-</a:t>
            </a:r>
            <a:r>
              <a:rPr lang="en-US" dirty="0" err="1">
                <a:hlinkClick r:id="rId10"/>
              </a:rPr>
              <a:t>thunk</a:t>
            </a:r>
            <a:endParaRPr lang="en-US" dirty="0"/>
          </a:p>
          <a:p>
            <a:endParaRPr lang="en-US" dirty="0"/>
          </a:p>
          <a:p>
            <a:r>
              <a:rPr lang="en-US" dirty="0"/>
              <a:t>And </a:t>
            </a:r>
            <a:r>
              <a:rPr lang="en-US" dirty="0">
                <a:hlinkClick r:id="rId11"/>
              </a:rPr>
              <a:t>lots more</a:t>
            </a:r>
            <a:r>
              <a:rPr lang="en-US" dirty="0"/>
              <a:t>…</a:t>
            </a:r>
          </a:p>
        </p:txBody>
      </p:sp>
      <p:sp>
        <p:nvSpPr>
          <p:cNvPr id="4" name="Text Placeholder 3"/>
          <p:cNvSpPr>
            <a:spLocks noGrp="1"/>
          </p:cNvSpPr>
          <p:nvPr>
            <p:ph type="body" sz="quarter" idx="10"/>
          </p:nvPr>
        </p:nvSpPr>
        <p:spPr/>
        <p:txBody>
          <a:bodyPr>
            <a:normAutofit lnSpcReduction="10000"/>
          </a:bodyPr>
          <a:lstStyle/>
          <a:p>
            <a:endParaRPr lang="cs-CZ"/>
          </a:p>
        </p:txBody>
      </p:sp>
    </p:spTree>
    <p:extLst>
      <p:ext uri="{BB962C8B-B14F-4D97-AF65-F5344CB8AC3E}">
        <p14:creationId xmlns:p14="http://schemas.microsoft.com/office/powerpoint/2010/main" val="950914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Alternatives</a:t>
            </a:r>
            <a:endParaRPr lang="sk-SK" dirty="0"/>
          </a:p>
        </p:txBody>
      </p:sp>
      <p:sp>
        <p:nvSpPr>
          <p:cNvPr id="3" name="Content Placeholder 2"/>
          <p:cNvSpPr>
            <a:spLocks noGrp="1"/>
          </p:cNvSpPr>
          <p:nvPr>
            <p:ph idx="1"/>
          </p:nvPr>
        </p:nvSpPr>
        <p:spPr/>
        <p:txBody>
          <a:bodyPr>
            <a:normAutofit/>
          </a:bodyPr>
          <a:lstStyle/>
          <a:p>
            <a:r>
              <a:rPr lang="en-US" b="1" dirty="0"/>
              <a:t>Flux</a:t>
            </a:r>
          </a:p>
          <a:p>
            <a:pPr marL="342900" indent="-342900">
              <a:buFont typeface="Arial" panose="020B0604020202020204" pitchFamily="34" charset="0"/>
              <a:buChar char="•"/>
            </a:pPr>
            <a:r>
              <a:rPr lang="en-US" dirty="0"/>
              <a:t>"It is cool that you are inventing better Flux by not doing Flux at all.“ – reduxjs.org</a:t>
            </a:r>
          </a:p>
          <a:p>
            <a:pPr marL="342900" indent="-342900">
              <a:buFont typeface="Arial" panose="020B0604020202020204" pitchFamily="34" charset="0"/>
              <a:buChar char="•"/>
            </a:pPr>
            <a:r>
              <a:rPr lang="en-US" dirty="0"/>
              <a:t>More stores, dispatcher entity, action handlers</a:t>
            </a:r>
          </a:p>
          <a:p>
            <a:pPr marL="342900" indent="-342900">
              <a:buFont typeface="Arial" panose="020B0604020202020204" pitchFamily="34" charset="0"/>
              <a:buChar char="•"/>
            </a:pPr>
            <a:endParaRPr lang="en-US" dirty="0"/>
          </a:p>
          <a:p>
            <a:r>
              <a:rPr lang="en-US" b="1" dirty="0" err="1"/>
              <a:t>RePatch</a:t>
            </a:r>
            <a:endParaRPr lang="en-US" b="1" dirty="0"/>
          </a:p>
          <a:p>
            <a:pPr marL="342900" indent="-342900">
              <a:buFont typeface="Arial" panose="020B0604020202020204" pitchFamily="34" charset="0"/>
              <a:buChar char="•"/>
            </a:pPr>
            <a:r>
              <a:rPr lang="en-US" dirty="0"/>
              <a:t>Redux with less boilerplate</a:t>
            </a:r>
          </a:p>
          <a:p>
            <a:endParaRPr lang="en-US" b="1" dirty="0"/>
          </a:p>
          <a:p>
            <a:r>
              <a:rPr lang="en-US" b="1" dirty="0" err="1"/>
              <a:t>MobX</a:t>
            </a:r>
            <a:endParaRPr lang="en-US" b="1" dirty="0"/>
          </a:p>
          <a:p>
            <a:pPr marL="342900" indent="-342900">
              <a:buFont typeface="Arial" panose="020B0604020202020204" pitchFamily="34" charset="0"/>
              <a:buChar char="•"/>
            </a:pPr>
            <a:r>
              <a:rPr lang="en-US" dirty="0"/>
              <a:t>Functional reactive programming</a:t>
            </a:r>
          </a:p>
          <a:p>
            <a:pPr marL="342900" indent="-342900">
              <a:buFont typeface="Arial" panose="020B0604020202020204" pitchFamily="34" charset="0"/>
              <a:buChar char="•"/>
            </a:pPr>
            <a:endParaRPr lang="en-US" b="1" dirty="0"/>
          </a:p>
          <a:p>
            <a:r>
              <a:rPr lang="en-US" b="1" dirty="0"/>
              <a:t>Others</a:t>
            </a:r>
          </a:p>
          <a:p>
            <a:pPr marL="342900" indent="-342900">
              <a:buFont typeface="Arial" panose="020B0604020202020204" pitchFamily="34" charset="0"/>
              <a:buChar char="•"/>
            </a:pPr>
            <a:r>
              <a:rPr lang="en-US" dirty="0"/>
              <a:t>There are new libraries every day</a:t>
            </a:r>
          </a:p>
        </p:txBody>
      </p:sp>
      <p:sp>
        <p:nvSpPr>
          <p:cNvPr id="7" name="Text Placeholder 6"/>
          <p:cNvSpPr>
            <a:spLocks noGrp="1"/>
          </p:cNvSpPr>
          <p:nvPr>
            <p:ph type="body" sz="quarter" idx="10"/>
          </p:nvPr>
        </p:nvSpPr>
        <p:spPr/>
        <p:txBody>
          <a:bodyPr>
            <a:normAutofit lnSpcReduction="10000"/>
          </a:bodyPr>
          <a:lstStyle/>
          <a:p>
            <a:endParaRPr lang="sk-SK" dirty="0"/>
          </a:p>
        </p:txBody>
      </p:sp>
    </p:spTree>
    <p:extLst>
      <p:ext uri="{BB962C8B-B14F-4D97-AF65-F5344CB8AC3E}">
        <p14:creationId xmlns:p14="http://schemas.microsoft.com/office/powerpoint/2010/main" val="149326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14D75E5-81B3-406C-BB18-601DF00DC828}"/>
              </a:ext>
            </a:extLst>
          </p:cNvPr>
          <p:cNvSpPr>
            <a:spLocks noGrp="1"/>
          </p:cNvSpPr>
          <p:nvPr>
            <p:ph type="title"/>
          </p:nvPr>
        </p:nvSpPr>
        <p:spPr/>
        <p:txBody>
          <a:bodyPr/>
          <a:lstStyle/>
          <a:p>
            <a:r>
              <a:rPr lang="en-US" dirty="0"/>
              <a:t>Problem 2: Callbacks chain</a:t>
            </a: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t="2276"/>
          <a:stretch/>
        </p:blipFill>
        <p:spPr>
          <a:xfrm>
            <a:off x="618996" y="2252546"/>
            <a:ext cx="5380383" cy="4125078"/>
          </a:xfrm>
        </p:spPr>
      </p:pic>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grpSp>
        <p:nvGrpSpPr>
          <p:cNvPr id="29" name="Group 28"/>
          <p:cNvGrpSpPr/>
          <p:nvPr/>
        </p:nvGrpSpPr>
        <p:grpSpPr>
          <a:xfrm>
            <a:off x="1298186" y="3683992"/>
            <a:ext cx="1592838" cy="990342"/>
            <a:chOff x="880731" y="3792359"/>
            <a:chExt cx="1592838" cy="990342"/>
          </a:xfrm>
        </p:grpSpPr>
        <p:sp>
          <p:nvSpPr>
            <p:cNvPr id="24" name="Arc 23" title="User click"/>
            <p:cNvSpPr/>
            <p:nvPr/>
          </p:nvSpPr>
          <p:spPr>
            <a:xfrm>
              <a:off x="880731" y="4079631"/>
              <a:ext cx="1592838" cy="703070"/>
            </a:xfrm>
            <a:prstGeom prst="arc">
              <a:avLst>
                <a:gd name="adj1" fmla="val 11055701"/>
                <a:gd name="adj2" fmla="val 19823111"/>
              </a:avLst>
            </a:prstGeom>
            <a:ln w="44450">
              <a:solidFill>
                <a:srgbClr val="F05B26"/>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Box 24"/>
            <p:cNvSpPr txBox="1"/>
            <p:nvPr/>
          </p:nvSpPr>
          <p:spPr>
            <a:xfrm rot="835510">
              <a:off x="1691656" y="3792359"/>
              <a:ext cx="766557" cy="369332"/>
            </a:xfrm>
            <a:prstGeom prst="rect">
              <a:avLst/>
            </a:prstGeom>
            <a:noFill/>
          </p:spPr>
          <p:txBody>
            <a:bodyPr wrap="none" rtlCol="0">
              <a:spAutoFit/>
            </a:bodyPr>
            <a:lstStyle/>
            <a:p>
              <a:r>
                <a:rPr lang="en-US" b="1" dirty="0">
                  <a:solidFill>
                    <a:srgbClr val="F05B26"/>
                  </a:solidFill>
                </a:rPr>
                <a:t>Click</a:t>
              </a:r>
              <a:r>
                <a:rPr lang="en-US" dirty="0">
                  <a:solidFill>
                    <a:srgbClr val="F05B26"/>
                  </a:solidFill>
                </a:rPr>
                <a:t>!</a:t>
              </a:r>
              <a:endParaRPr lang="cs-CZ" dirty="0">
                <a:solidFill>
                  <a:srgbClr val="F05B26"/>
                </a:solidFill>
              </a:endParaRPr>
            </a:p>
          </p:txBody>
        </p:sp>
      </p:grpSp>
      <p:graphicFrame>
        <p:nvGraphicFramePr>
          <p:cNvPr id="28" name="Diagram 27"/>
          <p:cNvGraphicFramePr/>
          <p:nvPr>
            <p:extLst>
              <p:ext uri="{D42A27DB-BD31-4B8C-83A1-F6EECF244321}">
                <p14:modId xmlns:p14="http://schemas.microsoft.com/office/powerpoint/2010/main" val="1228840196"/>
              </p:ext>
            </p:extLst>
          </p:nvPr>
        </p:nvGraphicFramePr>
        <p:xfrm>
          <a:off x="6283570" y="0"/>
          <a:ext cx="5908430" cy="6858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799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endParaRPr lang="cs-CZ" dirty="0"/>
          </a:p>
        </p:txBody>
      </p:sp>
      <p:sp>
        <p:nvSpPr>
          <p:cNvPr id="3" name="Content Placeholder 2"/>
          <p:cNvSpPr>
            <a:spLocks noGrp="1"/>
          </p:cNvSpPr>
          <p:nvPr>
            <p:ph idx="1"/>
          </p:nvPr>
        </p:nvSpPr>
        <p:spPr/>
        <p:txBody>
          <a:bodyPr/>
          <a:lstStyle/>
          <a:p>
            <a:r>
              <a:rPr lang="en-US" dirty="0">
                <a:hlinkClick r:id="rId3"/>
              </a:rPr>
              <a:t>http://redux.js.org</a:t>
            </a:r>
            <a:endParaRPr lang="en-US" dirty="0"/>
          </a:p>
          <a:p>
            <a:r>
              <a:rPr lang="cs-CZ" dirty="0">
                <a:hlinkClick r:id="rId4"/>
              </a:rPr>
              <a:t>https://css-tricks.com/learning-react-redux/</a:t>
            </a:r>
            <a:endParaRPr lang="en-US" dirty="0"/>
          </a:p>
          <a:p>
            <a:r>
              <a:rPr lang="en-US" dirty="0">
                <a:hlinkClick r:id="rId5"/>
              </a:rPr>
              <a:t>https://code-cartoons.com/a-cartoon-intro-to-redux-3afb775501a6</a:t>
            </a:r>
            <a:endParaRPr lang="en-US" dirty="0"/>
          </a:p>
          <a:p>
            <a:endParaRPr lang="en-US" dirty="0"/>
          </a:p>
          <a:p>
            <a:endParaRPr lang="en-US" dirty="0"/>
          </a:p>
          <a:p>
            <a:endParaRPr lang="cs-CZ" dirty="0"/>
          </a:p>
        </p:txBody>
      </p:sp>
      <p:sp>
        <p:nvSpPr>
          <p:cNvPr id="4" name="Text Placeholder 3"/>
          <p:cNvSpPr>
            <a:spLocks noGrp="1"/>
          </p:cNvSpPr>
          <p:nvPr>
            <p:ph type="body" sz="quarter" idx="10"/>
          </p:nvPr>
        </p:nvSpPr>
        <p:spPr/>
        <p:txBody>
          <a:bodyPr>
            <a:normAutofit lnSpcReduction="10000"/>
          </a:bodyPr>
          <a:lstStyle/>
          <a:p>
            <a:endParaRPr lang="cs-CZ"/>
          </a:p>
        </p:txBody>
      </p:sp>
    </p:spTree>
    <p:extLst>
      <p:ext uri="{BB962C8B-B14F-4D97-AF65-F5344CB8AC3E}">
        <p14:creationId xmlns:p14="http://schemas.microsoft.com/office/powerpoint/2010/main" val="2223093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F654F23-B1A7-44AB-BAD4-061EE7D0F8EB}"/>
              </a:ext>
            </a:extLst>
          </p:cNvPr>
          <p:cNvSpPr>
            <a:spLocks noGrp="1"/>
          </p:cNvSpPr>
          <p:nvPr>
            <p:ph type="title"/>
          </p:nvPr>
        </p:nvSpPr>
        <p:spPr/>
        <p:txBody>
          <a:bodyPr/>
          <a:lstStyle/>
          <a:p>
            <a:r>
              <a:rPr lang="en-US" dirty="0"/>
              <a:t>Questions?</a:t>
            </a:r>
          </a:p>
        </p:txBody>
      </p:sp>
      <p:sp>
        <p:nvSpPr>
          <p:cNvPr id="6" name="Zástupný objekt pre obsah 5">
            <a:extLst>
              <a:ext uri="{FF2B5EF4-FFF2-40B4-BE49-F238E27FC236}">
                <a16:creationId xmlns:a16="http://schemas.microsoft.com/office/drawing/2014/main" id="{C1CA9D82-EC62-4FAC-873F-C60DF8DBA0BD}"/>
              </a:ext>
            </a:extLst>
          </p:cNvPr>
          <p:cNvSpPr>
            <a:spLocks noGrp="1"/>
          </p:cNvSpPr>
          <p:nvPr>
            <p:ph idx="1"/>
          </p:nvPr>
        </p:nvSpPr>
        <p:spPr/>
        <p:txBody>
          <a:bodyPr/>
          <a:lstStyle/>
          <a:p>
            <a:r>
              <a:rPr lang="en-US" dirty="0">
                <a:hlinkClick r:id="rId3"/>
              </a:rPr>
              <a:t>zuzanad@kentico.com</a:t>
            </a:r>
            <a:endParaRPr lang="en-US" dirty="0"/>
          </a:p>
          <a:p>
            <a:r>
              <a:rPr lang="en-US" dirty="0">
                <a:hlinkClick r:id="rId4"/>
              </a:rPr>
              <a:t>410237@mail.muni.cz</a:t>
            </a:r>
            <a:endParaRPr lang="en-US" dirty="0"/>
          </a:p>
          <a:p>
            <a:endParaRPr lang="en-US" dirty="0"/>
          </a:p>
        </p:txBody>
      </p:sp>
    </p:spTree>
    <p:extLst>
      <p:ext uri="{BB962C8B-B14F-4D97-AF65-F5344CB8AC3E}">
        <p14:creationId xmlns:p14="http://schemas.microsoft.com/office/powerpoint/2010/main" val="46368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AB4FAA-7655-4400-9E57-ADF393ED48A1}"/>
              </a:ext>
            </a:extLst>
          </p:cNvPr>
          <p:cNvSpPr>
            <a:spLocks noGrp="1"/>
          </p:cNvSpPr>
          <p:nvPr>
            <p:ph type="title"/>
          </p:nvPr>
        </p:nvSpPr>
        <p:spPr/>
        <p:txBody>
          <a:bodyPr/>
          <a:lstStyle/>
          <a:p>
            <a:r>
              <a:rPr lang="en-US" dirty="0"/>
              <a:t>Problem 2: Callbacks chain</a:t>
            </a:r>
          </a:p>
        </p:txBody>
      </p:sp>
      <p:sp>
        <p:nvSpPr>
          <p:cNvPr id="14" name="Rectangle 3"/>
          <p:cNvSpPr>
            <a:spLocks noGrp="1" noChangeArrowheads="1"/>
          </p:cNvSpPr>
          <p:nvPr>
            <p:ph idx="1"/>
          </p:nvPr>
        </p:nvSpPr>
        <p:spPr bwMode="auto">
          <a:xfrm>
            <a:off x="618996" y="1977740"/>
            <a:ext cx="6685054" cy="4893647"/>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class </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TodoList</a:t>
            </a:r>
            <a:r>
              <a:rPr kumimoji="0" lang="en-US"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Container</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extends </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React.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Component </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other methods</a:t>
            </a:r>
            <a:br>
              <a:rPr kumimoji="0" lang="cs-CZ" altLang="cs-CZ" sz="1200"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 ...</a:t>
            </a:r>
            <a:br>
              <a:rPr kumimoji="0" lang="cs-CZ" altLang="cs-CZ" sz="1200"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br>
              <a:rPr kumimoji="0" lang="cs-CZ" altLang="cs-CZ" sz="1200"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render</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&lt;TodoListComponent</a:t>
            </a:r>
            <a:b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list</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state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list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editedItemId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state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editedItemId</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createNewFormVisible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state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createNewFormVisible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isDragging</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state</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isDragging</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onDelete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_deleteItem</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onExpand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_startEditing</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onCancel</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_cancelEditing</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onSave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_updateItem</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onReorder</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_moveItem</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onCreateNewClick</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_showCreateNewForm</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onCreateCancel</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_hideCreateNewForm</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onCreate</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_createNewItem</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onDragStarted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_itemDragStarted</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BABABA"/>
                </a:solidFill>
                <a:effectLst/>
                <a:latin typeface="Courier New" panose="02070309020205020404" pitchFamily="49" charset="0"/>
                <a:cs typeface="Courier New" panose="02070309020205020404" pitchFamily="49" charset="0"/>
              </a:rPr>
              <a:t>onDragEnded</a:t>
            </a:r>
            <a:r>
              <a:rPr kumimoji="0" lang="cs-CZ" altLang="cs-CZ" sz="1200" b="1"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this</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_itemDragEnded</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/&gt;</a:t>
            </a:r>
            <a:b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E8BF6A"/>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cs-CZ" altLang="cs-CZ" sz="1200" b="1"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cs-CZ" altLang="cs-CZ" sz="2800" b="1" i="0" u="none" strike="noStrike" cap="none" normalizeH="0" baseline="0" dirty="0">
              <a:ln>
                <a:noFill/>
              </a:ln>
              <a:solidFill>
                <a:schemeClr val="tx1"/>
              </a:solidFill>
              <a:effectLst/>
              <a:latin typeface="Arial" panose="020B0604020202020204" pitchFamily="34" charset="0"/>
            </a:endParaRPr>
          </a:p>
        </p:txBody>
      </p:sp>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graphicFrame>
        <p:nvGraphicFramePr>
          <p:cNvPr id="7" name="Diagram 6"/>
          <p:cNvGraphicFramePr/>
          <p:nvPr>
            <p:extLst>
              <p:ext uri="{D42A27DB-BD31-4B8C-83A1-F6EECF244321}">
                <p14:modId xmlns:p14="http://schemas.microsoft.com/office/powerpoint/2010/main" val="1398801617"/>
              </p:ext>
            </p:extLst>
          </p:nvPr>
        </p:nvGraphicFramePr>
        <p:xfrm>
          <a:off x="6283570" y="0"/>
          <a:ext cx="590843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ight Arrow 17"/>
          <p:cNvSpPr/>
          <p:nvPr/>
        </p:nvSpPr>
        <p:spPr>
          <a:xfrm>
            <a:off x="1239109" y="4772025"/>
            <a:ext cx="886207" cy="21000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6434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594" y="755441"/>
            <a:ext cx="9992637" cy="6102559"/>
          </a:xfrm>
        </p:spPr>
      </p:pic>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spTree>
    <p:extLst>
      <p:ext uri="{BB962C8B-B14F-4D97-AF65-F5344CB8AC3E}">
        <p14:creationId xmlns:p14="http://schemas.microsoft.com/office/powerpoint/2010/main" val="64376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endParaRPr lang="cs-CZ" dirty="0"/>
          </a:p>
        </p:txBody>
      </p:sp>
      <p:sp>
        <p:nvSpPr>
          <p:cNvPr id="5" name="Content Placeholder 4"/>
          <p:cNvSpPr>
            <a:spLocks noGrp="1"/>
          </p:cNvSpPr>
          <p:nvPr>
            <p:ph idx="1"/>
          </p:nvPr>
        </p:nvSpPr>
        <p:spPr/>
        <p:txBody>
          <a:bodyPr vert="horz" lIns="91440" tIns="45720" rIns="91440" bIns="45720" rtlCol="0" anchor="t">
            <a:normAutofit/>
          </a:bodyPr>
          <a:lstStyle/>
          <a:p>
            <a:r>
              <a:rPr lang="en-US" b="1" dirty="0"/>
              <a:t>Complex state management made easy</a:t>
            </a:r>
          </a:p>
          <a:p>
            <a:pPr marL="342900" indent="-342900">
              <a:buFont typeface="Arial" panose="020B0604020202020204" pitchFamily="34" charset="0"/>
              <a:buChar char="•"/>
            </a:pPr>
            <a:r>
              <a:rPr lang="en-US" b="1" dirty="0"/>
              <a:t>Scalable</a:t>
            </a:r>
            <a:r>
              <a:rPr lang="en-US" dirty="0"/>
              <a:t> state management</a:t>
            </a:r>
          </a:p>
          <a:p>
            <a:pPr marL="342900" indent="-342900">
              <a:buFont typeface="Arial" panose="020B0604020202020204" pitchFamily="34" charset="0"/>
              <a:buChar char="•"/>
            </a:pPr>
            <a:r>
              <a:rPr lang="en-US" b="1" dirty="0"/>
              <a:t>Deterministic</a:t>
            </a:r>
            <a:r>
              <a:rPr lang="en-US" dirty="0"/>
              <a:t> and easily traceable changes</a:t>
            </a:r>
          </a:p>
          <a:p>
            <a:pPr marL="342900" indent="-342900">
              <a:buFont typeface="Arial" panose="020B0604020202020204" pitchFamily="34" charset="0"/>
              <a:buChar char="•"/>
            </a:pPr>
            <a:r>
              <a:rPr lang="en-US" b="1" dirty="0"/>
              <a:t>State is decoupled from presentation</a:t>
            </a:r>
            <a:r>
              <a:rPr lang="en-US" dirty="0"/>
              <a:t> (won’t break with every UI change)</a:t>
            </a:r>
          </a:p>
          <a:p>
            <a:pPr marL="342900" indent="-342900">
              <a:buFont typeface="Arial" panose="020B0604020202020204" pitchFamily="34" charset="0"/>
              <a:buChar char="•"/>
            </a:pPr>
            <a:r>
              <a:rPr lang="en-US" dirty="0"/>
              <a:t>Better </a:t>
            </a:r>
            <a:r>
              <a:rPr lang="en-US" b="1" dirty="0"/>
              <a:t>dev tools </a:t>
            </a:r>
            <a:r>
              <a:rPr lang="en-US" dirty="0"/>
              <a:t>than console.log()</a:t>
            </a:r>
          </a:p>
          <a:p>
            <a:pPr marL="342900" indent="-342900">
              <a:buFont typeface="Arial" panose="020B0604020202020204" pitchFamily="34" charset="0"/>
              <a:buChar char="•"/>
            </a:pPr>
            <a:r>
              <a:rPr lang="en-US" dirty="0"/>
              <a:t>Better </a:t>
            </a:r>
            <a:r>
              <a:rPr lang="en-US" b="1" dirty="0"/>
              <a:t>testability</a:t>
            </a:r>
            <a:endParaRPr lang="en-US" b="1" dirty="0">
              <a:cs typeface="Segoe UI"/>
            </a:endParaRPr>
          </a:p>
        </p:txBody>
      </p:sp>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spTree>
    <p:extLst>
      <p:ext uri="{BB962C8B-B14F-4D97-AF65-F5344CB8AC3E}">
        <p14:creationId xmlns:p14="http://schemas.microsoft.com/office/powerpoint/2010/main" val="221591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Principles of Redux</a:t>
            </a:r>
            <a:endParaRPr lang="cs-CZ" dirty="0"/>
          </a:p>
        </p:txBody>
      </p:sp>
      <p:sp>
        <p:nvSpPr>
          <p:cNvPr id="5" name="Content Placeholder 4"/>
          <p:cNvSpPr>
            <a:spLocks noGrp="1"/>
          </p:cNvSpPr>
          <p:nvPr>
            <p:ph idx="1"/>
          </p:nvPr>
        </p:nvSpPr>
        <p:spPr>
          <a:xfrm>
            <a:off x="618995" y="2168659"/>
            <a:ext cx="11291651" cy="4454879"/>
          </a:xfrm>
        </p:spPr>
        <p:txBody>
          <a:bodyPr>
            <a:normAutofit/>
          </a:bodyPr>
          <a:lstStyle/>
          <a:p>
            <a:pPr fontAlgn="ctr"/>
            <a:r>
              <a:rPr lang="en-US" b="1" dirty="0"/>
              <a:t>Single source of truth:</a:t>
            </a:r>
            <a:r>
              <a:rPr lang="en-US" dirty="0"/>
              <a:t> </a:t>
            </a:r>
          </a:p>
          <a:p>
            <a:pPr fontAlgn="ctr"/>
            <a:r>
              <a:rPr lang="en-US" dirty="0"/>
              <a:t>"</a:t>
            </a:r>
            <a:r>
              <a:rPr lang="cs-CZ" dirty="0"/>
              <a:t>The whole state of your app is stored in an object tree inside a single</a:t>
            </a:r>
            <a:r>
              <a:rPr lang="en-US" dirty="0"/>
              <a:t> </a:t>
            </a:r>
            <a:r>
              <a:rPr lang="en-US" i="1" dirty="0"/>
              <a:t>store</a:t>
            </a:r>
            <a:r>
              <a:rPr lang="en-US" dirty="0"/>
              <a:t>."</a:t>
            </a:r>
            <a:endParaRPr lang="cs-CZ" dirty="0"/>
          </a:p>
          <a:p>
            <a:pPr fontAlgn="ctr"/>
            <a:endParaRPr lang="en-US" b="1" dirty="0"/>
          </a:p>
          <a:p>
            <a:pPr fontAlgn="ctr"/>
            <a:r>
              <a:rPr lang="en-US" b="1" dirty="0"/>
              <a:t>State is read-only:</a:t>
            </a:r>
            <a:r>
              <a:rPr lang="en-US" dirty="0"/>
              <a:t> </a:t>
            </a:r>
          </a:p>
          <a:p>
            <a:pPr fontAlgn="ctr"/>
            <a:r>
              <a:rPr lang="en-US" dirty="0"/>
              <a:t>"</a:t>
            </a:r>
            <a:r>
              <a:rPr lang="cs-CZ" dirty="0"/>
              <a:t>The only way to change the state tree is to emit an</a:t>
            </a:r>
            <a:r>
              <a:rPr lang="en-US" dirty="0"/>
              <a:t> </a:t>
            </a:r>
            <a:r>
              <a:rPr lang="en-US" i="1" dirty="0"/>
              <a:t>action</a:t>
            </a:r>
            <a:r>
              <a:rPr lang="en-US" dirty="0"/>
              <a:t>, an object describing what happened."</a:t>
            </a:r>
            <a:endParaRPr lang="cs-CZ" dirty="0"/>
          </a:p>
          <a:p>
            <a:pPr fontAlgn="ctr"/>
            <a:endParaRPr lang="en-US" b="1" dirty="0"/>
          </a:p>
          <a:p>
            <a:pPr fontAlgn="ctr"/>
            <a:r>
              <a:rPr lang="en-US" b="1" dirty="0"/>
              <a:t>Changes are made with pure functions:</a:t>
            </a:r>
            <a:r>
              <a:rPr lang="en-US" dirty="0"/>
              <a:t> </a:t>
            </a:r>
          </a:p>
          <a:p>
            <a:pPr fontAlgn="ctr"/>
            <a:r>
              <a:rPr lang="en-US" dirty="0"/>
              <a:t>“</a:t>
            </a:r>
            <a:r>
              <a:rPr lang="cs-CZ" dirty="0"/>
              <a:t>To specify how the actions transform the state tree, you write pure</a:t>
            </a:r>
            <a:r>
              <a:rPr lang="en-US" dirty="0"/>
              <a:t> </a:t>
            </a:r>
            <a:r>
              <a:rPr lang="en-US" i="1" dirty="0"/>
              <a:t>reducers</a:t>
            </a:r>
            <a:r>
              <a:rPr lang="en-US" dirty="0"/>
              <a:t>."</a:t>
            </a:r>
            <a:endParaRPr lang="cs-CZ" dirty="0"/>
          </a:p>
        </p:txBody>
      </p:sp>
      <p:sp>
        <p:nvSpPr>
          <p:cNvPr id="4" name="Text Placeholder 3"/>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pic>
        <p:nvPicPr>
          <p:cNvPr id="3" name="Obrázek 5"/>
          <p:cNvPicPr>
            <a:picLocks noChangeAspect="1"/>
          </p:cNvPicPr>
          <p:nvPr/>
        </p:nvPicPr>
        <p:blipFill>
          <a:blip r:embed="rId3"/>
          <a:stretch>
            <a:fillRect/>
          </a:stretch>
        </p:blipFill>
        <p:spPr>
          <a:xfrm>
            <a:off x="9369846" y="4919875"/>
            <a:ext cx="2818979" cy="1936538"/>
          </a:xfrm>
          <a:prstGeom prst="rect">
            <a:avLst/>
          </a:prstGeom>
        </p:spPr>
      </p:pic>
    </p:spTree>
    <p:extLst>
      <p:ext uri="{BB962C8B-B14F-4D97-AF65-F5344CB8AC3E}">
        <p14:creationId xmlns:p14="http://schemas.microsoft.com/office/powerpoint/2010/main" val="324956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a:t>
            </a:r>
            <a:endParaRPr lang="cs-CZ" dirty="0"/>
          </a:p>
        </p:txBody>
      </p:sp>
      <p:sp>
        <p:nvSpPr>
          <p:cNvPr id="3" name="Content Placeholder 2"/>
          <p:cNvSpPr>
            <a:spLocks noGrp="1"/>
          </p:cNvSpPr>
          <p:nvPr>
            <p:ph idx="1"/>
          </p:nvPr>
        </p:nvSpPr>
        <p:spPr/>
        <p:txBody>
          <a:bodyPr>
            <a:normAutofit lnSpcReduction="10000"/>
          </a:bodyPr>
          <a:lstStyle/>
          <a:p>
            <a:r>
              <a:rPr lang="en-US" b="1" dirty="0"/>
              <a:t>Action </a:t>
            </a:r>
          </a:p>
          <a:p>
            <a:pPr marL="342900" indent="-342900">
              <a:buFont typeface="Arial" panose="020B0604020202020204" pitchFamily="34" charset="0"/>
              <a:buChar char="•"/>
            </a:pPr>
            <a:r>
              <a:rPr lang="en-US" dirty="0"/>
              <a:t>describes UI changes</a:t>
            </a:r>
          </a:p>
          <a:p>
            <a:endParaRPr lang="en-US" b="1" dirty="0"/>
          </a:p>
          <a:p>
            <a:r>
              <a:rPr lang="en-US" b="1" dirty="0"/>
              <a:t>Store </a:t>
            </a:r>
          </a:p>
          <a:p>
            <a:pPr marL="342900" indent="-342900">
              <a:buFont typeface="Arial" panose="020B0604020202020204" pitchFamily="34" charset="0"/>
              <a:buChar char="•"/>
            </a:pPr>
            <a:r>
              <a:rPr lang="en-US" dirty="0"/>
              <a:t>receives action via dispatcher </a:t>
            </a:r>
          </a:p>
          <a:p>
            <a:pPr marL="342900" indent="-342900">
              <a:buFont typeface="Arial" panose="020B0604020202020204" pitchFamily="34" charset="0"/>
              <a:buChar char="•"/>
            </a:pPr>
            <a:r>
              <a:rPr lang="en-US" dirty="0"/>
              <a:t>calls root reducer</a:t>
            </a:r>
          </a:p>
          <a:p>
            <a:endParaRPr lang="en-US" b="1" dirty="0"/>
          </a:p>
          <a:p>
            <a:r>
              <a:rPr lang="en-US" b="1" dirty="0"/>
              <a:t>Reducer</a:t>
            </a:r>
          </a:p>
          <a:p>
            <a:pPr marL="342900" indent="-342900">
              <a:buFont typeface="Arial" panose="020B0604020202020204" pitchFamily="34" charset="0"/>
              <a:buChar char="•"/>
            </a:pPr>
            <a:r>
              <a:rPr lang="en-US" dirty="0"/>
              <a:t>(</a:t>
            </a:r>
            <a:r>
              <a:rPr lang="en-US" dirty="0" err="1"/>
              <a:t>prevState</a:t>
            </a:r>
            <a:r>
              <a:rPr lang="en-US" dirty="0"/>
              <a:t>, action) =&gt; </a:t>
            </a:r>
            <a:r>
              <a:rPr lang="en-US" dirty="0" err="1"/>
              <a:t>newState</a:t>
            </a:r>
            <a:endParaRPr lang="en-US" dirty="0"/>
          </a:p>
          <a:p>
            <a:endParaRPr lang="en-US" b="1" dirty="0"/>
          </a:p>
          <a:p>
            <a:r>
              <a:rPr lang="en-US" b="1" dirty="0"/>
              <a:t>View </a:t>
            </a:r>
          </a:p>
          <a:p>
            <a:pPr marL="342900" indent="-342900">
              <a:buFont typeface="Arial" panose="020B0604020202020204" pitchFamily="34" charset="0"/>
              <a:buChar char="•"/>
            </a:pPr>
            <a:r>
              <a:rPr lang="en-US" dirty="0"/>
              <a:t>gets notified about state change</a:t>
            </a:r>
          </a:p>
          <a:p>
            <a:pPr marL="342900" indent="-342900">
              <a:buFont typeface="Arial" panose="020B0604020202020204" pitchFamily="34" charset="0"/>
              <a:buChar char="•"/>
            </a:pPr>
            <a:r>
              <a:rPr lang="en-US" dirty="0" err="1"/>
              <a:t>rerenders</a:t>
            </a:r>
            <a:r>
              <a:rPr lang="en-US" dirty="0"/>
              <a:t> with new data</a:t>
            </a:r>
          </a:p>
        </p:txBody>
      </p:sp>
      <p:sp>
        <p:nvSpPr>
          <p:cNvPr id="11" name="Text Placeholder 10"/>
          <p:cNvSpPr>
            <a:spLocks noGrp="1"/>
          </p:cNvSpPr>
          <p:nvPr>
            <p:ph type="body" sz="quarter" idx="10"/>
          </p:nvPr>
        </p:nvSpPr>
        <p:spPr/>
        <p:txBody>
          <a:bodyPr vert="horz" lIns="91440" tIns="45720" rIns="91440" bIns="45720" rtlCol="0" anchor="t">
            <a:normAutofit lnSpcReduction="10000"/>
          </a:bodyPr>
          <a:lstStyle/>
          <a:p>
            <a:endParaRPr lang="en-US" dirty="0">
              <a:cs typeface="Segoe UI"/>
            </a:endParaRPr>
          </a:p>
        </p:txBody>
      </p:sp>
      <p:pic>
        <p:nvPicPr>
          <p:cNvPr id="7" name="Content Placeholder 6"/>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439920" y="1093792"/>
            <a:ext cx="7397750" cy="5554002"/>
          </a:xfrm>
        </p:spPr>
      </p:pic>
    </p:spTree>
    <p:extLst>
      <p:ext uri="{BB962C8B-B14F-4D97-AF65-F5344CB8AC3E}">
        <p14:creationId xmlns:p14="http://schemas.microsoft.com/office/powerpoint/2010/main" val="2703061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13007</TotalTime>
  <Words>2509</Words>
  <Application>Microsoft Office PowerPoint</Application>
  <PresentationFormat>Širokouhlá</PresentationFormat>
  <Paragraphs>528</Paragraphs>
  <Slides>41</Slides>
  <Notes>41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41</vt:i4>
      </vt:variant>
    </vt:vector>
  </HeadingPairs>
  <TitlesOfParts>
    <vt:vector size="48" baseType="lpstr">
      <vt:lpstr>Arial</vt:lpstr>
      <vt:lpstr>Calibri</vt:lpstr>
      <vt:lpstr>Consolas</vt:lpstr>
      <vt:lpstr>Courier New</vt:lpstr>
      <vt:lpstr>Segoe UI</vt:lpstr>
      <vt:lpstr>Wingdings</vt:lpstr>
      <vt:lpstr>Office Theme</vt:lpstr>
      <vt:lpstr>Redux</vt:lpstr>
      <vt:lpstr>Why do we need Redux?</vt:lpstr>
      <vt:lpstr>Problem 1: What is “root component”</vt:lpstr>
      <vt:lpstr>Problem 2: Callbacks chain</vt:lpstr>
      <vt:lpstr>Problem 2: Callbacks chain</vt:lpstr>
      <vt:lpstr>Prezentácia programu PowerPoint</vt:lpstr>
      <vt:lpstr>Motivation</vt:lpstr>
      <vt:lpstr>3 Principles of Redux</vt:lpstr>
      <vt:lpstr>Building blocks</vt:lpstr>
      <vt:lpstr>Actions &amp; Action creators</vt:lpstr>
      <vt:lpstr>Reducers</vt:lpstr>
      <vt:lpstr>Pure or impure?</vt:lpstr>
      <vt:lpstr>Reducers</vt:lpstr>
      <vt:lpstr>Reducer composition</vt:lpstr>
      <vt:lpstr>Store</vt:lpstr>
      <vt:lpstr>Minimalistic API</vt:lpstr>
      <vt:lpstr>React-redux integration</vt:lpstr>
      <vt:lpstr>Moving more state to the Redux store</vt:lpstr>
      <vt:lpstr>Be declarative</vt:lpstr>
      <vt:lpstr>Should all components be stateless?</vt:lpstr>
      <vt:lpstr>Benefits</vt:lpstr>
      <vt:lpstr>Drawbacks</vt:lpstr>
      <vt:lpstr>3 Principles of Redux - revised</vt:lpstr>
      <vt:lpstr>Part 2</vt:lpstr>
      <vt:lpstr>What about our props explosion?</vt:lpstr>
      <vt:lpstr>Connecting more components</vt:lpstr>
      <vt:lpstr>Connecting more components to store</vt:lpstr>
      <vt:lpstr>Middleware</vt:lpstr>
      <vt:lpstr>Redux-devtools</vt:lpstr>
      <vt:lpstr>Redux-thunk</vt:lpstr>
      <vt:lpstr>Thunk actions</vt:lpstr>
      <vt:lpstr>Saving items to localStorage</vt:lpstr>
      <vt:lpstr>Data normalization</vt:lpstr>
      <vt:lpstr>Data normalization</vt:lpstr>
      <vt:lpstr>Normalizing todo list</vt:lpstr>
      <vt:lpstr>Memoization</vt:lpstr>
      <vt:lpstr>Unit testing</vt:lpstr>
      <vt:lpstr>Interesting libraries, concepts</vt:lpstr>
      <vt:lpstr>Alternatives</vt:lpstr>
      <vt:lpstr>Sources</vt:lpstr>
      <vt:lpstr>Questions?</vt:lpstr>
    </vt:vector>
  </TitlesOfParts>
  <Company>Kentico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Matej Kvasnovsky</dc:creator>
  <cp:lastModifiedBy>Zuzana Dankovcikova</cp:lastModifiedBy>
  <cp:revision>597</cp:revision>
  <dcterms:created xsi:type="dcterms:W3CDTF">2014-12-29T13:43:23Z</dcterms:created>
  <dcterms:modified xsi:type="dcterms:W3CDTF">2017-10-08T19:11:09Z</dcterms:modified>
</cp:coreProperties>
</file>