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29" r:id="rId3"/>
    <p:sldId id="330" r:id="rId4"/>
    <p:sldId id="323" r:id="rId5"/>
    <p:sldId id="324" r:id="rId6"/>
    <p:sldId id="326" r:id="rId7"/>
    <p:sldId id="327" r:id="rId8"/>
    <p:sldId id="328" r:id="rId9"/>
    <p:sldId id="331" r:id="rId10"/>
    <p:sldId id="308" r:id="rId11"/>
    <p:sldId id="332" r:id="rId12"/>
    <p:sldId id="309" r:id="rId13"/>
    <p:sldId id="307" r:id="rId14"/>
    <p:sldId id="333" r:id="rId15"/>
    <p:sldId id="310" r:id="rId16"/>
    <p:sldId id="334" r:id="rId17"/>
    <p:sldId id="311" r:id="rId18"/>
    <p:sldId id="313" r:id="rId19"/>
    <p:sldId id="312" r:id="rId20"/>
    <p:sldId id="335" r:id="rId21"/>
    <p:sldId id="336" r:id="rId22"/>
    <p:sldId id="314" r:id="rId23"/>
    <p:sldId id="337" r:id="rId24"/>
    <p:sldId id="315" r:id="rId25"/>
    <p:sldId id="338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 Svirak" initials="PS" lastIdx="1" clrIdx="0">
    <p:extLst>
      <p:ext uri="{19B8F6BF-5375-455C-9EA6-DF929625EA0E}">
        <p15:presenceInfo xmlns:p15="http://schemas.microsoft.com/office/powerpoint/2012/main" userId="S-1-5-21-2475586523-545188003-3344463812-21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B26"/>
    <a:srgbClr val="A3A2A2"/>
    <a:srgbClr val="262524"/>
    <a:srgbClr val="59C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83724" autoAdjust="0"/>
  </p:normalViewPr>
  <p:slideViewPr>
    <p:cSldViewPr snapToGrid="0">
      <p:cViewPr varScale="1">
        <p:scale>
          <a:sx n="94" d="100"/>
          <a:sy n="94" d="100"/>
        </p:scale>
        <p:origin x="106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32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AE80-542F-45BD-8762-11343D5B4444}" type="datetimeFigureOut">
              <a:rPr lang="cs-CZ" smtClean="0"/>
              <a:t>26.10.2017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6134D-2A8E-4C34-93E9-CBBCBC3E8C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78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AD013-4C05-4B85-AC4F-3150E3C875D3}" type="datetimeFigureOut">
              <a:rPr lang="cs-CZ" smtClean="0"/>
              <a:t>26.10.2017</a:t>
            </a:fld>
            <a:endParaRPr lang="cs-C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954F3-3C2E-4422-8209-082C90DBBF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11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State management library</a:t>
            </a:r>
          </a:p>
          <a:p>
            <a:pPr marL="171450" indent="-171450">
              <a:buFontTx/>
              <a:buChar char="-"/>
            </a:pPr>
            <a:r>
              <a:rPr lang="en-US" dirty="0"/>
              <a:t>Framework agnostic, but ideal for React apps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008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at the web</a:t>
            </a:r>
          </a:p>
          <a:p>
            <a:endParaRPr lang="en-US" dirty="0" smtClean="0"/>
          </a:p>
          <a:p>
            <a:r>
              <a:rPr lang="en-US" dirty="0" smtClean="0"/>
              <a:t>Checkout Create Input</a:t>
            </a:r>
            <a:r>
              <a:rPr lang="en-US" baseline="0" dirty="0" smtClean="0"/>
              <a:t> – just refactoring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Checkout Connecting Details</a:t>
            </a:r>
          </a:p>
          <a:p>
            <a:r>
              <a:rPr lang="en-US" baseline="0" dirty="0" smtClean="0"/>
              <a:t>See </a:t>
            </a:r>
            <a:r>
              <a:rPr lang="en-US" baseline="0" dirty="0" err="1" smtClean="0"/>
              <a:t>Details.jsx</a:t>
            </a:r>
            <a:r>
              <a:rPr lang="en-US" baseline="0" dirty="0" smtClean="0"/>
              <a:t> (container)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988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 more meta</a:t>
            </a:r>
            <a:r>
              <a:rPr lang="en-US" baseline="0" dirty="0" smtClean="0"/>
              <a:t> (data required)</a:t>
            </a:r>
          </a:p>
          <a:p>
            <a:r>
              <a:rPr lang="en-US" baseline="0" dirty="0" smtClean="0"/>
              <a:t>See  </a:t>
            </a:r>
            <a:r>
              <a:rPr lang="en-US" baseline="0" dirty="0" err="1" smtClean="0"/>
              <a:t>Input.jsx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Details.jsx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UpdatePane</a:t>
            </a:r>
            <a:r>
              <a:rPr lang="en-US" baseline="0" dirty="0" smtClean="0"/>
              <a:t> (to inform user)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213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fetchReceive.js &amp;</a:t>
            </a:r>
            <a:r>
              <a:rPr lang="en-US" baseline="0" dirty="0" smtClean="0"/>
              <a:t> </a:t>
            </a:r>
            <a:r>
              <a:rPr lang="en-US" dirty="0" smtClean="0"/>
              <a:t>validateResponse.js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390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api.js &amp; fetchAuthToken.js</a:t>
            </a:r>
            <a:r>
              <a:rPr lang="en-US" baseline="0" dirty="0" smtClean="0"/>
              <a:t> &amp; authenticateUser.js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3212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Checkout Display generic Errors</a:t>
            </a:r>
          </a:p>
          <a:p>
            <a:r>
              <a:rPr lang="en-US" dirty="0" smtClean="0"/>
              <a:t>See</a:t>
            </a:r>
            <a:r>
              <a:rPr lang="en-US" baseline="0" dirty="0" smtClean="0"/>
              <a:t> errors.js (reducer) &amp; authenticateUser.js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Checkout Load real user details </a:t>
            </a:r>
          </a:p>
          <a:p>
            <a:r>
              <a:rPr lang="en-US" dirty="0" smtClean="0"/>
              <a:t>api.js add: export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const</a:t>
            </a:r>
            <a:r>
              <a:rPr lang="en-US" baseline="0" dirty="0" smtClean="0"/>
              <a:t> </a:t>
            </a:r>
            <a:r>
              <a:rPr lang="en-US" dirty="0" err="1" smtClean="0"/>
              <a:t>createApiUserUri</a:t>
            </a:r>
            <a:r>
              <a:rPr lang="en-US" dirty="0" smtClean="0"/>
              <a:t> =  (</a:t>
            </a:r>
            <a:r>
              <a:rPr lang="en-US" dirty="0" err="1" smtClean="0"/>
              <a:t>userEmail</a:t>
            </a:r>
            <a:r>
              <a:rPr lang="en-US" dirty="0" smtClean="0"/>
              <a:t>) =&gt;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`</a:t>
            </a:r>
            <a:r>
              <a:rPr lang="en-US" dirty="0" smtClean="0"/>
              <a:t>${API_URI}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dirty="0" smtClean="0"/>
              <a:t>${API_APP_ID}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/user/</a:t>
            </a:r>
            <a:r>
              <a:rPr lang="en-US" dirty="0" smtClean="0"/>
              <a:t>${</a:t>
            </a:r>
            <a:r>
              <a:rPr lang="en-US" dirty="0" err="1" smtClean="0"/>
              <a:t>userEmail</a:t>
            </a:r>
            <a:r>
              <a:rPr lang="en-US" dirty="0" smtClean="0"/>
              <a:t>}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`;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:-))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errorActionFactory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: add </a:t>
            </a:r>
            <a:r>
              <a:rPr lang="en-US" dirty="0" smtClean="0"/>
              <a:t>= {} to the errors</a:t>
            </a:r>
            <a:r>
              <a:rPr lang="en-US" baseline="0" dirty="0" smtClean="0"/>
              <a:t> (forgotten)</a:t>
            </a:r>
          </a:p>
          <a:p>
            <a:r>
              <a:rPr lang="en-US" baseline="0" dirty="0" smtClean="0"/>
              <a:t>&amp; disable connection</a:t>
            </a:r>
          </a:p>
          <a:p>
            <a:r>
              <a:rPr lang="en-US" baseline="0" dirty="0" smtClean="0"/>
              <a:t>See </a:t>
            </a:r>
            <a:r>
              <a:rPr lang="en-US" baseline="0" dirty="0" err="1" smtClean="0"/>
              <a:t>fetchUserDetails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fetchReceive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Profile.jsx</a:t>
            </a:r>
            <a:r>
              <a:rPr lang="en-US" baseline="0" dirty="0" smtClean="0"/>
              <a:t> (component) &amp;  reducers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126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350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Checkout</a:t>
            </a:r>
          </a:p>
          <a:p>
            <a:r>
              <a:rPr lang="en-US" dirty="0" smtClean="0"/>
              <a:t>Restart web-pack</a:t>
            </a:r>
          </a:p>
          <a:p>
            <a:r>
              <a:rPr lang="en-US" dirty="0" smtClean="0"/>
              <a:t>See fetchRequest.js &amp; </a:t>
            </a:r>
            <a:r>
              <a:rPr lang="en-US" dirty="0" err="1" smtClean="0"/>
              <a:t>UpdatePane.jsx</a:t>
            </a:r>
            <a:r>
              <a:rPr lang="en-US" dirty="0" smtClean="0"/>
              <a:t> &amp; uploadUserDetails.js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2660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Checkout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See withOverlay.js</a:t>
            </a:r>
            <a:r>
              <a:rPr lang="en-US" baseline="0" dirty="0" smtClean="0"/>
              <a:t> &amp; </a:t>
            </a:r>
            <a:r>
              <a:rPr lang="en-US" baseline="0" dirty="0" err="1" smtClean="0"/>
              <a:t>AvatarLoader.jsx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19418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Checkout</a:t>
            </a:r>
          </a:p>
          <a:p>
            <a:r>
              <a:rPr lang="en-US" dirty="0" smtClean="0"/>
              <a:t>See fetchFileUpload.js &amp;  uploadUserAvatar.js &amp; fetchUserDetails.js &amp; </a:t>
            </a:r>
            <a:r>
              <a:rPr lang="en-US" dirty="0" err="1" smtClean="0"/>
              <a:t>AvatarLoader.jsx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0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Describe reconciliation (within the 2nd</a:t>
            </a:r>
            <a:r>
              <a:rPr lang="en-US" baseline="0" noProof="0" dirty="0" smtClean="0"/>
              <a:t> link)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195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New favicon.ico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438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Just visual,</a:t>
            </a:r>
            <a:r>
              <a:rPr lang="en-US" baseline="0" noProof="0" dirty="0" smtClean="0"/>
              <a:t> clicking does nothing</a:t>
            </a:r>
            <a:r>
              <a:rPr lang="cs-CZ" baseline="0" noProof="0" dirty="0" smtClean="0"/>
              <a:t> – </a:t>
            </a:r>
            <a:r>
              <a:rPr lang="cs-CZ" baseline="0" noProof="0" dirty="0" err="1" smtClean="0"/>
              <a:t>hence</a:t>
            </a:r>
            <a:r>
              <a:rPr lang="cs-CZ" baseline="0" noProof="0" dirty="0" smtClean="0"/>
              <a:t> </a:t>
            </a:r>
            <a:r>
              <a:rPr lang="cs-CZ" baseline="0" noProof="0" dirty="0" err="1" smtClean="0"/>
              <a:t>routing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028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See </a:t>
            </a:r>
            <a:r>
              <a:rPr lang="cs-CZ" noProof="0" dirty="0" err="1" smtClean="0"/>
              <a:t>app.jsx</a:t>
            </a:r>
            <a:endParaRPr lang="en-US" baseline="0" noProof="0" dirty="0" smtClean="0"/>
          </a:p>
          <a:p>
            <a:r>
              <a:rPr lang="en-US" baseline="0" noProof="0" dirty="0" smtClean="0"/>
              <a:t>routes.js are not static routes, just bunch of string constants</a:t>
            </a:r>
            <a:endParaRPr lang="cs-CZ" baseline="0" noProof="0" dirty="0" smtClean="0"/>
          </a:p>
          <a:p>
            <a:r>
              <a:rPr lang="cs-CZ" baseline="0" noProof="0" dirty="0" smtClean="0"/>
              <a:t>Great </a:t>
            </a:r>
            <a:r>
              <a:rPr lang="cs-CZ" baseline="0" noProof="0" dirty="0" err="1" smtClean="0"/>
              <a:t>docs</a:t>
            </a:r>
            <a:r>
              <a:rPr lang="cs-CZ" baseline="0" noProof="0" dirty="0" smtClean="0"/>
              <a:t> on </a:t>
            </a:r>
            <a:r>
              <a:rPr lang="cs-CZ" baseline="0" noProof="0" dirty="0" err="1" smtClean="0"/>
              <a:t>router</a:t>
            </a:r>
            <a:r>
              <a:rPr lang="cs-CZ" baseline="0" noProof="0" dirty="0" smtClean="0"/>
              <a:t>, not so much on </a:t>
            </a:r>
            <a:r>
              <a:rPr lang="cs-CZ" baseline="0" noProof="0" dirty="0" err="1" smtClean="0"/>
              <a:t>react</a:t>
            </a:r>
            <a:r>
              <a:rPr lang="cs-CZ" baseline="0" noProof="0" dirty="0" smtClean="0"/>
              <a:t> (</a:t>
            </a:r>
            <a:r>
              <a:rPr lang="cs-CZ" baseline="0" noProof="0" dirty="0" err="1" smtClean="0"/>
              <a:t>aweful</a:t>
            </a:r>
            <a:r>
              <a:rPr lang="cs-CZ" baseline="0" noProof="0" dirty="0" smtClean="0"/>
              <a:t> </a:t>
            </a:r>
            <a:r>
              <a:rPr lang="cs-CZ" baseline="0" noProof="0" dirty="0" err="1" smtClean="0"/>
              <a:t>code</a:t>
            </a:r>
            <a:r>
              <a:rPr lang="cs-CZ" baseline="0" noProof="0" dirty="0" smtClean="0"/>
              <a:t> </a:t>
            </a:r>
            <a:r>
              <a:rPr lang="cs-CZ" baseline="0" noProof="0" dirty="0" err="1" smtClean="0"/>
              <a:t>from</a:t>
            </a:r>
            <a:r>
              <a:rPr lang="cs-CZ" baseline="0" noProof="0" dirty="0" smtClean="0"/>
              <a:t> </a:t>
            </a:r>
            <a:r>
              <a:rPr lang="cs-CZ" baseline="0" noProof="0" dirty="0" err="1" smtClean="0"/>
              <a:t>time</a:t>
            </a:r>
            <a:r>
              <a:rPr lang="cs-CZ" baseline="0" noProof="0" dirty="0" smtClean="0"/>
              <a:t> to </a:t>
            </a:r>
            <a:r>
              <a:rPr lang="cs-CZ" baseline="0" noProof="0" dirty="0" err="1" smtClean="0"/>
              <a:t>time</a:t>
            </a:r>
            <a:r>
              <a:rPr lang="cs-CZ" baseline="0" noProof="0" dirty="0" smtClean="0"/>
              <a:t>)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775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Add</a:t>
            </a:r>
            <a:r>
              <a:rPr lang="cs-CZ" dirty="0" smtClean="0"/>
              <a:t> ./</a:t>
            </a:r>
            <a:r>
              <a:rPr lang="cs-CZ" dirty="0" err="1" smtClean="0"/>
              <a:t>app</a:t>
            </a:r>
            <a:r>
              <a:rPr lang="cs-CZ" dirty="0" smtClean="0"/>
              <a:t>/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Layout.jsx</a:t>
            </a:r>
            <a:r>
              <a:rPr lang="cs-CZ" baseline="0" dirty="0" smtClean="0"/>
              <a:t> (</a:t>
            </a:r>
            <a:r>
              <a:rPr lang="cs-CZ" baseline="0" dirty="0" err="1" smtClean="0"/>
              <a:t>ups</a:t>
            </a:r>
            <a:r>
              <a:rPr lang="cs-CZ" baseline="0" dirty="0" smtClean="0"/>
              <a:t> O</a:t>
            </a:r>
            <a:r>
              <a:rPr lang="cs-CZ" baseline="0" dirty="0" smtClean="0">
                <a:sym typeface="Wingdings" panose="05000000000000000000" pitchFamily="2" charset="2"/>
              </a:rPr>
              <a:t>:-))</a:t>
            </a:r>
          </a:p>
          <a:p>
            <a:endParaRPr lang="cs-CZ" noProof="0" dirty="0" smtClean="0"/>
          </a:p>
          <a:p>
            <a:r>
              <a:rPr lang="en-US" noProof="0" dirty="0" smtClean="0"/>
              <a:t>See </a:t>
            </a:r>
            <a:r>
              <a:rPr lang="en-US" noProof="0" dirty="0" err="1" smtClean="0"/>
              <a:t>Layout.jsx</a:t>
            </a:r>
            <a:r>
              <a:rPr lang="en-US" noProof="0" dirty="0" smtClean="0"/>
              <a:t> (</a:t>
            </a:r>
            <a:r>
              <a:rPr lang="en-US" noProof="0" dirty="0" err="1" smtClean="0"/>
              <a:t>SavingStatus</a:t>
            </a:r>
            <a:r>
              <a:rPr lang="en-US" noProof="0" dirty="0" smtClean="0"/>
              <a:t> dynamically</a:t>
            </a:r>
            <a:r>
              <a:rPr lang="en-US" baseline="0" noProof="0" dirty="0" smtClean="0"/>
              <a:t> routed</a:t>
            </a:r>
            <a:r>
              <a:rPr lang="en-US" noProof="0" dirty="0" smtClean="0"/>
              <a:t>)</a:t>
            </a:r>
            <a:r>
              <a:rPr lang="en-US" baseline="0" noProof="0" dirty="0" smtClean="0"/>
              <a:t> &amp; </a:t>
            </a:r>
            <a:r>
              <a:rPr lang="en-US" baseline="0" noProof="0" dirty="0" err="1" smtClean="0"/>
              <a:t>Content.jsx</a:t>
            </a:r>
            <a:r>
              <a:rPr lang="en-US" baseline="0" noProof="0" dirty="0" smtClean="0"/>
              <a:t> &amp; </a:t>
            </a:r>
            <a:r>
              <a:rPr lang="en-US" baseline="0" noProof="0" dirty="0" err="1" smtClean="0"/>
              <a:t>TabLink.jsx</a:t>
            </a:r>
            <a:endParaRPr lang="en-US" baseline="0" noProof="0" dirty="0" smtClean="0"/>
          </a:p>
          <a:p>
            <a:r>
              <a:rPr lang="en-US" baseline="0" noProof="0" dirty="0" smtClean="0"/>
              <a:t>routes.js are not static routes, just bunch of string constants</a:t>
            </a:r>
          </a:p>
          <a:p>
            <a:r>
              <a:rPr lang="en-US" baseline="0" noProof="0" dirty="0" smtClean="0"/>
              <a:t>Great docs on router, not so much on react (</a:t>
            </a:r>
            <a:r>
              <a:rPr lang="en-US" baseline="0" noProof="0" dirty="0" err="1" smtClean="0"/>
              <a:t>aweful</a:t>
            </a:r>
            <a:r>
              <a:rPr lang="en-US" baseline="0" noProof="0" dirty="0" smtClean="0"/>
              <a:t> code from time to time)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008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Add</a:t>
            </a:r>
            <a:r>
              <a:rPr lang="cs-CZ" dirty="0" smtClean="0"/>
              <a:t> ./</a:t>
            </a:r>
            <a:r>
              <a:rPr lang="cs-CZ" dirty="0" err="1" smtClean="0"/>
              <a:t>app</a:t>
            </a:r>
            <a:r>
              <a:rPr lang="cs-CZ" dirty="0" smtClean="0"/>
              <a:t>/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Layout.jsx</a:t>
            </a:r>
            <a:r>
              <a:rPr lang="cs-CZ" baseline="0" dirty="0" smtClean="0"/>
              <a:t> (</a:t>
            </a:r>
            <a:r>
              <a:rPr lang="cs-CZ" baseline="0" dirty="0" err="1" smtClean="0"/>
              <a:t>ups</a:t>
            </a:r>
            <a:r>
              <a:rPr lang="cs-CZ" baseline="0" dirty="0" smtClean="0"/>
              <a:t> O</a:t>
            </a:r>
            <a:r>
              <a:rPr lang="cs-CZ" baseline="0" dirty="0" smtClean="0">
                <a:sym typeface="Wingdings" panose="05000000000000000000" pitchFamily="2" charset="2"/>
              </a:rPr>
              <a:t>:-))</a:t>
            </a:r>
          </a:p>
          <a:p>
            <a:endParaRPr lang="cs-CZ" baseline="0" dirty="0" smtClean="0">
              <a:sym typeface="Wingdings" panose="05000000000000000000" pitchFamily="2" charset="2"/>
            </a:endParaRPr>
          </a:p>
          <a:p>
            <a:r>
              <a:rPr lang="cs-CZ" baseline="0" dirty="0" err="1" smtClean="0">
                <a:sym typeface="Wingdings" panose="05000000000000000000" pitchFamily="2" charset="2"/>
              </a:rPr>
              <a:t>Checkout</a:t>
            </a:r>
            <a:r>
              <a:rPr lang="cs-CZ" baseline="0" dirty="0" smtClean="0">
                <a:sym typeface="Wingdings" panose="05000000000000000000" pitchFamily="2" charset="2"/>
              </a:rPr>
              <a:t> Profile </a:t>
            </a:r>
            <a:r>
              <a:rPr lang="cs-CZ" baseline="0" dirty="0" err="1" smtClean="0">
                <a:sym typeface="Wingdings" panose="05000000000000000000" pitchFamily="2" charset="2"/>
              </a:rPr>
              <a:t>page</a:t>
            </a:r>
            <a:r>
              <a:rPr lang="cs-CZ" baseline="0" dirty="0" smtClean="0">
                <a:sym typeface="Wingdings" panose="05000000000000000000" pitchFamily="2" charset="2"/>
              </a:rPr>
              <a:t> </a:t>
            </a:r>
            <a:r>
              <a:rPr lang="cs-CZ" baseline="0" dirty="0" err="1" smtClean="0">
                <a:sym typeface="Wingdings" panose="05000000000000000000" pitchFamily="2" charset="2"/>
              </a:rPr>
              <a:t>addition</a:t>
            </a:r>
            <a:r>
              <a:rPr lang="cs-CZ" baseline="0" dirty="0" smtClean="0">
                <a:sym typeface="Wingdings" panose="05000000000000000000" pitchFamily="2" charset="2"/>
              </a:rPr>
              <a:t> </a:t>
            </a:r>
            <a:r>
              <a:rPr lang="cs-CZ" baseline="0" dirty="0" err="1" smtClean="0">
                <a:sym typeface="Wingdings" panose="05000000000000000000" pitchFamily="2" charset="2"/>
              </a:rPr>
              <a:t>first</a:t>
            </a:r>
            <a:r>
              <a:rPr lang="cs-CZ" baseline="0" dirty="0" smtClean="0">
                <a:sym typeface="Wingdings" panose="05000000000000000000" pitchFamily="2" charset="2"/>
              </a:rPr>
              <a:t>, </a:t>
            </a:r>
            <a:r>
              <a:rPr lang="cs-CZ" baseline="0" dirty="0" err="1" smtClean="0">
                <a:sym typeface="Wingdings" panose="05000000000000000000" pitchFamily="2" charset="2"/>
              </a:rPr>
              <a:t>see</a:t>
            </a:r>
            <a:r>
              <a:rPr lang="cs-CZ" baseline="0" dirty="0" smtClean="0">
                <a:sym typeface="Wingdings" panose="05000000000000000000" pitchFamily="2" charset="2"/>
              </a:rPr>
              <a:t> </a:t>
            </a:r>
            <a:r>
              <a:rPr lang="cs-CZ" baseline="0" dirty="0" err="1" smtClean="0">
                <a:sym typeface="Wingdings" panose="05000000000000000000" pitchFamily="2" charset="2"/>
              </a:rPr>
              <a:t>time-traveling</a:t>
            </a:r>
            <a:r>
              <a:rPr lang="cs-CZ" baseline="0" dirty="0" smtClean="0">
                <a:sym typeface="Wingdings" panose="05000000000000000000" pitchFamily="2" charset="2"/>
              </a:rPr>
              <a:t> </a:t>
            </a:r>
            <a:r>
              <a:rPr lang="cs-CZ" baseline="0" dirty="0" err="1" smtClean="0">
                <a:sym typeface="Wingdings" panose="05000000000000000000" pitchFamily="2" charset="2"/>
              </a:rPr>
              <a:t>before</a:t>
            </a:r>
            <a:r>
              <a:rPr lang="cs-CZ" baseline="0" dirty="0" smtClean="0">
                <a:sym typeface="Wingdings" panose="05000000000000000000" pitchFamily="2" charset="2"/>
              </a:rPr>
              <a:t> and </a:t>
            </a:r>
            <a:r>
              <a:rPr lang="cs-CZ" baseline="0" dirty="0" err="1" smtClean="0">
                <a:sym typeface="Wingdings" panose="05000000000000000000" pitchFamily="2" charset="2"/>
              </a:rPr>
              <a:t>after</a:t>
            </a:r>
            <a:r>
              <a:rPr lang="cs-CZ" baseline="0" dirty="0" smtClean="0">
                <a:sym typeface="Wingdings" panose="05000000000000000000" pitchFamily="2" charset="2"/>
              </a:rPr>
              <a:t> </a:t>
            </a:r>
            <a:r>
              <a:rPr lang="cs-CZ" baseline="0" dirty="0" err="1" smtClean="0">
                <a:sym typeface="Wingdings" panose="05000000000000000000" pitchFamily="2" charset="2"/>
              </a:rPr>
              <a:t>checkout</a:t>
            </a:r>
            <a:r>
              <a:rPr lang="cs-CZ" baseline="0" dirty="0" smtClean="0">
                <a:sym typeface="Wingdings" panose="05000000000000000000" pitchFamily="2" charset="2"/>
              </a:rPr>
              <a:t> </a:t>
            </a:r>
            <a:r>
              <a:rPr lang="cs-CZ" baseline="0" dirty="0" err="1" smtClean="0">
                <a:sym typeface="Wingdings" panose="05000000000000000000" pitchFamily="2" charset="2"/>
              </a:rPr>
              <a:t>of</a:t>
            </a:r>
            <a:r>
              <a:rPr lang="cs-CZ" baseline="0" dirty="0" smtClean="0">
                <a:sym typeface="Wingdings" panose="05000000000000000000" pitchFamily="2" charset="2"/>
              </a:rPr>
              <a:t> </a:t>
            </a:r>
            <a:r>
              <a:rPr lang="cs-CZ" baseline="0" dirty="0" err="1" smtClean="0">
                <a:sym typeface="Wingdings" panose="05000000000000000000" pitchFamily="2" charset="2"/>
              </a:rPr>
              <a:t>the</a:t>
            </a:r>
            <a:r>
              <a:rPr lang="cs-CZ" baseline="0" dirty="0" smtClean="0">
                <a:sym typeface="Wingdings" panose="05000000000000000000" pitchFamily="2" charset="2"/>
              </a:rPr>
              <a:t> </a:t>
            </a:r>
            <a:r>
              <a:rPr lang="cs-CZ" baseline="0" dirty="0" err="1" smtClean="0">
                <a:sym typeface="Wingdings" panose="05000000000000000000" pitchFamily="2" charset="2"/>
              </a:rPr>
              <a:t>tag</a:t>
            </a:r>
            <a:endParaRPr lang="cs-CZ" baseline="0" dirty="0" smtClean="0">
              <a:sym typeface="Wingdings" panose="05000000000000000000" pitchFamily="2" charset="2"/>
            </a:endParaRPr>
          </a:p>
          <a:p>
            <a:endParaRPr lang="cs-CZ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855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sym typeface="Wingdings" panose="05000000000000000000" pitchFamily="2" charset="2"/>
              </a:rPr>
              <a:t>Checkout login page only first (/login route)</a:t>
            </a:r>
          </a:p>
          <a:p>
            <a:r>
              <a:rPr lang="cs-CZ" baseline="0" dirty="0" err="1" smtClean="0">
                <a:sym typeface="Wingdings" panose="05000000000000000000" pitchFamily="2" charset="2"/>
              </a:rPr>
              <a:t>See</a:t>
            </a:r>
            <a:r>
              <a:rPr lang="cs-CZ" baseline="0" dirty="0" smtClean="0">
                <a:sym typeface="Wingdings" panose="05000000000000000000" pitchFamily="2" charset="2"/>
              </a:rPr>
              <a:t> </a:t>
            </a:r>
            <a:r>
              <a:rPr lang="cs-CZ" baseline="0" dirty="0" err="1" smtClean="0">
                <a:sym typeface="Wingdings" panose="05000000000000000000" pitchFamily="2" charset="2"/>
              </a:rPr>
              <a:t>LayoutSelector.jsx</a:t>
            </a:r>
            <a:r>
              <a:rPr lang="cs-CZ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smtClean="0">
                <a:sym typeface="Wingdings" panose="05000000000000000000" pitchFamily="2" charset="2"/>
              </a:rPr>
              <a:t>&amp; </a:t>
            </a:r>
            <a:r>
              <a:rPr lang="en-US" baseline="0" dirty="0" err="1" smtClean="0">
                <a:sym typeface="Wingdings" panose="05000000000000000000" pitchFamily="2" charset="2"/>
              </a:rPr>
              <a:t>AuthenticatedRoute</a:t>
            </a:r>
            <a:r>
              <a:rPr lang="en-US" baseline="0" dirty="0" smtClean="0">
                <a:sym typeface="Wingdings" panose="05000000000000000000" pitchFamily="2" charset="2"/>
              </a:rPr>
              <a:t> &amp; </a:t>
            </a:r>
            <a:r>
              <a:rPr lang="en-US" baseline="0" dirty="0" err="1" smtClean="0">
                <a:sym typeface="Wingdings" panose="05000000000000000000" pitchFamily="2" charset="2"/>
              </a:rPr>
              <a:t>app.jsx</a:t>
            </a:r>
            <a:endParaRPr lang="en-US" baseline="0" dirty="0" smtClean="0">
              <a:sym typeface="Wingdings" panose="05000000000000000000" pitchFamily="2" charset="2"/>
            </a:endParaRP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Checkout connecting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Start at actionCreators.js</a:t>
            </a:r>
          </a:p>
          <a:p>
            <a:endParaRPr lang="en-US" baseline="0" dirty="0" smtClean="0">
              <a:sym typeface="Wingdings" panose="05000000000000000000" pitchFamily="2" charset="2"/>
            </a:endParaRPr>
          </a:p>
          <a:p>
            <a:r>
              <a:rPr lang="en-US" baseline="0" dirty="0" smtClean="0">
                <a:sym typeface="Wingdings" panose="05000000000000000000" pitchFamily="2" charset="2"/>
              </a:rPr>
              <a:t>Checkout local storage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See </a:t>
            </a:r>
            <a:r>
              <a:rPr lang="en-US" baseline="0" dirty="0" err="1" smtClean="0">
                <a:sym typeface="Wingdings" panose="05000000000000000000" pitchFamily="2" charset="2"/>
              </a:rPr>
              <a:t>actionCreators</a:t>
            </a:r>
            <a:r>
              <a:rPr lang="en-US" baseline="0" dirty="0" smtClean="0">
                <a:sym typeface="Wingdings" panose="05000000000000000000" pitchFamily="2" charset="2"/>
              </a:rPr>
              <a:t> &amp; getPersistedToken.js</a:t>
            </a:r>
          </a:p>
          <a:p>
            <a:endParaRPr lang="cs-CZ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710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browser history</a:t>
            </a:r>
            <a:r>
              <a:rPr lang="en-US" baseline="0" dirty="0" smtClean="0"/>
              <a:t> before checkout (title, title, title, title, …)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102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/>
          <a:lstStyle>
            <a:lvl1pPr algn="ctr">
              <a:defRPr sz="7200">
                <a:solidFill>
                  <a:srgbClr val="262524"/>
                </a:solidFill>
              </a:defRPr>
            </a:lvl1pPr>
          </a:lstStyle>
          <a:p>
            <a:r>
              <a:rPr lang="cs-CZ" dirty="0"/>
              <a:t>Add main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93413" y="4674476"/>
            <a:ext cx="10815415" cy="1644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buNone/>
              <a:defRPr sz="24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author</a:t>
            </a:r>
          </a:p>
        </p:txBody>
      </p:sp>
    </p:spTree>
    <p:extLst>
      <p:ext uri="{BB962C8B-B14F-4D97-AF65-F5344CB8AC3E}">
        <p14:creationId xmlns:p14="http://schemas.microsoft.com/office/powerpoint/2010/main" val="165500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/>
              <a:t>Add your name (optional outro slide)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0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txBody>
          <a:bodyPr/>
          <a:lstStyle>
            <a:lvl1pPr algn="ctr">
              <a:defRPr sz="7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693413" y="0"/>
            <a:ext cx="1561087" cy="70930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8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 baseline="0"/>
            </a:lvl1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Add text or object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3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1350236"/>
            <a:ext cx="10944517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 </a:t>
            </a:r>
            <a:r>
              <a:rPr lang="cs-CZ" dirty="0"/>
              <a:t>title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7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first column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>
          <a:xfrm>
            <a:off x="6254673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second column</a:t>
            </a:r>
          </a:p>
        </p:txBody>
      </p:sp>
    </p:spTree>
    <p:extLst>
      <p:ext uri="{BB962C8B-B14F-4D97-AF65-F5344CB8AC3E}">
        <p14:creationId xmlns:p14="http://schemas.microsoft.com/office/powerpoint/2010/main" val="14950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first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 </a:t>
            </a:r>
            <a:r>
              <a:rPr lang="cs-CZ" dirty="0"/>
              <a:t>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images (optional)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1" hasCustomPrompt="1"/>
          </p:nvPr>
        </p:nvSpPr>
        <p:spPr>
          <a:xfrm>
            <a:off x="6274690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second colum</a:t>
            </a:r>
            <a:r>
              <a:rPr lang="en-US" dirty="0"/>
              <a:t>n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76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7" y="1351847"/>
            <a:ext cx="7419218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2168659"/>
            <a:ext cx="741921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Add text or object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2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1847"/>
            <a:ext cx="741921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</a:t>
            </a:r>
            <a:r>
              <a:rPr lang="en-US" dirty="0"/>
              <a:t>t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72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7397861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2168659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first column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2168658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Add text or object to the second column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3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1351847"/>
            <a:ext cx="355136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first colum</a:t>
            </a:r>
            <a:r>
              <a:rPr lang="en-US" dirty="0"/>
              <a:t>n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1351848"/>
            <a:ext cx="3551368" cy="503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second column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images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9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996" y="1352826"/>
            <a:ext cx="10944516" cy="639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Add 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6" y="0"/>
            <a:ext cx="1560461" cy="7093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8996" y="2168659"/>
            <a:ext cx="10944516" cy="412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1" r:id="rId2"/>
    <p:sldLayoutId id="2147483654" r:id="rId3"/>
    <p:sldLayoutId id="2147483655" r:id="rId4"/>
    <p:sldLayoutId id="2147483656" r:id="rId5"/>
    <p:sldLayoutId id="2147483650" r:id="rId6"/>
    <p:sldLayoutId id="2147483657" r:id="rId7"/>
    <p:sldLayoutId id="2147483652" r:id="rId8"/>
    <p:sldLayoutId id="2147483658" r:id="rId9"/>
    <p:sldLayoutId id="2147483659" r:id="rId10"/>
    <p:sldLayoutId id="214748364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05B26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F05B26"/>
        </a:buClr>
        <a:buSzPct val="100000"/>
        <a:buFont typeface="Wingdings" panose="05000000000000000000" pitchFamily="2" charset="2"/>
        <a:buChar char="§"/>
        <a:tabLst/>
        <a:defRPr sz="2000" kern="1200" baseline="0">
          <a:solidFill>
            <a:srgbClr val="262524"/>
          </a:solidFill>
          <a:latin typeface="+mn-lt"/>
          <a:ea typeface="+mn-ea"/>
          <a:cs typeface="+mn-cs"/>
        </a:defRPr>
      </a:lvl1pPr>
      <a:lvl2pPr marL="642938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65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4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edux.js.org/docs/advanced/UsageWithReactRouter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reactjs/react-router-redux" TargetMode="External"/><Relationship Id="rId4" Type="http://schemas.openxmlformats.org/officeDocument/2006/relationships/hyperlink" Target="https://github.com/supasate/connected-react-router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fl/react-helme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edux-form.com/7.0.1/docs/gettingstarted.md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pmjs.com/package/classname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edux-form.com/7.0.1/examples/fieldlevelvalidation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dux-form.com/7.0.1/examples/syncvalidation/" TargetMode="External"/><Relationship Id="rId4" Type="http://schemas.openxmlformats.org/officeDocument/2006/relationships/hyperlink" Target="https://redux-form.com/7.0.1/examples/asyncvalidation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mjs.com/package/isomorphic-fetch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er.mozilla.org/en-US/docs/Web/API/Fetch_API" TargetMode="External"/><Relationship Id="rId4" Type="http://schemas.openxmlformats.org/officeDocument/2006/relationships/hyperlink" Target="https://github.com/github/fetch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strongloop.com/strongblog/node-js-callback-hell-promises-generators/" TargetMode="External"/><Relationship Id="rId2" Type="http://schemas.openxmlformats.org/officeDocument/2006/relationships/hyperlink" Target="https://developer.mozilla.org/en-US/docs/Web/JavaScript/Reference/Global_Objects/Promi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stefanpenner/es6-promis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ithub.com/KenticoAcademy/PV247-2017/releases/tag/lecture-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Web/HTTP/Headers/Authorizatio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pmjs.com/package/react-loader-advanced" TargetMode="External"/><Relationship Id="rId5" Type="http://schemas.openxmlformats.org/officeDocument/2006/relationships/hyperlink" Target="https://jwt.io/" TargetMode="External"/><Relationship Id="rId4" Type="http://schemas.openxmlformats.org/officeDocument/2006/relationships/hyperlink" Target="https://scotch.io/tutorials/the-ins-and-outs-of-token-based-authentication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Web/JavaScript/Reference/Statements/async_function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abeljs.io/docs/usage/polyfill/" TargetMode="External"/><Relationship Id="rId5" Type="http://schemas.openxmlformats.org/officeDocument/2006/relationships/hyperlink" Target="https://hackernoon.com/6-reasons-why-javascripts-async-await-blows-promises-away-tutorial-c7ec10518dd9" TargetMode="External"/><Relationship Id="rId4" Type="http://schemas.openxmlformats.org/officeDocument/2006/relationships/hyperlink" Target="https://strongloop.com/strongblog/node-js-callback-hell-promises-generators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mjs.com/package/react-dropzon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bandon.ie/notebook/simple-file-uploads-using-jquery-ajax" TargetMode="External"/><Relationship Id="rId4" Type="http://schemas.openxmlformats.org/officeDocument/2006/relationships/hyperlink" Target="https://developer.mozilla.org/en-US/docs/Web/API/FormData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gecoders.com/react-16-features-and-fiber-explanation-e779544bb1b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a/27651720/113866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eacttraining.com/react-router/core/guides/philosoph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@pshrmn/a-simple-react-router-v4-tutorial-7f23ff27a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acttraining.com/react-router/web/api/Router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acttraining.com/react-router/web/example/basi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acttraining.com/react-router/web/api/Link" TargetMode="External"/><Relationship Id="rId4" Type="http://schemas.openxmlformats.org/officeDocument/2006/relationships/hyperlink" Target="https://reacttraining.com/react-router/web/api/Rou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</a:t>
            </a:r>
            <a:r>
              <a:rPr lang="cs-CZ" dirty="0" smtClean="0"/>
              <a:t> 5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Petr Svirák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52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With 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react-router-redux (official plugin, but alfa only)→ connected-router-redux (same API)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Why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Enabled time-traveling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Allows changing route based on an user action (redux </a:t>
            </a:r>
            <a:r>
              <a:rPr lang="en-US" dirty="0" err="1" smtClean="0"/>
              <a:t>thunk</a:t>
            </a:r>
            <a:r>
              <a:rPr lang="en-US" dirty="0" smtClean="0"/>
              <a:t>) 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Read on:</a:t>
            </a:r>
          </a:p>
          <a:p>
            <a:pPr marL="985838" lvl="1" indent="-342900">
              <a:buFont typeface="+mj-lt"/>
              <a:buAutoNum type="arabicPeriod"/>
            </a:pPr>
            <a:r>
              <a:rPr lang="en-US" dirty="0">
                <a:hlinkClick r:id="rId3"/>
              </a:rPr>
              <a:t>http://redux.js.org/docs/advanced/UsageWithReactRouter.html</a:t>
            </a:r>
            <a:endParaRPr lang="en-US" dirty="0"/>
          </a:p>
          <a:p>
            <a:pPr marL="985838" lvl="1" indent="-34290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https://github.com/supasate/connected-react-router</a:t>
            </a:r>
            <a:endParaRPr lang="en-US" dirty="0" smtClean="0"/>
          </a:p>
          <a:p>
            <a:pPr marL="985838" lvl="1" indent="-342900">
              <a:buFont typeface="+mj-lt"/>
              <a:buAutoNum type="arabicPeriod"/>
            </a:pP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://github.com/reactjs/react-router-redux</a:t>
            </a:r>
            <a:endParaRPr lang="en-US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30-connected-react-router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93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example: Login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Unauthenticated </a:t>
            </a:r>
            <a:r>
              <a:rPr lang="en-US" dirty="0" smtClean="0"/>
              <a:t>→ login 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Authentication → persist token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Logout </a:t>
            </a:r>
            <a:r>
              <a:rPr lang="en-US" dirty="0" smtClean="0"/>
              <a:t>→ a button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Support refresh </a:t>
            </a:r>
            <a:r>
              <a:rPr lang="en-US" dirty="0" smtClean="0"/>
              <a:t>→ token in storage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</a:t>
            </a:r>
            <a:r>
              <a:rPr lang="cs-CZ" dirty="0" smtClean="0"/>
              <a:t>1</a:t>
            </a:r>
            <a:r>
              <a:rPr lang="en-US" dirty="0" smtClean="0"/>
              <a:t>-login-page-example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450" y="2638778"/>
            <a:ext cx="5938510" cy="2852693"/>
          </a:xfrm>
          <a:prstGeom prst="rect">
            <a:avLst/>
          </a:prstGeom>
          <a:ln>
            <a:solidFill>
              <a:srgbClr val="F05B26"/>
            </a:solidFill>
          </a:ln>
        </p:spPr>
      </p:pic>
    </p:spTree>
    <p:extLst>
      <p:ext uri="{BB962C8B-B14F-4D97-AF65-F5344CB8AC3E}">
        <p14:creationId xmlns:p14="http://schemas.microsoft.com/office/powerpoint/2010/main" val="256210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Page 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Browser history shows static title (in great numbers)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Many sites requires/reads specific tags (SEO, social networks, 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Read on: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github.com/nfl/react-helmet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32-browser-history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62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Form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379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redux-forms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Most applications has something for user to fill 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Most react-redux application solve the same problems (and in the same way)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Field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Wrapper component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props.input</a:t>
            </a:r>
            <a:r>
              <a:rPr lang="en-US" dirty="0" smtClean="0"/>
              <a:t> &amp; </a:t>
            </a:r>
            <a:r>
              <a:rPr lang="en-US" dirty="0" err="1" smtClean="0"/>
              <a:t>props.metadata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reduxForm</a:t>
            </a:r>
            <a:r>
              <a:rPr lang="en-US" dirty="0" smtClean="0"/>
              <a:t> 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HoC</a:t>
            </a:r>
            <a:r>
              <a:rPr lang="en-US" dirty="0" smtClean="0"/>
              <a:t> like connect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static &amp; dynamic configuration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Read on: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https://redux-form.com/7.0.1/docs/gettingstarted.md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33-redux-forms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64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Merging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Usually required when rendering eye-candy components (e.g. validate input fields)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Code becomes clutter with if statements (not so eye-candy in the inside)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NPM to the rescue (for example</a:t>
            </a:r>
            <a:r>
              <a:rPr lang="en-US" dirty="0"/>
              <a:t>)</a:t>
            </a:r>
            <a:r>
              <a:rPr lang="en-US" dirty="0" smtClean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www.npmjs.com/package/classnames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34-redux-forms-validation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52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redux-forms -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Validation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Field-level validation 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code readability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Form-level validation 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sort-of legacy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client-side validation in general speeds up UX &amp; prevents unnecessary traffic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Server (</a:t>
            </a:r>
            <a:r>
              <a:rPr lang="en-US" dirty="0" err="1" smtClean="0"/>
              <a:t>async</a:t>
            </a:r>
            <a:r>
              <a:rPr lang="en-US" dirty="0" smtClean="0"/>
              <a:t>) validation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Some validations (e.g. uniqueness) need most up-to-date state to work properly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Form/App should not freeze only because of request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Read on:</a:t>
            </a:r>
          </a:p>
          <a:p>
            <a:pPr marL="985838" lvl="1" indent="-342900">
              <a:buFont typeface="+mj-lt"/>
              <a:buAutoNum type="arabicPeriod"/>
            </a:pPr>
            <a:r>
              <a:rPr lang="en-US" dirty="0">
                <a:hlinkClick r:id="rId3"/>
              </a:rPr>
              <a:t>https://redux-form.com/7.0.1/examples/fieldlevelvalidation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985838" lvl="1" indent="-34290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://redux-form.com/7.0.1/examples/asyncvalidation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marL="985838" lvl="1" indent="-342900">
              <a:buFont typeface="+mj-lt"/>
              <a:buAutoNum type="arabicPeriod"/>
            </a:pP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://redux-form.com/7.0.1/examples/syncvalidation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34-redux-forms-validation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96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30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cs-CZ" dirty="0" err="1" smtClean="0"/>
              <a:t>Isomorphic</a:t>
            </a:r>
            <a:r>
              <a:rPr lang="en-US" dirty="0" smtClean="0"/>
              <a:t>)</a:t>
            </a:r>
            <a:r>
              <a:rPr lang="cs-CZ" dirty="0" smtClean="0"/>
              <a:t> fetch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Replacement API for </a:t>
            </a:r>
            <a:r>
              <a:rPr lang="en-US" dirty="0" err="1" smtClean="0"/>
              <a:t>XMLHttpRequest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Provides way to make asynchronous calls via HTTP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Not </a:t>
            </a:r>
            <a:r>
              <a:rPr lang="cs-CZ" dirty="0" smtClean="0"/>
              <a:t>support by </a:t>
            </a:r>
            <a:r>
              <a:rPr lang="en-US" dirty="0" smtClean="0"/>
              <a:t>all browsers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Good </a:t>
            </a:r>
            <a:r>
              <a:rPr lang="en-US" dirty="0" err="1" smtClean="0"/>
              <a:t>polyfill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www.npmjs.com/package/isomorphic-fetch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fetch is but a function (</a:t>
            </a:r>
            <a:r>
              <a:rPr lang="en-US" dirty="0" err="1" smtClean="0"/>
              <a:t>window.fetch</a:t>
            </a:r>
            <a:r>
              <a:rPr lang="en-US" dirty="0" smtClean="0"/>
              <a:t>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Only connection failures are reported as errors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Requires promises to work, supports Node &amp; </a:t>
            </a:r>
            <a:r>
              <a:rPr lang="en-US" dirty="0" err="1" smtClean="0"/>
              <a:t>Browserify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Read on:</a:t>
            </a:r>
          </a:p>
          <a:p>
            <a:pPr marL="985838" lvl="1" indent="-342900">
              <a:buFont typeface="+mj-lt"/>
              <a:buAutoNum type="arabicPeriod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github.com/github/fetch</a:t>
            </a:r>
            <a:endParaRPr lang="en-US" dirty="0" smtClean="0"/>
          </a:p>
          <a:p>
            <a:pPr marL="985838" lvl="1" indent="-342900">
              <a:buFont typeface="+mj-lt"/>
              <a:buAutoNum type="arabicPeriod"/>
            </a:pP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developer.mozilla.org/en-US/docs/Web/API/Fetch_API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(36-fetch-get)</a:t>
            </a:r>
          </a:p>
        </p:txBody>
      </p:sp>
    </p:spTree>
    <p:extLst>
      <p:ext uri="{BB962C8B-B14F-4D97-AF65-F5344CB8AC3E}">
        <p14:creationId xmlns:p14="http://schemas.microsoft.com/office/powerpoint/2010/main" val="70042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Promise is an object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Promise always returns Promise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Promise is always either: Pending or Fulfilled or Rejected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Represent eventual completion (or failure) of an asynchronous 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Newly created Promise accepts resolve and reject callbacks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Object returned from a promise’s </a:t>
            </a:r>
            <a:r>
              <a:rPr lang="en-US" dirty="0"/>
              <a:t>then/catch methods</a:t>
            </a:r>
            <a:r>
              <a:rPr lang="en-US" dirty="0" smtClean="0"/>
              <a:t> means new fulfilled promise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Object thrown</a:t>
            </a:r>
            <a:r>
              <a:rPr lang="en-US" dirty="0"/>
              <a:t> from a promise’s then/catch methods means </a:t>
            </a:r>
            <a:r>
              <a:rPr lang="en-US" dirty="0" smtClean="0"/>
              <a:t>new rejected promise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Helps solving callback hell (pyramid of doom)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Read on:</a:t>
            </a:r>
          </a:p>
          <a:p>
            <a:pPr marL="985838" lvl="1" indent="-34290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developer.mozilla.org/en-US/docs/Web/JavaScript/Reference/Global_Objects/Promise</a:t>
            </a:r>
            <a:endParaRPr lang="en-US" dirty="0" smtClean="0"/>
          </a:p>
          <a:p>
            <a:pPr marL="985838" lvl="1" indent="-342900">
              <a:buFont typeface="+mj-lt"/>
              <a:buAutoNum type="arabicPeriod"/>
            </a:pPr>
            <a:r>
              <a:rPr lang="en-US" dirty="0">
                <a:hlinkClick r:id="rId3"/>
              </a:rPr>
              <a:t>https://strongloop.com/strongblog/node-js-callback-hell-promises-generators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985838" lvl="1" indent="-342900">
              <a:buFont typeface="+mj-lt"/>
              <a:buAutoNum type="arabicPeriod"/>
            </a:pPr>
            <a:r>
              <a:rPr lang="en-US" dirty="0">
                <a:hlinkClick r:id="rId4"/>
              </a:rPr>
              <a:t>https://github.com/stefanpenner/es6-promise</a:t>
            </a:r>
            <a:endParaRPr lang="en-US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</a:t>
            </a:r>
            <a:r>
              <a:rPr lang="en-US" dirty="0" smtClean="0"/>
              <a:t>35-fetch-auth)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80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Routing (react-router, connected-react-router, react-helmet)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Forms (redux-forms, classes)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Fetch API (isomorphic-fetch, promise, </a:t>
            </a:r>
            <a:r>
              <a:rPr lang="en-US" dirty="0" err="1" smtClean="0"/>
              <a:t>async</a:t>
            </a:r>
            <a:r>
              <a:rPr lang="en-US" dirty="0" smtClean="0"/>
              <a:t>/await, file upload)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Web project assignment (assignment, prototype, features, REST API)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8995" y="5252720"/>
            <a:ext cx="10944517" cy="1136786"/>
          </a:xfrm>
          <a:prstGeom prst="rect">
            <a:avLst/>
          </a:prstGeom>
          <a:solidFill>
            <a:srgbClr val="F05B26"/>
          </a:solidFill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dirty="0" smtClean="0"/>
              <a:t>There are </a:t>
            </a:r>
            <a:r>
              <a:rPr lang="en-US" b="1" dirty="0" smtClean="0"/>
              <a:t>few bugs </a:t>
            </a:r>
            <a:r>
              <a:rPr lang="en-US" dirty="0" smtClean="0"/>
              <a:t>in some of the </a:t>
            </a:r>
            <a:r>
              <a:rPr lang="en-US" b="1" dirty="0" smtClean="0"/>
              <a:t>tags</a:t>
            </a:r>
            <a:r>
              <a:rPr lang="en-US" dirty="0" smtClean="0"/>
              <a:t> mentioned </a:t>
            </a:r>
            <a:r>
              <a:rPr lang="en-US" b="1" dirty="0" smtClean="0"/>
              <a:t>in</a:t>
            </a:r>
            <a:r>
              <a:rPr lang="en-US" dirty="0" smtClean="0"/>
              <a:t> slides</a:t>
            </a:r>
            <a:r>
              <a:rPr lang="cs-CZ" dirty="0" smtClean="0"/>
              <a:t>‘</a:t>
            </a:r>
            <a:r>
              <a:rPr lang="en-US" dirty="0" smtClean="0"/>
              <a:t> </a:t>
            </a:r>
            <a:r>
              <a:rPr lang="en-US" b="1" dirty="0" smtClean="0"/>
              <a:t>header</a:t>
            </a:r>
            <a:r>
              <a:rPr lang="cs-CZ" b="1" dirty="0" smtClean="0"/>
              <a:t>s</a:t>
            </a:r>
            <a:r>
              <a:rPr lang="en-US" dirty="0" smtClean="0"/>
              <a:t> that follow. While there is </a:t>
            </a:r>
            <a:r>
              <a:rPr lang="en-US" b="1" dirty="0" smtClean="0"/>
              <a:t>stable</a:t>
            </a:r>
            <a:r>
              <a:rPr lang="en-US" dirty="0" smtClean="0"/>
              <a:t> code under the </a:t>
            </a:r>
            <a:r>
              <a:rPr lang="en-US" b="1" dirty="0" smtClean="0"/>
              <a:t>latest</a:t>
            </a:r>
            <a:r>
              <a:rPr lang="en-US" dirty="0" smtClean="0"/>
              <a:t> tag (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lecture-5</a:t>
            </a:r>
            <a:r>
              <a:rPr lang="en-US" dirty="0" smtClean="0"/>
              <a:t>), you need to </a:t>
            </a:r>
            <a:r>
              <a:rPr lang="en-US" b="1" dirty="0" smtClean="0"/>
              <a:t>fix</a:t>
            </a:r>
            <a:r>
              <a:rPr lang="en-US" dirty="0" smtClean="0"/>
              <a:t> bugs </a:t>
            </a:r>
            <a:r>
              <a:rPr lang="en-US" b="1" dirty="0" smtClean="0"/>
              <a:t>manually</a:t>
            </a:r>
            <a:r>
              <a:rPr lang="en-US" dirty="0" smtClean="0"/>
              <a:t> when </a:t>
            </a:r>
            <a:r>
              <a:rPr lang="en-US" b="1" dirty="0" smtClean="0"/>
              <a:t>checking</a:t>
            </a:r>
            <a:r>
              <a:rPr lang="en-US" dirty="0" smtClean="0"/>
              <a:t> out a bug-</a:t>
            </a:r>
            <a:r>
              <a:rPr lang="en-US" b="1" dirty="0" smtClean="0"/>
              <a:t>affected</a:t>
            </a:r>
            <a:r>
              <a:rPr lang="en-US" dirty="0" smtClean="0"/>
              <a:t> commits. See tags in </a:t>
            </a:r>
            <a:r>
              <a:rPr lang="en-US" b="1" dirty="0" smtClean="0">
                <a:hlinkClick r:id="rId2"/>
              </a:rPr>
              <a:t>GitHub repository</a:t>
            </a:r>
            <a:r>
              <a:rPr lang="cs-CZ" dirty="0" smtClean="0"/>
              <a:t> </a:t>
            </a:r>
            <a:r>
              <a:rPr lang="en-US" dirty="0" smtClean="0"/>
              <a:t>to find </a:t>
            </a:r>
            <a:r>
              <a:rPr lang="en-US" b="1" dirty="0" smtClean="0"/>
              <a:t>what</a:t>
            </a:r>
            <a:r>
              <a:rPr lang="en-US" dirty="0" smtClean="0"/>
              <a:t> to </a:t>
            </a:r>
            <a:r>
              <a:rPr lang="en-US" b="1" dirty="0" smtClean="0"/>
              <a:t>fix</a:t>
            </a:r>
            <a:r>
              <a:rPr lang="en-US" dirty="0" smtClean="0"/>
              <a:t> and </a:t>
            </a:r>
            <a:r>
              <a:rPr lang="en-US" b="1" dirty="0" smtClean="0"/>
              <a:t>how</a:t>
            </a:r>
            <a:r>
              <a:rPr lang="en-US" dirty="0" smtClean="0"/>
              <a:t> fix it.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75" y="5491419"/>
            <a:ext cx="650283" cy="58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884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example: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Token authentication</a:t>
            </a:r>
            <a:endParaRPr lang="cs-CZ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/>
              <a:t>API </a:t>
            </a:r>
            <a:r>
              <a:rPr lang="cs-CZ" dirty="0" err="1"/>
              <a:t>requires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email (no </a:t>
            </a:r>
            <a:r>
              <a:rPr lang="cs-CZ" dirty="0" err="1"/>
              <a:t>passwords</a:t>
            </a:r>
            <a:r>
              <a:rPr lang="cs-CZ" dirty="0"/>
              <a:t> in </a:t>
            </a:r>
            <a:r>
              <a:rPr lang="cs-CZ" dirty="0" err="1"/>
              <a:t>this</a:t>
            </a:r>
            <a:r>
              <a:rPr lang="cs-CZ" dirty="0"/>
              <a:t> API)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providing</a:t>
            </a:r>
            <a:r>
              <a:rPr lang="cs-CZ" dirty="0"/>
              <a:t> a token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Token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needed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API </a:t>
            </a:r>
            <a:r>
              <a:rPr lang="cs-CZ" dirty="0" err="1" smtClean="0"/>
              <a:t>requests</a:t>
            </a:r>
            <a:endParaRPr lang="cs-CZ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Token expiration</a:t>
            </a:r>
            <a:endParaRPr lang="cs-CZ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/>
              <a:t>API </a:t>
            </a:r>
            <a:r>
              <a:rPr lang="cs-CZ" dirty="0" err="1"/>
              <a:t>sends</a:t>
            </a:r>
            <a:r>
              <a:rPr lang="cs-CZ" dirty="0"/>
              <a:t> </a:t>
            </a:r>
            <a:r>
              <a:rPr lang="cs-CZ" dirty="0" smtClean="0"/>
              <a:t>no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 smtClean="0"/>
              <a:t>token‘s</a:t>
            </a:r>
            <a:r>
              <a:rPr lang="cs-CZ" dirty="0" smtClean="0"/>
              <a:t> </a:t>
            </a:r>
            <a:r>
              <a:rPr lang="cs-CZ" dirty="0" err="1" smtClean="0"/>
              <a:t>expiration</a:t>
            </a:r>
            <a:endParaRPr lang="cs-CZ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Assume</a:t>
            </a:r>
            <a:r>
              <a:rPr lang="cs-CZ" dirty="0" smtClean="0"/>
              <a:t> a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span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token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surely</a:t>
            </a:r>
            <a:r>
              <a:rPr lang="cs-CZ" dirty="0" smtClean="0"/>
              <a:t> </a:t>
            </a:r>
            <a:r>
              <a:rPr lang="cs-CZ" dirty="0" err="1" smtClean="0"/>
              <a:t>valid</a:t>
            </a:r>
            <a:r>
              <a:rPr lang="cs-CZ" dirty="0" smtClean="0"/>
              <a:t> and </a:t>
            </a:r>
            <a:r>
              <a:rPr lang="cs-CZ" dirty="0" err="1" smtClean="0"/>
              <a:t>throw</a:t>
            </a:r>
            <a:r>
              <a:rPr lang="cs-CZ" dirty="0" smtClean="0"/>
              <a:t> token </a:t>
            </a:r>
            <a:r>
              <a:rPr lang="cs-CZ" dirty="0" err="1" smtClean="0"/>
              <a:t>away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given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endParaRPr lang="cs-CZ" dirty="0" smtClean="0"/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avoids</a:t>
            </a:r>
            <a:r>
              <a:rPr lang="cs-CZ" dirty="0" smtClean="0"/>
              <a:t> </a:t>
            </a:r>
            <a:r>
              <a:rPr lang="cs-CZ" dirty="0" err="1" smtClean="0"/>
              <a:t>unnecessary</a:t>
            </a:r>
            <a:r>
              <a:rPr lang="cs-CZ" dirty="0" smtClean="0"/>
              <a:t> API call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surely</a:t>
            </a:r>
            <a:r>
              <a:rPr lang="cs-CZ" dirty="0" smtClean="0"/>
              <a:t> </a:t>
            </a:r>
            <a:r>
              <a:rPr lang="cs-CZ" dirty="0" err="1" smtClean="0"/>
              <a:t>fail</a:t>
            </a:r>
            <a:endParaRPr lang="cs-CZ" dirty="0" smtClean="0"/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Any</a:t>
            </a:r>
            <a:r>
              <a:rPr lang="cs-CZ" dirty="0" smtClean="0"/>
              <a:t> call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still</a:t>
            </a:r>
            <a:r>
              <a:rPr lang="cs-CZ" dirty="0" smtClean="0"/>
              <a:t> </a:t>
            </a:r>
            <a:r>
              <a:rPr lang="cs-CZ" dirty="0" err="1" smtClean="0"/>
              <a:t>fail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token </a:t>
            </a:r>
            <a:r>
              <a:rPr lang="cs-CZ" dirty="0" err="1" smtClean="0"/>
              <a:t>really</a:t>
            </a:r>
            <a:r>
              <a:rPr lang="cs-CZ" dirty="0" smtClean="0"/>
              <a:t> </a:t>
            </a:r>
            <a:r>
              <a:rPr lang="cs-CZ" dirty="0" err="1" smtClean="0"/>
              <a:t>expires</a:t>
            </a:r>
            <a:r>
              <a:rPr lang="cs-CZ" dirty="0"/>
              <a:t> </a:t>
            </a:r>
            <a:r>
              <a:rPr lang="cs-CZ" dirty="0" smtClean="0"/>
              <a:t>→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indicates</a:t>
            </a:r>
            <a:r>
              <a:rPr lang="cs-CZ" dirty="0" smtClean="0"/>
              <a:t> no </a:t>
            </a:r>
            <a:r>
              <a:rPr lang="cs-CZ" dirty="0" err="1" smtClean="0"/>
              <a:t>further</a:t>
            </a:r>
            <a:r>
              <a:rPr lang="cs-CZ" dirty="0" smtClean="0"/>
              <a:t> </a:t>
            </a:r>
            <a:r>
              <a:rPr lang="cs-CZ" dirty="0" err="1" smtClean="0"/>
              <a:t>request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succeed</a:t>
            </a:r>
            <a:r>
              <a:rPr lang="cs-CZ" dirty="0"/>
              <a:t> </a:t>
            </a:r>
            <a:r>
              <a:rPr lang="cs-CZ" dirty="0" smtClean="0"/>
              <a:t>→ user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logged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(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</a:t>
            </a:r>
            <a:r>
              <a:rPr lang="cs-CZ" dirty="0" err="1" smtClean="0"/>
              <a:t>implemented</a:t>
            </a:r>
            <a:r>
              <a:rPr lang="cs-CZ" dirty="0" smtClean="0"/>
              <a:t> in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)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Read on:</a:t>
            </a:r>
          </a:p>
          <a:p>
            <a:pPr marL="985838" lvl="1" indent="-34290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developer.mozilla.org/en-US/docs/Web/HTTP/Headers/Authorization</a:t>
            </a:r>
            <a:endParaRPr lang="en-US" dirty="0" smtClean="0"/>
          </a:p>
          <a:p>
            <a:pPr marL="985838" lvl="1" indent="-342900">
              <a:buFont typeface="+mj-lt"/>
              <a:buAutoNum type="arabicPeriod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scotch.io/tutorials/the-ins-and-outs-of-token-based-authentication</a:t>
            </a:r>
            <a:endParaRPr lang="en-US" dirty="0" smtClean="0"/>
          </a:p>
          <a:p>
            <a:pPr marL="985838" lvl="1" indent="-342900">
              <a:buFont typeface="+mj-lt"/>
              <a:buAutoNum type="arabicPeriod"/>
            </a:pP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://jwt.io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marL="985838" lvl="1" indent="-342900">
              <a:buFont typeface="+mj-lt"/>
              <a:buAutoNum type="arabicPeriod"/>
            </a:pPr>
            <a:r>
              <a:rPr lang="en-US" dirty="0" smtClean="0">
                <a:hlinkClick r:id="rId6"/>
              </a:rPr>
              <a:t>https://www.npmjs.com/package/react-loader-advanced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35-fetch-auth</a:t>
            </a:r>
          </a:p>
        </p:txBody>
      </p:sp>
    </p:spTree>
    <p:extLst>
      <p:ext uri="{BB962C8B-B14F-4D97-AF65-F5344CB8AC3E}">
        <p14:creationId xmlns:p14="http://schemas.microsoft.com/office/powerpoint/2010/main" val="35981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example: Get profile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Load details from API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Data were pre-stored in </a:t>
            </a:r>
            <a:r>
              <a:rPr lang="en-US" dirty="0" err="1" smtClean="0"/>
              <a:t>customData</a:t>
            </a:r>
            <a:r>
              <a:rPr lang="en-US" dirty="0" smtClean="0"/>
              <a:t> field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Authenticated GET request is required by API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User should be logged out when token is invalid</a:t>
            </a:r>
            <a:r>
              <a:rPr lang="cs-CZ" dirty="0" smtClean="0"/>
              <a:t> </a:t>
            </a:r>
            <a:r>
              <a:rPr lang="en-US" dirty="0" smtClean="0"/>
              <a:t>(status code 401)</a:t>
            </a:r>
            <a:endParaRPr lang="cs-CZ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User should be informed that an asynchronous operation is running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Show errors on the right side of the app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36-fetch-get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490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Async</a:t>
            </a:r>
            <a:r>
              <a:rPr lang="en-US" dirty="0" smtClean="0"/>
              <a:t>/</a:t>
            </a:r>
            <a:r>
              <a:rPr lang="cs-CZ" dirty="0" smtClean="0"/>
              <a:t>await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Async</a:t>
            </a:r>
            <a:r>
              <a:rPr lang="en-US" dirty="0" smtClean="0"/>
              <a:t> functions always return Promise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Allows flattening nesting Promise hell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Allows using try-catch(-finally) to handle Rejected promises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Read </a:t>
            </a:r>
            <a:r>
              <a:rPr lang="en-US" dirty="0"/>
              <a:t>on</a:t>
            </a:r>
            <a:r>
              <a:rPr lang="en-US" dirty="0" smtClean="0"/>
              <a:t>:</a:t>
            </a:r>
          </a:p>
          <a:p>
            <a:pPr marL="985838" lvl="1" indent="-342900">
              <a:buFont typeface="+mj-lt"/>
              <a:buAutoNum type="arabicPeriod"/>
            </a:pPr>
            <a:r>
              <a:rPr lang="en-US" dirty="0">
                <a:hlinkClick r:id="rId3"/>
              </a:rPr>
              <a:t>https://developer.mozilla.org/en-US/docs/Web/JavaScript/Reference/Statements/async_function</a:t>
            </a:r>
            <a:endParaRPr lang="en-US" dirty="0"/>
          </a:p>
          <a:p>
            <a:pPr marL="985838" lvl="1" indent="-342900">
              <a:buFont typeface="+mj-lt"/>
              <a:buAutoNum type="arabicPeriod"/>
            </a:pPr>
            <a:r>
              <a:rPr lang="en-US" dirty="0">
                <a:hlinkClick r:id="rId4"/>
              </a:rPr>
              <a:t>https://strongloop.com/strongblog/node-js-callback-hell-promises-generators/</a:t>
            </a:r>
            <a:endParaRPr lang="en-US" dirty="0"/>
          </a:p>
          <a:p>
            <a:pPr marL="985838" lvl="1" indent="-342900">
              <a:buFont typeface="+mj-lt"/>
              <a:buAutoNum type="arabicPeriod"/>
            </a:pPr>
            <a:r>
              <a:rPr lang="en-US" dirty="0">
                <a:hlinkClick r:id="rId5"/>
              </a:rPr>
              <a:t>https://hackernoon.com/6-reasons-why-javascripts-async-await-blows-promises-away-tutorial-c7ec10518dd9</a:t>
            </a:r>
            <a:endParaRPr lang="en-US" dirty="0"/>
          </a:p>
          <a:p>
            <a:pPr marL="985838" lvl="1" indent="-342900">
              <a:buFont typeface="+mj-lt"/>
              <a:buAutoNum type="arabicPeriod"/>
            </a:pPr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://babeljs.io/docs/usage/polyfill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(37-fetch-put)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8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example: Change profile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User updates their details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API does not validate details in any way 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stores them as a string in </a:t>
            </a:r>
            <a:r>
              <a:rPr lang="en-US" dirty="0" err="1" smtClean="0"/>
              <a:t>customData</a:t>
            </a:r>
            <a:r>
              <a:rPr lang="en-US" dirty="0" smtClean="0"/>
              <a:t> field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User should be notified the data are being stored since the operation can take some tike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37-fetch-put</a:t>
            </a:r>
          </a:p>
        </p:txBody>
      </p:sp>
    </p:spTree>
    <p:extLst>
      <p:ext uri="{BB962C8B-B14F-4D97-AF65-F5344CB8AC3E}">
        <p14:creationId xmlns:p14="http://schemas.microsoft.com/office/powerpoint/2010/main" val="1647581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FormData</a:t>
            </a:r>
            <a:r>
              <a:rPr lang="en-US" dirty="0" smtClean="0"/>
              <a:t> API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react-</a:t>
            </a:r>
            <a:r>
              <a:rPr lang="en-US" dirty="0" err="1" smtClean="0"/>
              <a:t>dropzone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Allows handling file upload in a React way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www.npmjs.com/package/react-dropzone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Read on:</a:t>
            </a:r>
          </a:p>
          <a:p>
            <a:pPr marL="985838" lvl="1" indent="-342900">
              <a:buFont typeface="+mj-lt"/>
              <a:buAutoNum type="arabicPeriod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developer.mozilla.org/en-US/docs/Web/API/FormData</a:t>
            </a:r>
            <a:endParaRPr lang="en-US" dirty="0" smtClean="0"/>
          </a:p>
          <a:p>
            <a:pPr marL="985838" lvl="1" indent="-342900">
              <a:buFont typeface="+mj-lt"/>
              <a:buAutoNum type="arabicPeriod"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abandon.ie/notebook/simple-file-uploads-using-jquery-ajax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37.5-drop-zone, (38-fetch-post-file)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74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example: Upload avatar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Hovering over existing avatar shows an overlay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Overlay allows clicking or dragging an image in supported format to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Image is uploaded to the server storage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User‘s custom data are </a:t>
            </a:r>
            <a:r>
              <a:rPr lang="cs-CZ" dirty="0" err="1" smtClean="0"/>
              <a:t>updated</a:t>
            </a:r>
            <a:r>
              <a:rPr lang="cs-CZ" dirty="0" smtClean="0"/>
              <a:t> </a:t>
            </a:r>
            <a:r>
              <a:rPr lang="en-US" dirty="0" smtClean="0"/>
              <a:t>with uploaded image 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Avatar is reloaded (new link is used)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38-fetch-post-file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645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84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React </a:t>
            </a:r>
            <a:r>
              <a:rPr lang="cs-CZ" dirty="0"/>
              <a:t>16 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Fiber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Better error</a:t>
            </a:r>
            <a:r>
              <a:rPr lang="cs-CZ" dirty="0" smtClean="0"/>
              <a:t>s </a:t>
            </a:r>
            <a:r>
              <a:rPr lang="cs-CZ" dirty="0" err="1" smtClean="0"/>
              <a:t>handling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Return multiple elements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Read on</a:t>
            </a:r>
            <a:r>
              <a:rPr lang="en-US" dirty="0" smtClean="0"/>
              <a:t>:</a:t>
            </a:r>
            <a:endParaRPr lang="en-US" dirty="0"/>
          </a:p>
          <a:p>
            <a:pPr marL="985838" lvl="1" indent="-342900">
              <a:buFont typeface="+mj-lt"/>
              <a:buAutoNum type="arabicPeriod"/>
            </a:pPr>
            <a:r>
              <a:rPr lang="en-US" dirty="0">
                <a:hlinkClick r:id="rId3"/>
              </a:rPr>
              <a:t>https://reactjs.org/blog/2017/09/26/react-v16.0.html</a:t>
            </a:r>
            <a:endParaRPr lang="en-US" dirty="0" smtClean="0">
              <a:hlinkClick r:id="rId3"/>
            </a:endParaRPr>
          </a:p>
          <a:p>
            <a:pPr marL="985838" lvl="1" indent="-342900">
              <a:buFont typeface="+mj-lt"/>
              <a:buAutoNum type="arabicPeriod"/>
            </a:pP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edgecoders.com/react-16-features-and-fiber-explanation-e779544bb1b7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27-static-files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04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Serving </a:t>
            </a:r>
            <a:r>
              <a:rPr lang="cs-CZ" dirty="0"/>
              <a:t>media files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Changing </a:t>
            </a:r>
            <a:r>
              <a:rPr lang="cs-CZ" dirty="0" smtClean="0"/>
              <a:t>app.html</a:t>
            </a:r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Read on: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stackoverflow.com/a/27651720/1138663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27-static-files</a:t>
            </a:r>
          </a:p>
        </p:txBody>
      </p:sp>
    </p:spTree>
    <p:extLst>
      <p:ext uri="{BB962C8B-B14F-4D97-AF65-F5344CB8AC3E}">
        <p14:creationId xmlns:p14="http://schemas.microsoft.com/office/powerpoint/2010/main" val="3618771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Layout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Structure changes 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strongly affected by bootstrap design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matter of taste/personal </a:t>
            </a:r>
            <a:r>
              <a:rPr lang="cs-CZ" dirty="0" smtClean="0"/>
              <a:t>(</a:t>
            </a:r>
            <a:r>
              <a:rPr lang="en-US" dirty="0" smtClean="0"/>
              <a:t>dis</a:t>
            </a:r>
            <a:r>
              <a:rPr lang="cs-CZ" dirty="0" smtClean="0"/>
              <a:t>)</a:t>
            </a:r>
            <a:r>
              <a:rPr lang="en-US" dirty="0" smtClean="0"/>
              <a:t>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28-layout-tabs</a:t>
            </a:r>
          </a:p>
          <a:p>
            <a:endParaRPr lang="cs-CZ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493" y="1351847"/>
            <a:ext cx="5763430" cy="2029108"/>
          </a:xfrm>
          <a:prstGeom prst="rect">
            <a:avLst/>
          </a:prstGeom>
          <a:ln>
            <a:solidFill>
              <a:srgbClr val="F05B26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048" y="3785654"/>
            <a:ext cx="4312569" cy="2199153"/>
          </a:xfrm>
          <a:prstGeom prst="rect">
            <a:avLst/>
          </a:prstGeom>
          <a:ln>
            <a:solidFill>
              <a:srgbClr val="F05B26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35" y="4497401"/>
            <a:ext cx="2668992" cy="2184864"/>
          </a:xfrm>
          <a:prstGeom prst="rect">
            <a:avLst/>
          </a:prstGeom>
          <a:ln>
            <a:solidFill>
              <a:srgbClr val="F05B26"/>
            </a:solidFill>
          </a:ln>
        </p:spPr>
      </p:pic>
    </p:spTree>
    <p:extLst>
      <p:ext uri="{BB962C8B-B14F-4D97-AF65-F5344CB8AC3E}">
        <p14:creationId xmlns:p14="http://schemas.microsoft.com/office/powerpoint/2010/main" val="1401678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Static routing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Routes as component (single all-mighty switch)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pre-v4</a:t>
            </a:r>
            <a:r>
              <a:rPr lang="cs-CZ" dirty="0"/>
              <a:t> </a:t>
            </a:r>
            <a:r>
              <a:rPr lang="cs-CZ" dirty="0" err="1"/>
              <a:t>react-router</a:t>
            </a:r>
            <a:endParaRPr lang="en-US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Dynamic routing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Route as you render (per-component switch)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More aligned with React philosophy</a:t>
            </a:r>
            <a:endParaRPr lang="cs-CZ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v4 </a:t>
            </a:r>
            <a:r>
              <a:rPr lang="cs-CZ" dirty="0" err="1" smtClean="0"/>
              <a:t>react-router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Read on: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https://reacttraining.com/react-router/core/guides/philosophy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203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react-router – different routers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BrowserRouter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Based on HTML5 history API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Requires server handling dynamic requests (response to any possible URI)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HashRouter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Based on </a:t>
            </a:r>
            <a:r>
              <a:rPr lang="en-US" dirty="0" err="1" smtClean="0"/>
              <a:t>window.location.hash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Can be used with static websites (server</a:t>
            </a:r>
            <a:r>
              <a:rPr lang="cs-CZ" dirty="0"/>
              <a:t>-</a:t>
            </a:r>
            <a:r>
              <a:rPr lang="en-US" dirty="0" smtClean="0"/>
              <a:t>less)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MemoryRouter</a:t>
            </a:r>
            <a:r>
              <a:rPr lang="en-US" dirty="0" smtClean="0"/>
              <a:t> &amp; </a:t>
            </a:r>
            <a:r>
              <a:rPr lang="en-US" dirty="0" err="1" smtClean="0"/>
              <a:t>StaticRouter</a:t>
            </a:r>
            <a:r>
              <a:rPr lang="en-US" dirty="0" smtClean="0"/>
              <a:t> – mostly used for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Read on:</a:t>
            </a:r>
          </a:p>
          <a:p>
            <a:pPr marL="985838" lvl="1" indent="-342900">
              <a:buFont typeface="+mj-lt"/>
              <a:buAutoNum type="arabicPeriod"/>
            </a:pPr>
            <a:r>
              <a:rPr lang="en-US" dirty="0">
                <a:hlinkClick r:id="rId3"/>
              </a:rPr>
              <a:t>https://medium.com/@pshrmn/a-simple-react-router-v4-tutorial-7f23ff27adf</a:t>
            </a:r>
            <a:endParaRPr lang="en-US" dirty="0"/>
          </a:p>
          <a:p>
            <a:pPr marL="985838" lvl="1" indent="-34290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https://reacttraining.com/react-router/web/api/Router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29-react-router-basic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249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react-router –</a:t>
            </a:r>
            <a:r>
              <a:rPr lang="cs-CZ" dirty="0"/>
              <a:t>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Route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path → [component</a:t>
            </a:r>
            <a:r>
              <a:rPr lang="en-US" baseline="30000" dirty="0" smtClean="0"/>
              <a:t>1</a:t>
            </a:r>
            <a:r>
              <a:rPr lang="en-US" dirty="0" smtClean="0"/>
              <a:t>|render</a:t>
            </a:r>
            <a:r>
              <a:rPr lang="en-US" baseline="30000" dirty="0" smtClean="0"/>
              <a:t>1</a:t>
            </a:r>
            <a:r>
              <a:rPr lang="en-US" dirty="0" smtClean="0"/>
              <a:t>|children</a:t>
            </a:r>
            <a:r>
              <a:rPr lang="en-US" baseline="30000" dirty="0" smtClean="0"/>
              <a:t>2</a:t>
            </a:r>
            <a:r>
              <a:rPr lang="en-US" dirty="0" smtClean="0"/>
              <a:t>]</a:t>
            </a:r>
          </a:p>
          <a:p>
            <a:pPr lvl="2" indent="0">
              <a:buNone/>
            </a:pPr>
            <a:r>
              <a:rPr lang="en-US" sz="1100" baseline="30000" dirty="0" smtClean="0"/>
              <a:t>1</a:t>
            </a:r>
            <a:r>
              <a:rPr lang="en-US" sz="1100" dirty="0" smtClean="0"/>
              <a:t> - renders only when path matches      </a:t>
            </a:r>
            <a:r>
              <a:rPr lang="en-US" sz="1100" baseline="30000" dirty="0" smtClean="0"/>
              <a:t>2</a:t>
            </a:r>
            <a:r>
              <a:rPr lang="en-US" sz="1100" dirty="0" smtClean="0"/>
              <a:t> - always renders</a:t>
            </a:r>
            <a:endParaRPr lang="en-US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exact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no sub-path makes match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not by default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Enhances inner components‘ props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Link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Renders link to given route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Nastily customizable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Read on:</a:t>
            </a:r>
          </a:p>
          <a:p>
            <a:pPr marL="985838" lvl="1" indent="-342900">
              <a:buFont typeface="+mj-lt"/>
              <a:buAutoNum type="arabicPeriod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reacttraining.com/react-router/web/example/basic</a:t>
            </a:r>
            <a:endParaRPr lang="cs-CZ" dirty="0" smtClean="0"/>
          </a:p>
          <a:p>
            <a:pPr marL="985838" lvl="1" indent="-34290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reacttraining.com/react-router/web/api/Route</a:t>
            </a:r>
            <a:endParaRPr lang="cs-CZ" dirty="0" smtClean="0"/>
          </a:p>
          <a:p>
            <a:pPr marL="985838" lvl="1" indent="-342900">
              <a:buFont typeface="+mj-lt"/>
              <a:buAutoNum type="arabicPeriod"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reacttraining.com/react-router/web/api/Link</a:t>
            </a:r>
            <a:endParaRPr lang="cs-CZ" dirty="0" smtClean="0"/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29-react-router-basic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C0C0C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15268</TotalTime>
  <Words>1378</Words>
  <Application>Microsoft Office PowerPoint</Application>
  <PresentationFormat>Widescreen</PresentationFormat>
  <Paragraphs>308</Paragraphs>
  <Slides>25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Segoe UI</vt:lpstr>
      <vt:lpstr>Wingdings</vt:lpstr>
      <vt:lpstr>Office Theme</vt:lpstr>
      <vt:lpstr>Lecture 5</vt:lpstr>
      <vt:lpstr>Table of contents</vt:lpstr>
      <vt:lpstr>Routing</vt:lpstr>
      <vt:lpstr>React 16</vt:lpstr>
      <vt:lpstr>Static files</vt:lpstr>
      <vt:lpstr>Layout</vt:lpstr>
      <vt:lpstr>Routing philosophy</vt:lpstr>
      <vt:lpstr>react-router – different routers</vt:lpstr>
      <vt:lpstr>react-router – routing</vt:lpstr>
      <vt:lpstr>With Redux</vt:lpstr>
      <vt:lpstr>Complex example: Login page</vt:lpstr>
      <vt:lpstr>Page head</vt:lpstr>
      <vt:lpstr>Forms</vt:lpstr>
      <vt:lpstr>redux-forms</vt:lpstr>
      <vt:lpstr>Merging classes</vt:lpstr>
      <vt:lpstr>redux-forms - validation</vt:lpstr>
      <vt:lpstr>Fetch</vt:lpstr>
      <vt:lpstr>(Isomorphic) fetch</vt:lpstr>
      <vt:lpstr>Promises</vt:lpstr>
      <vt:lpstr>Complex example: Authentication</vt:lpstr>
      <vt:lpstr>Complex example: Get profile details</vt:lpstr>
      <vt:lpstr>Async/await</vt:lpstr>
      <vt:lpstr>Complex example: Change profile details</vt:lpstr>
      <vt:lpstr>Upload file</vt:lpstr>
      <vt:lpstr>Complex example: Upload avatar</vt:lpstr>
    </vt:vector>
  </TitlesOfParts>
  <Company>Kentico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PetrS2@kentico.com</dc:creator>
  <cp:lastModifiedBy>Petr Svirak</cp:lastModifiedBy>
  <cp:revision>663</cp:revision>
  <dcterms:created xsi:type="dcterms:W3CDTF">2014-12-29T13:43:23Z</dcterms:created>
  <dcterms:modified xsi:type="dcterms:W3CDTF">2017-10-26T13:59:58Z</dcterms:modified>
</cp:coreProperties>
</file>