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64" r:id="rId4"/>
    <p:sldId id="270" r:id="rId5"/>
    <p:sldId id="258" r:id="rId6"/>
    <p:sldId id="267" r:id="rId7"/>
    <p:sldId id="259" r:id="rId8"/>
    <p:sldId id="268" r:id="rId9"/>
    <p:sldId id="269" r:id="rId10"/>
    <p:sldId id="260" r:id="rId11"/>
    <p:sldId id="261" r:id="rId12"/>
    <p:sldId id="265" r:id="rId13"/>
    <p:sldId id="262" r:id="rId14"/>
    <p:sldId id="266" r:id="rId15"/>
    <p:sldId id="263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1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5B26"/>
    <a:srgbClr val="A3A2A2"/>
    <a:srgbClr val="262524"/>
    <a:srgbClr val="59C5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71" autoAdjust="0"/>
    <p:restoredTop sz="81871" autoAdjust="0"/>
  </p:normalViewPr>
  <p:slideViewPr>
    <p:cSldViewPr snapToGrid="0">
      <p:cViewPr varScale="1">
        <p:scale>
          <a:sx n="91" d="100"/>
          <a:sy n="91" d="100"/>
        </p:scale>
        <p:origin x="1170" y="96"/>
      </p:cViewPr>
      <p:guideLst>
        <p:guide orient="horz" pos="2160"/>
        <p:guide pos="381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90" d="100"/>
          <a:sy n="90" d="100"/>
        </p:scale>
        <p:origin x="329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41AE80-542F-45BD-8762-11343D5B4444}" type="datetimeFigureOut">
              <a:rPr lang="cs-CZ" smtClean="0"/>
              <a:t>26.10.2017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C6134D-2A8E-4C34-93E9-CBBCBC3E8C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97807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FAD013-4C05-4B85-AC4F-3150E3C875D3}" type="datetimeFigureOut">
              <a:rPr lang="cs-CZ" smtClean="0"/>
              <a:t>26.10.2017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3954F3-3C2E-4422-8209-082C90DBBF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81159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70083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91970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62913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01595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 hasCustomPrompt="1"/>
          </p:nvPr>
        </p:nvSpPr>
        <p:spPr>
          <a:xfrm>
            <a:off x="693413" y="2401294"/>
            <a:ext cx="10815415" cy="1606164"/>
          </a:xfrm>
          <a:effectLst>
            <a:glow rad="63500">
              <a:schemeClr val="accent1">
                <a:satMod val="175000"/>
                <a:alpha val="40000"/>
              </a:schemeClr>
            </a:glow>
            <a:softEdge rad="63500"/>
          </a:effectLst>
        </p:spPr>
        <p:txBody>
          <a:bodyPr/>
          <a:lstStyle>
            <a:lvl1pPr algn="ctr">
              <a:defRPr sz="7200">
                <a:solidFill>
                  <a:srgbClr val="262524"/>
                </a:solidFill>
              </a:defRPr>
            </a:lvl1pPr>
          </a:lstStyle>
          <a:p>
            <a:r>
              <a:rPr lang="cs-CZ" dirty="0"/>
              <a:t>Add main title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idx="1" hasCustomPrompt="1"/>
          </p:nvPr>
        </p:nvSpPr>
        <p:spPr>
          <a:xfrm>
            <a:off x="693413" y="4674476"/>
            <a:ext cx="10815415" cy="16440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algn="ctr">
              <a:buNone/>
              <a:defRPr sz="2400" baseline="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/>
              <a:t>Add author</a:t>
            </a:r>
          </a:p>
        </p:txBody>
      </p:sp>
    </p:spTree>
    <p:extLst>
      <p:ext uri="{BB962C8B-B14F-4D97-AF65-F5344CB8AC3E}">
        <p14:creationId xmlns:p14="http://schemas.microsoft.com/office/powerpoint/2010/main" val="1655006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ou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8996" y="1351847"/>
            <a:ext cx="10944516" cy="639278"/>
          </a:xfrm>
        </p:spPr>
        <p:txBody>
          <a:bodyPr/>
          <a:lstStyle>
            <a:lvl1pPr>
              <a:defRPr baseline="0"/>
            </a:lvl1pPr>
          </a:lstStyle>
          <a:p>
            <a:r>
              <a:rPr lang="cs-CZ" dirty="0"/>
              <a:t>Add your name (optional outro slide)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618995" y="2168659"/>
            <a:ext cx="10944517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baseline="0"/>
            </a:lvl1pPr>
          </a:lstStyle>
          <a:p>
            <a:pPr lvl="0"/>
            <a:endParaRPr lang="cs-CZ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9234982" cy="35919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None/>
              <a:defRPr sz="1600" baseline="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/>
              <a:t>Add subtitle or chapter (optional)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4709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93413" y="2401294"/>
            <a:ext cx="10815415" cy="1606164"/>
          </a:xfrm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63500"/>
          </a:effectLst>
        </p:spPr>
        <p:txBody>
          <a:bodyPr/>
          <a:lstStyle>
            <a:lvl1pPr algn="ctr">
              <a:defRPr sz="72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1"/>
          </p:nvPr>
        </p:nvSpPr>
        <p:spPr>
          <a:xfrm>
            <a:off x="693413" y="0"/>
            <a:ext cx="1561087" cy="709301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2089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8996" y="1351847"/>
            <a:ext cx="10944516" cy="639278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Add title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5" y="2168659"/>
            <a:ext cx="10944517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Pct val="100000"/>
              <a:buFont typeface="Arial" panose="020B0604020202020204" pitchFamily="34" charset="0"/>
              <a:buNone/>
              <a:tabLst/>
              <a:defRPr baseline="0"/>
            </a:lvl1pPr>
            <a:lvl5pPr>
              <a:buNone/>
              <a:defRPr/>
            </a:lvl5pPr>
          </a:lstStyle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lang="cs-CZ" dirty="0"/>
              <a:t>Add text or object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9234982" cy="35919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None/>
              <a:defRPr sz="1600" baseline="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/>
              <a:t>Add subtitle or chapter (optional)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5438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5" y="1350236"/>
            <a:ext cx="10944517" cy="50392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baseline="0"/>
            </a:lvl1pPr>
          </a:lstStyle>
          <a:p>
            <a:pPr lvl="0"/>
            <a:r>
              <a:rPr lang="cs-CZ" dirty="0"/>
              <a:t>Add text or object</a:t>
            </a:r>
            <a:r>
              <a:rPr lang="en-US" dirty="0"/>
              <a:t> (</a:t>
            </a:r>
            <a:r>
              <a:rPr lang="cs-CZ" dirty="0"/>
              <a:t>with</a:t>
            </a:r>
            <a:r>
              <a:rPr lang="en-US" dirty="0"/>
              <a:t> no </a:t>
            </a:r>
            <a:r>
              <a:rPr lang="cs-CZ" dirty="0"/>
              <a:t>title</a:t>
            </a:r>
            <a:r>
              <a:rPr lang="en-US" dirty="0"/>
              <a:t>)</a:t>
            </a:r>
            <a:endParaRPr lang="cs-CZ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9234982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/>
              <a:t>Add subtitle or chapter or title, e.g. for big image (optional)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7273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2 text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8996" y="1351847"/>
            <a:ext cx="10944516" cy="639278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Add title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5" y="2168659"/>
            <a:ext cx="5308839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baseline="0"/>
            </a:lvl1pPr>
          </a:lstStyle>
          <a:p>
            <a:pPr lvl="0"/>
            <a:r>
              <a:rPr lang="cs-CZ" dirty="0"/>
              <a:t>Add text or object to the first column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9234982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/>
              <a:t>Add subtitle or chapter (optional)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idx="11" hasCustomPrompt="1"/>
          </p:nvPr>
        </p:nvSpPr>
        <p:spPr>
          <a:xfrm>
            <a:off x="6254673" y="2168659"/>
            <a:ext cx="5308839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baseline="0"/>
            </a:lvl1pPr>
          </a:lstStyle>
          <a:p>
            <a:pPr lvl="0"/>
            <a:r>
              <a:rPr lang="cs-CZ" dirty="0"/>
              <a:t>Add text or object to the second column</a:t>
            </a:r>
          </a:p>
        </p:txBody>
      </p:sp>
    </p:spTree>
    <p:extLst>
      <p:ext uri="{BB962C8B-B14F-4D97-AF65-F5344CB8AC3E}">
        <p14:creationId xmlns:p14="http://schemas.microsoft.com/office/powerpoint/2010/main" val="149501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text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6" y="1350236"/>
            <a:ext cx="5288823" cy="50392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pPr lvl="0"/>
            <a:r>
              <a:rPr lang="cs-CZ" dirty="0"/>
              <a:t>Add text or object to the first</a:t>
            </a:r>
            <a:r>
              <a:rPr lang="en-US" dirty="0"/>
              <a:t> (</a:t>
            </a:r>
            <a:r>
              <a:rPr lang="cs-CZ" dirty="0"/>
              <a:t>with</a:t>
            </a:r>
            <a:r>
              <a:rPr lang="en-US" dirty="0"/>
              <a:t> no </a:t>
            </a:r>
            <a:r>
              <a:rPr lang="cs-CZ" dirty="0"/>
              <a:t>title</a:t>
            </a:r>
            <a:r>
              <a:rPr lang="en-US" dirty="0"/>
              <a:t>)</a:t>
            </a:r>
            <a:endParaRPr lang="cs-CZ" dirty="0"/>
          </a:p>
          <a:p>
            <a:pPr lvl="0"/>
            <a:endParaRPr lang="cs-CZ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9234982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 baseline="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/>
              <a:t>Add subtitle or chapter or title, e.g. for big images (optional)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idx="11" hasCustomPrompt="1"/>
          </p:nvPr>
        </p:nvSpPr>
        <p:spPr>
          <a:xfrm>
            <a:off x="6274690" y="1350236"/>
            <a:ext cx="5288823" cy="50392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pPr lvl="0"/>
            <a:r>
              <a:rPr lang="cs-CZ" dirty="0"/>
              <a:t>Add text or object to the second colum</a:t>
            </a:r>
            <a:r>
              <a:rPr lang="en-US" dirty="0"/>
              <a:t>n (</a:t>
            </a:r>
            <a:r>
              <a:rPr lang="cs-CZ" dirty="0"/>
              <a:t>with</a:t>
            </a:r>
            <a:r>
              <a:rPr lang="en-US" dirty="0"/>
              <a:t> no</a:t>
            </a:r>
            <a:r>
              <a:rPr lang="cs-CZ" dirty="0"/>
              <a:t> title</a:t>
            </a:r>
            <a:r>
              <a:rPr lang="en-US" dirty="0"/>
              <a:t>)</a:t>
            </a:r>
            <a:endParaRPr lang="cs-CZ" dirty="0"/>
          </a:p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6761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text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10" hasCustomPrompt="1"/>
          </p:nvPr>
        </p:nvSpPr>
        <p:spPr>
          <a:xfrm>
            <a:off x="8261405" y="0"/>
            <a:ext cx="3930595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cs-CZ" dirty="0"/>
              <a:t>Add illustrative picture</a:t>
            </a:r>
            <a:r>
              <a:rPr lang="en-US" dirty="0"/>
              <a:t> </a:t>
            </a:r>
            <a:r>
              <a:rPr lang="cs-CZ" dirty="0"/>
              <a:t>(in case of informative picture, e.g. graph use different layout)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618997" y="1351847"/>
            <a:ext cx="7419218" cy="639278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Add title</a:t>
            </a:r>
          </a:p>
        </p:txBody>
      </p:sp>
      <p:sp>
        <p:nvSpPr>
          <p:cNvPr id="12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6" y="2168659"/>
            <a:ext cx="7419218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cs-CZ" dirty="0"/>
              <a:t>Add text or object</a:t>
            </a:r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2328531" y="192598"/>
            <a:ext cx="5709683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/>
              <a:t>Add subtitle or chapter (optional)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2328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10" hasCustomPrompt="1"/>
          </p:nvPr>
        </p:nvSpPr>
        <p:spPr>
          <a:xfrm>
            <a:off x="8261405" y="0"/>
            <a:ext cx="3930595" cy="68580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r>
              <a:rPr lang="cs-CZ" dirty="0"/>
              <a:t>Add illustrative picture</a:t>
            </a:r>
            <a:r>
              <a:rPr lang="en-US" dirty="0"/>
              <a:t> </a:t>
            </a:r>
            <a:r>
              <a:rPr lang="cs-CZ" dirty="0"/>
              <a:t>(in case of informative picture, e.g. graph use different layout)</a:t>
            </a:r>
          </a:p>
        </p:txBody>
      </p:sp>
      <p:sp>
        <p:nvSpPr>
          <p:cNvPr id="12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6" y="1351847"/>
            <a:ext cx="7419218" cy="50376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pPr lvl="0"/>
            <a:r>
              <a:rPr lang="cs-CZ" dirty="0"/>
              <a:t>Add text or objec</a:t>
            </a:r>
            <a:r>
              <a:rPr lang="en-US" dirty="0"/>
              <a:t>t (</a:t>
            </a:r>
            <a:r>
              <a:rPr lang="cs-CZ" dirty="0"/>
              <a:t>with</a:t>
            </a:r>
            <a:r>
              <a:rPr lang="en-US" dirty="0"/>
              <a:t> no</a:t>
            </a:r>
            <a:r>
              <a:rPr lang="cs-CZ" dirty="0"/>
              <a:t> title</a:t>
            </a:r>
            <a:r>
              <a:rPr lang="en-US" dirty="0"/>
              <a:t>)</a:t>
            </a:r>
            <a:endParaRPr lang="cs-CZ" dirty="0"/>
          </a:p>
          <a:p>
            <a:pPr lvl="0"/>
            <a:endParaRPr lang="en-US" dirty="0"/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2328531" y="192598"/>
            <a:ext cx="5709683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/>
              <a:t>Add subtitle or chapter or title, e.g. for big image (optional)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721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2 text columns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1" hasCustomPrompt="1"/>
          </p:nvPr>
        </p:nvSpPr>
        <p:spPr>
          <a:xfrm>
            <a:off x="8261404" y="0"/>
            <a:ext cx="3930595" cy="68580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r>
              <a:rPr lang="cs-CZ" dirty="0"/>
              <a:t>Add illustrative picture</a:t>
            </a:r>
            <a:r>
              <a:rPr lang="en-US" dirty="0"/>
              <a:t> </a:t>
            </a:r>
            <a:r>
              <a:rPr lang="cs-CZ" dirty="0"/>
              <a:t>(in case of informative picture, e.g. graph use different layout)</a:t>
            </a:r>
          </a:p>
          <a:p>
            <a:endParaRPr lang="cs-CZ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618996" y="1351847"/>
            <a:ext cx="7397861" cy="639278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Add title</a:t>
            </a:r>
          </a:p>
        </p:txBody>
      </p:sp>
      <p:sp>
        <p:nvSpPr>
          <p:cNvPr id="12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7" y="2168659"/>
            <a:ext cx="3551368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baseline="0"/>
            </a:lvl1pPr>
          </a:lstStyle>
          <a:p>
            <a:pPr lvl="0"/>
            <a:r>
              <a:rPr lang="cs-CZ" dirty="0"/>
              <a:t>Add text or object to the first column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idx="13" hasCustomPrompt="1"/>
          </p:nvPr>
        </p:nvSpPr>
        <p:spPr>
          <a:xfrm>
            <a:off x="4465489" y="2168658"/>
            <a:ext cx="3551368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cs-CZ" dirty="0"/>
              <a:t>Add text or object to the second column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5688326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/>
              <a:t>Add subtitle or chapter (optional)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6232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text columns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1" hasCustomPrompt="1"/>
          </p:nvPr>
        </p:nvSpPr>
        <p:spPr>
          <a:xfrm>
            <a:off x="8261404" y="0"/>
            <a:ext cx="3930595" cy="68580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r>
              <a:rPr lang="cs-CZ" dirty="0"/>
              <a:t>Add illustrative picture</a:t>
            </a:r>
            <a:r>
              <a:rPr lang="en-US" dirty="0"/>
              <a:t> </a:t>
            </a:r>
            <a:r>
              <a:rPr lang="cs-CZ" dirty="0"/>
              <a:t>(in case of informative picture, e.g. graph use different layout)</a:t>
            </a:r>
          </a:p>
          <a:p>
            <a:endParaRPr lang="cs-CZ" dirty="0"/>
          </a:p>
        </p:txBody>
      </p:sp>
      <p:sp>
        <p:nvSpPr>
          <p:cNvPr id="12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7" y="1351847"/>
            <a:ext cx="3551368" cy="50376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pPr lvl="0"/>
            <a:r>
              <a:rPr lang="cs-CZ" dirty="0"/>
              <a:t>Add text or object to the first colum</a:t>
            </a:r>
            <a:r>
              <a:rPr lang="en-US" dirty="0"/>
              <a:t>n (</a:t>
            </a:r>
            <a:r>
              <a:rPr lang="cs-CZ" dirty="0"/>
              <a:t>with</a:t>
            </a:r>
            <a:r>
              <a:rPr lang="en-US" dirty="0"/>
              <a:t> no</a:t>
            </a:r>
            <a:r>
              <a:rPr lang="cs-CZ" dirty="0"/>
              <a:t> title</a:t>
            </a:r>
            <a:r>
              <a:rPr lang="en-US" dirty="0"/>
              <a:t>)</a:t>
            </a:r>
            <a:endParaRPr lang="cs-CZ" dirty="0"/>
          </a:p>
          <a:p>
            <a:pPr lvl="0"/>
            <a:endParaRPr lang="cs-CZ" dirty="0"/>
          </a:p>
        </p:txBody>
      </p:sp>
      <p:sp>
        <p:nvSpPr>
          <p:cNvPr id="13" name="Text Placeholder 2"/>
          <p:cNvSpPr>
            <a:spLocks noGrp="1"/>
          </p:cNvSpPr>
          <p:nvPr>
            <p:ph idx="13" hasCustomPrompt="1"/>
          </p:nvPr>
        </p:nvSpPr>
        <p:spPr>
          <a:xfrm>
            <a:off x="4465489" y="1351848"/>
            <a:ext cx="3551368" cy="50376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pPr lvl="0"/>
            <a:r>
              <a:rPr lang="cs-CZ" dirty="0"/>
              <a:t>Add text or object to the second column</a:t>
            </a:r>
            <a:r>
              <a:rPr lang="en-US" dirty="0"/>
              <a:t> (</a:t>
            </a:r>
            <a:r>
              <a:rPr lang="cs-CZ" dirty="0"/>
              <a:t>with</a:t>
            </a:r>
            <a:r>
              <a:rPr lang="en-US" dirty="0"/>
              <a:t> no</a:t>
            </a:r>
            <a:r>
              <a:rPr lang="cs-CZ" dirty="0"/>
              <a:t> title</a:t>
            </a:r>
            <a:r>
              <a:rPr lang="en-US" dirty="0"/>
              <a:t>)</a:t>
            </a:r>
            <a:endParaRPr lang="cs-CZ" dirty="0"/>
          </a:p>
          <a:p>
            <a:pPr lvl="0"/>
            <a:endParaRPr lang="cs-CZ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5688326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/>
              <a:t>Add subtitle or chapter or title, e.g. for big images (optional)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7497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8996" y="1352826"/>
            <a:ext cx="10944516" cy="6392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Add title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6" y="0"/>
            <a:ext cx="1560461" cy="709301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18996" y="2168659"/>
            <a:ext cx="10944516" cy="41276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07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1" r:id="rId2"/>
    <p:sldLayoutId id="2147483654" r:id="rId3"/>
    <p:sldLayoutId id="2147483655" r:id="rId4"/>
    <p:sldLayoutId id="2147483656" r:id="rId5"/>
    <p:sldLayoutId id="2147483650" r:id="rId6"/>
    <p:sldLayoutId id="2147483657" r:id="rId7"/>
    <p:sldLayoutId id="2147483652" r:id="rId8"/>
    <p:sldLayoutId id="2147483658" r:id="rId9"/>
    <p:sldLayoutId id="2147483659" r:id="rId10"/>
    <p:sldLayoutId id="214748364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F05B26"/>
          </a:solidFill>
          <a:latin typeface="+mj-lt"/>
          <a:ea typeface="+mj-ea"/>
          <a:cs typeface="+mj-cs"/>
        </a:defRPr>
      </a:lvl1pPr>
    </p:titleStyle>
    <p:bodyStyle>
      <a:lvl1pPr marL="342900" marR="0" indent="-342900" algn="l" defTabSz="914400" rtl="0" eaLnBrk="1" fontAlgn="auto" latinLnBrk="0" hangingPunct="1">
        <a:lnSpc>
          <a:spcPct val="110000"/>
        </a:lnSpc>
        <a:spcBef>
          <a:spcPts val="0"/>
        </a:spcBef>
        <a:spcAft>
          <a:spcPts val="0"/>
        </a:spcAft>
        <a:buClr>
          <a:srgbClr val="F05B26"/>
        </a:buClr>
        <a:buSzPct val="100000"/>
        <a:buFont typeface="Wingdings" panose="05000000000000000000" pitchFamily="2" charset="2"/>
        <a:buChar char="§"/>
        <a:tabLst/>
        <a:defRPr sz="2000" kern="1200" baseline="0">
          <a:solidFill>
            <a:srgbClr val="262524"/>
          </a:solidFill>
          <a:latin typeface="+mn-lt"/>
          <a:ea typeface="+mn-ea"/>
          <a:cs typeface="+mn-cs"/>
        </a:defRPr>
      </a:lvl1pPr>
      <a:lvl2pPr marL="642938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F05B26"/>
        </a:buClr>
        <a:buSzPct val="100000"/>
        <a:buFont typeface="Wingdings" panose="05000000000000000000" pitchFamily="2" charset="2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365250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F05B26"/>
        </a:buClr>
        <a:buSzPct val="100000"/>
        <a:buFont typeface="Wingdings" panose="05000000000000000000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2000250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F05B26"/>
        </a:buClr>
        <a:buSzPct val="10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457450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F05B26"/>
        </a:buClr>
        <a:buSzPct val="100000"/>
        <a:buFont typeface="Wingdings" panose="05000000000000000000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Wingdings" panose="05000000000000000000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514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draftjs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draftjs.org/docs/overview.html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sstur/draft-js-utils/tree/master/packages/draft-js-export-html" TargetMode="External"/><Relationship Id="rId2" Type="http://schemas.openxmlformats.org/officeDocument/2006/relationships/hyperlink" Target="https://draftjs.org/docs/api-reference-data-conversion.html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draft-js-plugins/draft-js-plugins" TargetMode="External"/><Relationship Id="rId2" Type="http://schemas.openxmlformats.org/officeDocument/2006/relationships/hyperlink" Target="https://github.com/sstur/react-rte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twitter.com/aaronabramov_/status/805913874704674816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ochajs.org/" TargetMode="External"/><Relationship Id="rId2" Type="http://schemas.openxmlformats.org/officeDocument/2006/relationships/hyperlink" Target="https://jasmine.github.io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facebook.github.io/jest/" TargetMode="External"/><Relationship Id="rId4" Type="http://schemas.openxmlformats.org/officeDocument/2006/relationships/hyperlink" Target="http://chaijs.com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SOLID_(object-oriented_design)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facebook.github.io/jest/docs/en/mock-functions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facebook.github.io/jest/docs/en/snapshot-testing.html#content" TargetMode="External"/><Relationship Id="rId2" Type="http://schemas.openxmlformats.org/officeDocument/2006/relationships/hyperlink" Target="http://airbnb.io/enzyme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npmjs.com/package/react-test-rendere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Lecture 6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</a:t>
            </a:r>
            <a:r>
              <a:rPr lang="cs-CZ" dirty="0"/>
              <a:t>ít Svoboda</a:t>
            </a:r>
          </a:p>
        </p:txBody>
      </p:sp>
    </p:spTree>
    <p:extLst>
      <p:ext uri="{BB962C8B-B14F-4D97-AF65-F5344CB8AC3E}">
        <p14:creationId xmlns:p14="http://schemas.microsoft.com/office/powerpoint/2010/main" val="714752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38BABC-BEC0-48B1-B6BB-001BF76F7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Rich Text Editor</a:t>
            </a:r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B40740B-4298-4CAF-86DD-C802E49EB2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text area allowing to format the text and insert inline images etc.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People love it!</a:t>
            </a:r>
            <a:endParaRPr lang="cs-CZ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F6411662-2126-42CA-8C07-C5DA4D6AFD7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endParaRPr lang="cs-CZ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982C8ACE-3E69-4B25-9AB7-954194AD95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8826" y="2973975"/>
            <a:ext cx="5001323" cy="2610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718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837A96A-4A17-4CE0-A966-6A650AD7E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Draft.js</a:t>
            </a:r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ECDB5BD-7CF5-4433-8050-EA6F766926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React friendly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It’s a framework – no built-in features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>
                <a:hlinkClick r:id="rId3"/>
              </a:rPr>
              <a:t>https://draftjs.org/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610C988E-91F4-4B27-A4C0-BC3F4817EFE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85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E96094C-6D70-44C0-BA2D-784733067A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Building Own Rich-text Editor</a:t>
            </a:r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0148056-D161-44FC-A3DA-9C1DC476A2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Formatting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Decorators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Entities with custom renderer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Much more…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>
                <a:hlinkClick r:id="rId2"/>
              </a:rPr>
              <a:t>https://draftjs.org/docs/overview.html</a:t>
            </a:r>
            <a:endParaRPr lang="en-US" dirty="0"/>
          </a:p>
          <a:p>
            <a:endParaRPr lang="en-US" dirty="0"/>
          </a:p>
          <a:p>
            <a:endParaRPr lang="cs-CZ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9C6C390-6318-4D67-AB66-ED01E08C1BB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9343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7F942EB-D2C9-4F7B-9B0A-DF3D80BB8A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EditorState</a:t>
            </a:r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DD95555-0144-4469-9893-68BF730FBC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to do with it?</a:t>
            </a:r>
          </a:p>
          <a:p>
            <a:endParaRPr lang="en-US" dirty="0"/>
          </a:p>
          <a:p>
            <a:r>
              <a:rPr lang="en-US" dirty="0"/>
              <a:t>Functions </a:t>
            </a:r>
            <a:r>
              <a:rPr lang="en-US" b="1" dirty="0" err="1"/>
              <a:t>convertToRaw</a:t>
            </a:r>
            <a:r>
              <a:rPr lang="en-US" dirty="0"/>
              <a:t> &amp; </a:t>
            </a:r>
            <a:r>
              <a:rPr lang="en-US" b="1" dirty="0" err="1"/>
              <a:t>convertFromRaw</a:t>
            </a:r>
            <a:r>
              <a:rPr lang="en-US" dirty="0"/>
              <a:t> for persistence.</a:t>
            </a:r>
          </a:p>
          <a:p>
            <a:r>
              <a:rPr lang="cs-CZ" dirty="0">
                <a:hlinkClick r:id="rId2"/>
              </a:rPr>
              <a:t>https://draftjs.org/docs/api-reference-data-conversion.html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Export to HTML.</a:t>
            </a:r>
          </a:p>
          <a:p>
            <a:r>
              <a:rPr lang="en-US" dirty="0">
                <a:hlinkClick r:id="rId3"/>
              </a:rPr>
              <a:t>https://github.com/sstur/draft-js-utils/tree/master/packages/draft-js-export-html</a:t>
            </a:r>
            <a:endParaRPr lang="en-US" dirty="0"/>
          </a:p>
          <a:p>
            <a:endParaRPr lang="en-US" dirty="0"/>
          </a:p>
          <a:p>
            <a:endParaRPr lang="cs-CZ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0D67BA9-B269-420A-9E96-45A512E2B54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2939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02B8F45-89ED-49BB-9895-0F4FD7D889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Editors Based on Draft.js </a:t>
            </a:r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615CFDE-23A6-47E0-8D4E-718D7CFA3F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Foundation for many fully-featured editors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>
                <a:hlinkClick r:id="rId2"/>
              </a:rPr>
              <a:t>https://github.com/sstur/react-rte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>
                <a:hlinkClick r:id="rId3"/>
              </a:rPr>
              <a:t>https://github.com/draft-js-plugins/draft-js-plugins</a:t>
            </a:r>
            <a:endParaRPr lang="cs-CZ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9415C80C-81D7-45BF-A18D-AA1116ECBDE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0824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74E8C92-ED47-486C-8A24-DC8A4534C9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BA5B4A6-E300-487F-813B-599DD7560E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72B3505A-809C-4742-A717-58426CB98D9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805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</a:t>
            </a:r>
            <a:endParaRPr lang="cs-CZ" dirty="0"/>
          </a:p>
        </p:txBody>
      </p:sp>
      <p:sp>
        <p:nvSpPr>
          <p:cNvPr id="3" name="Content Placeholder 2" descr="Source: https://twitter.com/aaronabramov_/status/805913874704674816?lang=en&#10;"/>
          <p:cNvSpPr>
            <a:spLocks noGrp="1"/>
          </p:cNvSpPr>
          <p:nvPr>
            <p:ph idx="1"/>
          </p:nvPr>
        </p:nvSpPr>
        <p:spPr>
          <a:xfrm>
            <a:off x="618995" y="2088000"/>
            <a:ext cx="10944517" cy="4301506"/>
          </a:xfrm>
        </p:spPr>
        <p:txBody>
          <a:bodyPr>
            <a:normAutofit fontScale="92500" lnSpcReduction="20000"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Source: </a:t>
            </a:r>
            <a:r>
              <a:rPr lang="en-US" dirty="0">
                <a:hlinkClick r:id="rId3"/>
              </a:rPr>
              <a:t>https://twitter.com/aaronabramov_/status/805913874704674816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endParaRPr lang="cs-CZ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FA248F6F-662E-4F96-8416-FE8A4913A7D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47696" y="1351847"/>
            <a:ext cx="5287113" cy="406774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31348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923AC62-EFD5-4653-A1A5-88747CBBF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categories</a:t>
            </a:r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D785A9F-FAAA-4FAE-8C9C-984E3CE9AF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Unit tests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Integration tests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End-to-end tests</a:t>
            </a:r>
            <a:endParaRPr lang="cs-CZ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E2787F3-B833-4511-9CC2-0BE9AE8D84F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2126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3512EC1-11D7-494F-9170-29A8BDC98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Segoe UI"/>
              </a:rPr>
              <a:t>TDD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7C7F23F-363D-4740-AC65-CDEB8F47C0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457200" indent="-457200">
              <a:buAutoNum type="arabicPeriod"/>
            </a:pPr>
            <a:r>
              <a:rPr lang="en-US" dirty="0">
                <a:cs typeface="Segoe UI"/>
              </a:rPr>
              <a:t>Write a test</a:t>
            </a:r>
          </a:p>
          <a:p>
            <a:pPr marL="457200" indent="-457200">
              <a:buAutoNum type="arabicPeriod"/>
            </a:pPr>
            <a:r>
              <a:rPr lang="en-US" dirty="0">
                <a:cs typeface="Segoe UI"/>
              </a:rPr>
              <a:t>See the test fail</a:t>
            </a:r>
          </a:p>
          <a:p>
            <a:pPr marL="457200" indent="-457200">
              <a:buAutoNum type="arabicPeriod"/>
            </a:pPr>
            <a:r>
              <a:rPr lang="en-US" dirty="0">
                <a:cs typeface="Segoe UI"/>
              </a:rPr>
              <a:t>Fix the test by adding an implementation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C91893FF-17A9-4060-B5AB-B91FD2E9FE2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635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Frameworks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lot of them, as it happens with JavaScript, e.g.:</a:t>
            </a:r>
            <a:endParaRPr lang="en-US" dirty="0">
              <a:hlinkClick r:id="rId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hlinkClick r:id="rId2"/>
              </a:rPr>
              <a:t>Jasmine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hlinkClick r:id="rId3"/>
              </a:rPr>
              <a:t>Mocha</a:t>
            </a:r>
            <a:r>
              <a:rPr lang="en-US" dirty="0"/>
              <a:t> + </a:t>
            </a:r>
            <a:r>
              <a:rPr lang="en-US" dirty="0">
                <a:hlinkClick r:id="rId4"/>
              </a:rPr>
              <a:t>Chai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hlinkClick r:id="rId5"/>
              </a:rPr>
              <a:t>Jest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/>
              <a:t>Mostly similar API.</a:t>
            </a:r>
            <a:endParaRPr lang="cs-C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0373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43C330E-E1E4-4C0C-9745-729378944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to Test in a React App?</a:t>
            </a:r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958B537-07C4-4B44-A58C-4945DC8D5D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Reducers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/>
              <a:t>Thunk</a:t>
            </a:r>
            <a:r>
              <a:rPr lang="en-US" dirty="0"/>
              <a:t> actions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Utility functions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Action creators?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Components?</a:t>
            </a:r>
            <a:endParaRPr lang="cs-CZ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8FD7826C-2BF4-4522-82BF-B4473534EEF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4735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2B41C2A-A9E8-4E94-856C-33DB6EF7D9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Dependency Injection</a:t>
            </a:r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FCC213E-D2EB-4AC8-9E18-A76D315D80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8995" y="2168660"/>
            <a:ext cx="10944517" cy="1170442"/>
          </a:xfrm>
        </p:spPr>
        <p:txBody>
          <a:bodyPr/>
          <a:lstStyle/>
          <a:p>
            <a:r>
              <a:rPr lang="en-US" dirty="0"/>
              <a:t>You may know from </a:t>
            </a:r>
            <a:r>
              <a:rPr lang="en-US" dirty="0">
                <a:hlinkClick r:id="rId2"/>
              </a:rPr>
              <a:t>SOLID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A bit different in JavaScript due to the lack of proper types. Closure to the rescue!</a:t>
            </a:r>
          </a:p>
          <a:p>
            <a:endParaRPr lang="en-US" dirty="0"/>
          </a:p>
          <a:p>
            <a:endParaRPr lang="cs-CZ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82AFC32B-7D2B-4F24-AD3E-C4A7065B412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endParaRPr lang="cs-CZ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4BD30BF5-9C0C-4B6D-AC05-FCD9C9F3610B}"/>
              </a:ext>
            </a:extLst>
          </p:cNvPr>
          <p:cNvSpPr txBox="1"/>
          <p:nvPr/>
        </p:nvSpPr>
        <p:spPr>
          <a:xfrm>
            <a:off x="1474197" y="7457627"/>
            <a:ext cx="51022" cy="1273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xmlns="" id="{507F5FEF-C1B8-4216-AB7E-5C469B0B45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8995" y="3516637"/>
            <a:ext cx="4029734" cy="1631216"/>
          </a:xfrm>
          <a:prstGeom prst="rect">
            <a:avLst/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000" b="1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const </a:t>
            </a: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stuffs = []</a:t>
            </a: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cs-CZ" altLang="cs-CZ" sz="1000" b="1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function </a:t>
            </a: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getStuff</a:t>
            </a: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  <a:b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Whatever implementation</a:t>
            </a:r>
            <a:b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cs-CZ" altLang="cs-CZ" sz="1000" b="1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function </a:t>
            </a: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loadStuff</a:t>
            </a: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  <a:b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cs-CZ" altLang="cs-CZ" sz="1000" b="1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const </a:t>
            </a: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stuff = </a:t>
            </a: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getStuff</a:t>
            </a: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stuffs.</a:t>
            </a: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push</a:t>
            </a: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(stuff)</a:t>
            </a: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xmlns="" id="{1294DFFF-D28D-4D1D-BC74-6A9734772C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66355" y="3516637"/>
            <a:ext cx="4029734" cy="2246769"/>
          </a:xfrm>
          <a:prstGeom prst="rect">
            <a:avLst/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000" b="1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const </a:t>
            </a: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stuffs = []</a:t>
            </a: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cs-CZ" altLang="cs-CZ" sz="1000" b="1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function </a:t>
            </a: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getStuff</a:t>
            </a: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  <a:b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Whatever implementation</a:t>
            </a:r>
            <a:b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cs-CZ" altLang="cs-CZ" sz="1000" b="1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function </a:t>
            </a: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loadStuffFactory</a:t>
            </a: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(dependencies) {</a:t>
            </a:r>
            <a:b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cs-CZ" altLang="cs-CZ" sz="1000" b="1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return function </a:t>
            </a: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  <a:b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cs-CZ" altLang="cs-CZ" sz="1000" b="1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const </a:t>
            </a: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stuff = dependencies.</a:t>
            </a: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getStuff</a:t>
            </a: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stuffs.</a:t>
            </a: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push</a:t>
            </a: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(stuff)</a:t>
            </a: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cs-CZ" altLang="cs-CZ" sz="1000" b="1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const </a:t>
            </a: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loadStuff = </a:t>
            </a: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loadStuffFactory</a:t>
            </a: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({ </a:t>
            </a: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getStuff </a:t>
            </a: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})</a:t>
            </a: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xmlns="" id="{1A83587B-D192-4406-A144-4DAE41C61A69}"/>
              </a:ext>
            </a:extLst>
          </p:cNvPr>
          <p:cNvCxnSpPr/>
          <p:nvPr/>
        </p:nvCxnSpPr>
        <p:spPr>
          <a:xfrm>
            <a:off x="5280917" y="4746661"/>
            <a:ext cx="1294544" cy="0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3143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54A8A37-4BA7-403E-9017-988EC33B57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Mocking</a:t>
            </a:r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2E66DD1-7C80-44BA-93B7-08EA21920B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Passing a “mock” instead of a real dependency.</a:t>
            </a:r>
          </a:p>
          <a:p>
            <a:endParaRPr lang="en-US" dirty="0"/>
          </a:p>
          <a:p>
            <a:r>
              <a:rPr lang="en-US" dirty="0"/>
              <a:t>Test can check whether the mock was called and the parameters it was called with.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>
                <a:hlinkClick r:id="rId2"/>
              </a:rPr>
              <a:t>https://facebook.github.io/jest/docs/en/mock-functions.html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cs-CZ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2089A7BC-5276-4069-8898-3C08E85C40E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2135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86BA789-FCDE-4C2A-9BD7-3696353778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Components</a:t>
            </a:r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C964420-1704-441F-828E-6DD02AB97D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to check the render returned correct elements?</a:t>
            </a:r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Relatively normal tests using </a:t>
            </a:r>
            <a:r>
              <a:rPr lang="en-US" dirty="0">
                <a:hlinkClick r:id="rId2"/>
              </a:rPr>
              <a:t>Enzyme</a:t>
            </a:r>
            <a:r>
              <a:rPr lang="en-US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hlinkClick r:id="rId3"/>
              </a:rPr>
              <a:t>Jest snapshot</a:t>
            </a:r>
            <a:r>
              <a:rPr lang="en-US" dirty="0"/>
              <a:t> tests using </a:t>
            </a:r>
            <a:r>
              <a:rPr lang="en-US" dirty="0">
                <a:hlinkClick r:id="rId4"/>
              </a:rPr>
              <a:t>react-test-renderer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44B92915-9ED0-4987-ABB4-E3043061B19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4142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2011</TotalTime>
  <Words>261</Words>
  <Application>Microsoft Office PowerPoint</Application>
  <PresentationFormat>Widescreen</PresentationFormat>
  <Paragraphs>123</Paragraphs>
  <Slides>15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Courier New</vt:lpstr>
      <vt:lpstr>Segoe UI</vt:lpstr>
      <vt:lpstr>Wingdings</vt:lpstr>
      <vt:lpstr>Office Theme</vt:lpstr>
      <vt:lpstr>Lecture 6</vt:lpstr>
      <vt:lpstr>Testing</vt:lpstr>
      <vt:lpstr>Test categories</vt:lpstr>
      <vt:lpstr>TDD</vt:lpstr>
      <vt:lpstr>Frameworks</vt:lpstr>
      <vt:lpstr>What to Test in a React App?</vt:lpstr>
      <vt:lpstr>Dependency Injection</vt:lpstr>
      <vt:lpstr>Mocking</vt:lpstr>
      <vt:lpstr>Testing Components</vt:lpstr>
      <vt:lpstr>Rich Text Editor</vt:lpstr>
      <vt:lpstr>Draft.js</vt:lpstr>
      <vt:lpstr>Building Own Rich-text Editor</vt:lpstr>
      <vt:lpstr>EditorState</vt:lpstr>
      <vt:lpstr>Editors Based on Draft.js </vt:lpstr>
      <vt:lpstr>Questions?</vt:lpstr>
    </vt:vector>
  </TitlesOfParts>
  <Company>Kentico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Matej Kvasnovsky</dc:creator>
  <cp:lastModifiedBy>Petr Svirak</cp:lastModifiedBy>
  <cp:revision>188</cp:revision>
  <dcterms:created xsi:type="dcterms:W3CDTF">2014-12-29T13:43:23Z</dcterms:created>
  <dcterms:modified xsi:type="dcterms:W3CDTF">2017-10-26T13:59:35Z</dcterms:modified>
</cp:coreProperties>
</file>