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80" r:id="rId5"/>
    <p:sldId id="265" r:id="rId6"/>
    <p:sldId id="260" r:id="rId7"/>
    <p:sldId id="324" r:id="rId8"/>
    <p:sldId id="264" r:id="rId9"/>
    <p:sldId id="273" r:id="rId10"/>
    <p:sldId id="261" r:id="rId11"/>
    <p:sldId id="305" r:id="rId12"/>
    <p:sldId id="306" r:id="rId13"/>
    <p:sldId id="259" r:id="rId14"/>
    <p:sldId id="307" r:id="rId15"/>
    <p:sldId id="321" r:id="rId16"/>
    <p:sldId id="308" r:id="rId17"/>
    <p:sldId id="268" r:id="rId18"/>
    <p:sldId id="323" r:id="rId19"/>
    <p:sldId id="326" r:id="rId20"/>
    <p:sldId id="275" r:id="rId21"/>
    <p:sldId id="309" r:id="rId22"/>
    <p:sldId id="284" r:id="rId23"/>
    <p:sldId id="310" r:id="rId24"/>
    <p:sldId id="285" r:id="rId25"/>
    <p:sldId id="286" r:id="rId26"/>
    <p:sldId id="287" r:id="rId27"/>
    <p:sldId id="300" r:id="rId28"/>
    <p:sldId id="276" r:id="rId29"/>
    <p:sldId id="311" r:id="rId30"/>
    <p:sldId id="288" r:id="rId31"/>
    <p:sldId id="289" r:id="rId32"/>
    <p:sldId id="290" r:id="rId33"/>
    <p:sldId id="301" r:id="rId34"/>
    <p:sldId id="277" r:id="rId35"/>
    <p:sldId id="291" r:id="rId36"/>
    <p:sldId id="292" r:id="rId37"/>
    <p:sldId id="278" r:id="rId38"/>
    <p:sldId id="312" r:id="rId39"/>
    <p:sldId id="294" r:id="rId40"/>
    <p:sldId id="318" r:id="rId41"/>
    <p:sldId id="320" r:id="rId42"/>
    <p:sldId id="327" r:id="rId43"/>
    <p:sldId id="295" r:id="rId44"/>
    <p:sldId id="296" r:id="rId45"/>
    <p:sldId id="279" r:id="rId46"/>
    <p:sldId id="271" r:id="rId47"/>
    <p:sldId id="298" r:id="rId48"/>
    <p:sldId id="313" r:id="rId49"/>
    <p:sldId id="299" r:id="rId50"/>
    <p:sldId id="303" r:id="rId51"/>
    <p:sldId id="315" r:id="rId52"/>
    <p:sldId id="266" r:id="rId53"/>
    <p:sldId id="263" r:id="rId54"/>
    <p:sldId id="328" r:id="rId55"/>
    <p:sldId id="316" r:id="rId56"/>
    <p:sldId id="329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Martinasek" initials="PM" lastIdx="1" clrIdx="0">
    <p:extLst>
      <p:ext uri="{19B8F6BF-5375-455C-9EA6-DF929625EA0E}">
        <p15:presenceInfo xmlns:p15="http://schemas.microsoft.com/office/powerpoint/2012/main" userId="S-1-5-21-2475586523-545188003-3344463812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26"/>
    <a:srgbClr val="A3A2A2"/>
    <a:srgbClr val="262524"/>
    <a:srgbClr val="59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112" autoAdjust="0"/>
  </p:normalViewPr>
  <p:slideViewPr>
    <p:cSldViewPr snapToGrid="0">
      <p:cViewPr varScale="1">
        <p:scale>
          <a:sx n="101" d="100"/>
          <a:sy n="101" d="100"/>
        </p:scale>
        <p:origin x="8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E80-542F-45BD-8762-11343D5B4444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6134D-2A8E-4C34-93E9-CBBCBC3E8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D013-4C05-4B85-AC4F-3150E3C875D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54F3-3C2E-4422-8209-082C90DBB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1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00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Tam kde SCRUM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nepomuze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36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Prilkad</a:t>
            </a:r>
            <a:r>
              <a:rPr lang="cs-CZ" dirty="0" smtClean="0"/>
              <a:t> na transfer</a:t>
            </a:r>
            <a:r>
              <a:rPr lang="cs-CZ" baseline="0" dirty="0" smtClean="0"/>
              <a:t> z A do B.</a:t>
            </a:r>
          </a:p>
          <a:p>
            <a:r>
              <a:rPr lang="cs-CZ" baseline="0" dirty="0" smtClean="0"/>
              <a:t>Dejte </a:t>
            </a:r>
            <a:r>
              <a:rPr lang="cs-CZ" baseline="0" dirty="0" err="1" smtClean="0"/>
              <a:t>nejake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priklady</a:t>
            </a:r>
            <a:r>
              <a:rPr lang="cs-CZ" baseline="0" dirty="0" smtClean="0"/>
              <a:t> IT služeb a služeb v osobním </a:t>
            </a:r>
            <a:r>
              <a:rPr lang="cs-CZ" baseline="0" dirty="0" err="1" smtClean="0"/>
              <a:t>zivote</a:t>
            </a:r>
            <a:r>
              <a:rPr lang="cs-CZ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21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27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Defacto</a:t>
            </a:r>
            <a:r>
              <a:rPr lang="cs-CZ" dirty="0" smtClean="0"/>
              <a:t> </a:t>
            </a:r>
            <a:r>
              <a:rPr lang="cs-CZ" dirty="0" err="1" smtClean="0"/>
              <a:t>navrh</a:t>
            </a:r>
            <a:r>
              <a:rPr lang="cs-CZ" dirty="0" smtClean="0"/>
              <a:t> projektu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8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 noChangeArrowheads="1"/>
          </p:cNvSpPr>
          <p:nvPr/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04" tIns="46552" rIns="93104" bIns="46552"/>
          <a:lstStyle/>
          <a:p>
            <a:pPr algn="r" defTabSz="930275">
              <a:spcBef>
                <a:spcPct val="0"/>
              </a:spcBef>
              <a:buClrTx/>
              <a:buFontTx/>
              <a:buNone/>
              <a:defRPr/>
            </a:pPr>
            <a:fld id="{E5009612-A090-453A-8574-84C453613491}" type="datetime1">
              <a:rPr lang="en-US" sz="1200">
                <a:latin typeface="Arial" charset="0"/>
                <a:cs typeface="+mn-cs"/>
              </a:rPr>
              <a:pPr algn="r" defTabSz="930275">
                <a:spcBef>
                  <a:spcPct val="0"/>
                </a:spcBef>
                <a:buClrTx/>
                <a:buFontTx/>
                <a:buNone/>
                <a:defRPr/>
              </a:pPr>
              <a:t>11/13/2017</a:t>
            </a:fld>
            <a:endParaRPr lang="en-US" sz="1200">
              <a:latin typeface="Arial" charset="0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6913"/>
            <a:ext cx="6188075" cy="34813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0075"/>
            <a:ext cx="560705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mtClean="0">
                <a:latin typeface="Arial" panose="020B0604020202020204" pitchFamily="34" charset="0"/>
              </a:rPr>
              <a:t>A </a:t>
            </a:r>
            <a:r>
              <a:rPr lang="en-US" altLang="cs-CZ" b="1" smtClean="0">
                <a:latin typeface="Arial" panose="020B0604020202020204" pitchFamily="34" charset="0"/>
              </a:rPr>
              <a:t>Problem</a:t>
            </a:r>
            <a:r>
              <a:rPr lang="en-US" altLang="cs-CZ" smtClean="0">
                <a:latin typeface="Arial" panose="020B0604020202020204" pitchFamily="34" charset="0"/>
              </a:rPr>
              <a:t> is a condition often identified as a result of multiple </a:t>
            </a:r>
            <a:r>
              <a:rPr lang="en-US" altLang="cs-CZ" b="1" smtClean="0">
                <a:latin typeface="Arial" panose="020B0604020202020204" pitchFamily="34" charset="0"/>
              </a:rPr>
              <a:t>Incident</a:t>
            </a:r>
            <a:r>
              <a:rPr lang="en-US" altLang="cs-CZ" smtClean="0">
                <a:latin typeface="Arial" panose="020B0604020202020204" pitchFamily="34" charset="0"/>
              </a:rPr>
              <a:t>s that exhibit common symptoms. </a:t>
            </a:r>
          </a:p>
          <a:p>
            <a:r>
              <a:rPr lang="en-US" altLang="cs-CZ" smtClean="0">
                <a:latin typeface="Arial" panose="020B0604020202020204" pitchFamily="34" charset="0"/>
              </a:rPr>
              <a:t>Problems can also be identified from a single significant Incident, indicative of a single error, for which the cause is unknown, but for which the impact is significant.</a:t>
            </a:r>
            <a:endParaRPr lang="cs-CZ" altLang="cs-CZ" smtClean="0">
              <a:latin typeface="Arial" panose="020B0604020202020204" pitchFamily="34" charset="0"/>
            </a:endParaRPr>
          </a:p>
          <a:p>
            <a:r>
              <a:rPr lang="en-US" altLang="cs-CZ" smtClean="0">
                <a:latin typeface="Arial" panose="020B0604020202020204" pitchFamily="34" charset="0"/>
              </a:rPr>
              <a:t>A </a:t>
            </a:r>
            <a:r>
              <a:rPr lang="en-US" altLang="cs-CZ" b="1" smtClean="0">
                <a:latin typeface="Arial" panose="020B0604020202020204" pitchFamily="34" charset="0"/>
              </a:rPr>
              <a:t>Known Error</a:t>
            </a:r>
            <a:r>
              <a:rPr lang="en-US" altLang="cs-CZ" smtClean="0">
                <a:latin typeface="Arial" panose="020B0604020202020204" pitchFamily="34" charset="0"/>
              </a:rPr>
              <a:t> is a condition identified by successful diagnosis of the root cause of a </a:t>
            </a:r>
            <a:r>
              <a:rPr lang="en-US" altLang="cs-CZ" b="1" smtClean="0">
                <a:latin typeface="Arial" panose="020B0604020202020204" pitchFamily="34" charset="0"/>
              </a:rPr>
              <a:t>Problem</a:t>
            </a:r>
            <a:r>
              <a:rPr lang="en-US" altLang="cs-CZ" smtClean="0">
                <a:latin typeface="Arial" panose="020B0604020202020204" pitchFamily="34" charset="0"/>
              </a:rPr>
              <a:t>, and the subsequent development of a </a:t>
            </a:r>
            <a:r>
              <a:rPr lang="en-US" altLang="cs-CZ" b="1" smtClean="0">
                <a:latin typeface="Arial" panose="020B0604020202020204" pitchFamily="34" charset="0"/>
              </a:rPr>
              <a:t>Work-around</a:t>
            </a:r>
            <a:r>
              <a:rPr lang="en-US" altLang="cs-CZ" smtClean="0">
                <a:latin typeface="Arial" panose="020B0604020202020204" pitchFamily="34" charset="0"/>
              </a:rPr>
              <a:t>. </a:t>
            </a:r>
            <a:endParaRPr lang="cs-CZ" altLang="cs-CZ" smtClean="0">
              <a:latin typeface="Arial" panose="020B0604020202020204" pitchFamily="34" charset="0"/>
            </a:endParaRPr>
          </a:p>
          <a:p>
            <a:r>
              <a:rPr lang="en-US" altLang="cs-CZ" smtClean="0">
                <a:latin typeface="Arial" panose="020B0604020202020204" pitchFamily="34" charset="0"/>
              </a:rPr>
              <a:t>Not all </a:t>
            </a:r>
            <a:r>
              <a:rPr lang="en-US" altLang="cs-CZ" b="1" smtClean="0">
                <a:latin typeface="Arial" panose="020B0604020202020204" pitchFamily="34" charset="0"/>
              </a:rPr>
              <a:t>Known Error</a:t>
            </a:r>
            <a:r>
              <a:rPr lang="en-US" altLang="cs-CZ" smtClean="0">
                <a:latin typeface="Arial" panose="020B0604020202020204" pitchFamily="34" charset="0"/>
              </a:rPr>
              <a:t>s need to be resolved. An organization can decide to allow Known Errors to remain - for instance because the resolution is too expensive, technically impossible, or requires too much time to resolve. </a:t>
            </a:r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/>
          <a:lstStyle>
            <a:lvl1pPr algn="ctr">
              <a:defRPr sz="7200">
                <a:solidFill>
                  <a:srgbClr val="262524"/>
                </a:solidFill>
              </a:defRPr>
            </a:lvl1pPr>
          </a:lstStyle>
          <a:p>
            <a:r>
              <a:rPr lang="cs-CZ" dirty="0" smtClean="0"/>
              <a:t>Add main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93413" y="4674476"/>
            <a:ext cx="10815415" cy="164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None/>
              <a:defRPr sz="24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author</a:t>
            </a:r>
          </a:p>
        </p:txBody>
      </p:sp>
    </p:spTree>
    <p:extLst>
      <p:ext uri="{BB962C8B-B14F-4D97-AF65-F5344CB8AC3E}">
        <p14:creationId xmlns:p14="http://schemas.microsoft.com/office/powerpoint/2010/main" val="165500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Add your name (optional outro slide)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70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>
            <a:lvl1pPr algn="ctr">
              <a:defRPr sz="7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3413" y="0"/>
            <a:ext cx="1561087" cy="70930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8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5318" y="6500814"/>
            <a:ext cx="13419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8DFAB4-366F-417A-B0B3-C5BF1A36C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33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BF5-1767-42A2-B511-9DB363F70BDF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1712AB-1BA9-409D-AB31-1112AF440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2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baseline="0"/>
            </a:lvl1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 smtClean="0"/>
              <a:t>Add text or 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4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1350236"/>
            <a:ext cx="10944517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 </a:t>
            </a:r>
            <a:r>
              <a:rPr lang="cs-CZ" dirty="0" smtClean="0"/>
              <a:t>title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27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first column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254673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second column</a:t>
            </a:r>
          </a:p>
        </p:txBody>
      </p:sp>
    </p:spTree>
    <p:extLst>
      <p:ext uri="{BB962C8B-B14F-4D97-AF65-F5344CB8AC3E}">
        <p14:creationId xmlns:p14="http://schemas.microsoft.com/office/powerpoint/2010/main" val="1495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first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 </a:t>
            </a:r>
            <a:r>
              <a:rPr lang="cs-CZ" dirty="0" smtClean="0"/>
              <a:t>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images (optional)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6274690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second colum</a:t>
            </a:r>
            <a:r>
              <a:rPr lang="en-US" dirty="0" smtClean="0"/>
              <a:t>n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67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7" y="1351847"/>
            <a:ext cx="7419218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2168659"/>
            <a:ext cx="741921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Add text or object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3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1847"/>
            <a:ext cx="741921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</a:t>
            </a:r>
            <a:r>
              <a:rPr lang="en-US" dirty="0" smtClean="0"/>
              <a:t>t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en-US" dirty="0" smtClean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72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7397861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2168659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first column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2168658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Add text or object to the second column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2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1351847"/>
            <a:ext cx="355136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first colum</a:t>
            </a:r>
            <a:r>
              <a:rPr lang="en-US" dirty="0" smtClean="0"/>
              <a:t>n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1351848"/>
            <a:ext cx="3551368" cy="503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second column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images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74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96" y="1352826"/>
            <a:ext cx="10944516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Add title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" y="0"/>
            <a:ext cx="1560461" cy="7093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8996" y="2168659"/>
            <a:ext cx="10944516" cy="412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4" r:id="rId3"/>
    <p:sldLayoutId id="2147483655" r:id="rId4"/>
    <p:sldLayoutId id="2147483656" r:id="rId5"/>
    <p:sldLayoutId id="2147483650" r:id="rId6"/>
    <p:sldLayoutId id="2147483657" r:id="rId7"/>
    <p:sldLayoutId id="2147483652" r:id="rId8"/>
    <p:sldLayoutId id="2147483658" r:id="rId9"/>
    <p:sldLayoutId id="2147483659" r:id="rId10"/>
    <p:sldLayoutId id="214748364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05B26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F05B26"/>
        </a:buClr>
        <a:buSzPct val="100000"/>
        <a:buFont typeface="Wingdings" panose="05000000000000000000" pitchFamily="2" charset="2"/>
        <a:buChar char="§"/>
        <a:tabLst/>
        <a:defRPr sz="2000" kern="1200" baseline="0">
          <a:solidFill>
            <a:srgbClr val="262524"/>
          </a:solidFill>
          <a:latin typeface="+mn-lt"/>
          <a:ea typeface="+mn-ea"/>
          <a:cs typeface="+mn-cs"/>
        </a:defRPr>
      </a:lvl1pPr>
      <a:lvl2pPr marL="642938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4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ITIL</a:t>
            </a:r>
            <a:r>
              <a:rPr lang="cs-CZ" dirty="0" smtClean="0"/>
              <a:t> V3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Petr Martinasek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ze zavedení ITIL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Nejvýznamnější přínosy zavedení ITIL dle poradenských firem: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/>
              <a:t>Úspora nákladů na provoz IT služeb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Lepší </a:t>
            </a:r>
            <a:r>
              <a:rPr lang="cs-CZ" dirty="0"/>
              <a:t>kvalita a spolehlivost IT služeb (spokojenější zákazníci)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/>
              <a:t>Lepší využívání ICT zdrojů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/>
              <a:t>Menší počet výpadků ICT systémů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/>
              <a:t>Lepší úroveň komunikace mezi IT a zákazníky/uživateli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95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slovo - </a:t>
            </a:r>
            <a:r>
              <a:rPr lang="en-US" dirty="0" err="1" smtClean="0"/>
              <a:t>Slu</a:t>
            </a:r>
            <a:r>
              <a:rPr lang="cs-CZ" dirty="0" err="1" smtClean="0"/>
              <a:t>žba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je </a:t>
            </a:r>
            <a:r>
              <a:rPr lang="en-US" dirty="0" err="1"/>
              <a:t>prostředek</a:t>
            </a:r>
            <a:r>
              <a:rPr lang="en-US" dirty="0"/>
              <a:t> </a:t>
            </a:r>
            <a:r>
              <a:rPr lang="en-US" dirty="0" err="1"/>
              <a:t>dodávání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zákazníkovi</a:t>
            </a:r>
            <a:r>
              <a:rPr lang="en-US" dirty="0"/>
              <a:t> </a:t>
            </a:r>
            <a:r>
              <a:rPr lang="en-US" dirty="0" err="1"/>
              <a:t>tím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zprostředkovává</a:t>
            </a:r>
            <a:r>
              <a:rPr lang="en-US" dirty="0"/>
              <a:t> </a:t>
            </a:r>
            <a:r>
              <a:rPr lang="en-US" dirty="0" err="1"/>
              <a:t>výstupy</a:t>
            </a:r>
            <a:r>
              <a:rPr lang="en-US" dirty="0"/>
              <a:t>, </a:t>
            </a:r>
            <a:r>
              <a:rPr lang="en-US" dirty="0" err="1"/>
              <a:t>jichž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en-US" dirty="0" err="1"/>
              <a:t>zákazník</a:t>
            </a:r>
            <a:r>
              <a:rPr lang="en-US" dirty="0"/>
              <a:t> </a:t>
            </a:r>
            <a:r>
              <a:rPr lang="en-US" dirty="0" err="1"/>
              <a:t>dosáhnout</a:t>
            </a:r>
            <a:r>
              <a:rPr lang="en-US" dirty="0"/>
              <a:t>, bez </a:t>
            </a:r>
            <a:r>
              <a:rPr lang="en-US" dirty="0" err="1"/>
              <a:t>vlastnictví</a:t>
            </a:r>
            <a:r>
              <a:rPr lang="en-US" dirty="0"/>
              <a:t> </a:t>
            </a:r>
            <a:r>
              <a:rPr lang="en-US" dirty="0" err="1"/>
              <a:t>specifických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a </a:t>
            </a:r>
            <a:r>
              <a:rPr lang="en-US" dirty="0" err="1"/>
              <a:t>rizika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, </a:t>
            </a:r>
            <a:r>
              <a:rPr lang="en-US" dirty="0" err="1"/>
              <a:t>lidi</a:t>
            </a:r>
            <a:r>
              <a:rPr lang="en-US" dirty="0"/>
              <a:t>, </a:t>
            </a:r>
            <a:r>
              <a:rPr lang="en-US" dirty="0" err="1"/>
              <a:t>technické</a:t>
            </a:r>
            <a:r>
              <a:rPr lang="en-US" dirty="0"/>
              <a:t> </a:t>
            </a:r>
            <a:r>
              <a:rPr lang="en-US" dirty="0" err="1"/>
              <a:t>prostředky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založena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faktu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zákazník</a:t>
            </a:r>
            <a:r>
              <a:rPr lang="en-US" dirty="0"/>
              <a:t> </a:t>
            </a:r>
            <a:r>
              <a:rPr lang="en-US" dirty="0" err="1"/>
              <a:t>nekupuje</a:t>
            </a:r>
            <a:r>
              <a:rPr lang="en-US" dirty="0"/>
              <a:t> </a:t>
            </a:r>
            <a:r>
              <a:rPr lang="en-US" dirty="0" err="1"/>
              <a:t>produkty</a:t>
            </a:r>
            <a:r>
              <a:rPr lang="en-US" dirty="0"/>
              <a:t>, ale </a:t>
            </a:r>
            <a:r>
              <a:rPr lang="en-US" dirty="0" err="1"/>
              <a:t>uspokojení</a:t>
            </a:r>
            <a:r>
              <a:rPr lang="en-US" dirty="0"/>
              <a:t> </a:t>
            </a:r>
            <a:r>
              <a:rPr lang="en-US" dirty="0" err="1"/>
              <a:t>konkrétních</a:t>
            </a:r>
            <a:r>
              <a:rPr lang="en-US" dirty="0"/>
              <a:t> </a:t>
            </a:r>
            <a:r>
              <a:rPr lang="en-US" dirty="0" err="1"/>
              <a:t>potřeb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Zákazníkovi</a:t>
            </a:r>
            <a:r>
              <a:rPr lang="en-US" dirty="0"/>
              <a:t> </a:t>
            </a:r>
            <a:r>
              <a:rPr lang="en-US" dirty="0" err="1"/>
              <a:t>nedodáváme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,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, ale </a:t>
            </a:r>
            <a:r>
              <a:rPr lang="en-US" dirty="0" err="1"/>
              <a:t>služby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pro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přidanou</a:t>
            </a:r>
            <a:r>
              <a:rPr lang="en-US" dirty="0"/>
              <a:t> </a:t>
            </a:r>
            <a:r>
              <a:rPr lang="en-US" dirty="0" err="1" smtClean="0"/>
              <a:t>hodnotu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00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klíčová slova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05B26"/>
                </a:solidFill>
              </a:rPr>
              <a:t>ICT služba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smtClean="0"/>
              <a:t>Technology)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ICT </a:t>
            </a:r>
            <a:r>
              <a:rPr lang="cs-CZ" dirty="0"/>
              <a:t>služba je služba, kterou IT oddělení poskytuje uživatelům vně (mimo) </a:t>
            </a:r>
            <a:r>
              <a:rPr lang="cs-CZ" dirty="0" smtClean="0"/>
              <a:t>IT.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Z </a:t>
            </a:r>
            <a:r>
              <a:rPr lang="pl-PL" dirty="0"/>
              <a:t>pohledu uživatele je to jedna celistvá </a:t>
            </a:r>
            <a:r>
              <a:rPr lang="pl-PL" dirty="0" smtClean="0"/>
              <a:t>entita.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Skládá</a:t>
            </a:r>
            <a:r>
              <a:rPr lang="en-US" dirty="0" smtClean="0"/>
              <a:t> </a:t>
            </a:r>
            <a:r>
              <a:rPr lang="en-US" dirty="0"/>
              <a:t>se z hardware, software,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 smtClean="0"/>
              <a:t>pomocné</a:t>
            </a:r>
            <a:r>
              <a:rPr lang="cs-CZ" dirty="0" smtClean="0"/>
              <a:t> </a:t>
            </a:r>
            <a:r>
              <a:rPr lang="en-US" dirty="0" err="1" smtClean="0"/>
              <a:t>infrastruktury</a:t>
            </a:r>
            <a:r>
              <a:rPr lang="en-US" dirty="0" smtClean="0"/>
              <a:t>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05B26"/>
                </a:solidFill>
              </a:rPr>
              <a:t>ITSM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Information</a:t>
            </a:r>
            <a:r>
              <a:rPr lang="cs-CZ" dirty="0"/>
              <a:t> Technology Service </a:t>
            </a:r>
            <a:r>
              <a:rPr lang="cs-CZ" dirty="0" smtClean="0"/>
              <a:t>Management)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řízení </a:t>
            </a:r>
            <a:r>
              <a:rPr lang="cs-CZ" dirty="0"/>
              <a:t>ICT služeb, a to spíše v rovině organizačně řídicí než v oblasti </a:t>
            </a:r>
            <a:r>
              <a:rPr lang="cs-CZ" dirty="0" smtClean="0"/>
              <a:t>technické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b="1" dirty="0" smtClean="0">
                <a:solidFill>
                  <a:srgbClr val="F05B26"/>
                </a:solidFill>
              </a:rPr>
              <a:t>Správa </a:t>
            </a:r>
            <a:r>
              <a:rPr lang="cs-CZ" altLang="en-US" b="1" dirty="0">
                <a:solidFill>
                  <a:srgbClr val="F05B26"/>
                </a:solidFill>
              </a:rPr>
              <a:t>služeb (Service Management)</a:t>
            </a:r>
            <a:endParaRPr lang="en-US" altLang="en-US" b="1" dirty="0">
              <a:solidFill>
                <a:srgbClr val="F05B26"/>
              </a:solidFill>
            </a:endParaRP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altLang="en-US" dirty="0"/>
              <a:t>je množinou specifických organizačních </a:t>
            </a:r>
            <a:r>
              <a:rPr lang="vi-VN" altLang="en-US" dirty="0"/>
              <a:t>schopností pro dodávání hodnoty zákazník</a:t>
            </a:r>
            <a:r>
              <a:rPr lang="cs-CZ" altLang="en-US" dirty="0"/>
              <a:t>ů</a:t>
            </a:r>
            <a:r>
              <a:rPr lang="vi-VN" altLang="en-US" dirty="0"/>
              <a:t>m ve</a:t>
            </a:r>
            <a:r>
              <a:rPr lang="cs-CZ" altLang="en-US" dirty="0"/>
              <a:t> </a:t>
            </a:r>
            <a:r>
              <a:rPr lang="hu-HU" altLang="en-US" dirty="0"/>
              <a:t>formě služeb.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hu-HU" altLang="en-US" dirty="0"/>
              <a:t>Správa služeb je celý ITIL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hu-HU" altLang="en-US" dirty="0"/>
              <a:t>Dodávka služeb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hu-HU" altLang="en-US" dirty="0"/>
              <a:t>Každá služba má svůj vlastní </a:t>
            </a:r>
            <a:r>
              <a:rPr lang="hu-HU" altLang="en-US" dirty="0" smtClean="0"/>
              <a:t>cyklus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1" dirty="0">
                <a:solidFill>
                  <a:srgbClr val="F05B26"/>
                </a:solidFill>
              </a:rPr>
              <a:t>Software as a Service (</a:t>
            </a:r>
            <a:r>
              <a:rPr lang="hu-HU" sz="2100" b="1" dirty="0" smtClean="0">
                <a:solidFill>
                  <a:srgbClr val="F05B26"/>
                </a:solidFill>
              </a:rPr>
              <a:t>SaaS)</a:t>
            </a:r>
            <a:endParaRPr lang="hu-HU" dirty="0">
              <a:solidFill>
                <a:srgbClr val="F05B26"/>
              </a:solidFill>
            </a:endParaRP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Software jako služba, j</a:t>
            </a:r>
            <a:r>
              <a:rPr lang="en-US" dirty="0" smtClean="0"/>
              <a:t>e </a:t>
            </a:r>
            <a:r>
              <a:rPr lang="en-US" dirty="0"/>
              <a:t>to </a:t>
            </a:r>
            <a:r>
              <a:rPr lang="en-US" dirty="0" err="1" smtClean="0"/>
              <a:t>způsob</a:t>
            </a:r>
            <a:r>
              <a:rPr lang="cs-CZ" dirty="0"/>
              <a:t> </a:t>
            </a:r>
            <a:r>
              <a:rPr lang="en-US" dirty="0" err="1" smtClean="0"/>
              <a:t>poskytování</a:t>
            </a:r>
            <a:r>
              <a:rPr lang="en-US" dirty="0" smtClean="0"/>
              <a:t>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 err="1"/>
              <a:t>formou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. </a:t>
            </a:r>
            <a:r>
              <a:rPr lang="en-US" u="sng" dirty="0" err="1"/>
              <a:t>Někdy</a:t>
            </a:r>
            <a:r>
              <a:rPr lang="en-US" u="sng" dirty="0"/>
              <a:t> se </a:t>
            </a:r>
            <a:r>
              <a:rPr lang="en-US" u="sng" dirty="0" err="1"/>
              <a:t>jako</a:t>
            </a:r>
            <a:r>
              <a:rPr lang="en-US" u="sng" dirty="0"/>
              <a:t> SaaS </a:t>
            </a:r>
            <a:r>
              <a:rPr lang="en-US" u="sng" dirty="0" err="1"/>
              <a:t>označují</a:t>
            </a:r>
            <a:r>
              <a:rPr lang="en-US" u="sng" dirty="0"/>
              <a:t> </a:t>
            </a:r>
            <a:r>
              <a:rPr lang="en-US" u="sng" dirty="0" err="1" smtClean="0"/>
              <a:t>všechny</a:t>
            </a:r>
            <a:r>
              <a:rPr lang="cs-CZ" u="sng" dirty="0" smtClean="0"/>
              <a:t> </a:t>
            </a:r>
            <a:r>
              <a:rPr lang="cs-CZ" u="sng" dirty="0" err="1" smtClean="0"/>
              <a:t>clouodové</a:t>
            </a:r>
            <a:r>
              <a:rPr lang="cs-CZ" u="sng" dirty="0"/>
              <a:t> </a:t>
            </a:r>
            <a:r>
              <a:rPr lang="cs-CZ" u="sng" dirty="0" smtClean="0"/>
              <a:t>aplikace,</a:t>
            </a:r>
            <a:r>
              <a:rPr lang="en-US" u="sng" dirty="0" smtClean="0"/>
              <a:t> </a:t>
            </a:r>
            <a:r>
              <a:rPr lang="en-US" u="sng" dirty="0"/>
              <a:t>ale SaaS je </a:t>
            </a:r>
            <a:r>
              <a:rPr lang="en-US" u="sng" dirty="0" err="1"/>
              <a:t>především</a:t>
            </a:r>
            <a:r>
              <a:rPr lang="en-US" u="sng" dirty="0"/>
              <a:t> </a:t>
            </a:r>
            <a:r>
              <a:rPr lang="en-US" u="sng" dirty="0" err="1"/>
              <a:t>cenový</a:t>
            </a:r>
            <a:r>
              <a:rPr lang="en-US" u="sng" dirty="0"/>
              <a:t> model</a:t>
            </a:r>
            <a:r>
              <a:rPr lang="en-US" u="sng" dirty="0" smtClean="0"/>
              <a:t>.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80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další klíčová slova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05B26"/>
                </a:solidFill>
              </a:rPr>
              <a:t>Proces</a:t>
            </a:r>
            <a:r>
              <a:rPr lang="cs-CZ" b="1" dirty="0" smtClean="0"/>
              <a:t> </a:t>
            </a:r>
            <a:r>
              <a:rPr lang="cs-CZ" dirty="0"/>
              <a:t>je logický sled úkolů transformujících vstup na nějaký výstup, každý proces má definovaný cíl, kvůli kterému existuje.</a:t>
            </a:r>
          </a:p>
          <a:p>
            <a:r>
              <a:rPr lang="cs-CZ" dirty="0">
                <a:solidFill>
                  <a:srgbClr val="F05B26"/>
                </a:solidFill>
              </a:rPr>
              <a:t>Incident</a:t>
            </a:r>
            <a:r>
              <a:rPr lang="cs-CZ" dirty="0"/>
              <a:t> je nestandardní událost, která může způsobit přerušení fungování služby nebo snížení její kvality.</a:t>
            </a:r>
          </a:p>
          <a:p>
            <a:r>
              <a:rPr lang="cs-CZ" dirty="0" smtClean="0">
                <a:solidFill>
                  <a:srgbClr val="F05B26"/>
                </a:solidFill>
              </a:rPr>
              <a:t>Problém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/>
              <a:t>je neznámá příčina incidentů v IT </a:t>
            </a:r>
            <a:r>
              <a:rPr lang="cs-CZ" dirty="0" smtClean="0"/>
              <a:t>infrastruktuře.</a:t>
            </a:r>
          </a:p>
          <a:p>
            <a:r>
              <a:rPr lang="en-US" dirty="0" smtClean="0"/>
              <a:t>Work-around </a:t>
            </a:r>
            <a:r>
              <a:rPr lang="en-US" dirty="0"/>
              <a:t>- </a:t>
            </a:r>
            <a:r>
              <a:rPr lang="en-US" dirty="0" err="1"/>
              <a:t>redukce</a:t>
            </a:r>
            <a:r>
              <a:rPr lang="en-US" dirty="0"/>
              <a:t> </a:t>
            </a:r>
            <a:r>
              <a:rPr lang="en-US" dirty="0" err="1"/>
              <a:t>možných</a:t>
            </a:r>
            <a:r>
              <a:rPr lang="en-US" dirty="0"/>
              <a:t> </a:t>
            </a:r>
            <a:r>
              <a:rPr lang="en-US" dirty="0" err="1"/>
              <a:t>dopadů</a:t>
            </a:r>
            <a:r>
              <a:rPr lang="en-US" dirty="0"/>
              <a:t> </a:t>
            </a:r>
            <a:r>
              <a:rPr lang="en-US" dirty="0" err="1"/>
              <a:t>incidentu</a:t>
            </a:r>
            <a:r>
              <a:rPr lang="en-US" dirty="0"/>
              <a:t> bez</a:t>
            </a:r>
          </a:p>
          <a:p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 smtClean="0"/>
              <a:t>vyřešení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8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 smtClean="0"/>
              <a:t>/</a:t>
            </a:r>
            <a:r>
              <a:rPr lang="en-US" dirty="0" err="1" smtClean="0"/>
              <a:t>úroveň</a:t>
            </a: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err="1"/>
              <a:t>služby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05B26"/>
                </a:solidFill>
              </a:rPr>
              <a:t>Service Level</a:t>
            </a:r>
            <a:endParaRPr lang="cs-CZ" dirty="0" smtClean="0">
              <a:solidFill>
                <a:srgbClr val="F05B26"/>
              </a:solidFill>
            </a:endParaRP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měří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reportuje</a:t>
            </a:r>
            <a:r>
              <a:rPr lang="en-US" dirty="0"/>
              <a:t> </a:t>
            </a:r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oproti</a:t>
            </a:r>
            <a:r>
              <a:rPr lang="en-US" dirty="0"/>
              <a:t> </a:t>
            </a:r>
            <a:r>
              <a:rPr lang="en-US" dirty="0" err="1"/>
              <a:t>požadovanému</a:t>
            </a:r>
            <a:r>
              <a:rPr lang="en-US" dirty="0"/>
              <a:t> </a:t>
            </a:r>
            <a:r>
              <a:rPr lang="en-US" dirty="0" err="1"/>
              <a:t>cíli</a:t>
            </a:r>
            <a:endParaRPr lang="en-US" dirty="0"/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např</a:t>
            </a:r>
            <a:r>
              <a:rPr lang="en-US" dirty="0"/>
              <a:t>. </a:t>
            </a:r>
            <a:r>
              <a:rPr lang="en-US" dirty="0" err="1"/>
              <a:t>servisní</a:t>
            </a:r>
            <a:r>
              <a:rPr lang="en-US" dirty="0"/>
              <a:t> </a:t>
            </a:r>
            <a:r>
              <a:rPr lang="en-US" dirty="0" err="1"/>
              <a:t>zásah</a:t>
            </a:r>
            <a:r>
              <a:rPr lang="en-US" dirty="0"/>
              <a:t>:</a:t>
            </a:r>
          </a:p>
          <a:p>
            <a:pPr marL="1708150" lvl="2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červená</a:t>
            </a:r>
            <a:r>
              <a:rPr lang="en-US" dirty="0"/>
              <a:t>: </a:t>
            </a:r>
            <a:r>
              <a:rPr lang="en-US" dirty="0" err="1"/>
              <a:t>odpověď</a:t>
            </a:r>
            <a:r>
              <a:rPr lang="en-US" dirty="0"/>
              <a:t> do 1 </a:t>
            </a:r>
            <a:r>
              <a:rPr lang="en-US" dirty="0" err="1"/>
              <a:t>hodiny</a:t>
            </a:r>
            <a:r>
              <a:rPr lang="en-US" dirty="0"/>
              <a:t> 24/7</a:t>
            </a:r>
          </a:p>
          <a:p>
            <a:pPr marL="1708150" lvl="2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žlutá</a:t>
            </a:r>
            <a:r>
              <a:rPr lang="en-US" dirty="0"/>
              <a:t>: </a:t>
            </a:r>
            <a:r>
              <a:rPr lang="en-US" dirty="0" err="1"/>
              <a:t>odpověď</a:t>
            </a:r>
            <a:r>
              <a:rPr lang="en-US" dirty="0"/>
              <a:t> do 4 </a:t>
            </a:r>
            <a:r>
              <a:rPr lang="en-US" dirty="0" err="1"/>
              <a:t>hodin</a:t>
            </a:r>
            <a:r>
              <a:rPr lang="en-US" dirty="0"/>
              <a:t> 8/5</a:t>
            </a:r>
          </a:p>
          <a:p>
            <a:pPr marL="1708150" lvl="2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zelená</a:t>
            </a:r>
            <a:r>
              <a:rPr lang="en-US" dirty="0"/>
              <a:t>: </a:t>
            </a:r>
            <a:r>
              <a:rPr lang="en-US" dirty="0" err="1"/>
              <a:t>následující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05B26"/>
                </a:solidFill>
              </a:rPr>
              <a:t>Service </a:t>
            </a:r>
            <a:r>
              <a:rPr lang="en-US" dirty="0">
                <a:solidFill>
                  <a:srgbClr val="F05B26"/>
                </a:solidFill>
              </a:rPr>
              <a:t>Level Agreement (SLA)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Smlouva</a:t>
            </a:r>
            <a:r>
              <a:rPr lang="en-US" dirty="0" smtClean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zákazníkem</a:t>
            </a:r>
            <a:r>
              <a:rPr lang="en-US" dirty="0"/>
              <a:t> a IT </a:t>
            </a:r>
            <a:r>
              <a:rPr lang="en-US" dirty="0" err="1"/>
              <a:t>firmou</a:t>
            </a:r>
            <a:r>
              <a:rPr lang="en-US" dirty="0"/>
              <a:t> o </a:t>
            </a:r>
            <a:r>
              <a:rPr lang="en-US" dirty="0" err="1"/>
              <a:t>parametrech</a:t>
            </a:r>
            <a:r>
              <a:rPr lang="en-US" dirty="0"/>
              <a:t> a </a:t>
            </a:r>
            <a:r>
              <a:rPr lang="en-US" dirty="0" err="1"/>
              <a:t>ceně</a:t>
            </a:r>
            <a:r>
              <a:rPr lang="en-US" dirty="0"/>
              <a:t> </a:t>
            </a:r>
            <a:r>
              <a:rPr lang="en-US" dirty="0" err="1" smtClean="0"/>
              <a:t>dodávané</a:t>
            </a:r>
            <a:r>
              <a:rPr lang="cs-CZ" dirty="0" smtClean="0"/>
              <a:t> </a:t>
            </a:r>
            <a:r>
              <a:rPr lang="en-US" dirty="0" err="1" smtClean="0"/>
              <a:t>služby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05B26"/>
                </a:solidFill>
              </a:rPr>
              <a:t>Operational </a:t>
            </a:r>
            <a:r>
              <a:rPr lang="en-US" dirty="0">
                <a:solidFill>
                  <a:srgbClr val="F05B26"/>
                </a:solidFill>
              </a:rPr>
              <a:t>Level Agreement (</a:t>
            </a:r>
            <a:r>
              <a:rPr lang="en-US" dirty="0" smtClean="0">
                <a:solidFill>
                  <a:srgbClr val="F05B26"/>
                </a:solidFill>
              </a:rPr>
              <a:t>OLA)</a:t>
            </a:r>
            <a:endParaRPr lang="cs-CZ" dirty="0" smtClean="0">
              <a:solidFill>
                <a:srgbClr val="F05B26"/>
              </a:solidFill>
            </a:endParaRP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Smlouva mezi interní </a:t>
            </a:r>
            <a:r>
              <a:rPr lang="en-US" dirty="0" smtClean="0"/>
              <a:t>IT </a:t>
            </a:r>
            <a:r>
              <a:rPr lang="cs-CZ" dirty="0" smtClean="0"/>
              <a:t>firmou a dalším providerem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2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4P </a:t>
            </a:r>
            <a:r>
              <a:rPr lang="en-US" dirty="0" err="1" smtClean="0"/>
              <a:t>spr</a:t>
            </a:r>
            <a:r>
              <a:rPr lang="cs-CZ" dirty="0" err="1" smtClean="0"/>
              <a:t>ávy</a:t>
            </a:r>
            <a:r>
              <a:rPr lang="cs-CZ" dirty="0" smtClean="0"/>
              <a:t> služeb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– </a:t>
            </a:r>
            <a:r>
              <a:rPr lang="cs-CZ" dirty="0" smtClean="0"/>
              <a:t>schopnosti</a:t>
            </a:r>
            <a:r>
              <a:rPr lang="en-US" dirty="0" smtClean="0"/>
              <a:t>, </a:t>
            </a:r>
            <a:r>
              <a:rPr lang="en-US" dirty="0" err="1" smtClean="0"/>
              <a:t>tr</a:t>
            </a:r>
            <a:r>
              <a:rPr lang="cs-CZ" dirty="0" err="1" smtClean="0"/>
              <a:t>éninky</a:t>
            </a:r>
            <a:r>
              <a:rPr lang="en-US" dirty="0" smtClean="0"/>
              <a:t>, </a:t>
            </a:r>
            <a:r>
              <a:rPr lang="cs-CZ" dirty="0" smtClean="0"/>
              <a:t>komunikace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Processes </a:t>
            </a:r>
            <a:r>
              <a:rPr lang="en-US" dirty="0"/>
              <a:t>– </a:t>
            </a:r>
            <a:r>
              <a:rPr lang="cs-CZ" dirty="0" smtClean="0"/>
              <a:t>akce, aktivity, změny, cíle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Products – </a:t>
            </a:r>
            <a:r>
              <a:rPr lang="cs-CZ" dirty="0" smtClean="0"/>
              <a:t>nástroje na monitorování, měření a zlepšování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Partners </a:t>
            </a:r>
            <a:r>
              <a:rPr lang="en-US" dirty="0"/>
              <a:t>– </a:t>
            </a:r>
            <a:r>
              <a:rPr lang="cs-CZ" dirty="0" smtClean="0"/>
              <a:t>dodavatelé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68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ITIL v3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9439405" cy="4220847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 smtClean="0"/>
              <a:t>První </a:t>
            </a:r>
            <a:r>
              <a:rPr lang="cs-CZ" sz="2000" dirty="0"/>
              <a:t>3 se zabývají hlavně uvedením nové IT služby </a:t>
            </a:r>
            <a:r>
              <a:rPr lang="cs-CZ" sz="2000" dirty="0" smtClean="0"/>
              <a:t>zákazníkům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</a:t>
            </a:r>
            <a:r>
              <a:rPr lang="cs-CZ" dirty="0" err="1" smtClean="0">
                <a:solidFill>
                  <a:srgbClr val="F05B26"/>
                </a:solidFill>
              </a:rPr>
              <a:t>Strategy</a:t>
            </a:r>
            <a:endParaRPr lang="cs-CZ" dirty="0" smtClean="0">
              <a:solidFill>
                <a:srgbClr val="F05B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</a:t>
            </a:r>
            <a:r>
              <a:rPr lang="cs-CZ" dirty="0" err="1" smtClean="0">
                <a:solidFill>
                  <a:srgbClr val="F05B26"/>
                </a:solidFill>
              </a:rPr>
              <a:t>Transition</a:t>
            </a:r>
            <a:endParaRPr lang="cs-CZ" dirty="0" smtClean="0">
              <a:solidFill>
                <a:srgbClr val="F05B26"/>
              </a:solidFill>
            </a:endParaRPr>
          </a:p>
          <a:p>
            <a:endParaRPr lang="cs-CZ" dirty="0" smtClean="0"/>
          </a:p>
          <a:p>
            <a:r>
              <a:rPr lang="cs-CZ" dirty="0"/>
              <a:t>Zbylé dvě jsou zaměřeny na služby stávající: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Servise </a:t>
            </a:r>
            <a:r>
              <a:rPr lang="cs-CZ" dirty="0" err="1">
                <a:solidFill>
                  <a:srgbClr val="F05B26"/>
                </a:solidFill>
              </a:rPr>
              <a:t>Operation</a:t>
            </a:r>
            <a:endParaRPr lang="cs-CZ" dirty="0">
              <a:solidFill>
                <a:srgbClr val="F05B2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05B26"/>
                </a:solidFill>
              </a:rPr>
              <a:t>Continual</a:t>
            </a:r>
            <a:r>
              <a:rPr lang="cs-CZ" dirty="0">
                <a:solidFill>
                  <a:srgbClr val="F05B26"/>
                </a:solidFill>
              </a:rPr>
              <a:t> Service </a:t>
            </a:r>
            <a:r>
              <a:rPr lang="cs-CZ" dirty="0" err="1" smtClean="0">
                <a:solidFill>
                  <a:srgbClr val="F05B26"/>
                </a:solidFill>
              </a:rPr>
              <a:t>Improvment</a:t>
            </a:r>
            <a:endParaRPr lang="cs-CZ" dirty="0" smtClean="0">
              <a:solidFill>
                <a:srgbClr val="F05B26"/>
              </a:solidFill>
            </a:endParaRP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42" y="2320546"/>
            <a:ext cx="4190984" cy="42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2sf.com/wp-content/uploads/2011/02/ITIL-Service-Lifecycle-cop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9" y="91667"/>
            <a:ext cx="8984341" cy="6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6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ITIL </a:t>
            </a:r>
            <a:r>
              <a:rPr lang="cs-CZ" altLang="en-US" dirty="0"/>
              <a:t>r</a:t>
            </a:r>
            <a:r>
              <a:rPr lang="en-GB" altLang="en-US" dirty="0" smtClean="0"/>
              <a:t>ole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Process Owner</a:t>
            </a:r>
          </a:p>
          <a:p>
            <a:pPr lvl="1">
              <a:defRPr/>
            </a:pPr>
            <a:r>
              <a:rPr lang="cs-CZ" dirty="0"/>
              <a:t>Zodpovědný </a:t>
            </a:r>
            <a:r>
              <a:rPr lang="cs-CZ" dirty="0" smtClean="0"/>
              <a:t>za výstupy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Process Manager</a:t>
            </a:r>
          </a:p>
          <a:p>
            <a:pPr lvl="1">
              <a:defRPr/>
            </a:pPr>
            <a:r>
              <a:rPr lang="en-GB" dirty="0" smtClean="0"/>
              <a:t>M</a:t>
            </a:r>
            <a:r>
              <a:rPr lang="cs-CZ" dirty="0" err="1" smtClean="0"/>
              <a:t>onitoruje</a:t>
            </a:r>
            <a:r>
              <a:rPr lang="cs-CZ" dirty="0" smtClean="0"/>
              <a:t> a reportuje proces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Service Owner</a:t>
            </a:r>
          </a:p>
          <a:p>
            <a:pPr lvl="1">
              <a:defRPr/>
            </a:pPr>
            <a:r>
              <a:rPr lang="cs-CZ" dirty="0" smtClean="0"/>
              <a:t>Zodpovědný za </a:t>
            </a:r>
            <a:r>
              <a:rPr lang="cs-CZ" dirty="0" err="1" smtClean="0"/>
              <a:t>delivery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Service Manager</a:t>
            </a:r>
          </a:p>
          <a:p>
            <a:pPr lvl="1">
              <a:defRPr/>
            </a:pPr>
            <a:r>
              <a:rPr lang="cs-CZ" dirty="0"/>
              <a:t>Zodpovědný za </a:t>
            </a:r>
            <a:r>
              <a:rPr lang="cs-CZ" dirty="0" smtClean="0"/>
              <a:t>návrh, nasazení a údržbu</a:t>
            </a: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5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Processes &amp; Functions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05B26"/>
                </a:solidFill>
              </a:rPr>
              <a:t>Process</a:t>
            </a:r>
          </a:p>
          <a:p>
            <a:pPr lvl="1">
              <a:defRPr/>
            </a:pPr>
            <a:r>
              <a:rPr lang="en-US" dirty="0" smtClean="0"/>
              <a:t>S</a:t>
            </a:r>
            <a:r>
              <a:rPr lang="cs-CZ" dirty="0" err="1" smtClean="0"/>
              <a:t>trukturovaný</a:t>
            </a:r>
            <a:r>
              <a:rPr lang="cs-CZ" dirty="0" smtClean="0"/>
              <a:t> soubor aktivit </a:t>
            </a:r>
            <a:r>
              <a:rPr lang="cs-CZ" dirty="0" err="1" smtClean="0"/>
              <a:t>urcčené</a:t>
            </a:r>
            <a:r>
              <a:rPr lang="cs-CZ" dirty="0" smtClean="0"/>
              <a:t> k dosažení cílů</a:t>
            </a:r>
          </a:p>
          <a:p>
            <a:pPr lvl="1">
              <a:defRPr/>
            </a:pPr>
            <a:r>
              <a:rPr lang="cs-CZ" dirty="0" smtClean="0"/>
              <a:t>Má vstupy a výstupy</a:t>
            </a:r>
          </a:p>
          <a:p>
            <a:pPr lvl="1">
              <a:defRPr/>
            </a:pPr>
            <a:r>
              <a:rPr lang="cs-CZ" dirty="0" smtClean="0"/>
              <a:t>Měřitelný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05B26"/>
                </a:solidFill>
              </a:rPr>
              <a:t>Function</a:t>
            </a:r>
          </a:p>
          <a:p>
            <a:pPr lvl="1">
              <a:defRPr/>
            </a:pPr>
            <a:r>
              <a:rPr lang="en-US" dirty="0" smtClean="0"/>
              <a:t>T</a:t>
            </a:r>
            <a:r>
              <a:rPr lang="cs-CZ" dirty="0" err="1" smtClean="0"/>
              <a:t>ým</a:t>
            </a:r>
            <a:r>
              <a:rPr lang="cs-CZ" dirty="0" smtClean="0"/>
              <a:t> nebo skupina lidí a nástrojů, </a:t>
            </a:r>
            <a:r>
              <a:rPr lang="en-US" dirty="0" err="1" smtClean="0"/>
              <a:t>použív</a:t>
            </a:r>
            <a:r>
              <a:rPr lang="cs-CZ" dirty="0" err="1" smtClean="0"/>
              <a:t>ající</a:t>
            </a:r>
            <a:r>
              <a:rPr lang="cs-CZ" dirty="0" smtClean="0"/>
              <a:t> </a:t>
            </a:r>
            <a:r>
              <a:rPr lang="en-US" dirty="0" err="1" smtClean="0"/>
              <a:t>jed</a:t>
            </a:r>
            <a:r>
              <a:rPr lang="cs-CZ" dirty="0" smtClean="0"/>
              <a:t>e</a:t>
            </a:r>
            <a:r>
              <a:rPr lang="en-US" dirty="0" smtClean="0"/>
              <a:t>n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procesů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 smtClean="0"/>
              <a:t>činností</a:t>
            </a:r>
            <a:endParaRPr lang="cs-CZ" dirty="0" smtClean="0"/>
          </a:p>
          <a:p>
            <a:pPr lvl="1">
              <a:defRPr/>
            </a:pPr>
            <a:r>
              <a:rPr lang="cs-CZ" dirty="0"/>
              <a:t>Vlastní praktiky a znalosti (</a:t>
            </a:r>
            <a:r>
              <a:rPr lang="cs-CZ" dirty="0" smtClean="0"/>
              <a:t>Service </a:t>
            </a:r>
            <a:r>
              <a:rPr lang="cs-CZ" dirty="0" err="1" smtClean="0"/>
              <a:t>desk</a:t>
            </a:r>
            <a:r>
              <a:rPr lang="cs-CZ" dirty="0" smtClean="0"/>
              <a:t>, Technická správa, Správa aplikací...)</a:t>
            </a:r>
            <a:endParaRPr lang="cs-CZ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Obsah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Úvod do nejpoužívanějšího </a:t>
            </a:r>
            <a:r>
              <a:rPr lang="cs-CZ" dirty="0" err="1"/>
              <a:t>framewroku</a:t>
            </a:r>
            <a:r>
              <a:rPr lang="cs-CZ" dirty="0"/>
              <a:t> pro řízení IT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Základní </a:t>
            </a:r>
            <a:r>
              <a:rPr lang="cs-CZ" dirty="0"/>
              <a:t>pojmy z oblasti řízení </a:t>
            </a:r>
            <a:r>
              <a:rPr lang="cs-CZ" dirty="0" smtClean="0"/>
              <a:t>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Životní </a:t>
            </a:r>
            <a:r>
              <a:rPr lang="cs-CZ" dirty="0"/>
              <a:t>cyklus služby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Jednotliv</a:t>
            </a:r>
            <a:r>
              <a:rPr lang="cs-CZ" dirty="0" smtClean="0"/>
              <a:t>é</a:t>
            </a:r>
            <a:r>
              <a:rPr lang="en-US" dirty="0" smtClean="0"/>
              <a:t> ITIL </a:t>
            </a:r>
            <a:r>
              <a:rPr lang="en-US" dirty="0" err="1" smtClean="0"/>
              <a:t>oblasti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34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</a:t>
            </a:r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Dosažení strategických záměrů </a:t>
            </a:r>
            <a:r>
              <a:rPr lang="cs-CZ" dirty="0"/>
              <a:t>a cílů vyžaduje </a:t>
            </a:r>
            <a:r>
              <a:rPr lang="cs-CZ" dirty="0" smtClean="0"/>
              <a:t>využití strategických </a:t>
            </a:r>
            <a:r>
              <a:rPr lang="cs-CZ" dirty="0"/>
              <a:t>aktiv</a:t>
            </a:r>
            <a:r>
              <a:rPr lang="cs-CZ" dirty="0" smtClean="0"/>
              <a:t>. Příručka </a:t>
            </a:r>
            <a:r>
              <a:rPr lang="cs-CZ" dirty="0"/>
              <a:t>ukazuje, jak transformovat správu služeb tak, aby se </a:t>
            </a:r>
            <a:r>
              <a:rPr lang="cs-CZ" dirty="0" smtClean="0"/>
              <a:t>stala strategickým </a:t>
            </a:r>
            <a:r>
              <a:rPr lang="cs-CZ" dirty="0"/>
              <a:t>aktivem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/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Služby musí být zákazníkem vnímány tak, že poskytují hodnotu ve formě výsledků, jichž chce zákazník dosáhnout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Poskytovatel služby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Výlučně pro jednu jednotku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 jedné organizaci více jednotkám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Různým organizacím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Vždy existuje konkurence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Zákazník má vždy možnost volby</a:t>
            </a:r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42" y="4304873"/>
            <a:ext cx="2057383" cy="2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Service </a:t>
            </a:r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Co </a:t>
            </a:r>
            <a:r>
              <a:rPr lang="cs-CZ" dirty="0"/>
              <a:t>zákazníkům chceme poskytnout?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Můžeme </a:t>
            </a:r>
            <a:r>
              <a:rPr lang="cs-CZ" dirty="0"/>
              <a:t>si to dovolit?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Jak </a:t>
            </a:r>
            <a:r>
              <a:rPr lang="cs-CZ" dirty="0"/>
              <a:t>získáme konkurenční výhodu?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Definování </a:t>
            </a:r>
            <a:r>
              <a:rPr lang="cs-CZ" dirty="0"/>
              <a:t>vize, cílů, plán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24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cs-CZ" dirty="0" smtClean="0"/>
              <a:t> strategie služeb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Jaké služby by měly být nabízeny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Komu mají být nabízeny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Jak mají být rozvíjeny vnější a vnitřní trhy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Identifikace konkurence a odlišení se od ní hodnotou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Vnímání a měření hodnoty zákazníkem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Vyladění rozmístění dostupných zdrojů pro efektivní dosažení cílů s ohledem na celé portfolio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Způsob měření výkonnosti služeb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33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</a:t>
            </a:r>
            <a:r>
              <a:rPr lang="cs-CZ" dirty="0" err="1" smtClean="0"/>
              <a:t>Strategy</a:t>
            </a:r>
            <a:r>
              <a:rPr lang="cs-CZ" dirty="0" smtClean="0"/>
              <a:t> ve zkratce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Urči trh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Vytvoř nabídku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Vytvoř strategii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Připrav se na uvedení</a:t>
            </a:r>
          </a:p>
        </p:txBody>
      </p:sp>
    </p:spTree>
    <p:extLst>
      <p:ext uri="{BB962C8B-B14F-4D97-AF65-F5344CB8AC3E}">
        <p14:creationId xmlns:p14="http://schemas.microsoft.com/office/powerpoint/2010/main" val="4028570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koncepty strategie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sz="2400" dirty="0"/>
              <a:t>Hodnota služby</a:t>
            </a:r>
          </a:p>
          <a:p>
            <a:pPr lvl="1"/>
            <a:r>
              <a:rPr lang="cs-CZ" altLang="en-US" sz="2000" dirty="0"/>
              <a:t>Užitečnost – co zákazník dostává ve smyslu požadovaných výstupů</a:t>
            </a:r>
          </a:p>
          <a:p>
            <a:pPr lvl="1"/>
            <a:r>
              <a:rPr lang="cs-CZ" altLang="en-US" sz="2000" dirty="0"/>
              <a:t>Záruka – jak je služba dodávána a její vhodnost (kapacita, kontinuita, bezpečnost)</a:t>
            </a:r>
          </a:p>
          <a:p>
            <a:r>
              <a:rPr lang="cs-CZ" altLang="en-US" sz="2400" dirty="0"/>
              <a:t>Typy poskytovatelů</a:t>
            </a:r>
          </a:p>
          <a:p>
            <a:pPr lvl="1"/>
            <a:r>
              <a:rPr lang="cs-CZ" altLang="en-US" sz="2000" dirty="0"/>
              <a:t>Služba pro 1 útvar</a:t>
            </a:r>
          </a:p>
          <a:p>
            <a:pPr lvl="1"/>
            <a:r>
              <a:rPr lang="cs-CZ" altLang="en-US" sz="2000" dirty="0"/>
              <a:t>Pro více útvarů v 1 organizaci</a:t>
            </a:r>
          </a:p>
          <a:p>
            <a:pPr lvl="1"/>
            <a:r>
              <a:rPr lang="cs-CZ" altLang="en-US" sz="2000" dirty="0"/>
              <a:t>Externí poskytovatel pro více </a:t>
            </a:r>
            <a:r>
              <a:rPr lang="cs-CZ" altLang="en-US" sz="2000" dirty="0" err="1"/>
              <a:t>extreních</a:t>
            </a:r>
            <a:r>
              <a:rPr lang="cs-CZ" altLang="en-US" sz="2000" dirty="0"/>
              <a:t> zákazníků</a:t>
            </a:r>
          </a:p>
          <a:p>
            <a:r>
              <a:rPr lang="cs-CZ" altLang="en-US" sz="2400" dirty="0"/>
              <a:t>Účtování orientované na službu</a:t>
            </a:r>
          </a:p>
          <a:p>
            <a:r>
              <a:rPr lang="cs-CZ" altLang="en-US" sz="2400" dirty="0"/>
              <a:t>Modely poskytování služeb</a:t>
            </a:r>
          </a:p>
          <a:p>
            <a:pPr lvl="1"/>
            <a:r>
              <a:rPr lang="cs-CZ" altLang="en-US" sz="2000" dirty="0"/>
              <a:t>Spravovaná služba</a:t>
            </a:r>
          </a:p>
          <a:p>
            <a:pPr lvl="1"/>
            <a:r>
              <a:rPr lang="cs-CZ" altLang="en-US" sz="2000" dirty="0"/>
              <a:t>Sdílená služba</a:t>
            </a:r>
          </a:p>
          <a:p>
            <a:pPr lvl="1"/>
            <a:r>
              <a:rPr lang="cs-CZ" altLang="en-US" sz="2000" dirty="0"/>
              <a:t>Utilita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3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</a:t>
            </a:r>
            <a:r>
              <a:rPr lang="cs-CZ" dirty="0" smtClean="0"/>
              <a:t>strategie </a:t>
            </a:r>
            <a:r>
              <a:rPr lang="cs-CZ" dirty="0"/>
              <a:t>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financí (</a:t>
            </a:r>
            <a:r>
              <a:rPr lang="cs-CZ" dirty="0" err="1"/>
              <a:t>Financial</a:t>
            </a:r>
            <a:r>
              <a:rPr lang="cs-CZ" dirty="0"/>
              <a:t>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Zodpovídá za rozpočetnictví, účtování, zpoplatňování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Zprostředkovává byznysu a IT finanční vyčíslení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portfolia služeb (Service Portfolio Management – SPM)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Kontinuální proces který obsahuje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Definování katalogových služeb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Analýzu: maximalizace hodnoty portfolia, sladění, </a:t>
            </a:r>
            <a:r>
              <a:rPr lang="cs-CZ" dirty="0" err="1"/>
              <a:t>prioritizace</a:t>
            </a:r>
            <a:endParaRPr lang="cs-CZ" dirty="0"/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Schválení: dokončení navrženého portfolia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Stanovení: komunikace rozhodnutí, přiřazení </a:t>
            </a:r>
            <a:r>
              <a:rPr lang="cs-CZ" dirty="0" smtClean="0"/>
              <a:t>zdrojů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99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strategie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požadavků (</a:t>
            </a:r>
            <a:r>
              <a:rPr lang="cs-CZ" dirty="0" err="1"/>
              <a:t>Demand</a:t>
            </a:r>
            <a:r>
              <a:rPr lang="cs-CZ" dirty="0"/>
              <a:t>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Klíčové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Požadavku musí být vyhověno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Nesmí být zbytečná kapacita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Cílem je porozumět zákazníkovým požadavkům, ovlivňovat je a zajišťovat pro ně kapacitu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Service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Package</a:t>
            </a:r>
            <a:r>
              <a:rPr lang="cs-CZ" dirty="0"/>
              <a:t> – definuje úroveň užitečnosti služby a je navržena tak, aby naplnila potřeby </a:t>
            </a:r>
            <a:r>
              <a:rPr lang="cs-CZ" dirty="0" smtClean="0"/>
              <a:t>byznysu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362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vztahů s byznysem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Vytváří silný vztah se zákazníkem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Rozumí byznysu zákazníka a výstupům jeho byznysu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Produktový manažer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Mají zodpovědnost za rozvoj a správu služeb během jejich životního cyklu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Hlavní specialista pro zdroje (</a:t>
            </a:r>
            <a:r>
              <a:rPr lang="cs-CZ" dirty="0" err="1"/>
              <a:t>Chief</a:t>
            </a:r>
            <a:r>
              <a:rPr lang="cs-CZ" dirty="0"/>
              <a:t> </a:t>
            </a:r>
            <a:r>
              <a:rPr lang="cs-CZ" dirty="0" err="1"/>
              <a:t>Sourcing</a:t>
            </a:r>
            <a:r>
              <a:rPr lang="cs-CZ" dirty="0"/>
              <a:t> </a:t>
            </a:r>
            <a:r>
              <a:rPr lang="cs-CZ" dirty="0" err="1"/>
              <a:t>Offiecer</a:t>
            </a:r>
            <a:r>
              <a:rPr lang="cs-CZ" dirty="0"/>
              <a:t>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Odpovědný za strategii zdrojů ve spolupráci s </a:t>
            </a:r>
            <a:r>
              <a:rPr lang="cs-CZ" dirty="0" smtClean="0"/>
              <a:t>CIO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0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</a:t>
            </a:r>
            <a:r>
              <a:rPr lang="cs-CZ" dirty="0" smtClean="0"/>
              <a:t>Design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Návod pro návrh </a:t>
            </a:r>
            <a:r>
              <a:rPr lang="cs-CZ" dirty="0"/>
              <a:t>služeb IT, doprovázený řídícími praktikami, </a:t>
            </a:r>
            <a:r>
              <a:rPr lang="cs-CZ" dirty="0" smtClean="0"/>
              <a:t>procesy a </a:t>
            </a:r>
            <a:r>
              <a:rPr lang="cs-CZ" dirty="0"/>
              <a:t>politikami IT, za </a:t>
            </a:r>
            <a:r>
              <a:rPr lang="cs-CZ" dirty="0" smtClean="0"/>
              <a:t>účelem </a:t>
            </a:r>
            <a:r>
              <a:rPr lang="cs-CZ" dirty="0"/>
              <a:t>realizování strategie a </a:t>
            </a:r>
            <a:r>
              <a:rPr lang="cs-CZ" dirty="0" smtClean="0"/>
              <a:t>ulehčení zavádění služeb </a:t>
            </a:r>
            <a:r>
              <a:rPr lang="cs-CZ" dirty="0"/>
              <a:t>do živého prostředí, a to tak, aby byla </a:t>
            </a:r>
            <a:r>
              <a:rPr lang="cs-CZ" dirty="0" smtClean="0"/>
              <a:t>zajištěna dodávka kvalitních </a:t>
            </a:r>
            <a:r>
              <a:rPr lang="cs-CZ" dirty="0"/>
              <a:t>služeb, spokojenost zákazníka a služby byly </a:t>
            </a:r>
            <a:r>
              <a:rPr lang="cs-CZ" dirty="0" smtClean="0"/>
              <a:t>poskytovány nákladovým </a:t>
            </a:r>
            <a:r>
              <a:rPr lang="cs-CZ" dirty="0"/>
              <a:t>efektivním </a:t>
            </a:r>
            <a:r>
              <a:rPr lang="cs-CZ" dirty="0" smtClean="0"/>
              <a:t>způsobem</a:t>
            </a:r>
          </a:p>
          <a:p>
            <a:endParaRPr lang="cs-CZ" dirty="0"/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Návrh adekvátních a inovativních služeb IT včetně jejich architektury, procesů, politik a dokumentace tak, aby bylo dosaženo současných i budoucích požadavků businessu.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Co se navrhuje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Nová nebo změněná řešení služby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Architektury, technologie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Procesy, role, způsobilosti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Metody měření a metriky</a:t>
            </a:r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92" y="4581098"/>
            <a:ext cx="2057383" cy="2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98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Service Design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Co </a:t>
            </a:r>
            <a:r>
              <a:rPr lang="cs-CZ" dirty="0"/>
              <a:t>musíme udělat, abychom službu poskytli?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Jak </a:t>
            </a:r>
            <a:r>
              <a:rPr lang="cs-CZ" dirty="0"/>
              <a:t>službu vytvoříme?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Jak </a:t>
            </a:r>
            <a:r>
              <a:rPr lang="cs-CZ" dirty="0"/>
              <a:t>ji budeme testovat?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 smtClean="0"/>
              <a:t>Jak </a:t>
            </a:r>
            <a:r>
              <a:rPr lang="cs-CZ" dirty="0"/>
              <a:t>ji nasadíme?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82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je to ITIL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ITIL (</a:t>
            </a:r>
            <a:r>
              <a:rPr lang="cs-CZ" dirty="0" err="1">
                <a:solidFill>
                  <a:srgbClr val="F05B26"/>
                </a:solidFill>
              </a:rPr>
              <a:t>Information</a:t>
            </a:r>
            <a:r>
              <a:rPr lang="cs-CZ" dirty="0">
                <a:solidFill>
                  <a:srgbClr val="F05B26"/>
                </a:solidFill>
              </a:rPr>
              <a:t> Technology </a:t>
            </a:r>
            <a:r>
              <a:rPr lang="cs-CZ" dirty="0" err="1">
                <a:solidFill>
                  <a:srgbClr val="F05B26"/>
                </a:solidFill>
              </a:rPr>
              <a:t>Infrastructure</a:t>
            </a:r>
            <a:r>
              <a:rPr lang="cs-CZ" dirty="0">
                <a:solidFill>
                  <a:srgbClr val="F05B26"/>
                </a:solidFill>
              </a:rPr>
              <a:t> </a:t>
            </a:r>
            <a:r>
              <a:rPr lang="cs-CZ" dirty="0" err="1" smtClean="0">
                <a:solidFill>
                  <a:srgbClr val="F05B26"/>
                </a:solidFill>
              </a:rPr>
              <a:t>Library</a:t>
            </a:r>
            <a:r>
              <a:rPr lang="cs-CZ" dirty="0" smtClean="0"/>
              <a:t>) </a:t>
            </a:r>
            <a:r>
              <a:rPr lang="cs-CZ" dirty="0"/>
              <a:t>= sada knižních publikací, popisujících způsob řízení ICT služeb (ITSM) a ICT infrastruktury</a:t>
            </a:r>
            <a:r>
              <a:rPr lang="cs-CZ" dirty="0" smtClean="0"/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ITIL není metodika, ale rámec pro návrh procesů ITSM založený na nejlepších zkušenostech z praxe!  (Best </a:t>
            </a:r>
            <a:r>
              <a:rPr lang="cs-CZ" dirty="0" err="1"/>
              <a:t>Practices</a:t>
            </a:r>
            <a:r>
              <a:rPr lang="cs-CZ" dirty="0" smtClean="0"/>
              <a:t>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Cílem implementace </a:t>
            </a:r>
            <a:r>
              <a:rPr lang="cs-CZ" dirty="0" err="1"/>
              <a:t>ITILu</a:t>
            </a:r>
            <a:r>
              <a:rPr lang="cs-CZ" dirty="0"/>
              <a:t> je snaha změnit IT </a:t>
            </a:r>
            <a:r>
              <a:rPr lang="cs-CZ" dirty="0" smtClean="0"/>
              <a:t>oddělení </a:t>
            </a:r>
            <a:r>
              <a:rPr lang="cs-CZ" dirty="0"/>
              <a:t>ze servisní organizace na kvalitního poskytovatele služeb zákazníkům (byť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cs-CZ" dirty="0" smtClean="0"/>
              <a:t>interním).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Zaměřuje </a:t>
            </a:r>
            <a:r>
              <a:rPr lang="pl-PL" dirty="0"/>
              <a:t>se na všechno, co je zainteresováno v </a:t>
            </a:r>
            <a:r>
              <a:rPr lang="pl-PL" dirty="0" smtClean="0"/>
              <a:t>IT službě </a:t>
            </a:r>
            <a:r>
              <a:rPr lang="pl-PL" dirty="0"/>
              <a:t>- technologii, lidi i </a:t>
            </a:r>
            <a:r>
              <a:rPr lang="pl-PL" dirty="0" smtClean="0"/>
              <a:t>procesy.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Nabízí</a:t>
            </a:r>
            <a:r>
              <a:rPr lang="en-US" dirty="0" smtClean="0"/>
              <a:t> </a:t>
            </a:r>
            <a:r>
              <a:rPr lang="en-US" dirty="0" err="1"/>
              <a:t>obecný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</a:t>
            </a:r>
            <a:r>
              <a:rPr lang="en-US" dirty="0" err="1"/>
              <a:t>postupu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zvýšit</a:t>
            </a:r>
            <a:r>
              <a:rPr lang="en-US" dirty="0"/>
              <a:t> </a:t>
            </a:r>
            <a:r>
              <a:rPr lang="en-US" dirty="0" err="1" smtClean="0"/>
              <a:t>spokojenost</a:t>
            </a:r>
            <a:r>
              <a:rPr lang="cs-CZ" dirty="0" smtClean="0"/>
              <a:t> </a:t>
            </a:r>
            <a:r>
              <a:rPr lang="en-US" dirty="0" err="1" smtClean="0"/>
              <a:t>zákazníků</a:t>
            </a:r>
            <a:r>
              <a:rPr lang="en-US" dirty="0" smtClean="0"/>
              <a:t> </a:t>
            </a:r>
            <a:r>
              <a:rPr lang="en-US" dirty="0"/>
              <a:t>s IT </a:t>
            </a:r>
            <a:r>
              <a:rPr lang="en-US" dirty="0" err="1"/>
              <a:t>službou</a:t>
            </a:r>
            <a:r>
              <a:rPr lang="en-US" dirty="0"/>
              <a:t>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027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návrhu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hu-HU" dirty="0"/>
              <a:t>návrh služeb tak, aby vyhověly dohodnutým výstupům pro business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návrh procesů pro podporu životního cyklu služby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identifikace a správa rizik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vi-VN" dirty="0"/>
              <a:t>návrh bezpe</a:t>
            </a:r>
            <a:r>
              <a:rPr lang="cs-CZ" dirty="0"/>
              <a:t>č</a:t>
            </a:r>
            <a:r>
              <a:rPr lang="vi-VN" dirty="0"/>
              <a:t>né a odolné infrastruktur</a:t>
            </a:r>
            <a:r>
              <a:rPr lang="cs-CZ" dirty="0"/>
              <a:t> </a:t>
            </a:r>
            <a:r>
              <a:rPr lang="vi-VN" dirty="0"/>
              <a:t>IT, prost</a:t>
            </a:r>
            <a:r>
              <a:rPr lang="cs-CZ" dirty="0"/>
              <a:t>ř</a:t>
            </a:r>
            <a:r>
              <a:rPr lang="vi-VN" dirty="0"/>
              <a:t>edí, aplikací</a:t>
            </a:r>
            <a:r>
              <a:rPr lang="cs-CZ" dirty="0"/>
              <a:t> </a:t>
            </a:r>
            <a:r>
              <a:rPr lang="vi-VN" dirty="0"/>
              <a:t>a datov</a:t>
            </a:r>
            <a:r>
              <a:rPr lang="cs-CZ" dirty="0"/>
              <a:t>ý</a:t>
            </a:r>
            <a:r>
              <a:rPr lang="vi-VN" dirty="0"/>
              <a:t>ch/informa</a:t>
            </a:r>
            <a:r>
              <a:rPr lang="cs-CZ" dirty="0"/>
              <a:t>č</a:t>
            </a:r>
            <a:r>
              <a:rPr lang="vi-VN" dirty="0"/>
              <a:t>ních zdroj</a:t>
            </a:r>
            <a:r>
              <a:rPr lang="cs-CZ" dirty="0"/>
              <a:t>ů</a:t>
            </a:r>
            <a:r>
              <a:rPr lang="vi-VN" dirty="0"/>
              <a:t> a schopností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hu-HU" dirty="0"/>
              <a:t>návrh metod pro měření a návrh metrik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vytváření a správa plánů, procesů, politik, standardů, architektur, rámců a dokumentů pro podporu návrhu kvalitních řešení 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rozvoj dovedností a schopností v 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přínos k obecnému zlepšení kvality služeb IT.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355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návrhu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fr-FR" dirty="0" err="1"/>
              <a:t>Správa</a:t>
            </a:r>
            <a:r>
              <a:rPr lang="fr-FR" dirty="0"/>
              <a:t> </a:t>
            </a:r>
            <a:r>
              <a:rPr lang="fr-FR" dirty="0" err="1"/>
              <a:t>katalogu</a:t>
            </a:r>
            <a:r>
              <a:rPr lang="fr-FR" dirty="0"/>
              <a:t> </a:t>
            </a:r>
            <a:r>
              <a:rPr lang="fr-FR" dirty="0" err="1"/>
              <a:t>slu</a:t>
            </a:r>
            <a:r>
              <a:rPr lang="cs-CZ" dirty="0"/>
              <a:t>ž</a:t>
            </a:r>
            <a:r>
              <a:rPr lang="fr-FR" dirty="0" err="1"/>
              <a:t>eb</a:t>
            </a:r>
            <a:r>
              <a:rPr lang="fr-FR" dirty="0"/>
              <a:t> (Service Catalogue Management – SCM)</a:t>
            </a:r>
            <a:endParaRPr lang="cs-CZ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Vytvoření jednotného zdroje informací o všech službách a jejich detailech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Musí být přístupný všem oprávněným osobám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úrovně služeb (Service </a:t>
            </a:r>
            <a:r>
              <a:rPr lang="cs-CZ" dirty="0" err="1"/>
              <a:t>Level</a:t>
            </a:r>
            <a:r>
              <a:rPr lang="cs-CZ" dirty="0"/>
              <a:t> Management – SLM)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Zajišťuje správný způsob měření a vyhodnocování služeb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Zajišťuje, aby služby byly poskytovány v efektivním rozsahu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SLA, OLA, …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kapacit (</a:t>
            </a:r>
            <a:r>
              <a:rPr lang="cs-CZ" dirty="0" err="1"/>
              <a:t>Capacity</a:t>
            </a:r>
            <a:r>
              <a:rPr lang="cs-CZ" dirty="0"/>
              <a:t>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Zajišťuje správu kapacit v průběhu celého ŽC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Musí participovat už v průběhu návrhu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návrhu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dostupnosti (</a:t>
            </a:r>
            <a:r>
              <a:rPr lang="cs-CZ" dirty="0" err="1"/>
              <a:t>Availability</a:t>
            </a:r>
            <a:r>
              <a:rPr lang="cs-CZ" dirty="0"/>
              <a:t>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Zajišťuje, že cíle dostupnosti jsou měřeny a dosahovány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Reaktivní činnost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Proaktivní činnost (plánování, doporučení, …)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kontinuity služeb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Vytváří plán kontinuity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Po incidentech se služba musí zotavit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bezpečnosti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Kritéria informací: dostupnost, důvěrnost, integrita, </a:t>
            </a:r>
            <a:r>
              <a:rPr lang="cs-CZ" dirty="0" err="1"/>
              <a:t>autencita</a:t>
            </a:r>
            <a:r>
              <a:rPr lang="cs-CZ" dirty="0"/>
              <a:t> a nepopíratelnost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dodavatelů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31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návrhu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Návrhář/</a:t>
            </a:r>
            <a:r>
              <a:rPr lang="cs-CZ" dirty="0" err="1"/>
              <a:t>archtekt</a:t>
            </a:r>
            <a:r>
              <a:rPr lang="cs-CZ" dirty="0"/>
              <a:t> 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katalogu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úrovně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dostupnosti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kontinuity služeb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kapacit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bezpečnosti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Manažer </a:t>
            </a:r>
            <a:r>
              <a:rPr lang="cs-CZ" dirty="0" smtClean="0"/>
              <a:t>dodavatelů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95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</a:t>
            </a:r>
            <a:r>
              <a:rPr lang="cs-CZ" dirty="0" err="1" smtClean="0"/>
              <a:t>Transition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Návod pro </a:t>
            </a:r>
            <a:r>
              <a:rPr lang="cs-CZ" dirty="0"/>
              <a:t>rozvoj způsobilostí pro přechod nových nebo </a:t>
            </a:r>
            <a:r>
              <a:rPr lang="cs-CZ" dirty="0" smtClean="0"/>
              <a:t>změněných služeb do </a:t>
            </a:r>
            <a:r>
              <a:rPr lang="cs-CZ" dirty="0"/>
              <a:t>provozu, </a:t>
            </a:r>
            <a:r>
              <a:rPr lang="cs-CZ" dirty="0" smtClean="0"/>
              <a:t>přičemž </a:t>
            </a:r>
            <a:r>
              <a:rPr lang="cs-CZ" dirty="0"/>
              <a:t>je </a:t>
            </a:r>
            <a:r>
              <a:rPr lang="cs-CZ" dirty="0" smtClean="0"/>
              <a:t>zajištěno, </a:t>
            </a:r>
            <a:r>
              <a:rPr lang="cs-CZ" dirty="0"/>
              <a:t>aby požadavky vzniklé v </a:t>
            </a:r>
            <a:r>
              <a:rPr lang="cs-CZ" dirty="0" smtClean="0">
                <a:solidFill>
                  <a:srgbClr val="F05B26"/>
                </a:solidFill>
              </a:rPr>
              <a:t>Service </a:t>
            </a:r>
            <a:r>
              <a:rPr lang="cs-CZ" dirty="0" err="1" smtClean="0">
                <a:solidFill>
                  <a:srgbClr val="F05B26"/>
                </a:solidFill>
              </a:rPr>
              <a:t>Strategy</a:t>
            </a:r>
            <a:r>
              <a:rPr lang="cs-CZ" dirty="0" smtClean="0">
                <a:solidFill>
                  <a:srgbClr val="F05B26"/>
                </a:solidFill>
              </a:rPr>
              <a:t> </a:t>
            </a:r>
            <a:r>
              <a:rPr lang="cs-CZ" dirty="0"/>
              <a:t>a rozpracované v </a:t>
            </a:r>
            <a:r>
              <a:rPr lang="cs-CZ" dirty="0" smtClean="0">
                <a:solidFill>
                  <a:srgbClr val="F05B26"/>
                </a:solidFill>
              </a:rPr>
              <a:t>Service Design </a:t>
            </a:r>
            <a:r>
              <a:rPr lang="cs-CZ" dirty="0"/>
              <a:t>byly </a:t>
            </a:r>
            <a:r>
              <a:rPr lang="cs-CZ" dirty="0" smtClean="0"/>
              <a:t>efektivní realizovány v </a:t>
            </a:r>
            <a:r>
              <a:rPr lang="cs-CZ" dirty="0" err="1" smtClean="0">
                <a:solidFill>
                  <a:srgbClr val="F05B26"/>
                </a:solidFill>
              </a:rPr>
              <a:t>Serice</a:t>
            </a:r>
            <a:r>
              <a:rPr lang="cs-CZ" dirty="0" smtClean="0">
                <a:solidFill>
                  <a:srgbClr val="F05B26"/>
                </a:solidFill>
              </a:rPr>
              <a:t> </a:t>
            </a:r>
            <a:r>
              <a:rPr lang="cs-CZ" dirty="0" err="1" smtClean="0">
                <a:solidFill>
                  <a:srgbClr val="F05B26"/>
                </a:solidFill>
              </a:rPr>
              <a:t>Operation</a:t>
            </a:r>
            <a:r>
              <a:rPr lang="cs-CZ" dirty="0" smtClean="0"/>
              <a:t>; </a:t>
            </a:r>
            <a:r>
              <a:rPr lang="cs-CZ" dirty="0"/>
              <a:t>při </a:t>
            </a:r>
            <a:r>
              <a:rPr lang="cs-CZ" dirty="0" smtClean="0"/>
              <a:t>současném </a:t>
            </a:r>
            <a:r>
              <a:rPr lang="cs-CZ" dirty="0"/>
              <a:t>zvládání rizik chyb a výpadků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altLang="en-US" dirty="0"/>
              <a:t>Smyslem </a:t>
            </a:r>
            <a:r>
              <a:rPr lang="cs-CZ" altLang="en-US" dirty="0" smtClean="0"/>
              <a:t>Service </a:t>
            </a:r>
            <a:r>
              <a:rPr lang="cs-CZ" altLang="en-US" dirty="0" err="1" smtClean="0"/>
              <a:t>Transition</a:t>
            </a:r>
            <a:r>
              <a:rPr lang="cs-CZ" altLang="en-US" dirty="0" smtClean="0"/>
              <a:t> je </a:t>
            </a:r>
            <a:r>
              <a:rPr lang="cs-CZ" altLang="en-US" dirty="0"/>
              <a:t>převést navržené služby do provozu (implementace)</a:t>
            </a:r>
          </a:p>
          <a:p>
            <a:r>
              <a:rPr lang="cs-CZ" altLang="en-US" dirty="0"/>
              <a:t>Nejde jen o implementaci aplikace, ale i o další </a:t>
            </a:r>
            <a:r>
              <a:rPr lang="cs-CZ" altLang="en-US" dirty="0" smtClean="0"/>
              <a:t>aspekty. Musí </a:t>
            </a:r>
            <a:r>
              <a:rPr lang="cs-CZ" altLang="en-US" dirty="0"/>
              <a:t>pracovat i v nepředvídaných okolnostech , </a:t>
            </a:r>
            <a:r>
              <a:rPr lang="cs-CZ" altLang="en-US" dirty="0" smtClean="0"/>
              <a:t>atd. Je </a:t>
            </a:r>
            <a:r>
              <a:rPr lang="cs-CZ" altLang="en-US" dirty="0"/>
              <a:t>nutné rozumět hodnotě pro byznys</a:t>
            </a:r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42" y="4304873"/>
            <a:ext cx="2057383" cy="2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6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přechodu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 celém životním cyklu působí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hu-HU" dirty="0"/>
              <a:t>Správa změn </a:t>
            </a:r>
            <a:r>
              <a:rPr lang="hu-HU" i="1" dirty="0"/>
              <a:t>(Change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Správa aktiv a konfigurace </a:t>
            </a:r>
            <a:r>
              <a:rPr lang="cs-CZ" i="1" dirty="0"/>
              <a:t>(Service </a:t>
            </a:r>
            <a:r>
              <a:rPr lang="cs-CZ" i="1" dirty="0" err="1"/>
              <a:t>Asset</a:t>
            </a:r>
            <a:r>
              <a:rPr lang="cs-CZ" i="1" dirty="0"/>
              <a:t> and </a:t>
            </a:r>
            <a:r>
              <a:rPr lang="cs-CZ" i="1" dirty="0" err="1"/>
              <a:t>Configuration</a:t>
            </a:r>
            <a:r>
              <a:rPr lang="cs-CZ" i="1" dirty="0"/>
              <a:t>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Správa znalostí </a:t>
            </a:r>
            <a:r>
              <a:rPr lang="cs-CZ" i="1" dirty="0"/>
              <a:t>(</a:t>
            </a:r>
            <a:r>
              <a:rPr lang="cs-CZ" i="1" dirty="0" err="1"/>
              <a:t>Knowledge</a:t>
            </a:r>
            <a:r>
              <a:rPr lang="cs-CZ" i="1" dirty="0"/>
              <a:t> Management).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Zaměřené hlavně (nikoliv výlučně) na přechod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Plánování a podpora přechodu </a:t>
            </a:r>
            <a:r>
              <a:rPr lang="cs-CZ" i="1" dirty="0"/>
              <a:t>(</a:t>
            </a:r>
            <a:r>
              <a:rPr lang="cs-CZ" i="1" dirty="0" err="1"/>
              <a:t>Transition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i="1" dirty="0"/>
              <a:t> and Support)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releas</a:t>
            </a:r>
            <a:r>
              <a:rPr lang="cs-CZ" dirty="0"/>
              <a:t>ů </a:t>
            </a:r>
            <a:r>
              <a:rPr lang="en-US" dirty="0"/>
              <a:t>a </a:t>
            </a:r>
            <a:r>
              <a:rPr lang="en-US" dirty="0" err="1"/>
              <a:t>nasazení</a:t>
            </a:r>
            <a:r>
              <a:rPr lang="en-US" dirty="0"/>
              <a:t> </a:t>
            </a:r>
            <a:r>
              <a:rPr lang="en-US" i="1" dirty="0"/>
              <a:t>(Release and Deployment Management)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Ov</a:t>
            </a:r>
            <a:r>
              <a:rPr lang="cs-CZ" dirty="0" err="1"/>
              <a:t>ěř</a:t>
            </a:r>
            <a:r>
              <a:rPr lang="en-US" dirty="0" err="1"/>
              <a:t>ení</a:t>
            </a:r>
            <a:r>
              <a:rPr lang="en-US" dirty="0"/>
              <a:t> a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slu</a:t>
            </a:r>
            <a:r>
              <a:rPr lang="cs-CZ" dirty="0"/>
              <a:t>ž</a:t>
            </a:r>
            <a:r>
              <a:rPr lang="en-US" dirty="0"/>
              <a:t>by </a:t>
            </a:r>
            <a:r>
              <a:rPr lang="en-US" i="1" dirty="0"/>
              <a:t>(Service Validation and Testing)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 Vyhodnocení </a:t>
            </a:r>
            <a:r>
              <a:rPr lang="cs-CZ" i="1" dirty="0"/>
              <a:t>(</a:t>
            </a:r>
            <a:r>
              <a:rPr lang="cs-CZ" i="1" dirty="0" err="1"/>
              <a:t>Evaluation</a:t>
            </a:r>
            <a:r>
              <a:rPr lang="cs-CZ" i="1" dirty="0"/>
              <a:t>).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01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 přechodu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Plánování a podpora přechodu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Plánování a koordinace zdrojů, aby požadavky z návrhu služeb byly realizovány v provozu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Identifikace správa a kontrola rizik během činností spojených s přechode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releas</a:t>
            </a:r>
            <a:r>
              <a:rPr lang="cs-CZ" dirty="0"/>
              <a:t>ů </a:t>
            </a:r>
            <a:r>
              <a:rPr lang="en-US" dirty="0"/>
              <a:t>a </a:t>
            </a:r>
            <a:r>
              <a:rPr lang="en-US" dirty="0" err="1"/>
              <a:t>nasazení</a:t>
            </a:r>
            <a:endParaRPr lang="cs-CZ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Shromáždí všechny aspekty služeb a dodá je do produkce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Zajišťuje, aby změny byly dodávány </a:t>
            </a:r>
            <a:r>
              <a:rPr lang="cs-CZ" dirty="0" err="1"/>
              <a:t>optimalizovaně</a:t>
            </a:r>
            <a:endParaRPr lang="en-US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err="1"/>
              <a:t>Ov</a:t>
            </a:r>
            <a:r>
              <a:rPr lang="cs-CZ" dirty="0" err="1"/>
              <a:t>ěř</a:t>
            </a:r>
            <a:r>
              <a:rPr lang="en-US" dirty="0" err="1"/>
              <a:t>ení</a:t>
            </a:r>
            <a:r>
              <a:rPr lang="en-US" dirty="0"/>
              <a:t> a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slu</a:t>
            </a:r>
            <a:r>
              <a:rPr lang="cs-CZ" dirty="0"/>
              <a:t>ž</a:t>
            </a:r>
            <a:r>
              <a:rPr lang="en-US" dirty="0"/>
              <a:t>by</a:t>
            </a:r>
            <a:endParaRPr lang="cs-CZ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Ověřuje, zda služba podporuje požadavky  byznysu včetně dohodnutých SLA</a:t>
            </a:r>
            <a:endParaRPr lang="en-US" dirty="0"/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 Vyhodnocení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Vyhodnocuje, zda je služba bude užitečná pro byznys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3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</a:t>
            </a:r>
            <a:r>
              <a:rPr lang="cs-CZ" dirty="0" err="1" smtClean="0"/>
              <a:t>Operation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Návod pro dosažení </a:t>
            </a:r>
            <a:r>
              <a:rPr lang="cs-CZ" dirty="0"/>
              <a:t>efektivity a </a:t>
            </a:r>
            <a:r>
              <a:rPr lang="cs-CZ" dirty="0" smtClean="0"/>
              <a:t>účinnosti </a:t>
            </a:r>
            <a:r>
              <a:rPr lang="cs-CZ" dirty="0"/>
              <a:t>při dodávce a podpoře služeb tak, </a:t>
            </a:r>
            <a:r>
              <a:rPr lang="cs-CZ" dirty="0" smtClean="0"/>
              <a:t>aby byla zajištěna </a:t>
            </a:r>
            <a:r>
              <a:rPr lang="cs-CZ" dirty="0"/>
              <a:t>hodnota pro zákazníka a poskytovatele služeb</a:t>
            </a:r>
            <a:r>
              <a:rPr lang="cs-CZ" dirty="0" smtClean="0"/>
              <a:t>. Strategické </a:t>
            </a:r>
            <a:r>
              <a:rPr lang="cs-CZ" dirty="0"/>
              <a:t>cíle jsou v rozhodující </a:t>
            </a:r>
            <a:r>
              <a:rPr lang="cs-CZ" dirty="0" smtClean="0"/>
              <a:t>míře realizovány prostřednictvím Provozu </a:t>
            </a:r>
            <a:r>
              <a:rPr lang="cs-CZ" dirty="0"/>
              <a:t>služeb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Dodávka dohodnutých služeb uživatelům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Správa aplikací, technologií a infrastruktury, které tuto dodávku podporují</a:t>
            </a:r>
          </a:p>
          <a:p>
            <a:pPr marL="365760" lvl="1" indent="-283464">
              <a:lnSpc>
                <a:spcPct val="110000"/>
              </a:lnSpc>
              <a:spcBef>
                <a:spcPts val="0"/>
              </a:spcBef>
              <a:buFont typeface="Wingdings 2"/>
              <a:buChar char=""/>
              <a:defRPr/>
            </a:pPr>
            <a:r>
              <a:rPr lang="cs-CZ" dirty="0"/>
              <a:t>Důležité vyvážit konfliktní </a:t>
            </a:r>
            <a:r>
              <a:rPr lang="cs-CZ" dirty="0" smtClean="0"/>
              <a:t>cíle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cs-CZ" dirty="0" smtClean="0"/>
              <a:t>žádný </a:t>
            </a:r>
            <a:r>
              <a:rPr lang="cs-CZ" dirty="0"/>
              <a:t>cíl nesmí </a:t>
            </a:r>
            <a:r>
              <a:rPr lang="cs-CZ" dirty="0" smtClean="0"/>
              <a:t>převážit</a:t>
            </a:r>
            <a:r>
              <a:rPr lang="en-US" dirty="0" smtClean="0"/>
              <a:t>)</a:t>
            </a:r>
            <a:endParaRPr lang="cs-CZ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hu-HU" dirty="0"/>
              <a:t>vnitřní pohled IT versus vnější pohled businessu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kvalita </a:t>
            </a:r>
            <a:r>
              <a:rPr lang="cs-CZ" dirty="0"/>
              <a:t>služby versus náklady na službu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vi-VN" dirty="0"/>
              <a:t>reaktivní versus proaktivní </a:t>
            </a:r>
            <a:r>
              <a:rPr lang="cs-CZ" dirty="0"/>
              <a:t>č</a:t>
            </a:r>
            <a:r>
              <a:rPr lang="vi-VN" dirty="0"/>
              <a:t>innosti</a:t>
            </a:r>
            <a:r>
              <a:rPr lang="vi-VN" dirty="0" smtClean="0"/>
              <a:t>.</a:t>
            </a:r>
            <a:endParaRPr lang="en-US" dirty="0" smtClean="0"/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42" y="4304873"/>
            <a:ext cx="2057383" cy="2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91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</a:t>
            </a:r>
            <a:r>
              <a:rPr lang="cs-CZ" dirty="0" smtClean="0"/>
              <a:t>procesy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Event</a:t>
            </a:r>
            <a:r>
              <a:rPr lang="cs-CZ" dirty="0"/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Incident </a:t>
            </a:r>
            <a:r>
              <a:rPr lang="cs-CZ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Request</a:t>
            </a:r>
            <a:r>
              <a:rPr lang="cs-CZ" dirty="0" smtClean="0"/>
              <a:t> </a:t>
            </a:r>
            <a:r>
              <a:rPr lang="cs-CZ" dirty="0" err="1"/>
              <a:t>Fulfilment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Access </a:t>
            </a:r>
            <a:r>
              <a:rPr lang="cs-CZ" dirty="0"/>
              <a:t>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black">
          <a:xfrm>
            <a:off x="1687514" y="5919789"/>
            <a:ext cx="1006475" cy="3206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88BC43DD-4790-4D86-8517-050A75DB102B}" type="slidenum">
              <a:rPr lang="en-US" altLang="en-US" sz="1000" b="1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38</a:t>
            </a:fld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12990" y="5645152"/>
            <a:ext cx="7775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spcAft>
                <a:spcPct val="15000"/>
              </a:spcAft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200" b="1" i="1" dirty="0"/>
              <a:t>Relationship between Incidents, Problems, Known Errors and RFCs</a:t>
            </a:r>
            <a:endParaRPr lang="cs-CZ" altLang="cs-CZ" sz="1200" b="1" i="1" dirty="0"/>
          </a:p>
        </p:txBody>
      </p:sp>
      <p:pic>
        <p:nvPicPr>
          <p:cNvPr id="7" name="Picture 5" descr="Figure 5.4-Relationship between Incidents, Problems, Known Errors and RF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27" y="4528797"/>
            <a:ext cx="7200900" cy="93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42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Event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2000" smtClean="0">
                <a:solidFill>
                  <a:srgbClr val="F05B26"/>
                </a:solidFill>
              </a:rPr>
              <a:t>Event</a:t>
            </a:r>
            <a:endParaRPr lang="cs-CZ" altLang="en-US" sz="2000" dirty="0">
              <a:solidFill>
                <a:srgbClr val="F05B26"/>
              </a:solidFill>
            </a:endParaRPr>
          </a:p>
          <a:p>
            <a:pPr lvl="2">
              <a:lnSpc>
                <a:spcPct val="80000"/>
              </a:lnSpc>
            </a:pPr>
            <a:r>
              <a:rPr lang="cs-CZ" altLang="en-US" sz="1700" dirty="0"/>
              <a:t>Něco nefunguje korektně</a:t>
            </a:r>
          </a:p>
          <a:p>
            <a:pPr lvl="2">
              <a:lnSpc>
                <a:spcPct val="80000"/>
              </a:lnSpc>
            </a:pPr>
            <a:r>
              <a:rPr lang="cs-CZ" altLang="en-US" sz="1700" dirty="0"/>
              <a:t>Běžná rutinní aktivita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Generuje oznámení události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Odpovědi na události buď automatické nebo vyžadují manuální zásah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90875" y="4591050"/>
            <a:ext cx="4500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spcBef>
                <a:spcPct val="35000"/>
              </a:spcBef>
              <a:spcAft>
                <a:spcPct val="15000"/>
              </a:spcAft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342900" defTabSz="457200" eaLnBrk="0" hangingPunct="0">
              <a:spcBef>
                <a:spcPct val="25000"/>
              </a:spcBef>
              <a:spcAft>
                <a:spcPct val="15000"/>
              </a:spcAft>
              <a:buFont typeface="Arial" panose="020B0604020202020204" pitchFamily="34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&gt;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200" b="1" dirty="0"/>
              <a:t>   		(Agreed Service Time</a:t>
            </a:r>
          </a:p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200" b="1" dirty="0"/>
              <a:t> 			(AST) – downtime)</a:t>
            </a:r>
          </a:p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200" b="1" dirty="0"/>
              <a:t>Availability (%) = ———————————- X 100 %</a:t>
            </a:r>
          </a:p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200" b="1" dirty="0"/>
              <a:t>				Agreed Service Time (AST)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061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ITIL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Prvn</a:t>
            </a:r>
            <a:r>
              <a:rPr lang="cs-CZ" dirty="0" smtClean="0"/>
              <a:t>í ITIL byl publikován v letech 1989 až 1995 u </a:t>
            </a:r>
            <a:r>
              <a:rPr lang="cs-CZ" i="1" dirty="0" smtClean="0"/>
              <a:t>Her </a:t>
            </a:r>
            <a:r>
              <a:rPr lang="cs-CZ" i="1" dirty="0" err="1" smtClean="0"/>
              <a:t>Majesty’s</a:t>
            </a:r>
            <a:r>
              <a:rPr lang="cs-CZ" i="1" dirty="0" smtClean="0"/>
              <a:t> </a:t>
            </a:r>
            <a:r>
              <a:rPr lang="cs-CZ" i="1" dirty="0" err="1" smtClean="0"/>
              <a:t>Stationery</a:t>
            </a:r>
            <a:r>
              <a:rPr lang="en-US" i="1" dirty="0" smtClean="0"/>
              <a:t> </a:t>
            </a:r>
            <a:r>
              <a:rPr lang="cs-CZ" i="1" dirty="0" smtClean="0"/>
              <a:t>Office </a:t>
            </a:r>
            <a:r>
              <a:rPr lang="cs-CZ" dirty="0" smtClean="0"/>
              <a:t>(HMSO) ve Spojeném království.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05B26"/>
                </a:solidFill>
              </a:rPr>
              <a:t>Klasický</a:t>
            </a:r>
            <a:r>
              <a:rPr lang="en-US" dirty="0">
                <a:solidFill>
                  <a:srgbClr val="F05B26"/>
                </a:solidFill>
              </a:rPr>
              <a:t> ITIL </a:t>
            </a:r>
            <a:r>
              <a:rPr lang="en-US" dirty="0"/>
              <a:t>(</a:t>
            </a:r>
            <a:r>
              <a:rPr lang="en-US" dirty="0" err="1"/>
              <a:t>počátek</a:t>
            </a:r>
            <a:r>
              <a:rPr lang="en-US" dirty="0"/>
              <a:t> 80. let)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zaměřeno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vládní</a:t>
            </a:r>
            <a:r>
              <a:rPr lang="en-US" dirty="0"/>
              <a:t> a </a:t>
            </a:r>
            <a:r>
              <a:rPr lang="en-US" dirty="0" err="1"/>
              <a:t>veřejný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cíl</a:t>
            </a:r>
            <a:r>
              <a:rPr lang="en-US" dirty="0"/>
              <a:t> – </a:t>
            </a:r>
            <a:r>
              <a:rPr lang="en-US" dirty="0" err="1"/>
              <a:t>dosáhnout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IT </a:t>
            </a:r>
            <a:r>
              <a:rPr lang="en-US" dirty="0" err="1"/>
              <a:t>služeb</a:t>
            </a:r>
            <a:endParaRPr lang="en-US" dirty="0"/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Rozrostlo</a:t>
            </a:r>
            <a:r>
              <a:rPr lang="en-US" dirty="0"/>
              <a:t> se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31 </a:t>
            </a:r>
            <a:r>
              <a:rPr lang="en-US" dirty="0" err="1" smtClean="0"/>
              <a:t>knih</a:t>
            </a:r>
            <a:endParaRPr lang="en-US" dirty="0" smtClean="0"/>
          </a:p>
          <a:p>
            <a:pPr marL="98583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05B26"/>
                </a:solidFill>
              </a:rPr>
              <a:t>Revidovaný</a:t>
            </a:r>
            <a:r>
              <a:rPr lang="en-US" dirty="0">
                <a:solidFill>
                  <a:srgbClr val="F05B26"/>
                </a:solidFill>
              </a:rPr>
              <a:t> ITIL </a:t>
            </a:r>
            <a:r>
              <a:rPr lang="en-US" dirty="0"/>
              <a:t>(</a:t>
            </a:r>
            <a:r>
              <a:rPr lang="en-US" dirty="0" err="1"/>
              <a:t>verze</a:t>
            </a:r>
            <a:r>
              <a:rPr lang="en-US" dirty="0"/>
              <a:t> 2, 2000 -2002)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/>
              <a:t>OGC – Office of Government Commerce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zaměřeno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organizací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poskytují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</a:t>
            </a:r>
            <a:r>
              <a:rPr lang="en-US" dirty="0" smtClean="0"/>
              <a:t>IT</a:t>
            </a:r>
            <a:r>
              <a:rPr lang="cs-CZ" dirty="0" smtClean="0"/>
              <a:t>, </a:t>
            </a:r>
            <a:r>
              <a:rPr lang="en-US" dirty="0" err="1" smtClean="0"/>
              <a:t>celosvětový</a:t>
            </a:r>
            <a:r>
              <a:rPr lang="en-US" dirty="0" smtClean="0"/>
              <a:t> </a:t>
            </a:r>
            <a:r>
              <a:rPr lang="en-US" dirty="0"/>
              <a:t>de-facto </a:t>
            </a:r>
            <a:r>
              <a:rPr lang="en-US" dirty="0" smtClean="0"/>
              <a:t>standard</a:t>
            </a:r>
            <a:endParaRPr lang="cs-CZ" dirty="0" smtClean="0"/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cs-CZ" dirty="0"/>
              <a:t>8</a:t>
            </a:r>
            <a:r>
              <a:rPr lang="cs-CZ" dirty="0" smtClean="0"/>
              <a:t> knih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05B26"/>
                </a:solidFill>
              </a:rPr>
              <a:t>2007 ITIL </a:t>
            </a:r>
            <a:r>
              <a:rPr lang="en-US" dirty="0" err="1">
                <a:solidFill>
                  <a:srgbClr val="F05B26"/>
                </a:solidFill>
              </a:rPr>
              <a:t>verze</a:t>
            </a:r>
            <a:r>
              <a:rPr lang="en-US" dirty="0">
                <a:solidFill>
                  <a:srgbClr val="F05B26"/>
                </a:solidFill>
              </a:rPr>
              <a:t> 3 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Struktura</a:t>
            </a:r>
            <a:r>
              <a:rPr lang="en-US" dirty="0"/>
              <a:t> ITIL </a:t>
            </a:r>
            <a:r>
              <a:rPr lang="en-US" dirty="0" err="1" smtClean="0"/>
              <a:t>přeskupena</a:t>
            </a:r>
            <a:r>
              <a:rPr lang="cs-CZ" dirty="0" smtClean="0"/>
              <a:t>: 5 knih </a:t>
            </a:r>
            <a:r>
              <a:rPr lang="en-US" dirty="0"/>
              <a:t>(+1 </a:t>
            </a:r>
            <a:r>
              <a:rPr lang="en-US" dirty="0" err="1"/>
              <a:t>jako</a:t>
            </a:r>
            <a:r>
              <a:rPr lang="en-US" dirty="0"/>
              <a:t> guide k </a:t>
            </a:r>
            <a:r>
              <a:rPr lang="en-US" dirty="0" err="1"/>
              <a:t>ostatním</a:t>
            </a:r>
            <a:r>
              <a:rPr lang="en-US" dirty="0"/>
              <a:t> </a:t>
            </a:r>
            <a:r>
              <a:rPr lang="en-US" dirty="0" err="1"/>
              <a:t>knihám</a:t>
            </a:r>
            <a:r>
              <a:rPr lang="en-US" dirty="0"/>
              <a:t>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 </a:t>
            </a:r>
            <a:r>
              <a:rPr lang="en-US" dirty="0" err="1"/>
              <a:t>reflektují</a:t>
            </a:r>
            <a:r>
              <a:rPr lang="en-US" dirty="0"/>
              <a:t>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en-US" dirty="0" err="1" smtClean="0"/>
              <a:t>služby</a:t>
            </a:r>
            <a:endParaRPr lang="cs-CZ" dirty="0" smtClean="0"/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/>
              <a:t>Pro oblast Service Management </a:t>
            </a:r>
            <a:r>
              <a:rPr lang="en-US" dirty="0" err="1"/>
              <a:t>existuje</a:t>
            </a:r>
            <a:r>
              <a:rPr lang="en-US" dirty="0"/>
              <a:t> standard </a:t>
            </a:r>
            <a:r>
              <a:rPr lang="en-US" b="1" dirty="0"/>
              <a:t>ISO IEC 20 000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612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Incident </a:t>
            </a:r>
            <a:r>
              <a:rPr lang="cs-CZ" dirty="0" smtClean="0"/>
              <a:t>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F05B26"/>
                </a:solidFill>
              </a:rPr>
              <a:t>Incident</a:t>
            </a:r>
            <a:r>
              <a:rPr lang="cs-CZ" altLang="en-US" dirty="0" smtClean="0"/>
              <a:t> </a:t>
            </a:r>
            <a:r>
              <a:rPr lang="cs-CZ" altLang="en-US" dirty="0"/>
              <a:t>je neplánované přerušení dodávky nebo snížení kvality. Porucha, která nedopadla na službu je také </a:t>
            </a:r>
            <a:r>
              <a:rPr lang="cs-CZ" altLang="en-US" dirty="0" smtClean="0"/>
              <a:t>incidentem. Je detekovány </a:t>
            </a:r>
            <a:r>
              <a:rPr lang="cs-CZ" altLang="en-US" dirty="0"/>
              <a:t>správou událostí nebo hlášením </a:t>
            </a:r>
            <a:r>
              <a:rPr lang="cs-CZ" altLang="en-US" dirty="0" smtClean="0"/>
              <a:t>uživatelů. Pokud </a:t>
            </a:r>
            <a:r>
              <a:rPr lang="cs-CZ" altLang="en-US" dirty="0"/>
              <a:t>nelze rychle vyřešit je třeba jej </a:t>
            </a:r>
            <a:r>
              <a:rPr lang="cs-CZ" altLang="en-US" dirty="0" smtClean="0"/>
              <a:t>eskalovat</a:t>
            </a:r>
            <a:endParaRPr lang="cs-CZ" altLang="en-US" sz="16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Klasifikace incidentů</a:t>
            </a:r>
            <a:endParaRPr lang="en-US" altLang="cs-CZ" dirty="0">
              <a:solidFill>
                <a:schemeClr val="tx1"/>
              </a:solidFill>
            </a:endParaRPr>
          </a:p>
          <a:p>
            <a:pPr lvl="1"/>
            <a:r>
              <a:rPr lang="cs-CZ" altLang="cs-CZ" dirty="0" smtClean="0"/>
              <a:t>Kategorizace</a:t>
            </a:r>
            <a:endParaRPr lang="cs-CZ" altLang="cs-CZ" dirty="0"/>
          </a:p>
          <a:p>
            <a:pPr lvl="2"/>
            <a:r>
              <a:rPr lang="en-US" altLang="cs-CZ" dirty="0" smtClean="0"/>
              <a:t>Application</a:t>
            </a:r>
            <a:r>
              <a:rPr lang="en-US" altLang="cs-CZ" dirty="0"/>
              <a:t>, Hardware, Service Request, Security </a:t>
            </a:r>
            <a:r>
              <a:rPr lang="en-US" altLang="cs-CZ" dirty="0" smtClean="0"/>
              <a:t>Incident</a:t>
            </a:r>
            <a:endParaRPr lang="cs-CZ" altLang="cs-CZ" dirty="0" smtClean="0"/>
          </a:p>
          <a:p>
            <a:pPr lvl="2"/>
            <a:r>
              <a:rPr lang="cs-CZ" altLang="cs-CZ" dirty="0" smtClean="0"/>
              <a:t>Proč: Vytvoření trendů pro použití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Managementu a ostatních IT Service Management (ITSM) aktivit</a:t>
            </a:r>
          </a:p>
          <a:p>
            <a:pPr lvl="1"/>
            <a:r>
              <a:rPr lang="en-US" altLang="cs-CZ" dirty="0" err="1" smtClean="0"/>
              <a:t>Prioritiz</a:t>
            </a:r>
            <a:r>
              <a:rPr lang="cs-CZ" altLang="cs-CZ" dirty="0" err="1" smtClean="0"/>
              <a:t>ace</a:t>
            </a:r>
            <a:endParaRPr lang="cs-CZ" altLang="cs-CZ" dirty="0" smtClean="0"/>
          </a:p>
          <a:p>
            <a:pPr lvl="2"/>
            <a:r>
              <a:rPr lang="en-US" altLang="cs-CZ" dirty="0" err="1" smtClean="0"/>
              <a:t>Dopad</a:t>
            </a:r>
            <a:r>
              <a:rPr lang="en-US" altLang="cs-CZ" dirty="0"/>
              <a:t>: </a:t>
            </a:r>
            <a:r>
              <a:rPr lang="en-US" altLang="cs-CZ" dirty="0" err="1"/>
              <a:t>rozsah</a:t>
            </a:r>
            <a:r>
              <a:rPr lang="en-US" altLang="cs-CZ" dirty="0"/>
              <a:t> </a:t>
            </a:r>
            <a:r>
              <a:rPr lang="en-US" altLang="cs-CZ" dirty="0" err="1"/>
              <a:t>odchylky</a:t>
            </a:r>
            <a:r>
              <a:rPr lang="en-US" altLang="cs-CZ" dirty="0"/>
              <a:t> od </a:t>
            </a:r>
            <a:r>
              <a:rPr lang="en-US" altLang="cs-CZ" dirty="0" err="1"/>
              <a:t>běžné</a:t>
            </a:r>
            <a:r>
              <a:rPr lang="en-US" altLang="cs-CZ" dirty="0"/>
              <a:t> </a:t>
            </a:r>
            <a:r>
              <a:rPr lang="en-US" altLang="cs-CZ" dirty="0" err="1"/>
              <a:t>úrovně</a:t>
            </a:r>
            <a:r>
              <a:rPr lang="en-US" altLang="cs-CZ" dirty="0"/>
              <a:t> </a:t>
            </a:r>
            <a:r>
              <a:rPr lang="en-US" altLang="cs-CZ" dirty="0" err="1"/>
              <a:t>služeb</a:t>
            </a:r>
            <a:r>
              <a:rPr lang="en-US" altLang="cs-CZ" dirty="0"/>
              <a:t>; </a:t>
            </a:r>
            <a:r>
              <a:rPr lang="en-US" altLang="cs-CZ" dirty="0" err="1"/>
              <a:t>aspekty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počet</a:t>
            </a:r>
            <a:r>
              <a:rPr lang="en-US" altLang="cs-CZ" dirty="0"/>
              <a:t> </a:t>
            </a:r>
            <a:r>
              <a:rPr lang="en-US" altLang="cs-CZ" dirty="0" err="1"/>
              <a:t>uživatelů</a:t>
            </a:r>
            <a:r>
              <a:rPr lang="en-US" altLang="cs-CZ" dirty="0"/>
              <a:t> a </a:t>
            </a:r>
            <a:r>
              <a:rPr lang="en-US" altLang="cs-CZ" dirty="0" err="1"/>
              <a:t>příslušné</a:t>
            </a:r>
            <a:r>
              <a:rPr lang="en-US" altLang="cs-CZ" dirty="0"/>
              <a:t> </a:t>
            </a:r>
            <a:r>
              <a:rPr lang="en-US" altLang="cs-CZ" dirty="0" err="1" smtClean="0"/>
              <a:t>služby</a:t>
            </a:r>
            <a:endParaRPr lang="cs-CZ" altLang="cs-CZ" dirty="0" smtClean="0"/>
          </a:p>
          <a:p>
            <a:pPr lvl="2"/>
            <a:r>
              <a:rPr lang="en-US" altLang="cs-CZ" dirty="0" err="1" smtClean="0"/>
              <a:t>Naléhavost</a:t>
            </a:r>
            <a:r>
              <a:rPr lang="en-US" altLang="cs-CZ" dirty="0"/>
              <a:t>: Do </a:t>
            </a:r>
            <a:r>
              <a:rPr lang="en-US" altLang="cs-CZ" dirty="0" err="1"/>
              <a:t>jaké</a:t>
            </a:r>
            <a:r>
              <a:rPr lang="en-US" altLang="cs-CZ" dirty="0"/>
              <a:t> </a:t>
            </a:r>
            <a:r>
              <a:rPr lang="en-US" altLang="cs-CZ" dirty="0" err="1"/>
              <a:t>míry</a:t>
            </a:r>
            <a:r>
              <a:rPr lang="en-US" altLang="cs-CZ" dirty="0"/>
              <a:t> </a:t>
            </a:r>
            <a:r>
              <a:rPr lang="en-US" altLang="cs-CZ" dirty="0" err="1"/>
              <a:t>může</a:t>
            </a:r>
            <a:r>
              <a:rPr lang="en-US" altLang="cs-CZ" dirty="0"/>
              <a:t> </a:t>
            </a:r>
            <a:r>
              <a:rPr lang="en-US" altLang="cs-CZ" dirty="0" err="1"/>
              <a:t>být</a:t>
            </a:r>
            <a:r>
              <a:rPr lang="en-US" altLang="cs-CZ" dirty="0"/>
              <a:t> </a:t>
            </a:r>
            <a:r>
              <a:rPr lang="en-US" altLang="cs-CZ" dirty="0" err="1"/>
              <a:t>řešení</a:t>
            </a:r>
            <a:r>
              <a:rPr lang="en-US" altLang="cs-CZ" dirty="0"/>
              <a:t> </a:t>
            </a:r>
            <a:r>
              <a:rPr lang="en-US" altLang="cs-CZ" dirty="0" err="1"/>
              <a:t>incidentu</a:t>
            </a:r>
            <a:r>
              <a:rPr lang="en-US" altLang="cs-CZ" dirty="0"/>
              <a:t> </a:t>
            </a:r>
            <a:r>
              <a:rPr lang="en-US" altLang="cs-CZ" dirty="0" err="1" smtClean="0"/>
              <a:t>odložen</a:t>
            </a:r>
            <a:endParaRPr lang="en-US" alt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Rounded Rectangle 4"/>
          <p:cNvSpPr/>
          <p:nvPr/>
        </p:nvSpPr>
        <p:spPr bwMode="auto">
          <a:xfrm>
            <a:off x="3733815" y="5200650"/>
            <a:ext cx="4714875" cy="100012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Priority = Impact X Urgency</a:t>
            </a:r>
          </a:p>
        </p:txBody>
      </p:sp>
    </p:spTree>
    <p:extLst>
      <p:ext uri="{BB962C8B-B14F-4D97-AF65-F5344CB8AC3E}">
        <p14:creationId xmlns:p14="http://schemas.microsoft.com/office/powerpoint/2010/main" val="40709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79481A-EEB6-413A-9DB4-1FFCD7CB81AB}" type="slidenum">
              <a:rPr lang="en-US" altLang="en-US">
                <a:solidFill>
                  <a:srgbClr val="FFFFFF"/>
                </a:solidFill>
              </a:rPr>
              <a:pPr eaLnBrk="1" hangingPunct="1"/>
              <a:t>41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4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</a:t>
            </a: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Management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spcBef>
                <a:spcPts val="0"/>
              </a:spcBef>
            </a:pPr>
            <a:r>
              <a:rPr lang="cs-CZ" altLang="en-US" sz="2000" dirty="0" err="1" smtClean="0">
                <a:solidFill>
                  <a:srgbClr val="F05B26"/>
                </a:solidFill>
              </a:rPr>
              <a:t>Problem</a:t>
            </a:r>
            <a:r>
              <a:rPr lang="cs-CZ" altLang="en-US" dirty="0" smtClean="0">
                <a:solidFill>
                  <a:srgbClr val="F05B26"/>
                </a:solidFill>
              </a:rPr>
              <a:t> </a:t>
            </a:r>
            <a:r>
              <a:rPr lang="cs-CZ" altLang="en-US" dirty="0" smtClean="0"/>
              <a:t>- je </a:t>
            </a:r>
            <a:r>
              <a:rPr lang="cs-CZ" altLang="en-US" dirty="0"/>
              <a:t>příčinou </a:t>
            </a:r>
            <a:r>
              <a:rPr lang="cs-CZ" altLang="en-US" dirty="0" smtClean="0"/>
              <a:t>incidentů. </a:t>
            </a:r>
            <a:r>
              <a:rPr lang="cs-CZ" altLang="en-US" dirty="0"/>
              <a:t>Problém je často výsledkem několika </a:t>
            </a:r>
            <a:r>
              <a:rPr lang="cs-CZ" altLang="en-US" dirty="0" smtClean="0"/>
              <a:t>incidentů </a:t>
            </a:r>
          </a:p>
          <a:p>
            <a:pPr marL="1065212" lvl="2" indent="-342900">
              <a:lnSpc>
                <a:spcPct val="110000"/>
              </a:lnSpc>
              <a:spcBef>
                <a:spcPts val="0"/>
              </a:spcBef>
            </a:pPr>
            <a:r>
              <a:rPr lang="cs-CZ" altLang="en-US" dirty="0" err="1" smtClean="0">
                <a:solidFill>
                  <a:srgbClr val="F05B26"/>
                </a:solidFill>
              </a:rPr>
              <a:t>Problem</a:t>
            </a:r>
            <a:r>
              <a:rPr lang="cs-CZ" altLang="en-US" dirty="0" smtClean="0">
                <a:solidFill>
                  <a:srgbClr val="F05B26"/>
                </a:solidFill>
              </a:rPr>
              <a:t> </a:t>
            </a:r>
            <a:r>
              <a:rPr lang="cs-CZ" altLang="en-US" dirty="0" err="1" smtClean="0">
                <a:solidFill>
                  <a:srgbClr val="F05B26"/>
                </a:solidFill>
              </a:rPr>
              <a:t>managment</a:t>
            </a:r>
            <a:r>
              <a:rPr lang="cs-CZ" altLang="en-US" dirty="0" smtClean="0">
                <a:solidFill>
                  <a:srgbClr val="F05B26"/>
                </a:solidFill>
              </a:rPr>
              <a:t> </a:t>
            </a:r>
            <a:r>
              <a:rPr lang="cs-CZ" altLang="en-US" dirty="0" smtClean="0"/>
              <a:t>má odpovědnost </a:t>
            </a:r>
            <a:r>
              <a:rPr lang="cs-CZ" altLang="en-US" dirty="0"/>
              <a:t>za další zkoumání </a:t>
            </a:r>
            <a:r>
              <a:rPr lang="cs-CZ" altLang="en-US" dirty="0" smtClean="0"/>
              <a:t>incidentů. Eviduje </a:t>
            </a:r>
            <a:r>
              <a:rPr lang="cs-CZ" altLang="en-US" dirty="0"/>
              <a:t>informace o problémech, řešeních, </a:t>
            </a:r>
            <a:r>
              <a:rPr lang="cs-CZ" altLang="en-US" dirty="0" err="1"/>
              <a:t>workaroundech</a:t>
            </a:r>
            <a:r>
              <a:rPr lang="cs-CZ" altLang="en-US" dirty="0"/>
              <a:t>, </a:t>
            </a:r>
            <a:r>
              <a:rPr lang="cs-CZ" altLang="en-US" dirty="0" smtClean="0"/>
              <a:t>…</a:t>
            </a:r>
          </a:p>
          <a:p>
            <a:pPr lvl="1"/>
            <a:endParaRPr lang="cs-CZ" altLang="cs-CZ" dirty="0"/>
          </a:p>
          <a:p>
            <a:pPr>
              <a:lnSpc>
                <a:spcPct val="90000"/>
              </a:lnSpc>
            </a:pPr>
            <a:r>
              <a:rPr lang="en-US" altLang="cs-CZ" dirty="0" smtClean="0">
                <a:solidFill>
                  <a:srgbClr val="F05B26"/>
                </a:solidFill>
              </a:rPr>
              <a:t>Work-around</a:t>
            </a:r>
            <a:r>
              <a:rPr lang="cs-CZ" altLang="cs-CZ" dirty="0" smtClean="0">
                <a:solidFill>
                  <a:srgbClr val="F05B26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- </a:t>
            </a:r>
            <a:r>
              <a:rPr lang="cs-CZ" altLang="cs-CZ" sz="1800" dirty="0" smtClean="0"/>
              <a:t>Dočasná </a:t>
            </a:r>
            <a:r>
              <a:rPr lang="cs-CZ" altLang="cs-CZ" sz="1800" dirty="0"/>
              <a:t>oprava k obnovení přerušené služby po incidentu. Dokumentují se do záznamů o </a:t>
            </a:r>
            <a:r>
              <a:rPr lang="cs-CZ" altLang="cs-CZ" sz="1800" dirty="0" smtClean="0"/>
              <a:t>problémech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en-US" altLang="cs-CZ" dirty="0" smtClean="0">
                <a:solidFill>
                  <a:srgbClr val="F05B26"/>
                </a:solidFill>
              </a:rPr>
              <a:t>Known </a:t>
            </a:r>
            <a:r>
              <a:rPr lang="en-US" altLang="cs-CZ" dirty="0">
                <a:solidFill>
                  <a:srgbClr val="F05B26"/>
                </a:solidFill>
              </a:rPr>
              <a:t>Error</a:t>
            </a:r>
            <a:r>
              <a:rPr lang="cs-CZ" altLang="cs-CZ" dirty="0">
                <a:solidFill>
                  <a:srgbClr val="F05B26"/>
                </a:solidFill>
              </a:rPr>
              <a:t> </a:t>
            </a:r>
            <a:r>
              <a:rPr lang="cs-CZ" altLang="cs-CZ" dirty="0"/>
              <a:t>- </a:t>
            </a:r>
            <a:r>
              <a:rPr lang="en-US" altLang="cs-CZ" sz="1800" dirty="0" err="1"/>
              <a:t>Problém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který</a:t>
            </a:r>
            <a:r>
              <a:rPr lang="en-US" altLang="cs-CZ" sz="1800" dirty="0"/>
              <a:t> je </a:t>
            </a:r>
            <a:r>
              <a:rPr lang="en-US" altLang="cs-CZ" sz="1800" dirty="0" err="1"/>
              <a:t>úspěšně</a:t>
            </a:r>
            <a:r>
              <a:rPr lang="en-US" altLang="cs-CZ" sz="1800" dirty="0"/>
              <a:t> </a:t>
            </a:r>
            <a:r>
              <a:rPr lang="en-US" altLang="cs-CZ" sz="1800" dirty="0" err="1"/>
              <a:t>diagnostikován</a:t>
            </a:r>
            <a:r>
              <a:rPr lang="en-US" altLang="cs-CZ" sz="1800" dirty="0"/>
              <a:t> a pro </a:t>
            </a:r>
            <a:r>
              <a:rPr lang="en-US" altLang="cs-CZ" sz="1800" dirty="0" err="1"/>
              <a:t>nějž</a:t>
            </a:r>
            <a:r>
              <a:rPr lang="en-US" altLang="cs-CZ" sz="1800" dirty="0"/>
              <a:t> je </a:t>
            </a:r>
            <a:r>
              <a:rPr lang="en-US" altLang="cs-CZ" sz="1800" dirty="0" err="1" smtClean="0"/>
              <a:t>znám</a:t>
            </a:r>
            <a:r>
              <a:rPr lang="cs-CZ" altLang="cs-CZ" sz="1800" dirty="0" smtClean="0"/>
              <a:t>ý </a:t>
            </a:r>
            <a:r>
              <a:rPr lang="cs-CZ" altLang="cs-CZ" sz="1800" dirty="0" err="1" smtClean="0"/>
              <a:t>work-around</a:t>
            </a:r>
            <a:endParaRPr lang="cs-CZ" altLang="cs-CZ" sz="1800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en-US" altLang="cs-CZ" dirty="0" smtClean="0">
                <a:solidFill>
                  <a:srgbClr val="F05B26"/>
                </a:solidFill>
              </a:rPr>
              <a:t>Known </a:t>
            </a:r>
            <a:r>
              <a:rPr lang="en-US" altLang="cs-CZ" dirty="0">
                <a:solidFill>
                  <a:srgbClr val="F05B26"/>
                </a:solidFill>
              </a:rPr>
              <a:t>Error Data</a:t>
            </a:r>
            <a:r>
              <a:rPr lang="cs-CZ" altLang="cs-CZ" dirty="0">
                <a:solidFill>
                  <a:srgbClr val="F05B26"/>
                </a:solidFill>
              </a:rPr>
              <a:t>b</a:t>
            </a:r>
            <a:r>
              <a:rPr lang="en-US" altLang="cs-CZ" dirty="0" err="1">
                <a:solidFill>
                  <a:srgbClr val="F05B26"/>
                </a:solidFill>
              </a:rPr>
              <a:t>ase</a:t>
            </a:r>
            <a:r>
              <a:rPr lang="en-US" altLang="cs-CZ" dirty="0">
                <a:solidFill>
                  <a:srgbClr val="F05B26"/>
                </a:solidFill>
              </a:rPr>
              <a:t> (KEDB)</a:t>
            </a:r>
            <a:r>
              <a:rPr lang="cs-CZ" altLang="cs-CZ" dirty="0">
                <a:solidFill>
                  <a:srgbClr val="F05B26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sz="1800" dirty="0"/>
              <a:t>Úložiště </a:t>
            </a:r>
            <a:r>
              <a:rPr lang="en-US" altLang="cs-CZ" sz="1800" dirty="0"/>
              <a:t>known errors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zájmu a využití </a:t>
            </a:r>
            <a:r>
              <a:rPr lang="en-US" altLang="cs-CZ" sz="1800" dirty="0" smtClean="0"/>
              <a:t>Incident </a:t>
            </a:r>
            <a:r>
              <a:rPr lang="cs-CZ" altLang="cs-CZ" dirty="0" smtClean="0"/>
              <a:t>m</a:t>
            </a:r>
            <a:r>
              <a:rPr lang="en-US" altLang="cs-CZ" dirty="0" err="1" smtClean="0"/>
              <a:t>anagement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F05B26"/>
                </a:solidFill>
              </a:rPr>
              <a:t>RFC</a:t>
            </a:r>
            <a:r>
              <a:rPr lang="cs-CZ" altLang="cs-CZ" dirty="0"/>
              <a:t> - </a:t>
            </a:r>
            <a:r>
              <a:rPr lang="en-US" altLang="cs-CZ" sz="1800" dirty="0"/>
              <a:t>A Request For</a:t>
            </a:r>
            <a:r>
              <a:rPr lang="en-US" altLang="cs-CZ" sz="1800" dirty="0">
                <a:solidFill>
                  <a:srgbClr val="F05B26"/>
                </a:solidFill>
              </a:rPr>
              <a:t> Change </a:t>
            </a:r>
            <a:r>
              <a:rPr lang="cs-CZ" altLang="cs-CZ" sz="1800" dirty="0" smtClean="0">
                <a:solidFill>
                  <a:schemeClr val="tx1"/>
                </a:solidFill>
              </a:rPr>
              <a:t>na </a:t>
            </a:r>
            <a:r>
              <a:rPr lang="cs-CZ" altLang="cs-CZ" sz="1800" dirty="0">
                <a:solidFill>
                  <a:schemeClr val="tx1"/>
                </a:solidFill>
              </a:rPr>
              <a:t>jakoukoli součást IT infrastruktury nebo na jakýkoli aspekt IT </a:t>
            </a:r>
            <a:r>
              <a:rPr lang="cs-CZ" altLang="cs-CZ" sz="1800" dirty="0" smtClean="0">
                <a:solidFill>
                  <a:schemeClr val="tx1"/>
                </a:solidFill>
              </a:rPr>
              <a:t>služeb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211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black">
          <a:xfrm>
            <a:off x="1687514" y="5919789"/>
            <a:ext cx="1006475" cy="3206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88BC43DD-4790-4D86-8517-050A75DB102B}" type="slidenum">
              <a:rPr lang="en-US" altLang="en-US" sz="1000" b="1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42</a:t>
            </a:fld>
            <a:endParaRPr lang="en-US" altLang="en-US" sz="1000" b="1">
              <a:solidFill>
                <a:srgbClr val="FFFFFF"/>
              </a:solidFill>
            </a:endParaRPr>
          </a:p>
        </p:txBody>
      </p:sp>
      <p:pic>
        <p:nvPicPr>
          <p:cNvPr id="1026" name="Picture 2" descr="Výsledek obrázku pro Relationship between Incidents, Problems, Known Errors and RF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10346"/>
            <a:ext cx="7829549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75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Access </a:t>
            </a:r>
            <a:r>
              <a:rPr lang="cs-CZ" dirty="0" smtClean="0"/>
              <a:t>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Správa přístupů</a:t>
            </a:r>
          </a:p>
          <a:p>
            <a:pPr lvl="1"/>
            <a:r>
              <a:rPr lang="cs-CZ" altLang="en-US" dirty="0"/>
              <a:t>Poskytnout práva k přístupu oprávněným uživatelům</a:t>
            </a:r>
          </a:p>
          <a:p>
            <a:pPr lvl="1"/>
            <a:r>
              <a:rPr lang="cs-CZ" altLang="en-US" dirty="0"/>
              <a:t>Chrání důvěrnost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961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funkce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Service </a:t>
            </a:r>
            <a:r>
              <a:rPr lang="cs-CZ" altLang="en-US" dirty="0" err="1" smtClean="0"/>
              <a:t>desk</a:t>
            </a:r>
            <a:endParaRPr lang="cs-CZ" alt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Technická správa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Správa aplikací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Správa provozu IT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33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Continual</a:t>
            </a:r>
            <a:r>
              <a:rPr lang="cs-CZ" dirty="0" smtClean="0"/>
              <a:t> Service </a:t>
            </a:r>
            <a:r>
              <a:rPr lang="cs-CZ" dirty="0" err="1" smtClean="0"/>
              <a:t>Improvement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Návod </a:t>
            </a:r>
            <a:r>
              <a:rPr lang="cs-CZ" dirty="0"/>
              <a:t>pro vytváření a udržení hodnoty </a:t>
            </a:r>
            <a:r>
              <a:rPr lang="cs-CZ" dirty="0" smtClean="0"/>
              <a:t>pro zákazníky </a:t>
            </a:r>
            <a:r>
              <a:rPr lang="cs-CZ" dirty="0"/>
              <a:t>prostřednictvím lepšího návrhu, </a:t>
            </a:r>
            <a:r>
              <a:rPr lang="cs-CZ" dirty="0" smtClean="0"/>
              <a:t>zavádění </a:t>
            </a:r>
            <a:r>
              <a:rPr lang="cs-CZ" dirty="0"/>
              <a:t>a </a:t>
            </a:r>
            <a:r>
              <a:rPr lang="cs-CZ" dirty="0" smtClean="0"/>
              <a:t>provozování služeb</a:t>
            </a:r>
            <a:r>
              <a:rPr lang="cs-CZ" dirty="0"/>
              <a:t>, propojující snahy o zlepšení a výstupy se </a:t>
            </a:r>
            <a:r>
              <a:rPr lang="cs-CZ" dirty="0">
                <a:solidFill>
                  <a:srgbClr val="F05B26"/>
                </a:solidFill>
              </a:rPr>
              <a:t>Strategií služeb</a:t>
            </a:r>
            <a:r>
              <a:rPr lang="cs-CZ" dirty="0" smtClean="0">
                <a:solidFill>
                  <a:srgbClr val="F05B26"/>
                </a:solidFill>
              </a:rPr>
              <a:t>, Přechodem </a:t>
            </a:r>
            <a:r>
              <a:rPr lang="cs-CZ" dirty="0">
                <a:solidFill>
                  <a:srgbClr val="F05B26"/>
                </a:solidFill>
              </a:rPr>
              <a:t>služeb a Provozem služeb</a:t>
            </a:r>
            <a:r>
              <a:rPr lang="cs-CZ" dirty="0" smtClean="0">
                <a:solidFill>
                  <a:srgbClr val="F05B26"/>
                </a:solidFill>
              </a:rPr>
              <a:t>.</a:t>
            </a:r>
          </a:p>
          <a:p>
            <a:endParaRPr lang="cs-CZ" dirty="0"/>
          </a:p>
          <a:p>
            <a:r>
              <a:rPr lang="cs-CZ" altLang="en-US" dirty="0"/>
              <a:t>V dnešní době často jen projekty na </a:t>
            </a:r>
            <a:r>
              <a:rPr lang="cs-CZ" altLang="en-US" dirty="0" smtClean="0"/>
              <a:t>zlepšení, vznikají </a:t>
            </a:r>
            <a:r>
              <a:rPr lang="cs-CZ" altLang="en-US" dirty="0"/>
              <a:t>při </a:t>
            </a:r>
            <a:r>
              <a:rPr lang="cs-CZ" altLang="en-US" dirty="0" smtClean="0"/>
              <a:t>problému a po </a:t>
            </a:r>
            <a:r>
              <a:rPr lang="cs-CZ" altLang="en-US" dirty="0"/>
              <a:t>vyřešení </a:t>
            </a:r>
            <a:r>
              <a:rPr lang="cs-CZ" altLang="en-US" dirty="0" smtClean="0"/>
              <a:t>zanikají</a:t>
            </a:r>
          </a:p>
          <a:p>
            <a:pPr lvl="1"/>
            <a:endParaRPr lang="cs-CZ" altLang="en-US" dirty="0"/>
          </a:p>
          <a:p>
            <a:r>
              <a:rPr lang="cs-CZ" altLang="en-US" dirty="0"/>
              <a:t>ITIL chápe zlepšování jako kontinuální </a:t>
            </a:r>
            <a:r>
              <a:rPr lang="cs-CZ" altLang="en-US" dirty="0" smtClean="0"/>
              <a:t>proces. Součást </a:t>
            </a:r>
            <a:r>
              <a:rPr lang="cs-CZ" altLang="en-US" dirty="0"/>
              <a:t>kultury organizace</a:t>
            </a:r>
          </a:p>
          <a:p>
            <a:pPr marL="357188" lvl="1" indent="0">
              <a:buNone/>
            </a:pPr>
            <a:r>
              <a:rPr lang="cs-CZ" altLang="en-US" sz="2000" dirty="0"/>
              <a:t>a</a:t>
            </a:r>
            <a:r>
              <a:rPr lang="cs-CZ" altLang="en-US" sz="2000" dirty="0" smtClean="0"/>
              <a:t> rutinní činnost</a:t>
            </a:r>
          </a:p>
          <a:p>
            <a:pPr marL="357188" lvl="1" indent="0">
              <a:buNone/>
            </a:pPr>
            <a:endParaRPr lang="cs-CZ" sz="2000" dirty="0"/>
          </a:p>
          <a:p>
            <a:pPr lvl="1"/>
            <a:r>
              <a:rPr lang="en-US" sz="2000" dirty="0" err="1" smtClean="0"/>
              <a:t>Zaměřuje</a:t>
            </a:r>
            <a:r>
              <a:rPr lang="en-US" sz="2000" dirty="0" smtClean="0"/>
              <a:t> </a:t>
            </a:r>
            <a:r>
              <a:rPr lang="en-US" sz="2000" dirty="0"/>
              <a:t>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vlastníka</a:t>
            </a:r>
            <a:r>
              <a:rPr lang="en-US" sz="2000" dirty="0"/>
              <a:t> </a:t>
            </a:r>
            <a:r>
              <a:rPr lang="en-US" sz="2000" dirty="0" err="1"/>
              <a:t>procesu</a:t>
            </a:r>
            <a:r>
              <a:rPr lang="en-US" sz="2000" dirty="0"/>
              <a:t> a </a:t>
            </a:r>
            <a:r>
              <a:rPr lang="en-US" sz="2000" dirty="0" err="1" smtClean="0"/>
              <a:t>služby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/>
            <a:r>
              <a:rPr lang="en-US" sz="2000" dirty="0" err="1" smtClean="0"/>
              <a:t>Zajišťuje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procesy</a:t>
            </a:r>
            <a:r>
              <a:rPr lang="en-US" sz="2000" dirty="0"/>
              <a:t> </a:t>
            </a:r>
            <a:r>
              <a:rPr lang="en-US" sz="2000" dirty="0" err="1"/>
              <a:t>budou</a:t>
            </a:r>
            <a:r>
              <a:rPr lang="en-US" sz="2000" dirty="0"/>
              <a:t> </a:t>
            </a:r>
            <a:r>
              <a:rPr lang="en-US" sz="2000" dirty="0" err="1"/>
              <a:t>stále</a:t>
            </a:r>
            <a:r>
              <a:rPr lang="en-US" sz="2000" dirty="0"/>
              <a:t> </a:t>
            </a:r>
            <a:r>
              <a:rPr lang="en-US" sz="2000" dirty="0" err="1"/>
              <a:t>podporovat</a:t>
            </a:r>
            <a:r>
              <a:rPr lang="en-US" sz="2000" dirty="0"/>
              <a:t> </a:t>
            </a:r>
            <a:r>
              <a:rPr lang="en-US" sz="2000" dirty="0" err="1" smtClean="0"/>
              <a:t>byznys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/>
            <a:r>
              <a:rPr lang="en-US" sz="2000" dirty="0" err="1" smtClean="0"/>
              <a:t>Monitoruje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zlepšuje</a:t>
            </a:r>
            <a:r>
              <a:rPr lang="en-US" sz="2000" dirty="0"/>
              <a:t> </a:t>
            </a:r>
            <a:r>
              <a:rPr lang="en-US" sz="2000" dirty="0" err="1"/>
              <a:t>kvalitu</a:t>
            </a:r>
            <a:r>
              <a:rPr lang="en-US" sz="2000" dirty="0"/>
              <a:t> </a:t>
            </a:r>
            <a:r>
              <a:rPr lang="en-US" sz="2000" dirty="0" err="1"/>
              <a:t>nabízených</a:t>
            </a:r>
            <a:r>
              <a:rPr lang="en-US" sz="2000" dirty="0"/>
              <a:t> </a:t>
            </a:r>
            <a:r>
              <a:rPr lang="en-US" sz="2000" dirty="0" err="1"/>
              <a:t>služeb</a:t>
            </a:r>
            <a:r>
              <a:rPr lang="en-US" sz="2000" dirty="0"/>
              <a:t>.</a:t>
            </a:r>
            <a:endParaRPr lang="cs-CZ" altLang="en-US" sz="2000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42" y="4304873"/>
            <a:ext cx="2057383" cy="2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1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odpovědnosti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Hlavní role: CSI </a:t>
            </a:r>
            <a:r>
              <a:rPr lang="cs-CZ" altLang="en-US" dirty="0" err="1" smtClean="0"/>
              <a:t>manager</a:t>
            </a:r>
            <a:endParaRPr lang="cs-CZ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/>
              <a:t>Činnosti se provádějí v průběhu celého životního cyklu služby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/>
              <a:t>Provádějí je příslušní </a:t>
            </a:r>
            <a:r>
              <a:rPr lang="cs-CZ" altLang="en-US" dirty="0" smtClean="0"/>
              <a:t>pracovníci zodpovědní </a:t>
            </a:r>
            <a:r>
              <a:rPr lang="cs-CZ" altLang="en-US" dirty="0"/>
              <a:t>za jednotlivé procesy v rámci životního cyklu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77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CSI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263542"/>
            <a:ext cx="6505575" cy="42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0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měřit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Technologii </a:t>
            </a:r>
            <a:endParaRPr lang="cs-CZ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Proces </a:t>
            </a:r>
            <a:r>
              <a:rPr lang="cs-CZ" altLang="en-US" dirty="0"/>
              <a:t>- KPI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smtClean="0"/>
              <a:t>Službu </a:t>
            </a:r>
            <a:r>
              <a:rPr lang="cs-CZ" altLang="en-US" dirty="0"/>
              <a:t>- uživatelská </a:t>
            </a:r>
            <a:r>
              <a:rPr lang="cs-CZ" altLang="en-US" dirty="0" smtClean="0"/>
              <a:t>spokojenost 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88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Zlepšovací proces – 7 kroků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050" name="Picture 2" descr="Výsledek obrázku pro ITIL 7 kro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54" y="2066924"/>
            <a:ext cx="654568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1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ITIL v3 knihy (2007)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9439405" cy="4220847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 smtClean="0"/>
              <a:t>První </a:t>
            </a:r>
            <a:r>
              <a:rPr lang="cs-CZ" sz="2000" dirty="0"/>
              <a:t>3 se zabývají hlavně uvedením nové IT služby </a:t>
            </a:r>
            <a:r>
              <a:rPr lang="cs-CZ" sz="2000" dirty="0" smtClean="0"/>
              <a:t>zákazníkům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</a:t>
            </a:r>
            <a:r>
              <a:rPr lang="cs-CZ" dirty="0" err="1" smtClean="0">
                <a:solidFill>
                  <a:srgbClr val="F05B26"/>
                </a:solidFill>
              </a:rPr>
              <a:t>Strategy</a:t>
            </a:r>
            <a:endParaRPr lang="cs-CZ" dirty="0" smtClean="0">
              <a:solidFill>
                <a:srgbClr val="F05B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Service </a:t>
            </a:r>
            <a:r>
              <a:rPr lang="cs-CZ" dirty="0" err="1" smtClean="0">
                <a:solidFill>
                  <a:srgbClr val="F05B26"/>
                </a:solidFill>
              </a:rPr>
              <a:t>Transition</a:t>
            </a:r>
            <a:endParaRPr lang="cs-CZ" dirty="0" smtClean="0">
              <a:solidFill>
                <a:srgbClr val="F05B26"/>
              </a:solidFill>
            </a:endParaRPr>
          </a:p>
          <a:p>
            <a:endParaRPr lang="cs-CZ" dirty="0" smtClean="0"/>
          </a:p>
          <a:p>
            <a:r>
              <a:rPr lang="cs-CZ" dirty="0"/>
              <a:t>Zbylé dvě jsou zaměřeny na služby stávající: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05B26"/>
                </a:solidFill>
              </a:rPr>
              <a:t>Servise </a:t>
            </a:r>
            <a:r>
              <a:rPr lang="cs-CZ" dirty="0" err="1">
                <a:solidFill>
                  <a:srgbClr val="F05B26"/>
                </a:solidFill>
              </a:rPr>
              <a:t>Operation</a:t>
            </a:r>
            <a:endParaRPr lang="cs-CZ" dirty="0">
              <a:solidFill>
                <a:srgbClr val="F05B2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05B26"/>
                </a:solidFill>
              </a:rPr>
              <a:t>Continual</a:t>
            </a:r>
            <a:r>
              <a:rPr lang="cs-CZ" dirty="0">
                <a:solidFill>
                  <a:srgbClr val="F05B26"/>
                </a:solidFill>
              </a:rPr>
              <a:t> Service </a:t>
            </a:r>
            <a:r>
              <a:rPr lang="cs-CZ" dirty="0" err="1" smtClean="0">
                <a:solidFill>
                  <a:srgbClr val="F05B26"/>
                </a:solidFill>
              </a:rPr>
              <a:t>Improvment</a:t>
            </a:r>
            <a:endParaRPr lang="cs-CZ" dirty="0" smtClean="0">
              <a:solidFill>
                <a:srgbClr val="F05B26"/>
              </a:solidFill>
            </a:endParaRP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8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procesy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Měření služby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Důvody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Potvrzení, směřování, zdůvodnění, intervence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Nestačí měřit jen na úrovni </a:t>
            </a:r>
            <a:r>
              <a:rPr lang="cs-CZ" dirty="0" smtClean="0"/>
              <a:t>komponent</a:t>
            </a:r>
            <a:r>
              <a:rPr lang="cs-CZ" dirty="0"/>
              <a:t>, je třeba měřit z pohledu zákazníka (tj. službu)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Typy </a:t>
            </a:r>
            <a:r>
              <a:rPr lang="cs-CZ" dirty="0" err="1"/>
              <a:t>mětrik</a:t>
            </a:r>
            <a:endParaRPr lang="cs-CZ" dirty="0"/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Technologické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Procesní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/>
              <a:t>Metriky služby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Vykazování služeb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Nestačí vykazovat soulad se SLA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Je třeba ukazovat i chyby, reakce na ně, zajištění, že se to nebude opakovat atd.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 - Deming cycle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Demingův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PDCA </a:t>
            </a:r>
            <a:r>
              <a:rPr lang="en-US" dirty="0" err="1"/>
              <a:t>Cyklus</a:t>
            </a:r>
            <a:r>
              <a:rPr lang="en-US" dirty="0"/>
              <a:t> (</a:t>
            </a:r>
            <a:r>
              <a:rPr lang="en-US" dirty="0" err="1"/>
              <a:t>anglicky</a:t>
            </a:r>
            <a:r>
              <a:rPr lang="en-US" dirty="0"/>
              <a:t> Deming cycle </a:t>
            </a:r>
            <a:r>
              <a:rPr lang="en-US" dirty="0" err="1"/>
              <a:t>nebo</a:t>
            </a:r>
            <a:r>
              <a:rPr lang="en-US" dirty="0"/>
              <a:t> PDCA cycle) je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postupného</a:t>
            </a:r>
            <a:r>
              <a:rPr lang="en-US" dirty="0"/>
              <a:t> </a:t>
            </a:r>
            <a:r>
              <a:rPr lang="en-US" dirty="0" err="1"/>
              <a:t>zlepšování</a:t>
            </a:r>
            <a:r>
              <a:rPr lang="en-US" dirty="0"/>
              <a:t>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výrobků</a:t>
            </a:r>
            <a:r>
              <a:rPr lang="en-US" dirty="0"/>
              <a:t>, </a:t>
            </a:r>
            <a:r>
              <a:rPr lang="en-US" dirty="0" err="1"/>
              <a:t>služeb</a:t>
            </a:r>
            <a:r>
              <a:rPr lang="en-US" dirty="0"/>
              <a:t>, </a:t>
            </a:r>
            <a:r>
              <a:rPr lang="en-US" dirty="0" err="1"/>
              <a:t>procesů</a:t>
            </a:r>
            <a:r>
              <a:rPr lang="en-US" dirty="0"/>
              <a:t>, </a:t>
            </a:r>
            <a:r>
              <a:rPr lang="en-US" dirty="0" err="1"/>
              <a:t>aplikací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probíhající</a:t>
            </a:r>
            <a:r>
              <a:rPr lang="en-US" dirty="0"/>
              <a:t> </a:t>
            </a:r>
            <a:r>
              <a:rPr lang="en-US" dirty="0" err="1"/>
              <a:t>formou</a:t>
            </a:r>
            <a:r>
              <a:rPr lang="en-US" dirty="0"/>
              <a:t> </a:t>
            </a:r>
            <a:r>
              <a:rPr lang="en-US" dirty="0" err="1"/>
              <a:t>opakovaného</a:t>
            </a:r>
            <a:r>
              <a:rPr lang="en-US" dirty="0"/>
              <a:t> </a:t>
            </a:r>
            <a:r>
              <a:rPr lang="en-US" dirty="0" err="1"/>
              <a:t>provádění</a:t>
            </a:r>
            <a:r>
              <a:rPr lang="en-US" dirty="0"/>
              <a:t> </a:t>
            </a:r>
            <a:r>
              <a:rPr lang="en-US" dirty="0" err="1"/>
              <a:t>čtyř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činností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 – Plan – </a:t>
            </a:r>
            <a:r>
              <a:rPr lang="en-US" dirty="0" err="1"/>
              <a:t>naplánování</a:t>
            </a:r>
            <a:r>
              <a:rPr lang="en-US" dirty="0"/>
              <a:t> </a:t>
            </a:r>
            <a:r>
              <a:rPr lang="en-US" dirty="0" err="1"/>
              <a:t>zamýšleného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(</a:t>
            </a:r>
            <a:r>
              <a:rPr lang="en-US" dirty="0" err="1"/>
              <a:t>záměr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 – Do –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en-US" dirty="0" err="1"/>
              <a:t>plánu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 – Check – </a:t>
            </a:r>
            <a:r>
              <a:rPr lang="en-US" dirty="0" err="1"/>
              <a:t>ověření</a:t>
            </a:r>
            <a:r>
              <a:rPr lang="en-US" dirty="0"/>
              <a:t> </a:t>
            </a:r>
            <a:r>
              <a:rPr lang="en-US" dirty="0" err="1"/>
              <a:t>výsledku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en-US" dirty="0" err="1"/>
              <a:t>oproti</a:t>
            </a:r>
            <a:r>
              <a:rPr lang="en-US" dirty="0"/>
              <a:t> </a:t>
            </a:r>
            <a:r>
              <a:rPr lang="en-US" dirty="0" err="1"/>
              <a:t>původnímu</a:t>
            </a:r>
            <a:r>
              <a:rPr lang="en-US" dirty="0"/>
              <a:t> </a:t>
            </a:r>
            <a:r>
              <a:rPr lang="en-US" dirty="0" err="1"/>
              <a:t>záměru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– Act – </a:t>
            </a:r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záměru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vlastního</a:t>
            </a:r>
            <a:r>
              <a:rPr lang="en-US" dirty="0"/>
              <a:t> </a:t>
            </a:r>
            <a:r>
              <a:rPr lang="en-US" dirty="0" err="1"/>
              <a:t>provedení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ověření</a:t>
            </a:r>
            <a:r>
              <a:rPr lang="en-US" dirty="0"/>
              <a:t> a </a:t>
            </a:r>
            <a:r>
              <a:rPr lang="en-US" dirty="0" err="1"/>
              <a:t>plošná</a:t>
            </a:r>
            <a:r>
              <a:rPr lang="en-US" dirty="0"/>
              <a:t> </a:t>
            </a:r>
            <a:r>
              <a:rPr lang="en-US" dirty="0" err="1"/>
              <a:t>implementace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do </a:t>
            </a:r>
            <a:r>
              <a:rPr lang="en-US" dirty="0" err="1"/>
              <a:t>praxe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28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 - Deming cycle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1026" name="Picture 2" descr="Výsledek obrázku pro Demingův cyk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28" y="2200992"/>
            <a:ext cx="6523022" cy="45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40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</a:t>
            </a:r>
            <a:r>
              <a:rPr lang="cs-CZ" dirty="0" err="1"/>
              <a:t>ITILu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6" y="2168659"/>
            <a:ext cx="5118614" cy="4220847"/>
          </a:xfrm>
        </p:spPr>
        <p:txBody>
          <a:bodyPr/>
          <a:lstStyle/>
          <a:p>
            <a:r>
              <a:rPr lang="cs-CZ" dirty="0"/>
              <a:t>Implementace ITIL probíhá v těchto krocích: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Získání znalostí o ITIL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Zhodnocení současné situace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Naplánování a dosažení cílového stavu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Ověření, zda bylo dosaženo cíle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679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pro implementaci </a:t>
            </a:r>
            <a:r>
              <a:rPr lang="cs-CZ" dirty="0" err="1"/>
              <a:t>ITILu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553829" cy="42208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Rozhodnutí </a:t>
            </a:r>
            <a:r>
              <a:rPr lang="cs-CZ" dirty="0"/>
              <a:t>o implementaci ITIL musí být učiněno na úrovni nejvyššího vedení organizace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implementace musí mít </a:t>
            </a:r>
            <a:r>
              <a:rPr lang="cs-CZ" dirty="0">
                <a:solidFill>
                  <a:srgbClr val="F05B26"/>
                </a:solidFill>
              </a:rPr>
              <a:t>viditelnou podporu ze strany nejvyššího vedení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 vhodné v průběhu projektu </a:t>
            </a:r>
            <a:r>
              <a:rPr lang="cs-CZ" dirty="0">
                <a:solidFill>
                  <a:srgbClr val="F05B26"/>
                </a:solidFill>
              </a:rPr>
              <a:t>nastavit očekávání </a:t>
            </a:r>
            <a:r>
              <a:rPr lang="cs-CZ" dirty="0"/>
              <a:t>všech zainteresovaných stran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Předpokládá se dosažení vzájemné rovnováhy mezi třemi nezbytnými součástmi pro řízení IT: </a:t>
            </a:r>
            <a:r>
              <a:rPr lang="cs-CZ" dirty="0">
                <a:solidFill>
                  <a:srgbClr val="F05B26"/>
                </a:solidFill>
              </a:rPr>
              <a:t>lidí – procesů – nástrojů </a:t>
            </a:r>
            <a:r>
              <a:rPr lang="cs-CZ" dirty="0"/>
              <a:t>(zaměstnanci musí být zaškoleni, procesy musí být zdokumentovány a implementovány, procesy ISTM musí být podporovány vhodnými SW nástroji)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67361" y="2168659"/>
            <a:ext cx="5118614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950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171122"/>
            <a:ext cx="10944516" cy="639278"/>
          </a:xfrm>
        </p:spPr>
        <p:txBody>
          <a:bodyPr/>
          <a:lstStyle/>
          <a:p>
            <a:pPr algn="ctr"/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677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171122"/>
            <a:ext cx="10944516" cy="639278"/>
          </a:xfrm>
        </p:spPr>
        <p:txBody>
          <a:bodyPr/>
          <a:lstStyle/>
          <a:p>
            <a:pPr algn="ctr"/>
            <a:r>
              <a:rPr lang="cs-CZ" dirty="0" smtClean="0"/>
              <a:t>Děkuji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1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ITIL byznys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Vlastní knihovny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Související publikace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Konzultační služby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Vzdělávání a certifikace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Implementace nástrojů pro podporu </a:t>
            </a:r>
            <a:r>
              <a:rPr lang="cs-CZ" dirty="0" smtClean="0"/>
              <a:t>ITSM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87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28" y="839258"/>
            <a:ext cx="5691171" cy="52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Certifikace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6" y="2296904"/>
            <a:ext cx="4829175" cy="4043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Dnešní seminář není </a:t>
            </a:r>
            <a:r>
              <a:rPr lang="cs-CZ" dirty="0" smtClean="0"/>
              <a:t>akreditovaný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ITIL a ISO norem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ISO 9000 – definuje procesní přístup</a:t>
            </a:r>
          </a:p>
          <a:p>
            <a:r>
              <a:rPr lang="cs-CZ" dirty="0"/>
              <a:t>ISO 9001 – vyžaduje využívání procesního </a:t>
            </a:r>
            <a:r>
              <a:rPr lang="cs-CZ" dirty="0" smtClean="0"/>
              <a:t>řízení</a:t>
            </a:r>
          </a:p>
          <a:p>
            <a:endParaRPr lang="cs-CZ" dirty="0"/>
          </a:p>
          <a:p>
            <a:r>
              <a:rPr lang="cs-CZ" dirty="0"/>
              <a:t>ITIL – rámec pro řízení procesů, určuje „jak bychom to měli dělat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ISO 20000 – norma pro řízení IT služeb (ITSM), definuje kritéria, k nímž by měla iniciativa zdokonalování IT procesů směrovat – „co bychom měli dělat“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77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</a:t>
            </a:r>
            <a:r>
              <a:rPr lang="cs-CZ" dirty="0" err="1" smtClean="0"/>
              <a:t>íčové</a:t>
            </a:r>
            <a:r>
              <a:rPr lang="cs-CZ" dirty="0" smtClean="0"/>
              <a:t> problémy v IT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IT a strategické plánování businessu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integrace </a:t>
            </a:r>
            <a:r>
              <a:rPr lang="cs-CZ" dirty="0"/>
              <a:t>a synchronizace IT a </a:t>
            </a:r>
            <a:r>
              <a:rPr lang="cs-CZ" dirty="0" smtClean="0"/>
              <a:t>cílů </a:t>
            </a:r>
            <a:r>
              <a:rPr lang="cs-CZ" dirty="0"/>
              <a:t>businessu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zavedení </a:t>
            </a:r>
            <a:r>
              <a:rPr lang="cs-CZ" dirty="0"/>
              <a:t>neustálého </a:t>
            </a:r>
            <a:r>
              <a:rPr lang="cs-CZ" dirty="0" smtClean="0"/>
              <a:t>zlep</a:t>
            </a:r>
            <a:r>
              <a:rPr lang="cs-CZ" dirty="0"/>
              <a:t>š</a:t>
            </a:r>
            <a:r>
              <a:rPr lang="cs-CZ" dirty="0" smtClean="0"/>
              <a:t>ování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měření účinnosti </a:t>
            </a:r>
            <a:r>
              <a:rPr lang="cs-CZ" dirty="0"/>
              <a:t>a efektivity organizace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optimalizace nákladů </a:t>
            </a:r>
            <a:r>
              <a:rPr lang="cs-CZ" dirty="0"/>
              <a:t>a </a:t>
            </a:r>
            <a:r>
              <a:rPr lang="cs-CZ" dirty="0" smtClean="0"/>
              <a:t>celkových nákladů </a:t>
            </a:r>
            <a:r>
              <a:rPr lang="cs-CZ" dirty="0"/>
              <a:t>na </a:t>
            </a:r>
            <a:r>
              <a:rPr lang="cs-CZ" dirty="0" smtClean="0"/>
              <a:t>vlastnictví (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 – TCO)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dosažení </a:t>
            </a:r>
            <a:r>
              <a:rPr lang="cs-CZ" dirty="0"/>
              <a:t>a demonstrování návratnosti investic (Return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demonstrování </a:t>
            </a:r>
            <a:r>
              <a:rPr lang="cs-CZ" dirty="0"/>
              <a:t>hodnoty IT pro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rozvoj </a:t>
            </a:r>
            <a:r>
              <a:rPr lang="cs-CZ" dirty="0"/>
              <a:t>partnerství a </a:t>
            </a:r>
            <a:r>
              <a:rPr lang="cs-CZ" dirty="0" smtClean="0"/>
              <a:t>vztahů </a:t>
            </a:r>
            <a:r>
              <a:rPr lang="cs-CZ" dirty="0"/>
              <a:t>mezi businessem a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zlepšení úspěšnosti </a:t>
            </a:r>
            <a:r>
              <a:rPr lang="cs-CZ" dirty="0"/>
              <a:t>dodávky </a:t>
            </a:r>
            <a:r>
              <a:rPr lang="cs-CZ" dirty="0" smtClean="0"/>
              <a:t>projektů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outsourcing</a:t>
            </a:r>
            <a:r>
              <a:rPr lang="cs-CZ" dirty="0"/>
              <a:t>, </a:t>
            </a:r>
            <a:r>
              <a:rPr lang="cs-CZ" dirty="0" err="1"/>
              <a:t>insourcing</a:t>
            </a:r>
            <a:r>
              <a:rPr lang="cs-CZ" dirty="0"/>
              <a:t> a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sourcing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využití </a:t>
            </a:r>
            <a:r>
              <a:rPr lang="cs-CZ" dirty="0"/>
              <a:t>IT pro získání </a:t>
            </a:r>
            <a:r>
              <a:rPr lang="cs-CZ" dirty="0" smtClean="0"/>
              <a:t>konkurenční výhody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dodávání požadovaných </a:t>
            </a:r>
            <a:r>
              <a:rPr lang="cs-CZ" dirty="0"/>
              <a:t>a </a:t>
            </a:r>
            <a:r>
              <a:rPr lang="cs-CZ" dirty="0" smtClean="0"/>
              <a:t>odůvodněných </a:t>
            </a:r>
            <a:r>
              <a:rPr lang="cs-CZ" dirty="0"/>
              <a:t>IT </a:t>
            </a:r>
            <a:r>
              <a:rPr lang="cs-CZ" dirty="0" smtClean="0"/>
              <a:t>služeb businessu (tj</a:t>
            </a:r>
            <a:r>
              <a:rPr lang="cs-CZ" dirty="0"/>
              <a:t>. dodávka toho, co je </a:t>
            </a:r>
            <a:r>
              <a:rPr lang="cs-CZ" dirty="0" smtClean="0"/>
              <a:t>požadováno, </a:t>
            </a:r>
            <a:r>
              <a:rPr lang="cs-CZ" dirty="0"/>
              <a:t>v </a:t>
            </a:r>
            <a:r>
              <a:rPr lang="cs-CZ" dirty="0" smtClean="0"/>
              <a:t>požadované době </a:t>
            </a:r>
            <a:r>
              <a:rPr lang="cs-CZ" dirty="0"/>
              <a:t>a </a:t>
            </a:r>
            <a:r>
              <a:rPr lang="cs-CZ" dirty="0" smtClean="0"/>
              <a:t>za dohodnuté </a:t>
            </a:r>
            <a:r>
              <a:rPr lang="cs-CZ" dirty="0"/>
              <a:t>náklady)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správa neustálých změn </a:t>
            </a:r>
            <a:r>
              <a:rPr lang="cs-CZ" dirty="0"/>
              <a:t>v businessu a v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demonstrování přiměřeného řízení </a:t>
            </a:r>
            <a:r>
              <a:rPr lang="cs-CZ" dirty="0"/>
              <a:t>a kontroly nad IT (</a:t>
            </a:r>
            <a:r>
              <a:rPr lang="cs-CZ" dirty="0" smtClean="0"/>
              <a:t>IT </a:t>
            </a:r>
            <a:r>
              <a:rPr lang="cs-CZ" dirty="0" err="1" smtClean="0"/>
              <a:t>governance</a:t>
            </a:r>
            <a:r>
              <a:rPr lang="cs-CZ" dirty="0"/>
              <a:t>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8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2688</Words>
  <Application>Microsoft Office PowerPoint</Application>
  <PresentationFormat>Widescreen</PresentationFormat>
  <Paragraphs>425</Paragraphs>
  <Slides>56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Segoe UI</vt:lpstr>
      <vt:lpstr>Verdana</vt:lpstr>
      <vt:lpstr>Wingdings</vt:lpstr>
      <vt:lpstr>Wingdings 2</vt:lpstr>
      <vt:lpstr>Office Theme</vt:lpstr>
      <vt:lpstr>ITIL V3</vt:lpstr>
      <vt:lpstr>Obsah</vt:lpstr>
      <vt:lpstr>Co je to ITIL</vt:lpstr>
      <vt:lpstr>Vznik ITIL</vt:lpstr>
      <vt:lpstr>ITIL v3 knihy (2007)</vt:lpstr>
      <vt:lpstr>ITIL byznys</vt:lpstr>
      <vt:lpstr>Certifikace</vt:lpstr>
      <vt:lpstr>Vztah ITIL a ISO norem</vt:lpstr>
      <vt:lpstr>Klíčové problémy v IT</vt:lpstr>
      <vt:lpstr>Přínosy ze zavedení ITIL </vt:lpstr>
      <vt:lpstr>Klíčové slovo - Služba</vt:lpstr>
      <vt:lpstr>Další klíčová slova</vt:lpstr>
      <vt:lpstr>A další klíčová slova</vt:lpstr>
      <vt:lpstr>Kvalita/úroveň IT služby</vt:lpstr>
      <vt:lpstr>4P správy služeb </vt:lpstr>
      <vt:lpstr>ITIL v3</vt:lpstr>
      <vt:lpstr>PowerPoint Presentation</vt:lpstr>
      <vt:lpstr>ITIL role</vt:lpstr>
      <vt:lpstr>Processes &amp; Functions</vt:lpstr>
      <vt:lpstr>Service Strategy</vt:lpstr>
      <vt:lpstr>Proč Service Strategy</vt:lpstr>
      <vt:lpstr>Cíle strategie služeb</vt:lpstr>
      <vt:lpstr>Service Strategy ve zkratce</vt:lpstr>
      <vt:lpstr>Klíčové koncepty strategie</vt:lpstr>
      <vt:lpstr>Klíčové procesy strategie služeb</vt:lpstr>
      <vt:lpstr>Klíčové procesy strategie služeb</vt:lpstr>
      <vt:lpstr>Klíčové role</vt:lpstr>
      <vt:lpstr>Service Design</vt:lpstr>
      <vt:lpstr>Proč Service Design</vt:lpstr>
      <vt:lpstr>Cíle návrhu služeb</vt:lpstr>
      <vt:lpstr>Klíčové procesy návrhu služeb</vt:lpstr>
      <vt:lpstr>Klíčové procesy návrhu služeb</vt:lpstr>
      <vt:lpstr>Klíčové role</vt:lpstr>
      <vt:lpstr>Service Transition</vt:lpstr>
      <vt:lpstr>Klíčové procesy přechodu služeb</vt:lpstr>
      <vt:lpstr>Klíčové procesy přechodu služeb</vt:lpstr>
      <vt:lpstr>Service Operation</vt:lpstr>
      <vt:lpstr>Klíčové procesy</vt:lpstr>
      <vt:lpstr>Event management</vt:lpstr>
      <vt:lpstr>Incident management</vt:lpstr>
      <vt:lpstr>Problem Management</vt:lpstr>
      <vt:lpstr>PowerPoint Presentation</vt:lpstr>
      <vt:lpstr>Access Management</vt:lpstr>
      <vt:lpstr>Klíčové funkce</vt:lpstr>
      <vt:lpstr>Continual Service Improvement</vt:lpstr>
      <vt:lpstr>Klíčové odpovědnosti</vt:lpstr>
      <vt:lpstr>Model CSI</vt:lpstr>
      <vt:lpstr>Co měřit</vt:lpstr>
      <vt:lpstr>Zlepšovací proces – 7 kroků</vt:lpstr>
      <vt:lpstr>Klíčové procesy</vt:lpstr>
      <vt:lpstr>PDCA - Deming cycle</vt:lpstr>
      <vt:lpstr>PDCA - Deming cycle</vt:lpstr>
      <vt:lpstr>Implementace ITILu</vt:lpstr>
      <vt:lpstr>Must have pro implementaci ITILu</vt:lpstr>
      <vt:lpstr>Otázky</vt:lpstr>
      <vt:lpstr>Děkuji</vt:lpstr>
    </vt:vector>
  </TitlesOfParts>
  <Company>Kentico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Kvasnovsky</dc:creator>
  <cp:lastModifiedBy>Petr Martinasek</cp:lastModifiedBy>
  <cp:revision>201</cp:revision>
  <dcterms:created xsi:type="dcterms:W3CDTF">2014-12-29T13:43:23Z</dcterms:created>
  <dcterms:modified xsi:type="dcterms:W3CDTF">2017-11-13T12:52:04Z</dcterms:modified>
</cp:coreProperties>
</file>