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77" d="100"/>
          <a:sy n="77" d="100"/>
        </p:scale>
        <p:origin x="-786" y="-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CSN-ISO-690.pdf" TargetMode="External"/><Relationship Id="rId2" Type="http://schemas.openxmlformats.org/officeDocument/2006/relationships/hyperlink" Target="https://www.fi.muni.cz/studies/BP_DP.xhtml.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elportal/?id=95404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cs-CZ" dirty="0" smtClean="0"/>
              <a:t>Seminar on Master’s Thesis Writing</a:t>
            </a:r>
            <a:br>
              <a:rPr lang="en-GB" altLang="cs-CZ" dirty="0" smtClean="0"/>
            </a:br>
            <a:r>
              <a:rPr lang="en-GB" altLang="cs-CZ" dirty="0" smtClean="0"/>
              <a:t>Mgr. </a:t>
            </a:r>
            <a:r>
              <a:rPr lang="en-GB" altLang="cs-CZ" dirty="0" err="1" smtClean="0"/>
              <a:t>Anto</a:t>
            </a:r>
            <a:r>
              <a:rPr lang="cs-CZ" altLang="cs-CZ" dirty="0" err="1" smtClean="0"/>
              <a:t>nín</a:t>
            </a:r>
            <a:r>
              <a:rPr lang="cs-CZ" altLang="cs-CZ" dirty="0" smtClean="0"/>
              <a:t> Zita, M</a:t>
            </a:r>
            <a:r>
              <a:rPr lang="en-US" altLang="cs-CZ" dirty="0" smtClean="0"/>
              <a:t>.A., PhD.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Frequent Irregular Verbs in 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00200"/>
            <a:ext cx="7787208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choose – chose – chosen</a:t>
            </a:r>
          </a:p>
          <a:p>
            <a:r>
              <a:rPr lang="en-US" dirty="0" smtClean="0"/>
              <a:t>find – found – found</a:t>
            </a:r>
          </a:p>
          <a:p>
            <a:r>
              <a:rPr lang="en-US" dirty="0" smtClean="0"/>
              <a:t>hide – hid – hidden</a:t>
            </a:r>
          </a:p>
          <a:p>
            <a:r>
              <a:rPr lang="en-US" dirty="0" smtClean="0"/>
              <a:t>hold – held – held</a:t>
            </a:r>
          </a:p>
          <a:p>
            <a:r>
              <a:rPr lang="en-US" dirty="0" smtClean="0"/>
              <a:t>lead – led – led</a:t>
            </a:r>
          </a:p>
          <a:p>
            <a:r>
              <a:rPr lang="en-US" dirty="0" smtClean="0"/>
              <a:t>lose – lost – lost</a:t>
            </a:r>
          </a:p>
          <a:p>
            <a:r>
              <a:rPr lang="en-US" dirty="0" smtClean="0"/>
              <a:t>rise – rose – risen</a:t>
            </a:r>
          </a:p>
          <a:p>
            <a:r>
              <a:rPr lang="en-US" dirty="0" smtClean="0"/>
              <a:t>seek – sought – sought</a:t>
            </a:r>
          </a:p>
          <a:p>
            <a:r>
              <a:rPr lang="en-US" dirty="0" smtClean="0"/>
              <a:t>show – showed – shown</a:t>
            </a:r>
          </a:p>
          <a:p>
            <a:r>
              <a:rPr lang="en-US" dirty="0" smtClean="0"/>
              <a:t>spin – spun – spun</a:t>
            </a:r>
          </a:p>
          <a:p>
            <a:r>
              <a:rPr lang="en-US" dirty="0" smtClean="0"/>
              <a:t>split – split – split</a:t>
            </a:r>
          </a:p>
          <a:p>
            <a:r>
              <a:rPr lang="en-US" dirty="0" smtClean="0"/>
              <a:t>spread – spread – spread</a:t>
            </a:r>
          </a:p>
          <a:p>
            <a:r>
              <a:rPr lang="en-US" dirty="0" smtClean="0"/>
              <a:t>stick – stuck – stuck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1: Academic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643192" cy="4572000"/>
          </a:xfrm>
        </p:spPr>
        <p:txBody>
          <a:bodyPr>
            <a:normAutofit/>
          </a:bodyPr>
          <a:lstStyle/>
          <a:p>
            <a:r>
              <a:rPr lang="en-US" dirty="0"/>
              <a:t>Written language is relatively more complex than spoken language. Written language has </a:t>
            </a:r>
            <a:r>
              <a:rPr lang="en-US" b="1" dirty="0"/>
              <a:t>longer words</a:t>
            </a:r>
            <a:r>
              <a:rPr lang="en-US" dirty="0"/>
              <a:t>, it is lexically denser and it has a more varied vocabulary. It uses more </a:t>
            </a:r>
            <a:r>
              <a:rPr lang="en-US" b="1" dirty="0"/>
              <a:t>noun-based phrases</a:t>
            </a:r>
            <a:r>
              <a:rPr lang="en-US" dirty="0"/>
              <a:t> than verb-based phrases. Written texts tend to be longer and the language has more </a:t>
            </a:r>
            <a:r>
              <a:rPr lang="en-US" b="1" dirty="0"/>
              <a:t>grammatical complexity</a:t>
            </a:r>
            <a:r>
              <a:rPr lang="en-US" dirty="0"/>
              <a:t>, including more </a:t>
            </a:r>
            <a:r>
              <a:rPr lang="en-US" b="1" dirty="0"/>
              <a:t>subordinate clauses</a:t>
            </a:r>
            <a:r>
              <a:rPr lang="en-US" dirty="0"/>
              <a:t> and </a:t>
            </a:r>
            <a:r>
              <a:rPr lang="en-US" b="1" dirty="0"/>
              <a:t>more </a:t>
            </a:r>
            <a:r>
              <a:rPr lang="en-US" b="1" dirty="0" smtClean="0"/>
              <a:t>passives</a:t>
            </a:r>
            <a:r>
              <a:rPr lang="en-US" dirty="0" smtClean="0"/>
              <a:t> (Cooper, P</a:t>
            </a:r>
            <a:r>
              <a:rPr lang="en-US" dirty="0"/>
              <a:t>.: 2011:2)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Longer words</a:t>
            </a:r>
          </a:p>
          <a:p>
            <a:r>
              <a:rPr lang="en-US" dirty="0" smtClean="0"/>
              <a:t>Noun-based phrases</a:t>
            </a:r>
          </a:p>
          <a:p>
            <a:r>
              <a:rPr lang="en-US" dirty="0" smtClean="0"/>
              <a:t>Grammar complexity</a:t>
            </a:r>
          </a:p>
          <a:p>
            <a:r>
              <a:rPr lang="en-US" dirty="0" smtClean="0"/>
              <a:t>Subordinate clauses</a:t>
            </a:r>
          </a:p>
          <a:p>
            <a:r>
              <a:rPr lang="en-US" dirty="0" smtClean="0"/>
              <a:t>Passive voice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3rd person rather than 1st person</a:t>
            </a:r>
          </a:p>
          <a:p>
            <a:r>
              <a:rPr lang="en-US" dirty="0" smtClean="0"/>
              <a:t>Emotionally neutral terms</a:t>
            </a:r>
          </a:p>
          <a:p>
            <a:pPr lvl="1"/>
            <a:r>
              <a:rPr lang="en-US" dirty="0" smtClean="0"/>
              <a:t>“People suffering from dyslexia” vs. “People who have dyslexia”</a:t>
            </a:r>
          </a:p>
          <a:p>
            <a:r>
              <a:rPr lang="en-US" dirty="0" smtClean="0"/>
              <a:t>Be consistent in language use (</a:t>
            </a:r>
            <a:r>
              <a:rPr lang="en-US" dirty="0" err="1" smtClean="0"/>
              <a:t>BrE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Passive voice</a:t>
            </a:r>
          </a:p>
          <a:p>
            <a:pPr lvl="1"/>
            <a:r>
              <a:rPr lang="en-US" dirty="0" smtClean="0"/>
              <a:t>Draws attention to the thing/event described</a:t>
            </a:r>
          </a:p>
          <a:p>
            <a:pPr lvl="1"/>
            <a:r>
              <a:rPr lang="en-US" dirty="0" smtClean="0"/>
              <a:t>Should not be overused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(cont.)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Avoid bias – word choice important!</a:t>
            </a:r>
          </a:p>
          <a:p>
            <a:r>
              <a:rPr lang="en-US" dirty="0" smtClean="0"/>
              <a:t>No contractions (can’t, aren’t, …)</a:t>
            </a:r>
            <a:endParaRPr lang="cs-CZ" dirty="0" smtClean="0"/>
          </a:p>
          <a:p>
            <a:r>
              <a:rPr lang="en-US" dirty="0" smtClean="0"/>
              <a:t>Keep phrasal verbs to a minimum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90761"/>
            <a:ext cx="8086635" cy="647700"/>
          </a:xfrm>
        </p:spPr>
        <p:txBody>
          <a:bodyPr>
            <a:normAutofit/>
          </a:bodyPr>
          <a:lstStyle/>
          <a:p>
            <a:r>
              <a:rPr lang="en-US" dirty="0" smtClean="0"/>
              <a:t>British English vs. American English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1520" y="1556792"/>
          <a:ext cx="83632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British</a:t>
                      </a:r>
                      <a:endParaRPr lang="cs-CZ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neighbour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neighbor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behavior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favour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favor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honour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metre (unit)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meter (device)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analogue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analog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practice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(noun)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practise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maths</a:t>
                      </a:r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math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636">
                <a:tc>
                  <a:txBody>
                    <a:bodyPr/>
                    <a:lstStyle/>
                    <a:p>
                      <a:r>
                        <a:rPr lang="cs-CZ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speciality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specialty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Computer Science Writing Style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859216" cy="4246984"/>
          </a:xfrm>
        </p:spPr>
        <p:txBody>
          <a:bodyPr/>
          <a:lstStyle/>
          <a:p>
            <a:r>
              <a:rPr lang="en-US" dirty="0" smtClean="0"/>
              <a:t>Exact</a:t>
            </a:r>
          </a:p>
          <a:p>
            <a:pPr lvl="1"/>
            <a:r>
              <a:rPr lang="en-US" dirty="0" smtClean="0"/>
              <a:t>Repetition ok, understand your words, avoid ambiguity</a:t>
            </a:r>
          </a:p>
          <a:p>
            <a:r>
              <a:rPr lang="en-US" dirty="0" smtClean="0"/>
              <a:t>Clear</a:t>
            </a:r>
          </a:p>
          <a:p>
            <a:pPr lvl="1"/>
            <a:r>
              <a:rPr lang="en-US" dirty="0" smtClean="0"/>
              <a:t>Clear headings and presentation of ideas</a:t>
            </a:r>
          </a:p>
          <a:p>
            <a:r>
              <a:rPr lang="en-US" dirty="0" smtClean="0"/>
              <a:t>Compact</a:t>
            </a:r>
          </a:p>
          <a:p>
            <a:pPr lvl="1"/>
            <a:r>
              <a:rPr lang="en-US" dirty="0" smtClean="0"/>
              <a:t>Say only what is necessary, avoid wordiness/long sentences or paragraphs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Science Writing Style (cont.)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859216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Objective </a:t>
            </a:r>
          </a:p>
          <a:p>
            <a:pPr lvl="1"/>
            <a:r>
              <a:rPr lang="en-US" dirty="0" smtClean="0"/>
              <a:t>Acknowledge sources!</a:t>
            </a:r>
          </a:p>
          <a:p>
            <a:pPr lvl="1"/>
            <a:r>
              <a:rPr lang="en-US" dirty="0" smtClean="0"/>
              <a:t>Point out positives and negatives!</a:t>
            </a:r>
          </a:p>
          <a:p>
            <a:r>
              <a:rPr lang="en-US" dirty="0" smtClean="0"/>
              <a:t>Smooth</a:t>
            </a:r>
          </a:p>
          <a:p>
            <a:pPr lvl="1"/>
            <a:r>
              <a:rPr lang="en-US" dirty="0" smtClean="0"/>
              <a:t>Logical progression from paragraph to paragraph and from chapter to chapter</a:t>
            </a:r>
          </a:p>
          <a:p>
            <a:r>
              <a:rPr lang="en-US" dirty="0" smtClean="0"/>
              <a:t>Know the writing style required by the university!</a:t>
            </a:r>
          </a:p>
          <a:p>
            <a:pPr lvl="1"/>
            <a:r>
              <a:rPr lang="en-US" dirty="0" smtClean="0">
                <a:hlinkClick r:id="rId2"/>
              </a:rPr>
              <a:t>General writing guide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Writing style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International Writing style</a:t>
            </a:r>
            <a:r>
              <a:rPr lang="en-US" dirty="0" smtClean="0"/>
              <a:t> (IEEE)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Verbs in 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en-US" dirty="0" smtClean="0"/>
              <a:t>represent, analyze, apply, compare, demonstrate, illustrate, summarize, optimize,</a:t>
            </a:r>
          </a:p>
          <a:p>
            <a:r>
              <a:rPr lang="en-US" dirty="0" smtClean="0"/>
              <a:t>minimize, maximize, conclude, list, define, report, model, implement,</a:t>
            </a:r>
          </a:p>
          <a:p>
            <a:r>
              <a:rPr lang="en-US" dirty="0" smtClean="0"/>
              <a:t>design</a:t>
            </a:r>
            <a:r>
              <a:rPr lang="en-US" dirty="0"/>
              <a:t>, consider, involve, simplify, generalize, perform, reduce, obey, fit, contain,</a:t>
            </a:r>
          </a:p>
          <a:p>
            <a:r>
              <a:rPr lang="en-US" dirty="0" smtClean="0"/>
              <a:t>increase</a:t>
            </a:r>
            <a:r>
              <a:rPr lang="en-US" dirty="0"/>
              <a:t>, decrease, evaluate, predict, assign, require, satisfy</a:t>
            </a:r>
            <a:r>
              <a:rPr lang="en-US" dirty="0" smtClean="0"/>
              <a:t>,</a:t>
            </a:r>
          </a:p>
          <a:p>
            <a:r>
              <a:rPr lang="en-US" dirty="0" smtClean="0"/>
              <a:t>Several phrasal verbs useful:</a:t>
            </a:r>
          </a:p>
          <a:p>
            <a:pPr lvl="1"/>
            <a:r>
              <a:rPr lang="en-US" dirty="0" smtClean="0"/>
              <a:t>consists of, scale up to, be based on </a:t>
            </a:r>
            <a:r>
              <a:rPr lang="en-US" dirty="0" err="1" smtClean="0"/>
              <a:t>sg</a:t>
            </a:r>
            <a:r>
              <a:rPr lang="en-US" dirty="0" smtClean="0"/>
              <a:t>., take into account </a:t>
            </a:r>
            <a:r>
              <a:rPr lang="en-US" dirty="0" err="1" smtClean="0"/>
              <a:t>sg</a:t>
            </a:r>
            <a:r>
              <a:rPr lang="en-US" dirty="0" smtClean="0"/>
              <a:t>., depend on </a:t>
            </a:r>
            <a:r>
              <a:rPr lang="en-US" dirty="0" err="1" smtClean="0"/>
              <a:t>sg</a:t>
            </a:r>
            <a:r>
              <a:rPr lang="en-US" dirty="0" smtClean="0"/>
              <a:t>,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216</TotalTime>
  <Words>446</Words>
  <Application>Microsoft Office PowerPoint</Application>
  <PresentationFormat>Předvádění na obrazovce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Prezentace_MU_CZ</vt:lpstr>
      <vt:lpstr>Seminar on Master’s Thesis Writing Mgr. Antonín Zita, M.A., PhD.</vt:lpstr>
      <vt:lpstr>Class 1: Academic Style</vt:lpstr>
      <vt:lpstr>Snímek 3</vt:lpstr>
      <vt:lpstr>Grammar</vt:lpstr>
      <vt:lpstr>Grammar (cont.)</vt:lpstr>
      <vt:lpstr>British English vs. American English</vt:lpstr>
      <vt:lpstr>Computer Science Writing Style</vt:lpstr>
      <vt:lpstr>Computer Science Writing Style (cont.)</vt:lpstr>
      <vt:lpstr>Useful Verbs in CS</vt:lpstr>
      <vt:lpstr>Frequent Irregular Verbs in 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Antonín Zita</cp:lastModifiedBy>
  <cp:revision>27</cp:revision>
  <cp:lastPrinted>1601-01-01T00:00:00Z</cp:lastPrinted>
  <dcterms:created xsi:type="dcterms:W3CDTF">2015-11-23T07:04:47Z</dcterms:created>
  <dcterms:modified xsi:type="dcterms:W3CDTF">2016-09-05T17:04:14Z</dcterms:modified>
</cp:coreProperties>
</file>