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57" r:id="rId12"/>
    <p:sldId id="258" r:id="rId13"/>
    <p:sldId id="259" r:id="rId14"/>
    <p:sldId id="260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ADF78D29-0C65-4212-8087-8A0C399CD708}"/>
    <pc:docChg chg="custSel modSld">
      <pc:chgData name="Leonard Walletzký" userId="5c6479d8-24c8-4ca4-a5c7-fde0682a328a" providerId="ADAL" clId="{ADF78D29-0C65-4212-8087-8A0C399CD708}" dt="2018-10-15T07:28:09.330" v="59" actId="20577"/>
      <pc:docMkLst>
        <pc:docMk/>
      </pc:docMkLst>
      <pc:sldChg chg="modSp">
        <pc:chgData name="Leonard Walletzký" userId="5c6479d8-24c8-4ca4-a5c7-fde0682a328a" providerId="ADAL" clId="{ADF78D29-0C65-4212-8087-8A0C399CD708}" dt="2018-10-15T07:28:09.330" v="59" actId="20577"/>
        <pc:sldMkLst>
          <pc:docMk/>
          <pc:sldMk cId="1840238286" sldId="256"/>
        </pc:sldMkLst>
        <pc:spChg chg="mod">
          <ac:chgData name="Leonard Walletzký" userId="5c6479d8-24c8-4ca4-a5c7-fde0682a328a" providerId="ADAL" clId="{ADF78D29-0C65-4212-8087-8A0C399CD708}" dt="2018-10-15T07:28:09.330" v="59" actId="20577"/>
          <ac:spMkLst>
            <pc:docMk/>
            <pc:sldMk cId="1840238286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9F192-08EA-4F4A-893E-FD31295B359A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50459-D7B7-4532-AC90-DFB8F26B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37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environment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© Leonard Walletzký, 2018</a:t>
            </a:r>
          </a:p>
          <a:p>
            <a:r>
              <a:rPr lang="cs-CZ" dirty="0" err="1"/>
              <a:t>Introduction</a:t>
            </a:r>
            <a:r>
              <a:rPr lang="cs-CZ" dirty="0"/>
              <a:t> to Service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238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Mention - Use</a:t>
            </a:r>
            <a:endParaRPr lang="en-GB" dirty="0"/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6987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System complexity</a:t>
            </a:r>
            <a:endParaRPr lang="en-GB" dirty="0"/>
          </a:p>
        </p:txBody>
      </p:sp>
      <p:sp>
        <p:nvSpPr>
          <p:cNvPr id="128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buBlip>
                <a:blip r:embed="rId2"/>
              </a:buBlip>
            </a:pPr>
            <a:r>
              <a:rPr lang="en-GB" sz="2800" strike="noStrike" dirty="0">
                <a:solidFill>
                  <a:srgbClr val="000000"/>
                </a:solidFill>
                <a:latin typeface="Trebuchet MS"/>
              </a:rPr>
              <a:t>Provider, Client or Target may contain one or more service systems</a:t>
            </a:r>
          </a:p>
          <a:p>
            <a:pPr lvl="1"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</a:rPr>
              <a:t>Those service systems need to cooperate in some way</a:t>
            </a:r>
          </a:p>
          <a:p>
            <a:pPr lvl="1"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</a:rPr>
              <a:t>The cooperation between those service systems is also service system</a:t>
            </a:r>
            <a:endParaRPr lang="en-GB" sz="2000" dirty="0"/>
          </a:p>
          <a:p>
            <a:pPr>
              <a:buBlip>
                <a:blip r:embed="rId2"/>
              </a:buBlip>
            </a:pPr>
            <a:r>
              <a:rPr lang="en-GB" sz="2800" strike="noStrike" dirty="0">
                <a:solidFill>
                  <a:srgbClr val="000000"/>
                </a:solidFill>
                <a:latin typeface="Trebuchet MS"/>
              </a:rPr>
              <a:t>If they are not a simple person or technology</a:t>
            </a:r>
            <a:endParaRPr lang="en-GB" sz="2000" dirty="0"/>
          </a:p>
          <a:p>
            <a:pPr>
              <a:buBlip>
                <a:blip r:embed="rId2"/>
              </a:buBlip>
            </a:pPr>
            <a:r>
              <a:rPr lang="en-GB" sz="2800" strike="noStrike" dirty="0">
                <a:solidFill>
                  <a:srgbClr val="000000"/>
                </a:solidFill>
                <a:latin typeface="Trebuchet MS"/>
              </a:rPr>
              <a:t>They can be organization, more complex entity etc.</a:t>
            </a:r>
          </a:p>
          <a:p>
            <a:pPr lvl="1"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</a:rPr>
              <a:t>Technology with the community of developers</a:t>
            </a:r>
            <a:endParaRPr lang="en-GB" sz="2000" dirty="0"/>
          </a:p>
          <a:p>
            <a:pPr>
              <a:buBlip>
                <a:blip r:embed="rId2"/>
              </a:buBlip>
            </a:pPr>
            <a:r>
              <a:rPr lang="en-GB" sz="2800" strike="noStrike" dirty="0">
                <a:solidFill>
                  <a:srgbClr val="000000"/>
                </a:solidFill>
                <a:latin typeface="Trebuchet MS"/>
              </a:rPr>
              <a:t>It must be organized in synergy</a:t>
            </a:r>
          </a:p>
          <a:p>
            <a:pPr lvl="1"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</a:rPr>
              <a:t>Some services must be finish first, some in the specific order etc.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247417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System complexity</a:t>
            </a:r>
            <a:endParaRPr lang="en-GB" dirty="0"/>
          </a:p>
        </p:txBody>
      </p:sp>
      <p:sp>
        <p:nvSpPr>
          <p:cNvPr id="130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31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32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33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34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35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36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7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8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9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40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41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  <p:sp>
        <p:nvSpPr>
          <p:cNvPr id="142" name="CustomShape 14"/>
          <p:cNvSpPr/>
          <p:nvPr/>
        </p:nvSpPr>
        <p:spPr>
          <a:xfrm>
            <a:off x="874080" y="18835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43" name="CustomShape 15"/>
          <p:cNvSpPr/>
          <p:nvPr/>
        </p:nvSpPr>
        <p:spPr>
          <a:xfrm>
            <a:off x="1564560" y="18882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44" name="CustomShape 16"/>
          <p:cNvSpPr/>
          <p:nvPr/>
        </p:nvSpPr>
        <p:spPr>
          <a:xfrm>
            <a:off x="1219320" y="24624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45" name="CustomShape 17"/>
          <p:cNvSpPr/>
          <p:nvPr/>
        </p:nvSpPr>
        <p:spPr>
          <a:xfrm>
            <a:off x="1111680" y="195408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6" name="CustomShape 18"/>
          <p:cNvSpPr/>
          <p:nvPr/>
        </p:nvSpPr>
        <p:spPr>
          <a:xfrm>
            <a:off x="992880" y="202500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7" name="CustomShape 19"/>
          <p:cNvSpPr/>
          <p:nvPr/>
        </p:nvSpPr>
        <p:spPr>
          <a:xfrm flipV="1">
            <a:off x="1456920" y="202860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8" name="CustomShape 20"/>
          <p:cNvSpPr/>
          <p:nvPr/>
        </p:nvSpPr>
        <p:spPr>
          <a:xfrm>
            <a:off x="4252320" y="459144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49" name="CustomShape 21"/>
          <p:cNvSpPr/>
          <p:nvPr/>
        </p:nvSpPr>
        <p:spPr>
          <a:xfrm>
            <a:off x="4942440" y="45961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50" name="CustomShape 22"/>
          <p:cNvSpPr/>
          <p:nvPr/>
        </p:nvSpPr>
        <p:spPr>
          <a:xfrm>
            <a:off x="4597200" y="51703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51" name="CustomShape 23"/>
          <p:cNvSpPr/>
          <p:nvPr/>
        </p:nvSpPr>
        <p:spPr>
          <a:xfrm>
            <a:off x="4489560" y="46620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2" name="CustomShape 24"/>
          <p:cNvSpPr/>
          <p:nvPr/>
        </p:nvSpPr>
        <p:spPr>
          <a:xfrm>
            <a:off x="4370760" y="47325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3" name="CustomShape 25"/>
          <p:cNvSpPr/>
          <p:nvPr/>
        </p:nvSpPr>
        <p:spPr>
          <a:xfrm flipV="1">
            <a:off x="4834800" y="473652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4" name="CustomShape 26"/>
          <p:cNvSpPr/>
          <p:nvPr/>
        </p:nvSpPr>
        <p:spPr>
          <a:xfrm>
            <a:off x="7812360" y="189468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55" name="CustomShape 27"/>
          <p:cNvSpPr/>
          <p:nvPr/>
        </p:nvSpPr>
        <p:spPr>
          <a:xfrm>
            <a:off x="8502840" y="189936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56" name="CustomShape 28"/>
          <p:cNvSpPr/>
          <p:nvPr/>
        </p:nvSpPr>
        <p:spPr>
          <a:xfrm>
            <a:off x="8157600" y="24739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57" name="CustomShape 29"/>
          <p:cNvSpPr/>
          <p:nvPr/>
        </p:nvSpPr>
        <p:spPr>
          <a:xfrm>
            <a:off x="8049600" y="19656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8" name="CustomShape 30"/>
          <p:cNvSpPr/>
          <p:nvPr/>
        </p:nvSpPr>
        <p:spPr>
          <a:xfrm>
            <a:off x="7931160" y="20361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9" name="CustomShape 31"/>
          <p:cNvSpPr/>
          <p:nvPr/>
        </p:nvSpPr>
        <p:spPr>
          <a:xfrm flipV="1">
            <a:off x="8394840" y="203976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2868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The time dimension</a:t>
            </a:r>
            <a:endParaRPr lang="en-GB" dirty="0"/>
          </a:p>
        </p:txBody>
      </p:sp>
      <p:sp>
        <p:nvSpPr>
          <p:cNvPr id="16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Selling a service means a lot of preliminary work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Sold product means success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Selling a service is the beginning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Start of the service execution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Preliminary work is about 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proposition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Service modelling</a:t>
            </a:r>
          </a:p>
          <a:p>
            <a:pPr>
              <a:buBlip>
                <a:blip r:embed="rId2"/>
              </a:buBlip>
            </a:pPr>
            <a:r>
              <a:rPr lang="en-GB" sz="2400" dirty="0">
                <a:solidFill>
                  <a:srgbClr val="000000"/>
                </a:solidFill>
                <a:latin typeface="Trebuchet MS"/>
              </a:rPr>
              <a:t>Providing services means continual development</a:t>
            </a:r>
          </a:p>
          <a:p>
            <a:pPr>
              <a:buBlip>
                <a:blip r:embed="rId2"/>
              </a:buBlip>
            </a:pPr>
            <a:r>
              <a:rPr lang="en-GB" sz="2400" dirty="0">
                <a:solidFill>
                  <a:srgbClr val="000000"/>
                </a:solidFill>
                <a:latin typeface="Trebuchet MS"/>
              </a:rPr>
              <a:t>To stabilize the service system is necessary to continue with the cooperation</a:t>
            </a:r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3799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 rot="18125400">
            <a:off x="4538520" y="30600"/>
            <a:ext cx="684000" cy="80578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63" name="CustomShape 2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The time dimension</a:t>
            </a:r>
            <a:endParaRPr lang="en-GB" dirty="0"/>
          </a:p>
        </p:txBody>
      </p:sp>
      <p:sp>
        <p:nvSpPr>
          <p:cNvPr id="164" name="CustomShape 3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65" name="CustomShape 4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66" name="CustomShape 5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67" name="CustomShape 6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68" name="CustomShape 7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69" name="CustomShape 8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70" name="CustomShape 9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1" name="CustomShape 10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2" name="CustomShape 11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3" name="CustomShape 12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74" name="CustomShape 13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75" name="CustomShape 14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  <p:sp>
        <p:nvSpPr>
          <p:cNvPr id="176" name="CustomShape 15"/>
          <p:cNvSpPr/>
          <p:nvPr/>
        </p:nvSpPr>
        <p:spPr>
          <a:xfrm>
            <a:off x="874080" y="18835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77" name="CustomShape 16"/>
          <p:cNvSpPr/>
          <p:nvPr/>
        </p:nvSpPr>
        <p:spPr>
          <a:xfrm>
            <a:off x="1564560" y="18882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78" name="CustomShape 17"/>
          <p:cNvSpPr/>
          <p:nvPr/>
        </p:nvSpPr>
        <p:spPr>
          <a:xfrm>
            <a:off x="1219320" y="24624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79" name="CustomShape 18"/>
          <p:cNvSpPr/>
          <p:nvPr/>
        </p:nvSpPr>
        <p:spPr>
          <a:xfrm>
            <a:off x="1111680" y="195408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0" name="CustomShape 19"/>
          <p:cNvSpPr/>
          <p:nvPr/>
        </p:nvSpPr>
        <p:spPr>
          <a:xfrm>
            <a:off x="992880" y="202500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1" name="CustomShape 20"/>
          <p:cNvSpPr/>
          <p:nvPr/>
        </p:nvSpPr>
        <p:spPr>
          <a:xfrm flipV="1">
            <a:off x="1456920" y="202860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2" name="CustomShape 21"/>
          <p:cNvSpPr/>
          <p:nvPr/>
        </p:nvSpPr>
        <p:spPr>
          <a:xfrm>
            <a:off x="4252320" y="459144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83" name="CustomShape 22"/>
          <p:cNvSpPr/>
          <p:nvPr/>
        </p:nvSpPr>
        <p:spPr>
          <a:xfrm>
            <a:off x="4942440" y="45961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84" name="CustomShape 23"/>
          <p:cNvSpPr/>
          <p:nvPr/>
        </p:nvSpPr>
        <p:spPr>
          <a:xfrm>
            <a:off x="4597200" y="51703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85" name="CustomShape 24"/>
          <p:cNvSpPr/>
          <p:nvPr/>
        </p:nvSpPr>
        <p:spPr>
          <a:xfrm>
            <a:off x="4489560" y="46620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6" name="CustomShape 25"/>
          <p:cNvSpPr/>
          <p:nvPr/>
        </p:nvSpPr>
        <p:spPr>
          <a:xfrm>
            <a:off x="4370760" y="47325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7" name="CustomShape 26"/>
          <p:cNvSpPr/>
          <p:nvPr/>
        </p:nvSpPr>
        <p:spPr>
          <a:xfrm flipV="1">
            <a:off x="4834800" y="473652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8" name="CustomShape 27"/>
          <p:cNvSpPr/>
          <p:nvPr/>
        </p:nvSpPr>
        <p:spPr>
          <a:xfrm>
            <a:off x="7812360" y="189468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89" name="CustomShape 28"/>
          <p:cNvSpPr/>
          <p:nvPr/>
        </p:nvSpPr>
        <p:spPr>
          <a:xfrm>
            <a:off x="8502840" y="189936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90" name="CustomShape 29"/>
          <p:cNvSpPr/>
          <p:nvPr/>
        </p:nvSpPr>
        <p:spPr>
          <a:xfrm>
            <a:off x="8157600" y="24739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91" name="CustomShape 30"/>
          <p:cNvSpPr/>
          <p:nvPr/>
        </p:nvSpPr>
        <p:spPr>
          <a:xfrm>
            <a:off x="8049600" y="19656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2" name="CustomShape 31"/>
          <p:cNvSpPr/>
          <p:nvPr/>
        </p:nvSpPr>
        <p:spPr>
          <a:xfrm>
            <a:off x="7931160" y="20361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3" name="CustomShape 32"/>
          <p:cNvSpPr/>
          <p:nvPr/>
        </p:nvSpPr>
        <p:spPr>
          <a:xfrm flipV="1">
            <a:off x="8394840" y="203976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4" name="CustomShape 33"/>
          <p:cNvSpPr/>
          <p:nvPr/>
        </p:nvSpPr>
        <p:spPr>
          <a:xfrm>
            <a:off x="6264360" y="5661360"/>
            <a:ext cx="11152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trike="noStrike" dirty="0">
                <a:solidFill>
                  <a:srgbClr val="FF0000"/>
                </a:solidFill>
                <a:latin typeface="Trebuchet MS"/>
                <a:ea typeface="DejaVu Sans"/>
              </a:rPr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1106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Role of time</a:t>
            </a:r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roles of all elements are not changing during whole life cycle of the service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Time period of existence of a service system is not a trivial one compared to actions performed within a service provision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dividing of the time and planning of the life cycle are important for the relationship client - provider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55865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Example</a:t>
            </a:r>
            <a:endParaRPr/>
          </a:p>
        </p:txBody>
      </p:sp>
      <p:sp>
        <p:nvSpPr>
          <p:cNvPr id="124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Two companies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Software developer EasySoft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Telecommunication company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Problem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Telecoco want to have outsourced information system, developed by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service system is easily created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Is there any possibility (or need) to create other service system?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And if yes, are they related?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44856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</a:t>
            </a:r>
            <a:endParaRPr/>
          </a:p>
        </p:txBody>
      </p:sp>
      <p:sp>
        <p:nvSpPr>
          <p:cNvPr id="126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Information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are focused to the client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Easysoft uses its competencies to act for the sake of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There is one more special relationship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payment is also service system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26212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Payment service system</a:t>
            </a:r>
            <a:endParaRPr/>
          </a:p>
        </p:txBody>
      </p:sp>
      <p:sp>
        <p:nvSpPr>
          <p:cNvPr id="128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the bank account of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provider (Telecoco) acts on Target (send the payment) for the sake of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This service system can not exists without the first service system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814434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Prime service system</a:t>
            </a:r>
            <a:endParaRPr/>
          </a:p>
        </p:txBody>
      </p:sp>
      <p:sp>
        <p:nvSpPr>
          <p:cNvPr id="13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Primary created service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roles are distributed and do not change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Creation of this service system causes the creation of next service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We need to analyze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relationships between them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possibility of influence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causes of synergy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3403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9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90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91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92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3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4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5" name="CustomShape 8"/>
          <p:cNvSpPr/>
          <p:nvPr/>
        </p:nvSpPr>
        <p:spPr>
          <a:xfrm>
            <a:off x="7046640" y="3523680"/>
            <a:ext cx="1701360" cy="863280"/>
          </a:xfrm>
          <a:prstGeom prst="borderCallout1">
            <a:avLst>
              <a:gd name="adj1" fmla="val 18750"/>
              <a:gd name="adj2" fmla="val -8333"/>
              <a:gd name="adj3" fmla="val 103948"/>
              <a:gd name="adj4" fmla="val -47745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</p:txBody>
      </p:sp>
      <p:sp>
        <p:nvSpPr>
          <p:cNvPr id="96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</p:txBody>
      </p:sp>
      <p:sp>
        <p:nvSpPr>
          <p:cNvPr id="97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0282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Cooperation of service systems</a:t>
            </a:r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some service system (S1) with provider, client and target defined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We say the system S1 cooperates with system S2 if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client in S1, plays role of provider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provider in S1, plays role of client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for the client in S2 depends on benefits for the client in S1 (or vice-versa)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target is not same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80153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Example of cooperation</a:t>
            </a:r>
            <a:endParaRPr/>
          </a:p>
        </p:txBody>
      </p:sp>
      <p:sp>
        <p:nvSpPr>
          <p:cNvPr id="134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Study program SSME and cooperation with business partners on internships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business partner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Wants to have properly educated students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Faculty of informatics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Has abilities to educate the students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study program SSME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Provides the students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127160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Cooperating service system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Internships projects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For the successful study program faculty needs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Practice – an internships with quality emphasis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Mandatory for every student enrolled in the program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faculty of informatics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Demand the internships positions for the students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company</a:t>
            </a:r>
            <a:endParaRPr/>
          </a:p>
          <a:p>
            <a:pPr lvl="3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Offers the positions for the students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125037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Cooperating service system</a:t>
            </a:r>
            <a:endParaRPr/>
          </a:p>
        </p:txBody>
      </p:sp>
      <p:sp>
        <p:nvSpPr>
          <p:cNvPr id="138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target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study program SSME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Students are „only“ the products of the study program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Faculty wants to improve the study program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Through the internships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Using the feedback from the partners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this case the target is the same in both cooperating service systems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187359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Dual service system</a:t>
            </a:r>
            <a:endParaRPr/>
          </a:p>
        </p:txBody>
      </p:sp>
      <p:sp>
        <p:nvSpPr>
          <p:cNvPr id="14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the prime service system S1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a second service system S2, where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client in S1, plays role of provider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provider in S1, plays role of client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for the client in S2 depends on benefits for the client in S1 (or vice versa)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is the same in S1 and S2 with the bidirectional value proposition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34546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Are there any other possibilities of the cooperation?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What to do if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or Provider in one service system plays the role of of the Client, Provider or Target in other service systems?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If the value proposition or the benefits depends on other related service system?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Company is able to pay only if its customers will pay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Value proposition can be set properly only if we know all related inputs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482356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3149640" y="33800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4808160" y="33890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3979080" y="45212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47" name="CustomShape 5"/>
          <p:cNvSpPr/>
          <p:nvPr/>
        </p:nvSpPr>
        <p:spPr>
          <a:xfrm>
            <a:off x="3719880" y="351936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6"/>
          <p:cNvSpPr/>
          <p:nvPr/>
        </p:nvSpPr>
        <p:spPr>
          <a:xfrm>
            <a:off x="3434760" y="36583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7"/>
          <p:cNvSpPr/>
          <p:nvPr/>
        </p:nvSpPr>
        <p:spPr>
          <a:xfrm flipV="1">
            <a:off x="4548960" y="366588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8"/>
          <p:cNvSpPr/>
          <p:nvPr/>
        </p:nvSpPr>
        <p:spPr>
          <a:xfrm>
            <a:off x="2320560" y="45302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51" name="CustomShape 9"/>
          <p:cNvSpPr/>
          <p:nvPr/>
        </p:nvSpPr>
        <p:spPr>
          <a:xfrm>
            <a:off x="3149640" y="567108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52" name="CustomShape 10"/>
          <p:cNvSpPr/>
          <p:nvPr/>
        </p:nvSpPr>
        <p:spPr>
          <a:xfrm>
            <a:off x="2890800" y="466920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11"/>
          <p:cNvSpPr/>
          <p:nvPr/>
        </p:nvSpPr>
        <p:spPr>
          <a:xfrm>
            <a:off x="2605680" y="48085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12"/>
          <p:cNvSpPr/>
          <p:nvPr/>
        </p:nvSpPr>
        <p:spPr>
          <a:xfrm flipV="1">
            <a:off x="3719880" y="481572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13"/>
          <p:cNvSpPr/>
          <p:nvPr/>
        </p:nvSpPr>
        <p:spPr>
          <a:xfrm>
            <a:off x="6378120" y="33944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56" name="CustomShape 14"/>
          <p:cNvSpPr/>
          <p:nvPr/>
        </p:nvSpPr>
        <p:spPr>
          <a:xfrm>
            <a:off x="5549040" y="45266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57" name="CustomShape 15"/>
          <p:cNvSpPr/>
          <p:nvPr/>
        </p:nvSpPr>
        <p:spPr>
          <a:xfrm>
            <a:off x="5289840" y="352476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16"/>
          <p:cNvSpPr/>
          <p:nvPr/>
        </p:nvSpPr>
        <p:spPr>
          <a:xfrm>
            <a:off x="5004720" y="36637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17"/>
          <p:cNvSpPr/>
          <p:nvPr/>
        </p:nvSpPr>
        <p:spPr>
          <a:xfrm flipV="1">
            <a:off x="6118920" y="367128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18"/>
          <p:cNvSpPr/>
          <p:nvPr/>
        </p:nvSpPr>
        <p:spPr>
          <a:xfrm>
            <a:off x="3937680" y="21146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61" name="CustomShape 19"/>
          <p:cNvSpPr/>
          <p:nvPr/>
        </p:nvSpPr>
        <p:spPr>
          <a:xfrm>
            <a:off x="5596200" y="212328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62" name="CustomShape 20"/>
          <p:cNvSpPr/>
          <p:nvPr/>
        </p:nvSpPr>
        <p:spPr>
          <a:xfrm>
            <a:off x="4507920" y="225360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21"/>
          <p:cNvSpPr/>
          <p:nvPr/>
        </p:nvSpPr>
        <p:spPr>
          <a:xfrm>
            <a:off x="4222800" y="23929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22"/>
          <p:cNvSpPr/>
          <p:nvPr/>
        </p:nvSpPr>
        <p:spPr>
          <a:xfrm flipV="1">
            <a:off x="5337000" y="240012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CustomShape 23"/>
          <p:cNvSpPr/>
          <p:nvPr/>
        </p:nvSpPr>
        <p:spPr>
          <a:xfrm>
            <a:off x="2267640" y="209916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66" name="CustomShape 24"/>
          <p:cNvSpPr/>
          <p:nvPr/>
        </p:nvSpPr>
        <p:spPr>
          <a:xfrm>
            <a:off x="2837880" y="2238480"/>
            <a:ext cx="110016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CustomShape 25"/>
          <p:cNvSpPr/>
          <p:nvPr/>
        </p:nvSpPr>
        <p:spPr>
          <a:xfrm>
            <a:off x="2552760" y="237744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26"/>
          <p:cNvSpPr/>
          <p:nvPr/>
        </p:nvSpPr>
        <p:spPr>
          <a:xfrm flipV="1">
            <a:off x="3666960" y="2385000"/>
            <a:ext cx="55620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557035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7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During negotiations must be explored not only the target, but also all important relations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Cooperating service systems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Dual service systems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Related service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After that the value proposition can be set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207448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endParaRPr lang="en-GB" dirty="0"/>
          </a:p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Client – Provider Relationship	</a:t>
            </a:r>
            <a:endParaRPr lang="en-GB" dirty="0"/>
          </a:p>
        </p:txBody>
      </p:sp>
      <p:sp>
        <p:nvSpPr>
          <p:cNvPr id="196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Information Sharing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Knowledge Sharing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Negotiations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Balancing and establishing Value Proposition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Repetitive reviewing of previous items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 Mention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8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Client – Target connection</a:t>
            </a:r>
            <a:endParaRPr lang="en-GB" dirty="0"/>
          </a:p>
        </p:txBody>
      </p:sp>
      <p:sp>
        <p:nvSpPr>
          <p:cNvPr id="198" name="CustomShape 2"/>
          <p:cNvSpPr/>
          <p:nvPr/>
        </p:nvSpPr>
        <p:spPr>
          <a:xfrm>
            <a:off x="720720" y="2348880"/>
            <a:ext cx="8233560" cy="37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owns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owns rights to use and/or manipulate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has (owns) problem </a:t>
            </a:r>
            <a:endParaRPr lang="en-GB" dirty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recognizes a problem on the Target</a:t>
            </a:r>
            <a:endParaRPr lang="en-GB" dirty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Client is willing to invest to the problem solution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solution involves an operating and/or transformation of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Relation is in Use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1174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Provider – Target Connection</a:t>
            </a:r>
            <a:endParaRPr lang="en-GB" dirty="0"/>
          </a:p>
        </p:txBody>
      </p:sp>
      <p:sp>
        <p:nvSpPr>
          <p:cNvPr id="200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Kind of competence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knows and is able to operate on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knows how and is able to transform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understands the Target and is able to plan  operation on transformation of it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Provider improves in a way the Target for its better utilization by the Client (benefit for the Client)</a:t>
            </a: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5220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creation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is the value?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Sake of client?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benefit of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strongly related with the target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created by both (client + provider)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is co-created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Value can be created only if Client wants (or needs) an added value on Target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Identifying a gap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1365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most important connection between C and P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The offer done by provider to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he/she is able to do with the target to increase beneficiary of the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Based 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Knowledge about target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Information about client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Similarities on the market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we can do for what price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76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05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06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10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723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</a:rPr>
              <a:t>Mentioning and Using</a:t>
            </a:r>
            <a:endParaRPr lang="en-GB" dirty="0"/>
          </a:p>
        </p:txBody>
      </p:sp>
      <p:sp>
        <p:nvSpPr>
          <p:cNvPr id="11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Mentioning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To think about future actions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What / how / who / where / when / why / for how much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Negotiation between client and provider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Using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Use our capabilities to do some action to </a:t>
            </a:r>
            <a:r>
              <a:rPr lang="en-GB" sz="2400" b="1" strike="noStrike" dirty="0">
                <a:solidFill>
                  <a:srgbClr val="000000"/>
                </a:solidFill>
                <a:latin typeface="Trebuchet MS"/>
              </a:rPr>
              <a:t>bring a value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Duality between mentioning and using</a:t>
            </a:r>
          </a:p>
          <a:p>
            <a:pPr lvl="1">
              <a:buBlip>
                <a:blip r:embed="rId2"/>
              </a:buBlip>
            </a:pPr>
            <a:r>
              <a:rPr lang="en-GB" dirty="0">
                <a:solidFill>
                  <a:srgbClr val="000000"/>
                </a:solidFill>
                <a:latin typeface="Trebuchet MS"/>
              </a:rPr>
              <a:t>Each entity can mention, use or make both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</a:rPr>
              <a:t>Project management</a:t>
            </a:r>
          </a:p>
          <a:p>
            <a:pPr lvl="1">
              <a:buBlip>
                <a:blip r:embed="rId2"/>
              </a:buBlip>
            </a:pPr>
            <a:r>
              <a:rPr lang="en-GB" dirty="0">
                <a:solidFill>
                  <a:srgbClr val="000000"/>
                </a:solidFill>
                <a:latin typeface="Trebuchet MS"/>
              </a:rPr>
              <a:t>Application of the principle of mention / 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1233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1016</TotalTime>
  <Words>1341</Words>
  <Application>Microsoft Office PowerPoint</Application>
  <PresentationFormat>Předvádění na obrazovce (4:3)</PresentationFormat>
  <Paragraphs>268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7" baseType="lpstr">
      <vt:lpstr>Calibri</vt:lpstr>
      <vt:lpstr>DejaVu Sans</vt:lpstr>
      <vt:lpstr>Lucida Sans Unicode</vt:lpstr>
      <vt:lpstr>StarSymbol</vt:lpstr>
      <vt:lpstr>Tahoma</vt:lpstr>
      <vt:lpstr>Trebuchet MS</vt:lpstr>
      <vt:lpstr>Verdana</vt:lpstr>
      <vt:lpstr>Wingdings 2</vt:lpstr>
      <vt:lpstr>Wingdings 3</vt:lpstr>
      <vt:lpstr>Motiv_MbC</vt:lpstr>
      <vt:lpstr>Service environment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environment</dc:title>
  <dc:creator>leonard</dc:creator>
  <cp:lastModifiedBy>Leonard Walletzký</cp:lastModifiedBy>
  <cp:revision>2</cp:revision>
  <cp:lastPrinted>2014-10-23T06:05:36Z</cp:lastPrinted>
  <dcterms:created xsi:type="dcterms:W3CDTF">2014-10-02T07:43:28Z</dcterms:created>
  <dcterms:modified xsi:type="dcterms:W3CDTF">2018-10-15T07:28:12Z</dcterms:modified>
</cp:coreProperties>
</file>