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96" r:id="rId3"/>
    <p:sldId id="297" r:id="rId4"/>
    <p:sldId id="298" r:id="rId5"/>
    <p:sldId id="299" r:id="rId6"/>
    <p:sldId id="300" r:id="rId7"/>
    <p:sldId id="257" r:id="rId8"/>
    <p:sldId id="261" r:id="rId9"/>
    <p:sldId id="262" r:id="rId10"/>
    <p:sldId id="263" r:id="rId11"/>
    <p:sldId id="302" r:id="rId12"/>
    <p:sldId id="303" r:id="rId13"/>
    <p:sldId id="304" r:id="rId14"/>
    <p:sldId id="258" r:id="rId15"/>
    <p:sldId id="301" r:id="rId16"/>
    <p:sldId id="259" r:id="rId17"/>
    <p:sldId id="305" r:id="rId18"/>
    <p:sldId id="260" r:id="rId19"/>
    <p:sldId id="306" r:id="rId20"/>
    <p:sldId id="273" r:id="rId21"/>
    <p:sldId id="293" r:id="rId22"/>
    <p:sldId id="294" r:id="rId23"/>
    <p:sldId id="295" r:id="rId24"/>
    <p:sldId id="307" r:id="rId25"/>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D3105-9AC2-403A-80AF-4AE9A7DF88AF}" v="49" dt="2018-10-29T08:43:40.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2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19DACD2-75DD-4EE1-9662-538456FFD2A7}" type="datetimeFigureOut">
              <a:rPr lang="en-US" smtClean="0"/>
              <a:t>10/29/2018</a:t>
            </a:fld>
            <a:endParaRPr lang="en-US"/>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1E7455-166C-4815-8A78-954CE20621A3}" type="slidenum">
              <a:rPr lang="en-US" smtClean="0"/>
              <a:t>‹#›</a:t>
            </a:fld>
            <a:endParaRPr lang="en-US"/>
          </a:p>
        </p:txBody>
      </p:sp>
    </p:spTree>
    <p:extLst>
      <p:ext uri="{BB962C8B-B14F-4D97-AF65-F5344CB8AC3E}">
        <p14:creationId xmlns:p14="http://schemas.microsoft.com/office/powerpoint/2010/main" val="300285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25A1B5D-E593-4E15-BFE3-0427C78AA3A1}" type="datetimeFigureOut">
              <a:rPr lang="en-US" smtClean="0"/>
              <a:t>10/29/2018</a:t>
            </a:fld>
            <a:endParaRPr lang="en-US"/>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E1C51FD-3A32-46A4-95DE-BA1A3E107734}" type="slidenum">
              <a:rPr lang="en-US" smtClean="0"/>
              <a:t>‹#›</a:t>
            </a:fld>
            <a:endParaRPr lang="en-US"/>
          </a:p>
        </p:txBody>
      </p:sp>
    </p:spTree>
    <p:extLst>
      <p:ext uri="{BB962C8B-B14F-4D97-AF65-F5344CB8AC3E}">
        <p14:creationId xmlns:p14="http://schemas.microsoft.com/office/powerpoint/2010/main" val="22831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a:t>
            </a:fld>
            <a:endParaRPr lang="en-US" dirty="0"/>
          </a:p>
        </p:txBody>
      </p:sp>
    </p:spTree>
    <p:extLst>
      <p:ext uri="{BB962C8B-B14F-4D97-AF65-F5344CB8AC3E}">
        <p14:creationId xmlns:p14="http://schemas.microsoft.com/office/powerpoint/2010/main" val="125311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10</a:t>
            </a:fld>
            <a:endParaRPr lang="en-US" dirty="0"/>
          </a:p>
        </p:txBody>
      </p:sp>
    </p:spTree>
    <p:extLst>
      <p:ext uri="{BB962C8B-B14F-4D97-AF65-F5344CB8AC3E}">
        <p14:creationId xmlns:p14="http://schemas.microsoft.com/office/powerpoint/2010/main" val="195535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11</a:t>
            </a:fld>
            <a:endParaRPr lang="en-US" dirty="0"/>
          </a:p>
        </p:txBody>
      </p:sp>
    </p:spTree>
    <p:extLst>
      <p:ext uri="{BB962C8B-B14F-4D97-AF65-F5344CB8AC3E}">
        <p14:creationId xmlns:p14="http://schemas.microsoft.com/office/powerpoint/2010/main" val="76168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12</a:t>
            </a:fld>
            <a:endParaRPr lang="en-US" dirty="0"/>
          </a:p>
        </p:txBody>
      </p:sp>
    </p:spTree>
    <p:extLst>
      <p:ext uri="{BB962C8B-B14F-4D97-AF65-F5344CB8AC3E}">
        <p14:creationId xmlns:p14="http://schemas.microsoft.com/office/powerpoint/2010/main" val="1027923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13</a:t>
            </a:fld>
            <a:endParaRPr lang="en-US" dirty="0"/>
          </a:p>
        </p:txBody>
      </p:sp>
    </p:spTree>
    <p:extLst>
      <p:ext uri="{BB962C8B-B14F-4D97-AF65-F5344CB8AC3E}">
        <p14:creationId xmlns:p14="http://schemas.microsoft.com/office/powerpoint/2010/main" val="2975647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14</a:t>
            </a:fld>
            <a:endParaRPr lang="en-US" dirty="0"/>
          </a:p>
        </p:txBody>
      </p:sp>
    </p:spTree>
    <p:extLst>
      <p:ext uri="{BB962C8B-B14F-4D97-AF65-F5344CB8AC3E}">
        <p14:creationId xmlns:p14="http://schemas.microsoft.com/office/powerpoint/2010/main" val="3205846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15</a:t>
            </a:fld>
            <a:endParaRPr lang="en-US" dirty="0"/>
          </a:p>
        </p:txBody>
      </p:sp>
    </p:spTree>
    <p:extLst>
      <p:ext uri="{BB962C8B-B14F-4D97-AF65-F5344CB8AC3E}">
        <p14:creationId xmlns:p14="http://schemas.microsoft.com/office/powerpoint/2010/main" val="2305551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16</a:t>
            </a:fld>
            <a:endParaRPr lang="en-US" dirty="0"/>
          </a:p>
        </p:txBody>
      </p:sp>
    </p:spTree>
    <p:extLst>
      <p:ext uri="{BB962C8B-B14F-4D97-AF65-F5344CB8AC3E}">
        <p14:creationId xmlns:p14="http://schemas.microsoft.com/office/powerpoint/2010/main" val="179855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17</a:t>
            </a:fld>
            <a:endParaRPr lang="en-US" dirty="0"/>
          </a:p>
        </p:txBody>
      </p:sp>
    </p:spTree>
    <p:extLst>
      <p:ext uri="{BB962C8B-B14F-4D97-AF65-F5344CB8AC3E}">
        <p14:creationId xmlns:p14="http://schemas.microsoft.com/office/powerpoint/2010/main" val="40089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18</a:t>
            </a:fld>
            <a:endParaRPr lang="en-US" dirty="0"/>
          </a:p>
        </p:txBody>
      </p:sp>
    </p:spTree>
    <p:extLst>
      <p:ext uri="{BB962C8B-B14F-4D97-AF65-F5344CB8AC3E}">
        <p14:creationId xmlns:p14="http://schemas.microsoft.com/office/powerpoint/2010/main" val="3050034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19</a:t>
            </a:fld>
            <a:endParaRPr lang="en-US" dirty="0"/>
          </a:p>
        </p:txBody>
      </p:sp>
    </p:spTree>
    <p:extLst>
      <p:ext uri="{BB962C8B-B14F-4D97-AF65-F5344CB8AC3E}">
        <p14:creationId xmlns:p14="http://schemas.microsoft.com/office/powerpoint/2010/main" val="207694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2</a:t>
            </a:fld>
            <a:endParaRPr lang="en-US" dirty="0"/>
          </a:p>
        </p:txBody>
      </p:sp>
    </p:spTree>
    <p:extLst>
      <p:ext uri="{BB962C8B-B14F-4D97-AF65-F5344CB8AC3E}">
        <p14:creationId xmlns:p14="http://schemas.microsoft.com/office/powerpoint/2010/main" val="3244309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20</a:t>
            </a:fld>
            <a:endParaRPr lang="en-US" dirty="0"/>
          </a:p>
        </p:txBody>
      </p:sp>
    </p:spTree>
    <p:extLst>
      <p:ext uri="{BB962C8B-B14F-4D97-AF65-F5344CB8AC3E}">
        <p14:creationId xmlns:p14="http://schemas.microsoft.com/office/powerpoint/2010/main" val="3851462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Začít</a:t>
            </a:r>
            <a:r>
              <a:rPr lang="en-US" dirty="0"/>
              <a:t> od </a:t>
            </a:r>
            <a:r>
              <a:rPr lang="en-US" dirty="0" err="1"/>
              <a:t>konce</a:t>
            </a:r>
            <a:endParaRPr lang="en-US" dirty="0"/>
          </a:p>
          <a:p>
            <a:endParaRPr lang="en-US" dirty="0"/>
          </a:p>
          <a:p>
            <a:r>
              <a:rPr lang="en-US" dirty="0" err="1"/>
              <a:t>Definice</a:t>
            </a:r>
            <a:r>
              <a:rPr lang="en-US" dirty="0"/>
              <a:t> </a:t>
            </a:r>
            <a:r>
              <a:rPr lang="en-US" dirty="0" err="1"/>
              <a:t>SeS</a:t>
            </a:r>
            <a:r>
              <a:rPr lang="en-US" dirty="0"/>
              <a:t>,</a:t>
            </a:r>
            <a:r>
              <a:rPr lang="en-US" baseline="0" dirty="0"/>
              <a:t> </a:t>
            </a:r>
            <a:r>
              <a:rPr lang="en-US" baseline="0" dirty="0" err="1"/>
              <a:t>důležitost</a:t>
            </a:r>
            <a:r>
              <a:rPr lang="en-US" baseline="0" dirty="0"/>
              <a:t> </a:t>
            </a:r>
            <a:r>
              <a:rPr lang="en-US" baseline="0" dirty="0" err="1"/>
              <a:t>poznala</a:t>
            </a:r>
            <a:r>
              <a:rPr lang="en-US" baseline="0" dirty="0"/>
              <a:t> </a:t>
            </a:r>
            <a:r>
              <a:rPr lang="en-US" baseline="0" dirty="0" err="1"/>
              <a:t>i</a:t>
            </a:r>
            <a:r>
              <a:rPr lang="en-US" baseline="0" dirty="0"/>
              <a:t> </a:t>
            </a:r>
            <a:r>
              <a:rPr lang="en-US" baseline="0" dirty="0" err="1"/>
              <a:t>vláda</a:t>
            </a:r>
            <a:r>
              <a:rPr lang="en-US" baseline="0" dirty="0"/>
              <a:t> USA – je to </a:t>
            </a:r>
            <a:r>
              <a:rPr lang="en-US" baseline="0" dirty="0" err="1"/>
              <a:t>podstatné</a:t>
            </a:r>
            <a:r>
              <a:rPr lang="en-US" baseline="0" dirty="0"/>
              <a:t> pro </a:t>
            </a:r>
            <a:r>
              <a:rPr lang="en-US" baseline="0" dirty="0" err="1"/>
              <a:t>společnost</a:t>
            </a:r>
            <a:endParaRPr lang="en-US" baseline="0" dirty="0"/>
          </a:p>
          <a:p>
            <a:endParaRPr lang="en-US" baseline="0" dirty="0"/>
          </a:p>
          <a:p>
            <a:r>
              <a:rPr lang="en-US" baseline="0" dirty="0" err="1"/>
              <a:t>Použít</a:t>
            </a:r>
            <a:r>
              <a:rPr lang="en-US" baseline="0" dirty="0"/>
              <a:t> </a:t>
            </a:r>
            <a:r>
              <a:rPr lang="en-US" baseline="0" dirty="0" err="1"/>
              <a:t>slovo</a:t>
            </a:r>
            <a:r>
              <a:rPr lang="en-US" baseline="0" dirty="0"/>
              <a:t> </a:t>
            </a:r>
            <a:r>
              <a:rPr lang="en-US" baseline="0" dirty="0" err="1"/>
              <a:t>multidisciplinární</a:t>
            </a:r>
            <a:endParaRPr lang="en-US" baseline="0" dirty="0"/>
          </a:p>
          <a:p>
            <a:endParaRPr lang="en-US" baseline="0" dirty="0"/>
          </a:p>
          <a:p>
            <a:r>
              <a:rPr lang="en-US" baseline="0" dirty="0" err="1"/>
              <a:t>Pozor</a:t>
            </a:r>
            <a:r>
              <a:rPr lang="en-US" baseline="0" dirty="0"/>
              <a:t> – Jim Spohrer </a:t>
            </a:r>
            <a:r>
              <a:rPr lang="en-US" baseline="0" dirty="0" err="1"/>
              <a:t>definuje</a:t>
            </a:r>
            <a:r>
              <a:rPr lang="en-US" baseline="0" dirty="0"/>
              <a:t> Knowledge intensive and customized service</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21</a:t>
            </a:fld>
            <a:endParaRPr lang="en-US" dirty="0"/>
          </a:p>
        </p:txBody>
      </p:sp>
    </p:spTree>
    <p:extLst>
      <p:ext uri="{BB962C8B-B14F-4D97-AF65-F5344CB8AC3E}">
        <p14:creationId xmlns:p14="http://schemas.microsoft.com/office/powerpoint/2010/main" val="671527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Většina</a:t>
            </a:r>
            <a:r>
              <a:rPr lang="en-US" dirty="0"/>
              <a:t> </a:t>
            </a:r>
            <a:r>
              <a:rPr lang="en-US" dirty="0" err="1"/>
              <a:t>rozsáhlejších</a:t>
            </a:r>
            <a:r>
              <a:rPr lang="en-US" dirty="0"/>
              <a:t> </a:t>
            </a:r>
            <a:r>
              <a:rPr lang="en-US" dirty="0" err="1"/>
              <a:t>služeb</a:t>
            </a:r>
            <a:r>
              <a:rPr lang="en-US" dirty="0"/>
              <a:t> se bez IT </a:t>
            </a:r>
            <a:r>
              <a:rPr lang="en-US" dirty="0" err="1"/>
              <a:t>služeb</a:t>
            </a:r>
            <a:r>
              <a:rPr lang="en-US" dirty="0"/>
              <a:t> </a:t>
            </a:r>
            <a:r>
              <a:rPr lang="en-US" dirty="0" err="1"/>
              <a:t>neobejde</a:t>
            </a:r>
            <a:endParaRPr lang="en-US" dirty="0"/>
          </a:p>
          <a:p>
            <a:endParaRPr lang="en-US" dirty="0"/>
          </a:p>
          <a:p>
            <a:r>
              <a:rPr lang="en-US" dirty="0"/>
              <a:t>Product value – </a:t>
            </a:r>
            <a:r>
              <a:rPr lang="en-US" dirty="0" err="1"/>
              <a:t>odkázat</a:t>
            </a:r>
            <a:r>
              <a:rPr lang="en-US" baseline="0" dirty="0"/>
              <a:t> </a:t>
            </a:r>
            <a:r>
              <a:rPr lang="en-US" baseline="0" dirty="0" err="1"/>
              <a:t>na</a:t>
            </a:r>
            <a:r>
              <a:rPr lang="en-US" baseline="0" dirty="0"/>
              <a:t> SDL</a:t>
            </a:r>
          </a:p>
          <a:p>
            <a:r>
              <a:rPr lang="en-US" baseline="0" dirty="0" err="1"/>
              <a:t>Příklad</a:t>
            </a:r>
            <a:r>
              <a:rPr lang="en-US" baseline="0" dirty="0"/>
              <a:t> – </a:t>
            </a:r>
            <a:r>
              <a:rPr lang="en-US" baseline="0" dirty="0" err="1"/>
              <a:t>Staníček</a:t>
            </a:r>
            <a:endParaRPr lang="en-US" baseline="0" dirty="0"/>
          </a:p>
          <a:p>
            <a:r>
              <a:rPr lang="en-US" baseline="0" dirty="0" err="1"/>
              <a:t>Otázka</a:t>
            </a:r>
            <a:r>
              <a:rPr lang="en-US" baseline="0" dirty="0"/>
              <a:t>, </a:t>
            </a:r>
            <a:r>
              <a:rPr lang="en-US" baseline="0" dirty="0" err="1"/>
              <a:t>zda</a:t>
            </a:r>
            <a:r>
              <a:rPr lang="en-US" baseline="0" dirty="0"/>
              <a:t> </a:t>
            </a:r>
            <a:r>
              <a:rPr lang="en-US" baseline="0" dirty="0" err="1"/>
              <a:t>zvolit</a:t>
            </a:r>
            <a:r>
              <a:rPr lang="en-US" baseline="0" dirty="0"/>
              <a:t> </a:t>
            </a:r>
            <a:r>
              <a:rPr lang="en-US" baseline="0" dirty="0" err="1"/>
              <a:t>pozitivní</a:t>
            </a:r>
            <a:r>
              <a:rPr lang="en-US" baseline="0" dirty="0"/>
              <a:t> </a:t>
            </a:r>
            <a:r>
              <a:rPr lang="en-US" baseline="0" dirty="0" err="1"/>
              <a:t>nebo</a:t>
            </a:r>
            <a:r>
              <a:rPr lang="en-US" baseline="0" dirty="0"/>
              <a:t> </a:t>
            </a:r>
            <a:r>
              <a:rPr lang="en-US" baseline="0" dirty="0" err="1"/>
              <a:t>negativní</a:t>
            </a:r>
            <a:r>
              <a:rPr lang="en-US" baseline="0" dirty="0"/>
              <a:t> </a:t>
            </a:r>
            <a:r>
              <a:rPr lang="en-US" baseline="0" dirty="0" err="1"/>
              <a:t>přístup</a:t>
            </a:r>
            <a:endParaRPr lang="en-US" baseline="0" dirty="0"/>
          </a:p>
          <a:p>
            <a:r>
              <a:rPr lang="en-US" baseline="0" dirty="0" err="1"/>
              <a:t>Jak</a:t>
            </a:r>
            <a:r>
              <a:rPr lang="en-US" baseline="0" dirty="0"/>
              <a:t> se </a:t>
            </a:r>
            <a:r>
              <a:rPr lang="en-US" baseline="0" dirty="0" err="1"/>
              <a:t>dostanu</a:t>
            </a:r>
            <a:r>
              <a:rPr lang="en-US" baseline="0" dirty="0"/>
              <a:t> k </a:t>
            </a:r>
            <a:r>
              <a:rPr lang="en-US" baseline="0" dirty="0" err="1"/>
              <a:t>poslednímu</a:t>
            </a:r>
            <a:r>
              <a:rPr lang="en-US" baseline="0" dirty="0"/>
              <a:t> </a:t>
            </a:r>
            <a:r>
              <a:rPr lang="en-US" baseline="0" dirty="0" err="1"/>
              <a:t>bodu</a:t>
            </a:r>
            <a:r>
              <a:rPr lang="en-US" baseline="0" dirty="0"/>
              <a:t>?</a:t>
            </a:r>
          </a:p>
          <a:p>
            <a:r>
              <a:rPr lang="en-US" baseline="0" dirty="0"/>
              <a:t>K </a:t>
            </a:r>
            <a:r>
              <a:rPr lang="en-US" baseline="0" dirty="0" err="1"/>
              <a:t>všem</a:t>
            </a:r>
            <a:r>
              <a:rPr lang="en-US" baseline="0" dirty="0"/>
              <a:t> </a:t>
            </a:r>
            <a:r>
              <a:rPr lang="en-US" baseline="0" dirty="0" err="1"/>
              <a:t>bodům</a:t>
            </a:r>
            <a:r>
              <a:rPr lang="en-US" baseline="0" dirty="0"/>
              <a:t> </a:t>
            </a:r>
            <a:r>
              <a:rPr lang="en-US" baseline="0" dirty="0" err="1"/>
              <a:t>jsou</a:t>
            </a:r>
            <a:r>
              <a:rPr lang="en-US" baseline="0" dirty="0"/>
              <a:t> </a:t>
            </a:r>
            <a:r>
              <a:rPr lang="en-US" baseline="0" dirty="0" err="1"/>
              <a:t>třeba</a:t>
            </a:r>
            <a:r>
              <a:rPr lang="en-US" baseline="0" dirty="0"/>
              <a:t> </a:t>
            </a:r>
            <a:r>
              <a:rPr lang="en-US" baseline="0" dirty="0" err="1"/>
              <a:t>multidisciplinární</a:t>
            </a:r>
            <a:r>
              <a:rPr lang="en-US" baseline="0" dirty="0"/>
              <a:t> </a:t>
            </a:r>
            <a:r>
              <a:rPr lang="en-US" baseline="0" dirty="0" err="1"/>
              <a:t>znalosti</a:t>
            </a:r>
            <a:r>
              <a:rPr lang="en-US" baseline="0" dirty="0"/>
              <a:t> – </a:t>
            </a:r>
            <a:r>
              <a:rPr lang="en-US" baseline="0" dirty="0" err="1"/>
              <a:t>otázka</a:t>
            </a:r>
            <a:r>
              <a:rPr lang="en-US" baseline="0" dirty="0"/>
              <a:t>, </a:t>
            </a:r>
            <a:r>
              <a:rPr lang="en-US" baseline="0" dirty="0" err="1"/>
              <a:t>kdo</a:t>
            </a:r>
            <a:r>
              <a:rPr lang="en-US" baseline="0" dirty="0"/>
              <a:t> je </a:t>
            </a:r>
            <a:r>
              <a:rPr lang="en-US" baseline="0" dirty="0" err="1"/>
              <a:t>musí</a:t>
            </a:r>
            <a:r>
              <a:rPr lang="en-US" baseline="0" dirty="0"/>
              <a:t> </a:t>
            </a:r>
            <a:r>
              <a:rPr lang="en-US" baseline="0" dirty="0" err="1"/>
              <a:t>mít</a:t>
            </a:r>
            <a:r>
              <a:rPr lang="en-US" baseline="0" dirty="0"/>
              <a:t>?</a:t>
            </a:r>
            <a:endParaRPr lang="en-US" dirty="0"/>
          </a:p>
        </p:txBody>
      </p:sp>
      <p:sp>
        <p:nvSpPr>
          <p:cNvPr id="4" name="Slide Number Placeholder 3"/>
          <p:cNvSpPr>
            <a:spLocks noGrp="1"/>
          </p:cNvSpPr>
          <p:nvPr>
            <p:ph type="sldNum" sz="quarter" idx="10"/>
          </p:nvPr>
        </p:nvSpPr>
        <p:spPr/>
        <p:txBody>
          <a:bodyPr/>
          <a:lstStyle/>
          <a:p>
            <a:fld id="{BC69DEA8-495C-4BDF-B78B-F6EA704827F0}" type="slidenum">
              <a:rPr lang="en-US" smtClean="0"/>
              <a:t>22</a:t>
            </a:fld>
            <a:endParaRPr lang="en-US" dirty="0"/>
          </a:p>
        </p:txBody>
      </p:sp>
    </p:spTree>
    <p:extLst>
      <p:ext uri="{BB962C8B-B14F-4D97-AF65-F5344CB8AC3E}">
        <p14:creationId xmlns:p14="http://schemas.microsoft.com/office/powerpoint/2010/main" val="1750558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Vysvětlení</a:t>
            </a:r>
            <a:r>
              <a:rPr lang="en-US" dirty="0"/>
              <a:t> </a:t>
            </a:r>
            <a:r>
              <a:rPr lang="en-US" dirty="0" err="1"/>
              <a:t>definice</a:t>
            </a:r>
            <a:r>
              <a:rPr lang="en-US" dirty="0"/>
              <a:t> a </a:t>
            </a:r>
            <a:r>
              <a:rPr lang="en-US" dirty="0" err="1"/>
              <a:t>její</a:t>
            </a:r>
            <a:r>
              <a:rPr lang="en-US" dirty="0"/>
              <a:t> </a:t>
            </a:r>
            <a:r>
              <a:rPr lang="en-US" dirty="0" err="1"/>
              <a:t>správné</a:t>
            </a:r>
            <a:r>
              <a:rPr lang="en-US" dirty="0"/>
              <a:t> </a:t>
            </a:r>
            <a:r>
              <a:rPr lang="en-US" dirty="0" err="1"/>
              <a:t>chápání</a:t>
            </a:r>
            <a:r>
              <a:rPr lang="en-US" dirty="0"/>
              <a:t> </a:t>
            </a:r>
            <a:r>
              <a:rPr lang="en-US" dirty="0" err="1"/>
              <a:t>vysvětlím</a:t>
            </a:r>
            <a:r>
              <a:rPr lang="en-US" dirty="0"/>
              <a:t> </a:t>
            </a:r>
            <a:r>
              <a:rPr lang="en-US" dirty="0" err="1"/>
              <a:t>na</a:t>
            </a:r>
            <a:r>
              <a:rPr lang="en-US" dirty="0"/>
              <a:t> </a:t>
            </a:r>
            <a:r>
              <a:rPr lang="en-US" dirty="0" err="1"/>
              <a:t>následujícím</a:t>
            </a:r>
            <a:r>
              <a:rPr lang="en-US" dirty="0"/>
              <a:t> </a:t>
            </a:r>
            <a:r>
              <a:rPr lang="en-US" dirty="0" err="1"/>
              <a:t>příkladu</a:t>
            </a:r>
            <a:r>
              <a:rPr lang="en-US" dirty="0"/>
              <a:t>.</a:t>
            </a:r>
          </a:p>
        </p:txBody>
      </p:sp>
      <p:sp>
        <p:nvSpPr>
          <p:cNvPr id="4" name="Slide Number Placeholder 3"/>
          <p:cNvSpPr>
            <a:spLocks noGrp="1"/>
          </p:cNvSpPr>
          <p:nvPr>
            <p:ph type="sldNum" sz="quarter" idx="10"/>
          </p:nvPr>
        </p:nvSpPr>
        <p:spPr/>
        <p:txBody>
          <a:bodyPr/>
          <a:lstStyle/>
          <a:p>
            <a:fld id="{BC69DEA8-495C-4BDF-B78B-F6EA704827F0}" type="slidenum">
              <a:rPr lang="en-US" smtClean="0"/>
              <a:t>23</a:t>
            </a:fld>
            <a:endParaRPr lang="en-US" dirty="0"/>
          </a:p>
        </p:txBody>
      </p:sp>
    </p:spTree>
    <p:extLst>
      <p:ext uri="{BB962C8B-B14F-4D97-AF65-F5344CB8AC3E}">
        <p14:creationId xmlns:p14="http://schemas.microsoft.com/office/powerpoint/2010/main" val="88277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24</a:t>
            </a:fld>
            <a:endParaRPr lang="en-US" dirty="0"/>
          </a:p>
        </p:txBody>
      </p:sp>
    </p:spTree>
    <p:extLst>
      <p:ext uri="{BB962C8B-B14F-4D97-AF65-F5344CB8AC3E}">
        <p14:creationId xmlns:p14="http://schemas.microsoft.com/office/powerpoint/2010/main" val="102431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3</a:t>
            </a:fld>
            <a:endParaRPr lang="en-US" dirty="0"/>
          </a:p>
        </p:txBody>
      </p:sp>
    </p:spTree>
    <p:extLst>
      <p:ext uri="{BB962C8B-B14F-4D97-AF65-F5344CB8AC3E}">
        <p14:creationId xmlns:p14="http://schemas.microsoft.com/office/powerpoint/2010/main" val="137246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4</a:t>
            </a:fld>
            <a:endParaRPr lang="en-US" dirty="0"/>
          </a:p>
        </p:txBody>
      </p:sp>
    </p:spTree>
    <p:extLst>
      <p:ext uri="{BB962C8B-B14F-4D97-AF65-F5344CB8AC3E}">
        <p14:creationId xmlns:p14="http://schemas.microsoft.com/office/powerpoint/2010/main" val="107771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5</a:t>
            </a:fld>
            <a:endParaRPr lang="en-US" dirty="0"/>
          </a:p>
        </p:txBody>
      </p:sp>
    </p:spTree>
    <p:extLst>
      <p:ext uri="{BB962C8B-B14F-4D97-AF65-F5344CB8AC3E}">
        <p14:creationId xmlns:p14="http://schemas.microsoft.com/office/powerpoint/2010/main" val="131194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6</a:t>
            </a:fld>
            <a:endParaRPr lang="en-US" dirty="0"/>
          </a:p>
        </p:txBody>
      </p:sp>
    </p:spTree>
    <p:extLst>
      <p:ext uri="{BB962C8B-B14F-4D97-AF65-F5344CB8AC3E}">
        <p14:creationId xmlns:p14="http://schemas.microsoft.com/office/powerpoint/2010/main" val="156396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7</a:t>
            </a:fld>
            <a:endParaRPr lang="en-US" dirty="0"/>
          </a:p>
        </p:txBody>
      </p:sp>
    </p:spTree>
    <p:extLst>
      <p:ext uri="{BB962C8B-B14F-4D97-AF65-F5344CB8AC3E}">
        <p14:creationId xmlns:p14="http://schemas.microsoft.com/office/powerpoint/2010/main" val="333893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8</a:t>
            </a:fld>
            <a:endParaRPr lang="en-US" dirty="0"/>
          </a:p>
        </p:txBody>
      </p:sp>
    </p:spTree>
    <p:extLst>
      <p:ext uri="{BB962C8B-B14F-4D97-AF65-F5344CB8AC3E}">
        <p14:creationId xmlns:p14="http://schemas.microsoft.com/office/powerpoint/2010/main" val="184690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E1C51FD-3A32-46A4-95DE-BA1A3E107734}" type="slidenum">
              <a:rPr lang="en-US" smtClean="0"/>
              <a:t>9</a:t>
            </a:fld>
            <a:endParaRPr lang="en-US" dirty="0"/>
          </a:p>
        </p:txBody>
      </p:sp>
    </p:spTree>
    <p:extLst>
      <p:ext uri="{BB962C8B-B14F-4D97-AF65-F5344CB8AC3E}">
        <p14:creationId xmlns:p14="http://schemas.microsoft.com/office/powerpoint/2010/main" val="3456044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cs-CZ"/>
              <a:t>Kliknutím lze upravit styl.</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D64EC3E1-F722-4AD3-8F6B-E20E3D7C75BB}" type="datetimeFigureOut">
              <a:rPr lang="en-US" smtClean="0"/>
              <a:t>10/29/2018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8B21EB61-9448-4FD7-84AD-FCF5B39907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a:t>Kliknutím lze upravit styl.</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Date Placeholder 3"/>
          <p:cNvSpPr>
            <a:spLocks noGrp="1"/>
          </p:cNvSpPr>
          <p:nvPr>
            <p:ph type="dt" sz="half" idx="10"/>
          </p:nvPr>
        </p:nvSpPr>
        <p:spPr/>
        <p:txBody>
          <a:bodyPr/>
          <a:lstStyle/>
          <a:p>
            <a:fld id="{D64EC3E1-F722-4AD3-8F6B-E20E3D7C75BB}"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EB61-9448-4FD7-84AD-FCF5B39907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cs-CZ"/>
              <a:t>Kliknutím lze upravit styl.</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Date Placeholder 3"/>
          <p:cNvSpPr>
            <a:spLocks noGrp="1"/>
          </p:cNvSpPr>
          <p:nvPr>
            <p:ph type="dt" sz="half" idx="10"/>
          </p:nvPr>
        </p:nvSpPr>
        <p:spPr/>
        <p:txBody>
          <a:bodyPr/>
          <a:lstStyle/>
          <a:p>
            <a:fld id="{D64EC3E1-F722-4AD3-8F6B-E20E3D7C75BB}"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EB61-9448-4FD7-84AD-FCF5B399079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5" name="Date Placeholder 4"/>
          <p:cNvSpPr>
            <a:spLocks noGrp="1"/>
          </p:cNvSpPr>
          <p:nvPr>
            <p:ph type="dt" sz="half" idx="10"/>
          </p:nvPr>
        </p:nvSpPr>
        <p:spPr/>
        <p:txBody>
          <a:bodyPr/>
          <a:lstStyle/>
          <a:p>
            <a:fld id="{D64EC3E1-F722-4AD3-8F6B-E20E3D7C75BB}"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EB61-9448-4FD7-84AD-FCF5B399079F}" type="slidenum">
              <a:rPr lang="en-US" smtClean="0"/>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Date Placeholder 3"/>
          <p:cNvSpPr>
            <a:spLocks noGrp="1"/>
          </p:cNvSpPr>
          <p:nvPr>
            <p:ph type="dt" sz="half" idx="10"/>
          </p:nvPr>
        </p:nvSpPr>
        <p:spPr/>
        <p:txBody>
          <a:bodyPr/>
          <a:lstStyle/>
          <a:p>
            <a:fld id="{D64EC3E1-F722-4AD3-8F6B-E20E3D7C75BB}"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EB61-9448-4FD7-84AD-FCF5B399079F}" type="slidenum">
              <a:rPr lang="en-US" smtClean="0"/>
              <a:t>‹#›</a:t>
            </a:fld>
            <a:endParaRPr lang="en-US"/>
          </a:p>
        </p:txBody>
      </p:sp>
      <p:sp>
        <p:nvSpPr>
          <p:cNvPr id="7" name="Title 6"/>
          <p:cNvSpPr>
            <a:spLocks noGrp="1"/>
          </p:cNvSpPr>
          <p:nvPr>
            <p:ph type="title"/>
          </p:nvPr>
        </p:nvSpPr>
        <p:spPr/>
        <p:txBody>
          <a:bodyPr rtlCol="0"/>
          <a:lstStyle/>
          <a:p>
            <a:r>
              <a:rPr kumimoji="0" lang="cs-CZ"/>
              <a:t>Kliknutím lze upravit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cs-CZ"/>
              <a:t>Kliknutím lze upravit styl.</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Date Placeholder 3"/>
          <p:cNvSpPr>
            <a:spLocks noGrp="1"/>
          </p:cNvSpPr>
          <p:nvPr>
            <p:ph type="dt" sz="half" idx="10"/>
          </p:nvPr>
        </p:nvSpPr>
        <p:spPr/>
        <p:txBody>
          <a:bodyPr/>
          <a:lstStyle/>
          <a:p>
            <a:fld id="{D64EC3E1-F722-4AD3-8F6B-E20E3D7C75BB}"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1EB61-9448-4FD7-84AD-FCF5B399079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Date Placeholder 4"/>
          <p:cNvSpPr>
            <a:spLocks noGrp="1"/>
          </p:cNvSpPr>
          <p:nvPr>
            <p:ph type="dt" sz="half" idx="10"/>
          </p:nvPr>
        </p:nvSpPr>
        <p:spPr/>
        <p:txBody>
          <a:bodyPr/>
          <a:lstStyle/>
          <a:p>
            <a:fld id="{D64EC3E1-F722-4AD3-8F6B-E20E3D7C75BB}"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EB61-9448-4FD7-84AD-FCF5B399079F}" type="slidenum">
              <a:rPr lang="en-US" smtClean="0"/>
              <a:t>‹#›</a:t>
            </a:fld>
            <a:endParaRPr lang="en-US"/>
          </a:p>
        </p:txBody>
      </p:sp>
      <p:sp>
        <p:nvSpPr>
          <p:cNvPr id="8" name="Title 7"/>
          <p:cNvSpPr>
            <a:spLocks noGrp="1"/>
          </p:cNvSpPr>
          <p:nvPr>
            <p:ph type="title"/>
          </p:nvPr>
        </p:nvSpPr>
        <p:spPr/>
        <p:txBody>
          <a:bodyPr rtlCol="0"/>
          <a:lstStyle/>
          <a:p>
            <a:r>
              <a:rPr kumimoji="0" lang="cs-CZ"/>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cs-CZ"/>
              <a:t>Kliknutím lze upravit styl.</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Date Placeholder 6"/>
          <p:cNvSpPr>
            <a:spLocks noGrp="1"/>
          </p:cNvSpPr>
          <p:nvPr>
            <p:ph type="dt" sz="half" idx="10"/>
          </p:nvPr>
        </p:nvSpPr>
        <p:spPr/>
        <p:txBody>
          <a:bodyPr/>
          <a:lstStyle/>
          <a:p>
            <a:fld id="{D64EC3E1-F722-4AD3-8F6B-E20E3D7C75BB}"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1EB61-9448-4FD7-84AD-FCF5B39907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4EC3E1-F722-4AD3-8F6B-E20E3D7C75BB}"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1EB61-9448-4FD7-84AD-FCF5B399079F}" type="slidenum">
              <a:rPr lang="en-US" smtClean="0"/>
              <a:t>‹#›</a:t>
            </a:fld>
            <a:endParaRPr lang="en-US"/>
          </a:p>
        </p:txBody>
      </p:sp>
      <p:sp>
        <p:nvSpPr>
          <p:cNvPr id="6" name="Title 5"/>
          <p:cNvSpPr>
            <a:spLocks noGrp="1"/>
          </p:cNvSpPr>
          <p:nvPr>
            <p:ph type="title"/>
          </p:nvPr>
        </p:nvSpPr>
        <p:spPr/>
        <p:txBody>
          <a:bodyPr rtlCol="0"/>
          <a:lstStyle/>
          <a:p>
            <a:r>
              <a:rPr kumimoji="0" lang="cs-CZ"/>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EC3E1-F722-4AD3-8F6B-E20E3D7C75BB}"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1EB61-9448-4FD7-84AD-FCF5B39907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cs-CZ"/>
              <a:t>Kliknutím lze upravit styl.</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64EC3E1-F722-4AD3-8F6B-E20E3D7C75BB}"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1EB61-9448-4FD7-84AD-FCF5B399079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cs-CZ"/>
              <a:t>Kliknutím na ikonu přidáte obrázek.</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D64EC3E1-F722-4AD3-8F6B-E20E3D7C75BB}" type="datetimeFigureOut">
              <a:rPr lang="en-US" smtClean="0"/>
              <a:t>10/29/2018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21EB61-9448-4FD7-84AD-FCF5B399079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cs-CZ"/>
              <a:t>Kliknutím lze upravit styl.</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a:t>Kliknutím lze upravit styl.</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D64EC3E1-F722-4AD3-8F6B-E20E3D7C75BB}" type="datetimeFigureOut">
              <a:rPr lang="en-US" smtClean="0"/>
              <a:t>10/29/2018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8B21EB61-9448-4FD7-84AD-FCF5B39907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en-US" dirty="0"/>
              <a:t>Service Science and Relation to other disciplines</a:t>
            </a:r>
          </a:p>
        </p:txBody>
      </p:sp>
      <p:sp>
        <p:nvSpPr>
          <p:cNvPr id="3" name="Podnadpis 2"/>
          <p:cNvSpPr>
            <a:spLocks noGrp="1"/>
          </p:cNvSpPr>
          <p:nvPr>
            <p:ph type="subTitle" idx="1"/>
          </p:nvPr>
        </p:nvSpPr>
        <p:spPr/>
        <p:txBody>
          <a:bodyPr/>
          <a:lstStyle/>
          <a:p>
            <a:r>
              <a:rPr lang="en-US" dirty="0"/>
              <a:t>© Leonard Walletzký</a:t>
            </a:r>
          </a:p>
        </p:txBody>
      </p:sp>
    </p:spTree>
    <p:extLst>
      <p:ext uri="{BB962C8B-B14F-4D97-AF65-F5344CB8AC3E}">
        <p14:creationId xmlns:p14="http://schemas.microsoft.com/office/powerpoint/2010/main" val="367883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Organization Service Environment</a:t>
            </a:r>
          </a:p>
        </p:txBody>
      </p:sp>
      <p:sp>
        <p:nvSpPr>
          <p:cNvPr id="8" name="CustomShape 5"/>
          <p:cNvSpPr/>
          <p:nvPr/>
        </p:nvSpPr>
        <p:spPr>
          <a:xfrm>
            <a:off x="1619640" y="2349000"/>
            <a:ext cx="1583280" cy="71928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dirty="0">
                <a:solidFill>
                  <a:srgbClr val="000000"/>
                </a:solidFill>
                <a:latin typeface="Tahoma"/>
                <a:ea typeface="DejaVu Sans"/>
              </a:rPr>
              <a:t>Provider</a:t>
            </a:r>
            <a:endParaRPr lang="en-US" dirty="0"/>
          </a:p>
        </p:txBody>
      </p:sp>
      <p:sp>
        <p:nvSpPr>
          <p:cNvPr id="9" name="CustomShape 6"/>
          <p:cNvSpPr/>
          <p:nvPr/>
        </p:nvSpPr>
        <p:spPr>
          <a:xfrm>
            <a:off x="6228360" y="2372040"/>
            <a:ext cx="1583280" cy="71928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strike="noStrike" dirty="0">
                <a:solidFill>
                  <a:srgbClr val="000000"/>
                </a:solidFill>
                <a:latin typeface="Tahoma"/>
                <a:ea typeface="DejaVu Sans"/>
              </a:rPr>
              <a:t>Client</a:t>
            </a:r>
            <a:endParaRPr lang="en-US" dirty="0"/>
          </a:p>
        </p:txBody>
      </p:sp>
      <p:sp>
        <p:nvSpPr>
          <p:cNvPr id="10" name="CustomShape 7"/>
          <p:cNvSpPr/>
          <p:nvPr/>
        </p:nvSpPr>
        <p:spPr>
          <a:xfrm>
            <a:off x="3924000" y="5301360"/>
            <a:ext cx="1583280" cy="71928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2400" strike="noStrike" dirty="0">
                <a:solidFill>
                  <a:srgbClr val="000000"/>
                </a:solidFill>
                <a:latin typeface="Tahoma"/>
                <a:ea typeface="DejaVu Sans"/>
              </a:rPr>
              <a:t>Target</a:t>
            </a:r>
            <a:endParaRPr lang="en-US" dirty="0"/>
          </a:p>
        </p:txBody>
      </p:sp>
      <p:sp>
        <p:nvSpPr>
          <p:cNvPr id="11" name="CustomShape 8"/>
          <p:cNvSpPr/>
          <p:nvPr/>
        </p:nvSpPr>
        <p:spPr>
          <a:xfrm>
            <a:off x="3204000" y="2709000"/>
            <a:ext cx="3023640" cy="223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2" name="CustomShape 9"/>
          <p:cNvSpPr/>
          <p:nvPr/>
        </p:nvSpPr>
        <p:spPr>
          <a:xfrm>
            <a:off x="2411640" y="3069000"/>
            <a:ext cx="1511280" cy="259164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3" name="CustomShape 10"/>
          <p:cNvSpPr/>
          <p:nvPr/>
        </p:nvSpPr>
        <p:spPr>
          <a:xfrm flipV="1">
            <a:off x="5508000" y="3091320"/>
            <a:ext cx="1511280" cy="25686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17" name="CustomShape 14"/>
          <p:cNvSpPr/>
          <p:nvPr/>
        </p:nvSpPr>
        <p:spPr>
          <a:xfrm>
            <a:off x="874080" y="188352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strike="noStrike" dirty="0">
                <a:solidFill>
                  <a:srgbClr val="000000"/>
                </a:solidFill>
                <a:latin typeface="Tahoma"/>
                <a:ea typeface="DejaVu Sans"/>
              </a:rPr>
              <a:t>P</a:t>
            </a:r>
            <a:endParaRPr lang="en-US" dirty="0"/>
          </a:p>
        </p:txBody>
      </p:sp>
      <p:sp>
        <p:nvSpPr>
          <p:cNvPr id="18" name="CustomShape 15"/>
          <p:cNvSpPr/>
          <p:nvPr/>
        </p:nvSpPr>
        <p:spPr>
          <a:xfrm>
            <a:off x="1564560" y="188820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strike="noStrike" dirty="0">
                <a:solidFill>
                  <a:srgbClr val="000000"/>
                </a:solidFill>
                <a:latin typeface="Tahoma"/>
                <a:ea typeface="DejaVu Sans"/>
              </a:rPr>
              <a:t>C</a:t>
            </a:r>
            <a:endParaRPr lang="en-US" dirty="0"/>
          </a:p>
        </p:txBody>
      </p:sp>
      <p:sp>
        <p:nvSpPr>
          <p:cNvPr id="19" name="CustomShape 16"/>
          <p:cNvSpPr/>
          <p:nvPr/>
        </p:nvSpPr>
        <p:spPr>
          <a:xfrm>
            <a:off x="1219320" y="246240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900" strike="noStrike" dirty="0">
                <a:solidFill>
                  <a:srgbClr val="000000"/>
                </a:solidFill>
                <a:latin typeface="Tahoma"/>
                <a:ea typeface="DejaVu Sans"/>
              </a:rPr>
              <a:t>T</a:t>
            </a:r>
            <a:endParaRPr lang="en-US" dirty="0"/>
          </a:p>
        </p:txBody>
      </p:sp>
      <p:sp>
        <p:nvSpPr>
          <p:cNvPr id="20" name="CustomShape 17"/>
          <p:cNvSpPr/>
          <p:nvPr/>
        </p:nvSpPr>
        <p:spPr>
          <a:xfrm>
            <a:off x="1111680" y="1954080"/>
            <a:ext cx="452520" cy="396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21" name="CustomShape 18"/>
          <p:cNvSpPr/>
          <p:nvPr/>
        </p:nvSpPr>
        <p:spPr>
          <a:xfrm>
            <a:off x="992880" y="2025000"/>
            <a:ext cx="225720" cy="5076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22" name="CustomShape 19"/>
          <p:cNvSpPr/>
          <p:nvPr/>
        </p:nvSpPr>
        <p:spPr>
          <a:xfrm flipV="1">
            <a:off x="1456920" y="2028600"/>
            <a:ext cx="225720" cy="502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23" name="CustomShape 20"/>
          <p:cNvSpPr/>
          <p:nvPr/>
        </p:nvSpPr>
        <p:spPr>
          <a:xfrm>
            <a:off x="4252320" y="459144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strike="noStrike" dirty="0">
                <a:solidFill>
                  <a:srgbClr val="000000"/>
                </a:solidFill>
                <a:latin typeface="Tahoma"/>
                <a:ea typeface="DejaVu Sans"/>
              </a:rPr>
              <a:t>P</a:t>
            </a:r>
            <a:endParaRPr lang="en-US" dirty="0"/>
          </a:p>
        </p:txBody>
      </p:sp>
      <p:sp>
        <p:nvSpPr>
          <p:cNvPr id="24" name="CustomShape 21"/>
          <p:cNvSpPr/>
          <p:nvPr/>
        </p:nvSpPr>
        <p:spPr>
          <a:xfrm>
            <a:off x="4942440" y="459612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strike="noStrike" dirty="0">
                <a:solidFill>
                  <a:srgbClr val="000000"/>
                </a:solidFill>
                <a:latin typeface="Tahoma"/>
                <a:ea typeface="DejaVu Sans"/>
              </a:rPr>
              <a:t>C</a:t>
            </a:r>
            <a:endParaRPr lang="en-US" dirty="0"/>
          </a:p>
        </p:txBody>
      </p:sp>
      <p:sp>
        <p:nvSpPr>
          <p:cNvPr id="25" name="CustomShape 22"/>
          <p:cNvSpPr/>
          <p:nvPr/>
        </p:nvSpPr>
        <p:spPr>
          <a:xfrm>
            <a:off x="4597200" y="517032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900" strike="noStrike" dirty="0">
                <a:solidFill>
                  <a:srgbClr val="000000"/>
                </a:solidFill>
                <a:latin typeface="Tahoma"/>
                <a:ea typeface="DejaVu Sans"/>
              </a:rPr>
              <a:t>T</a:t>
            </a:r>
            <a:endParaRPr lang="en-US" dirty="0"/>
          </a:p>
        </p:txBody>
      </p:sp>
      <p:sp>
        <p:nvSpPr>
          <p:cNvPr id="26" name="CustomShape 23"/>
          <p:cNvSpPr/>
          <p:nvPr/>
        </p:nvSpPr>
        <p:spPr>
          <a:xfrm>
            <a:off x="4489560" y="4662000"/>
            <a:ext cx="452520" cy="396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27" name="CustomShape 24"/>
          <p:cNvSpPr/>
          <p:nvPr/>
        </p:nvSpPr>
        <p:spPr>
          <a:xfrm>
            <a:off x="4370760" y="4732560"/>
            <a:ext cx="225720" cy="5076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28" name="CustomShape 25"/>
          <p:cNvSpPr/>
          <p:nvPr/>
        </p:nvSpPr>
        <p:spPr>
          <a:xfrm flipV="1">
            <a:off x="4834800" y="4736520"/>
            <a:ext cx="225720" cy="502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29" name="CustomShape 26"/>
          <p:cNvSpPr/>
          <p:nvPr/>
        </p:nvSpPr>
        <p:spPr>
          <a:xfrm>
            <a:off x="7812360" y="189468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strike="noStrike" dirty="0">
                <a:solidFill>
                  <a:srgbClr val="000000"/>
                </a:solidFill>
                <a:latin typeface="Tahoma"/>
                <a:ea typeface="DejaVu Sans"/>
              </a:rPr>
              <a:t>P</a:t>
            </a:r>
            <a:endParaRPr lang="en-US" dirty="0"/>
          </a:p>
        </p:txBody>
      </p:sp>
      <p:sp>
        <p:nvSpPr>
          <p:cNvPr id="30" name="CustomShape 27"/>
          <p:cNvSpPr/>
          <p:nvPr/>
        </p:nvSpPr>
        <p:spPr>
          <a:xfrm>
            <a:off x="8502840" y="189936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700" strike="noStrike" dirty="0">
                <a:solidFill>
                  <a:srgbClr val="000000"/>
                </a:solidFill>
                <a:latin typeface="Tahoma"/>
                <a:ea typeface="DejaVu Sans"/>
              </a:rPr>
              <a:t>C</a:t>
            </a:r>
            <a:endParaRPr lang="en-US" dirty="0"/>
          </a:p>
        </p:txBody>
      </p:sp>
      <p:sp>
        <p:nvSpPr>
          <p:cNvPr id="31" name="CustomShape 28"/>
          <p:cNvSpPr/>
          <p:nvPr/>
        </p:nvSpPr>
        <p:spPr>
          <a:xfrm>
            <a:off x="8157600" y="2473920"/>
            <a:ext cx="236520" cy="140400"/>
          </a:xfrm>
          <a:prstGeom prst="rect">
            <a:avLst/>
          </a:prstGeom>
          <a:solidFill>
            <a:schemeClr val="accent2"/>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900" strike="noStrike" dirty="0">
                <a:solidFill>
                  <a:srgbClr val="000000"/>
                </a:solidFill>
                <a:latin typeface="Tahoma"/>
                <a:ea typeface="DejaVu Sans"/>
              </a:rPr>
              <a:t>T</a:t>
            </a:r>
            <a:endParaRPr lang="en-US" dirty="0"/>
          </a:p>
        </p:txBody>
      </p:sp>
      <p:sp>
        <p:nvSpPr>
          <p:cNvPr id="32" name="CustomShape 29"/>
          <p:cNvSpPr/>
          <p:nvPr/>
        </p:nvSpPr>
        <p:spPr>
          <a:xfrm>
            <a:off x="8049600" y="1965600"/>
            <a:ext cx="452520" cy="396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33" name="CustomShape 30"/>
          <p:cNvSpPr/>
          <p:nvPr/>
        </p:nvSpPr>
        <p:spPr>
          <a:xfrm>
            <a:off x="7931160" y="2036160"/>
            <a:ext cx="225720" cy="50760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
        <p:nvSpPr>
          <p:cNvPr id="34" name="CustomShape 31"/>
          <p:cNvSpPr/>
          <p:nvPr/>
        </p:nvSpPr>
        <p:spPr>
          <a:xfrm flipV="1">
            <a:off x="8394840" y="2039760"/>
            <a:ext cx="225720" cy="502920"/>
          </a:xfrm>
          <a:prstGeom prst="straightConnector1">
            <a:avLst/>
          </a:prstGeom>
          <a:solidFill>
            <a:schemeClr val="accent1"/>
          </a:solidFill>
          <a:ln w="9360">
            <a:solidFill>
              <a:schemeClr val="tx1"/>
            </a:solidFill>
            <a:miter/>
            <a:headEnd type="arrow" w="med" len="med"/>
            <a:tailEnd type="arrow" w="med" len="med"/>
          </a:ln>
        </p:spPr>
        <p:style>
          <a:lnRef idx="0">
            <a:scrgbClr r="0" g="0" b="0"/>
          </a:lnRef>
          <a:fillRef idx="0">
            <a:scrgbClr r="0" g="0" b="0"/>
          </a:fillRef>
          <a:effectRef idx="0">
            <a:scrgbClr r="0" g="0" b="0"/>
          </a:effectRef>
          <a:fontRef idx="minor"/>
        </p:style>
        <p:txBody>
          <a:bodyPr/>
          <a:lstStyle/>
          <a:p>
            <a:endParaRPr lang="en-US" dirty="0"/>
          </a:p>
        </p:txBody>
      </p:sp>
    </p:spTree>
    <p:extLst>
      <p:ext uri="{BB962C8B-B14F-4D97-AF65-F5344CB8AC3E}">
        <p14:creationId xmlns:p14="http://schemas.microsoft.com/office/powerpoint/2010/main" val="104037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additive="repl">
                                        <p:cTn id="7" dur="1000"/>
                                        <p:tgtEl>
                                          <p:spTgt spid="8"/>
                                        </p:tgtEl>
                                      </p:cBhvr>
                                    </p:animEffect>
                                    <p:anim calcmode="lin" valueType="num">
                                      <p:cBhvr additive="repl">
                                        <p:cTn id="8" dur="1000" fill="hold"/>
                                        <p:tgtEl>
                                          <p:spTgt spid="8"/>
                                        </p:tgtEl>
                                        <p:attrNameLst>
                                          <p:attrName>ppt_x</p:attrName>
                                        </p:attrNameLst>
                                      </p:cBhvr>
                                      <p:tavLst>
                                        <p:tav tm="0">
                                          <p:val>
                                            <p:strVal val="#ppt_x"/>
                                          </p:val>
                                        </p:tav>
                                        <p:tav tm="100000">
                                          <p:val>
                                            <p:strVal val="#ppt_x"/>
                                          </p:val>
                                        </p:tav>
                                      </p:tavLst>
                                    </p:anim>
                                    <p:anim calcmode="lin" valueType="num">
                                      <p:cBhvr additive="repl">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additive="repl">
                                        <p:cTn id="12" dur="1000"/>
                                        <p:tgtEl>
                                          <p:spTgt spid="9"/>
                                        </p:tgtEl>
                                      </p:cBhvr>
                                    </p:animEffect>
                                    <p:anim calcmode="lin" valueType="num">
                                      <p:cBhvr additive="repl">
                                        <p:cTn id="13" dur="1000" fill="hold"/>
                                        <p:tgtEl>
                                          <p:spTgt spid="9"/>
                                        </p:tgtEl>
                                        <p:attrNameLst>
                                          <p:attrName>ppt_x</p:attrName>
                                        </p:attrNameLst>
                                      </p:cBhvr>
                                      <p:tavLst>
                                        <p:tav tm="0">
                                          <p:val>
                                            <p:strVal val="#ppt_x"/>
                                          </p:val>
                                        </p:tav>
                                        <p:tav tm="100000">
                                          <p:val>
                                            <p:strVal val="#ppt_x"/>
                                          </p:val>
                                        </p:tav>
                                      </p:tavLst>
                                    </p:anim>
                                    <p:anim calcmode="lin" valueType="num">
                                      <p:cBhvr additive="repl">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additive="repl">
                                        <p:cTn id="17" dur="1000"/>
                                        <p:tgtEl>
                                          <p:spTgt spid="10"/>
                                        </p:tgtEl>
                                      </p:cBhvr>
                                    </p:animEffect>
                                    <p:anim calcmode="lin" valueType="num">
                                      <p:cBhvr additive="repl">
                                        <p:cTn id="18" dur="1000" fill="hold"/>
                                        <p:tgtEl>
                                          <p:spTgt spid="10"/>
                                        </p:tgtEl>
                                        <p:attrNameLst>
                                          <p:attrName>ppt_x</p:attrName>
                                        </p:attrNameLst>
                                      </p:cBhvr>
                                      <p:tavLst>
                                        <p:tav tm="0">
                                          <p:val>
                                            <p:strVal val="#ppt_x"/>
                                          </p:val>
                                        </p:tav>
                                        <p:tav tm="100000">
                                          <p:val>
                                            <p:strVal val="#ppt_x"/>
                                          </p:val>
                                        </p:tav>
                                      </p:tavLst>
                                    </p:anim>
                                    <p:anim calcmode="lin" valueType="num">
                                      <p:cBhvr additive="repl">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additive="repl">
                                        <p:cTn id="22" dur="1000"/>
                                        <p:tgtEl>
                                          <p:spTgt spid="11"/>
                                        </p:tgtEl>
                                      </p:cBhvr>
                                    </p:animEffect>
                                    <p:anim calcmode="lin" valueType="num">
                                      <p:cBhvr additive="repl">
                                        <p:cTn id="23" dur="1000" fill="hold"/>
                                        <p:tgtEl>
                                          <p:spTgt spid="11"/>
                                        </p:tgtEl>
                                        <p:attrNameLst>
                                          <p:attrName>ppt_x</p:attrName>
                                        </p:attrNameLst>
                                      </p:cBhvr>
                                      <p:tavLst>
                                        <p:tav tm="0">
                                          <p:val>
                                            <p:strVal val="#ppt_x"/>
                                          </p:val>
                                        </p:tav>
                                        <p:tav tm="100000">
                                          <p:val>
                                            <p:strVal val="#ppt_x"/>
                                          </p:val>
                                        </p:tav>
                                      </p:tavLst>
                                    </p:anim>
                                    <p:anim calcmode="lin" valueType="num">
                                      <p:cBhvr additive="repl">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additive="repl">
                                        <p:cTn id="27" dur="1000"/>
                                        <p:tgtEl>
                                          <p:spTgt spid="12"/>
                                        </p:tgtEl>
                                      </p:cBhvr>
                                    </p:animEffect>
                                    <p:anim calcmode="lin" valueType="num">
                                      <p:cBhvr additive="repl">
                                        <p:cTn id="28" dur="1000" fill="hold"/>
                                        <p:tgtEl>
                                          <p:spTgt spid="12"/>
                                        </p:tgtEl>
                                        <p:attrNameLst>
                                          <p:attrName>ppt_x</p:attrName>
                                        </p:attrNameLst>
                                      </p:cBhvr>
                                      <p:tavLst>
                                        <p:tav tm="0">
                                          <p:val>
                                            <p:strVal val="#ppt_x"/>
                                          </p:val>
                                        </p:tav>
                                        <p:tav tm="100000">
                                          <p:val>
                                            <p:strVal val="#ppt_x"/>
                                          </p:val>
                                        </p:tav>
                                      </p:tavLst>
                                    </p:anim>
                                    <p:anim calcmode="lin" valueType="num">
                                      <p:cBhvr additive="repl">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additive="repl">
                                        <p:cTn id="32" dur="1000"/>
                                        <p:tgtEl>
                                          <p:spTgt spid="13"/>
                                        </p:tgtEl>
                                      </p:cBhvr>
                                    </p:animEffect>
                                    <p:anim calcmode="lin" valueType="num">
                                      <p:cBhvr additive="repl">
                                        <p:cTn id="33" dur="1000" fill="hold"/>
                                        <p:tgtEl>
                                          <p:spTgt spid="13"/>
                                        </p:tgtEl>
                                        <p:attrNameLst>
                                          <p:attrName>ppt_x</p:attrName>
                                        </p:attrNameLst>
                                      </p:cBhvr>
                                      <p:tavLst>
                                        <p:tav tm="0">
                                          <p:val>
                                            <p:strVal val="#ppt_x"/>
                                          </p:val>
                                        </p:tav>
                                        <p:tav tm="100000">
                                          <p:val>
                                            <p:strVal val="#ppt_x"/>
                                          </p:val>
                                        </p:tav>
                                      </p:tavLst>
                                    </p:anim>
                                    <p:anim calcmode="lin" valueType="num">
                                      <p:cBhvr additive="repl">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F30505B3-CCF6-4043-9B0E-C3181914111E}"/>
              </a:ext>
            </a:extLst>
          </p:cNvPr>
          <p:cNvSpPr>
            <a:spLocks noGrp="1"/>
          </p:cNvSpPr>
          <p:nvPr>
            <p:ph idx="1"/>
          </p:nvPr>
        </p:nvSpPr>
        <p:spPr/>
        <p:txBody>
          <a:bodyPr/>
          <a:lstStyle/>
          <a:p>
            <a:r>
              <a:rPr lang="en-US" dirty="0"/>
              <a:t>A lot of new methodologies </a:t>
            </a:r>
            <a:r>
              <a:rPr lang="en-US" dirty="0" err="1"/>
              <a:t>inpired</a:t>
            </a:r>
            <a:r>
              <a:rPr lang="en-US" dirty="0"/>
              <a:t> by services</a:t>
            </a:r>
          </a:p>
          <a:p>
            <a:r>
              <a:rPr lang="en-US" dirty="0"/>
              <a:t>New business models</a:t>
            </a:r>
          </a:p>
          <a:p>
            <a:r>
              <a:rPr lang="en-US" dirty="0"/>
              <a:t>Switch from Business model Canvas to Lean Canvas</a:t>
            </a:r>
          </a:p>
        </p:txBody>
      </p:sp>
      <p:sp>
        <p:nvSpPr>
          <p:cNvPr id="3" name="Nadpis 2">
            <a:extLst>
              <a:ext uri="{FF2B5EF4-FFF2-40B4-BE49-F238E27FC236}">
                <a16:creationId xmlns:a16="http://schemas.microsoft.com/office/drawing/2014/main" id="{B04499BC-DD86-4370-B952-EC0C7DE263F3}"/>
              </a:ext>
            </a:extLst>
          </p:cNvPr>
          <p:cNvSpPr>
            <a:spLocks noGrp="1"/>
          </p:cNvSpPr>
          <p:nvPr>
            <p:ph type="title"/>
          </p:nvPr>
        </p:nvSpPr>
        <p:spPr/>
        <p:txBody>
          <a:bodyPr>
            <a:normAutofit fontScale="90000"/>
          </a:bodyPr>
          <a:lstStyle/>
          <a:p>
            <a:r>
              <a:rPr lang="en-US" dirty="0"/>
              <a:t>Management of Service company</a:t>
            </a:r>
          </a:p>
        </p:txBody>
      </p:sp>
    </p:spTree>
    <p:extLst>
      <p:ext uri="{BB962C8B-B14F-4D97-AF65-F5344CB8AC3E}">
        <p14:creationId xmlns:p14="http://schemas.microsoft.com/office/powerpoint/2010/main" val="374705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360A2966-D699-4B91-B04D-47B63872671B}"/>
              </a:ext>
            </a:extLst>
          </p:cNvPr>
          <p:cNvPicPr>
            <a:picLocks noGrp="1" noChangeAspect="1"/>
          </p:cNvPicPr>
          <p:nvPr>
            <p:ph idx="1"/>
          </p:nvPr>
        </p:nvPicPr>
        <p:blipFill>
          <a:blip r:embed="rId3"/>
          <a:stretch>
            <a:fillRect/>
          </a:stretch>
        </p:blipFill>
        <p:spPr>
          <a:xfrm>
            <a:off x="457200" y="1196752"/>
            <a:ext cx="7313988" cy="5173629"/>
          </a:xfrm>
          <a:prstGeom prst="rect">
            <a:avLst/>
          </a:prstGeom>
        </p:spPr>
      </p:pic>
      <p:sp>
        <p:nvSpPr>
          <p:cNvPr id="3" name="Nadpis 2">
            <a:extLst>
              <a:ext uri="{FF2B5EF4-FFF2-40B4-BE49-F238E27FC236}">
                <a16:creationId xmlns:a16="http://schemas.microsoft.com/office/drawing/2014/main" id="{C3BAFB7A-1A52-4C73-B8F7-1CABF9B98C9D}"/>
              </a:ext>
            </a:extLst>
          </p:cNvPr>
          <p:cNvSpPr>
            <a:spLocks noGrp="1"/>
          </p:cNvSpPr>
          <p:nvPr>
            <p:ph type="title"/>
          </p:nvPr>
        </p:nvSpPr>
        <p:spPr/>
        <p:txBody>
          <a:bodyPr/>
          <a:lstStyle/>
          <a:p>
            <a:r>
              <a:rPr lang="en-US" dirty="0"/>
              <a:t>Business model Canvas</a:t>
            </a:r>
          </a:p>
        </p:txBody>
      </p:sp>
    </p:spTree>
    <p:extLst>
      <p:ext uri="{BB962C8B-B14F-4D97-AF65-F5344CB8AC3E}">
        <p14:creationId xmlns:p14="http://schemas.microsoft.com/office/powerpoint/2010/main" val="420927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96F98475-3892-4E48-8FF7-A388DB2B2488}"/>
              </a:ext>
            </a:extLst>
          </p:cNvPr>
          <p:cNvPicPr>
            <a:picLocks noGrp="1" noChangeAspect="1"/>
          </p:cNvPicPr>
          <p:nvPr>
            <p:ph idx="1"/>
          </p:nvPr>
        </p:nvPicPr>
        <p:blipFill>
          <a:blip r:embed="rId3"/>
          <a:stretch>
            <a:fillRect/>
          </a:stretch>
        </p:blipFill>
        <p:spPr>
          <a:xfrm>
            <a:off x="775319" y="1481138"/>
            <a:ext cx="7593362" cy="4525962"/>
          </a:xfrm>
          <a:prstGeom prst="rect">
            <a:avLst/>
          </a:prstGeom>
        </p:spPr>
      </p:pic>
      <p:sp>
        <p:nvSpPr>
          <p:cNvPr id="3" name="Nadpis 2">
            <a:extLst>
              <a:ext uri="{FF2B5EF4-FFF2-40B4-BE49-F238E27FC236}">
                <a16:creationId xmlns:a16="http://schemas.microsoft.com/office/drawing/2014/main" id="{25F0C196-951B-4EDE-8468-32EA8C3B5E3E}"/>
              </a:ext>
            </a:extLst>
          </p:cNvPr>
          <p:cNvSpPr>
            <a:spLocks noGrp="1"/>
          </p:cNvSpPr>
          <p:nvPr>
            <p:ph type="title"/>
          </p:nvPr>
        </p:nvSpPr>
        <p:spPr/>
        <p:txBody>
          <a:bodyPr/>
          <a:lstStyle/>
          <a:p>
            <a:r>
              <a:rPr lang="en-US" dirty="0"/>
              <a:t>Lean Canvas</a:t>
            </a:r>
          </a:p>
        </p:txBody>
      </p:sp>
    </p:spTree>
    <p:extLst>
      <p:ext uri="{BB962C8B-B14F-4D97-AF65-F5344CB8AC3E}">
        <p14:creationId xmlns:p14="http://schemas.microsoft.com/office/powerpoint/2010/main" val="310614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dirty="0"/>
              <a:t>Marketing is complex tool </a:t>
            </a:r>
          </a:p>
          <a:p>
            <a:pPr lvl="1"/>
            <a:r>
              <a:rPr lang="en-US" dirty="0"/>
              <a:t>how to promote your services</a:t>
            </a:r>
          </a:p>
          <a:p>
            <a:pPr lvl="1"/>
            <a:r>
              <a:rPr lang="en-US" dirty="0"/>
              <a:t>How to set up communication</a:t>
            </a:r>
          </a:p>
          <a:p>
            <a:r>
              <a:rPr lang="en-US" dirty="0"/>
              <a:t>On some universities, service science is taken just like marketing tool</a:t>
            </a:r>
          </a:p>
          <a:p>
            <a:r>
              <a:rPr lang="en-US" dirty="0"/>
              <a:t>Service Science is more complex</a:t>
            </a:r>
          </a:p>
          <a:p>
            <a:r>
              <a:rPr lang="en-US" dirty="0"/>
              <a:t>It provoke the changes in understanding of marketing</a:t>
            </a:r>
          </a:p>
          <a:p>
            <a:endParaRPr lang="en-US" dirty="0"/>
          </a:p>
          <a:p>
            <a:endParaRPr lang="en-US" dirty="0"/>
          </a:p>
        </p:txBody>
      </p:sp>
      <p:sp>
        <p:nvSpPr>
          <p:cNvPr id="2" name="Nadpis 1"/>
          <p:cNvSpPr>
            <a:spLocks noGrp="1"/>
          </p:cNvSpPr>
          <p:nvPr>
            <p:ph type="title"/>
          </p:nvPr>
        </p:nvSpPr>
        <p:spPr/>
        <p:txBody>
          <a:bodyPr/>
          <a:lstStyle/>
          <a:p>
            <a:r>
              <a:rPr lang="en-US" dirty="0"/>
              <a:t>Service Science and Marketing</a:t>
            </a:r>
          </a:p>
        </p:txBody>
      </p:sp>
    </p:spTree>
    <p:extLst>
      <p:ext uri="{BB962C8B-B14F-4D97-AF65-F5344CB8AC3E}">
        <p14:creationId xmlns:p14="http://schemas.microsoft.com/office/powerpoint/2010/main" val="348230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9300C4EE-B7C1-437C-92A4-AFD4ECFE3094}"/>
              </a:ext>
            </a:extLst>
          </p:cNvPr>
          <p:cNvSpPr>
            <a:spLocks noGrp="1"/>
          </p:cNvSpPr>
          <p:nvPr>
            <p:ph idx="1"/>
          </p:nvPr>
        </p:nvSpPr>
        <p:spPr/>
        <p:txBody>
          <a:bodyPr/>
          <a:lstStyle/>
          <a:p>
            <a:r>
              <a:rPr lang="en-US" dirty="0"/>
              <a:t>The main changes to marketing thinking</a:t>
            </a:r>
          </a:p>
          <a:p>
            <a:pPr lvl="1"/>
            <a:r>
              <a:rPr lang="en-US" dirty="0"/>
              <a:t>Always think about the customer</a:t>
            </a:r>
          </a:p>
          <a:p>
            <a:pPr lvl="1"/>
            <a:r>
              <a:rPr lang="en-US" dirty="0"/>
              <a:t>Build long time relationship</a:t>
            </a:r>
          </a:p>
          <a:p>
            <a:pPr lvl="1"/>
            <a:r>
              <a:rPr lang="en-US" dirty="0"/>
              <a:t>Involve the customer into value creation </a:t>
            </a:r>
            <a:r>
              <a:rPr lang="en-US" dirty="0" err="1"/>
              <a:t>proces</a:t>
            </a:r>
            <a:endParaRPr lang="en-US" dirty="0"/>
          </a:p>
          <a:p>
            <a:r>
              <a:rPr lang="en-US" dirty="0"/>
              <a:t>Switch from pushing relationship to synergy relationship</a:t>
            </a:r>
          </a:p>
          <a:p>
            <a:pPr lvl="1"/>
            <a:r>
              <a:rPr lang="en-US" dirty="0"/>
              <a:t>Relationship marketing</a:t>
            </a:r>
          </a:p>
          <a:p>
            <a:r>
              <a:rPr lang="en-US" dirty="0"/>
              <a:t>It always help in the building customer loyalty</a:t>
            </a:r>
          </a:p>
        </p:txBody>
      </p:sp>
      <p:sp>
        <p:nvSpPr>
          <p:cNvPr id="4" name="Nadpis 1">
            <a:extLst>
              <a:ext uri="{FF2B5EF4-FFF2-40B4-BE49-F238E27FC236}">
                <a16:creationId xmlns:a16="http://schemas.microsoft.com/office/drawing/2014/main" id="{5FEF6EFA-EE24-4B00-BC52-837389B6DD39}"/>
              </a:ext>
            </a:extLst>
          </p:cNvPr>
          <p:cNvSpPr>
            <a:spLocks noGrp="1"/>
          </p:cNvSpPr>
          <p:nvPr>
            <p:ph type="title"/>
          </p:nvPr>
        </p:nvSpPr>
        <p:spPr>
          <a:xfrm>
            <a:off x="457200" y="274638"/>
            <a:ext cx="8229600" cy="1143000"/>
          </a:xfrm>
        </p:spPr>
        <p:txBody>
          <a:bodyPr/>
          <a:lstStyle/>
          <a:p>
            <a:r>
              <a:rPr lang="en-US" dirty="0"/>
              <a:t>Service Science and Marketing</a:t>
            </a:r>
          </a:p>
        </p:txBody>
      </p:sp>
    </p:spTree>
    <p:extLst>
      <p:ext uri="{BB962C8B-B14F-4D97-AF65-F5344CB8AC3E}">
        <p14:creationId xmlns:p14="http://schemas.microsoft.com/office/powerpoint/2010/main" val="255557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dirty="0"/>
              <a:t>Economics of information</a:t>
            </a:r>
          </a:p>
          <a:p>
            <a:r>
              <a:rPr lang="en-US" dirty="0"/>
              <a:t>Service dominant logic is specific approach to economics reality</a:t>
            </a:r>
          </a:p>
          <a:p>
            <a:r>
              <a:rPr lang="en-US" dirty="0"/>
              <a:t>It does not change the basic economics principles</a:t>
            </a:r>
          </a:p>
          <a:p>
            <a:r>
              <a:rPr lang="en-US" dirty="0"/>
              <a:t>It looks to them from other point of view</a:t>
            </a:r>
          </a:p>
          <a:p>
            <a:r>
              <a:rPr lang="en-US" dirty="0"/>
              <a:t>Moral Hazard as the motivation of creating service systems</a:t>
            </a:r>
          </a:p>
          <a:p>
            <a:endParaRPr lang="en-US" dirty="0"/>
          </a:p>
          <a:p>
            <a:pPr marL="109728" indent="0">
              <a:buNone/>
            </a:pPr>
            <a:endParaRPr lang="en-US" dirty="0"/>
          </a:p>
        </p:txBody>
      </p:sp>
      <p:sp>
        <p:nvSpPr>
          <p:cNvPr id="2" name="Nadpis 1"/>
          <p:cNvSpPr>
            <a:spLocks noGrp="1"/>
          </p:cNvSpPr>
          <p:nvPr>
            <p:ph type="title"/>
          </p:nvPr>
        </p:nvSpPr>
        <p:spPr/>
        <p:txBody>
          <a:bodyPr/>
          <a:lstStyle/>
          <a:p>
            <a:r>
              <a:rPr lang="en-US" dirty="0"/>
              <a:t>Service Science and Economics</a:t>
            </a:r>
          </a:p>
        </p:txBody>
      </p:sp>
    </p:spTree>
    <p:extLst>
      <p:ext uri="{BB962C8B-B14F-4D97-AF65-F5344CB8AC3E}">
        <p14:creationId xmlns:p14="http://schemas.microsoft.com/office/powerpoint/2010/main" val="295066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BB5ADB2-7444-4230-B16B-C71FE166B269}"/>
              </a:ext>
            </a:extLst>
          </p:cNvPr>
          <p:cNvSpPr>
            <a:spLocks noGrp="1"/>
          </p:cNvSpPr>
          <p:nvPr>
            <p:ph type="title"/>
          </p:nvPr>
        </p:nvSpPr>
        <p:spPr/>
        <p:txBody>
          <a:bodyPr/>
          <a:lstStyle/>
          <a:p>
            <a:r>
              <a:rPr lang="en-US" dirty="0"/>
              <a:t>If the information gap is</a:t>
            </a:r>
          </a:p>
        </p:txBody>
      </p:sp>
      <p:sp>
        <p:nvSpPr>
          <p:cNvPr id="4" name="Zástupný symbol pro text 3">
            <a:extLst>
              <a:ext uri="{FF2B5EF4-FFF2-40B4-BE49-F238E27FC236}">
                <a16:creationId xmlns:a16="http://schemas.microsoft.com/office/drawing/2014/main" id="{499D361F-D9D8-47BA-BF45-E5811666CC52}"/>
              </a:ext>
            </a:extLst>
          </p:cNvPr>
          <p:cNvSpPr>
            <a:spLocks noGrp="1"/>
          </p:cNvSpPr>
          <p:nvPr>
            <p:ph type="body" idx="1"/>
          </p:nvPr>
        </p:nvSpPr>
        <p:spPr/>
        <p:txBody>
          <a:bodyPr/>
          <a:lstStyle/>
          <a:p>
            <a:r>
              <a:rPr lang="en-US" dirty="0" err="1"/>
              <a:t>Dissadvantage</a:t>
            </a:r>
            <a:endParaRPr lang="en-US" dirty="0"/>
          </a:p>
        </p:txBody>
      </p:sp>
      <p:sp>
        <p:nvSpPr>
          <p:cNvPr id="6" name="Zástupný symbol pro text 5">
            <a:extLst>
              <a:ext uri="{FF2B5EF4-FFF2-40B4-BE49-F238E27FC236}">
                <a16:creationId xmlns:a16="http://schemas.microsoft.com/office/drawing/2014/main" id="{6091EED9-0FD2-4ACD-B172-A195E4327FBB}"/>
              </a:ext>
            </a:extLst>
          </p:cNvPr>
          <p:cNvSpPr>
            <a:spLocks noGrp="1"/>
          </p:cNvSpPr>
          <p:nvPr>
            <p:ph type="body" sz="half" idx="3"/>
          </p:nvPr>
        </p:nvSpPr>
        <p:spPr/>
        <p:txBody>
          <a:bodyPr/>
          <a:lstStyle/>
          <a:p>
            <a:r>
              <a:rPr lang="en-US" dirty="0"/>
              <a:t>Advantage</a:t>
            </a:r>
          </a:p>
        </p:txBody>
      </p:sp>
      <p:sp>
        <p:nvSpPr>
          <p:cNvPr id="5" name="Zástupný symbol pro obsah 4">
            <a:extLst>
              <a:ext uri="{FF2B5EF4-FFF2-40B4-BE49-F238E27FC236}">
                <a16:creationId xmlns:a16="http://schemas.microsoft.com/office/drawing/2014/main" id="{CFCDE5BF-8092-4BF9-ACB4-0ABA5DC2F477}"/>
              </a:ext>
            </a:extLst>
          </p:cNvPr>
          <p:cNvSpPr>
            <a:spLocks noGrp="1"/>
          </p:cNvSpPr>
          <p:nvPr>
            <p:ph sz="quarter" idx="2"/>
          </p:nvPr>
        </p:nvSpPr>
        <p:spPr/>
        <p:txBody>
          <a:bodyPr>
            <a:normAutofit/>
          </a:bodyPr>
          <a:lstStyle/>
          <a:p>
            <a:r>
              <a:rPr lang="en-US" sz="2000" dirty="0"/>
              <a:t>More state regulations</a:t>
            </a:r>
          </a:p>
          <a:p>
            <a:r>
              <a:rPr lang="en-US" sz="2000" dirty="0"/>
              <a:t>The right to know must be protected</a:t>
            </a:r>
          </a:p>
          <a:p>
            <a:r>
              <a:rPr lang="en-US" sz="2000" dirty="0"/>
              <a:t>Misuse of information in business</a:t>
            </a:r>
          </a:p>
          <a:p>
            <a:r>
              <a:rPr lang="en-US" sz="2000" dirty="0"/>
              <a:t>Data privacy</a:t>
            </a:r>
          </a:p>
          <a:p>
            <a:r>
              <a:rPr lang="en-US" sz="2000" dirty="0"/>
              <a:t>GDPR</a:t>
            </a:r>
          </a:p>
        </p:txBody>
      </p:sp>
      <p:sp>
        <p:nvSpPr>
          <p:cNvPr id="7" name="Zástupný symbol pro obsah 6">
            <a:extLst>
              <a:ext uri="{FF2B5EF4-FFF2-40B4-BE49-F238E27FC236}">
                <a16:creationId xmlns:a16="http://schemas.microsoft.com/office/drawing/2014/main" id="{46B80084-64E9-448A-8F2C-54AD73A94512}"/>
              </a:ext>
            </a:extLst>
          </p:cNvPr>
          <p:cNvSpPr>
            <a:spLocks noGrp="1"/>
          </p:cNvSpPr>
          <p:nvPr>
            <p:ph sz="quarter" idx="4"/>
          </p:nvPr>
        </p:nvSpPr>
        <p:spPr/>
        <p:txBody>
          <a:bodyPr>
            <a:normAutofit/>
          </a:bodyPr>
          <a:lstStyle/>
          <a:p>
            <a:r>
              <a:rPr lang="en-US" sz="2000" dirty="0"/>
              <a:t>Support of innovations</a:t>
            </a:r>
          </a:p>
          <a:p>
            <a:r>
              <a:rPr lang="en-US" sz="2000" dirty="0" err="1"/>
              <a:t>Pleatforms</a:t>
            </a:r>
            <a:r>
              <a:rPr lang="en-US" sz="2000" dirty="0"/>
              <a:t> to build new ways of knowledge management</a:t>
            </a:r>
          </a:p>
          <a:p>
            <a:r>
              <a:rPr lang="en-US" sz="2000" dirty="0"/>
              <a:t>Support of information sharing</a:t>
            </a:r>
          </a:p>
          <a:p>
            <a:r>
              <a:rPr lang="en-US" sz="2000" dirty="0"/>
              <a:t>Responsibility in the </a:t>
            </a:r>
            <a:r>
              <a:rPr lang="en-US" sz="2000" dirty="0" err="1"/>
              <a:t>praivate</a:t>
            </a:r>
            <a:r>
              <a:rPr lang="en-US" sz="2000" dirty="0"/>
              <a:t> data usage</a:t>
            </a:r>
          </a:p>
        </p:txBody>
      </p:sp>
    </p:spTree>
    <p:extLst>
      <p:ext uri="{BB962C8B-B14F-4D97-AF65-F5344CB8AC3E}">
        <p14:creationId xmlns:p14="http://schemas.microsoft.com/office/powerpoint/2010/main" val="56882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dirty="0"/>
              <a:t>Key factor for multidisciplinarity approach</a:t>
            </a:r>
          </a:p>
          <a:p>
            <a:r>
              <a:rPr lang="en-US" dirty="0"/>
              <a:t>To be able to set up a service </a:t>
            </a:r>
            <a:r>
              <a:rPr lang="en-US" dirty="0" err="1"/>
              <a:t>systém</a:t>
            </a:r>
            <a:r>
              <a:rPr lang="en-US" dirty="0"/>
              <a:t> you need communication skills</a:t>
            </a:r>
          </a:p>
          <a:p>
            <a:pPr lvl="1"/>
            <a:r>
              <a:rPr lang="en-US" dirty="0"/>
              <a:t>To understand the position of customer</a:t>
            </a:r>
          </a:p>
          <a:p>
            <a:pPr lvl="1"/>
            <a:r>
              <a:rPr lang="en-US" dirty="0"/>
              <a:t>To find the </a:t>
            </a:r>
            <a:r>
              <a:rPr lang="en-US" dirty="0" err="1"/>
              <a:t>problém</a:t>
            </a:r>
            <a:endParaRPr lang="en-US" dirty="0"/>
          </a:p>
          <a:p>
            <a:pPr lvl="1"/>
            <a:r>
              <a:rPr lang="en-US" dirty="0"/>
              <a:t>To present correct solution</a:t>
            </a:r>
          </a:p>
          <a:p>
            <a:r>
              <a:rPr lang="en-US" dirty="0"/>
              <a:t>Service Science is affecting many other disciplines</a:t>
            </a:r>
          </a:p>
          <a:p>
            <a:r>
              <a:rPr lang="en-US" dirty="0"/>
              <a:t>Complete switch of the world understanding</a:t>
            </a:r>
          </a:p>
        </p:txBody>
      </p:sp>
      <p:sp>
        <p:nvSpPr>
          <p:cNvPr id="2" name="Nadpis 1"/>
          <p:cNvSpPr>
            <a:spLocks noGrp="1"/>
          </p:cNvSpPr>
          <p:nvPr>
            <p:ph type="title"/>
          </p:nvPr>
        </p:nvSpPr>
        <p:spPr/>
        <p:txBody>
          <a:bodyPr/>
          <a:lstStyle/>
          <a:p>
            <a:r>
              <a:rPr lang="en-US" dirty="0"/>
              <a:t>Service Science and Soft Skills</a:t>
            </a:r>
          </a:p>
        </p:txBody>
      </p:sp>
    </p:spTree>
    <p:extLst>
      <p:ext uri="{BB962C8B-B14F-4D97-AF65-F5344CB8AC3E}">
        <p14:creationId xmlns:p14="http://schemas.microsoft.com/office/powerpoint/2010/main" val="273031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AE12FC12-0B54-4860-ABA0-7F801E20787F}"/>
              </a:ext>
            </a:extLst>
          </p:cNvPr>
          <p:cNvSpPr>
            <a:spLocks noGrp="1"/>
          </p:cNvSpPr>
          <p:nvPr>
            <p:ph idx="1"/>
          </p:nvPr>
        </p:nvSpPr>
        <p:spPr/>
        <p:txBody>
          <a:bodyPr/>
          <a:lstStyle/>
          <a:p>
            <a:r>
              <a:rPr lang="en-US" dirty="0"/>
              <a:t>Soft skills are mostly connected with</a:t>
            </a:r>
          </a:p>
          <a:p>
            <a:pPr lvl="1"/>
            <a:r>
              <a:rPr lang="en-US" dirty="0"/>
              <a:t>Communication</a:t>
            </a:r>
          </a:p>
          <a:p>
            <a:pPr lvl="1"/>
            <a:r>
              <a:rPr lang="en-US" dirty="0"/>
              <a:t>Behavior </a:t>
            </a:r>
          </a:p>
          <a:p>
            <a:pPr lvl="1"/>
            <a:r>
              <a:rPr lang="en-US" dirty="0"/>
              <a:t>Cognitive methods</a:t>
            </a:r>
          </a:p>
          <a:p>
            <a:pPr lvl="1"/>
            <a:r>
              <a:rPr lang="en-US" dirty="0"/>
              <a:t>Adaptation</a:t>
            </a:r>
          </a:p>
          <a:p>
            <a:r>
              <a:rPr lang="en-US" dirty="0"/>
              <a:t>In Service Science </a:t>
            </a:r>
            <a:r>
              <a:rPr lang="en-US" dirty="0" err="1"/>
              <a:t>peaple</a:t>
            </a:r>
            <a:r>
              <a:rPr lang="en-US" dirty="0"/>
              <a:t> also tend to call „Soft Skills“ all knowledge </a:t>
            </a:r>
            <a:r>
              <a:rPr lang="en-US" dirty="0" err="1"/>
              <a:t>thai</a:t>
            </a:r>
            <a:r>
              <a:rPr lang="en-US" dirty="0"/>
              <a:t> is not </a:t>
            </a:r>
            <a:r>
              <a:rPr lang="en-US" dirty="0" err="1"/>
              <a:t>dominat</a:t>
            </a:r>
            <a:endParaRPr lang="en-US" dirty="0"/>
          </a:p>
          <a:p>
            <a:pPr lvl="1"/>
            <a:endParaRPr lang="en-US" dirty="0"/>
          </a:p>
        </p:txBody>
      </p:sp>
      <p:sp>
        <p:nvSpPr>
          <p:cNvPr id="4" name="Nadpis 1">
            <a:extLst>
              <a:ext uri="{FF2B5EF4-FFF2-40B4-BE49-F238E27FC236}">
                <a16:creationId xmlns:a16="http://schemas.microsoft.com/office/drawing/2014/main" id="{095C3F0B-A7D1-4E87-8D24-6695AFB3013F}"/>
              </a:ext>
            </a:extLst>
          </p:cNvPr>
          <p:cNvSpPr>
            <a:spLocks noGrp="1"/>
          </p:cNvSpPr>
          <p:nvPr>
            <p:ph type="title"/>
          </p:nvPr>
        </p:nvSpPr>
        <p:spPr>
          <a:xfrm>
            <a:off x="457200" y="274638"/>
            <a:ext cx="8229600" cy="1143000"/>
          </a:xfrm>
        </p:spPr>
        <p:txBody>
          <a:bodyPr/>
          <a:lstStyle/>
          <a:p>
            <a:r>
              <a:rPr lang="en-US" dirty="0"/>
              <a:t>Service Science and Soft Skills</a:t>
            </a:r>
          </a:p>
        </p:txBody>
      </p:sp>
    </p:spTree>
    <p:extLst>
      <p:ext uri="{BB962C8B-B14F-4D97-AF65-F5344CB8AC3E}">
        <p14:creationId xmlns:p14="http://schemas.microsoft.com/office/powerpoint/2010/main" val="24822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a:t>Knowing information</a:t>
            </a:r>
          </a:p>
          <a:p>
            <a:pPr lvl="1"/>
            <a:r>
              <a:rPr lang="en-US" dirty="0"/>
              <a:t>Perfect, imperfect and asymmetric information</a:t>
            </a:r>
          </a:p>
          <a:p>
            <a:r>
              <a:rPr lang="en-US" dirty="0"/>
              <a:t>Knowing the </a:t>
            </a:r>
            <a:r>
              <a:rPr lang="en-US" dirty="0" err="1"/>
              <a:t>behaviour</a:t>
            </a:r>
            <a:r>
              <a:rPr lang="en-US" dirty="0"/>
              <a:t> of the others and rules</a:t>
            </a:r>
          </a:p>
          <a:p>
            <a:pPr lvl="1"/>
            <a:r>
              <a:rPr lang="en-US" dirty="0"/>
              <a:t>Imperfect </a:t>
            </a:r>
          </a:p>
          <a:p>
            <a:pPr lvl="1"/>
            <a:r>
              <a:rPr lang="en-US" dirty="0"/>
              <a:t>Incomplete</a:t>
            </a:r>
          </a:p>
          <a:p>
            <a:r>
              <a:rPr lang="en-US" dirty="0"/>
              <a:t>Searching and consequences</a:t>
            </a:r>
          </a:p>
          <a:p>
            <a:r>
              <a:rPr lang="en-US" dirty="0"/>
              <a:t>Information about price and quality</a:t>
            </a:r>
          </a:p>
          <a:p>
            <a:r>
              <a:rPr lang="en-US" dirty="0"/>
              <a:t>Auction models</a:t>
            </a:r>
          </a:p>
          <a:p>
            <a:endParaRPr lang="en-US" dirty="0"/>
          </a:p>
        </p:txBody>
      </p:sp>
      <p:sp>
        <p:nvSpPr>
          <p:cNvPr id="3" name="Nadpis 2"/>
          <p:cNvSpPr>
            <a:spLocks noGrp="1"/>
          </p:cNvSpPr>
          <p:nvPr>
            <p:ph type="title"/>
          </p:nvPr>
        </p:nvSpPr>
        <p:spPr/>
        <p:txBody>
          <a:bodyPr/>
          <a:lstStyle/>
          <a:p>
            <a:r>
              <a:rPr lang="en-US" dirty="0"/>
              <a:t>On previous lesson</a:t>
            </a:r>
          </a:p>
        </p:txBody>
      </p:sp>
    </p:spTree>
    <p:extLst>
      <p:ext uri="{BB962C8B-B14F-4D97-AF65-F5344CB8AC3E}">
        <p14:creationId xmlns:p14="http://schemas.microsoft.com/office/powerpoint/2010/main" val="67282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idx="1"/>
          </p:nvPr>
        </p:nvSpPr>
        <p:spPr/>
        <p:txBody>
          <a:bodyPr>
            <a:normAutofit/>
          </a:bodyPr>
          <a:lstStyle/>
          <a:p>
            <a:r>
              <a:rPr lang="en-US" dirty="0"/>
              <a:t>Gives meaning to IT </a:t>
            </a:r>
          </a:p>
          <a:p>
            <a:r>
              <a:rPr lang="en-US" dirty="0"/>
              <a:t>Analyzing environment</a:t>
            </a:r>
          </a:p>
          <a:p>
            <a:pPr lvl="1"/>
            <a:r>
              <a:rPr lang="en-US" dirty="0"/>
              <a:t>Gives examples of data usage</a:t>
            </a:r>
          </a:p>
          <a:p>
            <a:pPr lvl="1"/>
            <a:r>
              <a:rPr lang="en-US" dirty="0"/>
              <a:t>Is inseparable part of the environment development</a:t>
            </a:r>
          </a:p>
          <a:p>
            <a:r>
              <a:rPr lang="en-US" dirty="0"/>
              <a:t>Helps to develop IT supported services</a:t>
            </a:r>
          </a:p>
          <a:p>
            <a:r>
              <a:rPr lang="en-US" dirty="0"/>
              <a:t>Parent – child relation</a:t>
            </a:r>
          </a:p>
          <a:p>
            <a:r>
              <a:rPr lang="en-US" dirty="0"/>
              <a:t>Cooperative relation</a:t>
            </a:r>
          </a:p>
          <a:p>
            <a:r>
              <a:rPr lang="en-US" dirty="0"/>
              <a:t>Relation to information</a:t>
            </a:r>
          </a:p>
          <a:p>
            <a:pPr marL="109728" indent="0">
              <a:buNone/>
            </a:pPr>
            <a:endParaRPr lang="en-US" dirty="0"/>
          </a:p>
        </p:txBody>
      </p:sp>
      <p:sp>
        <p:nvSpPr>
          <p:cNvPr id="2" name="Nadpis 1"/>
          <p:cNvSpPr>
            <a:spLocks noGrp="1"/>
          </p:cNvSpPr>
          <p:nvPr>
            <p:ph type="title"/>
          </p:nvPr>
        </p:nvSpPr>
        <p:spPr/>
        <p:txBody>
          <a:bodyPr/>
          <a:lstStyle/>
          <a:p>
            <a:r>
              <a:rPr lang="en-US" dirty="0"/>
              <a:t>Service Science and IT</a:t>
            </a:r>
          </a:p>
        </p:txBody>
      </p:sp>
    </p:spTree>
    <p:extLst>
      <p:ext uri="{BB962C8B-B14F-4D97-AF65-F5344CB8AC3E}">
        <p14:creationId xmlns:p14="http://schemas.microsoft.com/office/powerpoint/2010/main" val="189833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Parent – child relation</a:t>
            </a:r>
          </a:p>
        </p:txBody>
      </p:sp>
      <p:sp>
        <p:nvSpPr>
          <p:cNvPr id="3" name="Zástupný symbol pro obsah 2"/>
          <p:cNvSpPr>
            <a:spLocks noGrp="1"/>
          </p:cNvSpPr>
          <p:nvPr>
            <p:ph idx="1"/>
          </p:nvPr>
        </p:nvSpPr>
        <p:spPr/>
        <p:txBody>
          <a:bodyPr>
            <a:normAutofit fontScale="92500"/>
          </a:bodyPr>
          <a:lstStyle/>
          <a:p>
            <a:r>
              <a:rPr lang="en-US" dirty="0" err="1"/>
              <a:t>SeS</a:t>
            </a:r>
            <a:r>
              <a:rPr lang="en-US" dirty="0"/>
              <a:t> was developed on IT field</a:t>
            </a:r>
          </a:p>
          <a:p>
            <a:pPr marL="342900" lvl="1" indent="-342900">
              <a:buFont typeface="Arial" panose="020B0604020202020204" pitchFamily="34" charset="0"/>
              <a:buChar char="•"/>
            </a:pPr>
            <a:r>
              <a:rPr lang="en-US" dirty="0"/>
              <a:t>We </a:t>
            </a:r>
            <a:r>
              <a:rPr lang="en-US" dirty="0" err="1"/>
              <a:t>analyse</a:t>
            </a:r>
            <a:r>
              <a:rPr lang="en-US" dirty="0"/>
              <a:t> knowledge and information intensive services (KIIS) </a:t>
            </a:r>
          </a:p>
          <a:p>
            <a:pPr marL="342900" lvl="1" indent="-342900">
              <a:buFont typeface="Arial" panose="020B0604020202020204" pitchFamily="34" charset="0"/>
              <a:buChar char="•"/>
            </a:pPr>
            <a:r>
              <a:rPr lang="en-US" dirty="0"/>
              <a:t>Service Science means curricula, training, and research programs that are designed to teach individuals to apply scientific, engineering, and management disciplines that integrate elements of computer science, operation research, industrial engineering, business strategy, management sciences, and social and legal sciences, in order to encourage innovation in how organizations create value for customers and shareholders that could not be achieved through such disciplines working in isolation. (U.S. National Innovation Investment Act, 2007)</a:t>
            </a:r>
          </a:p>
          <a:p>
            <a:endParaRPr lang="en-US" dirty="0"/>
          </a:p>
        </p:txBody>
      </p:sp>
    </p:spTree>
    <p:extLst>
      <p:ext uri="{BB962C8B-B14F-4D97-AF65-F5344CB8AC3E}">
        <p14:creationId xmlns:p14="http://schemas.microsoft.com/office/powerpoint/2010/main" val="44649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Cooperative relation</a:t>
            </a:r>
          </a:p>
        </p:txBody>
      </p:sp>
      <p:sp>
        <p:nvSpPr>
          <p:cNvPr id="3" name="Zástupný symbol pro obsah 2"/>
          <p:cNvSpPr>
            <a:spLocks noGrp="1"/>
          </p:cNvSpPr>
          <p:nvPr>
            <p:ph idx="1"/>
          </p:nvPr>
        </p:nvSpPr>
        <p:spPr/>
        <p:txBody>
          <a:bodyPr>
            <a:normAutofit fontScale="92500"/>
          </a:bodyPr>
          <a:lstStyle/>
          <a:p>
            <a:r>
              <a:rPr lang="en-US" dirty="0"/>
              <a:t>The purpose of IT is to provide service</a:t>
            </a:r>
          </a:p>
          <a:p>
            <a:pPr lvl="1"/>
            <a:r>
              <a:rPr lang="en-US" dirty="0"/>
              <a:t>Usage of IT is a service</a:t>
            </a:r>
          </a:p>
          <a:p>
            <a:pPr lvl="1"/>
            <a:r>
              <a:rPr lang="en-US" dirty="0"/>
              <a:t>It has power to support other services more than others</a:t>
            </a:r>
          </a:p>
          <a:p>
            <a:r>
              <a:rPr lang="en-US" dirty="0" err="1"/>
              <a:t>SeS</a:t>
            </a:r>
            <a:r>
              <a:rPr lang="en-US" dirty="0"/>
              <a:t> helps to adapt the service for particular user</a:t>
            </a:r>
          </a:p>
          <a:p>
            <a:r>
              <a:rPr lang="en-US" dirty="0" err="1"/>
              <a:t>SeS</a:t>
            </a:r>
            <a:r>
              <a:rPr lang="en-US" dirty="0"/>
              <a:t> says how to retain the user</a:t>
            </a:r>
          </a:p>
          <a:p>
            <a:r>
              <a:rPr lang="en-US" dirty="0" err="1"/>
              <a:t>SeS</a:t>
            </a:r>
            <a:r>
              <a:rPr lang="en-US" dirty="0"/>
              <a:t> defines how the product's value is developed</a:t>
            </a:r>
          </a:p>
          <a:p>
            <a:r>
              <a:rPr lang="en-US" dirty="0"/>
              <a:t>The development of IT tools must not be purposeless (without specific aim)</a:t>
            </a:r>
          </a:p>
          <a:p>
            <a:r>
              <a:rPr lang="en-US" dirty="0"/>
              <a:t>The concrete IT experts need to have multidisciplinary knowledge</a:t>
            </a:r>
          </a:p>
        </p:txBody>
      </p:sp>
    </p:spTree>
    <p:extLst>
      <p:ext uri="{BB962C8B-B14F-4D97-AF65-F5344CB8AC3E}">
        <p14:creationId xmlns:p14="http://schemas.microsoft.com/office/powerpoint/2010/main" val="95464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Relation to information</a:t>
            </a:r>
          </a:p>
        </p:txBody>
      </p:sp>
      <p:sp>
        <p:nvSpPr>
          <p:cNvPr id="3" name="Zástupný symbol pro obsah 2"/>
          <p:cNvSpPr>
            <a:spLocks noGrp="1"/>
          </p:cNvSpPr>
          <p:nvPr>
            <p:ph idx="1"/>
          </p:nvPr>
        </p:nvSpPr>
        <p:spPr/>
        <p:txBody>
          <a:bodyPr>
            <a:normAutofit/>
          </a:bodyPr>
          <a:lstStyle/>
          <a:p>
            <a:r>
              <a:rPr lang="en-US" dirty="0"/>
              <a:t>Work of informatics specialists is about work with information</a:t>
            </a:r>
          </a:p>
          <a:p>
            <a:pPr lvl="2"/>
            <a:r>
              <a:rPr lang="en-US" dirty="0"/>
              <a:t>Do they know all semantics and consequences?</a:t>
            </a:r>
          </a:p>
          <a:p>
            <a:r>
              <a:rPr lang="en-US" dirty="0" err="1"/>
              <a:t>SeS</a:t>
            </a:r>
            <a:r>
              <a:rPr lang="en-US" dirty="0"/>
              <a:t> is the reaction to moral hazard problem on IT market</a:t>
            </a:r>
          </a:p>
          <a:p>
            <a:pPr lvl="1"/>
            <a:r>
              <a:rPr lang="en-US" dirty="0"/>
              <a:t>a tendency to take undue risks because the costs are not born by the party taking the risk</a:t>
            </a:r>
          </a:p>
          <a:p>
            <a:r>
              <a:rPr lang="en-US" dirty="0"/>
              <a:t>Double moral hazard</a:t>
            </a:r>
          </a:p>
          <a:p>
            <a:pPr lvl="1"/>
            <a:r>
              <a:rPr lang="en-US" dirty="0"/>
              <a:t>If both subjects are mutually in the relationship that causes moral hazard problem</a:t>
            </a:r>
          </a:p>
          <a:p>
            <a:pPr lvl="1"/>
            <a:endParaRPr lang="en-US" dirty="0"/>
          </a:p>
        </p:txBody>
      </p:sp>
    </p:spTree>
    <p:extLst>
      <p:ext uri="{BB962C8B-B14F-4D97-AF65-F5344CB8AC3E}">
        <p14:creationId xmlns:p14="http://schemas.microsoft.com/office/powerpoint/2010/main" val="293955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616E8F69-DE43-4B06-B0E2-2FBB195696C9}"/>
              </a:ext>
            </a:extLst>
          </p:cNvPr>
          <p:cNvSpPr>
            <a:spLocks noGrp="1"/>
          </p:cNvSpPr>
          <p:nvPr>
            <p:ph idx="1"/>
          </p:nvPr>
        </p:nvSpPr>
        <p:spPr/>
        <p:txBody>
          <a:bodyPr/>
          <a:lstStyle/>
          <a:p>
            <a:r>
              <a:rPr lang="en-US" dirty="0"/>
              <a:t>Management and Service </a:t>
            </a:r>
            <a:r>
              <a:rPr lang="en-US" dirty="0" err="1"/>
              <a:t>Scinece</a:t>
            </a:r>
            <a:endParaRPr lang="en-US" dirty="0"/>
          </a:p>
          <a:p>
            <a:r>
              <a:rPr lang="en-US" dirty="0"/>
              <a:t>Marketing and Service </a:t>
            </a:r>
            <a:r>
              <a:rPr lang="en-US" dirty="0" err="1"/>
              <a:t>Scinece</a:t>
            </a:r>
            <a:endParaRPr lang="en-US" dirty="0"/>
          </a:p>
          <a:p>
            <a:r>
              <a:rPr lang="en-US" dirty="0"/>
              <a:t>Economics and Service </a:t>
            </a:r>
            <a:r>
              <a:rPr lang="en-US" dirty="0" err="1"/>
              <a:t>Scivence</a:t>
            </a:r>
            <a:endParaRPr lang="en-US" dirty="0"/>
          </a:p>
          <a:p>
            <a:r>
              <a:rPr lang="en-US" dirty="0"/>
              <a:t>IT and Service Science</a:t>
            </a:r>
          </a:p>
          <a:p>
            <a:r>
              <a:rPr lang="en-US" dirty="0"/>
              <a:t>Understanding the </a:t>
            </a:r>
            <a:r>
              <a:rPr lang="en-US" dirty="0" err="1"/>
              <a:t>musltidisciplinarity</a:t>
            </a:r>
            <a:endParaRPr lang="en-US" dirty="0"/>
          </a:p>
        </p:txBody>
      </p:sp>
      <p:sp>
        <p:nvSpPr>
          <p:cNvPr id="3" name="Nadpis 2">
            <a:extLst>
              <a:ext uri="{FF2B5EF4-FFF2-40B4-BE49-F238E27FC236}">
                <a16:creationId xmlns:a16="http://schemas.microsoft.com/office/drawing/2014/main" id="{E21F7D30-12CA-4807-80EB-8520E34CD883}"/>
              </a:ext>
            </a:extLst>
          </p:cNvPr>
          <p:cNvSpPr>
            <a:spLocks noGrp="1"/>
          </p:cNvSpPr>
          <p:nvPr>
            <p:ph type="title"/>
          </p:nvPr>
        </p:nvSpPr>
        <p:spPr/>
        <p:txBody>
          <a:bodyPr>
            <a:normAutofit/>
          </a:bodyPr>
          <a:lstStyle/>
          <a:p>
            <a:r>
              <a:rPr lang="en-US"/>
              <a:t>Conclusion</a:t>
            </a:r>
            <a:endParaRPr lang="en-US" dirty="0"/>
          </a:p>
        </p:txBody>
      </p:sp>
    </p:spTree>
    <p:extLst>
      <p:ext uri="{BB962C8B-B14F-4D97-AF65-F5344CB8AC3E}">
        <p14:creationId xmlns:p14="http://schemas.microsoft.com/office/powerpoint/2010/main" val="178875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720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r>
              <a:rPr lang="en-US" sz="2400" b="1" strike="noStrike" dirty="0">
                <a:solidFill>
                  <a:srgbClr val="00287D"/>
                </a:solidFill>
                <a:latin typeface="Trebuchet MS"/>
                <a:ea typeface="DejaVu Sans"/>
              </a:rPr>
              <a:t>Information gap</a:t>
            </a:r>
            <a:endParaRPr lang="en-US" dirty="0"/>
          </a:p>
        </p:txBody>
      </p:sp>
      <p:sp>
        <p:nvSpPr>
          <p:cNvPr id="81" name="CustomShape 2"/>
          <p:cNvSpPr/>
          <p:nvPr/>
        </p:nvSpPr>
        <p:spPr>
          <a:xfrm>
            <a:off x="720720" y="2017800"/>
            <a:ext cx="8233200" cy="4113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Blip>
                <a:blip r:embed="rId3"/>
              </a:buBlip>
            </a:pPr>
            <a:r>
              <a:rPr lang="en-US" sz="2400" strike="noStrike" dirty="0">
                <a:solidFill>
                  <a:srgbClr val="000000"/>
                </a:solidFill>
                <a:latin typeface="Trebuchet MS"/>
                <a:ea typeface="DejaVu Sans"/>
              </a:rPr>
              <a:t>Subjects on the opposite sides of the market have a different information about the subject of exchange</a:t>
            </a:r>
            <a:endParaRPr lang="en-US" dirty="0"/>
          </a:p>
          <a:p>
            <a:pPr lvl="1">
              <a:lnSpc>
                <a:spcPct val="100000"/>
              </a:lnSpc>
              <a:buBlip>
                <a:blip r:embed="rId3"/>
              </a:buBlip>
            </a:pPr>
            <a:r>
              <a:rPr lang="en-US" sz="2400" strike="noStrike" dirty="0">
                <a:solidFill>
                  <a:srgbClr val="000000"/>
                </a:solidFill>
                <a:latin typeface="Trebuchet MS"/>
                <a:ea typeface="DejaVu Sans"/>
              </a:rPr>
              <a:t>Seller has better information about the car</a:t>
            </a:r>
            <a:endParaRPr lang="en-US" dirty="0"/>
          </a:p>
          <a:p>
            <a:pPr lvl="1">
              <a:lnSpc>
                <a:spcPct val="100000"/>
              </a:lnSpc>
              <a:buBlip>
                <a:blip r:embed="rId3"/>
              </a:buBlip>
            </a:pPr>
            <a:r>
              <a:rPr lang="en-US" sz="2400" strike="noStrike" dirty="0">
                <a:solidFill>
                  <a:srgbClr val="000000"/>
                </a:solidFill>
                <a:latin typeface="Trebuchet MS"/>
                <a:ea typeface="DejaVu Sans"/>
              </a:rPr>
              <a:t>The insurance company must trust in its clients responsibility</a:t>
            </a:r>
            <a:endParaRPr lang="en-US" dirty="0"/>
          </a:p>
          <a:p>
            <a:pPr>
              <a:lnSpc>
                <a:spcPct val="100000"/>
              </a:lnSpc>
              <a:buBlip>
                <a:blip r:embed="rId3"/>
              </a:buBlip>
            </a:pPr>
            <a:r>
              <a:rPr lang="en-US" sz="2400" strike="noStrike" dirty="0">
                <a:solidFill>
                  <a:srgbClr val="000000"/>
                </a:solidFill>
                <a:latin typeface="Trebuchet MS"/>
                <a:ea typeface="DejaVu Sans"/>
              </a:rPr>
              <a:t>Information gap is the difference between two subjects on the market</a:t>
            </a:r>
            <a:endParaRPr lang="en-US" dirty="0"/>
          </a:p>
          <a:p>
            <a:pPr lvl="1">
              <a:lnSpc>
                <a:spcPct val="100000"/>
              </a:lnSpc>
              <a:buBlip>
                <a:blip r:embed="rId3"/>
              </a:buBlip>
            </a:pPr>
            <a:r>
              <a:rPr lang="en-US" sz="2400" strike="noStrike" dirty="0">
                <a:solidFill>
                  <a:srgbClr val="000000"/>
                </a:solidFill>
                <a:latin typeface="Trebuchet MS"/>
                <a:ea typeface="DejaVu Sans"/>
              </a:rPr>
              <a:t>Is positive – if the subject knows the information</a:t>
            </a:r>
            <a:endParaRPr lang="en-US" dirty="0"/>
          </a:p>
          <a:p>
            <a:pPr lvl="1">
              <a:lnSpc>
                <a:spcPct val="100000"/>
              </a:lnSpc>
              <a:buBlip>
                <a:blip r:embed="rId3"/>
              </a:buBlip>
            </a:pPr>
            <a:r>
              <a:rPr lang="en-US" sz="2400" strike="noStrike" dirty="0">
                <a:solidFill>
                  <a:srgbClr val="000000"/>
                </a:solidFill>
                <a:latin typeface="Trebuchet MS"/>
                <a:ea typeface="DejaVu Sans"/>
              </a:rPr>
              <a:t>Is negative – if the subject does not know the information</a:t>
            </a:r>
            <a:endParaRPr lang="en-US" dirty="0"/>
          </a:p>
        </p:txBody>
      </p:sp>
    </p:spTree>
    <p:extLst>
      <p:ext uri="{BB962C8B-B14F-4D97-AF65-F5344CB8AC3E}">
        <p14:creationId xmlns:p14="http://schemas.microsoft.com/office/powerpoint/2010/main" val="34921495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720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r>
              <a:rPr lang="en-US" sz="2400" b="1" strike="noStrike" dirty="0">
                <a:solidFill>
                  <a:srgbClr val="00287D"/>
                </a:solidFill>
                <a:latin typeface="Trebuchet MS"/>
                <a:ea typeface="DejaVu Sans"/>
              </a:rPr>
              <a:t>How to fit information gap?</a:t>
            </a:r>
            <a:endParaRPr lang="en-US" dirty="0"/>
          </a:p>
        </p:txBody>
      </p:sp>
      <p:sp>
        <p:nvSpPr>
          <p:cNvPr id="85" name="CustomShape 2"/>
          <p:cNvSpPr/>
          <p:nvPr/>
        </p:nvSpPr>
        <p:spPr>
          <a:xfrm>
            <a:off x="720720" y="2017800"/>
            <a:ext cx="8233200" cy="4113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Blip>
                <a:blip r:embed="rId3"/>
              </a:buBlip>
            </a:pPr>
            <a:r>
              <a:rPr lang="en-US" sz="2400" strike="noStrike" dirty="0">
                <a:solidFill>
                  <a:srgbClr val="000000"/>
                </a:solidFill>
                <a:latin typeface="Trebuchet MS"/>
                <a:ea typeface="DejaVu Sans"/>
              </a:rPr>
              <a:t>Filling the gap</a:t>
            </a:r>
            <a:endParaRPr lang="en-US" dirty="0"/>
          </a:p>
          <a:p>
            <a:pPr lvl="1">
              <a:lnSpc>
                <a:spcPct val="100000"/>
              </a:lnSpc>
              <a:buBlip>
                <a:blip r:embed="rId3"/>
              </a:buBlip>
            </a:pPr>
            <a:r>
              <a:rPr lang="en-US" sz="2400" strike="noStrike" dirty="0">
                <a:solidFill>
                  <a:srgbClr val="000000"/>
                </a:solidFill>
                <a:latin typeface="Trebuchet MS"/>
                <a:ea typeface="DejaVu Sans"/>
              </a:rPr>
              <a:t>By distribution of the information?</a:t>
            </a:r>
            <a:endParaRPr lang="en-US" dirty="0"/>
          </a:p>
          <a:p>
            <a:pPr lvl="1">
              <a:lnSpc>
                <a:spcPct val="100000"/>
              </a:lnSpc>
              <a:buBlip>
                <a:blip r:embed="rId3"/>
              </a:buBlip>
            </a:pPr>
            <a:r>
              <a:rPr lang="en-US" sz="2400" strike="noStrike" dirty="0">
                <a:solidFill>
                  <a:srgbClr val="000000"/>
                </a:solidFill>
                <a:latin typeface="Trebuchet MS"/>
                <a:ea typeface="DejaVu Sans"/>
              </a:rPr>
              <a:t>Removal of subject‘s disadvantage, based on nascence of particular information</a:t>
            </a:r>
            <a:endParaRPr lang="en-US" dirty="0"/>
          </a:p>
          <a:p>
            <a:pPr>
              <a:lnSpc>
                <a:spcPct val="100000"/>
              </a:lnSpc>
              <a:buBlip>
                <a:blip r:embed="rId3"/>
              </a:buBlip>
            </a:pPr>
            <a:r>
              <a:rPr lang="en-US" sz="2400" strike="noStrike" dirty="0">
                <a:solidFill>
                  <a:srgbClr val="000000"/>
                </a:solidFill>
                <a:latin typeface="Trebuchet MS"/>
                <a:ea typeface="DejaVu Sans"/>
              </a:rPr>
              <a:t>Subject must be willing to invest to filling of the gap</a:t>
            </a:r>
            <a:endParaRPr lang="en-US" dirty="0"/>
          </a:p>
          <a:p>
            <a:pPr>
              <a:lnSpc>
                <a:spcPct val="100000"/>
              </a:lnSpc>
              <a:buBlip>
                <a:blip r:embed="rId3"/>
              </a:buBlip>
            </a:pPr>
            <a:r>
              <a:rPr lang="en-US" sz="2400" strike="noStrike" dirty="0">
                <a:solidFill>
                  <a:srgbClr val="000000"/>
                </a:solidFill>
                <a:latin typeface="Trebuchet MS"/>
                <a:ea typeface="DejaVu Sans"/>
              </a:rPr>
              <a:t>The first condition is to identify the gap</a:t>
            </a:r>
            <a:endParaRPr lang="en-US" dirty="0"/>
          </a:p>
          <a:p>
            <a:pPr>
              <a:lnSpc>
                <a:spcPct val="100000"/>
              </a:lnSpc>
              <a:buBlip>
                <a:blip r:embed="rId3"/>
              </a:buBlip>
            </a:pPr>
            <a:r>
              <a:rPr lang="en-US" sz="2400" strike="noStrike" dirty="0">
                <a:solidFill>
                  <a:srgbClr val="000000"/>
                </a:solidFill>
                <a:latin typeface="Trebuchet MS"/>
                <a:ea typeface="DejaVu Sans"/>
              </a:rPr>
              <a:t>The filling is the function of time</a:t>
            </a:r>
            <a:endParaRPr lang="en-US" dirty="0"/>
          </a:p>
          <a:p>
            <a:pPr>
              <a:lnSpc>
                <a:spcPct val="100000"/>
              </a:lnSpc>
              <a:buBlip>
                <a:blip r:embed="rId3"/>
              </a:buBlip>
            </a:pPr>
            <a:r>
              <a:rPr lang="en-US" sz="2400" strike="noStrike" dirty="0">
                <a:solidFill>
                  <a:srgbClr val="000000"/>
                </a:solidFill>
                <a:latin typeface="Trebuchet MS"/>
                <a:ea typeface="DejaVu Sans"/>
              </a:rPr>
              <a:t>Questions</a:t>
            </a:r>
            <a:endParaRPr lang="en-US" dirty="0"/>
          </a:p>
          <a:p>
            <a:pPr lvl="1">
              <a:lnSpc>
                <a:spcPct val="100000"/>
              </a:lnSpc>
              <a:buBlip>
                <a:blip r:embed="rId3"/>
              </a:buBlip>
            </a:pPr>
            <a:r>
              <a:rPr lang="en-US" sz="2400" strike="noStrike" dirty="0">
                <a:solidFill>
                  <a:srgbClr val="000000"/>
                </a:solidFill>
                <a:latin typeface="Trebuchet MS"/>
                <a:ea typeface="DejaVu Sans"/>
              </a:rPr>
              <a:t>How will the subject fill the gap?</a:t>
            </a:r>
            <a:endParaRPr lang="en-US" dirty="0"/>
          </a:p>
          <a:p>
            <a:pPr lvl="1">
              <a:lnSpc>
                <a:spcPct val="100000"/>
              </a:lnSpc>
              <a:buBlip>
                <a:blip r:embed="rId3"/>
              </a:buBlip>
            </a:pPr>
            <a:r>
              <a:rPr lang="en-US" sz="2400" strike="noStrike" dirty="0">
                <a:solidFill>
                  <a:srgbClr val="000000"/>
                </a:solidFill>
                <a:latin typeface="Trebuchet MS"/>
                <a:ea typeface="DejaVu Sans"/>
              </a:rPr>
              <a:t>Can the gap be filled by itself?</a:t>
            </a:r>
            <a:endParaRPr lang="en-US" dirty="0"/>
          </a:p>
        </p:txBody>
      </p:sp>
    </p:spTree>
    <p:extLst>
      <p:ext uri="{BB962C8B-B14F-4D97-AF65-F5344CB8AC3E}">
        <p14:creationId xmlns:p14="http://schemas.microsoft.com/office/powerpoint/2010/main" val="4652514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720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r>
              <a:rPr lang="en-US" sz="2400" b="1" strike="noStrike" dirty="0">
                <a:solidFill>
                  <a:srgbClr val="00287D"/>
                </a:solidFill>
                <a:latin typeface="Trebuchet MS"/>
                <a:ea typeface="DejaVu Sans"/>
              </a:rPr>
              <a:t>Filling the information gap</a:t>
            </a:r>
            <a:endParaRPr lang="en-US" dirty="0"/>
          </a:p>
        </p:txBody>
      </p:sp>
      <p:sp>
        <p:nvSpPr>
          <p:cNvPr id="87" name="CustomShape 2"/>
          <p:cNvSpPr/>
          <p:nvPr/>
        </p:nvSpPr>
        <p:spPr>
          <a:xfrm>
            <a:off x="720720" y="2017800"/>
            <a:ext cx="8233200" cy="4113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Blip>
                <a:blip r:embed="rId3"/>
              </a:buBlip>
            </a:pPr>
            <a:r>
              <a:rPr lang="en-US" sz="2400" strike="noStrike" dirty="0">
                <a:solidFill>
                  <a:srgbClr val="000000"/>
                </a:solidFill>
                <a:latin typeface="Trebuchet MS"/>
                <a:ea typeface="DejaVu Sans"/>
              </a:rPr>
              <a:t>Absolute</a:t>
            </a:r>
            <a:endParaRPr lang="en-US" dirty="0"/>
          </a:p>
          <a:p>
            <a:pPr lvl="1">
              <a:lnSpc>
                <a:spcPct val="100000"/>
              </a:lnSpc>
              <a:buBlip>
                <a:blip r:embed="rId3"/>
              </a:buBlip>
            </a:pPr>
            <a:r>
              <a:rPr lang="en-US" sz="2400" strike="noStrike" dirty="0">
                <a:solidFill>
                  <a:srgbClr val="000000"/>
                </a:solidFill>
                <a:latin typeface="Trebuchet MS"/>
                <a:ea typeface="DejaVu Sans"/>
              </a:rPr>
              <a:t>The information are distributed from one side to the other</a:t>
            </a:r>
            <a:endParaRPr lang="en-US" dirty="0"/>
          </a:p>
          <a:p>
            <a:pPr lvl="1">
              <a:lnSpc>
                <a:spcPct val="100000"/>
              </a:lnSpc>
              <a:buBlip>
                <a:blip r:embed="rId3"/>
              </a:buBlip>
            </a:pPr>
            <a:r>
              <a:rPr lang="en-US" sz="2400" strike="noStrike" dirty="0">
                <a:solidFill>
                  <a:srgbClr val="000000"/>
                </a:solidFill>
                <a:latin typeface="Trebuchet MS"/>
                <a:ea typeface="DejaVu Sans"/>
              </a:rPr>
              <a:t> Example</a:t>
            </a:r>
            <a:endParaRPr lang="en-US" dirty="0"/>
          </a:p>
          <a:p>
            <a:pPr lvl="2">
              <a:lnSpc>
                <a:spcPct val="100000"/>
              </a:lnSpc>
              <a:buBlip>
                <a:blip r:embed="rId3"/>
              </a:buBlip>
            </a:pPr>
            <a:r>
              <a:rPr lang="en-US" sz="2400" strike="noStrike" dirty="0">
                <a:solidFill>
                  <a:srgbClr val="000000"/>
                </a:solidFill>
                <a:latin typeface="Trebuchet MS"/>
                <a:ea typeface="DejaVu Sans"/>
              </a:rPr>
              <a:t>Register of insured persons</a:t>
            </a:r>
            <a:endParaRPr lang="en-US" dirty="0"/>
          </a:p>
          <a:p>
            <a:pPr lvl="4">
              <a:lnSpc>
                <a:spcPct val="100000"/>
              </a:lnSpc>
              <a:buSzPct val="45000"/>
              <a:buFont typeface="StarSymbol"/>
              <a:buChar char="l"/>
            </a:pPr>
            <a:r>
              <a:rPr lang="en-US" sz="2400" strike="noStrike" dirty="0">
                <a:solidFill>
                  <a:srgbClr val="000000"/>
                </a:solidFill>
                <a:latin typeface="Trebuchet MS"/>
                <a:ea typeface="DejaVu Sans"/>
              </a:rPr>
              <a:t>To know a history of new client</a:t>
            </a:r>
            <a:endParaRPr lang="en-US" dirty="0"/>
          </a:p>
          <a:p>
            <a:pPr lvl="2">
              <a:lnSpc>
                <a:spcPct val="100000"/>
              </a:lnSpc>
              <a:buBlip>
                <a:blip r:embed="rId3"/>
              </a:buBlip>
            </a:pPr>
            <a:r>
              <a:rPr lang="en-US" sz="2400" strike="noStrike" dirty="0">
                <a:solidFill>
                  <a:srgbClr val="000000"/>
                </a:solidFill>
                <a:latin typeface="Trebuchet MS"/>
                <a:ea typeface="DejaVu Sans"/>
              </a:rPr>
              <a:t>Register of debtors</a:t>
            </a:r>
            <a:endParaRPr lang="en-US" dirty="0"/>
          </a:p>
          <a:p>
            <a:pPr lvl="4">
              <a:lnSpc>
                <a:spcPct val="100000"/>
              </a:lnSpc>
              <a:buSzPct val="45000"/>
              <a:buFont typeface="StarSymbol"/>
              <a:buChar char="l"/>
            </a:pPr>
            <a:r>
              <a:rPr lang="en-US" sz="2400" strike="noStrike" dirty="0">
                <a:solidFill>
                  <a:srgbClr val="000000"/>
                </a:solidFill>
                <a:latin typeface="Trebuchet MS"/>
                <a:ea typeface="DejaVu Sans"/>
              </a:rPr>
              <a:t>To eliminate to risky clients</a:t>
            </a:r>
            <a:endParaRPr lang="en-US" dirty="0"/>
          </a:p>
          <a:p>
            <a:pPr>
              <a:lnSpc>
                <a:spcPct val="100000"/>
              </a:lnSpc>
              <a:buBlip>
                <a:blip r:embed="rId3"/>
              </a:buBlip>
            </a:pPr>
            <a:r>
              <a:rPr lang="en-US" sz="2400" strike="noStrike" dirty="0">
                <a:solidFill>
                  <a:srgbClr val="000000"/>
                </a:solidFill>
                <a:latin typeface="Trebuchet MS"/>
                <a:ea typeface="DejaVu Sans"/>
              </a:rPr>
              <a:t>Subjects facing negative gaps can join even if they are competitors</a:t>
            </a:r>
            <a:endParaRPr lang="en-US" dirty="0"/>
          </a:p>
        </p:txBody>
      </p:sp>
    </p:spTree>
    <p:extLst>
      <p:ext uri="{BB962C8B-B14F-4D97-AF65-F5344CB8AC3E}">
        <p14:creationId xmlns:p14="http://schemas.microsoft.com/office/powerpoint/2010/main" val="19123098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720720" y="1125360"/>
            <a:ext cx="7826760" cy="64656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lnSpc>
                <a:spcPct val="100000"/>
              </a:lnSpc>
            </a:pPr>
            <a:r>
              <a:rPr lang="en-US" sz="2400" b="1" strike="noStrike" dirty="0">
                <a:solidFill>
                  <a:srgbClr val="00287D"/>
                </a:solidFill>
                <a:latin typeface="Trebuchet MS"/>
                <a:ea typeface="DejaVu Sans"/>
              </a:rPr>
              <a:t>Filling the information gap</a:t>
            </a:r>
            <a:endParaRPr lang="en-US" dirty="0"/>
          </a:p>
        </p:txBody>
      </p:sp>
      <p:sp>
        <p:nvSpPr>
          <p:cNvPr id="89" name="CustomShape 2"/>
          <p:cNvSpPr/>
          <p:nvPr/>
        </p:nvSpPr>
        <p:spPr>
          <a:xfrm>
            <a:off x="720720" y="2017800"/>
            <a:ext cx="8233200" cy="41137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Blip>
                <a:blip r:embed="rId3"/>
              </a:buBlip>
            </a:pPr>
            <a:r>
              <a:rPr lang="en-US" sz="2400" strike="noStrike" dirty="0">
                <a:solidFill>
                  <a:srgbClr val="000000"/>
                </a:solidFill>
                <a:latin typeface="Trebuchet MS"/>
                <a:ea typeface="DejaVu Sans"/>
              </a:rPr>
              <a:t>Relative</a:t>
            </a:r>
            <a:endParaRPr lang="en-US" dirty="0"/>
          </a:p>
          <a:p>
            <a:pPr lvl="1">
              <a:lnSpc>
                <a:spcPct val="100000"/>
              </a:lnSpc>
              <a:buBlip>
                <a:blip r:embed="rId3"/>
              </a:buBlip>
            </a:pPr>
            <a:r>
              <a:rPr lang="en-US" sz="2400" strike="noStrike" dirty="0">
                <a:solidFill>
                  <a:srgbClr val="000000"/>
                </a:solidFill>
                <a:latin typeface="Trebuchet MS"/>
                <a:ea typeface="DejaVu Sans"/>
              </a:rPr>
              <a:t>If there is no way how to get the information</a:t>
            </a:r>
            <a:endParaRPr lang="en-US" dirty="0"/>
          </a:p>
          <a:p>
            <a:pPr lvl="1">
              <a:lnSpc>
                <a:spcPct val="100000"/>
              </a:lnSpc>
              <a:buBlip>
                <a:blip r:embed="rId3"/>
              </a:buBlip>
            </a:pPr>
            <a:r>
              <a:rPr lang="en-US" sz="2400" strike="noStrike" dirty="0">
                <a:solidFill>
                  <a:srgbClr val="000000"/>
                </a:solidFill>
                <a:latin typeface="Trebuchet MS"/>
                <a:ea typeface="DejaVu Sans"/>
              </a:rPr>
              <a:t>Example</a:t>
            </a:r>
            <a:endParaRPr lang="en-US" dirty="0"/>
          </a:p>
          <a:p>
            <a:pPr lvl="3">
              <a:lnSpc>
                <a:spcPct val="100000"/>
              </a:lnSpc>
              <a:buSzPct val="45000"/>
              <a:buFont typeface="StarSymbol"/>
              <a:buChar char="l"/>
            </a:pPr>
            <a:r>
              <a:rPr lang="en-US" sz="2400" strike="noStrike" dirty="0">
                <a:solidFill>
                  <a:srgbClr val="000000"/>
                </a:solidFill>
                <a:latin typeface="Trebuchet MS"/>
                <a:ea typeface="DejaVu Sans"/>
              </a:rPr>
              <a:t>Bankrupt of travel agency</a:t>
            </a:r>
            <a:endParaRPr lang="en-US" dirty="0"/>
          </a:p>
          <a:p>
            <a:pPr lvl="4">
              <a:lnSpc>
                <a:spcPct val="100000"/>
              </a:lnSpc>
              <a:buSzPct val="45000"/>
              <a:buFont typeface="StarSymbol"/>
              <a:buChar char="l"/>
            </a:pPr>
            <a:r>
              <a:rPr lang="en-US" sz="2400" strike="noStrike" dirty="0">
                <a:solidFill>
                  <a:srgbClr val="000000"/>
                </a:solidFill>
                <a:latin typeface="Trebuchet MS"/>
                <a:ea typeface="DejaVu Sans"/>
              </a:rPr>
              <a:t>The client has no power nor possibility to find the information</a:t>
            </a:r>
            <a:endParaRPr lang="en-US" dirty="0"/>
          </a:p>
          <a:p>
            <a:pPr lvl="3">
              <a:lnSpc>
                <a:spcPct val="100000"/>
              </a:lnSpc>
              <a:buSzPct val="45000"/>
              <a:buFont typeface="StarSymbol"/>
              <a:buChar char="l"/>
            </a:pPr>
            <a:r>
              <a:rPr lang="en-US" sz="2400" strike="noStrike" dirty="0">
                <a:solidFill>
                  <a:srgbClr val="000000"/>
                </a:solidFill>
                <a:latin typeface="Trebuchet MS"/>
                <a:ea typeface="DejaVu Sans"/>
              </a:rPr>
              <a:t>Mandatory insurance of travel agency</a:t>
            </a:r>
            <a:endParaRPr lang="en-US" dirty="0"/>
          </a:p>
          <a:p>
            <a:pPr lvl="4">
              <a:lnSpc>
                <a:spcPct val="100000"/>
              </a:lnSpc>
              <a:buSzPct val="45000"/>
              <a:buFont typeface="StarSymbol"/>
              <a:buChar char="l"/>
            </a:pPr>
            <a:r>
              <a:rPr lang="en-US" sz="2400" strike="noStrike" dirty="0">
                <a:solidFill>
                  <a:srgbClr val="000000"/>
                </a:solidFill>
                <a:latin typeface="Trebuchet MS"/>
                <a:ea typeface="DejaVu Sans"/>
              </a:rPr>
              <a:t>The client does not need to take care about travel agency finance</a:t>
            </a:r>
            <a:endParaRPr lang="en-US" dirty="0"/>
          </a:p>
          <a:p>
            <a:pPr lvl="3">
              <a:lnSpc>
                <a:spcPct val="100000"/>
              </a:lnSpc>
              <a:buSzPct val="45000"/>
              <a:buFont typeface="StarSymbol"/>
              <a:buChar char="l"/>
            </a:pPr>
            <a:r>
              <a:rPr lang="en-US" sz="2400" strike="noStrike" dirty="0">
                <a:solidFill>
                  <a:srgbClr val="000000"/>
                </a:solidFill>
                <a:latin typeface="Trebuchet MS"/>
                <a:ea typeface="DejaVu Sans"/>
              </a:rPr>
              <a:t>Mandatory car insurance</a:t>
            </a:r>
            <a:endParaRPr lang="en-US" dirty="0"/>
          </a:p>
          <a:p>
            <a:pPr lvl="1">
              <a:lnSpc>
                <a:spcPct val="100000"/>
              </a:lnSpc>
              <a:buBlip>
                <a:blip r:embed="rId3"/>
              </a:buBlip>
            </a:pPr>
            <a:r>
              <a:rPr lang="en-US" sz="2400" strike="noStrike" dirty="0">
                <a:solidFill>
                  <a:srgbClr val="000000"/>
                </a:solidFill>
                <a:latin typeface="Trebuchet MS"/>
                <a:ea typeface="DejaVu Sans"/>
              </a:rPr>
              <a:t>Relative filling is the eliminating of the gap’s influence</a:t>
            </a:r>
            <a:endParaRPr lang="en-US" dirty="0"/>
          </a:p>
        </p:txBody>
      </p:sp>
    </p:spTree>
    <p:extLst>
      <p:ext uri="{BB962C8B-B14F-4D97-AF65-F5344CB8AC3E}">
        <p14:creationId xmlns:p14="http://schemas.microsoft.com/office/powerpoint/2010/main" val="22018474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dirty="0"/>
              <a:t>Management is focused on</a:t>
            </a:r>
          </a:p>
          <a:p>
            <a:pPr lvl="1"/>
            <a:r>
              <a:rPr lang="en-US" dirty="0"/>
              <a:t>Negotiations</a:t>
            </a:r>
          </a:p>
          <a:p>
            <a:pPr lvl="1"/>
            <a:r>
              <a:rPr lang="en-US" dirty="0"/>
              <a:t>Finding source of the problem</a:t>
            </a:r>
          </a:p>
          <a:p>
            <a:pPr lvl="1"/>
            <a:r>
              <a:rPr lang="en-US" dirty="0"/>
              <a:t>Competencies of the people</a:t>
            </a:r>
          </a:p>
          <a:p>
            <a:pPr lvl="1"/>
            <a:r>
              <a:rPr lang="en-US" dirty="0"/>
              <a:t>Leadership</a:t>
            </a:r>
          </a:p>
          <a:p>
            <a:r>
              <a:rPr lang="en-US" dirty="0"/>
              <a:t>The most important is synergy</a:t>
            </a:r>
          </a:p>
        </p:txBody>
      </p:sp>
      <p:sp>
        <p:nvSpPr>
          <p:cNvPr id="2" name="Nadpis 1"/>
          <p:cNvSpPr>
            <a:spLocks noGrp="1"/>
          </p:cNvSpPr>
          <p:nvPr>
            <p:ph type="title"/>
          </p:nvPr>
        </p:nvSpPr>
        <p:spPr/>
        <p:txBody>
          <a:bodyPr>
            <a:normAutofit fontScale="90000"/>
          </a:bodyPr>
          <a:lstStyle/>
          <a:p>
            <a:r>
              <a:rPr lang="en-US" dirty="0"/>
              <a:t>Service Science and Management</a:t>
            </a:r>
          </a:p>
        </p:txBody>
      </p:sp>
    </p:spTree>
    <p:extLst>
      <p:ext uri="{BB962C8B-B14F-4D97-AF65-F5344CB8AC3E}">
        <p14:creationId xmlns:p14="http://schemas.microsoft.com/office/powerpoint/2010/main" val="88234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dirty="0"/>
              <a:t>To create synergy means</a:t>
            </a:r>
          </a:p>
          <a:p>
            <a:pPr lvl="1"/>
            <a:r>
              <a:rPr lang="en-US" dirty="0"/>
              <a:t>Understand mission of the company</a:t>
            </a:r>
          </a:p>
          <a:p>
            <a:pPr lvl="1"/>
            <a:r>
              <a:rPr lang="en-US" dirty="0"/>
              <a:t>Share the vision of the company</a:t>
            </a:r>
          </a:p>
          <a:p>
            <a:pPr lvl="1"/>
            <a:r>
              <a:rPr lang="en-US" dirty="0"/>
              <a:t>Learn the strategy of the company</a:t>
            </a:r>
          </a:p>
          <a:p>
            <a:r>
              <a:rPr lang="en-US" dirty="0"/>
              <a:t>Any organization is example of service environment</a:t>
            </a:r>
          </a:p>
        </p:txBody>
      </p:sp>
      <p:sp>
        <p:nvSpPr>
          <p:cNvPr id="2" name="Nadpis 1"/>
          <p:cNvSpPr>
            <a:spLocks noGrp="1"/>
          </p:cNvSpPr>
          <p:nvPr>
            <p:ph type="title"/>
          </p:nvPr>
        </p:nvSpPr>
        <p:spPr/>
        <p:txBody>
          <a:bodyPr/>
          <a:lstStyle/>
          <a:p>
            <a:r>
              <a:rPr lang="en-US" dirty="0"/>
              <a:t>Synergy in management</a:t>
            </a:r>
          </a:p>
        </p:txBody>
      </p:sp>
    </p:spTree>
    <p:extLst>
      <p:ext uri="{BB962C8B-B14F-4D97-AF65-F5344CB8AC3E}">
        <p14:creationId xmlns:p14="http://schemas.microsoft.com/office/powerpoint/2010/main" val="413606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en-US" dirty="0"/>
              <a:t>Internal services</a:t>
            </a:r>
          </a:p>
          <a:p>
            <a:pPr lvl="1"/>
            <a:r>
              <a:rPr lang="en-US" dirty="0"/>
              <a:t>Supporting main business of the company</a:t>
            </a:r>
          </a:p>
          <a:p>
            <a:pPr lvl="2"/>
            <a:r>
              <a:rPr lang="en-US" dirty="0"/>
              <a:t>IT services, Cleaning services, Backup office, Accounting</a:t>
            </a:r>
          </a:p>
          <a:p>
            <a:pPr lvl="1"/>
            <a:r>
              <a:rPr lang="en-US" dirty="0"/>
              <a:t>Representing relations between people</a:t>
            </a:r>
          </a:p>
          <a:p>
            <a:pPr lvl="2"/>
            <a:r>
              <a:rPr lang="en-US" dirty="0"/>
              <a:t>Cooperation on the project</a:t>
            </a:r>
          </a:p>
          <a:p>
            <a:pPr lvl="2"/>
            <a:r>
              <a:rPr lang="en-US" dirty="0"/>
              <a:t>Communication in the company</a:t>
            </a:r>
          </a:p>
          <a:p>
            <a:r>
              <a:rPr lang="en-US" dirty="0"/>
              <a:t>External services</a:t>
            </a:r>
          </a:p>
          <a:p>
            <a:pPr lvl="1"/>
            <a:r>
              <a:rPr lang="en-US" dirty="0"/>
              <a:t>Services company buys or sells</a:t>
            </a:r>
          </a:p>
          <a:p>
            <a:pPr lvl="2"/>
            <a:endParaRPr lang="en-US" dirty="0"/>
          </a:p>
        </p:txBody>
      </p:sp>
      <p:sp>
        <p:nvSpPr>
          <p:cNvPr id="2" name="Nadpis 1"/>
          <p:cNvSpPr>
            <a:spLocks noGrp="1"/>
          </p:cNvSpPr>
          <p:nvPr>
            <p:ph type="title"/>
          </p:nvPr>
        </p:nvSpPr>
        <p:spPr/>
        <p:txBody>
          <a:bodyPr>
            <a:normAutofit fontScale="90000"/>
          </a:bodyPr>
          <a:lstStyle/>
          <a:p>
            <a:r>
              <a:rPr lang="en-US" dirty="0"/>
              <a:t>Organization as service environment</a:t>
            </a:r>
          </a:p>
        </p:txBody>
      </p:sp>
    </p:spTree>
    <p:extLst>
      <p:ext uri="{BB962C8B-B14F-4D97-AF65-F5344CB8AC3E}">
        <p14:creationId xmlns:p14="http://schemas.microsoft.com/office/powerpoint/2010/main" val="1432366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iv_MbC">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Motiv_MbC</Template>
  <TotalTime>922</TotalTime>
  <Words>1097</Words>
  <Application>Microsoft Office PowerPoint</Application>
  <PresentationFormat>Předvádění na obrazovce (4:3)</PresentationFormat>
  <Paragraphs>210</Paragraphs>
  <Slides>24</Slides>
  <Notes>24</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24</vt:i4>
      </vt:variant>
    </vt:vector>
  </HeadingPairs>
  <TitlesOfParts>
    <vt:vector size="35" baseType="lpstr">
      <vt:lpstr>Arial</vt:lpstr>
      <vt:lpstr>Calibri</vt:lpstr>
      <vt:lpstr>DejaVu Sans</vt:lpstr>
      <vt:lpstr>Lucida Sans Unicode</vt:lpstr>
      <vt:lpstr>StarSymbol</vt:lpstr>
      <vt:lpstr>Tahoma</vt:lpstr>
      <vt:lpstr>Trebuchet MS</vt:lpstr>
      <vt:lpstr>Verdana</vt:lpstr>
      <vt:lpstr>Wingdings 2</vt:lpstr>
      <vt:lpstr>Wingdings 3</vt:lpstr>
      <vt:lpstr>Motiv_MbC</vt:lpstr>
      <vt:lpstr>Service Science and Relation to other disciplines</vt:lpstr>
      <vt:lpstr>On previous lesson</vt:lpstr>
      <vt:lpstr>Prezentace aplikace PowerPoint</vt:lpstr>
      <vt:lpstr>Prezentace aplikace PowerPoint</vt:lpstr>
      <vt:lpstr>Prezentace aplikace PowerPoint</vt:lpstr>
      <vt:lpstr>Prezentace aplikace PowerPoint</vt:lpstr>
      <vt:lpstr>Service Science and Management</vt:lpstr>
      <vt:lpstr>Synergy in management</vt:lpstr>
      <vt:lpstr>Organization as service environment</vt:lpstr>
      <vt:lpstr>Organization Service Environment</vt:lpstr>
      <vt:lpstr>Management of Service company</vt:lpstr>
      <vt:lpstr>Business model Canvas</vt:lpstr>
      <vt:lpstr>Lean Canvas</vt:lpstr>
      <vt:lpstr>Service Science and Marketing</vt:lpstr>
      <vt:lpstr>Service Science and Marketing</vt:lpstr>
      <vt:lpstr>Service Science and Economics</vt:lpstr>
      <vt:lpstr>If the information gap is</vt:lpstr>
      <vt:lpstr>Service Science and Soft Skills</vt:lpstr>
      <vt:lpstr>Service Science and Soft Skills</vt:lpstr>
      <vt:lpstr>Service Science and IT</vt:lpstr>
      <vt:lpstr>Parent – child relation</vt:lpstr>
      <vt:lpstr>Cooperative relation</vt:lpstr>
      <vt:lpstr>Relation to information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Science and Relation to other disciplines</dc:title>
  <dc:creator>leonard</dc:creator>
  <cp:lastModifiedBy>Leonard Walletzký</cp:lastModifiedBy>
  <cp:revision>11</cp:revision>
  <cp:lastPrinted>2015-12-02T08:52:05Z</cp:lastPrinted>
  <dcterms:created xsi:type="dcterms:W3CDTF">2014-12-03T18:36:29Z</dcterms:created>
  <dcterms:modified xsi:type="dcterms:W3CDTF">2018-10-29T08:44:38Z</dcterms:modified>
</cp:coreProperties>
</file>