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32"/>
  </p:notesMasterIdLst>
  <p:sldIdLst>
    <p:sldId id="256" r:id="rId2"/>
    <p:sldId id="323" r:id="rId3"/>
    <p:sldId id="324" r:id="rId4"/>
    <p:sldId id="325" r:id="rId5"/>
    <p:sldId id="326" r:id="rId6"/>
    <p:sldId id="257" r:id="rId7"/>
    <p:sldId id="258" r:id="rId8"/>
    <p:sldId id="259" r:id="rId9"/>
    <p:sldId id="327" r:id="rId10"/>
    <p:sldId id="328" r:id="rId11"/>
    <p:sldId id="329" r:id="rId12"/>
    <p:sldId id="330" r:id="rId13"/>
    <p:sldId id="331" r:id="rId14"/>
    <p:sldId id="265" r:id="rId15"/>
    <p:sldId id="266" r:id="rId16"/>
    <p:sldId id="267" r:id="rId17"/>
    <p:sldId id="268" r:id="rId18"/>
    <p:sldId id="269" r:id="rId19"/>
    <p:sldId id="270" r:id="rId20"/>
    <p:sldId id="332" r:id="rId21"/>
    <p:sldId id="272" r:id="rId22"/>
    <p:sldId id="333" r:id="rId23"/>
    <p:sldId id="336" r:id="rId24"/>
    <p:sldId id="334" r:id="rId25"/>
    <p:sldId id="335" r:id="rId26"/>
    <p:sldId id="278" r:id="rId27"/>
    <p:sldId id="279" r:id="rId28"/>
    <p:sldId id="280" r:id="rId29"/>
    <p:sldId id="302" r:id="rId30"/>
    <p:sldId id="337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65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onard Walletzký" userId="5c6479d8-24c8-4ca4-a5c7-fde0682a328a" providerId="ADAL" clId="{6F8914EC-1613-42E4-ABE2-76C41A26B261}"/>
    <pc:docChg chg="custSel modSld">
      <pc:chgData name="Leonard Walletzký" userId="5c6479d8-24c8-4ca4-a5c7-fde0682a328a" providerId="ADAL" clId="{6F8914EC-1613-42E4-ABE2-76C41A26B261}" dt="2018-11-19T08:57:03.817" v="28" actId="20577"/>
      <pc:docMkLst>
        <pc:docMk/>
      </pc:docMkLst>
      <pc:sldChg chg="modSp">
        <pc:chgData name="Leonard Walletzký" userId="5c6479d8-24c8-4ca4-a5c7-fde0682a328a" providerId="ADAL" clId="{6F8914EC-1613-42E4-ABE2-76C41A26B261}" dt="2018-11-19T08:57:03.817" v="28" actId="20577"/>
        <pc:sldMkLst>
          <pc:docMk/>
          <pc:sldMk cId="4137673695" sldId="256"/>
        </pc:sldMkLst>
        <pc:spChg chg="mod">
          <ac:chgData name="Leonard Walletzký" userId="5c6479d8-24c8-4ca4-a5c7-fde0682a328a" providerId="ADAL" clId="{6F8914EC-1613-42E4-ABE2-76C41A26B261}" dt="2018-11-19T08:57:03.817" v="28" actId="20577"/>
          <ac:spMkLst>
            <pc:docMk/>
            <pc:sldMk cId="4137673695" sldId="256"/>
            <ac:spMk id="3" creationId="{DA9BD1B0-D5E2-439B-A6E6-734EB270856D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8B0E28-A8B2-403D-8894-89E62E30369A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D7C46E37-E6FC-4613-BC38-010A252F1AA3}">
      <dgm:prSet phldrT="[Text]"/>
      <dgm:spPr/>
      <dgm:t>
        <a:bodyPr/>
        <a:lstStyle/>
        <a:p>
          <a:r>
            <a:rPr lang="en-US" b="0" i="0" dirty="0"/>
            <a:t>Accidental</a:t>
          </a:r>
          <a:endParaRPr lang="en-US" dirty="0"/>
        </a:p>
      </dgm:t>
    </dgm:pt>
    <dgm:pt modelId="{F57AE6F7-9269-4EB9-BE53-1B5FF1F47DBE}" type="parTrans" cxnId="{82A46A96-0FA2-4197-B05F-354F51EEDCEC}">
      <dgm:prSet/>
      <dgm:spPr/>
      <dgm:t>
        <a:bodyPr/>
        <a:lstStyle/>
        <a:p>
          <a:endParaRPr lang="cs-CZ"/>
        </a:p>
      </dgm:t>
    </dgm:pt>
    <dgm:pt modelId="{CB00D417-44FF-4D9A-AB72-89C1207A1962}" type="sibTrans" cxnId="{82A46A96-0FA2-4197-B05F-354F51EEDCEC}">
      <dgm:prSet/>
      <dgm:spPr/>
      <dgm:t>
        <a:bodyPr/>
        <a:lstStyle/>
        <a:p>
          <a:endParaRPr lang="cs-CZ"/>
        </a:p>
      </dgm:t>
    </dgm:pt>
    <dgm:pt modelId="{FDA82AA4-C44B-4797-81B6-1E4EFE19FA42}">
      <dgm:prSet phldrT="[Text]"/>
      <dgm:spPr/>
      <dgm:t>
        <a:bodyPr/>
        <a:lstStyle/>
        <a:p>
          <a:r>
            <a:rPr lang="en-US" b="0" i="0" dirty="0"/>
            <a:t>Repeatable</a:t>
          </a:r>
          <a:endParaRPr lang="en-US" dirty="0"/>
        </a:p>
      </dgm:t>
    </dgm:pt>
    <dgm:pt modelId="{8A03978B-71D3-4AE5-A177-E3271ADDDFAD}" type="parTrans" cxnId="{21CD00AC-C63F-4B7E-9055-7EC6236C808A}">
      <dgm:prSet/>
      <dgm:spPr/>
      <dgm:t>
        <a:bodyPr/>
        <a:lstStyle/>
        <a:p>
          <a:endParaRPr lang="cs-CZ"/>
        </a:p>
      </dgm:t>
    </dgm:pt>
    <dgm:pt modelId="{A29C0282-79FA-4EDB-A486-CCCF036902FB}" type="sibTrans" cxnId="{21CD00AC-C63F-4B7E-9055-7EC6236C808A}">
      <dgm:prSet/>
      <dgm:spPr/>
      <dgm:t>
        <a:bodyPr/>
        <a:lstStyle/>
        <a:p>
          <a:endParaRPr lang="cs-CZ"/>
        </a:p>
      </dgm:t>
    </dgm:pt>
    <dgm:pt modelId="{131FE47F-C2A3-4BD2-951D-BB31821AE99F}">
      <dgm:prSet phldrT="[Text]"/>
      <dgm:spPr/>
      <dgm:t>
        <a:bodyPr/>
        <a:lstStyle/>
        <a:p>
          <a:r>
            <a:rPr lang="en-US" dirty="0"/>
            <a:t>Optimized</a:t>
          </a:r>
        </a:p>
      </dgm:t>
    </dgm:pt>
    <dgm:pt modelId="{192326D4-3FBF-48E9-9CD4-5DDC9412C8D2}" type="parTrans" cxnId="{8215B4BF-4457-4558-A1B6-2BEA89B86F07}">
      <dgm:prSet/>
      <dgm:spPr/>
      <dgm:t>
        <a:bodyPr/>
        <a:lstStyle/>
        <a:p>
          <a:endParaRPr lang="cs-CZ"/>
        </a:p>
      </dgm:t>
    </dgm:pt>
    <dgm:pt modelId="{EDC85CE7-D673-4C11-BC49-EB646B42F4FF}" type="sibTrans" cxnId="{8215B4BF-4457-4558-A1B6-2BEA89B86F07}">
      <dgm:prSet/>
      <dgm:spPr/>
      <dgm:t>
        <a:bodyPr/>
        <a:lstStyle/>
        <a:p>
          <a:endParaRPr lang="cs-CZ"/>
        </a:p>
      </dgm:t>
    </dgm:pt>
    <dgm:pt modelId="{FF044F25-735D-4914-B026-A0938C56DB83}">
      <dgm:prSet phldrT="[Text]"/>
      <dgm:spPr/>
      <dgm:t>
        <a:bodyPr/>
        <a:lstStyle/>
        <a:p>
          <a:r>
            <a:rPr lang="en-US" b="0" i="0" dirty="0"/>
            <a:t>Defined</a:t>
          </a:r>
          <a:endParaRPr lang="en-US" dirty="0"/>
        </a:p>
      </dgm:t>
    </dgm:pt>
    <dgm:pt modelId="{1E0C24CD-E0AE-47C5-A18A-A64E96593025}" type="parTrans" cxnId="{1E2BC2F3-9978-46FD-A00F-CF1E1068DC15}">
      <dgm:prSet/>
      <dgm:spPr/>
      <dgm:t>
        <a:bodyPr/>
        <a:lstStyle/>
        <a:p>
          <a:endParaRPr lang="cs-CZ"/>
        </a:p>
      </dgm:t>
    </dgm:pt>
    <dgm:pt modelId="{96216D6D-EF96-4A9D-BA65-B11908E8FF81}" type="sibTrans" cxnId="{1E2BC2F3-9978-46FD-A00F-CF1E1068DC15}">
      <dgm:prSet/>
      <dgm:spPr/>
      <dgm:t>
        <a:bodyPr/>
        <a:lstStyle/>
        <a:p>
          <a:endParaRPr lang="cs-CZ"/>
        </a:p>
      </dgm:t>
    </dgm:pt>
    <dgm:pt modelId="{13EF64A4-4874-43AC-B979-ED2CF931D705}">
      <dgm:prSet phldrT="[Text]"/>
      <dgm:spPr/>
      <dgm:t>
        <a:bodyPr/>
        <a:lstStyle/>
        <a:p>
          <a:r>
            <a:rPr lang="en-US" dirty="0"/>
            <a:t>Managed</a:t>
          </a:r>
        </a:p>
      </dgm:t>
    </dgm:pt>
    <dgm:pt modelId="{487493BC-8143-468C-90E9-E8BD304C1DCF}" type="parTrans" cxnId="{02052429-6B88-4DB2-B3BE-A88B4E62C5B7}">
      <dgm:prSet/>
      <dgm:spPr/>
      <dgm:t>
        <a:bodyPr/>
        <a:lstStyle/>
        <a:p>
          <a:endParaRPr lang="cs-CZ"/>
        </a:p>
      </dgm:t>
    </dgm:pt>
    <dgm:pt modelId="{A96EE950-206D-485A-B772-FE0CA842CDCF}" type="sibTrans" cxnId="{02052429-6B88-4DB2-B3BE-A88B4E62C5B7}">
      <dgm:prSet/>
      <dgm:spPr/>
      <dgm:t>
        <a:bodyPr/>
        <a:lstStyle/>
        <a:p>
          <a:endParaRPr lang="cs-CZ"/>
        </a:p>
      </dgm:t>
    </dgm:pt>
    <dgm:pt modelId="{AC24B443-BB3C-4288-BB2A-14EB80C7A28C}" type="pres">
      <dgm:prSet presAssocID="{978B0E28-A8B2-403D-8894-89E62E30369A}" presName="rootnode" presStyleCnt="0">
        <dgm:presLayoutVars>
          <dgm:chMax/>
          <dgm:chPref/>
          <dgm:dir/>
          <dgm:animLvl val="lvl"/>
        </dgm:presLayoutVars>
      </dgm:prSet>
      <dgm:spPr/>
    </dgm:pt>
    <dgm:pt modelId="{FD988D20-7343-491E-A80D-D7C6CEA12494}" type="pres">
      <dgm:prSet presAssocID="{D7C46E37-E6FC-4613-BC38-010A252F1AA3}" presName="composite" presStyleCnt="0"/>
      <dgm:spPr/>
    </dgm:pt>
    <dgm:pt modelId="{0CEBCBC7-F6A0-4056-823A-44F26D34C464}" type="pres">
      <dgm:prSet presAssocID="{D7C46E37-E6FC-4613-BC38-010A252F1AA3}" presName="LShape" presStyleLbl="alignNode1" presStyleIdx="0" presStyleCnt="9"/>
      <dgm:spPr/>
    </dgm:pt>
    <dgm:pt modelId="{F617B2C0-2916-405D-9C6A-E29145ED92F5}" type="pres">
      <dgm:prSet presAssocID="{D7C46E37-E6FC-4613-BC38-010A252F1AA3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67CE52AD-B6EB-42A5-B227-74861E615079}" type="pres">
      <dgm:prSet presAssocID="{D7C46E37-E6FC-4613-BC38-010A252F1AA3}" presName="Triangle" presStyleLbl="alignNode1" presStyleIdx="1" presStyleCnt="9"/>
      <dgm:spPr/>
    </dgm:pt>
    <dgm:pt modelId="{6666441F-A6D6-44A1-90AB-40BEE3E7A898}" type="pres">
      <dgm:prSet presAssocID="{CB00D417-44FF-4D9A-AB72-89C1207A1962}" presName="sibTrans" presStyleCnt="0"/>
      <dgm:spPr/>
    </dgm:pt>
    <dgm:pt modelId="{697C9ADC-ACFB-4475-8183-AA6490F5A8E4}" type="pres">
      <dgm:prSet presAssocID="{CB00D417-44FF-4D9A-AB72-89C1207A1962}" presName="space" presStyleCnt="0"/>
      <dgm:spPr/>
    </dgm:pt>
    <dgm:pt modelId="{A87147DD-C1B0-41DD-B830-D75702A42741}" type="pres">
      <dgm:prSet presAssocID="{FDA82AA4-C44B-4797-81B6-1E4EFE19FA42}" presName="composite" presStyleCnt="0"/>
      <dgm:spPr/>
    </dgm:pt>
    <dgm:pt modelId="{DBEAC7E7-609D-4374-AD0E-7B6EE5326B6E}" type="pres">
      <dgm:prSet presAssocID="{FDA82AA4-C44B-4797-81B6-1E4EFE19FA42}" presName="LShape" presStyleLbl="alignNode1" presStyleIdx="2" presStyleCnt="9"/>
      <dgm:spPr/>
    </dgm:pt>
    <dgm:pt modelId="{5EF25E74-6204-4509-BA04-28811B146938}" type="pres">
      <dgm:prSet presAssocID="{FDA82AA4-C44B-4797-81B6-1E4EFE19FA42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9AD81D72-A48B-46CC-ADE2-7878296CE2FD}" type="pres">
      <dgm:prSet presAssocID="{FDA82AA4-C44B-4797-81B6-1E4EFE19FA42}" presName="Triangle" presStyleLbl="alignNode1" presStyleIdx="3" presStyleCnt="9"/>
      <dgm:spPr/>
    </dgm:pt>
    <dgm:pt modelId="{0EB51190-6DC1-4422-9A04-1833A3817A40}" type="pres">
      <dgm:prSet presAssocID="{A29C0282-79FA-4EDB-A486-CCCF036902FB}" presName="sibTrans" presStyleCnt="0"/>
      <dgm:spPr/>
    </dgm:pt>
    <dgm:pt modelId="{208AE12B-1CF3-4C47-8A86-EE95B6BF6C75}" type="pres">
      <dgm:prSet presAssocID="{A29C0282-79FA-4EDB-A486-CCCF036902FB}" presName="space" presStyleCnt="0"/>
      <dgm:spPr/>
    </dgm:pt>
    <dgm:pt modelId="{CA23D2FF-B7D4-4E1A-95BD-A67FF6759F12}" type="pres">
      <dgm:prSet presAssocID="{FF044F25-735D-4914-B026-A0938C56DB83}" presName="composite" presStyleCnt="0"/>
      <dgm:spPr/>
    </dgm:pt>
    <dgm:pt modelId="{7CDC9293-B512-4498-914A-EB777A69035E}" type="pres">
      <dgm:prSet presAssocID="{FF044F25-735D-4914-B026-A0938C56DB83}" presName="LShape" presStyleLbl="alignNode1" presStyleIdx="4" presStyleCnt="9"/>
      <dgm:spPr/>
    </dgm:pt>
    <dgm:pt modelId="{05C3C676-C269-4BCA-832C-B0B4C24A9871}" type="pres">
      <dgm:prSet presAssocID="{FF044F25-735D-4914-B026-A0938C56DB83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54E215A8-9B04-49F1-8F6D-E9A6DBDE6A6B}" type="pres">
      <dgm:prSet presAssocID="{FF044F25-735D-4914-B026-A0938C56DB83}" presName="Triangle" presStyleLbl="alignNode1" presStyleIdx="5" presStyleCnt="9"/>
      <dgm:spPr/>
    </dgm:pt>
    <dgm:pt modelId="{89CE2A6E-40E9-4F30-91E7-F2D422A1DB41}" type="pres">
      <dgm:prSet presAssocID="{96216D6D-EF96-4A9D-BA65-B11908E8FF81}" presName="sibTrans" presStyleCnt="0"/>
      <dgm:spPr/>
    </dgm:pt>
    <dgm:pt modelId="{D1466613-90A2-483B-BDEC-3F6ADC22FA14}" type="pres">
      <dgm:prSet presAssocID="{96216D6D-EF96-4A9D-BA65-B11908E8FF81}" presName="space" presStyleCnt="0"/>
      <dgm:spPr/>
    </dgm:pt>
    <dgm:pt modelId="{81D8DE57-A5C3-40B4-A3A9-590E4CEFA7C2}" type="pres">
      <dgm:prSet presAssocID="{13EF64A4-4874-43AC-B979-ED2CF931D705}" presName="composite" presStyleCnt="0"/>
      <dgm:spPr/>
    </dgm:pt>
    <dgm:pt modelId="{1C2CC4D8-0743-4AFC-9FB3-2ABD61EAD286}" type="pres">
      <dgm:prSet presAssocID="{13EF64A4-4874-43AC-B979-ED2CF931D705}" presName="LShape" presStyleLbl="alignNode1" presStyleIdx="6" presStyleCnt="9"/>
      <dgm:spPr/>
    </dgm:pt>
    <dgm:pt modelId="{2AB5E7D9-DD62-4D04-A709-902E79BAC4F3}" type="pres">
      <dgm:prSet presAssocID="{13EF64A4-4874-43AC-B979-ED2CF931D705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33EB5942-21C8-4EC0-AE8D-720D878C2128}" type="pres">
      <dgm:prSet presAssocID="{13EF64A4-4874-43AC-B979-ED2CF931D705}" presName="Triangle" presStyleLbl="alignNode1" presStyleIdx="7" presStyleCnt="9"/>
      <dgm:spPr/>
    </dgm:pt>
    <dgm:pt modelId="{E4001129-0AD2-40C8-82BB-539FA1752D9B}" type="pres">
      <dgm:prSet presAssocID="{A96EE950-206D-485A-B772-FE0CA842CDCF}" presName="sibTrans" presStyleCnt="0"/>
      <dgm:spPr/>
    </dgm:pt>
    <dgm:pt modelId="{7283794F-C002-4E71-9918-50AD85DC5A6C}" type="pres">
      <dgm:prSet presAssocID="{A96EE950-206D-485A-B772-FE0CA842CDCF}" presName="space" presStyleCnt="0"/>
      <dgm:spPr/>
    </dgm:pt>
    <dgm:pt modelId="{DB2584BA-C1DD-467A-8123-7583FA6E346A}" type="pres">
      <dgm:prSet presAssocID="{131FE47F-C2A3-4BD2-951D-BB31821AE99F}" presName="composite" presStyleCnt="0"/>
      <dgm:spPr/>
    </dgm:pt>
    <dgm:pt modelId="{342F4A03-8FE8-4EB8-98F3-C30A0405A2D3}" type="pres">
      <dgm:prSet presAssocID="{131FE47F-C2A3-4BD2-951D-BB31821AE99F}" presName="LShape" presStyleLbl="alignNode1" presStyleIdx="8" presStyleCnt="9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A552097-F277-43CF-A8FF-389076330BE4}" type="pres">
      <dgm:prSet presAssocID="{131FE47F-C2A3-4BD2-951D-BB31821AE99F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B8F2CA13-D678-42F5-98B6-3F12C0376ACA}" type="presOf" srcId="{978B0E28-A8B2-403D-8894-89E62E30369A}" destId="{AC24B443-BB3C-4288-BB2A-14EB80C7A28C}" srcOrd="0" destOrd="0" presId="urn:microsoft.com/office/officeart/2009/3/layout/StepUpProcess"/>
    <dgm:cxn modelId="{759CD325-92F8-445D-8075-7F44BBDEAC36}" type="presOf" srcId="{FDA82AA4-C44B-4797-81B6-1E4EFE19FA42}" destId="{5EF25E74-6204-4509-BA04-28811B146938}" srcOrd="0" destOrd="0" presId="urn:microsoft.com/office/officeart/2009/3/layout/StepUpProcess"/>
    <dgm:cxn modelId="{02052429-6B88-4DB2-B3BE-A88B4E62C5B7}" srcId="{978B0E28-A8B2-403D-8894-89E62E30369A}" destId="{13EF64A4-4874-43AC-B979-ED2CF931D705}" srcOrd="3" destOrd="0" parTransId="{487493BC-8143-468C-90E9-E8BD304C1DCF}" sibTransId="{A96EE950-206D-485A-B772-FE0CA842CDCF}"/>
    <dgm:cxn modelId="{AF425169-B54A-4CCB-A948-824C2A95B898}" type="presOf" srcId="{FF044F25-735D-4914-B026-A0938C56DB83}" destId="{05C3C676-C269-4BCA-832C-B0B4C24A9871}" srcOrd="0" destOrd="0" presId="urn:microsoft.com/office/officeart/2009/3/layout/StepUpProcess"/>
    <dgm:cxn modelId="{372E8B89-9C89-452F-BA70-19937579F28E}" type="presOf" srcId="{D7C46E37-E6FC-4613-BC38-010A252F1AA3}" destId="{F617B2C0-2916-405D-9C6A-E29145ED92F5}" srcOrd="0" destOrd="0" presId="urn:microsoft.com/office/officeart/2009/3/layout/StepUpProcess"/>
    <dgm:cxn modelId="{2456D291-FC2E-43B9-B69E-21091EA23D14}" type="presOf" srcId="{13EF64A4-4874-43AC-B979-ED2CF931D705}" destId="{2AB5E7D9-DD62-4D04-A709-902E79BAC4F3}" srcOrd="0" destOrd="0" presId="urn:microsoft.com/office/officeart/2009/3/layout/StepUpProcess"/>
    <dgm:cxn modelId="{82A46A96-0FA2-4197-B05F-354F51EEDCEC}" srcId="{978B0E28-A8B2-403D-8894-89E62E30369A}" destId="{D7C46E37-E6FC-4613-BC38-010A252F1AA3}" srcOrd="0" destOrd="0" parTransId="{F57AE6F7-9269-4EB9-BE53-1B5FF1F47DBE}" sibTransId="{CB00D417-44FF-4D9A-AB72-89C1207A1962}"/>
    <dgm:cxn modelId="{163D7D98-076E-4C3D-8F36-A2B6064691E2}" type="presOf" srcId="{131FE47F-C2A3-4BD2-951D-BB31821AE99F}" destId="{AA552097-F277-43CF-A8FF-389076330BE4}" srcOrd="0" destOrd="0" presId="urn:microsoft.com/office/officeart/2009/3/layout/StepUpProcess"/>
    <dgm:cxn modelId="{21CD00AC-C63F-4B7E-9055-7EC6236C808A}" srcId="{978B0E28-A8B2-403D-8894-89E62E30369A}" destId="{FDA82AA4-C44B-4797-81B6-1E4EFE19FA42}" srcOrd="1" destOrd="0" parTransId="{8A03978B-71D3-4AE5-A177-E3271ADDDFAD}" sibTransId="{A29C0282-79FA-4EDB-A486-CCCF036902FB}"/>
    <dgm:cxn modelId="{8215B4BF-4457-4558-A1B6-2BEA89B86F07}" srcId="{978B0E28-A8B2-403D-8894-89E62E30369A}" destId="{131FE47F-C2A3-4BD2-951D-BB31821AE99F}" srcOrd="4" destOrd="0" parTransId="{192326D4-3FBF-48E9-9CD4-5DDC9412C8D2}" sibTransId="{EDC85CE7-D673-4C11-BC49-EB646B42F4FF}"/>
    <dgm:cxn modelId="{1E2BC2F3-9978-46FD-A00F-CF1E1068DC15}" srcId="{978B0E28-A8B2-403D-8894-89E62E30369A}" destId="{FF044F25-735D-4914-B026-A0938C56DB83}" srcOrd="2" destOrd="0" parTransId="{1E0C24CD-E0AE-47C5-A18A-A64E96593025}" sibTransId="{96216D6D-EF96-4A9D-BA65-B11908E8FF81}"/>
    <dgm:cxn modelId="{2681BDA5-48C0-4B87-8725-0DA5BF3497CD}" type="presParOf" srcId="{AC24B443-BB3C-4288-BB2A-14EB80C7A28C}" destId="{FD988D20-7343-491E-A80D-D7C6CEA12494}" srcOrd="0" destOrd="0" presId="urn:microsoft.com/office/officeart/2009/3/layout/StepUpProcess"/>
    <dgm:cxn modelId="{3E480918-241D-424E-8C0A-5EF6E0F14784}" type="presParOf" srcId="{FD988D20-7343-491E-A80D-D7C6CEA12494}" destId="{0CEBCBC7-F6A0-4056-823A-44F26D34C464}" srcOrd="0" destOrd="0" presId="urn:microsoft.com/office/officeart/2009/3/layout/StepUpProcess"/>
    <dgm:cxn modelId="{C157712A-9B21-48EC-BC62-B255AD17470F}" type="presParOf" srcId="{FD988D20-7343-491E-A80D-D7C6CEA12494}" destId="{F617B2C0-2916-405D-9C6A-E29145ED92F5}" srcOrd="1" destOrd="0" presId="urn:microsoft.com/office/officeart/2009/3/layout/StepUpProcess"/>
    <dgm:cxn modelId="{6A7041EB-8607-4C4E-AD4F-552F38AE5AF0}" type="presParOf" srcId="{FD988D20-7343-491E-A80D-D7C6CEA12494}" destId="{67CE52AD-B6EB-42A5-B227-74861E615079}" srcOrd="2" destOrd="0" presId="urn:microsoft.com/office/officeart/2009/3/layout/StepUpProcess"/>
    <dgm:cxn modelId="{972F1CE3-80CC-4B9B-9E76-D00A430AADAB}" type="presParOf" srcId="{AC24B443-BB3C-4288-BB2A-14EB80C7A28C}" destId="{6666441F-A6D6-44A1-90AB-40BEE3E7A898}" srcOrd="1" destOrd="0" presId="urn:microsoft.com/office/officeart/2009/3/layout/StepUpProcess"/>
    <dgm:cxn modelId="{56AACDFE-4FCD-438D-8C83-5FEC0AF7A92A}" type="presParOf" srcId="{6666441F-A6D6-44A1-90AB-40BEE3E7A898}" destId="{697C9ADC-ACFB-4475-8183-AA6490F5A8E4}" srcOrd="0" destOrd="0" presId="urn:microsoft.com/office/officeart/2009/3/layout/StepUpProcess"/>
    <dgm:cxn modelId="{B1DAC9B1-0FDD-4F23-BE11-D3036E340139}" type="presParOf" srcId="{AC24B443-BB3C-4288-BB2A-14EB80C7A28C}" destId="{A87147DD-C1B0-41DD-B830-D75702A42741}" srcOrd="2" destOrd="0" presId="urn:microsoft.com/office/officeart/2009/3/layout/StepUpProcess"/>
    <dgm:cxn modelId="{218667E3-B950-4999-A5C1-76E073687311}" type="presParOf" srcId="{A87147DD-C1B0-41DD-B830-D75702A42741}" destId="{DBEAC7E7-609D-4374-AD0E-7B6EE5326B6E}" srcOrd="0" destOrd="0" presId="urn:microsoft.com/office/officeart/2009/3/layout/StepUpProcess"/>
    <dgm:cxn modelId="{727F8701-3030-4B1D-ABDF-7DA15E530E02}" type="presParOf" srcId="{A87147DD-C1B0-41DD-B830-D75702A42741}" destId="{5EF25E74-6204-4509-BA04-28811B146938}" srcOrd="1" destOrd="0" presId="urn:microsoft.com/office/officeart/2009/3/layout/StepUpProcess"/>
    <dgm:cxn modelId="{FFCEAD7E-4E07-4EAE-A529-4305DD3A9AE8}" type="presParOf" srcId="{A87147DD-C1B0-41DD-B830-D75702A42741}" destId="{9AD81D72-A48B-46CC-ADE2-7878296CE2FD}" srcOrd="2" destOrd="0" presId="urn:microsoft.com/office/officeart/2009/3/layout/StepUpProcess"/>
    <dgm:cxn modelId="{86AFE6E6-279E-4420-B72B-B079EBA2B132}" type="presParOf" srcId="{AC24B443-BB3C-4288-BB2A-14EB80C7A28C}" destId="{0EB51190-6DC1-4422-9A04-1833A3817A40}" srcOrd="3" destOrd="0" presId="urn:microsoft.com/office/officeart/2009/3/layout/StepUpProcess"/>
    <dgm:cxn modelId="{9EA10391-4F17-43D8-8B75-36C71F2CFEDD}" type="presParOf" srcId="{0EB51190-6DC1-4422-9A04-1833A3817A40}" destId="{208AE12B-1CF3-4C47-8A86-EE95B6BF6C75}" srcOrd="0" destOrd="0" presId="urn:microsoft.com/office/officeart/2009/3/layout/StepUpProcess"/>
    <dgm:cxn modelId="{D2E99C88-0548-4F7A-BF17-8462A23810AB}" type="presParOf" srcId="{AC24B443-BB3C-4288-BB2A-14EB80C7A28C}" destId="{CA23D2FF-B7D4-4E1A-95BD-A67FF6759F12}" srcOrd="4" destOrd="0" presId="urn:microsoft.com/office/officeart/2009/3/layout/StepUpProcess"/>
    <dgm:cxn modelId="{D28FC49C-5CFE-4EBB-A722-87C59DA252FE}" type="presParOf" srcId="{CA23D2FF-B7D4-4E1A-95BD-A67FF6759F12}" destId="{7CDC9293-B512-4498-914A-EB777A69035E}" srcOrd="0" destOrd="0" presId="urn:microsoft.com/office/officeart/2009/3/layout/StepUpProcess"/>
    <dgm:cxn modelId="{8C379E59-D427-4C52-A9B9-EFE406DE6565}" type="presParOf" srcId="{CA23D2FF-B7D4-4E1A-95BD-A67FF6759F12}" destId="{05C3C676-C269-4BCA-832C-B0B4C24A9871}" srcOrd="1" destOrd="0" presId="urn:microsoft.com/office/officeart/2009/3/layout/StepUpProcess"/>
    <dgm:cxn modelId="{8CD25DE0-88BD-420B-B570-6B77BFFFE1C8}" type="presParOf" srcId="{CA23D2FF-B7D4-4E1A-95BD-A67FF6759F12}" destId="{54E215A8-9B04-49F1-8F6D-E9A6DBDE6A6B}" srcOrd="2" destOrd="0" presId="urn:microsoft.com/office/officeart/2009/3/layout/StepUpProcess"/>
    <dgm:cxn modelId="{DF8682B1-4C5A-4C95-8E1A-6AF0B9DE5EC9}" type="presParOf" srcId="{AC24B443-BB3C-4288-BB2A-14EB80C7A28C}" destId="{89CE2A6E-40E9-4F30-91E7-F2D422A1DB41}" srcOrd="5" destOrd="0" presId="urn:microsoft.com/office/officeart/2009/3/layout/StepUpProcess"/>
    <dgm:cxn modelId="{A97BBD89-2FDB-4FC2-9F41-4DEF1410CA21}" type="presParOf" srcId="{89CE2A6E-40E9-4F30-91E7-F2D422A1DB41}" destId="{D1466613-90A2-483B-BDEC-3F6ADC22FA14}" srcOrd="0" destOrd="0" presId="urn:microsoft.com/office/officeart/2009/3/layout/StepUpProcess"/>
    <dgm:cxn modelId="{56C4BF9D-EA4E-4315-9DA4-56F8656B5CB4}" type="presParOf" srcId="{AC24B443-BB3C-4288-BB2A-14EB80C7A28C}" destId="{81D8DE57-A5C3-40B4-A3A9-590E4CEFA7C2}" srcOrd="6" destOrd="0" presId="urn:microsoft.com/office/officeart/2009/3/layout/StepUpProcess"/>
    <dgm:cxn modelId="{9FF4BB39-BE03-40DC-88DA-8E040782122C}" type="presParOf" srcId="{81D8DE57-A5C3-40B4-A3A9-590E4CEFA7C2}" destId="{1C2CC4D8-0743-4AFC-9FB3-2ABD61EAD286}" srcOrd="0" destOrd="0" presId="urn:microsoft.com/office/officeart/2009/3/layout/StepUpProcess"/>
    <dgm:cxn modelId="{149DB7F0-0565-4B5D-A96F-72B52481982C}" type="presParOf" srcId="{81D8DE57-A5C3-40B4-A3A9-590E4CEFA7C2}" destId="{2AB5E7D9-DD62-4D04-A709-902E79BAC4F3}" srcOrd="1" destOrd="0" presId="urn:microsoft.com/office/officeart/2009/3/layout/StepUpProcess"/>
    <dgm:cxn modelId="{12734717-ADBB-4325-BCF6-DB4A9CB35301}" type="presParOf" srcId="{81D8DE57-A5C3-40B4-A3A9-590E4CEFA7C2}" destId="{33EB5942-21C8-4EC0-AE8D-720D878C2128}" srcOrd="2" destOrd="0" presId="urn:microsoft.com/office/officeart/2009/3/layout/StepUpProcess"/>
    <dgm:cxn modelId="{1495F851-76EB-4BCB-9CFD-0438D636A81B}" type="presParOf" srcId="{AC24B443-BB3C-4288-BB2A-14EB80C7A28C}" destId="{E4001129-0AD2-40C8-82BB-539FA1752D9B}" srcOrd="7" destOrd="0" presId="urn:microsoft.com/office/officeart/2009/3/layout/StepUpProcess"/>
    <dgm:cxn modelId="{1A9A340E-AF6E-41F1-B18B-D1C34F63E3C7}" type="presParOf" srcId="{E4001129-0AD2-40C8-82BB-539FA1752D9B}" destId="{7283794F-C002-4E71-9918-50AD85DC5A6C}" srcOrd="0" destOrd="0" presId="urn:microsoft.com/office/officeart/2009/3/layout/StepUpProcess"/>
    <dgm:cxn modelId="{E9E3E322-6BD5-4068-AE0E-D44B61CDCE49}" type="presParOf" srcId="{AC24B443-BB3C-4288-BB2A-14EB80C7A28C}" destId="{DB2584BA-C1DD-467A-8123-7583FA6E346A}" srcOrd="8" destOrd="0" presId="urn:microsoft.com/office/officeart/2009/3/layout/StepUpProcess"/>
    <dgm:cxn modelId="{3F32D878-20A0-4B92-B3CA-301A4C07F44F}" type="presParOf" srcId="{DB2584BA-C1DD-467A-8123-7583FA6E346A}" destId="{342F4A03-8FE8-4EB8-98F3-C30A0405A2D3}" srcOrd="0" destOrd="0" presId="urn:microsoft.com/office/officeart/2009/3/layout/StepUpProcess"/>
    <dgm:cxn modelId="{18975DFC-4E5B-46CF-B4E4-9A3E336234F9}" type="presParOf" srcId="{DB2584BA-C1DD-467A-8123-7583FA6E346A}" destId="{AA552097-F277-43CF-A8FF-389076330BE4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077480-A761-46EB-951A-50109050F1F3}" type="doc">
      <dgm:prSet loTypeId="urn:microsoft.com/office/officeart/2009/layout/CircleArrow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4748E78-9BD7-4C21-B6EC-EEBF044295EE}">
      <dgm:prSet phldrT="[Text]"/>
      <dgm:spPr/>
      <dgm:t>
        <a:bodyPr/>
        <a:lstStyle/>
        <a:p>
          <a:r>
            <a:rPr lang="en-US" dirty="0"/>
            <a:t>Generic MT</a:t>
          </a:r>
        </a:p>
      </dgm:t>
    </dgm:pt>
    <dgm:pt modelId="{276FF399-FB86-4414-ACF6-4DBEADDB4543}" type="parTrans" cxnId="{B7D95314-980D-4600-8332-100CE85D9F7C}">
      <dgm:prSet/>
      <dgm:spPr/>
      <dgm:t>
        <a:bodyPr/>
        <a:lstStyle/>
        <a:p>
          <a:endParaRPr lang="en-US"/>
        </a:p>
      </dgm:t>
    </dgm:pt>
    <dgm:pt modelId="{3D6AABEB-21FC-441D-9872-BD8CEA9A8AE4}" type="sibTrans" cxnId="{B7D95314-980D-4600-8332-100CE85D9F7C}">
      <dgm:prSet/>
      <dgm:spPr/>
      <dgm:t>
        <a:bodyPr/>
        <a:lstStyle/>
        <a:p>
          <a:endParaRPr lang="en-US"/>
        </a:p>
      </dgm:t>
    </dgm:pt>
    <dgm:pt modelId="{B20E2BAD-8B0F-45B4-92B4-65D7BF36C345}">
      <dgm:prSet phldrT="[Text]"/>
      <dgm:spPr/>
      <dgm:t>
        <a:bodyPr/>
        <a:lstStyle/>
        <a:p>
          <a:r>
            <a:rPr lang="en-US" dirty="0"/>
            <a:t>Domain-specific MT</a:t>
          </a:r>
        </a:p>
      </dgm:t>
    </dgm:pt>
    <dgm:pt modelId="{4971528F-D62F-4833-AFE0-2562D8009FCD}" type="parTrans" cxnId="{C9E0F193-4CB9-4D97-9181-268F6A1848D4}">
      <dgm:prSet/>
      <dgm:spPr/>
      <dgm:t>
        <a:bodyPr/>
        <a:lstStyle/>
        <a:p>
          <a:endParaRPr lang="en-US"/>
        </a:p>
      </dgm:t>
    </dgm:pt>
    <dgm:pt modelId="{4A79D98A-18FD-47EA-BA95-464A0A4463F1}" type="sibTrans" cxnId="{C9E0F193-4CB9-4D97-9181-268F6A1848D4}">
      <dgm:prSet/>
      <dgm:spPr/>
      <dgm:t>
        <a:bodyPr/>
        <a:lstStyle/>
        <a:p>
          <a:endParaRPr lang="en-US"/>
        </a:p>
      </dgm:t>
    </dgm:pt>
    <dgm:pt modelId="{71D35354-16B7-441D-A710-BCD7F679CB07}">
      <dgm:prSet phldrT="[Text]"/>
      <dgm:spPr/>
      <dgm:t>
        <a:bodyPr/>
        <a:lstStyle/>
        <a:p>
          <a:r>
            <a:rPr lang="en-US" dirty="0"/>
            <a:t>Domain model</a:t>
          </a:r>
        </a:p>
      </dgm:t>
    </dgm:pt>
    <dgm:pt modelId="{73ED69B5-7DA1-42E2-AF75-1443C5B1F92E}" type="parTrans" cxnId="{0DD8AC61-BA87-47CB-8203-6E2010F371AB}">
      <dgm:prSet/>
      <dgm:spPr/>
      <dgm:t>
        <a:bodyPr/>
        <a:lstStyle/>
        <a:p>
          <a:endParaRPr lang="en-US"/>
        </a:p>
      </dgm:t>
    </dgm:pt>
    <dgm:pt modelId="{F3358037-D64E-43FE-ACDB-8FA784EC9E4A}" type="sibTrans" cxnId="{0DD8AC61-BA87-47CB-8203-6E2010F371AB}">
      <dgm:prSet/>
      <dgm:spPr/>
      <dgm:t>
        <a:bodyPr/>
        <a:lstStyle/>
        <a:p>
          <a:endParaRPr lang="en-US"/>
        </a:p>
      </dgm:t>
    </dgm:pt>
    <dgm:pt modelId="{CC614C8A-E713-4983-93D9-CFAD7D38BC1D}" type="pres">
      <dgm:prSet presAssocID="{09077480-A761-46EB-951A-50109050F1F3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3CD5CA02-26C4-4B22-B27D-281BDFB1BD81}" type="pres">
      <dgm:prSet presAssocID="{64748E78-9BD7-4C21-B6EC-EEBF044295EE}" presName="Accent1" presStyleCnt="0"/>
      <dgm:spPr/>
    </dgm:pt>
    <dgm:pt modelId="{1D87F2C3-D9F3-4582-ABAE-511B8011349A}" type="pres">
      <dgm:prSet presAssocID="{64748E78-9BD7-4C21-B6EC-EEBF044295EE}" presName="Accent" presStyleLbl="node1" presStyleIdx="0" presStyleCnt="3"/>
      <dgm:spPr/>
    </dgm:pt>
    <dgm:pt modelId="{786C0F4B-23CD-4933-9C89-222B66B807A6}" type="pres">
      <dgm:prSet presAssocID="{64748E78-9BD7-4C21-B6EC-EEBF044295EE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A137144D-EA0E-4F1C-AC3E-8E3A4E56CEEC}" type="pres">
      <dgm:prSet presAssocID="{B20E2BAD-8B0F-45B4-92B4-65D7BF36C345}" presName="Accent2" presStyleCnt="0"/>
      <dgm:spPr/>
    </dgm:pt>
    <dgm:pt modelId="{098A248D-D416-4E50-9F07-A371CDF3B437}" type="pres">
      <dgm:prSet presAssocID="{B20E2BAD-8B0F-45B4-92B4-65D7BF36C345}" presName="Accent" presStyleLbl="node1" presStyleIdx="1" presStyleCnt="3"/>
      <dgm:spPr/>
    </dgm:pt>
    <dgm:pt modelId="{0B2C5AE5-DAE3-44C3-9507-67A418D0D301}" type="pres">
      <dgm:prSet presAssocID="{B20E2BAD-8B0F-45B4-92B4-65D7BF36C345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2F1A1346-C072-4D30-B2B9-CA1D1DAB5760}" type="pres">
      <dgm:prSet presAssocID="{71D35354-16B7-441D-A710-BCD7F679CB07}" presName="Accent3" presStyleCnt="0"/>
      <dgm:spPr/>
    </dgm:pt>
    <dgm:pt modelId="{8E53E016-E36A-4433-B3F6-BEA4B79D1F98}" type="pres">
      <dgm:prSet presAssocID="{71D35354-16B7-441D-A710-BCD7F679CB07}" presName="Accent" presStyleLbl="node1" presStyleIdx="2" presStyleCnt="3"/>
      <dgm:spPr/>
    </dgm:pt>
    <dgm:pt modelId="{114722BC-7A63-4EE0-B947-3698585F9BD4}" type="pres">
      <dgm:prSet presAssocID="{71D35354-16B7-441D-A710-BCD7F679CB07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B7D95314-980D-4600-8332-100CE85D9F7C}" srcId="{09077480-A761-46EB-951A-50109050F1F3}" destId="{64748E78-9BD7-4C21-B6EC-EEBF044295EE}" srcOrd="0" destOrd="0" parTransId="{276FF399-FB86-4414-ACF6-4DBEADDB4543}" sibTransId="{3D6AABEB-21FC-441D-9872-BD8CEA9A8AE4}"/>
    <dgm:cxn modelId="{7F0E9E37-4FEE-487A-BB6F-F5F7CB6616E6}" type="presOf" srcId="{09077480-A761-46EB-951A-50109050F1F3}" destId="{CC614C8A-E713-4983-93D9-CFAD7D38BC1D}" srcOrd="0" destOrd="0" presId="urn:microsoft.com/office/officeart/2009/layout/CircleArrowProcess"/>
    <dgm:cxn modelId="{3F2F2D3F-EB71-4B00-8FA6-095D41C34E5C}" type="presOf" srcId="{B20E2BAD-8B0F-45B4-92B4-65D7BF36C345}" destId="{0B2C5AE5-DAE3-44C3-9507-67A418D0D301}" srcOrd="0" destOrd="0" presId="urn:microsoft.com/office/officeart/2009/layout/CircleArrowProcess"/>
    <dgm:cxn modelId="{0DD8AC61-BA87-47CB-8203-6E2010F371AB}" srcId="{09077480-A761-46EB-951A-50109050F1F3}" destId="{71D35354-16B7-441D-A710-BCD7F679CB07}" srcOrd="2" destOrd="0" parTransId="{73ED69B5-7DA1-42E2-AF75-1443C5B1F92E}" sibTransId="{F3358037-D64E-43FE-ACDB-8FA784EC9E4A}"/>
    <dgm:cxn modelId="{C9E0F193-4CB9-4D97-9181-268F6A1848D4}" srcId="{09077480-A761-46EB-951A-50109050F1F3}" destId="{B20E2BAD-8B0F-45B4-92B4-65D7BF36C345}" srcOrd="1" destOrd="0" parTransId="{4971528F-D62F-4833-AFE0-2562D8009FCD}" sibTransId="{4A79D98A-18FD-47EA-BA95-464A0A4463F1}"/>
    <dgm:cxn modelId="{1F1981B0-A0E7-462E-9C4A-DF15CFD2D5B6}" type="presOf" srcId="{71D35354-16B7-441D-A710-BCD7F679CB07}" destId="{114722BC-7A63-4EE0-B947-3698585F9BD4}" srcOrd="0" destOrd="0" presId="urn:microsoft.com/office/officeart/2009/layout/CircleArrowProcess"/>
    <dgm:cxn modelId="{F47654D8-F684-42AE-9B66-767F66E4519A}" type="presOf" srcId="{64748E78-9BD7-4C21-B6EC-EEBF044295EE}" destId="{786C0F4B-23CD-4933-9C89-222B66B807A6}" srcOrd="0" destOrd="0" presId="urn:microsoft.com/office/officeart/2009/layout/CircleArrowProcess"/>
    <dgm:cxn modelId="{4D4AA739-48EB-4909-84EE-ED72A4791455}" type="presParOf" srcId="{CC614C8A-E713-4983-93D9-CFAD7D38BC1D}" destId="{3CD5CA02-26C4-4B22-B27D-281BDFB1BD81}" srcOrd="0" destOrd="0" presId="urn:microsoft.com/office/officeart/2009/layout/CircleArrowProcess"/>
    <dgm:cxn modelId="{A4855E95-BD2E-4E07-9123-0CC6742CBEFD}" type="presParOf" srcId="{3CD5CA02-26C4-4B22-B27D-281BDFB1BD81}" destId="{1D87F2C3-D9F3-4582-ABAE-511B8011349A}" srcOrd="0" destOrd="0" presId="urn:microsoft.com/office/officeart/2009/layout/CircleArrowProcess"/>
    <dgm:cxn modelId="{AA228638-ABF8-435E-8302-89732D1F87E0}" type="presParOf" srcId="{CC614C8A-E713-4983-93D9-CFAD7D38BC1D}" destId="{786C0F4B-23CD-4933-9C89-222B66B807A6}" srcOrd="1" destOrd="0" presId="urn:microsoft.com/office/officeart/2009/layout/CircleArrowProcess"/>
    <dgm:cxn modelId="{CED5A851-06F6-4BB5-9239-2CC417A2B016}" type="presParOf" srcId="{CC614C8A-E713-4983-93D9-CFAD7D38BC1D}" destId="{A137144D-EA0E-4F1C-AC3E-8E3A4E56CEEC}" srcOrd="2" destOrd="0" presId="urn:microsoft.com/office/officeart/2009/layout/CircleArrowProcess"/>
    <dgm:cxn modelId="{3D955AC4-4809-4211-AD94-57E11AF27684}" type="presParOf" srcId="{A137144D-EA0E-4F1C-AC3E-8E3A4E56CEEC}" destId="{098A248D-D416-4E50-9F07-A371CDF3B437}" srcOrd="0" destOrd="0" presId="urn:microsoft.com/office/officeart/2009/layout/CircleArrowProcess"/>
    <dgm:cxn modelId="{8CD33C96-F237-4455-9740-6557FDF3A539}" type="presParOf" srcId="{CC614C8A-E713-4983-93D9-CFAD7D38BC1D}" destId="{0B2C5AE5-DAE3-44C3-9507-67A418D0D301}" srcOrd="3" destOrd="0" presId="urn:microsoft.com/office/officeart/2009/layout/CircleArrowProcess"/>
    <dgm:cxn modelId="{AA86C762-DFF4-48A6-B9EB-82E8C6A08C47}" type="presParOf" srcId="{CC614C8A-E713-4983-93D9-CFAD7D38BC1D}" destId="{2F1A1346-C072-4D30-B2B9-CA1D1DAB5760}" srcOrd="4" destOrd="0" presId="urn:microsoft.com/office/officeart/2009/layout/CircleArrowProcess"/>
    <dgm:cxn modelId="{8B543265-7DD4-472A-B94D-575D26616C1A}" type="presParOf" srcId="{2F1A1346-C072-4D30-B2B9-CA1D1DAB5760}" destId="{8E53E016-E36A-4433-B3F6-BEA4B79D1F98}" srcOrd="0" destOrd="0" presId="urn:microsoft.com/office/officeart/2009/layout/CircleArrowProcess"/>
    <dgm:cxn modelId="{8B09DA32-6909-4A27-8F34-541ED628F857}" type="presParOf" srcId="{CC614C8A-E713-4983-93D9-CFAD7D38BC1D}" destId="{114722BC-7A63-4EE0-B947-3698585F9BD4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372F57-0E0A-40ED-8DFF-B90590E4C829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598819C-783D-4A18-BA01-9563643EFB06}">
      <dgm:prSet phldrT="[Text]"/>
      <dgm:spPr/>
      <dgm:t>
        <a:bodyPr/>
        <a:lstStyle/>
        <a:p>
          <a:r>
            <a:rPr lang="cs-CZ" dirty="0" err="1"/>
            <a:t>See</a:t>
          </a:r>
          <a:endParaRPr lang="cs-CZ" dirty="0"/>
        </a:p>
      </dgm:t>
    </dgm:pt>
    <dgm:pt modelId="{CE2EB89B-A564-43AF-9C92-56DA8413C169}" type="parTrans" cxnId="{F66A810B-CAE2-4FE0-8B5A-AE31209BADE3}">
      <dgm:prSet/>
      <dgm:spPr/>
      <dgm:t>
        <a:bodyPr/>
        <a:lstStyle/>
        <a:p>
          <a:endParaRPr lang="cs-CZ"/>
        </a:p>
      </dgm:t>
    </dgm:pt>
    <dgm:pt modelId="{CC647ED0-8C3B-49C6-B97B-BE16CC882702}" type="sibTrans" cxnId="{F66A810B-CAE2-4FE0-8B5A-AE31209BADE3}">
      <dgm:prSet/>
      <dgm:spPr/>
      <dgm:t>
        <a:bodyPr/>
        <a:lstStyle/>
        <a:p>
          <a:endParaRPr lang="cs-CZ"/>
        </a:p>
      </dgm:t>
    </dgm:pt>
    <dgm:pt modelId="{44AE2616-B4F3-4EE1-8DA7-B7355E049989}">
      <dgm:prSet phldrT="[Text]"/>
      <dgm:spPr/>
      <dgm:t>
        <a:bodyPr/>
        <a:lstStyle/>
        <a:p>
          <a:r>
            <a:rPr lang="cs-CZ" dirty="0" err="1"/>
            <a:t>Recognize</a:t>
          </a:r>
          <a:endParaRPr lang="cs-CZ" dirty="0"/>
        </a:p>
      </dgm:t>
    </dgm:pt>
    <dgm:pt modelId="{FDD2BA56-EC50-4116-A402-69376E2A0555}" type="parTrans" cxnId="{6026A81C-A8A5-45E3-8A02-2331C0401C02}">
      <dgm:prSet/>
      <dgm:spPr/>
      <dgm:t>
        <a:bodyPr/>
        <a:lstStyle/>
        <a:p>
          <a:endParaRPr lang="cs-CZ"/>
        </a:p>
      </dgm:t>
    </dgm:pt>
    <dgm:pt modelId="{F7E736BC-2EA0-42BE-A27C-F5E9E22765F6}" type="sibTrans" cxnId="{6026A81C-A8A5-45E3-8A02-2331C0401C02}">
      <dgm:prSet/>
      <dgm:spPr/>
      <dgm:t>
        <a:bodyPr/>
        <a:lstStyle/>
        <a:p>
          <a:endParaRPr lang="cs-CZ"/>
        </a:p>
      </dgm:t>
    </dgm:pt>
    <dgm:pt modelId="{278CEE54-B8AF-4E62-912C-4389D048D8B4}" type="pres">
      <dgm:prSet presAssocID="{25372F57-0E0A-40ED-8DFF-B90590E4C829}" presName="Name0" presStyleCnt="0">
        <dgm:presLayoutVars>
          <dgm:dir/>
          <dgm:animLvl val="lvl"/>
          <dgm:resizeHandles val="exact"/>
        </dgm:presLayoutVars>
      </dgm:prSet>
      <dgm:spPr/>
    </dgm:pt>
    <dgm:pt modelId="{4C207878-6BDD-4AF2-B232-5873F46DF6F1}" type="pres">
      <dgm:prSet presAssocID="{3598819C-783D-4A18-BA01-9563643EFB06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1C3BEAA7-59F0-434D-B0F4-FA2F01784496}" type="pres">
      <dgm:prSet presAssocID="{CC647ED0-8C3B-49C6-B97B-BE16CC882702}" presName="parTxOnlySpace" presStyleCnt="0"/>
      <dgm:spPr/>
    </dgm:pt>
    <dgm:pt modelId="{BDD6D45E-6282-42F4-9557-89F81C48B9C8}" type="pres">
      <dgm:prSet presAssocID="{44AE2616-B4F3-4EE1-8DA7-B7355E049989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F66A810B-CAE2-4FE0-8B5A-AE31209BADE3}" srcId="{25372F57-0E0A-40ED-8DFF-B90590E4C829}" destId="{3598819C-783D-4A18-BA01-9563643EFB06}" srcOrd="0" destOrd="0" parTransId="{CE2EB89B-A564-43AF-9C92-56DA8413C169}" sibTransId="{CC647ED0-8C3B-49C6-B97B-BE16CC882702}"/>
    <dgm:cxn modelId="{6026A81C-A8A5-45E3-8A02-2331C0401C02}" srcId="{25372F57-0E0A-40ED-8DFF-B90590E4C829}" destId="{44AE2616-B4F3-4EE1-8DA7-B7355E049989}" srcOrd="1" destOrd="0" parTransId="{FDD2BA56-EC50-4116-A402-69376E2A0555}" sibTransId="{F7E736BC-2EA0-42BE-A27C-F5E9E22765F6}"/>
    <dgm:cxn modelId="{D098C66E-15A5-4E03-AB95-D03DC93D2131}" type="presOf" srcId="{25372F57-0E0A-40ED-8DFF-B90590E4C829}" destId="{278CEE54-B8AF-4E62-912C-4389D048D8B4}" srcOrd="0" destOrd="0" presId="urn:microsoft.com/office/officeart/2005/8/layout/chevron1"/>
    <dgm:cxn modelId="{E0CFA559-CC0F-4881-B87F-50FFA84E93C4}" type="presOf" srcId="{44AE2616-B4F3-4EE1-8DA7-B7355E049989}" destId="{BDD6D45E-6282-42F4-9557-89F81C48B9C8}" srcOrd="0" destOrd="0" presId="urn:microsoft.com/office/officeart/2005/8/layout/chevron1"/>
    <dgm:cxn modelId="{FB809194-9E36-4508-9849-98323BB86662}" type="presOf" srcId="{3598819C-783D-4A18-BA01-9563643EFB06}" destId="{4C207878-6BDD-4AF2-B232-5873F46DF6F1}" srcOrd="0" destOrd="0" presId="urn:microsoft.com/office/officeart/2005/8/layout/chevron1"/>
    <dgm:cxn modelId="{3EDCF7EF-126F-42A6-85FA-4071FB1AC04F}" type="presParOf" srcId="{278CEE54-B8AF-4E62-912C-4389D048D8B4}" destId="{4C207878-6BDD-4AF2-B232-5873F46DF6F1}" srcOrd="0" destOrd="0" presId="urn:microsoft.com/office/officeart/2005/8/layout/chevron1"/>
    <dgm:cxn modelId="{72F17AA0-54A2-4F93-934F-C0D149ABA68B}" type="presParOf" srcId="{278CEE54-B8AF-4E62-912C-4389D048D8B4}" destId="{1C3BEAA7-59F0-434D-B0F4-FA2F01784496}" srcOrd="1" destOrd="0" presId="urn:microsoft.com/office/officeart/2005/8/layout/chevron1"/>
    <dgm:cxn modelId="{9B2257B6-0787-4FB4-B0E7-BA01D7B1D6DA}" type="presParOf" srcId="{278CEE54-B8AF-4E62-912C-4389D048D8B4}" destId="{BDD6D45E-6282-42F4-9557-89F81C48B9C8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EBCBC7-F6A0-4056-823A-44F26D34C464}">
      <dsp:nvSpPr>
        <dsp:cNvPr id="0" name=""/>
        <dsp:cNvSpPr/>
      </dsp:nvSpPr>
      <dsp:spPr>
        <a:xfrm rot="5400000">
          <a:off x="298980" y="1743301"/>
          <a:ext cx="895519" cy="149012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17B2C0-2916-405D-9C6A-E29145ED92F5}">
      <dsp:nvSpPr>
        <dsp:cNvPr id="0" name=""/>
        <dsp:cNvSpPr/>
      </dsp:nvSpPr>
      <dsp:spPr>
        <a:xfrm>
          <a:off x="149495" y="2188527"/>
          <a:ext cx="1345291" cy="1179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dirty="0"/>
            <a:t>Accidental</a:t>
          </a:r>
          <a:endParaRPr lang="en-US" sz="2000" kern="1200" dirty="0"/>
        </a:p>
      </dsp:txBody>
      <dsp:txXfrm>
        <a:off x="149495" y="2188527"/>
        <a:ext cx="1345291" cy="1179227"/>
      </dsp:txXfrm>
    </dsp:sp>
    <dsp:sp modelId="{67CE52AD-B6EB-42A5-B227-74861E615079}">
      <dsp:nvSpPr>
        <dsp:cNvPr id="0" name=""/>
        <dsp:cNvSpPr/>
      </dsp:nvSpPr>
      <dsp:spPr>
        <a:xfrm>
          <a:off x="1240959" y="1633596"/>
          <a:ext cx="253828" cy="253828"/>
        </a:xfrm>
        <a:prstGeom prst="triangle">
          <a:avLst>
            <a:gd name="adj" fmla="val 100000"/>
          </a:avLst>
        </a:prstGeom>
        <a:solidFill>
          <a:schemeClr val="accent2">
            <a:hueOff val="-190599"/>
            <a:satOff val="-83"/>
            <a:lumOff val="-1740"/>
            <a:alphaOff val="0"/>
          </a:schemeClr>
        </a:solidFill>
        <a:ln w="12700" cap="flat" cmpd="sng" algn="ctr">
          <a:solidFill>
            <a:schemeClr val="accent2">
              <a:hueOff val="-190599"/>
              <a:satOff val="-83"/>
              <a:lumOff val="-174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EAC7E7-609D-4374-AD0E-7B6EE5326B6E}">
      <dsp:nvSpPr>
        <dsp:cNvPr id="0" name=""/>
        <dsp:cNvSpPr/>
      </dsp:nvSpPr>
      <dsp:spPr>
        <a:xfrm rot="5400000">
          <a:off x="1945880" y="1335774"/>
          <a:ext cx="895519" cy="149012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-381199"/>
            <a:satOff val="-166"/>
            <a:lumOff val="-3480"/>
            <a:alphaOff val="0"/>
          </a:schemeClr>
        </a:solidFill>
        <a:ln w="12700" cap="flat" cmpd="sng" algn="ctr">
          <a:solidFill>
            <a:schemeClr val="accent2">
              <a:hueOff val="-381199"/>
              <a:satOff val="-166"/>
              <a:lumOff val="-34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F25E74-6204-4509-BA04-28811B146938}">
      <dsp:nvSpPr>
        <dsp:cNvPr id="0" name=""/>
        <dsp:cNvSpPr/>
      </dsp:nvSpPr>
      <dsp:spPr>
        <a:xfrm>
          <a:off x="1796395" y="1781000"/>
          <a:ext cx="1345291" cy="1179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dirty="0"/>
            <a:t>Repeatable</a:t>
          </a:r>
          <a:endParaRPr lang="en-US" sz="2000" kern="1200" dirty="0"/>
        </a:p>
      </dsp:txBody>
      <dsp:txXfrm>
        <a:off x="1796395" y="1781000"/>
        <a:ext cx="1345291" cy="1179227"/>
      </dsp:txXfrm>
    </dsp:sp>
    <dsp:sp modelId="{9AD81D72-A48B-46CC-ADE2-7878296CE2FD}">
      <dsp:nvSpPr>
        <dsp:cNvPr id="0" name=""/>
        <dsp:cNvSpPr/>
      </dsp:nvSpPr>
      <dsp:spPr>
        <a:xfrm>
          <a:off x="2887859" y="1226069"/>
          <a:ext cx="253828" cy="253828"/>
        </a:xfrm>
        <a:prstGeom prst="triangle">
          <a:avLst>
            <a:gd name="adj" fmla="val 100000"/>
          </a:avLst>
        </a:prstGeom>
        <a:solidFill>
          <a:schemeClr val="accent2">
            <a:hueOff val="-571798"/>
            <a:satOff val="-248"/>
            <a:lumOff val="-5220"/>
            <a:alphaOff val="0"/>
          </a:schemeClr>
        </a:solidFill>
        <a:ln w="12700" cap="flat" cmpd="sng" algn="ctr">
          <a:solidFill>
            <a:schemeClr val="accent2">
              <a:hueOff val="-571798"/>
              <a:satOff val="-248"/>
              <a:lumOff val="-522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DC9293-B512-4498-914A-EB777A69035E}">
      <dsp:nvSpPr>
        <dsp:cNvPr id="0" name=""/>
        <dsp:cNvSpPr/>
      </dsp:nvSpPr>
      <dsp:spPr>
        <a:xfrm rot="5400000">
          <a:off x="3592780" y="928247"/>
          <a:ext cx="895519" cy="149012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-762398"/>
            <a:satOff val="-331"/>
            <a:lumOff val="-6961"/>
            <a:alphaOff val="0"/>
          </a:schemeClr>
        </a:solidFill>
        <a:ln w="12700" cap="flat" cmpd="sng" algn="ctr">
          <a:solidFill>
            <a:schemeClr val="accent2">
              <a:hueOff val="-762398"/>
              <a:satOff val="-331"/>
              <a:lumOff val="-69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C3C676-C269-4BCA-832C-B0B4C24A9871}">
      <dsp:nvSpPr>
        <dsp:cNvPr id="0" name=""/>
        <dsp:cNvSpPr/>
      </dsp:nvSpPr>
      <dsp:spPr>
        <a:xfrm>
          <a:off x="3443295" y="1373473"/>
          <a:ext cx="1345291" cy="1179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dirty="0"/>
            <a:t>Defined</a:t>
          </a:r>
          <a:endParaRPr lang="en-US" sz="2000" kern="1200" dirty="0"/>
        </a:p>
      </dsp:txBody>
      <dsp:txXfrm>
        <a:off x="3443295" y="1373473"/>
        <a:ext cx="1345291" cy="1179227"/>
      </dsp:txXfrm>
    </dsp:sp>
    <dsp:sp modelId="{54E215A8-9B04-49F1-8F6D-E9A6DBDE6A6B}">
      <dsp:nvSpPr>
        <dsp:cNvPr id="0" name=""/>
        <dsp:cNvSpPr/>
      </dsp:nvSpPr>
      <dsp:spPr>
        <a:xfrm>
          <a:off x="4534759" y="818542"/>
          <a:ext cx="253828" cy="253828"/>
        </a:xfrm>
        <a:prstGeom prst="triangle">
          <a:avLst>
            <a:gd name="adj" fmla="val 100000"/>
          </a:avLst>
        </a:prstGeom>
        <a:solidFill>
          <a:schemeClr val="accent2">
            <a:hueOff val="-952997"/>
            <a:satOff val="-414"/>
            <a:lumOff val="-8701"/>
            <a:alphaOff val="0"/>
          </a:schemeClr>
        </a:solidFill>
        <a:ln w="12700" cap="flat" cmpd="sng" algn="ctr">
          <a:solidFill>
            <a:schemeClr val="accent2">
              <a:hueOff val="-952997"/>
              <a:satOff val="-414"/>
              <a:lumOff val="-870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2CC4D8-0743-4AFC-9FB3-2ABD61EAD286}">
      <dsp:nvSpPr>
        <dsp:cNvPr id="0" name=""/>
        <dsp:cNvSpPr/>
      </dsp:nvSpPr>
      <dsp:spPr>
        <a:xfrm rot="5400000">
          <a:off x="5239680" y="520720"/>
          <a:ext cx="895519" cy="1490123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-1143597"/>
            <a:satOff val="-497"/>
            <a:lumOff val="-10441"/>
            <a:alphaOff val="0"/>
          </a:schemeClr>
        </a:solidFill>
        <a:ln w="12700" cap="flat" cmpd="sng" algn="ctr">
          <a:solidFill>
            <a:schemeClr val="accent2">
              <a:hueOff val="-1143597"/>
              <a:satOff val="-497"/>
              <a:lumOff val="-104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B5E7D9-DD62-4D04-A709-902E79BAC4F3}">
      <dsp:nvSpPr>
        <dsp:cNvPr id="0" name=""/>
        <dsp:cNvSpPr/>
      </dsp:nvSpPr>
      <dsp:spPr>
        <a:xfrm>
          <a:off x="5090196" y="965946"/>
          <a:ext cx="1345291" cy="1179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Managed</a:t>
          </a:r>
        </a:p>
      </dsp:txBody>
      <dsp:txXfrm>
        <a:off x="5090196" y="965946"/>
        <a:ext cx="1345291" cy="1179227"/>
      </dsp:txXfrm>
    </dsp:sp>
    <dsp:sp modelId="{33EB5942-21C8-4EC0-AE8D-720D878C2128}">
      <dsp:nvSpPr>
        <dsp:cNvPr id="0" name=""/>
        <dsp:cNvSpPr/>
      </dsp:nvSpPr>
      <dsp:spPr>
        <a:xfrm>
          <a:off x="6181659" y="411015"/>
          <a:ext cx="253828" cy="253828"/>
        </a:xfrm>
        <a:prstGeom prst="triangle">
          <a:avLst>
            <a:gd name="adj" fmla="val 100000"/>
          </a:avLst>
        </a:prstGeom>
        <a:solidFill>
          <a:schemeClr val="accent2">
            <a:hueOff val="-1334196"/>
            <a:satOff val="-579"/>
            <a:lumOff val="-12181"/>
            <a:alphaOff val="0"/>
          </a:schemeClr>
        </a:solidFill>
        <a:ln w="12700" cap="flat" cmpd="sng" algn="ctr">
          <a:solidFill>
            <a:schemeClr val="accent2">
              <a:hueOff val="-1334196"/>
              <a:satOff val="-579"/>
              <a:lumOff val="-1218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2F4A03-8FE8-4EB8-98F3-C30A0405A2D3}">
      <dsp:nvSpPr>
        <dsp:cNvPr id="0" name=""/>
        <dsp:cNvSpPr/>
      </dsp:nvSpPr>
      <dsp:spPr>
        <a:xfrm rot="5400000">
          <a:off x="6886580" y="113193"/>
          <a:ext cx="895519" cy="1490123"/>
        </a:xfrm>
        <a:prstGeom prst="corner">
          <a:avLst>
            <a:gd name="adj1" fmla="val 16120"/>
            <a:gd name="adj2" fmla="val 1611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accent2">
              <a:hueOff val="-1524796"/>
              <a:satOff val="-662"/>
              <a:lumOff val="-139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552097-F277-43CF-A8FF-389076330BE4}">
      <dsp:nvSpPr>
        <dsp:cNvPr id="0" name=""/>
        <dsp:cNvSpPr/>
      </dsp:nvSpPr>
      <dsp:spPr>
        <a:xfrm>
          <a:off x="6737096" y="558419"/>
          <a:ext cx="1345291" cy="1179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Optimized</a:t>
          </a:r>
        </a:p>
      </dsp:txBody>
      <dsp:txXfrm>
        <a:off x="6737096" y="558419"/>
        <a:ext cx="1345291" cy="11792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87F2C3-D9F3-4582-ABAE-511B8011349A}">
      <dsp:nvSpPr>
        <dsp:cNvPr id="0" name=""/>
        <dsp:cNvSpPr/>
      </dsp:nvSpPr>
      <dsp:spPr>
        <a:xfrm>
          <a:off x="2331399" y="0"/>
          <a:ext cx="1984346" cy="1984648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6C0F4B-23CD-4933-9C89-222B66B807A6}">
      <dsp:nvSpPr>
        <dsp:cNvPr id="0" name=""/>
        <dsp:cNvSpPr/>
      </dsp:nvSpPr>
      <dsp:spPr>
        <a:xfrm>
          <a:off x="2770005" y="716518"/>
          <a:ext cx="1102662" cy="551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Generic MT</a:t>
          </a:r>
        </a:p>
      </dsp:txBody>
      <dsp:txXfrm>
        <a:off x="2770005" y="716518"/>
        <a:ext cx="1102662" cy="551199"/>
      </dsp:txXfrm>
    </dsp:sp>
    <dsp:sp modelId="{098A248D-D416-4E50-9F07-A371CDF3B437}">
      <dsp:nvSpPr>
        <dsp:cNvPr id="0" name=""/>
        <dsp:cNvSpPr/>
      </dsp:nvSpPr>
      <dsp:spPr>
        <a:xfrm>
          <a:off x="1780254" y="1140327"/>
          <a:ext cx="1984346" cy="1984648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2C5AE5-DAE3-44C3-9507-67A418D0D301}">
      <dsp:nvSpPr>
        <dsp:cNvPr id="0" name=""/>
        <dsp:cNvSpPr/>
      </dsp:nvSpPr>
      <dsp:spPr>
        <a:xfrm>
          <a:off x="2221095" y="1863441"/>
          <a:ext cx="1102662" cy="551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Domain-specific MT</a:t>
          </a:r>
        </a:p>
      </dsp:txBody>
      <dsp:txXfrm>
        <a:off x="2221095" y="1863441"/>
        <a:ext cx="1102662" cy="551199"/>
      </dsp:txXfrm>
    </dsp:sp>
    <dsp:sp modelId="{8E53E016-E36A-4433-B3F6-BEA4B79D1F98}">
      <dsp:nvSpPr>
        <dsp:cNvPr id="0" name=""/>
        <dsp:cNvSpPr/>
      </dsp:nvSpPr>
      <dsp:spPr>
        <a:xfrm>
          <a:off x="2472632" y="2417114"/>
          <a:ext cx="1704860" cy="1705544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4722BC-7A63-4EE0-B947-3698585F9BD4}">
      <dsp:nvSpPr>
        <dsp:cNvPr id="0" name=""/>
        <dsp:cNvSpPr/>
      </dsp:nvSpPr>
      <dsp:spPr>
        <a:xfrm>
          <a:off x="2772613" y="3012014"/>
          <a:ext cx="1102662" cy="551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Domain model</a:t>
          </a:r>
        </a:p>
      </dsp:txBody>
      <dsp:txXfrm>
        <a:off x="2772613" y="3012014"/>
        <a:ext cx="1102662" cy="5511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207878-6BDD-4AF2-B232-5873F46DF6F1}">
      <dsp:nvSpPr>
        <dsp:cNvPr id="0" name=""/>
        <dsp:cNvSpPr/>
      </dsp:nvSpPr>
      <dsp:spPr>
        <a:xfrm>
          <a:off x="7468" y="186873"/>
          <a:ext cx="4464214" cy="17856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024" tIns="62675" rIns="62675" bIns="62675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 err="1"/>
            <a:t>See</a:t>
          </a:r>
          <a:endParaRPr lang="cs-CZ" sz="4700" kern="1200" dirty="0"/>
        </a:p>
      </dsp:txBody>
      <dsp:txXfrm>
        <a:off x="900311" y="186873"/>
        <a:ext cx="2678529" cy="1785685"/>
      </dsp:txXfrm>
    </dsp:sp>
    <dsp:sp modelId="{BDD6D45E-6282-42F4-9557-89F81C48B9C8}">
      <dsp:nvSpPr>
        <dsp:cNvPr id="0" name=""/>
        <dsp:cNvSpPr/>
      </dsp:nvSpPr>
      <dsp:spPr>
        <a:xfrm>
          <a:off x="4025261" y="186873"/>
          <a:ext cx="4464214" cy="17856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024" tIns="62675" rIns="62675" bIns="62675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 err="1"/>
            <a:t>Recognize</a:t>
          </a:r>
          <a:endParaRPr lang="cs-CZ" sz="4700" kern="1200" dirty="0"/>
        </a:p>
      </dsp:txBody>
      <dsp:txXfrm>
        <a:off x="4918104" y="186873"/>
        <a:ext cx="2678529" cy="17856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263779-BA58-4312-A3FC-DFE61D429D5B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E7B594-7027-4680-A6A2-6ABE18992E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8193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7B594-7027-4680-A6A2-6ABE18992ED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564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7B594-7027-4680-A6A2-6ABE18992ED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962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7B594-7027-4680-A6A2-6ABE18992ED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2900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7B594-7027-4680-A6A2-6ABE18992ED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5726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7B594-7027-4680-A6A2-6ABE18992ED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3214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7B594-7027-4680-A6A2-6ABE18992ED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0112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7B594-7027-4680-A6A2-6ABE18992ED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0647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7B594-7027-4680-A6A2-6ABE18992ED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413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7B594-7027-4680-A6A2-6ABE18992ED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1030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7B594-7027-4680-A6A2-6ABE18992ED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8274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7B594-7027-4680-A6A2-6ABE18992ED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891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7B594-7027-4680-A6A2-6ABE18992ED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7300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7B594-7027-4680-A6A2-6ABE18992ED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313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7B594-7027-4680-A6A2-6ABE18992EDA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8217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7B594-7027-4680-A6A2-6ABE18992EDA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3589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7B594-7027-4680-A6A2-6ABE18992EDA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6302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7B594-7027-4680-A6A2-6ABE18992EDA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0419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7B594-7027-4680-A6A2-6ABE18992EDA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9559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7B594-7027-4680-A6A2-6ABE18992EDA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0954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7B594-7027-4680-A6A2-6ABE18992EDA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50678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7B594-7027-4680-A6A2-6ABE18992EDA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98718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7B594-7027-4680-A6A2-6ABE18992EDA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706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7B594-7027-4680-A6A2-6ABE18992ED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1431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7B594-7027-4680-A6A2-6ABE18992EDA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074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7B594-7027-4680-A6A2-6ABE18992ED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4150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7B594-7027-4680-A6A2-6ABE18992ED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9693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7B594-7027-4680-A6A2-6ABE18992ED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2047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7B594-7027-4680-A6A2-6ABE18992ED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0213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7B594-7027-4680-A6A2-6ABE18992ED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2753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7B594-7027-4680-A6A2-6ABE18992ED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267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5630D79-1654-4670-9760-B1B0BA91803D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475F64C-3FC1-4FB3-8F12-1CE5015852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7385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0D79-1654-4670-9760-B1B0BA91803D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5F64C-3FC1-4FB3-8F12-1CE5015852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001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0D79-1654-4670-9760-B1B0BA91803D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5F64C-3FC1-4FB3-8F12-1CE5015852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006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0D79-1654-4670-9760-B1B0BA91803D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5F64C-3FC1-4FB3-8F12-1CE5015852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838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0D79-1654-4670-9760-B1B0BA91803D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5F64C-3FC1-4FB3-8F12-1CE5015852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217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0D79-1654-4670-9760-B1B0BA91803D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5F64C-3FC1-4FB3-8F12-1CE5015852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99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0D79-1654-4670-9760-B1B0BA91803D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5F64C-3FC1-4FB3-8F12-1CE5015852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6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0D79-1654-4670-9760-B1B0BA91803D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5F64C-3FC1-4FB3-8F12-1CE5015852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725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0D79-1654-4670-9760-B1B0BA91803D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5F64C-3FC1-4FB3-8F12-1CE5015852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265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0D79-1654-4670-9760-B1B0BA91803D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C475F64C-3FC1-4FB3-8F12-1CE5015852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691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5630D79-1654-4670-9760-B1B0BA91803D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475F64C-3FC1-4FB3-8F12-1CE5015852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9493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5630D79-1654-4670-9760-B1B0BA91803D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C475F64C-3FC1-4FB3-8F12-1CE5015852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302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D5386E-B1DC-4A97-98FF-CC0DC159F2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Service Modeling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A9BD1B0-D5E2-439B-A6E6-734EB27085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How to work in multidisciplinary teams?</a:t>
            </a:r>
            <a:br>
              <a:rPr lang="cs-CZ" dirty="0"/>
            </a:br>
            <a:r>
              <a:rPr lang="cs-CZ" dirty="0"/>
              <a:t>© Leonard </a:t>
            </a:r>
            <a:r>
              <a:rPr lang="cs-CZ" dirty="0" err="1"/>
              <a:t>Walletzký</a:t>
            </a:r>
            <a:r>
              <a:rPr lang="cs-CZ"/>
              <a:t>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673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7648" y="620688"/>
            <a:ext cx="7283152" cy="6046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>
                <a:solidFill>
                  <a:schemeClr val="tx1"/>
                </a:solidFill>
              </a:rPr>
              <a:t>Which objects do we find interesting for modelling?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4"/>
          <p:cNvSpPr/>
          <p:nvPr/>
        </p:nvSpPr>
        <p:spPr>
          <a:xfrm>
            <a:off x="2429538" y="3783533"/>
            <a:ext cx="1656971" cy="77500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Category</a:t>
            </a:r>
            <a:endParaRPr lang="en-US" dirty="0"/>
          </a:p>
        </p:txBody>
      </p:sp>
      <p:sp>
        <p:nvSpPr>
          <p:cNvPr id="28" name="Rectangle 24"/>
          <p:cNvSpPr/>
          <p:nvPr/>
        </p:nvSpPr>
        <p:spPr>
          <a:xfrm>
            <a:off x="8156293" y="3783534"/>
            <a:ext cx="1656971" cy="77500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Rule</a:t>
            </a:r>
            <a:endParaRPr lang="en-US" dirty="0"/>
          </a:p>
        </p:txBody>
      </p:sp>
      <p:sp>
        <p:nvSpPr>
          <p:cNvPr id="66" name="Rectangle 8"/>
          <p:cNvSpPr/>
          <p:nvPr/>
        </p:nvSpPr>
        <p:spPr>
          <a:xfrm>
            <a:off x="5283682" y="1843456"/>
            <a:ext cx="1656971" cy="72013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Relationship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7" name="Rectangle 22"/>
          <p:cNvSpPr/>
          <p:nvPr/>
        </p:nvSpPr>
        <p:spPr>
          <a:xfrm>
            <a:off x="5283682" y="5748597"/>
            <a:ext cx="1656971" cy="7157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561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/>
          <p:nvPr/>
        </p:nvSpPr>
        <p:spPr>
          <a:xfrm>
            <a:off x="2429538" y="3783533"/>
            <a:ext cx="1656971" cy="77500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Category</a:t>
            </a:r>
            <a:endParaRPr lang="en-US" dirty="0"/>
          </a:p>
        </p:txBody>
      </p:sp>
      <p:sp>
        <p:nvSpPr>
          <p:cNvPr id="28" name="Rectangle 24"/>
          <p:cNvSpPr/>
          <p:nvPr/>
        </p:nvSpPr>
        <p:spPr>
          <a:xfrm>
            <a:off x="8156293" y="3783534"/>
            <a:ext cx="1656971" cy="77500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Rule</a:t>
            </a:r>
            <a:endParaRPr lang="en-US" dirty="0"/>
          </a:p>
        </p:txBody>
      </p:sp>
      <p:sp>
        <p:nvSpPr>
          <p:cNvPr id="66" name="Rectangle 8"/>
          <p:cNvSpPr/>
          <p:nvPr/>
        </p:nvSpPr>
        <p:spPr>
          <a:xfrm>
            <a:off x="5283682" y="1843456"/>
            <a:ext cx="1656971" cy="72013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Relationship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7" name="Rectangle 22"/>
          <p:cNvSpPr/>
          <p:nvPr/>
        </p:nvSpPr>
        <p:spPr>
          <a:xfrm>
            <a:off x="5283682" y="5748597"/>
            <a:ext cx="1656971" cy="7157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Operation</a:t>
            </a:r>
            <a:endParaRPr lang="en-US" dirty="0"/>
          </a:p>
        </p:txBody>
      </p:sp>
      <p:sp>
        <p:nvSpPr>
          <p:cNvPr id="68" name="Rectangle 24"/>
          <p:cNvSpPr/>
          <p:nvPr/>
        </p:nvSpPr>
        <p:spPr>
          <a:xfrm>
            <a:off x="5283682" y="3783534"/>
            <a:ext cx="1656971" cy="76267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Object</a:t>
            </a:r>
            <a:endParaRPr lang="en-US" dirty="0"/>
          </a:p>
        </p:txBody>
      </p:sp>
      <p:cxnSp>
        <p:nvCxnSpPr>
          <p:cNvPr id="69" name="Straight Connector 23"/>
          <p:cNvCxnSpPr/>
          <p:nvPr/>
        </p:nvCxnSpPr>
        <p:spPr>
          <a:xfrm flipV="1">
            <a:off x="6296094" y="2581998"/>
            <a:ext cx="0" cy="120153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Skupina 69"/>
          <p:cNvGrpSpPr/>
          <p:nvPr/>
        </p:nvGrpSpPr>
        <p:grpSpPr>
          <a:xfrm>
            <a:off x="6168009" y="3484194"/>
            <a:ext cx="255935" cy="292147"/>
            <a:chOff x="4460081" y="3268293"/>
            <a:chExt cx="255935" cy="292147"/>
          </a:xfrm>
        </p:grpSpPr>
        <p:cxnSp>
          <p:nvCxnSpPr>
            <p:cNvPr id="71" name="Straight Connector 4"/>
            <p:cNvCxnSpPr/>
            <p:nvPr/>
          </p:nvCxnSpPr>
          <p:spPr>
            <a:xfrm>
              <a:off x="4588167" y="3416424"/>
              <a:ext cx="127849" cy="14401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"/>
            <p:cNvCxnSpPr/>
            <p:nvPr/>
          </p:nvCxnSpPr>
          <p:spPr>
            <a:xfrm flipH="1">
              <a:off x="4460081" y="3416424"/>
              <a:ext cx="128088" cy="14401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Oval 21"/>
            <p:cNvSpPr/>
            <p:nvPr/>
          </p:nvSpPr>
          <p:spPr>
            <a:xfrm>
              <a:off x="4514100" y="3268293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74" name="Skupina 73"/>
          <p:cNvGrpSpPr/>
          <p:nvPr/>
        </p:nvGrpSpPr>
        <p:grpSpPr>
          <a:xfrm flipV="1">
            <a:off x="6168009" y="2581998"/>
            <a:ext cx="255935" cy="292147"/>
            <a:chOff x="4460081" y="3268293"/>
            <a:chExt cx="255935" cy="292147"/>
          </a:xfrm>
        </p:grpSpPr>
        <p:cxnSp>
          <p:nvCxnSpPr>
            <p:cNvPr id="75" name="Straight Connector 4"/>
            <p:cNvCxnSpPr/>
            <p:nvPr/>
          </p:nvCxnSpPr>
          <p:spPr>
            <a:xfrm>
              <a:off x="4588167" y="3416424"/>
              <a:ext cx="127849" cy="14401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"/>
            <p:cNvCxnSpPr/>
            <p:nvPr/>
          </p:nvCxnSpPr>
          <p:spPr>
            <a:xfrm flipH="1">
              <a:off x="4460081" y="3416424"/>
              <a:ext cx="128088" cy="14401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Oval 21"/>
            <p:cNvSpPr/>
            <p:nvPr/>
          </p:nvSpPr>
          <p:spPr>
            <a:xfrm>
              <a:off x="4514100" y="3268293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78" name="TextovéPole 77"/>
          <p:cNvSpPr txBox="1"/>
          <p:nvPr/>
        </p:nvSpPr>
        <p:spPr>
          <a:xfrm>
            <a:off x="6021560" y="3046935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P</a:t>
            </a:r>
            <a:endParaRPr lang="en-US" sz="1400" dirty="0"/>
          </a:p>
        </p:txBody>
      </p:sp>
      <p:cxnSp>
        <p:nvCxnSpPr>
          <p:cNvPr id="79" name="Straight Connector 23"/>
          <p:cNvCxnSpPr/>
          <p:nvPr/>
        </p:nvCxnSpPr>
        <p:spPr>
          <a:xfrm flipV="1">
            <a:off x="5896143" y="2564905"/>
            <a:ext cx="0" cy="120153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32"/>
          <p:cNvCxnSpPr/>
          <p:nvPr/>
        </p:nvCxnSpPr>
        <p:spPr>
          <a:xfrm>
            <a:off x="5796676" y="3678932"/>
            <a:ext cx="201916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ovéPole 84"/>
          <p:cNvSpPr txBox="1"/>
          <p:nvPr/>
        </p:nvSpPr>
        <p:spPr>
          <a:xfrm>
            <a:off x="5586306" y="3046936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R</a:t>
            </a:r>
            <a:endParaRPr lang="en-US" sz="1400" dirty="0"/>
          </a:p>
        </p:txBody>
      </p:sp>
      <p:grpSp>
        <p:nvGrpSpPr>
          <p:cNvPr id="2" name="Skupina 1"/>
          <p:cNvGrpSpPr/>
          <p:nvPr/>
        </p:nvGrpSpPr>
        <p:grpSpPr>
          <a:xfrm flipV="1">
            <a:off x="5795268" y="2636913"/>
            <a:ext cx="201916" cy="211901"/>
            <a:chOff x="4271268" y="2636912"/>
            <a:chExt cx="201916" cy="211901"/>
          </a:xfrm>
        </p:grpSpPr>
        <p:cxnSp>
          <p:nvCxnSpPr>
            <p:cNvPr id="126" name="Straight Connector 32"/>
            <p:cNvCxnSpPr/>
            <p:nvPr/>
          </p:nvCxnSpPr>
          <p:spPr>
            <a:xfrm>
              <a:off x="4271268" y="2848813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Oval 39"/>
            <p:cNvSpPr/>
            <p:nvPr/>
          </p:nvSpPr>
          <p:spPr>
            <a:xfrm rot="10800000">
              <a:off x="4296667" y="2636912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30" name="TextovéPole 129"/>
          <p:cNvSpPr txBox="1"/>
          <p:nvPr/>
        </p:nvSpPr>
        <p:spPr>
          <a:xfrm>
            <a:off x="5790873" y="5045327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R</a:t>
            </a:r>
            <a:endParaRPr lang="en-US" sz="1400" dirty="0"/>
          </a:p>
        </p:txBody>
      </p:sp>
      <p:grpSp>
        <p:nvGrpSpPr>
          <p:cNvPr id="4" name="Skupina 3"/>
          <p:cNvGrpSpPr/>
          <p:nvPr/>
        </p:nvGrpSpPr>
        <p:grpSpPr>
          <a:xfrm flipV="1">
            <a:off x="5999835" y="4563296"/>
            <a:ext cx="203324" cy="1201536"/>
            <a:chOff x="4475835" y="4563296"/>
            <a:chExt cx="203324" cy="1201536"/>
          </a:xfrm>
        </p:grpSpPr>
        <p:cxnSp>
          <p:nvCxnSpPr>
            <p:cNvPr id="128" name="Straight Connector 23"/>
            <p:cNvCxnSpPr/>
            <p:nvPr/>
          </p:nvCxnSpPr>
          <p:spPr>
            <a:xfrm flipV="1">
              <a:off x="4576710" y="4563296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32"/>
            <p:cNvCxnSpPr/>
            <p:nvPr/>
          </p:nvCxnSpPr>
          <p:spPr>
            <a:xfrm>
              <a:off x="4477243" y="5677323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1" name="Skupina 130"/>
            <p:cNvGrpSpPr/>
            <p:nvPr/>
          </p:nvGrpSpPr>
          <p:grpSpPr>
            <a:xfrm flipV="1">
              <a:off x="4475835" y="4635303"/>
              <a:ext cx="201916" cy="211901"/>
              <a:chOff x="4271268" y="2636912"/>
              <a:chExt cx="201916" cy="211901"/>
            </a:xfrm>
          </p:grpSpPr>
          <p:cxnSp>
            <p:nvCxnSpPr>
              <p:cNvPr id="132" name="Straight Connector 32"/>
              <p:cNvCxnSpPr/>
              <p:nvPr/>
            </p:nvCxnSpPr>
            <p:spPr>
              <a:xfrm>
                <a:off x="4271268" y="2848813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3" name="Oval 39"/>
              <p:cNvSpPr/>
              <p:nvPr/>
            </p:nvSpPr>
            <p:spPr>
              <a:xfrm rot="10800000">
                <a:off x="4296667" y="2636912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grpSp>
        <p:nvGrpSpPr>
          <p:cNvPr id="135" name="Skupina 134"/>
          <p:cNvGrpSpPr/>
          <p:nvPr/>
        </p:nvGrpSpPr>
        <p:grpSpPr>
          <a:xfrm rot="5400000" flipV="1">
            <a:off x="4587018" y="3564100"/>
            <a:ext cx="203324" cy="1201536"/>
            <a:chOff x="4475835" y="4563296"/>
            <a:chExt cx="203324" cy="1201536"/>
          </a:xfrm>
        </p:grpSpPr>
        <p:cxnSp>
          <p:nvCxnSpPr>
            <p:cNvPr id="136" name="Straight Connector 23"/>
            <p:cNvCxnSpPr/>
            <p:nvPr/>
          </p:nvCxnSpPr>
          <p:spPr>
            <a:xfrm flipV="1">
              <a:off x="4576710" y="4563296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32"/>
            <p:cNvCxnSpPr/>
            <p:nvPr/>
          </p:nvCxnSpPr>
          <p:spPr>
            <a:xfrm>
              <a:off x="4477243" y="5677323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8" name="Skupina 137"/>
            <p:cNvGrpSpPr/>
            <p:nvPr/>
          </p:nvGrpSpPr>
          <p:grpSpPr>
            <a:xfrm flipV="1">
              <a:off x="4475835" y="4635303"/>
              <a:ext cx="201916" cy="211901"/>
              <a:chOff x="4271268" y="2636912"/>
              <a:chExt cx="201916" cy="211901"/>
            </a:xfrm>
          </p:grpSpPr>
          <p:cxnSp>
            <p:nvCxnSpPr>
              <p:cNvPr id="139" name="Straight Connector 32"/>
              <p:cNvCxnSpPr/>
              <p:nvPr/>
            </p:nvCxnSpPr>
            <p:spPr>
              <a:xfrm>
                <a:off x="4271268" y="2848813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0" name="Oval 39"/>
              <p:cNvSpPr/>
              <p:nvPr/>
            </p:nvSpPr>
            <p:spPr>
              <a:xfrm rot="10800000">
                <a:off x="4296667" y="2636912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grpSp>
        <p:nvGrpSpPr>
          <p:cNvPr id="141" name="Skupina 140"/>
          <p:cNvGrpSpPr/>
          <p:nvPr/>
        </p:nvGrpSpPr>
        <p:grpSpPr>
          <a:xfrm rot="16200000" flipH="1" flipV="1">
            <a:off x="7459202" y="3565267"/>
            <a:ext cx="203324" cy="1201536"/>
            <a:chOff x="4475835" y="4563296"/>
            <a:chExt cx="203324" cy="1201536"/>
          </a:xfrm>
        </p:grpSpPr>
        <p:cxnSp>
          <p:nvCxnSpPr>
            <p:cNvPr id="142" name="Straight Connector 23"/>
            <p:cNvCxnSpPr/>
            <p:nvPr/>
          </p:nvCxnSpPr>
          <p:spPr>
            <a:xfrm flipV="1">
              <a:off x="4576710" y="4563296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32"/>
            <p:cNvCxnSpPr/>
            <p:nvPr/>
          </p:nvCxnSpPr>
          <p:spPr>
            <a:xfrm>
              <a:off x="4477243" y="5677323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4" name="Skupina 143"/>
            <p:cNvGrpSpPr/>
            <p:nvPr/>
          </p:nvGrpSpPr>
          <p:grpSpPr>
            <a:xfrm flipV="1">
              <a:off x="4475835" y="4635303"/>
              <a:ext cx="201916" cy="211901"/>
              <a:chOff x="4271268" y="2636912"/>
              <a:chExt cx="201916" cy="211901"/>
            </a:xfrm>
          </p:grpSpPr>
          <p:cxnSp>
            <p:nvCxnSpPr>
              <p:cNvPr id="145" name="Straight Connector 32"/>
              <p:cNvCxnSpPr/>
              <p:nvPr/>
            </p:nvCxnSpPr>
            <p:spPr>
              <a:xfrm>
                <a:off x="4271268" y="2848813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6" name="Oval 39"/>
              <p:cNvSpPr/>
              <p:nvPr/>
            </p:nvSpPr>
            <p:spPr>
              <a:xfrm rot="10800000">
                <a:off x="4296667" y="2636912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sp>
        <p:nvSpPr>
          <p:cNvPr id="147" name="TextovéPole 146"/>
          <p:cNvSpPr txBox="1"/>
          <p:nvPr/>
        </p:nvSpPr>
        <p:spPr>
          <a:xfrm>
            <a:off x="4609887" y="3866631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R</a:t>
            </a:r>
            <a:endParaRPr lang="en-US" sz="1400" dirty="0"/>
          </a:p>
        </p:txBody>
      </p:sp>
      <p:sp>
        <p:nvSpPr>
          <p:cNvPr id="148" name="TextovéPole 147"/>
          <p:cNvSpPr txBox="1"/>
          <p:nvPr/>
        </p:nvSpPr>
        <p:spPr>
          <a:xfrm>
            <a:off x="7334971" y="385826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R</a:t>
            </a:r>
            <a:endParaRPr lang="en-US" sz="1400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98155" y="-83434"/>
            <a:ext cx="10772775" cy="1658198"/>
          </a:xfrm>
        </p:spPr>
        <p:txBody>
          <a:bodyPr/>
          <a:lstStyle/>
          <a:p>
            <a:r>
              <a:rPr lang="en-US"/>
              <a:t>MENTION – USE duality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688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/>
          <p:nvPr/>
        </p:nvSpPr>
        <p:spPr>
          <a:xfrm>
            <a:off x="2429538" y="3783533"/>
            <a:ext cx="1656971" cy="77500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Category</a:t>
            </a:r>
            <a:endParaRPr lang="en-US" dirty="0"/>
          </a:p>
        </p:txBody>
      </p:sp>
      <p:sp>
        <p:nvSpPr>
          <p:cNvPr id="28" name="Rectangle 24"/>
          <p:cNvSpPr/>
          <p:nvPr/>
        </p:nvSpPr>
        <p:spPr>
          <a:xfrm>
            <a:off x="8156293" y="3783534"/>
            <a:ext cx="1656971" cy="77500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Rule</a:t>
            </a:r>
            <a:endParaRPr lang="en-US" dirty="0"/>
          </a:p>
        </p:txBody>
      </p:sp>
      <p:sp>
        <p:nvSpPr>
          <p:cNvPr id="66" name="Rectangle 8"/>
          <p:cNvSpPr/>
          <p:nvPr/>
        </p:nvSpPr>
        <p:spPr>
          <a:xfrm>
            <a:off x="5283682" y="1843456"/>
            <a:ext cx="1656971" cy="72013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Relationship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7" name="Rectangle 22"/>
          <p:cNvSpPr/>
          <p:nvPr/>
        </p:nvSpPr>
        <p:spPr>
          <a:xfrm>
            <a:off x="5283682" y="5748597"/>
            <a:ext cx="1656971" cy="7157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Operation</a:t>
            </a:r>
            <a:endParaRPr lang="en-US" dirty="0"/>
          </a:p>
        </p:txBody>
      </p:sp>
      <p:sp>
        <p:nvSpPr>
          <p:cNvPr id="68" name="Rectangle 24"/>
          <p:cNvSpPr/>
          <p:nvPr/>
        </p:nvSpPr>
        <p:spPr>
          <a:xfrm>
            <a:off x="5283682" y="3783534"/>
            <a:ext cx="1656971" cy="76267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Object</a:t>
            </a:r>
            <a:endParaRPr lang="en-US" dirty="0"/>
          </a:p>
        </p:txBody>
      </p:sp>
      <p:cxnSp>
        <p:nvCxnSpPr>
          <p:cNvPr id="69" name="Straight Connector 23"/>
          <p:cNvCxnSpPr/>
          <p:nvPr/>
        </p:nvCxnSpPr>
        <p:spPr>
          <a:xfrm flipV="1">
            <a:off x="6296094" y="2581998"/>
            <a:ext cx="0" cy="120153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Skupina 69"/>
          <p:cNvGrpSpPr/>
          <p:nvPr/>
        </p:nvGrpSpPr>
        <p:grpSpPr>
          <a:xfrm>
            <a:off x="6168009" y="3484194"/>
            <a:ext cx="255935" cy="292147"/>
            <a:chOff x="4460081" y="3268293"/>
            <a:chExt cx="255935" cy="292147"/>
          </a:xfrm>
        </p:grpSpPr>
        <p:cxnSp>
          <p:nvCxnSpPr>
            <p:cNvPr id="71" name="Straight Connector 4"/>
            <p:cNvCxnSpPr/>
            <p:nvPr/>
          </p:nvCxnSpPr>
          <p:spPr>
            <a:xfrm>
              <a:off x="4588167" y="3416424"/>
              <a:ext cx="127849" cy="14401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"/>
            <p:cNvCxnSpPr/>
            <p:nvPr/>
          </p:nvCxnSpPr>
          <p:spPr>
            <a:xfrm flipH="1">
              <a:off x="4460081" y="3416424"/>
              <a:ext cx="128088" cy="14401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Oval 21"/>
            <p:cNvSpPr/>
            <p:nvPr/>
          </p:nvSpPr>
          <p:spPr>
            <a:xfrm>
              <a:off x="4514100" y="3268293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74" name="Skupina 73"/>
          <p:cNvGrpSpPr/>
          <p:nvPr/>
        </p:nvGrpSpPr>
        <p:grpSpPr>
          <a:xfrm flipV="1">
            <a:off x="6168009" y="2581998"/>
            <a:ext cx="255935" cy="292147"/>
            <a:chOff x="4460081" y="3268293"/>
            <a:chExt cx="255935" cy="292147"/>
          </a:xfrm>
        </p:grpSpPr>
        <p:cxnSp>
          <p:nvCxnSpPr>
            <p:cNvPr id="75" name="Straight Connector 4"/>
            <p:cNvCxnSpPr/>
            <p:nvPr/>
          </p:nvCxnSpPr>
          <p:spPr>
            <a:xfrm>
              <a:off x="4588167" y="3416424"/>
              <a:ext cx="127849" cy="14401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"/>
            <p:cNvCxnSpPr/>
            <p:nvPr/>
          </p:nvCxnSpPr>
          <p:spPr>
            <a:xfrm flipH="1">
              <a:off x="4460081" y="3416424"/>
              <a:ext cx="128088" cy="14401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Oval 21"/>
            <p:cNvSpPr/>
            <p:nvPr/>
          </p:nvSpPr>
          <p:spPr>
            <a:xfrm>
              <a:off x="4514100" y="3268293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78" name="TextovéPole 77"/>
          <p:cNvSpPr txBox="1"/>
          <p:nvPr/>
        </p:nvSpPr>
        <p:spPr>
          <a:xfrm>
            <a:off x="6021560" y="3046935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P</a:t>
            </a:r>
            <a:endParaRPr lang="en-US" sz="1400" dirty="0"/>
          </a:p>
        </p:txBody>
      </p:sp>
      <p:cxnSp>
        <p:nvCxnSpPr>
          <p:cNvPr id="79" name="Straight Connector 23"/>
          <p:cNvCxnSpPr/>
          <p:nvPr/>
        </p:nvCxnSpPr>
        <p:spPr>
          <a:xfrm flipV="1">
            <a:off x="5896143" y="2564905"/>
            <a:ext cx="0" cy="120153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32"/>
          <p:cNvCxnSpPr/>
          <p:nvPr/>
        </p:nvCxnSpPr>
        <p:spPr>
          <a:xfrm>
            <a:off x="5796676" y="3678932"/>
            <a:ext cx="201916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ovéPole 84"/>
          <p:cNvSpPr txBox="1"/>
          <p:nvPr/>
        </p:nvSpPr>
        <p:spPr>
          <a:xfrm>
            <a:off x="5586306" y="3046936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R</a:t>
            </a:r>
            <a:endParaRPr lang="en-US" sz="1400" dirty="0"/>
          </a:p>
        </p:txBody>
      </p:sp>
      <p:grpSp>
        <p:nvGrpSpPr>
          <p:cNvPr id="2" name="Skupina 1"/>
          <p:cNvGrpSpPr/>
          <p:nvPr/>
        </p:nvGrpSpPr>
        <p:grpSpPr>
          <a:xfrm flipV="1">
            <a:off x="5795268" y="2636913"/>
            <a:ext cx="201916" cy="211901"/>
            <a:chOff x="4271268" y="2636912"/>
            <a:chExt cx="201916" cy="211901"/>
          </a:xfrm>
        </p:grpSpPr>
        <p:cxnSp>
          <p:nvCxnSpPr>
            <p:cNvPr id="126" name="Straight Connector 32"/>
            <p:cNvCxnSpPr/>
            <p:nvPr/>
          </p:nvCxnSpPr>
          <p:spPr>
            <a:xfrm>
              <a:off x="4271268" y="2848813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Oval 39"/>
            <p:cNvSpPr/>
            <p:nvPr/>
          </p:nvSpPr>
          <p:spPr>
            <a:xfrm rot="10800000">
              <a:off x="4296667" y="2636912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30" name="TextovéPole 129"/>
          <p:cNvSpPr txBox="1"/>
          <p:nvPr/>
        </p:nvSpPr>
        <p:spPr>
          <a:xfrm>
            <a:off x="5790873" y="5045327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R</a:t>
            </a:r>
            <a:endParaRPr lang="en-US" sz="1400" dirty="0"/>
          </a:p>
        </p:txBody>
      </p:sp>
      <p:grpSp>
        <p:nvGrpSpPr>
          <p:cNvPr id="4" name="Skupina 3"/>
          <p:cNvGrpSpPr/>
          <p:nvPr/>
        </p:nvGrpSpPr>
        <p:grpSpPr>
          <a:xfrm flipV="1">
            <a:off x="5999835" y="4563296"/>
            <a:ext cx="203324" cy="1201536"/>
            <a:chOff x="4475835" y="4563296"/>
            <a:chExt cx="203324" cy="1201536"/>
          </a:xfrm>
        </p:grpSpPr>
        <p:cxnSp>
          <p:nvCxnSpPr>
            <p:cNvPr id="128" name="Straight Connector 23"/>
            <p:cNvCxnSpPr/>
            <p:nvPr/>
          </p:nvCxnSpPr>
          <p:spPr>
            <a:xfrm flipV="1">
              <a:off x="4576710" y="4563296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32"/>
            <p:cNvCxnSpPr/>
            <p:nvPr/>
          </p:nvCxnSpPr>
          <p:spPr>
            <a:xfrm>
              <a:off x="4477243" y="5677323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1" name="Skupina 130"/>
            <p:cNvGrpSpPr/>
            <p:nvPr/>
          </p:nvGrpSpPr>
          <p:grpSpPr>
            <a:xfrm flipV="1">
              <a:off x="4475835" y="4635303"/>
              <a:ext cx="201916" cy="211901"/>
              <a:chOff x="4271268" y="2636912"/>
              <a:chExt cx="201916" cy="211901"/>
            </a:xfrm>
          </p:grpSpPr>
          <p:cxnSp>
            <p:nvCxnSpPr>
              <p:cNvPr id="132" name="Straight Connector 32"/>
              <p:cNvCxnSpPr/>
              <p:nvPr/>
            </p:nvCxnSpPr>
            <p:spPr>
              <a:xfrm>
                <a:off x="4271268" y="2848813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3" name="Oval 39"/>
              <p:cNvSpPr/>
              <p:nvPr/>
            </p:nvSpPr>
            <p:spPr>
              <a:xfrm rot="10800000">
                <a:off x="4296667" y="2636912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cxnSp>
        <p:nvCxnSpPr>
          <p:cNvPr id="136" name="Straight Connector 23"/>
          <p:cNvCxnSpPr/>
          <p:nvPr/>
        </p:nvCxnSpPr>
        <p:spPr>
          <a:xfrm rot="5400000">
            <a:off x="4688680" y="3563313"/>
            <a:ext cx="0" cy="120153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32"/>
          <p:cNvCxnSpPr/>
          <p:nvPr/>
        </p:nvCxnSpPr>
        <p:spPr>
          <a:xfrm rot="5400000" flipV="1">
            <a:off x="5100981" y="4165572"/>
            <a:ext cx="201916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8" name="Skupina 137"/>
          <p:cNvGrpSpPr/>
          <p:nvPr/>
        </p:nvGrpSpPr>
        <p:grpSpPr>
          <a:xfrm rot="5400000">
            <a:off x="4164912" y="4058215"/>
            <a:ext cx="201916" cy="211901"/>
            <a:chOff x="4271268" y="2636912"/>
            <a:chExt cx="201916" cy="211901"/>
          </a:xfrm>
        </p:grpSpPr>
        <p:cxnSp>
          <p:nvCxnSpPr>
            <p:cNvPr id="139" name="Straight Connector 32"/>
            <p:cNvCxnSpPr/>
            <p:nvPr/>
          </p:nvCxnSpPr>
          <p:spPr>
            <a:xfrm>
              <a:off x="4271268" y="2848813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Oval 39"/>
            <p:cNvSpPr/>
            <p:nvPr/>
          </p:nvSpPr>
          <p:spPr>
            <a:xfrm rot="10800000">
              <a:off x="4296667" y="2636912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41" name="Skupina 140"/>
          <p:cNvGrpSpPr/>
          <p:nvPr/>
        </p:nvGrpSpPr>
        <p:grpSpPr>
          <a:xfrm rot="16200000" flipH="1" flipV="1">
            <a:off x="7459202" y="3565267"/>
            <a:ext cx="203324" cy="1201536"/>
            <a:chOff x="4475835" y="4563296"/>
            <a:chExt cx="203324" cy="1201536"/>
          </a:xfrm>
        </p:grpSpPr>
        <p:cxnSp>
          <p:nvCxnSpPr>
            <p:cNvPr id="142" name="Straight Connector 23"/>
            <p:cNvCxnSpPr/>
            <p:nvPr/>
          </p:nvCxnSpPr>
          <p:spPr>
            <a:xfrm flipV="1">
              <a:off x="4576710" y="4563296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32"/>
            <p:cNvCxnSpPr/>
            <p:nvPr/>
          </p:nvCxnSpPr>
          <p:spPr>
            <a:xfrm>
              <a:off x="4477243" y="5677323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4" name="Skupina 143"/>
            <p:cNvGrpSpPr/>
            <p:nvPr/>
          </p:nvGrpSpPr>
          <p:grpSpPr>
            <a:xfrm flipV="1">
              <a:off x="4475835" y="4635303"/>
              <a:ext cx="201916" cy="211901"/>
              <a:chOff x="4271268" y="2636912"/>
              <a:chExt cx="201916" cy="211901"/>
            </a:xfrm>
          </p:grpSpPr>
          <p:cxnSp>
            <p:nvCxnSpPr>
              <p:cNvPr id="145" name="Straight Connector 32"/>
              <p:cNvCxnSpPr/>
              <p:nvPr/>
            </p:nvCxnSpPr>
            <p:spPr>
              <a:xfrm>
                <a:off x="4271268" y="2848813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6" name="Oval 39"/>
              <p:cNvSpPr/>
              <p:nvPr/>
            </p:nvSpPr>
            <p:spPr>
              <a:xfrm rot="10800000">
                <a:off x="4296667" y="2636912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sp>
        <p:nvSpPr>
          <p:cNvPr id="147" name="TextovéPole 146"/>
          <p:cNvSpPr txBox="1"/>
          <p:nvPr/>
        </p:nvSpPr>
        <p:spPr>
          <a:xfrm>
            <a:off x="4609887" y="3866631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R</a:t>
            </a:r>
            <a:endParaRPr lang="en-US" sz="1400" dirty="0"/>
          </a:p>
        </p:txBody>
      </p:sp>
      <p:sp>
        <p:nvSpPr>
          <p:cNvPr id="148" name="TextovéPole 147"/>
          <p:cNvSpPr txBox="1"/>
          <p:nvPr/>
        </p:nvSpPr>
        <p:spPr>
          <a:xfrm>
            <a:off x="7334971" y="385826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R</a:t>
            </a:r>
            <a:endParaRPr lang="en-US" sz="1400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Diamond of Attention Focussing</a:t>
            </a:r>
            <a:endParaRPr lang="en-US" dirty="0"/>
          </a:p>
        </p:txBody>
      </p:sp>
      <p:grpSp>
        <p:nvGrpSpPr>
          <p:cNvPr id="9" name="Skupina 8"/>
          <p:cNvGrpSpPr/>
          <p:nvPr/>
        </p:nvGrpSpPr>
        <p:grpSpPr>
          <a:xfrm>
            <a:off x="3143672" y="4553656"/>
            <a:ext cx="2134198" cy="1683656"/>
            <a:chOff x="1619672" y="4553656"/>
            <a:chExt cx="2134198" cy="1683656"/>
          </a:xfrm>
        </p:grpSpPr>
        <p:cxnSp>
          <p:nvCxnSpPr>
            <p:cNvPr id="45" name="Straight Connector 23"/>
            <p:cNvCxnSpPr>
              <a:stCxn id="59" idx="0"/>
            </p:cNvCxnSpPr>
            <p:nvPr/>
          </p:nvCxnSpPr>
          <p:spPr>
            <a:xfrm>
              <a:off x="1747757" y="4847560"/>
              <a:ext cx="1713966" cy="1276122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32"/>
            <p:cNvCxnSpPr/>
            <p:nvPr/>
          </p:nvCxnSpPr>
          <p:spPr>
            <a:xfrm flipH="1" flipV="1">
              <a:off x="1748448" y="4553656"/>
              <a:ext cx="1494" cy="286791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32"/>
            <p:cNvCxnSpPr/>
            <p:nvPr/>
          </p:nvCxnSpPr>
          <p:spPr>
            <a:xfrm>
              <a:off x="3461723" y="6123682"/>
              <a:ext cx="292147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ovéPole 52"/>
            <p:cNvSpPr txBox="1"/>
            <p:nvPr/>
          </p:nvSpPr>
          <p:spPr>
            <a:xfrm rot="2167460" flipH="1">
              <a:off x="2193082" y="5223015"/>
              <a:ext cx="116134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400" dirty="0" err="1"/>
                <a:t>characteristic</a:t>
              </a:r>
              <a:endParaRPr lang="cs-CZ" sz="1400" dirty="0"/>
            </a:p>
          </p:txBody>
        </p:sp>
        <p:grpSp>
          <p:nvGrpSpPr>
            <p:cNvPr id="56" name="Skupina 55"/>
            <p:cNvGrpSpPr/>
            <p:nvPr/>
          </p:nvGrpSpPr>
          <p:grpSpPr>
            <a:xfrm flipV="1">
              <a:off x="1619672" y="4555413"/>
              <a:ext cx="255935" cy="292147"/>
              <a:chOff x="4460081" y="3268293"/>
              <a:chExt cx="255935" cy="292147"/>
            </a:xfrm>
          </p:grpSpPr>
          <p:cxnSp>
            <p:nvCxnSpPr>
              <p:cNvPr id="57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61" name="Straight Connector 32"/>
            <p:cNvCxnSpPr/>
            <p:nvPr/>
          </p:nvCxnSpPr>
          <p:spPr>
            <a:xfrm rot="5400000" flipV="1">
              <a:off x="3582080" y="6136354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Skupina 79"/>
          <p:cNvGrpSpPr/>
          <p:nvPr/>
        </p:nvGrpSpPr>
        <p:grpSpPr>
          <a:xfrm flipH="1">
            <a:off x="6956819" y="4555009"/>
            <a:ext cx="2134198" cy="1683656"/>
            <a:chOff x="1619672" y="4553656"/>
            <a:chExt cx="2134198" cy="1683656"/>
          </a:xfrm>
        </p:grpSpPr>
        <p:cxnSp>
          <p:nvCxnSpPr>
            <p:cNvPr id="81" name="Straight Connector 23"/>
            <p:cNvCxnSpPr>
              <a:stCxn id="91" idx="0"/>
            </p:cNvCxnSpPr>
            <p:nvPr/>
          </p:nvCxnSpPr>
          <p:spPr>
            <a:xfrm>
              <a:off x="1747757" y="4847560"/>
              <a:ext cx="1713966" cy="1276122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32"/>
            <p:cNvCxnSpPr/>
            <p:nvPr/>
          </p:nvCxnSpPr>
          <p:spPr>
            <a:xfrm flipH="1" flipV="1">
              <a:off x="1748448" y="4553656"/>
              <a:ext cx="1494" cy="286791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32"/>
            <p:cNvCxnSpPr/>
            <p:nvPr/>
          </p:nvCxnSpPr>
          <p:spPr>
            <a:xfrm>
              <a:off x="3461723" y="6123682"/>
              <a:ext cx="292147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ovéPole 85"/>
            <p:cNvSpPr txBox="1"/>
            <p:nvPr/>
          </p:nvSpPr>
          <p:spPr>
            <a:xfrm rot="2167460" flipH="1">
              <a:off x="2193082" y="5223015"/>
              <a:ext cx="116134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400" dirty="0" err="1"/>
                <a:t>characteristic</a:t>
              </a:r>
              <a:endParaRPr lang="cs-CZ" sz="1400" dirty="0"/>
            </a:p>
          </p:txBody>
        </p:sp>
        <p:grpSp>
          <p:nvGrpSpPr>
            <p:cNvPr id="87" name="Skupina 86"/>
            <p:cNvGrpSpPr/>
            <p:nvPr/>
          </p:nvGrpSpPr>
          <p:grpSpPr>
            <a:xfrm flipV="1">
              <a:off x="1619672" y="4555413"/>
              <a:ext cx="255935" cy="292147"/>
              <a:chOff x="4460081" y="3268293"/>
              <a:chExt cx="255935" cy="292147"/>
            </a:xfrm>
          </p:grpSpPr>
          <p:cxnSp>
            <p:nvCxnSpPr>
              <p:cNvPr id="89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1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88" name="Straight Connector 32"/>
            <p:cNvCxnSpPr/>
            <p:nvPr/>
          </p:nvCxnSpPr>
          <p:spPr>
            <a:xfrm rot="5400000" flipV="1">
              <a:off x="3582080" y="6136354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Skupina 91"/>
          <p:cNvGrpSpPr/>
          <p:nvPr/>
        </p:nvGrpSpPr>
        <p:grpSpPr>
          <a:xfrm flipV="1">
            <a:off x="3143672" y="2102417"/>
            <a:ext cx="2134198" cy="1683656"/>
            <a:chOff x="1619672" y="4553656"/>
            <a:chExt cx="2134198" cy="1683656"/>
          </a:xfrm>
        </p:grpSpPr>
        <p:cxnSp>
          <p:nvCxnSpPr>
            <p:cNvPr id="93" name="Straight Connector 23"/>
            <p:cNvCxnSpPr>
              <a:stCxn id="101" idx="0"/>
            </p:cNvCxnSpPr>
            <p:nvPr/>
          </p:nvCxnSpPr>
          <p:spPr>
            <a:xfrm>
              <a:off x="1747757" y="4847560"/>
              <a:ext cx="1713966" cy="1276122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32"/>
            <p:cNvCxnSpPr/>
            <p:nvPr/>
          </p:nvCxnSpPr>
          <p:spPr>
            <a:xfrm flipH="1" flipV="1">
              <a:off x="1748448" y="4553656"/>
              <a:ext cx="1494" cy="286791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32"/>
            <p:cNvCxnSpPr/>
            <p:nvPr/>
          </p:nvCxnSpPr>
          <p:spPr>
            <a:xfrm>
              <a:off x="3461723" y="6123682"/>
              <a:ext cx="292147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TextovéPole 95"/>
            <p:cNvSpPr txBox="1"/>
            <p:nvPr/>
          </p:nvSpPr>
          <p:spPr>
            <a:xfrm rot="13007415" flipH="1">
              <a:off x="2193082" y="5223015"/>
              <a:ext cx="116134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400" dirty="0" err="1"/>
                <a:t>characteristic</a:t>
              </a:r>
              <a:endParaRPr lang="cs-CZ" sz="1400" dirty="0"/>
            </a:p>
          </p:txBody>
        </p:sp>
        <p:grpSp>
          <p:nvGrpSpPr>
            <p:cNvPr id="97" name="Skupina 96"/>
            <p:cNvGrpSpPr/>
            <p:nvPr/>
          </p:nvGrpSpPr>
          <p:grpSpPr>
            <a:xfrm flipV="1">
              <a:off x="1619672" y="4555413"/>
              <a:ext cx="255935" cy="292147"/>
              <a:chOff x="4460081" y="3268293"/>
              <a:chExt cx="255935" cy="292147"/>
            </a:xfrm>
          </p:grpSpPr>
          <p:cxnSp>
            <p:nvCxnSpPr>
              <p:cNvPr id="99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98" name="Straight Connector 32"/>
            <p:cNvCxnSpPr/>
            <p:nvPr/>
          </p:nvCxnSpPr>
          <p:spPr>
            <a:xfrm rot="5400000" flipV="1">
              <a:off x="3582080" y="6136354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Skupina 101"/>
          <p:cNvGrpSpPr/>
          <p:nvPr/>
        </p:nvGrpSpPr>
        <p:grpSpPr>
          <a:xfrm flipH="1" flipV="1">
            <a:off x="6956819" y="2103770"/>
            <a:ext cx="2134198" cy="1683656"/>
            <a:chOff x="1619672" y="4553656"/>
            <a:chExt cx="2134198" cy="1683656"/>
          </a:xfrm>
        </p:grpSpPr>
        <p:cxnSp>
          <p:nvCxnSpPr>
            <p:cNvPr id="103" name="Straight Connector 23"/>
            <p:cNvCxnSpPr>
              <a:stCxn id="111" idx="0"/>
            </p:cNvCxnSpPr>
            <p:nvPr/>
          </p:nvCxnSpPr>
          <p:spPr>
            <a:xfrm>
              <a:off x="1747757" y="4847560"/>
              <a:ext cx="1713966" cy="1276122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32"/>
            <p:cNvCxnSpPr/>
            <p:nvPr/>
          </p:nvCxnSpPr>
          <p:spPr>
            <a:xfrm flipH="1" flipV="1">
              <a:off x="1748448" y="4553656"/>
              <a:ext cx="1494" cy="286791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32"/>
            <p:cNvCxnSpPr/>
            <p:nvPr/>
          </p:nvCxnSpPr>
          <p:spPr>
            <a:xfrm>
              <a:off x="3461723" y="6123682"/>
              <a:ext cx="292147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ovéPole 105"/>
            <p:cNvSpPr txBox="1"/>
            <p:nvPr/>
          </p:nvSpPr>
          <p:spPr>
            <a:xfrm rot="13019275" flipH="1">
              <a:off x="2193082" y="5223015"/>
              <a:ext cx="116134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400" dirty="0" err="1"/>
                <a:t>characteristic</a:t>
              </a:r>
              <a:endParaRPr lang="cs-CZ" sz="1400" dirty="0"/>
            </a:p>
          </p:txBody>
        </p:sp>
        <p:grpSp>
          <p:nvGrpSpPr>
            <p:cNvPr id="107" name="Skupina 106"/>
            <p:cNvGrpSpPr/>
            <p:nvPr/>
          </p:nvGrpSpPr>
          <p:grpSpPr>
            <a:xfrm flipV="1">
              <a:off x="1619672" y="4555413"/>
              <a:ext cx="255935" cy="292147"/>
              <a:chOff x="4460081" y="3268293"/>
              <a:chExt cx="255935" cy="292147"/>
            </a:xfrm>
          </p:grpSpPr>
          <p:cxnSp>
            <p:nvCxnSpPr>
              <p:cNvPr id="109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1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108" name="Straight Connector 32"/>
            <p:cNvCxnSpPr/>
            <p:nvPr/>
          </p:nvCxnSpPr>
          <p:spPr>
            <a:xfrm rot="5400000" flipV="1">
              <a:off x="3582080" y="6136354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15785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Diamond of Attention Focussing</a:t>
            </a:r>
            <a:endParaRPr lang="en-US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Objects and relationships between them</a:t>
            </a:r>
          </a:p>
          <a:p>
            <a:r>
              <a:rPr lang="en-US"/>
              <a:t>Mention-use duality</a:t>
            </a:r>
          </a:p>
          <a:p>
            <a:pPr lvl="1"/>
            <a:r>
              <a:rPr lang="en-US"/>
              <a:t>Modelling a modelling tool </a:t>
            </a:r>
          </a:p>
          <a:p>
            <a:pPr lvl="1"/>
            <a:r>
              <a:rPr lang="en-US"/>
              <a:t>Referring to itself</a:t>
            </a:r>
            <a:endParaRPr lang="en-US" dirty="0"/>
          </a:p>
        </p:txBody>
      </p:sp>
      <p:grpSp>
        <p:nvGrpSpPr>
          <p:cNvPr id="11" name="Skupina 10"/>
          <p:cNvGrpSpPr/>
          <p:nvPr/>
        </p:nvGrpSpPr>
        <p:grpSpPr>
          <a:xfrm>
            <a:off x="5331066" y="3573017"/>
            <a:ext cx="4797382" cy="2891311"/>
            <a:chOff x="905537" y="1843456"/>
            <a:chExt cx="7383726" cy="4620871"/>
          </a:xfrm>
        </p:grpSpPr>
        <p:sp>
          <p:nvSpPr>
            <p:cNvPr id="27" name="Rectangle 24"/>
            <p:cNvSpPr/>
            <p:nvPr/>
          </p:nvSpPr>
          <p:spPr>
            <a:xfrm>
              <a:off x="905537" y="3783533"/>
              <a:ext cx="1656971" cy="775004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200" dirty="0" err="1"/>
                <a:t>Category</a:t>
              </a:r>
              <a:endParaRPr lang="cs-CZ" sz="1200" dirty="0"/>
            </a:p>
          </p:txBody>
        </p:sp>
        <p:sp>
          <p:nvSpPr>
            <p:cNvPr id="28" name="Rectangle 24"/>
            <p:cNvSpPr/>
            <p:nvPr/>
          </p:nvSpPr>
          <p:spPr>
            <a:xfrm>
              <a:off x="6632292" y="3783533"/>
              <a:ext cx="1656971" cy="775003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200" dirty="0"/>
                <a:t>Rule</a:t>
              </a:r>
            </a:p>
          </p:txBody>
        </p:sp>
        <p:sp>
          <p:nvSpPr>
            <p:cNvPr id="66" name="Rectangle 8"/>
            <p:cNvSpPr/>
            <p:nvPr/>
          </p:nvSpPr>
          <p:spPr>
            <a:xfrm>
              <a:off x="3759681" y="1843456"/>
              <a:ext cx="1656971" cy="72013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200" dirty="0" err="1">
                  <a:solidFill>
                    <a:schemeClr val="bg1"/>
                  </a:solidFill>
                </a:rPr>
                <a:t>Relationship</a:t>
              </a:r>
              <a:endParaRPr lang="cs-CZ" sz="1200" dirty="0">
                <a:solidFill>
                  <a:schemeClr val="bg1"/>
                </a:solidFill>
              </a:endParaRPr>
            </a:p>
          </p:txBody>
        </p:sp>
        <p:sp>
          <p:nvSpPr>
            <p:cNvPr id="67" name="Rectangle 22"/>
            <p:cNvSpPr/>
            <p:nvPr/>
          </p:nvSpPr>
          <p:spPr>
            <a:xfrm>
              <a:off x="3759681" y="5748596"/>
              <a:ext cx="1656971" cy="715731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200" dirty="0" err="1"/>
                <a:t>Operation</a:t>
              </a:r>
              <a:endParaRPr lang="cs-CZ" sz="1200" dirty="0"/>
            </a:p>
          </p:txBody>
        </p:sp>
        <p:sp>
          <p:nvSpPr>
            <p:cNvPr id="68" name="Rectangle 24"/>
            <p:cNvSpPr/>
            <p:nvPr/>
          </p:nvSpPr>
          <p:spPr>
            <a:xfrm>
              <a:off x="3759681" y="3783533"/>
              <a:ext cx="1656971" cy="762671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200" dirty="0" err="1"/>
                <a:t>Object</a:t>
              </a:r>
              <a:endParaRPr lang="cs-CZ" sz="1200" dirty="0"/>
            </a:p>
          </p:txBody>
        </p:sp>
        <p:cxnSp>
          <p:nvCxnSpPr>
            <p:cNvPr id="69" name="Straight Connector 23"/>
            <p:cNvCxnSpPr/>
            <p:nvPr/>
          </p:nvCxnSpPr>
          <p:spPr>
            <a:xfrm flipV="1">
              <a:off x="4772094" y="2581998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0" name="Skupina 69"/>
            <p:cNvGrpSpPr/>
            <p:nvPr/>
          </p:nvGrpSpPr>
          <p:grpSpPr>
            <a:xfrm>
              <a:off x="4644008" y="3484193"/>
              <a:ext cx="255935" cy="292147"/>
              <a:chOff x="4460081" y="3268293"/>
              <a:chExt cx="255935" cy="292147"/>
            </a:xfrm>
          </p:grpSpPr>
          <p:cxnSp>
            <p:nvCxnSpPr>
              <p:cNvPr id="71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1200"/>
              </a:p>
            </p:txBody>
          </p:sp>
        </p:grpSp>
        <p:grpSp>
          <p:nvGrpSpPr>
            <p:cNvPr id="74" name="Skupina 73"/>
            <p:cNvGrpSpPr/>
            <p:nvPr/>
          </p:nvGrpSpPr>
          <p:grpSpPr>
            <a:xfrm flipV="1">
              <a:off x="4644008" y="2581997"/>
              <a:ext cx="255935" cy="292147"/>
              <a:chOff x="4460081" y="3268293"/>
              <a:chExt cx="255935" cy="292147"/>
            </a:xfrm>
          </p:grpSpPr>
          <p:cxnSp>
            <p:nvCxnSpPr>
              <p:cNvPr id="75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1200"/>
              </a:p>
            </p:txBody>
          </p:sp>
        </p:grpSp>
        <p:sp>
          <p:nvSpPr>
            <p:cNvPr id="78" name="TextovéPole 77"/>
            <p:cNvSpPr txBox="1"/>
            <p:nvPr/>
          </p:nvSpPr>
          <p:spPr>
            <a:xfrm>
              <a:off x="4497561" y="3046935"/>
              <a:ext cx="390314" cy="405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050" dirty="0"/>
                <a:t>P</a:t>
              </a:r>
            </a:p>
          </p:txBody>
        </p:sp>
        <p:cxnSp>
          <p:nvCxnSpPr>
            <p:cNvPr id="79" name="Straight Connector 23"/>
            <p:cNvCxnSpPr/>
            <p:nvPr/>
          </p:nvCxnSpPr>
          <p:spPr>
            <a:xfrm flipV="1">
              <a:off x="4372143" y="2564905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32"/>
            <p:cNvCxnSpPr/>
            <p:nvPr/>
          </p:nvCxnSpPr>
          <p:spPr>
            <a:xfrm>
              <a:off x="4272676" y="3678932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ovéPole 84"/>
            <p:cNvSpPr txBox="1"/>
            <p:nvPr/>
          </p:nvSpPr>
          <p:spPr>
            <a:xfrm>
              <a:off x="4062306" y="3046935"/>
              <a:ext cx="397714" cy="405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050" dirty="0"/>
                <a:t>R</a:t>
              </a:r>
            </a:p>
          </p:txBody>
        </p:sp>
        <p:grpSp>
          <p:nvGrpSpPr>
            <p:cNvPr id="2" name="Skupina 1"/>
            <p:cNvGrpSpPr/>
            <p:nvPr/>
          </p:nvGrpSpPr>
          <p:grpSpPr>
            <a:xfrm flipV="1">
              <a:off x="4271268" y="2636912"/>
              <a:ext cx="201916" cy="211901"/>
              <a:chOff x="4271268" y="2636912"/>
              <a:chExt cx="201916" cy="211901"/>
            </a:xfrm>
          </p:grpSpPr>
          <p:cxnSp>
            <p:nvCxnSpPr>
              <p:cNvPr id="126" name="Straight Connector 32"/>
              <p:cNvCxnSpPr/>
              <p:nvPr/>
            </p:nvCxnSpPr>
            <p:spPr>
              <a:xfrm>
                <a:off x="4271268" y="2848813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7" name="Oval 39"/>
              <p:cNvSpPr/>
              <p:nvPr/>
            </p:nvSpPr>
            <p:spPr>
              <a:xfrm rot="10800000">
                <a:off x="4296667" y="2636912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1200"/>
              </a:p>
            </p:txBody>
          </p:sp>
        </p:grpSp>
        <p:sp>
          <p:nvSpPr>
            <p:cNvPr id="130" name="TextovéPole 129"/>
            <p:cNvSpPr txBox="1"/>
            <p:nvPr/>
          </p:nvSpPr>
          <p:spPr>
            <a:xfrm>
              <a:off x="4266873" y="5045326"/>
              <a:ext cx="397714" cy="405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050" dirty="0"/>
                <a:t>R</a:t>
              </a:r>
            </a:p>
          </p:txBody>
        </p:sp>
        <p:grpSp>
          <p:nvGrpSpPr>
            <p:cNvPr id="4" name="Skupina 3"/>
            <p:cNvGrpSpPr/>
            <p:nvPr/>
          </p:nvGrpSpPr>
          <p:grpSpPr>
            <a:xfrm flipV="1">
              <a:off x="4475835" y="4563296"/>
              <a:ext cx="203324" cy="1201536"/>
              <a:chOff x="4475835" y="4563296"/>
              <a:chExt cx="203324" cy="1201536"/>
            </a:xfrm>
          </p:grpSpPr>
          <p:cxnSp>
            <p:nvCxnSpPr>
              <p:cNvPr id="128" name="Straight Connector 23"/>
              <p:cNvCxnSpPr/>
              <p:nvPr/>
            </p:nvCxnSpPr>
            <p:spPr>
              <a:xfrm flipV="1">
                <a:off x="4576710" y="4563296"/>
                <a:ext cx="0" cy="120153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32"/>
              <p:cNvCxnSpPr/>
              <p:nvPr/>
            </p:nvCxnSpPr>
            <p:spPr>
              <a:xfrm>
                <a:off x="4477243" y="5677323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1" name="Skupina 130"/>
              <p:cNvGrpSpPr/>
              <p:nvPr/>
            </p:nvGrpSpPr>
            <p:grpSpPr>
              <a:xfrm flipV="1">
                <a:off x="4475835" y="4635303"/>
                <a:ext cx="201916" cy="211901"/>
                <a:chOff x="4271268" y="2636912"/>
                <a:chExt cx="201916" cy="211901"/>
              </a:xfrm>
            </p:grpSpPr>
            <p:cxnSp>
              <p:nvCxnSpPr>
                <p:cNvPr id="132" name="Straight Connector 32"/>
                <p:cNvCxnSpPr/>
                <p:nvPr/>
              </p:nvCxnSpPr>
              <p:spPr>
                <a:xfrm>
                  <a:off x="4271268" y="2848813"/>
                  <a:ext cx="201916" cy="0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3" name="Oval 39"/>
                <p:cNvSpPr/>
                <p:nvPr/>
              </p:nvSpPr>
              <p:spPr>
                <a:xfrm rot="10800000">
                  <a:off x="4296667" y="2636912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1200"/>
                </a:p>
              </p:txBody>
            </p:sp>
          </p:grpSp>
        </p:grpSp>
        <p:cxnSp>
          <p:nvCxnSpPr>
            <p:cNvPr id="136" name="Straight Connector 23"/>
            <p:cNvCxnSpPr/>
            <p:nvPr/>
          </p:nvCxnSpPr>
          <p:spPr>
            <a:xfrm rot="5400000">
              <a:off x="3164680" y="3563313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32"/>
            <p:cNvCxnSpPr/>
            <p:nvPr/>
          </p:nvCxnSpPr>
          <p:spPr>
            <a:xfrm rot="5400000" flipV="1">
              <a:off x="3576981" y="4165572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8" name="Skupina 137"/>
            <p:cNvGrpSpPr/>
            <p:nvPr/>
          </p:nvGrpSpPr>
          <p:grpSpPr>
            <a:xfrm rot="5400000">
              <a:off x="2640912" y="4058214"/>
              <a:ext cx="201916" cy="211901"/>
              <a:chOff x="4271268" y="2636912"/>
              <a:chExt cx="201916" cy="211901"/>
            </a:xfrm>
          </p:grpSpPr>
          <p:cxnSp>
            <p:nvCxnSpPr>
              <p:cNvPr id="139" name="Straight Connector 32"/>
              <p:cNvCxnSpPr/>
              <p:nvPr/>
            </p:nvCxnSpPr>
            <p:spPr>
              <a:xfrm>
                <a:off x="4271268" y="2848813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0" name="Oval 39"/>
              <p:cNvSpPr/>
              <p:nvPr/>
            </p:nvSpPr>
            <p:spPr>
              <a:xfrm rot="10800000">
                <a:off x="4296667" y="2636912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1200"/>
              </a:p>
            </p:txBody>
          </p:sp>
        </p:grpSp>
        <p:grpSp>
          <p:nvGrpSpPr>
            <p:cNvPr id="141" name="Skupina 140"/>
            <p:cNvGrpSpPr/>
            <p:nvPr/>
          </p:nvGrpSpPr>
          <p:grpSpPr>
            <a:xfrm rot="16200000" flipH="1" flipV="1">
              <a:off x="5935202" y="3565267"/>
              <a:ext cx="203324" cy="1201536"/>
              <a:chOff x="4475835" y="4563296"/>
              <a:chExt cx="203324" cy="1201536"/>
            </a:xfrm>
          </p:grpSpPr>
          <p:cxnSp>
            <p:nvCxnSpPr>
              <p:cNvPr id="142" name="Straight Connector 23"/>
              <p:cNvCxnSpPr/>
              <p:nvPr/>
            </p:nvCxnSpPr>
            <p:spPr>
              <a:xfrm flipV="1">
                <a:off x="4576710" y="4563296"/>
                <a:ext cx="0" cy="120153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32"/>
              <p:cNvCxnSpPr/>
              <p:nvPr/>
            </p:nvCxnSpPr>
            <p:spPr>
              <a:xfrm>
                <a:off x="4477243" y="5677323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4" name="Skupina 143"/>
              <p:cNvGrpSpPr/>
              <p:nvPr/>
            </p:nvGrpSpPr>
            <p:grpSpPr>
              <a:xfrm flipV="1">
                <a:off x="4475835" y="4635303"/>
                <a:ext cx="201916" cy="211901"/>
                <a:chOff x="4271268" y="2636912"/>
                <a:chExt cx="201916" cy="211901"/>
              </a:xfrm>
            </p:grpSpPr>
            <p:cxnSp>
              <p:nvCxnSpPr>
                <p:cNvPr id="145" name="Straight Connector 32"/>
                <p:cNvCxnSpPr/>
                <p:nvPr/>
              </p:nvCxnSpPr>
              <p:spPr>
                <a:xfrm>
                  <a:off x="4271268" y="2848813"/>
                  <a:ext cx="201916" cy="0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6" name="Oval 39"/>
                <p:cNvSpPr/>
                <p:nvPr/>
              </p:nvSpPr>
              <p:spPr>
                <a:xfrm rot="10800000">
                  <a:off x="4296667" y="2636912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1200"/>
                </a:p>
              </p:txBody>
            </p:sp>
          </p:grpSp>
        </p:grpSp>
        <p:sp>
          <p:nvSpPr>
            <p:cNvPr id="147" name="TextovéPole 146"/>
            <p:cNvSpPr txBox="1"/>
            <p:nvPr/>
          </p:nvSpPr>
          <p:spPr>
            <a:xfrm>
              <a:off x="3085887" y="3866630"/>
              <a:ext cx="397714" cy="405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050" dirty="0"/>
                <a:t>R</a:t>
              </a:r>
            </a:p>
          </p:txBody>
        </p:sp>
        <p:sp>
          <p:nvSpPr>
            <p:cNvPr id="148" name="TextovéPole 147"/>
            <p:cNvSpPr txBox="1"/>
            <p:nvPr/>
          </p:nvSpPr>
          <p:spPr>
            <a:xfrm>
              <a:off x="5810971" y="3858267"/>
              <a:ext cx="397714" cy="405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050" dirty="0"/>
                <a:t>R</a:t>
              </a:r>
            </a:p>
          </p:txBody>
        </p:sp>
        <p:grpSp>
          <p:nvGrpSpPr>
            <p:cNvPr id="9" name="Skupina 8"/>
            <p:cNvGrpSpPr/>
            <p:nvPr/>
          </p:nvGrpSpPr>
          <p:grpSpPr>
            <a:xfrm>
              <a:off x="1619672" y="4553656"/>
              <a:ext cx="2134198" cy="1683656"/>
              <a:chOff x="1619672" y="4553656"/>
              <a:chExt cx="2134198" cy="1683656"/>
            </a:xfrm>
          </p:grpSpPr>
          <p:cxnSp>
            <p:nvCxnSpPr>
              <p:cNvPr id="45" name="Straight Connector 23"/>
              <p:cNvCxnSpPr>
                <a:stCxn id="59" idx="0"/>
              </p:cNvCxnSpPr>
              <p:nvPr/>
            </p:nvCxnSpPr>
            <p:spPr>
              <a:xfrm>
                <a:off x="1747757" y="4847560"/>
                <a:ext cx="1713966" cy="1276122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32"/>
              <p:cNvCxnSpPr/>
              <p:nvPr/>
            </p:nvCxnSpPr>
            <p:spPr>
              <a:xfrm flipH="1" flipV="1">
                <a:off x="1748448" y="4553656"/>
                <a:ext cx="1494" cy="286791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32"/>
              <p:cNvCxnSpPr/>
              <p:nvPr/>
            </p:nvCxnSpPr>
            <p:spPr>
              <a:xfrm>
                <a:off x="3461723" y="6123682"/>
                <a:ext cx="292147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TextovéPole 52"/>
              <p:cNvSpPr txBox="1"/>
              <p:nvPr/>
            </p:nvSpPr>
            <p:spPr>
              <a:xfrm rot="2167460" flipH="1">
                <a:off x="2065420" y="5173999"/>
                <a:ext cx="1416670" cy="4058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050" dirty="0" err="1"/>
                  <a:t>characteristic</a:t>
                </a:r>
                <a:endParaRPr lang="cs-CZ" sz="1050" dirty="0"/>
              </a:p>
            </p:txBody>
          </p:sp>
          <p:grpSp>
            <p:nvGrpSpPr>
              <p:cNvPr id="56" name="Skupina 55"/>
              <p:cNvGrpSpPr/>
              <p:nvPr/>
            </p:nvGrpSpPr>
            <p:grpSpPr>
              <a:xfrm flipV="1">
                <a:off x="1619672" y="4555413"/>
                <a:ext cx="255935" cy="292147"/>
                <a:chOff x="4460081" y="3268293"/>
                <a:chExt cx="255935" cy="292147"/>
              </a:xfrm>
            </p:grpSpPr>
            <p:cxnSp>
              <p:nvCxnSpPr>
                <p:cNvPr id="57" name="Straight Connector 4"/>
                <p:cNvCxnSpPr/>
                <p:nvPr/>
              </p:nvCxnSpPr>
              <p:spPr>
                <a:xfrm>
                  <a:off x="4588167" y="3416424"/>
                  <a:ext cx="127849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7"/>
                <p:cNvCxnSpPr/>
                <p:nvPr/>
              </p:nvCxnSpPr>
              <p:spPr>
                <a:xfrm flipH="1">
                  <a:off x="4460081" y="3416424"/>
                  <a:ext cx="128088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9" name="Oval 21"/>
                <p:cNvSpPr/>
                <p:nvPr/>
              </p:nvSpPr>
              <p:spPr>
                <a:xfrm>
                  <a:off x="4514100" y="3268293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1200"/>
                </a:p>
              </p:txBody>
            </p:sp>
          </p:grpSp>
          <p:cxnSp>
            <p:nvCxnSpPr>
              <p:cNvPr id="61" name="Straight Connector 32"/>
              <p:cNvCxnSpPr/>
              <p:nvPr/>
            </p:nvCxnSpPr>
            <p:spPr>
              <a:xfrm rot="5400000" flipV="1">
                <a:off x="3582080" y="6136354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Skupina 79"/>
            <p:cNvGrpSpPr/>
            <p:nvPr/>
          </p:nvGrpSpPr>
          <p:grpSpPr>
            <a:xfrm flipH="1">
              <a:off x="5432819" y="4555009"/>
              <a:ext cx="2134198" cy="1683656"/>
              <a:chOff x="1619672" y="4553656"/>
              <a:chExt cx="2134198" cy="1683656"/>
            </a:xfrm>
          </p:grpSpPr>
          <p:cxnSp>
            <p:nvCxnSpPr>
              <p:cNvPr id="81" name="Straight Connector 23"/>
              <p:cNvCxnSpPr>
                <a:stCxn id="91" idx="0"/>
              </p:cNvCxnSpPr>
              <p:nvPr/>
            </p:nvCxnSpPr>
            <p:spPr>
              <a:xfrm>
                <a:off x="1747757" y="4847560"/>
                <a:ext cx="1713966" cy="1276122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32"/>
              <p:cNvCxnSpPr/>
              <p:nvPr/>
            </p:nvCxnSpPr>
            <p:spPr>
              <a:xfrm flipH="1" flipV="1">
                <a:off x="1748448" y="4553656"/>
                <a:ext cx="1494" cy="286791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32"/>
              <p:cNvCxnSpPr/>
              <p:nvPr/>
            </p:nvCxnSpPr>
            <p:spPr>
              <a:xfrm>
                <a:off x="3461723" y="6123682"/>
                <a:ext cx="292147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TextovéPole 85"/>
              <p:cNvSpPr txBox="1"/>
              <p:nvPr/>
            </p:nvSpPr>
            <p:spPr>
              <a:xfrm rot="2167460" flipH="1">
                <a:off x="2065418" y="5173999"/>
                <a:ext cx="1416670" cy="4058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050" dirty="0" err="1"/>
                  <a:t>characteristic</a:t>
                </a:r>
                <a:endParaRPr lang="cs-CZ" sz="1050" dirty="0"/>
              </a:p>
            </p:txBody>
          </p:sp>
          <p:grpSp>
            <p:nvGrpSpPr>
              <p:cNvPr id="87" name="Skupina 86"/>
              <p:cNvGrpSpPr/>
              <p:nvPr/>
            </p:nvGrpSpPr>
            <p:grpSpPr>
              <a:xfrm flipV="1">
                <a:off x="1619672" y="4555413"/>
                <a:ext cx="255935" cy="292147"/>
                <a:chOff x="4460081" y="3268293"/>
                <a:chExt cx="255935" cy="292147"/>
              </a:xfrm>
            </p:grpSpPr>
            <p:cxnSp>
              <p:nvCxnSpPr>
                <p:cNvPr id="89" name="Straight Connector 4"/>
                <p:cNvCxnSpPr/>
                <p:nvPr/>
              </p:nvCxnSpPr>
              <p:spPr>
                <a:xfrm>
                  <a:off x="4588167" y="3416424"/>
                  <a:ext cx="127849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7"/>
                <p:cNvCxnSpPr/>
                <p:nvPr/>
              </p:nvCxnSpPr>
              <p:spPr>
                <a:xfrm flipH="1">
                  <a:off x="4460081" y="3416424"/>
                  <a:ext cx="128088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1" name="Oval 21"/>
                <p:cNvSpPr/>
                <p:nvPr/>
              </p:nvSpPr>
              <p:spPr>
                <a:xfrm>
                  <a:off x="4514100" y="3268293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1200"/>
                </a:p>
              </p:txBody>
            </p:sp>
          </p:grpSp>
          <p:cxnSp>
            <p:nvCxnSpPr>
              <p:cNvPr id="88" name="Straight Connector 32"/>
              <p:cNvCxnSpPr/>
              <p:nvPr/>
            </p:nvCxnSpPr>
            <p:spPr>
              <a:xfrm rot="5400000" flipV="1">
                <a:off x="3582080" y="6136354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" name="Skupina 91"/>
            <p:cNvGrpSpPr/>
            <p:nvPr/>
          </p:nvGrpSpPr>
          <p:grpSpPr>
            <a:xfrm flipV="1">
              <a:off x="1619672" y="2102417"/>
              <a:ext cx="2134198" cy="1683656"/>
              <a:chOff x="1619672" y="4553656"/>
              <a:chExt cx="2134198" cy="1683656"/>
            </a:xfrm>
          </p:grpSpPr>
          <p:cxnSp>
            <p:nvCxnSpPr>
              <p:cNvPr id="93" name="Straight Connector 23"/>
              <p:cNvCxnSpPr>
                <a:stCxn id="101" idx="0"/>
              </p:cNvCxnSpPr>
              <p:nvPr/>
            </p:nvCxnSpPr>
            <p:spPr>
              <a:xfrm>
                <a:off x="1747757" y="4847560"/>
                <a:ext cx="1713966" cy="1276122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32"/>
              <p:cNvCxnSpPr/>
              <p:nvPr/>
            </p:nvCxnSpPr>
            <p:spPr>
              <a:xfrm flipH="1" flipV="1">
                <a:off x="1748448" y="4553656"/>
                <a:ext cx="1494" cy="286791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32"/>
              <p:cNvCxnSpPr/>
              <p:nvPr/>
            </p:nvCxnSpPr>
            <p:spPr>
              <a:xfrm>
                <a:off x="3461723" y="6123682"/>
                <a:ext cx="292147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TextovéPole 95"/>
              <p:cNvSpPr txBox="1"/>
              <p:nvPr/>
            </p:nvSpPr>
            <p:spPr>
              <a:xfrm rot="13007415" flipH="1">
                <a:off x="2065420" y="5174001"/>
                <a:ext cx="1416670" cy="4058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050" dirty="0" err="1"/>
                  <a:t>characteristic</a:t>
                </a:r>
                <a:endParaRPr lang="cs-CZ" sz="1050" dirty="0"/>
              </a:p>
            </p:txBody>
          </p:sp>
          <p:grpSp>
            <p:nvGrpSpPr>
              <p:cNvPr id="97" name="Skupina 96"/>
              <p:cNvGrpSpPr/>
              <p:nvPr/>
            </p:nvGrpSpPr>
            <p:grpSpPr>
              <a:xfrm flipV="1">
                <a:off x="1619672" y="4555413"/>
                <a:ext cx="255935" cy="292147"/>
                <a:chOff x="4460081" y="3268293"/>
                <a:chExt cx="255935" cy="292147"/>
              </a:xfrm>
            </p:grpSpPr>
            <p:cxnSp>
              <p:nvCxnSpPr>
                <p:cNvPr id="99" name="Straight Connector 4"/>
                <p:cNvCxnSpPr/>
                <p:nvPr/>
              </p:nvCxnSpPr>
              <p:spPr>
                <a:xfrm>
                  <a:off x="4588167" y="3416424"/>
                  <a:ext cx="127849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7"/>
                <p:cNvCxnSpPr/>
                <p:nvPr/>
              </p:nvCxnSpPr>
              <p:spPr>
                <a:xfrm flipH="1">
                  <a:off x="4460081" y="3416424"/>
                  <a:ext cx="128088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1" name="Oval 21"/>
                <p:cNvSpPr/>
                <p:nvPr/>
              </p:nvSpPr>
              <p:spPr>
                <a:xfrm>
                  <a:off x="4514100" y="3268293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1200"/>
                </a:p>
              </p:txBody>
            </p:sp>
          </p:grpSp>
          <p:cxnSp>
            <p:nvCxnSpPr>
              <p:cNvPr id="98" name="Straight Connector 32"/>
              <p:cNvCxnSpPr/>
              <p:nvPr/>
            </p:nvCxnSpPr>
            <p:spPr>
              <a:xfrm rot="5400000" flipV="1">
                <a:off x="3582080" y="6136354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2" name="Skupina 101"/>
            <p:cNvGrpSpPr/>
            <p:nvPr/>
          </p:nvGrpSpPr>
          <p:grpSpPr>
            <a:xfrm flipH="1" flipV="1">
              <a:off x="5432819" y="2103770"/>
              <a:ext cx="2134198" cy="1683656"/>
              <a:chOff x="1619672" y="4553656"/>
              <a:chExt cx="2134198" cy="1683656"/>
            </a:xfrm>
          </p:grpSpPr>
          <p:cxnSp>
            <p:nvCxnSpPr>
              <p:cNvPr id="103" name="Straight Connector 23"/>
              <p:cNvCxnSpPr>
                <a:stCxn id="111" idx="0"/>
              </p:cNvCxnSpPr>
              <p:nvPr/>
            </p:nvCxnSpPr>
            <p:spPr>
              <a:xfrm>
                <a:off x="1747757" y="4847560"/>
                <a:ext cx="1713966" cy="1276122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32"/>
              <p:cNvCxnSpPr/>
              <p:nvPr/>
            </p:nvCxnSpPr>
            <p:spPr>
              <a:xfrm flipH="1" flipV="1">
                <a:off x="1748448" y="4553656"/>
                <a:ext cx="1494" cy="286791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32"/>
              <p:cNvCxnSpPr/>
              <p:nvPr/>
            </p:nvCxnSpPr>
            <p:spPr>
              <a:xfrm>
                <a:off x="3461723" y="6123682"/>
                <a:ext cx="292147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TextovéPole 105"/>
              <p:cNvSpPr txBox="1"/>
              <p:nvPr/>
            </p:nvSpPr>
            <p:spPr>
              <a:xfrm rot="13019275" flipH="1">
                <a:off x="2065418" y="5174001"/>
                <a:ext cx="1416670" cy="4058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1050" dirty="0" err="1"/>
                  <a:t>characteristic</a:t>
                </a:r>
                <a:endParaRPr lang="cs-CZ" sz="1050" dirty="0"/>
              </a:p>
            </p:txBody>
          </p:sp>
          <p:grpSp>
            <p:nvGrpSpPr>
              <p:cNvPr id="107" name="Skupina 106"/>
              <p:cNvGrpSpPr/>
              <p:nvPr/>
            </p:nvGrpSpPr>
            <p:grpSpPr>
              <a:xfrm flipV="1">
                <a:off x="1619672" y="4555413"/>
                <a:ext cx="255935" cy="292147"/>
                <a:chOff x="4460081" y="3268293"/>
                <a:chExt cx="255935" cy="292147"/>
              </a:xfrm>
            </p:grpSpPr>
            <p:cxnSp>
              <p:nvCxnSpPr>
                <p:cNvPr id="109" name="Straight Connector 4"/>
                <p:cNvCxnSpPr/>
                <p:nvPr/>
              </p:nvCxnSpPr>
              <p:spPr>
                <a:xfrm>
                  <a:off x="4588167" y="3416424"/>
                  <a:ext cx="127849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7"/>
                <p:cNvCxnSpPr/>
                <p:nvPr/>
              </p:nvCxnSpPr>
              <p:spPr>
                <a:xfrm flipH="1">
                  <a:off x="4460081" y="3416424"/>
                  <a:ext cx="128088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1" name="Oval 21"/>
                <p:cNvSpPr/>
                <p:nvPr/>
              </p:nvSpPr>
              <p:spPr>
                <a:xfrm>
                  <a:off x="4514100" y="3268293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1200"/>
                </a:p>
              </p:txBody>
            </p:sp>
          </p:grpSp>
          <p:cxnSp>
            <p:nvCxnSpPr>
              <p:cNvPr id="108" name="Straight Connector 32"/>
              <p:cNvCxnSpPr/>
              <p:nvPr/>
            </p:nvCxnSpPr>
            <p:spPr>
              <a:xfrm rot="5400000" flipV="1">
                <a:off x="3582080" y="6136354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898274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Classification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03712" y="5141168"/>
            <a:ext cx="1634480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Paris</a:t>
            </a:r>
            <a:endParaRPr lang="en-US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775520" y="1988840"/>
            <a:ext cx="8229600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503712" y="2548880"/>
            <a:ext cx="1634480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Juliet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176120" y="2548880"/>
            <a:ext cx="1634480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Romeo</a:t>
            </a:r>
            <a:endParaRPr lang="en-US" dirty="0"/>
          </a:p>
        </p:txBody>
      </p:sp>
      <p:cxnSp>
        <p:nvCxnSpPr>
          <p:cNvPr id="5" name="Straight Arrow Connector 4"/>
          <p:cNvCxnSpPr>
            <a:stCxn id="4" idx="0"/>
            <a:endCxn id="23" idx="2"/>
          </p:cNvCxnSpPr>
          <p:nvPr/>
        </p:nvCxnSpPr>
        <p:spPr>
          <a:xfrm flipV="1">
            <a:off x="4320952" y="3463280"/>
            <a:ext cx="0" cy="1677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320952" y="4117558"/>
            <a:ext cx="1277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>
                    <a:lumMod val="50000"/>
                  </a:schemeClr>
                </a:solidFill>
              </a:rPr>
              <a:t>In love with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Arrow Connector 7"/>
          <p:cNvCxnSpPr>
            <a:stCxn id="23" idx="3"/>
            <a:endCxn id="13" idx="1"/>
          </p:cNvCxnSpPr>
          <p:nvPr/>
        </p:nvCxnSpPr>
        <p:spPr>
          <a:xfrm>
            <a:off x="5138192" y="3006080"/>
            <a:ext cx="2037928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1"/>
            <a:endCxn id="23" idx="3"/>
          </p:cNvCxnSpPr>
          <p:nvPr/>
        </p:nvCxnSpPr>
        <p:spPr>
          <a:xfrm flipH="1">
            <a:off x="5138192" y="3006080"/>
            <a:ext cx="20379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538230" y="2636748"/>
            <a:ext cx="1277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>
                    <a:lumMod val="50000"/>
                  </a:schemeClr>
                </a:solidFill>
              </a:rPr>
              <a:t>In love with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8" name="Curved Connector 17"/>
          <p:cNvCxnSpPr>
            <a:stCxn id="13" idx="2"/>
            <a:endCxn id="4" idx="3"/>
          </p:cNvCxnSpPr>
          <p:nvPr/>
        </p:nvCxnSpPr>
        <p:spPr>
          <a:xfrm rot="5400000">
            <a:off x="5498232" y="3103240"/>
            <a:ext cx="2135088" cy="2855168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915025" y="4982894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>
                    <a:lumMod val="50000"/>
                  </a:schemeClr>
                </a:solidFill>
              </a:rPr>
              <a:t>killing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22" name="Curved Connector 21"/>
          <p:cNvCxnSpPr>
            <a:stCxn id="13" idx="0"/>
            <a:endCxn id="13" idx="3"/>
          </p:cNvCxnSpPr>
          <p:nvPr/>
        </p:nvCxnSpPr>
        <p:spPr>
          <a:xfrm rot="16200000" flipH="1">
            <a:off x="8173380" y="2368860"/>
            <a:ext cx="457200" cy="817240"/>
          </a:xfrm>
          <a:prstGeom prst="curvedConnector4">
            <a:avLst>
              <a:gd name="adj1" fmla="val -91667"/>
              <a:gd name="adj2" fmla="val 15439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9120336" y="2048272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>
                    <a:lumMod val="50000"/>
                  </a:schemeClr>
                </a:solidFill>
              </a:rPr>
              <a:t>killing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56" name="Curved Connector 55"/>
          <p:cNvCxnSpPr/>
          <p:nvPr/>
        </p:nvCxnSpPr>
        <p:spPr>
          <a:xfrm rot="16200000" flipH="1" flipV="1">
            <a:off x="3683734" y="2368861"/>
            <a:ext cx="457199" cy="817240"/>
          </a:xfrm>
          <a:prstGeom prst="curvedConnector4">
            <a:avLst>
              <a:gd name="adj1" fmla="val -103969"/>
              <a:gd name="adj2" fmla="val 17927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279576" y="2048274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>
                    <a:lumMod val="50000"/>
                  </a:schemeClr>
                </a:solidFill>
              </a:rPr>
              <a:t>killing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088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2573" y="993830"/>
            <a:ext cx="6699054" cy="11779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tx1"/>
                </a:solidFill>
              </a:rPr>
              <a:t>We can see that some connections are somehow similar – they belong to the same </a:t>
            </a:r>
            <a:r>
              <a:rPr lang="en-US">
                <a:solidFill>
                  <a:srgbClr val="FF0000"/>
                </a:solidFill>
              </a:rPr>
              <a:t>category</a:t>
            </a:r>
            <a:r>
              <a:rPr lang="en-US">
                <a:solidFill>
                  <a:schemeClr val="tx1"/>
                </a:solidFill>
              </a:rPr>
              <a:t>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03712" y="5157192"/>
            <a:ext cx="1634480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Paris</a:t>
            </a:r>
            <a:endParaRPr lang="en-US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775520" y="1162472"/>
            <a:ext cx="8229600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503712" y="2564904"/>
            <a:ext cx="1634480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Juliet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176120" y="2564904"/>
            <a:ext cx="1634480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Romeo</a:t>
            </a:r>
            <a:endParaRPr lang="en-US" dirty="0"/>
          </a:p>
        </p:txBody>
      </p:sp>
      <p:cxnSp>
        <p:nvCxnSpPr>
          <p:cNvPr id="5" name="Straight Arrow Connector 4"/>
          <p:cNvCxnSpPr>
            <a:stCxn id="4" idx="0"/>
            <a:endCxn id="23" idx="2"/>
          </p:cNvCxnSpPr>
          <p:nvPr/>
        </p:nvCxnSpPr>
        <p:spPr>
          <a:xfrm flipV="1">
            <a:off x="4320952" y="3479304"/>
            <a:ext cx="0" cy="1677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320952" y="4133582"/>
            <a:ext cx="1277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7030A0"/>
                </a:solidFill>
              </a:rPr>
              <a:t>In love with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8" name="Straight Arrow Connector 7"/>
          <p:cNvCxnSpPr>
            <a:stCxn id="23" idx="3"/>
            <a:endCxn id="13" idx="1"/>
          </p:cNvCxnSpPr>
          <p:nvPr/>
        </p:nvCxnSpPr>
        <p:spPr>
          <a:xfrm>
            <a:off x="5138192" y="3022104"/>
            <a:ext cx="20379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1"/>
            <a:endCxn id="23" idx="3"/>
          </p:cNvCxnSpPr>
          <p:nvPr/>
        </p:nvCxnSpPr>
        <p:spPr>
          <a:xfrm flipH="1">
            <a:off x="5138192" y="3022104"/>
            <a:ext cx="20379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538230" y="2652772"/>
            <a:ext cx="1277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7030A0"/>
                </a:solidFill>
              </a:rPr>
              <a:t>In love with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18" name="Curved Connector 17"/>
          <p:cNvCxnSpPr>
            <a:stCxn id="13" idx="2"/>
            <a:endCxn id="4" idx="3"/>
          </p:cNvCxnSpPr>
          <p:nvPr/>
        </p:nvCxnSpPr>
        <p:spPr>
          <a:xfrm rot="5400000">
            <a:off x="5498232" y="3119264"/>
            <a:ext cx="2135088" cy="2855168"/>
          </a:xfrm>
          <a:prstGeom prst="curvedConnector2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915025" y="4998918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killing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22" name="Curved Connector 21"/>
          <p:cNvCxnSpPr>
            <a:stCxn id="13" idx="0"/>
            <a:endCxn id="13" idx="3"/>
          </p:cNvCxnSpPr>
          <p:nvPr/>
        </p:nvCxnSpPr>
        <p:spPr>
          <a:xfrm rot="16200000" flipH="1">
            <a:off x="8173380" y="2384884"/>
            <a:ext cx="457200" cy="817240"/>
          </a:xfrm>
          <a:prstGeom prst="curvedConnector4">
            <a:avLst>
              <a:gd name="adj1" fmla="val -91667"/>
              <a:gd name="adj2" fmla="val 15439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9120336" y="2064296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killing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9" name="Curved Connector 18"/>
          <p:cNvCxnSpPr/>
          <p:nvPr/>
        </p:nvCxnSpPr>
        <p:spPr>
          <a:xfrm rot="16200000" flipH="1" flipV="1">
            <a:off x="3683733" y="2384883"/>
            <a:ext cx="457199" cy="817240"/>
          </a:xfrm>
          <a:prstGeom prst="curvedConnector4">
            <a:avLst>
              <a:gd name="adj1" fmla="val -103969"/>
              <a:gd name="adj2" fmla="val 179278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279576" y="2064296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killing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803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5396" y="636373"/>
            <a:ext cx="6840760" cy="11779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tx1"/>
                </a:solidFill>
              </a:rPr>
              <a:t>It‘s possible to classify everything we see in the diagram. But how to classify our objects?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03712" y="5157192"/>
            <a:ext cx="1634480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Paris</a:t>
            </a:r>
            <a:endParaRPr lang="en-US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775520" y="1162472"/>
            <a:ext cx="8229600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503712" y="2564904"/>
            <a:ext cx="1634480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Juliet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176120" y="2564904"/>
            <a:ext cx="1634480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Romeo</a:t>
            </a:r>
            <a:endParaRPr lang="en-US" dirty="0"/>
          </a:p>
        </p:txBody>
      </p:sp>
      <p:cxnSp>
        <p:nvCxnSpPr>
          <p:cNvPr id="5" name="Straight Arrow Connector 4"/>
          <p:cNvCxnSpPr>
            <a:stCxn id="4" idx="0"/>
            <a:endCxn id="23" idx="2"/>
          </p:cNvCxnSpPr>
          <p:nvPr/>
        </p:nvCxnSpPr>
        <p:spPr>
          <a:xfrm flipV="1">
            <a:off x="4320952" y="3479304"/>
            <a:ext cx="0" cy="1677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320952" y="4133582"/>
            <a:ext cx="1277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7030A0"/>
                </a:solidFill>
              </a:rPr>
              <a:t>In love with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8" name="Straight Arrow Connector 7"/>
          <p:cNvCxnSpPr>
            <a:stCxn id="23" idx="3"/>
            <a:endCxn id="13" idx="1"/>
          </p:cNvCxnSpPr>
          <p:nvPr/>
        </p:nvCxnSpPr>
        <p:spPr>
          <a:xfrm>
            <a:off x="5138192" y="3022104"/>
            <a:ext cx="20379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1"/>
            <a:endCxn id="23" idx="3"/>
          </p:cNvCxnSpPr>
          <p:nvPr/>
        </p:nvCxnSpPr>
        <p:spPr>
          <a:xfrm flipH="1">
            <a:off x="5138192" y="3022104"/>
            <a:ext cx="20379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538230" y="2652772"/>
            <a:ext cx="1277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7030A0"/>
                </a:solidFill>
              </a:rPr>
              <a:t>In love with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18" name="Curved Connector 17"/>
          <p:cNvCxnSpPr>
            <a:stCxn id="13" idx="2"/>
            <a:endCxn id="4" idx="3"/>
          </p:cNvCxnSpPr>
          <p:nvPr/>
        </p:nvCxnSpPr>
        <p:spPr>
          <a:xfrm rot="5400000">
            <a:off x="5498232" y="3119264"/>
            <a:ext cx="2135088" cy="2855168"/>
          </a:xfrm>
          <a:prstGeom prst="curvedConnector2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915025" y="4998918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killing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22" name="Curved Connector 21"/>
          <p:cNvCxnSpPr>
            <a:stCxn id="13" idx="0"/>
            <a:endCxn id="13" idx="3"/>
          </p:cNvCxnSpPr>
          <p:nvPr/>
        </p:nvCxnSpPr>
        <p:spPr>
          <a:xfrm rot="16200000" flipH="1">
            <a:off x="8173380" y="2384884"/>
            <a:ext cx="457200" cy="817240"/>
          </a:xfrm>
          <a:prstGeom prst="curvedConnector4">
            <a:avLst>
              <a:gd name="adj1" fmla="val -91667"/>
              <a:gd name="adj2" fmla="val 15439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9120336" y="2064296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killing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9" name="Curved Connector 18"/>
          <p:cNvCxnSpPr/>
          <p:nvPr/>
        </p:nvCxnSpPr>
        <p:spPr>
          <a:xfrm rot="16200000" flipH="1" flipV="1">
            <a:off x="3683733" y="2384883"/>
            <a:ext cx="457199" cy="817240"/>
          </a:xfrm>
          <a:prstGeom prst="curvedConnector4">
            <a:avLst>
              <a:gd name="adj1" fmla="val -103969"/>
              <a:gd name="adj2" fmla="val 179278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279576" y="2064296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killing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202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9516" y="1205997"/>
            <a:ext cx="8435280" cy="11779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>
                <a:solidFill>
                  <a:schemeClr val="tx1"/>
                </a:solidFill>
              </a:rPr>
              <a:t>We could certainly divide the objects to men and women: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03712" y="5157192"/>
            <a:ext cx="1634480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Paris</a:t>
            </a:r>
            <a:endParaRPr lang="en-US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775520" y="1162472"/>
            <a:ext cx="8229600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503712" y="2564904"/>
            <a:ext cx="1634480" cy="914400"/>
          </a:xfrm>
          <a:prstGeom prst="rect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Juliet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176120" y="2564904"/>
            <a:ext cx="1634480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Romeo</a:t>
            </a:r>
            <a:endParaRPr lang="en-US" dirty="0"/>
          </a:p>
        </p:txBody>
      </p:sp>
      <p:cxnSp>
        <p:nvCxnSpPr>
          <p:cNvPr id="5" name="Straight Arrow Connector 4"/>
          <p:cNvCxnSpPr>
            <a:stCxn id="4" idx="0"/>
            <a:endCxn id="23" idx="2"/>
          </p:cNvCxnSpPr>
          <p:nvPr/>
        </p:nvCxnSpPr>
        <p:spPr>
          <a:xfrm flipV="1">
            <a:off x="4320952" y="3479304"/>
            <a:ext cx="0" cy="1677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320952" y="4133582"/>
            <a:ext cx="1277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7030A0"/>
                </a:solidFill>
              </a:rPr>
              <a:t>In love with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8" name="Straight Arrow Connector 7"/>
          <p:cNvCxnSpPr>
            <a:stCxn id="23" idx="3"/>
            <a:endCxn id="13" idx="1"/>
          </p:cNvCxnSpPr>
          <p:nvPr/>
        </p:nvCxnSpPr>
        <p:spPr>
          <a:xfrm>
            <a:off x="5138192" y="3022104"/>
            <a:ext cx="20379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1"/>
            <a:endCxn id="23" idx="3"/>
          </p:cNvCxnSpPr>
          <p:nvPr/>
        </p:nvCxnSpPr>
        <p:spPr>
          <a:xfrm flipH="1">
            <a:off x="5138192" y="3022104"/>
            <a:ext cx="20379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538230" y="2652772"/>
            <a:ext cx="1277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7030A0"/>
                </a:solidFill>
              </a:rPr>
              <a:t>In love with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18" name="Curved Connector 17"/>
          <p:cNvCxnSpPr>
            <a:stCxn id="13" idx="2"/>
            <a:endCxn id="4" idx="3"/>
          </p:cNvCxnSpPr>
          <p:nvPr/>
        </p:nvCxnSpPr>
        <p:spPr>
          <a:xfrm rot="5400000">
            <a:off x="5498232" y="3119264"/>
            <a:ext cx="2135088" cy="2855168"/>
          </a:xfrm>
          <a:prstGeom prst="curvedConnector2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915025" y="4998918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killing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22" name="Curved Connector 21"/>
          <p:cNvCxnSpPr>
            <a:stCxn id="13" idx="0"/>
            <a:endCxn id="13" idx="3"/>
          </p:cNvCxnSpPr>
          <p:nvPr/>
        </p:nvCxnSpPr>
        <p:spPr>
          <a:xfrm rot="16200000" flipH="1">
            <a:off x="8173380" y="2384884"/>
            <a:ext cx="457200" cy="817240"/>
          </a:xfrm>
          <a:prstGeom prst="curvedConnector4">
            <a:avLst>
              <a:gd name="adj1" fmla="val -91667"/>
              <a:gd name="adj2" fmla="val 15439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9120336" y="2064296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killing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9" name="Curved Connector 18"/>
          <p:cNvCxnSpPr/>
          <p:nvPr/>
        </p:nvCxnSpPr>
        <p:spPr>
          <a:xfrm rot="16200000" flipH="1" flipV="1">
            <a:off x="3683733" y="2384883"/>
            <a:ext cx="457199" cy="817240"/>
          </a:xfrm>
          <a:prstGeom prst="curvedConnector4">
            <a:avLst>
              <a:gd name="adj1" fmla="val -103969"/>
              <a:gd name="adj2" fmla="val 179278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279576" y="2064296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killing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623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5221" y="569772"/>
            <a:ext cx="7505767" cy="15498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tx1"/>
                </a:solidFill>
              </a:rPr>
              <a:t>But won‘t it be more useful to show, which chatacter belongs to the house of Montague and which one to the house of Capulet?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03712" y="5157192"/>
            <a:ext cx="1634480" cy="9144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Paris</a:t>
            </a:r>
            <a:endParaRPr lang="en-US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873340" y="661700"/>
            <a:ext cx="8229600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503712" y="2564904"/>
            <a:ext cx="1634480" cy="9144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Juliet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176120" y="2564904"/>
            <a:ext cx="1634480" cy="9144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Romeo</a:t>
            </a:r>
            <a:endParaRPr lang="en-US" dirty="0"/>
          </a:p>
        </p:txBody>
      </p:sp>
      <p:cxnSp>
        <p:nvCxnSpPr>
          <p:cNvPr id="5" name="Straight Arrow Connector 4"/>
          <p:cNvCxnSpPr>
            <a:stCxn id="4" idx="0"/>
            <a:endCxn id="23" idx="2"/>
          </p:cNvCxnSpPr>
          <p:nvPr/>
        </p:nvCxnSpPr>
        <p:spPr>
          <a:xfrm flipV="1">
            <a:off x="4320952" y="3479304"/>
            <a:ext cx="0" cy="1677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320952" y="4133582"/>
            <a:ext cx="1277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7030A0"/>
                </a:solidFill>
              </a:rPr>
              <a:t>In love with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8" name="Straight Arrow Connector 7"/>
          <p:cNvCxnSpPr>
            <a:stCxn id="23" idx="3"/>
            <a:endCxn id="13" idx="1"/>
          </p:cNvCxnSpPr>
          <p:nvPr/>
        </p:nvCxnSpPr>
        <p:spPr>
          <a:xfrm>
            <a:off x="5138192" y="3022104"/>
            <a:ext cx="20379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1"/>
            <a:endCxn id="23" idx="3"/>
          </p:cNvCxnSpPr>
          <p:nvPr/>
        </p:nvCxnSpPr>
        <p:spPr>
          <a:xfrm flipH="1">
            <a:off x="5138192" y="3022104"/>
            <a:ext cx="20379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538230" y="2652772"/>
            <a:ext cx="1277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7030A0"/>
                </a:solidFill>
              </a:rPr>
              <a:t>In love with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18" name="Curved Connector 17"/>
          <p:cNvCxnSpPr>
            <a:stCxn id="13" idx="2"/>
            <a:endCxn id="4" idx="3"/>
          </p:cNvCxnSpPr>
          <p:nvPr/>
        </p:nvCxnSpPr>
        <p:spPr>
          <a:xfrm rot="5400000">
            <a:off x="5498232" y="3119264"/>
            <a:ext cx="2135088" cy="2855168"/>
          </a:xfrm>
          <a:prstGeom prst="curvedConnector2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915025" y="4998918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killing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22" name="Curved Connector 21"/>
          <p:cNvCxnSpPr>
            <a:stCxn id="13" idx="0"/>
            <a:endCxn id="13" idx="3"/>
          </p:cNvCxnSpPr>
          <p:nvPr/>
        </p:nvCxnSpPr>
        <p:spPr>
          <a:xfrm rot="16200000" flipH="1">
            <a:off x="8173380" y="2384884"/>
            <a:ext cx="457200" cy="817240"/>
          </a:xfrm>
          <a:prstGeom prst="curvedConnector4">
            <a:avLst>
              <a:gd name="adj1" fmla="val -91667"/>
              <a:gd name="adj2" fmla="val 15439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9120336" y="2064296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killing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33" name="Curved Connector 32"/>
          <p:cNvCxnSpPr>
            <a:stCxn id="23" idx="0"/>
          </p:cNvCxnSpPr>
          <p:nvPr/>
        </p:nvCxnSpPr>
        <p:spPr>
          <a:xfrm rot="16200000" flipH="1" flipV="1">
            <a:off x="3683733" y="2384883"/>
            <a:ext cx="457199" cy="817240"/>
          </a:xfrm>
          <a:prstGeom prst="curvedConnector4">
            <a:avLst>
              <a:gd name="adj1" fmla="val -103969"/>
              <a:gd name="adj2" fmla="val 179278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279576" y="2064296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killing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058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2268" y="633264"/>
            <a:ext cx="7327015" cy="15498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tx1"/>
                </a:solidFill>
              </a:rPr>
              <a:t>It probably depends on a context – a mental model we want to build. Sometimes, both categorizations may be useful: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03712" y="5157192"/>
            <a:ext cx="1634480" cy="914400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100000">
                <a:schemeClr val="accent6">
                  <a:shade val="94000"/>
                  <a:satMod val="135000"/>
                </a:schemeClr>
              </a:gs>
            </a:gsLst>
            <a:lin ang="0" scaled="1"/>
            <a:tileRect/>
          </a:gra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Paris</a:t>
            </a:r>
            <a:endParaRPr lang="en-US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1775520" y="1162472"/>
            <a:ext cx="8229600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503712" y="2564904"/>
            <a:ext cx="1634480" cy="914400"/>
          </a:xfrm>
          <a:prstGeom prst="rect">
            <a:avLst/>
          </a:prstGeom>
          <a:gradFill flip="none" rotWithShape="1">
            <a:gsLst>
              <a:gs pos="0">
                <a:srgbClr val="FF0066"/>
              </a:gs>
              <a:gs pos="100000">
                <a:schemeClr val="accent6">
                  <a:shade val="94000"/>
                  <a:satMod val="135000"/>
                </a:schemeClr>
              </a:gs>
            </a:gsLst>
            <a:lin ang="0" scaled="1"/>
            <a:tileRect/>
          </a:gra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Juliet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176120" y="2564904"/>
            <a:ext cx="1634480" cy="914400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0" scaled="1"/>
            <a:tileRect/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Romeo</a:t>
            </a:r>
            <a:endParaRPr lang="en-US" dirty="0"/>
          </a:p>
        </p:txBody>
      </p:sp>
      <p:cxnSp>
        <p:nvCxnSpPr>
          <p:cNvPr id="5" name="Straight Arrow Connector 4"/>
          <p:cNvCxnSpPr>
            <a:stCxn id="4" idx="0"/>
            <a:endCxn id="23" idx="2"/>
          </p:cNvCxnSpPr>
          <p:nvPr/>
        </p:nvCxnSpPr>
        <p:spPr>
          <a:xfrm flipV="1">
            <a:off x="4320952" y="3479304"/>
            <a:ext cx="0" cy="1677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320952" y="4133582"/>
            <a:ext cx="1277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7030A0"/>
                </a:solidFill>
              </a:rPr>
              <a:t>In love with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8" name="Straight Arrow Connector 7"/>
          <p:cNvCxnSpPr>
            <a:stCxn id="23" idx="3"/>
            <a:endCxn id="13" idx="1"/>
          </p:cNvCxnSpPr>
          <p:nvPr/>
        </p:nvCxnSpPr>
        <p:spPr>
          <a:xfrm>
            <a:off x="5138192" y="3022104"/>
            <a:ext cx="20379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1"/>
            <a:endCxn id="23" idx="3"/>
          </p:cNvCxnSpPr>
          <p:nvPr/>
        </p:nvCxnSpPr>
        <p:spPr>
          <a:xfrm flipH="1">
            <a:off x="5138192" y="3022104"/>
            <a:ext cx="20379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538230" y="2652772"/>
            <a:ext cx="1277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7030A0"/>
                </a:solidFill>
              </a:rPr>
              <a:t>In love with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18" name="Curved Connector 17"/>
          <p:cNvCxnSpPr>
            <a:stCxn id="13" idx="2"/>
            <a:endCxn id="4" idx="3"/>
          </p:cNvCxnSpPr>
          <p:nvPr/>
        </p:nvCxnSpPr>
        <p:spPr>
          <a:xfrm rot="5400000">
            <a:off x="5498232" y="3119264"/>
            <a:ext cx="2135088" cy="2855168"/>
          </a:xfrm>
          <a:prstGeom prst="curvedConnector2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915025" y="4998918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killing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22" name="Curved Connector 21"/>
          <p:cNvCxnSpPr>
            <a:stCxn id="13" idx="0"/>
            <a:endCxn id="13" idx="3"/>
          </p:cNvCxnSpPr>
          <p:nvPr/>
        </p:nvCxnSpPr>
        <p:spPr>
          <a:xfrm rot="16200000" flipH="1">
            <a:off x="8173380" y="2384884"/>
            <a:ext cx="457200" cy="817240"/>
          </a:xfrm>
          <a:prstGeom prst="curvedConnector4">
            <a:avLst>
              <a:gd name="adj1" fmla="val -91667"/>
              <a:gd name="adj2" fmla="val 15439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9120336" y="2064296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killing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33" name="Curved Connector 32"/>
          <p:cNvCxnSpPr>
            <a:stCxn id="23" idx="0"/>
          </p:cNvCxnSpPr>
          <p:nvPr/>
        </p:nvCxnSpPr>
        <p:spPr>
          <a:xfrm rot="16200000" flipH="1" flipV="1">
            <a:off x="3683733" y="2384883"/>
            <a:ext cx="457199" cy="817240"/>
          </a:xfrm>
          <a:prstGeom prst="curvedConnector4">
            <a:avLst>
              <a:gd name="adj1" fmla="val -103969"/>
              <a:gd name="adj2" fmla="val 179278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279576" y="2064296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killing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826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Universal modelling</a:t>
            </a:r>
            <a:endParaRPr lang="en-US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4913052"/>
              </p:ext>
            </p:extLst>
          </p:nvPr>
        </p:nvGraphicFramePr>
        <p:xfrm>
          <a:off x="2166201" y="1955666"/>
          <a:ext cx="8084066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2346830" y="4545707"/>
            <a:ext cx="13763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ad hoc,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non-formal</a:t>
            </a:r>
            <a:endParaRPr lang="en-US" sz="1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215681" y="2565564"/>
            <a:ext cx="19240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descriptions exists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experience </a:t>
            </a:r>
            <a:r>
              <a:rPr lang="en-US" sz="1400"/>
              <a:t>from </a:t>
            </a:r>
            <a:br>
              <a:rPr lang="en-US" sz="1400"/>
            </a:br>
            <a:r>
              <a:rPr lang="en-US" sz="1400"/>
              <a:t>the </a:t>
            </a:r>
            <a:r>
              <a:rPr lang="en-US" sz="1400" dirty="0"/>
              <a:t>past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663953" y="3665675"/>
            <a:ext cx="27788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base for process monitoring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comparing of projects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600057" y="1772816"/>
            <a:ext cx="217320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metrics for </a:t>
            </a:r>
            <a:r>
              <a:rPr lang="en-US" sz="1400"/>
              <a:t>process and products </a:t>
            </a:r>
            <a:r>
              <a:rPr lang="en-US" sz="1400" dirty="0"/>
              <a:t>quality measurement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8904312" y="2934896"/>
            <a:ext cx="16561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capability </a:t>
            </a:r>
            <a:r>
              <a:rPr lang="en-US" sz="1400"/>
              <a:t>of </a:t>
            </a:r>
            <a:br>
              <a:rPr lang="en-US" sz="1400"/>
            </a:br>
            <a:r>
              <a:rPr lang="en-US" sz="1400"/>
              <a:t>continual</a:t>
            </a:r>
            <a:br>
              <a:rPr lang="en-US" sz="1400"/>
            </a:br>
            <a:r>
              <a:rPr lang="en-US" sz="1400"/>
              <a:t>process </a:t>
            </a:r>
            <a:br>
              <a:rPr lang="en-US" sz="1400"/>
            </a:br>
            <a:r>
              <a:rPr lang="en-US" sz="1400"/>
              <a:t>improvement</a:t>
            </a:r>
            <a:endParaRPr lang="en-US" sz="1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469202" y="1254130"/>
            <a:ext cx="873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CMM</a:t>
            </a:r>
            <a:endParaRPr lang="en-US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968696" y="5589241"/>
            <a:ext cx="46405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How long does it take for regular ISs to adjust </a:t>
            </a:r>
          </a:p>
          <a:p>
            <a:r>
              <a:rPr lang="en-US"/>
              <a:t>in order to support newly optimized processes?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8406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Classifications are blurred</a:t>
            </a:r>
            <a:br>
              <a:rPr lang="en-US"/>
            </a:br>
            <a:r>
              <a:rPr lang="en-US" sz="2800"/>
              <a:t>Good or bad?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9437" y="2242344"/>
            <a:ext cx="5867400" cy="3305175"/>
          </a:xfrm>
        </p:spPr>
      </p:pic>
    </p:spTree>
    <p:extLst>
      <p:ext uri="{BB962C8B-B14F-4D97-AF65-F5344CB8AC3E}">
        <p14:creationId xmlns:p14="http://schemas.microsoft.com/office/powerpoint/2010/main" val="21048250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4"/>
          <p:cNvSpPr/>
          <p:nvPr/>
        </p:nvSpPr>
        <p:spPr>
          <a:xfrm>
            <a:off x="2429538" y="3878132"/>
            <a:ext cx="1656971" cy="7750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CI-connection</a:t>
            </a:r>
            <a:endParaRPr lang="en-US" dirty="0"/>
          </a:p>
        </p:txBody>
      </p:sp>
      <p:sp>
        <p:nvSpPr>
          <p:cNvPr id="72" name="Rectangle 8"/>
          <p:cNvSpPr/>
          <p:nvPr/>
        </p:nvSpPr>
        <p:spPr>
          <a:xfrm>
            <a:off x="5283682" y="1938055"/>
            <a:ext cx="1656971" cy="72013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Category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3" name="Rectangle 24"/>
          <p:cNvSpPr/>
          <p:nvPr/>
        </p:nvSpPr>
        <p:spPr>
          <a:xfrm>
            <a:off x="5283682" y="3878133"/>
            <a:ext cx="1656971" cy="76267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Item</a:t>
            </a:r>
            <a:endParaRPr lang="en-US" dirty="0"/>
          </a:p>
        </p:txBody>
      </p:sp>
      <p:cxnSp>
        <p:nvCxnSpPr>
          <p:cNvPr id="90" name="Straight Connector 23"/>
          <p:cNvCxnSpPr/>
          <p:nvPr/>
        </p:nvCxnSpPr>
        <p:spPr>
          <a:xfrm rot="5400000">
            <a:off x="4688680" y="3485742"/>
            <a:ext cx="0" cy="120153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32"/>
          <p:cNvCxnSpPr/>
          <p:nvPr/>
        </p:nvCxnSpPr>
        <p:spPr>
          <a:xfrm rot="5400000" flipV="1">
            <a:off x="5100981" y="4088001"/>
            <a:ext cx="201916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23"/>
          <p:cNvCxnSpPr>
            <a:stCxn id="105" idx="0"/>
          </p:cNvCxnSpPr>
          <p:nvPr/>
        </p:nvCxnSpPr>
        <p:spPr>
          <a:xfrm flipV="1">
            <a:off x="3271757" y="2310646"/>
            <a:ext cx="1713966" cy="127612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32"/>
          <p:cNvCxnSpPr/>
          <p:nvPr/>
        </p:nvCxnSpPr>
        <p:spPr>
          <a:xfrm flipH="1">
            <a:off x="3272448" y="3593882"/>
            <a:ext cx="1494" cy="286791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32"/>
          <p:cNvCxnSpPr/>
          <p:nvPr/>
        </p:nvCxnSpPr>
        <p:spPr>
          <a:xfrm flipV="1">
            <a:off x="4985724" y="2310646"/>
            <a:ext cx="292147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Skupina 100"/>
          <p:cNvGrpSpPr/>
          <p:nvPr/>
        </p:nvGrpSpPr>
        <p:grpSpPr>
          <a:xfrm>
            <a:off x="3143673" y="3586769"/>
            <a:ext cx="255935" cy="292147"/>
            <a:chOff x="4460081" y="3268293"/>
            <a:chExt cx="255935" cy="292147"/>
          </a:xfrm>
        </p:grpSpPr>
        <p:cxnSp>
          <p:nvCxnSpPr>
            <p:cNvPr id="103" name="Straight Connector 4"/>
            <p:cNvCxnSpPr/>
            <p:nvPr/>
          </p:nvCxnSpPr>
          <p:spPr>
            <a:xfrm>
              <a:off x="4588167" y="3416424"/>
              <a:ext cx="127849" cy="14401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7"/>
            <p:cNvCxnSpPr/>
            <p:nvPr/>
          </p:nvCxnSpPr>
          <p:spPr>
            <a:xfrm flipH="1">
              <a:off x="4460081" y="3416424"/>
              <a:ext cx="128088" cy="14401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Oval 21"/>
            <p:cNvSpPr/>
            <p:nvPr/>
          </p:nvSpPr>
          <p:spPr>
            <a:xfrm>
              <a:off x="4514100" y="3268293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102" name="Straight Connector 32"/>
          <p:cNvCxnSpPr/>
          <p:nvPr/>
        </p:nvCxnSpPr>
        <p:spPr>
          <a:xfrm rot="16200000">
            <a:off x="5106080" y="2297974"/>
            <a:ext cx="201916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Skupina 105"/>
          <p:cNvGrpSpPr/>
          <p:nvPr/>
        </p:nvGrpSpPr>
        <p:grpSpPr>
          <a:xfrm rot="16200000" flipV="1">
            <a:off x="4104194" y="3937542"/>
            <a:ext cx="255935" cy="292147"/>
            <a:chOff x="4460081" y="3268293"/>
            <a:chExt cx="255935" cy="292147"/>
          </a:xfrm>
        </p:grpSpPr>
        <p:cxnSp>
          <p:nvCxnSpPr>
            <p:cNvPr id="107" name="Straight Connector 4"/>
            <p:cNvCxnSpPr/>
            <p:nvPr/>
          </p:nvCxnSpPr>
          <p:spPr>
            <a:xfrm>
              <a:off x="4588167" y="3416424"/>
              <a:ext cx="127849" cy="14401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7"/>
            <p:cNvCxnSpPr/>
            <p:nvPr/>
          </p:nvCxnSpPr>
          <p:spPr>
            <a:xfrm flipH="1">
              <a:off x="4460081" y="3416424"/>
              <a:ext cx="128088" cy="14401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Oval 21"/>
            <p:cNvSpPr/>
            <p:nvPr/>
          </p:nvSpPr>
          <p:spPr>
            <a:xfrm>
              <a:off x="4514100" y="3268293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Certainty</a:t>
            </a:r>
            <a:endParaRPr lang="en-US" dirty="0"/>
          </a:p>
        </p:txBody>
      </p:sp>
      <p:sp>
        <p:nvSpPr>
          <p:cNvPr id="110" name="Zástupný symbol pro obsah 5"/>
          <p:cNvSpPr txBox="1">
            <a:spLocks/>
          </p:cNvSpPr>
          <p:nvPr/>
        </p:nvSpPr>
        <p:spPr>
          <a:xfrm>
            <a:off x="3143673" y="1272544"/>
            <a:ext cx="6591985" cy="1264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Items (= objects as such, not their constructs) belongs to a category with a given certainty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33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4"/>
          <p:cNvSpPr/>
          <p:nvPr/>
        </p:nvSpPr>
        <p:spPr>
          <a:xfrm>
            <a:off x="2429538" y="3931741"/>
            <a:ext cx="1656971" cy="7750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CI-connection</a:t>
            </a:r>
            <a:endParaRPr lang="en-US" dirty="0"/>
          </a:p>
        </p:txBody>
      </p:sp>
      <p:sp>
        <p:nvSpPr>
          <p:cNvPr id="72" name="Rectangle 8"/>
          <p:cNvSpPr/>
          <p:nvPr/>
        </p:nvSpPr>
        <p:spPr>
          <a:xfrm>
            <a:off x="5283682" y="1991664"/>
            <a:ext cx="1656971" cy="72013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Category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3" name="Rectangle 24"/>
          <p:cNvSpPr/>
          <p:nvPr/>
        </p:nvSpPr>
        <p:spPr>
          <a:xfrm>
            <a:off x="5283682" y="3931742"/>
            <a:ext cx="1656971" cy="76267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Item</a:t>
            </a:r>
            <a:endParaRPr lang="en-US" dirty="0"/>
          </a:p>
        </p:txBody>
      </p:sp>
      <p:cxnSp>
        <p:nvCxnSpPr>
          <p:cNvPr id="90" name="Straight Connector 23"/>
          <p:cNvCxnSpPr/>
          <p:nvPr/>
        </p:nvCxnSpPr>
        <p:spPr>
          <a:xfrm rot="5400000">
            <a:off x="4688680" y="3539351"/>
            <a:ext cx="0" cy="120153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32"/>
          <p:cNvCxnSpPr/>
          <p:nvPr/>
        </p:nvCxnSpPr>
        <p:spPr>
          <a:xfrm rot="5400000" flipV="1">
            <a:off x="5100981" y="4141610"/>
            <a:ext cx="201916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23"/>
          <p:cNvCxnSpPr>
            <a:stCxn id="105" idx="0"/>
          </p:cNvCxnSpPr>
          <p:nvPr/>
        </p:nvCxnSpPr>
        <p:spPr>
          <a:xfrm flipV="1">
            <a:off x="3271757" y="2364255"/>
            <a:ext cx="1713966" cy="127612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32"/>
          <p:cNvCxnSpPr/>
          <p:nvPr/>
        </p:nvCxnSpPr>
        <p:spPr>
          <a:xfrm flipH="1">
            <a:off x="3272448" y="3647491"/>
            <a:ext cx="1494" cy="286791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32"/>
          <p:cNvCxnSpPr/>
          <p:nvPr/>
        </p:nvCxnSpPr>
        <p:spPr>
          <a:xfrm flipV="1">
            <a:off x="4985724" y="2364255"/>
            <a:ext cx="292147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Skupina 100"/>
          <p:cNvGrpSpPr/>
          <p:nvPr/>
        </p:nvGrpSpPr>
        <p:grpSpPr>
          <a:xfrm>
            <a:off x="3143673" y="3640378"/>
            <a:ext cx="255935" cy="292147"/>
            <a:chOff x="4460081" y="3268293"/>
            <a:chExt cx="255935" cy="292147"/>
          </a:xfrm>
        </p:grpSpPr>
        <p:cxnSp>
          <p:nvCxnSpPr>
            <p:cNvPr id="103" name="Straight Connector 4"/>
            <p:cNvCxnSpPr/>
            <p:nvPr/>
          </p:nvCxnSpPr>
          <p:spPr>
            <a:xfrm>
              <a:off x="4588167" y="3416424"/>
              <a:ext cx="127849" cy="14401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7"/>
            <p:cNvCxnSpPr/>
            <p:nvPr/>
          </p:nvCxnSpPr>
          <p:spPr>
            <a:xfrm flipH="1">
              <a:off x="4460081" y="3416424"/>
              <a:ext cx="128088" cy="14401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Oval 21"/>
            <p:cNvSpPr/>
            <p:nvPr/>
          </p:nvSpPr>
          <p:spPr>
            <a:xfrm>
              <a:off x="4514100" y="3268293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102" name="Straight Connector 32"/>
          <p:cNvCxnSpPr/>
          <p:nvPr/>
        </p:nvCxnSpPr>
        <p:spPr>
          <a:xfrm rot="16200000">
            <a:off x="5106080" y="2351583"/>
            <a:ext cx="201916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Skupina 105"/>
          <p:cNvGrpSpPr/>
          <p:nvPr/>
        </p:nvGrpSpPr>
        <p:grpSpPr>
          <a:xfrm rot="16200000" flipV="1">
            <a:off x="4104194" y="3991151"/>
            <a:ext cx="255935" cy="292147"/>
            <a:chOff x="4460081" y="3268293"/>
            <a:chExt cx="255935" cy="292147"/>
          </a:xfrm>
        </p:grpSpPr>
        <p:cxnSp>
          <p:nvCxnSpPr>
            <p:cNvPr id="107" name="Straight Connector 4"/>
            <p:cNvCxnSpPr/>
            <p:nvPr/>
          </p:nvCxnSpPr>
          <p:spPr>
            <a:xfrm>
              <a:off x="4588167" y="3416424"/>
              <a:ext cx="127849" cy="14401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7"/>
            <p:cNvCxnSpPr/>
            <p:nvPr/>
          </p:nvCxnSpPr>
          <p:spPr>
            <a:xfrm flipH="1">
              <a:off x="4460081" y="3416424"/>
              <a:ext cx="128088" cy="14401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Oval 21"/>
            <p:cNvSpPr/>
            <p:nvPr/>
          </p:nvSpPr>
          <p:spPr>
            <a:xfrm>
              <a:off x="4514100" y="3268293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Attention</a:t>
            </a:r>
            <a:endParaRPr lang="en-US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143673" y="1272544"/>
            <a:ext cx="6591985" cy="1264912"/>
          </a:xfrm>
        </p:spPr>
        <p:txBody>
          <a:bodyPr/>
          <a:lstStyle/>
          <a:p>
            <a:r>
              <a:rPr lang="en-US"/>
              <a:t>The fact is manifested with a certain attention in a given context</a:t>
            </a:r>
            <a:endParaRPr lang="en-US" dirty="0"/>
          </a:p>
        </p:txBody>
      </p:sp>
      <p:sp>
        <p:nvSpPr>
          <p:cNvPr id="21" name="Rectangle 24"/>
          <p:cNvSpPr/>
          <p:nvPr/>
        </p:nvSpPr>
        <p:spPr>
          <a:xfrm>
            <a:off x="8156293" y="3931742"/>
            <a:ext cx="1656971" cy="77500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Context</a:t>
            </a:r>
            <a:endParaRPr lang="en-US" dirty="0"/>
          </a:p>
        </p:txBody>
      </p:sp>
      <p:grpSp>
        <p:nvGrpSpPr>
          <p:cNvPr id="3" name="Skupina 2"/>
          <p:cNvGrpSpPr/>
          <p:nvPr/>
        </p:nvGrpSpPr>
        <p:grpSpPr>
          <a:xfrm>
            <a:off x="3177580" y="4701865"/>
            <a:ext cx="2100290" cy="1697993"/>
            <a:chOff x="1653580" y="4701864"/>
            <a:chExt cx="2100290" cy="1697993"/>
          </a:xfrm>
        </p:grpSpPr>
        <p:cxnSp>
          <p:nvCxnSpPr>
            <p:cNvPr id="30" name="Straight Connector 23"/>
            <p:cNvCxnSpPr>
              <a:stCxn id="38" idx="0"/>
            </p:cNvCxnSpPr>
            <p:nvPr/>
          </p:nvCxnSpPr>
          <p:spPr>
            <a:xfrm flipH="1" flipV="1">
              <a:off x="1747757" y="4988655"/>
              <a:ext cx="1713965" cy="1283352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2"/>
            <p:cNvCxnSpPr/>
            <p:nvPr/>
          </p:nvCxnSpPr>
          <p:spPr>
            <a:xfrm flipH="1" flipV="1">
              <a:off x="1748448" y="4701864"/>
              <a:ext cx="1494" cy="286791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2"/>
            <p:cNvCxnSpPr/>
            <p:nvPr/>
          </p:nvCxnSpPr>
          <p:spPr>
            <a:xfrm>
              <a:off x="3461723" y="6271890"/>
              <a:ext cx="292147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4" name="Skupina 33"/>
            <p:cNvGrpSpPr/>
            <p:nvPr/>
          </p:nvGrpSpPr>
          <p:grpSpPr>
            <a:xfrm rot="5400000" flipV="1">
              <a:off x="3479828" y="6125816"/>
              <a:ext cx="255935" cy="292147"/>
              <a:chOff x="4460081" y="3268293"/>
              <a:chExt cx="255935" cy="292147"/>
            </a:xfrm>
          </p:grpSpPr>
          <p:cxnSp>
            <p:nvCxnSpPr>
              <p:cNvPr id="36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35" name="Straight Connector 32"/>
            <p:cNvCxnSpPr/>
            <p:nvPr/>
          </p:nvCxnSpPr>
          <p:spPr>
            <a:xfrm rot="10800000" flipV="1">
              <a:off x="1653580" y="4797152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Rectangle 24"/>
          <p:cNvSpPr/>
          <p:nvPr/>
        </p:nvSpPr>
        <p:spPr>
          <a:xfrm>
            <a:off x="5265813" y="5906690"/>
            <a:ext cx="1693791" cy="76267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Manifestation</a:t>
            </a:r>
            <a:endParaRPr lang="en-US" dirty="0"/>
          </a:p>
        </p:txBody>
      </p:sp>
      <p:grpSp>
        <p:nvGrpSpPr>
          <p:cNvPr id="52" name="Skupina 51"/>
          <p:cNvGrpSpPr/>
          <p:nvPr/>
        </p:nvGrpSpPr>
        <p:grpSpPr>
          <a:xfrm flipH="1">
            <a:off x="6960096" y="4725145"/>
            <a:ext cx="2100290" cy="1697993"/>
            <a:chOff x="1653580" y="4701864"/>
            <a:chExt cx="2100290" cy="1697993"/>
          </a:xfrm>
        </p:grpSpPr>
        <p:cxnSp>
          <p:nvCxnSpPr>
            <p:cNvPr id="53" name="Straight Connector 23"/>
            <p:cNvCxnSpPr>
              <a:stCxn id="60" idx="0"/>
            </p:cNvCxnSpPr>
            <p:nvPr/>
          </p:nvCxnSpPr>
          <p:spPr>
            <a:xfrm flipH="1" flipV="1">
              <a:off x="1747757" y="4988655"/>
              <a:ext cx="1713965" cy="1283352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32"/>
            <p:cNvCxnSpPr/>
            <p:nvPr/>
          </p:nvCxnSpPr>
          <p:spPr>
            <a:xfrm flipH="1" flipV="1">
              <a:off x="1748448" y="4701864"/>
              <a:ext cx="1494" cy="286791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32"/>
            <p:cNvCxnSpPr/>
            <p:nvPr/>
          </p:nvCxnSpPr>
          <p:spPr>
            <a:xfrm>
              <a:off x="3461723" y="6271890"/>
              <a:ext cx="292147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6" name="Skupina 55"/>
            <p:cNvGrpSpPr/>
            <p:nvPr/>
          </p:nvGrpSpPr>
          <p:grpSpPr>
            <a:xfrm rot="5400000" flipV="1">
              <a:off x="3479828" y="6125816"/>
              <a:ext cx="255935" cy="292147"/>
              <a:chOff x="4460081" y="3268293"/>
              <a:chExt cx="255935" cy="292147"/>
            </a:xfrm>
          </p:grpSpPr>
          <p:cxnSp>
            <p:nvCxnSpPr>
              <p:cNvPr id="58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57" name="Straight Connector 32"/>
            <p:cNvCxnSpPr/>
            <p:nvPr/>
          </p:nvCxnSpPr>
          <p:spPr>
            <a:xfrm rot="10800000" flipV="1">
              <a:off x="1653580" y="4797152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25990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2639617" y="2204864"/>
            <a:ext cx="1656971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Romeo killing Romeo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638500" y="3664024"/>
            <a:ext cx="1656971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Romeo belonging to </a:t>
            </a:r>
            <a:r>
              <a:rPr lang="en-US" dirty="0" err="1"/>
              <a:t>Monteques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7536161" y="2204864"/>
            <a:ext cx="1656971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Juliet killing Juliet</a:t>
            </a:r>
          </a:p>
        </p:txBody>
      </p:sp>
      <p:sp>
        <p:nvSpPr>
          <p:cNvPr id="55" name="Rectangle 54"/>
          <p:cNvSpPr/>
          <p:nvPr/>
        </p:nvSpPr>
        <p:spPr>
          <a:xfrm>
            <a:off x="7536161" y="3650952"/>
            <a:ext cx="1656971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Juliet belonging to Capulets</a:t>
            </a:r>
          </a:p>
        </p:txBody>
      </p:sp>
      <p:sp>
        <p:nvSpPr>
          <p:cNvPr id="56" name="Rectangle 55"/>
          <p:cNvSpPr/>
          <p:nvPr/>
        </p:nvSpPr>
        <p:spPr>
          <a:xfrm>
            <a:off x="5040355" y="3650952"/>
            <a:ext cx="1656971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Romeo in love with Juliet</a:t>
            </a:r>
          </a:p>
        </p:txBody>
      </p:sp>
      <p:sp>
        <p:nvSpPr>
          <p:cNvPr id="57" name="Rectangle 56"/>
          <p:cNvSpPr/>
          <p:nvPr/>
        </p:nvSpPr>
        <p:spPr>
          <a:xfrm>
            <a:off x="5040354" y="5106888"/>
            <a:ext cx="1656971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&lt;fact1&gt;</a:t>
            </a:r>
            <a:r>
              <a:rPr lang="en-US" dirty="0"/>
              <a:t> and </a:t>
            </a:r>
            <a:r>
              <a:rPr lang="en-US" dirty="0">
                <a:solidFill>
                  <a:srgbClr val="FFFF00"/>
                </a:solidFill>
              </a:rPr>
              <a:t>&lt;fact2&gt;</a:t>
            </a:r>
            <a:r>
              <a:rPr lang="en-US" dirty="0"/>
              <a:t> and </a:t>
            </a:r>
            <a:r>
              <a:rPr lang="en-US" dirty="0">
                <a:solidFill>
                  <a:srgbClr val="FFFF00"/>
                </a:solidFill>
              </a:rPr>
              <a:t>&lt;fact3&gt;</a:t>
            </a:r>
          </a:p>
        </p:txBody>
      </p:sp>
      <p:cxnSp>
        <p:nvCxnSpPr>
          <p:cNvPr id="4" name="Straight Arrow Connector 3"/>
          <p:cNvCxnSpPr>
            <a:stCxn id="23" idx="3"/>
            <a:endCxn id="53" idx="1"/>
          </p:cNvCxnSpPr>
          <p:nvPr/>
        </p:nvCxnSpPr>
        <p:spPr>
          <a:xfrm>
            <a:off x="4296588" y="2662064"/>
            <a:ext cx="323957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231905" y="2292732"/>
            <a:ext cx="1273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Resulting in</a:t>
            </a:r>
          </a:p>
        </p:txBody>
      </p:sp>
      <p:cxnSp>
        <p:nvCxnSpPr>
          <p:cNvPr id="7" name="Straight Connector 6"/>
          <p:cNvCxnSpPr>
            <a:stCxn id="46" idx="2"/>
            <a:endCxn id="57" idx="0"/>
          </p:cNvCxnSpPr>
          <p:nvPr/>
        </p:nvCxnSpPr>
        <p:spPr>
          <a:xfrm>
            <a:off x="3466985" y="4578424"/>
            <a:ext cx="2401854" cy="528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6" idx="2"/>
            <a:endCxn id="57" idx="0"/>
          </p:cNvCxnSpPr>
          <p:nvPr/>
        </p:nvCxnSpPr>
        <p:spPr>
          <a:xfrm flipH="1">
            <a:off x="5868840" y="4565352"/>
            <a:ext cx="1" cy="5415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5" idx="2"/>
            <a:endCxn id="57" idx="0"/>
          </p:cNvCxnSpPr>
          <p:nvPr/>
        </p:nvCxnSpPr>
        <p:spPr>
          <a:xfrm flipH="1">
            <a:off x="5868840" y="4565352"/>
            <a:ext cx="2495807" cy="5415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63752" y="4785776"/>
            <a:ext cx="686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Fact1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807968" y="4668566"/>
            <a:ext cx="686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Fact2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209602" y="4725144"/>
            <a:ext cx="686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Fact3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364647" y="5106888"/>
            <a:ext cx="1656971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Story plot</a:t>
            </a:r>
          </a:p>
        </p:txBody>
      </p:sp>
      <p:cxnSp>
        <p:nvCxnSpPr>
          <p:cNvPr id="13" name="Straight Arrow Connector 12"/>
          <p:cNvCxnSpPr>
            <a:stCxn id="57" idx="3"/>
            <a:endCxn id="21" idx="1"/>
          </p:cNvCxnSpPr>
          <p:nvPr/>
        </p:nvCxnSpPr>
        <p:spPr>
          <a:xfrm>
            <a:off x="6697324" y="5564088"/>
            <a:ext cx="166732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816081" y="5517232"/>
            <a:ext cx="1363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Belonging to</a:t>
            </a:r>
          </a:p>
        </p:txBody>
      </p:sp>
      <p:sp>
        <p:nvSpPr>
          <p:cNvPr id="22" name="Zástupný symbol pro obsah 5"/>
          <p:cNvSpPr txBox="1">
            <a:spLocks/>
          </p:cNvSpPr>
          <p:nvPr/>
        </p:nvSpPr>
        <p:spPr>
          <a:xfrm>
            <a:off x="3143673" y="1272544"/>
            <a:ext cx="6591985" cy="1264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 some cases, it might be also useful to mention non-trivial concepts – contexts, categories, classifications or manifestations</a:t>
            </a:r>
          </a:p>
        </p:txBody>
      </p:sp>
      <p:sp>
        <p:nvSpPr>
          <p:cNvPr id="25" name="Nadpis 3"/>
          <p:cNvSpPr>
            <a:spLocks noGrp="1"/>
          </p:cNvSpPr>
          <p:nvPr>
            <p:ph type="title"/>
          </p:nvPr>
        </p:nvSpPr>
        <p:spPr>
          <a:xfrm>
            <a:off x="963702" y="166225"/>
            <a:ext cx="6589199" cy="1280890"/>
          </a:xfrm>
        </p:spPr>
        <p:txBody>
          <a:bodyPr/>
          <a:lstStyle/>
          <a:p>
            <a:r>
              <a:rPr lang="en-US"/>
              <a:t>R-edges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73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46" grpId="0" animBg="1"/>
      <p:bldP spid="53" grpId="0" animBg="1"/>
      <p:bldP spid="55" grpId="0" animBg="1"/>
      <p:bldP spid="56" grpId="0" animBg="1"/>
      <p:bldP spid="57" grpId="0" animBg="1"/>
      <p:bldP spid="5" grpId="0"/>
      <p:bldP spid="18" grpId="0"/>
      <p:bldP spid="19" grpId="0"/>
      <p:bldP spid="20" grpId="0"/>
      <p:bldP spid="21" grpId="0" animBg="1"/>
      <p:bldP spid="2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4"/>
          <p:cNvSpPr/>
          <p:nvPr/>
        </p:nvSpPr>
        <p:spPr>
          <a:xfrm>
            <a:off x="2429538" y="3931741"/>
            <a:ext cx="1656971" cy="7750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CI-connection</a:t>
            </a:r>
            <a:endParaRPr lang="en-US" dirty="0"/>
          </a:p>
        </p:txBody>
      </p:sp>
      <p:sp>
        <p:nvSpPr>
          <p:cNvPr id="72" name="Rectangle 8"/>
          <p:cNvSpPr/>
          <p:nvPr/>
        </p:nvSpPr>
        <p:spPr>
          <a:xfrm>
            <a:off x="5283682" y="1991664"/>
            <a:ext cx="1656971" cy="72013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Category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3" name="Rectangle 24"/>
          <p:cNvSpPr/>
          <p:nvPr/>
        </p:nvSpPr>
        <p:spPr>
          <a:xfrm>
            <a:off x="5283682" y="3931742"/>
            <a:ext cx="1656971" cy="76267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Item</a:t>
            </a:r>
            <a:endParaRPr lang="en-US" dirty="0"/>
          </a:p>
        </p:txBody>
      </p:sp>
      <p:cxnSp>
        <p:nvCxnSpPr>
          <p:cNvPr id="90" name="Straight Connector 23"/>
          <p:cNvCxnSpPr/>
          <p:nvPr/>
        </p:nvCxnSpPr>
        <p:spPr>
          <a:xfrm rot="5400000">
            <a:off x="4688680" y="3539351"/>
            <a:ext cx="0" cy="120153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32"/>
          <p:cNvCxnSpPr/>
          <p:nvPr/>
        </p:nvCxnSpPr>
        <p:spPr>
          <a:xfrm rot="5400000" flipV="1">
            <a:off x="5100981" y="4141610"/>
            <a:ext cx="201916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23"/>
          <p:cNvCxnSpPr>
            <a:stCxn id="105" idx="0"/>
          </p:cNvCxnSpPr>
          <p:nvPr/>
        </p:nvCxnSpPr>
        <p:spPr>
          <a:xfrm flipV="1">
            <a:off x="3271757" y="2364255"/>
            <a:ext cx="1713966" cy="127612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32"/>
          <p:cNvCxnSpPr/>
          <p:nvPr/>
        </p:nvCxnSpPr>
        <p:spPr>
          <a:xfrm flipH="1">
            <a:off x="3272448" y="3647491"/>
            <a:ext cx="1494" cy="286791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32"/>
          <p:cNvCxnSpPr/>
          <p:nvPr/>
        </p:nvCxnSpPr>
        <p:spPr>
          <a:xfrm flipV="1">
            <a:off x="4985724" y="2364255"/>
            <a:ext cx="292147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Skupina 100"/>
          <p:cNvGrpSpPr/>
          <p:nvPr/>
        </p:nvGrpSpPr>
        <p:grpSpPr>
          <a:xfrm>
            <a:off x="3143673" y="3640378"/>
            <a:ext cx="255935" cy="292147"/>
            <a:chOff x="4460081" y="3268293"/>
            <a:chExt cx="255935" cy="292147"/>
          </a:xfrm>
        </p:grpSpPr>
        <p:cxnSp>
          <p:nvCxnSpPr>
            <p:cNvPr id="103" name="Straight Connector 4"/>
            <p:cNvCxnSpPr/>
            <p:nvPr/>
          </p:nvCxnSpPr>
          <p:spPr>
            <a:xfrm>
              <a:off x="4588167" y="3416424"/>
              <a:ext cx="127849" cy="14401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7"/>
            <p:cNvCxnSpPr/>
            <p:nvPr/>
          </p:nvCxnSpPr>
          <p:spPr>
            <a:xfrm flipH="1">
              <a:off x="4460081" y="3416424"/>
              <a:ext cx="128088" cy="14401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Oval 21"/>
            <p:cNvSpPr/>
            <p:nvPr/>
          </p:nvSpPr>
          <p:spPr>
            <a:xfrm>
              <a:off x="4514100" y="3268293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102" name="Straight Connector 32"/>
          <p:cNvCxnSpPr/>
          <p:nvPr/>
        </p:nvCxnSpPr>
        <p:spPr>
          <a:xfrm rot="16200000">
            <a:off x="5106080" y="2351583"/>
            <a:ext cx="201916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Skupina 105"/>
          <p:cNvGrpSpPr/>
          <p:nvPr/>
        </p:nvGrpSpPr>
        <p:grpSpPr>
          <a:xfrm rot="16200000" flipV="1">
            <a:off x="4104194" y="3991151"/>
            <a:ext cx="255935" cy="292147"/>
            <a:chOff x="4460081" y="3268293"/>
            <a:chExt cx="255935" cy="292147"/>
          </a:xfrm>
        </p:grpSpPr>
        <p:cxnSp>
          <p:nvCxnSpPr>
            <p:cNvPr id="107" name="Straight Connector 4"/>
            <p:cNvCxnSpPr/>
            <p:nvPr/>
          </p:nvCxnSpPr>
          <p:spPr>
            <a:xfrm>
              <a:off x="4588167" y="3416424"/>
              <a:ext cx="127849" cy="14401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7"/>
            <p:cNvCxnSpPr/>
            <p:nvPr/>
          </p:nvCxnSpPr>
          <p:spPr>
            <a:xfrm flipH="1">
              <a:off x="4460081" y="3416424"/>
              <a:ext cx="128088" cy="14401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Oval 21"/>
            <p:cNvSpPr/>
            <p:nvPr/>
          </p:nvSpPr>
          <p:spPr>
            <a:xfrm>
              <a:off x="4514100" y="3268293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R-edges</a:t>
            </a:r>
            <a:endParaRPr lang="en-US" dirty="0"/>
          </a:p>
        </p:txBody>
      </p:sp>
      <p:sp>
        <p:nvSpPr>
          <p:cNvPr id="21" name="Rectangle 24"/>
          <p:cNvSpPr/>
          <p:nvPr/>
        </p:nvSpPr>
        <p:spPr>
          <a:xfrm>
            <a:off x="8156293" y="3931742"/>
            <a:ext cx="1656971" cy="77500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Context</a:t>
            </a:r>
            <a:endParaRPr lang="en-US" dirty="0"/>
          </a:p>
        </p:txBody>
      </p:sp>
      <p:cxnSp>
        <p:nvCxnSpPr>
          <p:cNvPr id="43" name="Straight Connector 23"/>
          <p:cNvCxnSpPr/>
          <p:nvPr/>
        </p:nvCxnSpPr>
        <p:spPr>
          <a:xfrm flipV="1">
            <a:off x="6083897" y="2713113"/>
            <a:ext cx="0" cy="120153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32"/>
          <p:cNvCxnSpPr/>
          <p:nvPr/>
        </p:nvCxnSpPr>
        <p:spPr>
          <a:xfrm>
            <a:off x="5984430" y="3827140"/>
            <a:ext cx="201916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>
            <a:off x="5774060" y="3195144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R</a:t>
            </a:r>
            <a:endParaRPr lang="en-US" sz="1400" dirty="0"/>
          </a:p>
        </p:txBody>
      </p:sp>
      <p:grpSp>
        <p:nvGrpSpPr>
          <p:cNvPr id="52" name="Skupina 51"/>
          <p:cNvGrpSpPr/>
          <p:nvPr/>
        </p:nvGrpSpPr>
        <p:grpSpPr>
          <a:xfrm flipV="1">
            <a:off x="5983022" y="2785121"/>
            <a:ext cx="201916" cy="211901"/>
            <a:chOff x="4271268" y="2636912"/>
            <a:chExt cx="201916" cy="211901"/>
          </a:xfrm>
        </p:grpSpPr>
        <p:cxnSp>
          <p:nvCxnSpPr>
            <p:cNvPr id="53" name="Straight Connector 32"/>
            <p:cNvCxnSpPr/>
            <p:nvPr/>
          </p:nvCxnSpPr>
          <p:spPr>
            <a:xfrm>
              <a:off x="4271268" y="2848813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39"/>
            <p:cNvSpPr/>
            <p:nvPr/>
          </p:nvSpPr>
          <p:spPr>
            <a:xfrm rot="10800000">
              <a:off x="4296667" y="2636912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55" name="TextovéPole 54"/>
          <p:cNvSpPr txBox="1"/>
          <p:nvPr/>
        </p:nvSpPr>
        <p:spPr>
          <a:xfrm>
            <a:off x="5790873" y="5193535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R</a:t>
            </a:r>
            <a:endParaRPr lang="en-US" sz="1400" dirty="0"/>
          </a:p>
        </p:txBody>
      </p:sp>
      <p:grpSp>
        <p:nvGrpSpPr>
          <p:cNvPr id="56" name="Skupina 55"/>
          <p:cNvGrpSpPr/>
          <p:nvPr/>
        </p:nvGrpSpPr>
        <p:grpSpPr>
          <a:xfrm flipV="1">
            <a:off x="5999835" y="4711504"/>
            <a:ext cx="203324" cy="1201536"/>
            <a:chOff x="4475835" y="4563296"/>
            <a:chExt cx="203324" cy="1201536"/>
          </a:xfrm>
        </p:grpSpPr>
        <p:cxnSp>
          <p:nvCxnSpPr>
            <p:cNvPr id="57" name="Straight Connector 23"/>
            <p:cNvCxnSpPr/>
            <p:nvPr/>
          </p:nvCxnSpPr>
          <p:spPr>
            <a:xfrm flipV="1">
              <a:off x="4576710" y="4563296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32"/>
            <p:cNvCxnSpPr/>
            <p:nvPr/>
          </p:nvCxnSpPr>
          <p:spPr>
            <a:xfrm>
              <a:off x="4477243" y="5677323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9" name="Skupina 58"/>
            <p:cNvGrpSpPr/>
            <p:nvPr/>
          </p:nvGrpSpPr>
          <p:grpSpPr>
            <a:xfrm flipV="1">
              <a:off x="4475835" y="4635303"/>
              <a:ext cx="201916" cy="211901"/>
              <a:chOff x="4271268" y="2636912"/>
              <a:chExt cx="201916" cy="211901"/>
            </a:xfrm>
          </p:grpSpPr>
          <p:cxnSp>
            <p:nvCxnSpPr>
              <p:cNvPr id="60" name="Straight Connector 32"/>
              <p:cNvCxnSpPr/>
              <p:nvPr/>
            </p:nvCxnSpPr>
            <p:spPr>
              <a:xfrm>
                <a:off x="4271268" y="2848813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Oval 39"/>
              <p:cNvSpPr/>
              <p:nvPr/>
            </p:nvSpPr>
            <p:spPr>
              <a:xfrm rot="10800000">
                <a:off x="4296667" y="2636912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cxnSp>
        <p:nvCxnSpPr>
          <p:cNvPr id="62" name="Straight Connector 23"/>
          <p:cNvCxnSpPr/>
          <p:nvPr/>
        </p:nvCxnSpPr>
        <p:spPr>
          <a:xfrm rot="5400000">
            <a:off x="4688680" y="3882103"/>
            <a:ext cx="0" cy="120153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32"/>
          <p:cNvCxnSpPr/>
          <p:nvPr/>
        </p:nvCxnSpPr>
        <p:spPr>
          <a:xfrm rot="5400000" flipV="1">
            <a:off x="5100981" y="4484362"/>
            <a:ext cx="201916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Skupina 63"/>
          <p:cNvGrpSpPr/>
          <p:nvPr/>
        </p:nvGrpSpPr>
        <p:grpSpPr>
          <a:xfrm rot="5400000">
            <a:off x="4164912" y="4377005"/>
            <a:ext cx="201916" cy="211901"/>
            <a:chOff x="4271268" y="2636912"/>
            <a:chExt cx="201916" cy="211901"/>
          </a:xfrm>
        </p:grpSpPr>
        <p:cxnSp>
          <p:nvCxnSpPr>
            <p:cNvPr id="65" name="Straight Connector 32"/>
            <p:cNvCxnSpPr/>
            <p:nvPr/>
          </p:nvCxnSpPr>
          <p:spPr>
            <a:xfrm>
              <a:off x="4271268" y="2848813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Oval 39"/>
            <p:cNvSpPr/>
            <p:nvPr/>
          </p:nvSpPr>
          <p:spPr>
            <a:xfrm rot="10800000">
              <a:off x="4296667" y="2636912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7" name="Skupina 66"/>
          <p:cNvGrpSpPr/>
          <p:nvPr/>
        </p:nvGrpSpPr>
        <p:grpSpPr>
          <a:xfrm rot="16200000" flipH="1" flipV="1">
            <a:off x="7459202" y="3713475"/>
            <a:ext cx="203324" cy="1201536"/>
            <a:chOff x="4475835" y="4563296"/>
            <a:chExt cx="203324" cy="1201536"/>
          </a:xfrm>
        </p:grpSpPr>
        <p:cxnSp>
          <p:nvCxnSpPr>
            <p:cNvPr id="68" name="Straight Connector 23"/>
            <p:cNvCxnSpPr/>
            <p:nvPr/>
          </p:nvCxnSpPr>
          <p:spPr>
            <a:xfrm flipV="1">
              <a:off x="4576710" y="4563296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32"/>
            <p:cNvCxnSpPr/>
            <p:nvPr/>
          </p:nvCxnSpPr>
          <p:spPr>
            <a:xfrm>
              <a:off x="4477243" y="5677323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0" name="Skupina 69"/>
            <p:cNvGrpSpPr/>
            <p:nvPr/>
          </p:nvGrpSpPr>
          <p:grpSpPr>
            <a:xfrm flipV="1">
              <a:off x="4475835" y="4635303"/>
              <a:ext cx="201916" cy="211901"/>
              <a:chOff x="4271268" y="2636912"/>
              <a:chExt cx="201916" cy="211901"/>
            </a:xfrm>
          </p:grpSpPr>
          <p:cxnSp>
            <p:nvCxnSpPr>
              <p:cNvPr id="74" name="Straight Connector 32"/>
              <p:cNvCxnSpPr/>
              <p:nvPr/>
            </p:nvCxnSpPr>
            <p:spPr>
              <a:xfrm>
                <a:off x="4271268" y="2848813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Oval 39"/>
              <p:cNvSpPr/>
              <p:nvPr/>
            </p:nvSpPr>
            <p:spPr>
              <a:xfrm rot="10800000">
                <a:off x="4296667" y="2636912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sp>
        <p:nvSpPr>
          <p:cNvPr id="76" name="TextovéPole 75"/>
          <p:cNvSpPr txBox="1"/>
          <p:nvPr/>
        </p:nvSpPr>
        <p:spPr>
          <a:xfrm>
            <a:off x="4609887" y="4205536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R</a:t>
            </a:r>
            <a:endParaRPr lang="en-US" sz="1400" dirty="0"/>
          </a:p>
        </p:txBody>
      </p:sp>
      <p:sp>
        <p:nvSpPr>
          <p:cNvPr id="77" name="TextovéPole 76"/>
          <p:cNvSpPr txBox="1"/>
          <p:nvPr/>
        </p:nvSpPr>
        <p:spPr>
          <a:xfrm>
            <a:off x="7386506" y="4011466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R</a:t>
            </a:r>
            <a:endParaRPr lang="en-US" sz="1400" dirty="0"/>
          </a:p>
        </p:txBody>
      </p:sp>
      <p:grpSp>
        <p:nvGrpSpPr>
          <p:cNvPr id="78" name="Skupina 77"/>
          <p:cNvGrpSpPr/>
          <p:nvPr/>
        </p:nvGrpSpPr>
        <p:grpSpPr>
          <a:xfrm>
            <a:off x="3177580" y="4701865"/>
            <a:ext cx="2100290" cy="1697993"/>
            <a:chOff x="1653580" y="4701864"/>
            <a:chExt cx="2100290" cy="1697993"/>
          </a:xfrm>
        </p:grpSpPr>
        <p:cxnSp>
          <p:nvCxnSpPr>
            <p:cNvPr id="79" name="Straight Connector 23"/>
            <p:cNvCxnSpPr>
              <a:stCxn id="86" idx="0"/>
            </p:cNvCxnSpPr>
            <p:nvPr/>
          </p:nvCxnSpPr>
          <p:spPr>
            <a:xfrm flipH="1" flipV="1">
              <a:off x="1747757" y="4988655"/>
              <a:ext cx="1713965" cy="1283352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32"/>
            <p:cNvCxnSpPr/>
            <p:nvPr/>
          </p:nvCxnSpPr>
          <p:spPr>
            <a:xfrm flipH="1" flipV="1">
              <a:off x="1748448" y="4701864"/>
              <a:ext cx="1494" cy="286791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32"/>
            <p:cNvCxnSpPr/>
            <p:nvPr/>
          </p:nvCxnSpPr>
          <p:spPr>
            <a:xfrm>
              <a:off x="3461723" y="6271890"/>
              <a:ext cx="292147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2" name="Skupina 81"/>
            <p:cNvGrpSpPr/>
            <p:nvPr/>
          </p:nvGrpSpPr>
          <p:grpSpPr>
            <a:xfrm rot="5400000" flipV="1">
              <a:off x="3479828" y="6125816"/>
              <a:ext cx="255935" cy="292147"/>
              <a:chOff x="4460081" y="3268293"/>
              <a:chExt cx="255935" cy="292147"/>
            </a:xfrm>
          </p:grpSpPr>
          <p:cxnSp>
            <p:nvCxnSpPr>
              <p:cNvPr id="84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83" name="Straight Connector 32"/>
            <p:cNvCxnSpPr/>
            <p:nvPr/>
          </p:nvCxnSpPr>
          <p:spPr>
            <a:xfrm rot="10800000" flipV="1">
              <a:off x="1653580" y="4797152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Rectangle 24"/>
          <p:cNvSpPr/>
          <p:nvPr/>
        </p:nvSpPr>
        <p:spPr>
          <a:xfrm>
            <a:off x="5265813" y="5906690"/>
            <a:ext cx="1693791" cy="76267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Manifestation</a:t>
            </a:r>
            <a:endParaRPr lang="en-US" dirty="0"/>
          </a:p>
        </p:txBody>
      </p:sp>
      <p:grpSp>
        <p:nvGrpSpPr>
          <p:cNvPr id="88" name="Skupina 87"/>
          <p:cNvGrpSpPr/>
          <p:nvPr/>
        </p:nvGrpSpPr>
        <p:grpSpPr>
          <a:xfrm flipH="1">
            <a:off x="6960096" y="4725145"/>
            <a:ext cx="2100290" cy="1697993"/>
            <a:chOff x="1653580" y="4701864"/>
            <a:chExt cx="2100290" cy="1697993"/>
          </a:xfrm>
        </p:grpSpPr>
        <p:cxnSp>
          <p:nvCxnSpPr>
            <p:cNvPr id="89" name="Straight Connector 23"/>
            <p:cNvCxnSpPr>
              <a:stCxn id="110" idx="0"/>
            </p:cNvCxnSpPr>
            <p:nvPr/>
          </p:nvCxnSpPr>
          <p:spPr>
            <a:xfrm flipH="1" flipV="1">
              <a:off x="1747757" y="4988655"/>
              <a:ext cx="1713965" cy="1283352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32"/>
            <p:cNvCxnSpPr/>
            <p:nvPr/>
          </p:nvCxnSpPr>
          <p:spPr>
            <a:xfrm flipH="1" flipV="1">
              <a:off x="1748448" y="4701864"/>
              <a:ext cx="1494" cy="286791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32"/>
            <p:cNvCxnSpPr/>
            <p:nvPr/>
          </p:nvCxnSpPr>
          <p:spPr>
            <a:xfrm>
              <a:off x="3461723" y="6271890"/>
              <a:ext cx="292147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4" name="Skupina 93"/>
            <p:cNvGrpSpPr/>
            <p:nvPr/>
          </p:nvGrpSpPr>
          <p:grpSpPr>
            <a:xfrm rot="5400000" flipV="1">
              <a:off x="3479828" y="6125816"/>
              <a:ext cx="255935" cy="292147"/>
              <a:chOff x="4460081" y="3268293"/>
              <a:chExt cx="255935" cy="292147"/>
            </a:xfrm>
          </p:grpSpPr>
          <p:cxnSp>
            <p:nvCxnSpPr>
              <p:cNvPr id="96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0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95" name="Straight Connector 32"/>
            <p:cNvCxnSpPr/>
            <p:nvPr/>
          </p:nvCxnSpPr>
          <p:spPr>
            <a:xfrm rot="10800000" flipV="1">
              <a:off x="1653580" y="4797152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17201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24"/>
          <p:cNvSpPr/>
          <p:nvPr/>
        </p:nvSpPr>
        <p:spPr>
          <a:xfrm>
            <a:off x="2429538" y="3931741"/>
            <a:ext cx="1656971" cy="7750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CI-connection</a:t>
            </a:r>
            <a:endParaRPr lang="en-US" dirty="0"/>
          </a:p>
        </p:txBody>
      </p:sp>
      <p:sp>
        <p:nvSpPr>
          <p:cNvPr id="72" name="Rectangle 8"/>
          <p:cNvSpPr/>
          <p:nvPr/>
        </p:nvSpPr>
        <p:spPr>
          <a:xfrm>
            <a:off x="5283682" y="1991664"/>
            <a:ext cx="1656971" cy="72013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Category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3" name="Rectangle 24"/>
          <p:cNvSpPr/>
          <p:nvPr/>
        </p:nvSpPr>
        <p:spPr>
          <a:xfrm>
            <a:off x="5283682" y="3931742"/>
            <a:ext cx="1656971" cy="76267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Item</a:t>
            </a:r>
            <a:endParaRPr lang="en-US" dirty="0"/>
          </a:p>
        </p:txBody>
      </p:sp>
      <p:cxnSp>
        <p:nvCxnSpPr>
          <p:cNvPr id="90" name="Straight Connector 23"/>
          <p:cNvCxnSpPr/>
          <p:nvPr/>
        </p:nvCxnSpPr>
        <p:spPr>
          <a:xfrm rot="5400000">
            <a:off x="4688680" y="3539351"/>
            <a:ext cx="0" cy="120153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32"/>
          <p:cNvCxnSpPr/>
          <p:nvPr/>
        </p:nvCxnSpPr>
        <p:spPr>
          <a:xfrm rot="5400000" flipV="1">
            <a:off x="5100981" y="4141610"/>
            <a:ext cx="201916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23"/>
          <p:cNvCxnSpPr>
            <a:stCxn id="105" idx="0"/>
          </p:cNvCxnSpPr>
          <p:nvPr/>
        </p:nvCxnSpPr>
        <p:spPr>
          <a:xfrm flipV="1">
            <a:off x="3271757" y="2364255"/>
            <a:ext cx="1713966" cy="127612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32"/>
          <p:cNvCxnSpPr/>
          <p:nvPr/>
        </p:nvCxnSpPr>
        <p:spPr>
          <a:xfrm flipH="1">
            <a:off x="3272448" y="3647491"/>
            <a:ext cx="1494" cy="286791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32"/>
          <p:cNvCxnSpPr/>
          <p:nvPr/>
        </p:nvCxnSpPr>
        <p:spPr>
          <a:xfrm flipV="1">
            <a:off x="4985724" y="2364255"/>
            <a:ext cx="292147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Skupina 100"/>
          <p:cNvGrpSpPr/>
          <p:nvPr/>
        </p:nvGrpSpPr>
        <p:grpSpPr>
          <a:xfrm>
            <a:off x="3143673" y="3640378"/>
            <a:ext cx="255935" cy="292147"/>
            <a:chOff x="4460081" y="3268293"/>
            <a:chExt cx="255935" cy="292147"/>
          </a:xfrm>
        </p:grpSpPr>
        <p:cxnSp>
          <p:nvCxnSpPr>
            <p:cNvPr id="103" name="Straight Connector 4"/>
            <p:cNvCxnSpPr/>
            <p:nvPr/>
          </p:nvCxnSpPr>
          <p:spPr>
            <a:xfrm>
              <a:off x="4588167" y="3416424"/>
              <a:ext cx="127849" cy="14401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7"/>
            <p:cNvCxnSpPr/>
            <p:nvPr/>
          </p:nvCxnSpPr>
          <p:spPr>
            <a:xfrm flipH="1">
              <a:off x="4460081" y="3416424"/>
              <a:ext cx="128088" cy="14401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Oval 21"/>
            <p:cNvSpPr/>
            <p:nvPr/>
          </p:nvSpPr>
          <p:spPr>
            <a:xfrm>
              <a:off x="4514100" y="3268293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102" name="Straight Connector 32"/>
          <p:cNvCxnSpPr/>
          <p:nvPr/>
        </p:nvCxnSpPr>
        <p:spPr>
          <a:xfrm rot="16200000">
            <a:off x="5106080" y="2351583"/>
            <a:ext cx="201916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Skupina 105"/>
          <p:cNvGrpSpPr/>
          <p:nvPr/>
        </p:nvGrpSpPr>
        <p:grpSpPr>
          <a:xfrm rot="16200000" flipV="1">
            <a:off x="4104194" y="3991151"/>
            <a:ext cx="255935" cy="292147"/>
            <a:chOff x="4460081" y="3268293"/>
            <a:chExt cx="255935" cy="292147"/>
          </a:xfrm>
        </p:grpSpPr>
        <p:cxnSp>
          <p:nvCxnSpPr>
            <p:cNvPr id="107" name="Straight Connector 4"/>
            <p:cNvCxnSpPr/>
            <p:nvPr/>
          </p:nvCxnSpPr>
          <p:spPr>
            <a:xfrm>
              <a:off x="4588167" y="3416424"/>
              <a:ext cx="127849" cy="14401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7"/>
            <p:cNvCxnSpPr/>
            <p:nvPr/>
          </p:nvCxnSpPr>
          <p:spPr>
            <a:xfrm flipH="1">
              <a:off x="4460081" y="3416424"/>
              <a:ext cx="128088" cy="14401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Oval 21"/>
            <p:cNvSpPr/>
            <p:nvPr/>
          </p:nvSpPr>
          <p:spPr>
            <a:xfrm>
              <a:off x="4514100" y="3268293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55419" y="54236"/>
            <a:ext cx="10772775" cy="1658198"/>
          </a:xfrm>
        </p:spPr>
        <p:txBody>
          <a:bodyPr/>
          <a:lstStyle/>
          <a:p>
            <a:r>
              <a:rPr lang="en-US"/>
              <a:t>Context base</a:t>
            </a:r>
            <a:endParaRPr lang="en-US" dirty="0"/>
          </a:p>
        </p:txBody>
      </p:sp>
      <p:sp>
        <p:nvSpPr>
          <p:cNvPr id="86" name="Zástupný symbol pro obsah 5"/>
          <p:cNvSpPr>
            <a:spLocks noGrp="1"/>
          </p:cNvSpPr>
          <p:nvPr>
            <p:ph idx="1"/>
          </p:nvPr>
        </p:nvSpPr>
        <p:spPr>
          <a:xfrm>
            <a:off x="3806848" y="860857"/>
            <a:ext cx="6591985" cy="1264912"/>
          </a:xfrm>
        </p:spPr>
        <p:txBody>
          <a:bodyPr/>
          <a:lstStyle/>
          <a:p>
            <a:r>
              <a:rPr lang="en-US"/>
              <a:t>Context serves as a model. The base edge defines the set of categories to classify its items to</a:t>
            </a:r>
            <a:endParaRPr lang="en-US" dirty="0"/>
          </a:p>
        </p:txBody>
      </p:sp>
      <p:sp>
        <p:nvSpPr>
          <p:cNvPr id="21" name="Rectangle 24"/>
          <p:cNvSpPr/>
          <p:nvPr/>
        </p:nvSpPr>
        <p:spPr>
          <a:xfrm>
            <a:off x="8156293" y="3931742"/>
            <a:ext cx="1656971" cy="77500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Context</a:t>
            </a:r>
            <a:endParaRPr lang="en-US" dirty="0"/>
          </a:p>
        </p:txBody>
      </p:sp>
      <p:cxnSp>
        <p:nvCxnSpPr>
          <p:cNvPr id="43" name="Straight Connector 23"/>
          <p:cNvCxnSpPr/>
          <p:nvPr/>
        </p:nvCxnSpPr>
        <p:spPr>
          <a:xfrm flipV="1">
            <a:off x="6083897" y="2713113"/>
            <a:ext cx="0" cy="120153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32"/>
          <p:cNvCxnSpPr/>
          <p:nvPr/>
        </p:nvCxnSpPr>
        <p:spPr>
          <a:xfrm>
            <a:off x="5984430" y="3827140"/>
            <a:ext cx="201916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>
            <a:off x="5774060" y="3195144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R</a:t>
            </a:r>
            <a:endParaRPr lang="en-US" sz="1400" dirty="0"/>
          </a:p>
        </p:txBody>
      </p:sp>
      <p:grpSp>
        <p:nvGrpSpPr>
          <p:cNvPr id="52" name="Skupina 51"/>
          <p:cNvGrpSpPr/>
          <p:nvPr/>
        </p:nvGrpSpPr>
        <p:grpSpPr>
          <a:xfrm flipV="1">
            <a:off x="5983022" y="2785121"/>
            <a:ext cx="201916" cy="211901"/>
            <a:chOff x="4271268" y="2636912"/>
            <a:chExt cx="201916" cy="211901"/>
          </a:xfrm>
        </p:grpSpPr>
        <p:cxnSp>
          <p:nvCxnSpPr>
            <p:cNvPr id="53" name="Straight Connector 32"/>
            <p:cNvCxnSpPr/>
            <p:nvPr/>
          </p:nvCxnSpPr>
          <p:spPr>
            <a:xfrm>
              <a:off x="4271268" y="2848813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39"/>
            <p:cNvSpPr/>
            <p:nvPr/>
          </p:nvSpPr>
          <p:spPr>
            <a:xfrm rot="10800000">
              <a:off x="4296667" y="2636912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62" name="Straight Connector 23"/>
          <p:cNvCxnSpPr/>
          <p:nvPr/>
        </p:nvCxnSpPr>
        <p:spPr>
          <a:xfrm rot="5400000">
            <a:off x="4688680" y="3882103"/>
            <a:ext cx="0" cy="120153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32"/>
          <p:cNvCxnSpPr/>
          <p:nvPr/>
        </p:nvCxnSpPr>
        <p:spPr>
          <a:xfrm rot="5400000" flipV="1">
            <a:off x="5100981" y="4484362"/>
            <a:ext cx="201916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Skupina 63"/>
          <p:cNvGrpSpPr/>
          <p:nvPr/>
        </p:nvGrpSpPr>
        <p:grpSpPr>
          <a:xfrm rot="5400000">
            <a:off x="4164912" y="4377005"/>
            <a:ext cx="201916" cy="211901"/>
            <a:chOff x="4271268" y="2636912"/>
            <a:chExt cx="201916" cy="211901"/>
          </a:xfrm>
        </p:grpSpPr>
        <p:cxnSp>
          <p:nvCxnSpPr>
            <p:cNvPr id="65" name="Straight Connector 32"/>
            <p:cNvCxnSpPr/>
            <p:nvPr/>
          </p:nvCxnSpPr>
          <p:spPr>
            <a:xfrm>
              <a:off x="4271268" y="2848813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Oval 39"/>
            <p:cNvSpPr/>
            <p:nvPr/>
          </p:nvSpPr>
          <p:spPr>
            <a:xfrm rot="10800000">
              <a:off x="4296667" y="2636912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67" name="Skupina 66"/>
          <p:cNvGrpSpPr/>
          <p:nvPr/>
        </p:nvGrpSpPr>
        <p:grpSpPr>
          <a:xfrm rot="16200000" flipH="1" flipV="1">
            <a:off x="7459202" y="3713475"/>
            <a:ext cx="203324" cy="1201536"/>
            <a:chOff x="4475835" y="4563296"/>
            <a:chExt cx="203324" cy="1201536"/>
          </a:xfrm>
        </p:grpSpPr>
        <p:cxnSp>
          <p:nvCxnSpPr>
            <p:cNvPr id="68" name="Straight Connector 23"/>
            <p:cNvCxnSpPr/>
            <p:nvPr/>
          </p:nvCxnSpPr>
          <p:spPr>
            <a:xfrm flipV="1">
              <a:off x="4576710" y="4563296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32"/>
            <p:cNvCxnSpPr/>
            <p:nvPr/>
          </p:nvCxnSpPr>
          <p:spPr>
            <a:xfrm>
              <a:off x="4477243" y="5677323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0" name="Skupina 69"/>
            <p:cNvGrpSpPr/>
            <p:nvPr/>
          </p:nvGrpSpPr>
          <p:grpSpPr>
            <a:xfrm flipV="1">
              <a:off x="4475835" y="4635303"/>
              <a:ext cx="201916" cy="211901"/>
              <a:chOff x="4271268" y="2636912"/>
              <a:chExt cx="201916" cy="211901"/>
            </a:xfrm>
          </p:grpSpPr>
          <p:cxnSp>
            <p:nvCxnSpPr>
              <p:cNvPr id="74" name="Straight Connector 32"/>
              <p:cNvCxnSpPr/>
              <p:nvPr/>
            </p:nvCxnSpPr>
            <p:spPr>
              <a:xfrm>
                <a:off x="4271268" y="2848813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Oval 39"/>
              <p:cNvSpPr/>
              <p:nvPr/>
            </p:nvSpPr>
            <p:spPr>
              <a:xfrm rot="10800000">
                <a:off x="4296667" y="2636912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sp>
        <p:nvSpPr>
          <p:cNvPr id="76" name="TextovéPole 75"/>
          <p:cNvSpPr txBox="1"/>
          <p:nvPr/>
        </p:nvSpPr>
        <p:spPr>
          <a:xfrm>
            <a:off x="4609887" y="4205536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R</a:t>
            </a:r>
            <a:endParaRPr lang="en-US" sz="1400" dirty="0"/>
          </a:p>
        </p:txBody>
      </p:sp>
      <p:sp>
        <p:nvSpPr>
          <p:cNvPr id="77" name="TextovéPole 76"/>
          <p:cNvSpPr txBox="1"/>
          <p:nvPr/>
        </p:nvSpPr>
        <p:spPr>
          <a:xfrm>
            <a:off x="7386506" y="4011466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R</a:t>
            </a:r>
            <a:endParaRPr lang="en-US" sz="1400" dirty="0"/>
          </a:p>
        </p:txBody>
      </p:sp>
      <p:grpSp>
        <p:nvGrpSpPr>
          <p:cNvPr id="2" name="Skupina 1"/>
          <p:cNvGrpSpPr/>
          <p:nvPr/>
        </p:nvGrpSpPr>
        <p:grpSpPr>
          <a:xfrm flipH="1">
            <a:off x="6956768" y="2365684"/>
            <a:ext cx="2134198" cy="1570026"/>
            <a:chOff x="2139919" y="2217854"/>
            <a:chExt cx="2134198" cy="1570026"/>
          </a:xfrm>
        </p:grpSpPr>
        <p:cxnSp>
          <p:nvCxnSpPr>
            <p:cNvPr id="78" name="Straight Connector 23"/>
            <p:cNvCxnSpPr>
              <a:stCxn id="84" idx="0"/>
            </p:cNvCxnSpPr>
            <p:nvPr/>
          </p:nvCxnSpPr>
          <p:spPr>
            <a:xfrm flipV="1">
              <a:off x="2268004" y="2217854"/>
              <a:ext cx="1713966" cy="1276122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32"/>
            <p:cNvCxnSpPr/>
            <p:nvPr/>
          </p:nvCxnSpPr>
          <p:spPr>
            <a:xfrm flipH="1">
              <a:off x="2268695" y="3501089"/>
              <a:ext cx="1494" cy="286791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32"/>
            <p:cNvCxnSpPr/>
            <p:nvPr/>
          </p:nvCxnSpPr>
          <p:spPr>
            <a:xfrm flipV="1">
              <a:off x="3981970" y="2217854"/>
              <a:ext cx="292147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1" name="Skupina 80"/>
            <p:cNvGrpSpPr/>
            <p:nvPr/>
          </p:nvGrpSpPr>
          <p:grpSpPr>
            <a:xfrm>
              <a:off x="2139919" y="3493976"/>
              <a:ext cx="255935" cy="292147"/>
              <a:chOff x="4460081" y="3268293"/>
              <a:chExt cx="255935" cy="292147"/>
            </a:xfrm>
          </p:grpSpPr>
          <p:cxnSp>
            <p:nvCxnSpPr>
              <p:cNvPr id="82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sp>
        <p:nvSpPr>
          <p:cNvPr id="3" name="TextovéPole 2"/>
          <p:cNvSpPr txBox="1"/>
          <p:nvPr/>
        </p:nvSpPr>
        <p:spPr>
          <a:xfrm rot="2283157">
            <a:off x="7887169" y="2701821"/>
            <a:ext cx="5725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base</a:t>
            </a:r>
            <a:endParaRPr lang="en-US" sz="1600" dirty="0"/>
          </a:p>
        </p:txBody>
      </p:sp>
      <p:grpSp>
        <p:nvGrpSpPr>
          <p:cNvPr id="135" name="Skupina 134"/>
          <p:cNvGrpSpPr/>
          <p:nvPr/>
        </p:nvGrpSpPr>
        <p:grpSpPr>
          <a:xfrm rot="16200000" flipH="1" flipV="1">
            <a:off x="6982379" y="2216970"/>
            <a:ext cx="255935" cy="292147"/>
            <a:chOff x="4460081" y="3268293"/>
            <a:chExt cx="255935" cy="292147"/>
          </a:xfrm>
        </p:grpSpPr>
        <p:cxnSp>
          <p:nvCxnSpPr>
            <p:cNvPr id="136" name="Straight Connector 4"/>
            <p:cNvCxnSpPr/>
            <p:nvPr/>
          </p:nvCxnSpPr>
          <p:spPr>
            <a:xfrm>
              <a:off x="4588167" y="3416424"/>
              <a:ext cx="127849" cy="14401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7"/>
            <p:cNvCxnSpPr/>
            <p:nvPr/>
          </p:nvCxnSpPr>
          <p:spPr>
            <a:xfrm flipH="1">
              <a:off x="4460081" y="3416424"/>
              <a:ext cx="128088" cy="14401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Oval 21"/>
            <p:cNvSpPr/>
            <p:nvPr/>
          </p:nvSpPr>
          <p:spPr>
            <a:xfrm>
              <a:off x="4514100" y="3268293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85" name="TextovéPole 84"/>
          <p:cNvSpPr txBox="1"/>
          <p:nvPr/>
        </p:nvSpPr>
        <p:spPr>
          <a:xfrm>
            <a:off x="5790873" y="5193535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R</a:t>
            </a:r>
            <a:endParaRPr lang="en-US" sz="1400" dirty="0"/>
          </a:p>
        </p:txBody>
      </p:sp>
      <p:grpSp>
        <p:nvGrpSpPr>
          <p:cNvPr id="110" name="Skupina 109"/>
          <p:cNvGrpSpPr/>
          <p:nvPr/>
        </p:nvGrpSpPr>
        <p:grpSpPr>
          <a:xfrm flipV="1">
            <a:off x="5999835" y="4711504"/>
            <a:ext cx="203324" cy="1201536"/>
            <a:chOff x="4475835" y="4563296"/>
            <a:chExt cx="203324" cy="1201536"/>
          </a:xfrm>
        </p:grpSpPr>
        <p:cxnSp>
          <p:nvCxnSpPr>
            <p:cNvPr id="119" name="Straight Connector 23"/>
            <p:cNvCxnSpPr/>
            <p:nvPr/>
          </p:nvCxnSpPr>
          <p:spPr>
            <a:xfrm flipV="1">
              <a:off x="4576710" y="4563296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32"/>
            <p:cNvCxnSpPr/>
            <p:nvPr/>
          </p:nvCxnSpPr>
          <p:spPr>
            <a:xfrm>
              <a:off x="4477243" y="5677323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1" name="Skupina 120"/>
            <p:cNvGrpSpPr/>
            <p:nvPr/>
          </p:nvGrpSpPr>
          <p:grpSpPr>
            <a:xfrm flipV="1">
              <a:off x="4475835" y="4635303"/>
              <a:ext cx="201916" cy="211901"/>
              <a:chOff x="4271268" y="2636912"/>
              <a:chExt cx="201916" cy="211901"/>
            </a:xfrm>
          </p:grpSpPr>
          <p:cxnSp>
            <p:nvCxnSpPr>
              <p:cNvPr id="122" name="Straight Connector 32"/>
              <p:cNvCxnSpPr/>
              <p:nvPr/>
            </p:nvCxnSpPr>
            <p:spPr>
              <a:xfrm>
                <a:off x="4271268" y="2848813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Oval 39"/>
              <p:cNvSpPr/>
              <p:nvPr/>
            </p:nvSpPr>
            <p:spPr>
              <a:xfrm rot="10800000">
                <a:off x="4296667" y="2636912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</p:grpSp>
      <p:grpSp>
        <p:nvGrpSpPr>
          <p:cNvPr id="124" name="Skupina 123"/>
          <p:cNvGrpSpPr/>
          <p:nvPr/>
        </p:nvGrpSpPr>
        <p:grpSpPr>
          <a:xfrm>
            <a:off x="3177580" y="4701865"/>
            <a:ext cx="2100290" cy="1697993"/>
            <a:chOff x="1653580" y="4701864"/>
            <a:chExt cx="2100290" cy="1697993"/>
          </a:xfrm>
        </p:grpSpPr>
        <p:cxnSp>
          <p:nvCxnSpPr>
            <p:cNvPr id="125" name="Straight Connector 23"/>
            <p:cNvCxnSpPr>
              <a:stCxn id="132" idx="0"/>
            </p:cNvCxnSpPr>
            <p:nvPr/>
          </p:nvCxnSpPr>
          <p:spPr>
            <a:xfrm flipH="1" flipV="1">
              <a:off x="1747757" y="4988655"/>
              <a:ext cx="1713965" cy="1283352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32"/>
            <p:cNvCxnSpPr/>
            <p:nvPr/>
          </p:nvCxnSpPr>
          <p:spPr>
            <a:xfrm flipH="1" flipV="1">
              <a:off x="1748448" y="4701864"/>
              <a:ext cx="1494" cy="286791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32"/>
            <p:cNvCxnSpPr/>
            <p:nvPr/>
          </p:nvCxnSpPr>
          <p:spPr>
            <a:xfrm>
              <a:off x="3461723" y="6271890"/>
              <a:ext cx="292147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8" name="Skupina 127"/>
            <p:cNvGrpSpPr/>
            <p:nvPr/>
          </p:nvGrpSpPr>
          <p:grpSpPr>
            <a:xfrm rot="5400000" flipV="1">
              <a:off x="3479828" y="6125816"/>
              <a:ext cx="255935" cy="292147"/>
              <a:chOff x="4460081" y="3268293"/>
              <a:chExt cx="255935" cy="292147"/>
            </a:xfrm>
          </p:grpSpPr>
          <p:cxnSp>
            <p:nvCxnSpPr>
              <p:cNvPr id="130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2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129" name="Straight Connector 32"/>
            <p:cNvCxnSpPr/>
            <p:nvPr/>
          </p:nvCxnSpPr>
          <p:spPr>
            <a:xfrm rot="10800000" flipV="1">
              <a:off x="1653580" y="4797152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3" name="Rectangle 24"/>
          <p:cNvSpPr/>
          <p:nvPr/>
        </p:nvSpPr>
        <p:spPr>
          <a:xfrm>
            <a:off x="5265813" y="5906690"/>
            <a:ext cx="1693791" cy="76267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Manifestation</a:t>
            </a:r>
            <a:endParaRPr lang="en-US" dirty="0"/>
          </a:p>
        </p:txBody>
      </p:sp>
      <p:grpSp>
        <p:nvGrpSpPr>
          <p:cNvPr id="134" name="Skupina 133"/>
          <p:cNvGrpSpPr/>
          <p:nvPr/>
        </p:nvGrpSpPr>
        <p:grpSpPr>
          <a:xfrm flipH="1">
            <a:off x="6960096" y="4725145"/>
            <a:ext cx="2100290" cy="1697993"/>
            <a:chOff x="1653580" y="4701864"/>
            <a:chExt cx="2100290" cy="1697993"/>
          </a:xfrm>
        </p:grpSpPr>
        <p:cxnSp>
          <p:nvCxnSpPr>
            <p:cNvPr id="139" name="Straight Connector 23"/>
            <p:cNvCxnSpPr>
              <a:stCxn id="146" idx="0"/>
            </p:cNvCxnSpPr>
            <p:nvPr/>
          </p:nvCxnSpPr>
          <p:spPr>
            <a:xfrm flipH="1" flipV="1">
              <a:off x="1747757" y="4988655"/>
              <a:ext cx="1713965" cy="1283352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32"/>
            <p:cNvCxnSpPr/>
            <p:nvPr/>
          </p:nvCxnSpPr>
          <p:spPr>
            <a:xfrm flipH="1" flipV="1">
              <a:off x="1748448" y="4701864"/>
              <a:ext cx="1494" cy="286791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32"/>
            <p:cNvCxnSpPr/>
            <p:nvPr/>
          </p:nvCxnSpPr>
          <p:spPr>
            <a:xfrm>
              <a:off x="3461723" y="6271890"/>
              <a:ext cx="292147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2" name="Skupina 141"/>
            <p:cNvGrpSpPr/>
            <p:nvPr/>
          </p:nvGrpSpPr>
          <p:grpSpPr>
            <a:xfrm rot="5400000" flipV="1">
              <a:off x="3479828" y="6125816"/>
              <a:ext cx="255935" cy="292147"/>
              <a:chOff x="4460081" y="3268293"/>
              <a:chExt cx="255935" cy="292147"/>
            </a:xfrm>
          </p:grpSpPr>
          <p:cxnSp>
            <p:nvCxnSpPr>
              <p:cNvPr id="144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6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143" name="Straight Connector 32"/>
            <p:cNvCxnSpPr/>
            <p:nvPr/>
          </p:nvCxnSpPr>
          <p:spPr>
            <a:xfrm rot="10800000" flipV="1">
              <a:off x="1653580" y="4797152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1667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8" name="Straight Connector 97"/>
          <p:cNvCxnSpPr>
            <a:stCxn id="159" idx="1"/>
            <a:endCxn id="119" idx="3"/>
          </p:cNvCxnSpPr>
          <p:nvPr/>
        </p:nvCxnSpPr>
        <p:spPr>
          <a:xfrm flipH="1">
            <a:off x="4764247" y="4649471"/>
            <a:ext cx="1494687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120" idx="4"/>
            <a:endCxn id="119" idx="0"/>
          </p:cNvCxnSpPr>
          <p:nvPr/>
        </p:nvCxnSpPr>
        <p:spPr>
          <a:xfrm>
            <a:off x="3935761" y="3333899"/>
            <a:ext cx="1" cy="85837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0" name="Group 99"/>
          <p:cNvGrpSpPr/>
          <p:nvPr/>
        </p:nvGrpSpPr>
        <p:grpSpPr>
          <a:xfrm rot="16200000">
            <a:off x="5984892" y="4503398"/>
            <a:ext cx="255935" cy="292147"/>
            <a:chOff x="4460081" y="3767336"/>
            <a:chExt cx="255935" cy="292147"/>
          </a:xfrm>
        </p:grpSpPr>
        <p:grpSp>
          <p:nvGrpSpPr>
            <p:cNvPr id="101" name="Group 100"/>
            <p:cNvGrpSpPr/>
            <p:nvPr/>
          </p:nvGrpSpPr>
          <p:grpSpPr>
            <a:xfrm>
              <a:off x="4460081" y="3915467"/>
              <a:ext cx="255935" cy="144016"/>
              <a:chOff x="4460081" y="2708920"/>
              <a:chExt cx="255935" cy="144016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4588167" y="2708920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flipH="1">
                <a:off x="4460081" y="2708920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4588166" y="2708920"/>
                <a:ext cx="1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2" name="Oval 101"/>
            <p:cNvSpPr/>
            <p:nvPr/>
          </p:nvSpPr>
          <p:spPr>
            <a:xfrm>
              <a:off x="4514100" y="3767336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600"/>
            </a:p>
          </p:txBody>
        </p:sp>
      </p:grpSp>
      <p:grpSp>
        <p:nvGrpSpPr>
          <p:cNvPr id="106" name="Group 105"/>
          <p:cNvGrpSpPr/>
          <p:nvPr/>
        </p:nvGrpSpPr>
        <p:grpSpPr>
          <a:xfrm rot="5400000" flipH="1">
            <a:off x="4782353" y="4503275"/>
            <a:ext cx="255935" cy="292147"/>
            <a:chOff x="4460081" y="3767336"/>
            <a:chExt cx="255935" cy="292147"/>
          </a:xfrm>
        </p:grpSpPr>
        <p:grpSp>
          <p:nvGrpSpPr>
            <p:cNvPr id="107" name="Group 106"/>
            <p:cNvGrpSpPr/>
            <p:nvPr/>
          </p:nvGrpSpPr>
          <p:grpSpPr>
            <a:xfrm>
              <a:off x="4460081" y="3915467"/>
              <a:ext cx="255935" cy="144016"/>
              <a:chOff x="4460081" y="2708920"/>
              <a:chExt cx="255935" cy="144016"/>
            </a:xfrm>
          </p:grpSpPr>
          <p:cxnSp>
            <p:nvCxnSpPr>
              <p:cNvPr id="109" name="Straight Connector 108"/>
              <p:cNvCxnSpPr/>
              <p:nvPr/>
            </p:nvCxnSpPr>
            <p:spPr>
              <a:xfrm>
                <a:off x="4588167" y="2708920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flipH="1">
                <a:off x="4460081" y="2708920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4588166" y="2708920"/>
                <a:ext cx="1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8" name="Oval 107"/>
            <p:cNvSpPr/>
            <p:nvPr/>
          </p:nvSpPr>
          <p:spPr>
            <a:xfrm>
              <a:off x="4514100" y="3767336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600"/>
            </a:p>
          </p:txBody>
        </p:sp>
      </p:grpSp>
      <p:cxnSp>
        <p:nvCxnSpPr>
          <p:cNvPr id="112" name="Straight Connector 111"/>
          <p:cNvCxnSpPr/>
          <p:nvPr/>
        </p:nvCxnSpPr>
        <p:spPr>
          <a:xfrm rot="10800000">
            <a:off x="3868213" y="4140845"/>
            <a:ext cx="138106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3" name="Group 112"/>
          <p:cNvGrpSpPr/>
          <p:nvPr/>
        </p:nvGrpSpPr>
        <p:grpSpPr>
          <a:xfrm rot="10800000" flipH="1">
            <a:off x="3807793" y="3333785"/>
            <a:ext cx="255935" cy="292147"/>
            <a:chOff x="4460081" y="3767336"/>
            <a:chExt cx="255935" cy="292147"/>
          </a:xfrm>
        </p:grpSpPr>
        <p:grpSp>
          <p:nvGrpSpPr>
            <p:cNvPr id="114" name="Group 113"/>
            <p:cNvGrpSpPr/>
            <p:nvPr/>
          </p:nvGrpSpPr>
          <p:grpSpPr>
            <a:xfrm>
              <a:off x="4460081" y="3915467"/>
              <a:ext cx="255935" cy="144016"/>
              <a:chOff x="4460081" y="2708920"/>
              <a:chExt cx="255935" cy="144016"/>
            </a:xfrm>
          </p:grpSpPr>
          <p:cxnSp>
            <p:nvCxnSpPr>
              <p:cNvPr id="116" name="Straight Connector 115"/>
              <p:cNvCxnSpPr/>
              <p:nvPr/>
            </p:nvCxnSpPr>
            <p:spPr>
              <a:xfrm>
                <a:off x="4588167" y="2708920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flipH="1">
                <a:off x="4460081" y="2708920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>
                <a:off x="4588166" y="2708920"/>
                <a:ext cx="1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5" name="Oval 114"/>
            <p:cNvSpPr/>
            <p:nvPr/>
          </p:nvSpPr>
          <p:spPr>
            <a:xfrm>
              <a:off x="4514100" y="3767336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600"/>
            </a:p>
          </p:txBody>
        </p:sp>
      </p:grpSp>
      <p:sp>
        <p:nvSpPr>
          <p:cNvPr id="119" name="Rectangle 118"/>
          <p:cNvSpPr/>
          <p:nvPr/>
        </p:nvSpPr>
        <p:spPr>
          <a:xfrm>
            <a:off x="3107276" y="4192271"/>
            <a:ext cx="1656971" cy="9144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Entity</a:t>
            </a:r>
          </a:p>
        </p:txBody>
      </p:sp>
      <p:sp>
        <p:nvSpPr>
          <p:cNvPr id="120" name="Oval 119"/>
          <p:cNvSpPr/>
          <p:nvPr/>
        </p:nvSpPr>
        <p:spPr>
          <a:xfrm>
            <a:off x="3071664" y="2419498"/>
            <a:ext cx="1728192" cy="914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Attribute</a:t>
            </a:r>
          </a:p>
        </p:txBody>
      </p:sp>
      <p:cxnSp>
        <p:nvCxnSpPr>
          <p:cNvPr id="121" name="Elbow Connector 120"/>
          <p:cNvCxnSpPr>
            <a:stCxn id="119" idx="2"/>
            <a:endCxn id="159" idx="2"/>
          </p:cNvCxnSpPr>
          <p:nvPr/>
        </p:nvCxnSpPr>
        <p:spPr>
          <a:xfrm rot="16200000" flipH="1">
            <a:off x="5767427" y="3275005"/>
            <a:ext cx="27992" cy="3691324"/>
          </a:xfrm>
          <a:prstGeom prst="bentConnector3">
            <a:avLst>
              <a:gd name="adj1" fmla="val 1302308"/>
            </a:avLst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22" name="Group 121"/>
          <p:cNvGrpSpPr/>
          <p:nvPr/>
        </p:nvGrpSpPr>
        <p:grpSpPr>
          <a:xfrm rot="16200000">
            <a:off x="3826496" y="5206672"/>
            <a:ext cx="216024" cy="148131"/>
            <a:chOff x="2650031" y="1678370"/>
            <a:chExt cx="216024" cy="148131"/>
          </a:xfrm>
        </p:grpSpPr>
        <p:sp>
          <p:nvSpPr>
            <p:cNvPr id="123" name="Oval 122"/>
            <p:cNvSpPr/>
            <p:nvPr/>
          </p:nvSpPr>
          <p:spPr>
            <a:xfrm rot="5400000">
              <a:off x="2650031" y="1678370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600">
                <a:solidFill>
                  <a:srgbClr val="00B050"/>
                </a:solidFill>
              </a:endParaRPr>
            </a:p>
          </p:txBody>
        </p:sp>
        <p:cxnSp>
          <p:nvCxnSpPr>
            <p:cNvPr id="124" name="Straight Connector 123"/>
            <p:cNvCxnSpPr/>
            <p:nvPr/>
          </p:nvCxnSpPr>
          <p:spPr>
            <a:xfrm rot="5400000">
              <a:off x="2797002" y="1757279"/>
              <a:ext cx="13810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5" name="Group 124"/>
          <p:cNvGrpSpPr/>
          <p:nvPr/>
        </p:nvGrpSpPr>
        <p:grpSpPr>
          <a:xfrm rot="16200000">
            <a:off x="7513232" y="5202518"/>
            <a:ext cx="216024" cy="148131"/>
            <a:chOff x="2650031" y="1678370"/>
            <a:chExt cx="216024" cy="148131"/>
          </a:xfrm>
        </p:grpSpPr>
        <p:sp>
          <p:nvSpPr>
            <p:cNvPr id="126" name="Oval 125"/>
            <p:cNvSpPr/>
            <p:nvPr/>
          </p:nvSpPr>
          <p:spPr>
            <a:xfrm rot="5400000">
              <a:off x="2650031" y="1678370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600">
                <a:solidFill>
                  <a:srgbClr val="00B050"/>
                </a:solidFill>
              </a:endParaRPr>
            </a:p>
          </p:txBody>
        </p:sp>
        <p:cxnSp>
          <p:nvCxnSpPr>
            <p:cNvPr id="127" name="Straight Connector 126"/>
            <p:cNvCxnSpPr/>
            <p:nvPr/>
          </p:nvCxnSpPr>
          <p:spPr>
            <a:xfrm rot="5400000">
              <a:off x="2797002" y="1757279"/>
              <a:ext cx="13810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TextBox 127"/>
          <p:cNvSpPr txBox="1"/>
          <p:nvPr/>
        </p:nvSpPr>
        <p:spPr>
          <a:xfrm>
            <a:off x="7040123" y="3333898"/>
            <a:ext cx="1074718" cy="33855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Cardinality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888671" y="4245167"/>
            <a:ext cx="11641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Participants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4884941" y="5106670"/>
            <a:ext cx="16423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Associative entity</a:t>
            </a:r>
          </a:p>
        </p:txBody>
      </p:sp>
      <p:cxnSp>
        <p:nvCxnSpPr>
          <p:cNvPr id="131" name="Straight Connector 130"/>
          <p:cNvCxnSpPr/>
          <p:nvPr/>
        </p:nvCxnSpPr>
        <p:spPr>
          <a:xfrm flipV="1">
            <a:off x="7325651" y="3703230"/>
            <a:ext cx="122" cy="60712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2" name="Group 131"/>
          <p:cNvGrpSpPr/>
          <p:nvPr/>
        </p:nvGrpSpPr>
        <p:grpSpPr>
          <a:xfrm>
            <a:off x="7197684" y="4018206"/>
            <a:ext cx="255935" cy="292147"/>
            <a:chOff x="4460081" y="3767336"/>
            <a:chExt cx="255935" cy="292147"/>
          </a:xfrm>
        </p:grpSpPr>
        <p:grpSp>
          <p:nvGrpSpPr>
            <p:cNvPr id="133" name="Group 132"/>
            <p:cNvGrpSpPr/>
            <p:nvPr/>
          </p:nvGrpSpPr>
          <p:grpSpPr>
            <a:xfrm>
              <a:off x="4460081" y="3915467"/>
              <a:ext cx="255935" cy="144016"/>
              <a:chOff x="4460081" y="2708920"/>
              <a:chExt cx="255935" cy="144016"/>
            </a:xfrm>
          </p:grpSpPr>
          <p:cxnSp>
            <p:nvCxnSpPr>
              <p:cNvPr id="135" name="Straight Connector 134"/>
              <p:cNvCxnSpPr/>
              <p:nvPr/>
            </p:nvCxnSpPr>
            <p:spPr>
              <a:xfrm>
                <a:off x="4588167" y="2708920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flipH="1">
                <a:off x="4460081" y="2708920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4588166" y="2708920"/>
                <a:ext cx="1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4" name="Oval 133"/>
            <p:cNvSpPr/>
            <p:nvPr/>
          </p:nvSpPr>
          <p:spPr>
            <a:xfrm>
              <a:off x="4514100" y="3767336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600"/>
            </a:p>
          </p:txBody>
        </p:sp>
      </p:grpSp>
      <p:cxnSp>
        <p:nvCxnSpPr>
          <p:cNvPr id="138" name="Straight Connector 137"/>
          <p:cNvCxnSpPr/>
          <p:nvPr/>
        </p:nvCxnSpPr>
        <p:spPr>
          <a:xfrm rot="10800000">
            <a:off x="7251587" y="3766511"/>
            <a:ext cx="138106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flipV="1">
            <a:off x="7936658" y="3701549"/>
            <a:ext cx="122" cy="60712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0" name="Group 139"/>
          <p:cNvGrpSpPr/>
          <p:nvPr/>
        </p:nvGrpSpPr>
        <p:grpSpPr>
          <a:xfrm>
            <a:off x="7808691" y="4016525"/>
            <a:ext cx="255935" cy="292147"/>
            <a:chOff x="4460081" y="3767336"/>
            <a:chExt cx="255935" cy="292147"/>
          </a:xfrm>
        </p:grpSpPr>
        <p:grpSp>
          <p:nvGrpSpPr>
            <p:cNvPr id="141" name="Group 140"/>
            <p:cNvGrpSpPr/>
            <p:nvPr/>
          </p:nvGrpSpPr>
          <p:grpSpPr>
            <a:xfrm>
              <a:off x="4460081" y="3915467"/>
              <a:ext cx="255935" cy="144016"/>
              <a:chOff x="4460081" y="2708920"/>
              <a:chExt cx="255935" cy="144016"/>
            </a:xfrm>
          </p:grpSpPr>
          <p:cxnSp>
            <p:nvCxnSpPr>
              <p:cNvPr id="143" name="Straight Connector 142"/>
              <p:cNvCxnSpPr/>
              <p:nvPr/>
            </p:nvCxnSpPr>
            <p:spPr>
              <a:xfrm>
                <a:off x="4588167" y="2708920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 flipH="1">
                <a:off x="4460081" y="2708920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>
                <a:off x="4588166" y="2708920"/>
                <a:ext cx="1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2" name="Oval 141"/>
            <p:cNvSpPr/>
            <p:nvPr/>
          </p:nvSpPr>
          <p:spPr>
            <a:xfrm>
              <a:off x="4514100" y="3767336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600"/>
            </a:p>
          </p:txBody>
        </p:sp>
      </p:grpSp>
      <p:cxnSp>
        <p:nvCxnSpPr>
          <p:cNvPr id="146" name="Straight Connector 145"/>
          <p:cNvCxnSpPr/>
          <p:nvPr/>
        </p:nvCxnSpPr>
        <p:spPr>
          <a:xfrm rot="10800000">
            <a:off x="7862594" y="3764830"/>
            <a:ext cx="138106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3939352" y="3625931"/>
            <a:ext cx="15286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Entity attributes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9205421" y="3338172"/>
            <a:ext cx="681597" cy="33855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Name</a:t>
            </a:r>
          </a:p>
        </p:txBody>
      </p:sp>
      <p:cxnSp>
        <p:nvCxnSpPr>
          <p:cNvPr id="149" name="Elbow Connector 148"/>
          <p:cNvCxnSpPr>
            <a:stCxn id="159" idx="3"/>
            <a:endCxn id="148" idx="2"/>
          </p:cNvCxnSpPr>
          <p:nvPr/>
        </p:nvCxnSpPr>
        <p:spPr>
          <a:xfrm flipV="1">
            <a:off x="8995237" y="3676727"/>
            <a:ext cx="550982" cy="972745"/>
          </a:xfrm>
          <a:prstGeom prst="bentConnector2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0" name="Group 149"/>
          <p:cNvGrpSpPr/>
          <p:nvPr/>
        </p:nvGrpSpPr>
        <p:grpSpPr>
          <a:xfrm rot="16200000">
            <a:off x="9469466" y="3797032"/>
            <a:ext cx="216024" cy="148131"/>
            <a:chOff x="2650031" y="1678370"/>
            <a:chExt cx="216024" cy="148131"/>
          </a:xfrm>
        </p:grpSpPr>
        <p:sp>
          <p:nvSpPr>
            <p:cNvPr id="151" name="Oval 150"/>
            <p:cNvSpPr/>
            <p:nvPr/>
          </p:nvSpPr>
          <p:spPr>
            <a:xfrm rot="5400000">
              <a:off x="2650031" y="1678370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600">
                <a:solidFill>
                  <a:srgbClr val="00B050"/>
                </a:solidFill>
              </a:endParaRPr>
            </a:p>
          </p:txBody>
        </p:sp>
        <p:cxnSp>
          <p:nvCxnSpPr>
            <p:cNvPr id="152" name="Straight Connector 151"/>
            <p:cNvCxnSpPr/>
            <p:nvPr/>
          </p:nvCxnSpPr>
          <p:spPr>
            <a:xfrm rot="5400000">
              <a:off x="2797002" y="1757279"/>
              <a:ext cx="13810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" name="Group 152"/>
          <p:cNvGrpSpPr/>
          <p:nvPr/>
        </p:nvGrpSpPr>
        <p:grpSpPr>
          <a:xfrm rot="5400000" flipH="1">
            <a:off x="9013344" y="4503399"/>
            <a:ext cx="255935" cy="292147"/>
            <a:chOff x="4460081" y="3767336"/>
            <a:chExt cx="255935" cy="292147"/>
          </a:xfrm>
        </p:grpSpPr>
        <p:grpSp>
          <p:nvGrpSpPr>
            <p:cNvPr id="154" name="Group 153"/>
            <p:cNvGrpSpPr/>
            <p:nvPr/>
          </p:nvGrpSpPr>
          <p:grpSpPr>
            <a:xfrm>
              <a:off x="4460081" y="3915467"/>
              <a:ext cx="255935" cy="144016"/>
              <a:chOff x="4460081" y="2708920"/>
              <a:chExt cx="255935" cy="144016"/>
            </a:xfrm>
          </p:grpSpPr>
          <p:cxnSp>
            <p:nvCxnSpPr>
              <p:cNvPr id="156" name="Straight Connector 155"/>
              <p:cNvCxnSpPr/>
              <p:nvPr/>
            </p:nvCxnSpPr>
            <p:spPr>
              <a:xfrm>
                <a:off x="4588167" y="2708920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flipH="1">
                <a:off x="4460081" y="2708920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>
                <a:off x="4588166" y="2708920"/>
                <a:ext cx="1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5" name="Oval 154"/>
            <p:cNvSpPr/>
            <p:nvPr/>
          </p:nvSpPr>
          <p:spPr>
            <a:xfrm>
              <a:off x="4514100" y="3767336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600"/>
            </a:p>
          </p:txBody>
        </p:sp>
      </p:grpSp>
      <p:sp>
        <p:nvSpPr>
          <p:cNvPr id="159" name="Diamond 158"/>
          <p:cNvSpPr/>
          <p:nvPr/>
        </p:nvSpPr>
        <p:spPr>
          <a:xfrm>
            <a:off x="6258933" y="4164279"/>
            <a:ext cx="2736304" cy="970384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Relationship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modelling tool: ERD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301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 animBg="1"/>
      <p:bldP spid="120" grpId="0" animBg="1"/>
      <p:bldP spid="128" grpId="0" animBg="1"/>
      <p:bldP spid="129" grpId="0"/>
      <p:bldP spid="130" grpId="0"/>
      <p:bldP spid="147" grpId="0"/>
      <p:bldP spid="148" grpId="0" animBg="1"/>
      <p:bldP spid="15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597" y="3483674"/>
            <a:ext cx="8435280" cy="8814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>
                <a:solidFill>
                  <a:schemeClr val="bg1">
                    <a:lumMod val="65000"/>
                  </a:schemeClr>
                </a:solidFill>
              </a:rPr>
              <a:t>Forms category base for:</a:t>
            </a:r>
            <a:endParaRPr lang="en-US" sz="2400" dirty="0">
              <a:solidFill>
                <a:srgbClr val="0070C0"/>
              </a:solidFill>
            </a:endParaRPr>
          </a:p>
        </p:txBody>
      </p:sp>
      <p:cxnSp>
        <p:nvCxnSpPr>
          <p:cNvPr id="10" name="Straight Connector 9"/>
          <p:cNvCxnSpPr>
            <a:stCxn id="2" idx="1"/>
            <a:endCxn id="13" idx="3"/>
          </p:cNvCxnSpPr>
          <p:nvPr/>
        </p:nvCxnSpPr>
        <p:spPr>
          <a:xfrm flipH="1">
            <a:off x="4617926" y="2254195"/>
            <a:ext cx="168301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" idx="4"/>
            <a:endCxn id="13" idx="0"/>
          </p:cNvCxnSpPr>
          <p:nvPr/>
        </p:nvCxnSpPr>
        <p:spPr>
          <a:xfrm>
            <a:off x="3893913" y="1093457"/>
            <a:ext cx="4693" cy="76378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 rot="16200000">
            <a:off x="6054909" y="2125525"/>
            <a:ext cx="222212" cy="253653"/>
            <a:chOff x="4460081" y="3767336"/>
            <a:chExt cx="255935" cy="292147"/>
          </a:xfrm>
        </p:grpSpPr>
        <p:grpSp>
          <p:nvGrpSpPr>
            <p:cNvPr id="16" name="Group 15"/>
            <p:cNvGrpSpPr/>
            <p:nvPr/>
          </p:nvGrpSpPr>
          <p:grpSpPr>
            <a:xfrm>
              <a:off x="4460081" y="3915467"/>
              <a:ext cx="255935" cy="144016"/>
              <a:chOff x="4460081" y="2708920"/>
              <a:chExt cx="255935" cy="144016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>
                <a:off x="4588167" y="2708920"/>
                <a:ext cx="127849" cy="14401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flipH="1">
                <a:off x="4460081" y="2708920"/>
                <a:ext cx="128088" cy="14401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588166" y="2708920"/>
                <a:ext cx="1" cy="14401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Oval 16"/>
            <p:cNvSpPr/>
            <p:nvPr/>
          </p:nvSpPr>
          <p:spPr>
            <a:xfrm>
              <a:off x="4514100" y="3767336"/>
              <a:ext cx="148131" cy="148131"/>
            </a:xfrm>
            <a:prstGeom prst="ellipse">
              <a:avLst/>
            </a:prstGeom>
            <a:ln w="127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400"/>
            </a:p>
          </p:txBody>
        </p:sp>
      </p:grpSp>
      <p:grpSp>
        <p:nvGrpSpPr>
          <p:cNvPr id="21" name="Group 20"/>
          <p:cNvGrpSpPr/>
          <p:nvPr/>
        </p:nvGrpSpPr>
        <p:grpSpPr>
          <a:xfrm rot="5400000" flipH="1">
            <a:off x="4632144" y="2127369"/>
            <a:ext cx="222212" cy="253653"/>
            <a:chOff x="4460081" y="3767336"/>
            <a:chExt cx="255935" cy="292147"/>
          </a:xfrm>
        </p:grpSpPr>
        <p:grpSp>
          <p:nvGrpSpPr>
            <p:cNvPr id="22" name="Group 21"/>
            <p:cNvGrpSpPr/>
            <p:nvPr/>
          </p:nvGrpSpPr>
          <p:grpSpPr>
            <a:xfrm>
              <a:off x="4460081" y="3915467"/>
              <a:ext cx="255935" cy="144016"/>
              <a:chOff x="4460081" y="2708920"/>
              <a:chExt cx="255935" cy="144016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>
                <a:off x="4588167" y="2708920"/>
                <a:ext cx="127849" cy="14401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flipH="1">
                <a:off x="4460081" y="2708920"/>
                <a:ext cx="128088" cy="14401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4588166" y="2708920"/>
                <a:ext cx="1" cy="14401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Oval 22"/>
            <p:cNvSpPr/>
            <p:nvPr/>
          </p:nvSpPr>
          <p:spPr>
            <a:xfrm>
              <a:off x="4514100" y="3767336"/>
              <a:ext cx="148131" cy="148131"/>
            </a:xfrm>
            <a:prstGeom prst="ellipse">
              <a:avLst/>
            </a:prstGeom>
            <a:ln w="127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400"/>
            </a:p>
          </p:txBody>
        </p:sp>
      </p:grpSp>
      <p:grpSp>
        <p:nvGrpSpPr>
          <p:cNvPr id="31" name="Group 30"/>
          <p:cNvGrpSpPr/>
          <p:nvPr/>
        </p:nvGrpSpPr>
        <p:grpSpPr>
          <a:xfrm rot="10800000" flipH="1">
            <a:off x="3785152" y="1087115"/>
            <a:ext cx="222212" cy="253653"/>
            <a:chOff x="4460081" y="3767336"/>
            <a:chExt cx="255935" cy="292147"/>
          </a:xfrm>
        </p:grpSpPr>
        <p:grpSp>
          <p:nvGrpSpPr>
            <p:cNvPr id="32" name="Group 31"/>
            <p:cNvGrpSpPr/>
            <p:nvPr/>
          </p:nvGrpSpPr>
          <p:grpSpPr>
            <a:xfrm>
              <a:off x="4460081" y="3915467"/>
              <a:ext cx="255935" cy="144016"/>
              <a:chOff x="4460081" y="2708920"/>
              <a:chExt cx="255935" cy="144016"/>
            </a:xfrm>
          </p:grpSpPr>
          <p:cxnSp>
            <p:nvCxnSpPr>
              <p:cNvPr id="34" name="Straight Connector 33"/>
              <p:cNvCxnSpPr/>
              <p:nvPr/>
            </p:nvCxnSpPr>
            <p:spPr>
              <a:xfrm>
                <a:off x="4588167" y="2708920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H="1">
                <a:off x="4460081" y="2708920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4588166" y="2708920"/>
                <a:ext cx="1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Oval 32"/>
            <p:cNvSpPr/>
            <p:nvPr/>
          </p:nvSpPr>
          <p:spPr>
            <a:xfrm>
              <a:off x="4514100" y="3767336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400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3179284" y="1857237"/>
            <a:ext cx="1438643" cy="79391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/>
              <a:t>Entity</a:t>
            </a:r>
            <a:endParaRPr lang="en-US" sz="1400" dirty="0"/>
          </a:p>
        </p:txBody>
      </p:sp>
      <p:sp>
        <p:nvSpPr>
          <p:cNvPr id="4" name="Oval 3"/>
          <p:cNvSpPr/>
          <p:nvPr/>
        </p:nvSpPr>
        <p:spPr>
          <a:xfrm>
            <a:off x="3143672" y="299541"/>
            <a:ext cx="1500480" cy="793916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/>
              <a:t>Attribute</a:t>
            </a:r>
            <a:endParaRPr lang="en-US" sz="1400" dirty="0"/>
          </a:p>
        </p:txBody>
      </p:sp>
      <p:cxnSp>
        <p:nvCxnSpPr>
          <p:cNvPr id="51" name="Elbow Connector 50"/>
          <p:cNvCxnSpPr>
            <a:stCxn id="13" idx="2"/>
            <a:endCxn id="2" idx="2"/>
          </p:cNvCxnSpPr>
          <p:nvPr/>
        </p:nvCxnSpPr>
        <p:spPr>
          <a:xfrm rot="16200000" flipH="1">
            <a:off x="5755102" y="794657"/>
            <a:ext cx="24303" cy="3737294"/>
          </a:xfrm>
          <a:prstGeom prst="bentConnector3">
            <a:avLst>
              <a:gd name="adj1" fmla="val 1354166"/>
            </a:avLst>
          </a:prstGeom>
          <a:ln>
            <a:solidFill>
              <a:srgbClr val="0070C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53" name="Group 52"/>
          <p:cNvGrpSpPr/>
          <p:nvPr/>
        </p:nvGrpSpPr>
        <p:grpSpPr>
          <a:xfrm rot="16200000">
            <a:off x="3802582" y="2734397"/>
            <a:ext cx="187563" cy="128615"/>
            <a:chOff x="2650031" y="1678370"/>
            <a:chExt cx="216024" cy="148131"/>
          </a:xfrm>
        </p:grpSpPr>
        <p:sp>
          <p:nvSpPr>
            <p:cNvPr id="54" name="Oval 53"/>
            <p:cNvSpPr/>
            <p:nvPr/>
          </p:nvSpPr>
          <p:spPr>
            <a:xfrm rot="5400000">
              <a:off x="2650031" y="1678370"/>
              <a:ext cx="148131" cy="148131"/>
            </a:xfrm>
            <a:prstGeom prst="ellipse">
              <a:avLst/>
            </a:prstGeom>
            <a:ln w="12700"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400">
                <a:solidFill>
                  <a:srgbClr val="00B050"/>
                </a:solidFill>
              </a:endParaRPr>
            </a:p>
          </p:txBody>
        </p:sp>
        <p:cxnSp>
          <p:nvCxnSpPr>
            <p:cNvPr id="55" name="Straight Connector 54"/>
            <p:cNvCxnSpPr/>
            <p:nvPr/>
          </p:nvCxnSpPr>
          <p:spPr>
            <a:xfrm rot="5400000">
              <a:off x="2797002" y="1757279"/>
              <a:ext cx="138106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 rot="16200000">
            <a:off x="7544787" y="2734397"/>
            <a:ext cx="187563" cy="128615"/>
            <a:chOff x="2650031" y="1678370"/>
            <a:chExt cx="216024" cy="148131"/>
          </a:xfrm>
        </p:grpSpPr>
        <p:sp>
          <p:nvSpPr>
            <p:cNvPr id="60" name="Oval 59"/>
            <p:cNvSpPr/>
            <p:nvPr/>
          </p:nvSpPr>
          <p:spPr>
            <a:xfrm rot="5400000">
              <a:off x="2650031" y="1678370"/>
              <a:ext cx="148131" cy="148131"/>
            </a:xfrm>
            <a:prstGeom prst="ellipse">
              <a:avLst/>
            </a:prstGeom>
            <a:ln w="12700"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400">
                <a:solidFill>
                  <a:srgbClr val="00B050"/>
                </a:solidFill>
              </a:endParaRPr>
            </a:p>
          </p:txBody>
        </p:sp>
        <p:cxnSp>
          <p:nvCxnSpPr>
            <p:cNvPr id="61" name="Straight Connector 60"/>
            <p:cNvCxnSpPr/>
            <p:nvPr/>
          </p:nvCxnSpPr>
          <p:spPr>
            <a:xfrm rot="5400000">
              <a:off x="2797002" y="1757279"/>
              <a:ext cx="138106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TextBox 68"/>
          <p:cNvSpPr txBox="1"/>
          <p:nvPr/>
        </p:nvSpPr>
        <p:spPr>
          <a:xfrm>
            <a:off x="7105072" y="1045692"/>
            <a:ext cx="1185076" cy="307777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50000"/>
                  </a:schemeClr>
                </a:solidFill>
              </a:rPr>
              <a:t>Cardinality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796768" y="1916833"/>
            <a:ext cx="13077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50000"/>
                  </a:schemeClr>
                </a:solidFill>
              </a:rPr>
              <a:t>Participants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805770" y="2651152"/>
            <a:ext cx="2330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50000"/>
                  </a:schemeClr>
                </a:solidFill>
              </a:rPr>
              <a:t>Associative entity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 flipV="1">
            <a:off x="7321096" y="1367809"/>
            <a:ext cx="0" cy="60751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 72"/>
          <p:cNvGrpSpPr/>
          <p:nvPr/>
        </p:nvGrpSpPr>
        <p:grpSpPr>
          <a:xfrm>
            <a:off x="7210338" y="1718887"/>
            <a:ext cx="222212" cy="253653"/>
            <a:chOff x="4460081" y="3767336"/>
            <a:chExt cx="255935" cy="292147"/>
          </a:xfrm>
        </p:grpSpPr>
        <p:grpSp>
          <p:nvGrpSpPr>
            <p:cNvPr id="74" name="Group 73"/>
            <p:cNvGrpSpPr/>
            <p:nvPr/>
          </p:nvGrpSpPr>
          <p:grpSpPr>
            <a:xfrm>
              <a:off x="4460081" y="3915467"/>
              <a:ext cx="255935" cy="144016"/>
              <a:chOff x="4460081" y="2708920"/>
              <a:chExt cx="255935" cy="144016"/>
            </a:xfrm>
          </p:grpSpPr>
          <p:cxnSp>
            <p:nvCxnSpPr>
              <p:cNvPr id="76" name="Straight Connector 75"/>
              <p:cNvCxnSpPr/>
              <p:nvPr/>
            </p:nvCxnSpPr>
            <p:spPr>
              <a:xfrm>
                <a:off x="4588167" y="2708920"/>
                <a:ext cx="127849" cy="144016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flipH="1">
                <a:off x="4460081" y="2708920"/>
                <a:ext cx="128088" cy="144016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4588166" y="2708920"/>
                <a:ext cx="1" cy="144016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" name="Oval 74"/>
            <p:cNvSpPr/>
            <p:nvPr/>
          </p:nvSpPr>
          <p:spPr>
            <a:xfrm>
              <a:off x="4514100" y="3767336"/>
              <a:ext cx="148131" cy="148131"/>
            </a:xfrm>
            <a:prstGeom prst="ellipse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400"/>
            </a:p>
          </p:txBody>
        </p:sp>
      </p:grpSp>
      <p:cxnSp>
        <p:nvCxnSpPr>
          <p:cNvPr id="89" name="Straight Connector 88"/>
          <p:cNvCxnSpPr/>
          <p:nvPr/>
        </p:nvCxnSpPr>
        <p:spPr>
          <a:xfrm flipV="1">
            <a:off x="7932103" y="1367808"/>
            <a:ext cx="106" cy="60583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" name="Group 89"/>
          <p:cNvGrpSpPr/>
          <p:nvPr/>
        </p:nvGrpSpPr>
        <p:grpSpPr>
          <a:xfrm>
            <a:off x="7821345" y="1717206"/>
            <a:ext cx="222212" cy="253653"/>
            <a:chOff x="4460081" y="3767336"/>
            <a:chExt cx="255935" cy="292147"/>
          </a:xfrm>
        </p:grpSpPr>
        <p:grpSp>
          <p:nvGrpSpPr>
            <p:cNvPr id="91" name="Group 90"/>
            <p:cNvGrpSpPr/>
            <p:nvPr/>
          </p:nvGrpSpPr>
          <p:grpSpPr>
            <a:xfrm>
              <a:off x="4460081" y="3915467"/>
              <a:ext cx="255935" cy="144016"/>
              <a:chOff x="4460081" y="2708920"/>
              <a:chExt cx="255935" cy="144016"/>
            </a:xfrm>
          </p:grpSpPr>
          <p:cxnSp>
            <p:nvCxnSpPr>
              <p:cNvPr id="93" name="Straight Connector 92"/>
              <p:cNvCxnSpPr/>
              <p:nvPr/>
            </p:nvCxnSpPr>
            <p:spPr>
              <a:xfrm>
                <a:off x="4588167" y="2708920"/>
                <a:ext cx="127849" cy="144016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flipH="1">
                <a:off x="4460081" y="2708920"/>
                <a:ext cx="128088" cy="144016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4588166" y="2708920"/>
                <a:ext cx="1" cy="144016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2" name="Oval 91"/>
            <p:cNvSpPr/>
            <p:nvPr/>
          </p:nvSpPr>
          <p:spPr>
            <a:xfrm>
              <a:off x="4514100" y="3767336"/>
              <a:ext cx="148131" cy="148131"/>
            </a:xfrm>
            <a:prstGeom prst="ellipse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400"/>
            </a:p>
          </p:txBody>
        </p:sp>
      </p:grpSp>
      <p:sp>
        <p:nvSpPr>
          <p:cNvPr id="97" name="TextBox 96"/>
          <p:cNvSpPr txBox="1"/>
          <p:nvPr/>
        </p:nvSpPr>
        <p:spPr>
          <a:xfrm>
            <a:off x="4011361" y="1290898"/>
            <a:ext cx="2257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50000"/>
                  </a:schemeClr>
                </a:solidFill>
              </a:rPr>
              <a:t>Entity attributes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354311" y="5682952"/>
            <a:ext cx="1438643" cy="79391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Person</a:t>
            </a:r>
          </a:p>
        </p:txBody>
      </p:sp>
      <p:sp>
        <p:nvSpPr>
          <p:cNvPr id="57" name="Oval 56"/>
          <p:cNvSpPr/>
          <p:nvPr/>
        </p:nvSpPr>
        <p:spPr>
          <a:xfrm>
            <a:off x="4634713" y="5682952"/>
            <a:ext cx="1500480" cy="793916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Name</a:t>
            </a:r>
          </a:p>
        </p:txBody>
      </p:sp>
      <p:sp>
        <p:nvSpPr>
          <p:cNvPr id="58" name="Oval 57"/>
          <p:cNvSpPr/>
          <p:nvPr/>
        </p:nvSpPr>
        <p:spPr>
          <a:xfrm>
            <a:off x="4654840" y="4552662"/>
            <a:ext cx="1500480" cy="793916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Date of birth</a:t>
            </a:r>
          </a:p>
        </p:txBody>
      </p:sp>
      <p:sp>
        <p:nvSpPr>
          <p:cNvPr id="62" name="Oval 61"/>
          <p:cNvSpPr/>
          <p:nvPr/>
        </p:nvSpPr>
        <p:spPr>
          <a:xfrm>
            <a:off x="6323712" y="4405300"/>
            <a:ext cx="1500480" cy="793916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Phone no.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9277428" y="1045692"/>
            <a:ext cx="779012" cy="307777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50000"/>
                  </a:schemeClr>
                </a:solidFill>
              </a:rPr>
              <a:t>Name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Elbow Connector 8"/>
          <p:cNvCxnSpPr>
            <a:stCxn id="2" idx="3"/>
            <a:endCxn id="63" idx="2"/>
          </p:cNvCxnSpPr>
          <p:nvPr/>
        </p:nvCxnSpPr>
        <p:spPr>
          <a:xfrm flipV="1">
            <a:off x="8970854" y="1353469"/>
            <a:ext cx="696080" cy="900727"/>
          </a:xfrm>
          <a:prstGeom prst="bentConnector2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Oval 97"/>
          <p:cNvSpPr/>
          <p:nvPr/>
        </p:nvSpPr>
        <p:spPr>
          <a:xfrm>
            <a:off x="9602627" y="1490426"/>
            <a:ext cx="128615" cy="128615"/>
          </a:xfrm>
          <a:prstGeom prst="ellips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99" name="Straight Connector 98"/>
          <p:cNvCxnSpPr/>
          <p:nvPr/>
        </p:nvCxnSpPr>
        <p:spPr>
          <a:xfrm>
            <a:off x="9611184" y="1431477"/>
            <a:ext cx="11991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1" name="Group 80"/>
          <p:cNvGrpSpPr/>
          <p:nvPr/>
        </p:nvGrpSpPr>
        <p:grpSpPr>
          <a:xfrm rot="5400000" flipH="1">
            <a:off x="8954411" y="2123125"/>
            <a:ext cx="222212" cy="253653"/>
            <a:chOff x="4460081" y="3767336"/>
            <a:chExt cx="255935" cy="292147"/>
          </a:xfrm>
        </p:grpSpPr>
        <p:grpSp>
          <p:nvGrpSpPr>
            <p:cNvPr id="82" name="Group 81"/>
            <p:cNvGrpSpPr/>
            <p:nvPr/>
          </p:nvGrpSpPr>
          <p:grpSpPr>
            <a:xfrm>
              <a:off x="4460081" y="3915467"/>
              <a:ext cx="255935" cy="144016"/>
              <a:chOff x="4460081" y="2708920"/>
              <a:chExt cx="255935" cy="144016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>
                <a:off x="4588167" y="2708920"/>
                <a:ext cx="127849" cy="144016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flipH="1">
                <a:off x="4460081" y="2708920"/>
                <a:ext cx="128088" cy="144016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4588166" y="2708920"/>
                <a:ext cx="1" cy="144016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3" name="Oval 82"/>
            <p:cNvSpPr/>
            <p:nvPr/>
          </p:nvSpPr>
          <p:spPr>
            <a:xfrm>
              <a:off x="4514100" y="3767336"/>
              <a:ext cx="148131" cy="148131"/>
            </a:xfrm>
            <a:prstGeom prst="ellipse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400"/>
            </a:p>
          </p:txBody>
        </p:sp>
      </p:grpSp>
      <p:sp>
        <p:nvSpPr>
          <p:cNvPr id="2" name="Diamond 1"/>
          <p:cNvSpPr/>
          <p:nvPr/>
        </p:nvSpPr>
        <p:spPr>
          <a:xfrm>
            <a:off x="6300944" y="1832934"/>
            <a:ext cx="2669910" cy="842523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/>
              <a:t>Relationship</a:t>
            </a:r>
            <a:endParaRPr lang="en-US" sz="1400" dirty="0"/>
          </a:p>
        </p:txBody>
      </p:sp>
      <p:cxnSp>
        <p:nvCxnSpPr>
          <p:cNvPr id="100" name="Straight Connector 99"/>
          <p:cNvCxnSpPr>
            <a:stCxn id="57" idx="6"/>
            <a:endCxn id="56" idx="1"/>
          </p:cNvCxnSpPr>
          <p:nvPr/>
        </p:nvCxnSpPr>
        <p:spPr>
          <a:xfrm>
            <a:off x="6135194" y="6079910"/>
            <a:ext cx="219117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58" idx="5"/>
          </p:cNvCxnSpPr>
          <p:nvPr/>
        </p:nvCxnSpPr>
        <p:spPr>
          <a:xfrm>
            <a:off x="5935580" y="5230312"/>
            <a:ext cx="418730" cy="45264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62" idx="4"/>
            <a:endCxn id="56" idx="0"/>
          </p:cNvCxnSpPr>
          <p:nvPr/>
        </p:nvCxnSpPr>
        <p:spPr>
          <a:xfrm flipH="1">
            <a:off x="7073632" y="5199216"/>
            <a:ext cx="320" cy="48373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7870649" y="1424679"/>
            <a:ext cx="11991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7262916" y="1424679"/>
            <a:ext cx="11991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3841873" y="1798171"/>
            <a:ext cx="119911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1206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58" grpId="0" animBg="1"/>
      <p:bldP spid="6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597" y="3260764"/>
            <a:ext cx="8435280" cy="110434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>
                <a:solidFill>
                  <a:schemeClr val="tx1"/>
                </a:solidFill>
              </a:rPr>
              <a:t>Here is a little more complex example of a model created in modelling tool above.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>
            <a:stCxn id="2" idx="1"/>
            <a:endCxn id="13" idx="3"/>
          </p:cNvCxnSpPr>
          <p:nvPr/>
        </p:nvCxnSpPr>
        <p:spPr>
          <a:xfrm flipH="1">
            <a:off x="4617926" y="2254195"/>
            <a:ext cx="168301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" idx="4"/>
            <a:endCxn id="13" idx="0"/>
          </p:cNvCxnSpPr>
          <p:nvPr/>
        </p:nvCxnSpPr>
        <p:spPr>
          <a:xfrm>
            <a:off x="3893913" y="1093457"/>
            <a:ext cx="4693" cy="76378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 rot="16200000">
            <a:off x="6054909" y="2125525"/>
            <a:ext cx="222212" cy="253653"/>
            <a:chOff x="4460081" y="3767336"/>
            <a:chExt cx="255935" cy="292147"/>
          </a:xfrm>
        </p:grpSpPr>
        <p:grpSp>
          <p:nvGrpSpPr>
            <p:cNvPr id="16" name="Group 15"/>
            <p:cNvGrpSpPr/>
            <p:nvPr/>
          </p:nvGrpSpPr>
          <p:grpSpPr>
            <a:xfrm>
              <a:off x="4460081" y="3915467"/>
              <a:ext cx="255935" cy="144016"/>
              <a:chOff x="4460081" y="2708920"/>
              <a:chExt cx="255935" cy="144016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>
                <a:off x="4588167" y="2708920"/>
                <a:ext cx="127849" cy="14401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flipH="1">
                <a:off x="4460081" y="2708920"/>
                <a:ext cx="128088" cy="14401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588166" y="2708920"/>
                <a:ext cx="1" cy="14401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Oval 16"/>
            <p:cNvSpPr/>
            <p:nvPr/>
          </p:nvSpPr>
          <p:spPr>
            <a:xfrm>
              <a:off x="4514100" y="3767336"/>
              <a:ext cx="148131" cy="148131"/>
            </a:xfrm>
            <a:prstGeom prst="ellipse">
              <a:avLst/>
            </a:prstGeom>
            <a:ln w="127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400"/>
            </a:p>
          </p:txBody>
        </p:sp>
      </p:grpSp>
      <p:grpSp>
        <p:nvGrpSpPr>
          <p:cNvPr id="21" name="Group 20"/>
          <p:cNvGrpSpPr/>
          <p:nvPr/>
        </p:nvGrpSpPr>
        <p:grpSpPr>
          <a:xfrm rot="5400000" flipH="1">
            <a:off x="4632144" y="2127369"/>
            <a:ext cx="222212" cy="253653"/>
            <a:chOff x="4460081" y="3767336"/>
            <a:chExt cx="255935" cy="292147"/>
          </a:xfrm>
        </p:grpSpPr>
        <p:grpSp>
          <p:nvGrpSpPr>
            <p:cNvPr id="22" name="Group 21"/>
            <p:cNvGrpSpPr/>
            <p:nvPr/>
          </p:nvGrpSpPr>
          <p:grpSpPr>
            <a:xfrm>
              <a:off x="4460081" y="3915467"/>
              <a:ext cx="255935" cy="144016"/>
              <a:chOff x="4460081" y="2708920"/>
              <a:chExt cx="255935" cy="144016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>
                <a:off x="4588167" y="2708920"/>
                <a:ext cx="127849" cy="14401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flipH="1">
                <a:off x="4460081" y="2708920"/>
                <a:ext cx="128088" cy="14401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4588166" y="2708920"/>
                <a:ext cx="1" cy="144016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Oval 22"/>
            <p:cNvSpPr/>
            <p:nvPr/>
          </p:nvSpPr>
          <p:spPr>
            <a:xfrm>
              <a:off x="4514100" y="3767336"/>
              <a:ext cx="148131" cy="148131"/>
            </a:xfrm>
            <a:prstGeom prst="ellipse">
              <a:avLst/>
            </a:prstGeom>
            <a:ln w="127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400"/>
            </a:p>
          </p:txBody>
        </p:sp>
      </p:grpSp>
      <p:grpSp>
        <p:nvGrpSpPr>
          <p:cNvPr id="31" name="Group 30"/>
          <p:cNvGrpSpPr/>
          <p:nvPr/>
        </p:nvGrpSpPr>
        <p:grpSpPr>
          <a:xfrm rot="10800000" flipH="1">
            <a:off x="3785152" y="1087115"/>
            <a:ext cx="222212" cy="253653"/>
            <a:chOff x="4460081" y="3767336"/>
            <a:chExt cx="255935" cy="292147"/>
          </a:xfrm>
        </p:grpSpPr>
        <p:grpSp>
          <p:nvGrpSpPr>
            <p:cNvPr id="32" name="Group 31"/>
            <p:cNvGrpSpPr/>
            <p:nvPr/>
          </p:nvGrpSpPr>
          <p:grpSpPr>
            <a:xfrm>
              <a:off x="4460081" y="3915467"/>
              <a:ext cx="255935" cy="144016"/>
              <a:chOff x="4460081" y="2708920"/>
              <a:chExt cx="255935" cy="144016"/>
            </a:xfrm>
          </p:grpSpPr>
          <p:cxnSp>
            <p:nvCxnSpPr>
              <p:cNvPr id="34" name="Straight Connector 33"/>
              <p:cNvCxnSpPr/>
              <p:nvPr/>
            </p:nvCxnSpPr>
            <p:spPr>
              <a:xfrm>
                <a:off x="4588167" y="2708920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H="1">
                <a:off x="4460081" y="2708920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4588166" y="2708920"/>
                <a:ext cx="1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Oval 32"/>
            <p:cNvSpPr/>
            <p:nvPr/>
          </p:nvSpPr>
          <p:spPr>
            <a:xfrm>
              <a:off x="4514100" y="3767336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400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3179284" y="1857237"/>
            <a:ext cx="1438643" cy="79391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/>
              <a:t>Entity</a:t>
            </a:r>
            <a:endParaRPr lang="en-US" sz="1400" dirty="0"/>
          </a:p>
        </p:txBody>
      </p:sp>
      <p:sp>
        <p:nvSpPr>
          <p:cNvPr id="4" name="Oval 3"/>
          <p:cNvSpPr/>
          <p:nvPr/>
        </p:nvSpPr>
        <p:spPr>
          <a:xfrm>
            <a:off x="3143672" y="299541"/>
            <a:ext cx="1500480" cy="793916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/>
              <a:t>Attribute</a:t>
            </a:r>
            <a:endParaRPr lang="en-US" sz="1400" dirty="0"/>
          </a:p>
        </p:txBody>
      </p:sp>
      <p:cxnSp>
        <p:nvCxnSpPr>
          <p:cNvPr id="51" name="Elbow Connector 50"/>
          <p:cNvCxnSpPr>
            <a:stCxn id="13" idx="2"/>
            <a:endCxn id="2" idx="2"/>
          </p:cNvCxnSpPr>
          <p:nvPr/>
        </p:nvCxnSpPr>
        <p:spPr>
          <a:xfrm rot="16200000" flipH="1">
            <a:off x="5755102" y="794657"/>
            <a:ext cx="24303" cy="3737294"/>
          </a:xfrm>
          <a:prstGeom prst="bentConnector3">
            <a:avLst>
              <a:gd name="adj1" fmla="val 1354166"/>
            </a:avLst>
          </a:prstGeom>
          <a:ln>
            <a:solidFill>
              <a:srgbClr val="0070C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53" name="Group 52"/>
          <p:cNvGrpSpPr/>
          <p:nvPr/>
        </p:nvGrpSpPr>
        <p:grpSpPr>
          <a:xfrm rot="16200000">
            <a:off x="3802582" y="2734397"/>
            <a:ext cx="187563" cy="128615"/>
            <a:chOff x="2650031" y="1678370"/>
            <a:chExt cx="216024" cy="148131"/>
          </a:xfrm>
        </p:grpSpPr>
        <p:sp>
          <p:nvSpPr>
            <p:cNvPr id="54" name="Oval 53"/>
            <p:cNvSpPr/>
            <p:nvPr/>
          </p:nvSpPr>
          <p:spPr>
            <a:xfrm rot="5400000">
              <a:off x="2650031" y="1678370"/>
              <a:ext cx="148131" cy="148131"/>
            </a:xfrm>
            <a:prstGeom prst="ellipse">
              <a:avLst/>
            </a:prstGeom>
            <a:ln w="12700"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400">
                <a:solidFill>
                  <a:srgbClr val="00B050"/>
                </a:solidFill>
              </a:endParaRPr>
            </a:p>
          </p:txBody>
        </p:sp>
        <p:cxnSp>
          <p:nvCxnSpPr>
            <p:cNvPr id="55" name="Straight Connector 54"/>
            <p:cNvCxnSpPr/>
            <p:nvPr/>
          </p:nvCxnSpPr>
          <p:spPr>
            <a:xfrm rot="5400000">
              <a:off x="2797002" y="1757279"/>
              <a:ext cx="138106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 rot="16200000">
            <a:off x="7544787" y="2734397"/>
            <a:ext cx="187563" cy="128615"/>
            <a:chOff x="2650031" y="1678370"/>
            <a:chExt cx="216024" cy="148131"/>
          </a:xfrm>
        </p:grpSpPr>
        <p:sp>
          <p:nvSpPr>
            <p:cNvPr id="60" name="Oval 59"/>
            <p:cNvSpPr/>
            <p:nvPr/>
          </p:nvSpPr>
          <p:spPr>
            <a:xfrm rot="5400000">
              <a:off x="2650031" y="1678370"/>
              <a:ext cx="148131" cy="148131"/>
            </a:xfrm>
            <a:prstGeom prst="ellipse">
              <a:avLst/>
            </a:prstGeom>
            <a:ln w="12700"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400">
                <a:solidFill>
                  <a:srgbClr val="00B050"/>
                </a:solidFill>
              </a:endParaRPr>
            </a:p>
          </p:txBody>
        </p:sp>
        <p:cxnSp>
          <p:nvCxnSpPr>
            <p:cNvPr id="61" name="Straight Connector 60"/>
            <p:cNvCxnSpPr/>
            <p:nvPr/>
          </p:nvCxnSpPr>
          <p:spPr>
            <a:xfrm rot="5400000">
              <a:off x="2797002" y="1757279"/>
              <a:ext cx="138106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TextBox 68"/>
          <p:cNvSpPr txBox="1"/>
          <p:nvPr/>
        </p:nvSpPr>
        <p:spPr>
          <a:xfrm>
            <a:off x="7105072" y="1052737"/>
            <a:ext cx="1185076" cy="307777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50000"/>
                  </a:schemeClr>
                </a:solidFill>
              </a:rPr>
              <a:t>Cardinality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796768" y="1916833"/>
            <a:ext cx="13077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50000"/>
                  </a:schemeClr>
                </a:solidFill>
              </a:rPr>
              <a:t>Participants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805770" y="2651152"/>
            <a:ext cx="2330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50000"/>
                  </a:schemeClr>
                </a:solidFill>
              </a:rPr>
              <a:t>Associative entity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 flipV="1">
            <a:off x="7321096" y="1367809"/>
            <a:ext cx="0" cy="60751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 72"/>
          <p:cNvGrpSpPr/>
          <p:nvPr/>
        </p:nvGrpSpPr>
        <p:grpSpPr>
          <a:xfrm>
            <a:off x="7210338" y="1718887"/>
            <a:ext cx="222212" cy="253653"/>
            <a:chOff x="4460081" y="3767336"/>
            <a:chExt cx="255935" cy="292147"/>
          </a:xfrm>
        </p:grpSpPr>
        <p:grpSp>
          <p:nvGrpSpPr>
            <p:cNvPr id="74" name="Group 73"/>
            <p:cNvGrpSpPr/>
            <p:nvPr/>
          </p:nvGrpSpPr>
          <p:grpSpPr>
            <a:xfrm>
              <a:off x="4460081" y="3915467"/>
              <a:ext cx="255935" cy="144016"/>
              <a:chOff x="4460081" y="2708920"/>
              <a:chExt cx="255935" cy="144016"/>
            </a:xfrm>
          </p:grpSpPr>
          <p:cxnSp>
            <p:nvCxnSpPr>
              <p:cNvPr id="76" name="Straight Connector 75"/>
              <p:cNvCxnSpPr/>
              <p:nvPr/>
            </p:nvCxnSpPr>
            <p:spPr>
              <a:xfrm>
                <a:off x="4588167" y="2708920"/>
                <a:ext cx="127849" cy="144016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flipH="1">
                <a:off x="4460081" y="2708920"/>
                <a:ext cx="128088" cy="144016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4588166" y="2708920"/>
                <a:ext cx="1" cy="144016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" name="Oval 74"/>
            <p:cNvSpPr/>
            <p:nvPr/>
          </p:nvSpPr>
          <p:spPr>
            <a:xfrm>
              <a:off x="4514100" y="3767336"/>
              <a:ext cx="148131" cy="148131"/>
            </a:xfrm>
            <a:prstGeom prst="ellipse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400"/>
            </a:p>
          </p:txBody>
        </p:sp>
      </p:grpSp>
      <p:cxnSp>
        <p:nvCxnSpPr>
          <p:cNvPr id="89" name="Straight Connector 88"/>
          <p:cNvCxnSpPr/>
          <p:nvPr/>
        </p:nvCxnSpPr>
        <p:spPr>
          <a:xfrm flipV="1">
            <a:off x="7932103" y="1367808"/>
            <a:ext cx="106" cy="60583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" name="Group 89"/>
          <p:cNvGrpSpPr/>
          <p:nvPr/>
        </p:nvGrpSpPr>
        <p:grpSpPr>
          <a:xfrm>
            <a:off x="7821345" y="1717206"/>
            <a:ext cx="222212" cy="253653"/>
            <a:chOff x="4460081" y="3767336"/>
            <a:chExt cx="255935" cy="292147"/>
          </a:xfrm>
        </p:grpSpPr>
        <p:grpSp>
          <p:nvGrpSpPr>
            <p:cNvPr id="91" name="Group 90"/>
            <p:cNvGrpSpPr/>
            <p:nvPr/>
          </p:nvGrpSpPr>
          <p:grpSpPr>
            <a:xfrm>
              <a:off x="4460081" y="3915467"/>
              <a:ext cx="255935" cy="144016"/>
              <a:chOff x="4460081" y="2708920"/>
              <a:chExt cx="255935" cy="144016"/>
            </a:xfrm>
          </p:grpSpPr>
          <p:cxnSp>
            <p:nvCxnSpPr>
              <p:cNvPr id="93" name="Straight Connector 92"/>
              <p:cNvCxnSpPr/>
              <p:nvPr/>
            </p:nvCxnSpPr>
            <p:spPr>
              <a:xfrm>
                <a:off x="4588167" y="2708920"/>
                <a:ext cx="127849" cy="144016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flipH="1">
                <a:off x="4460081" y="2708920"/>
                <a:ext cx="128088" cy="144016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4588166" y="2708920"/>
                <a:ext cx="1" cy="144016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2" name="Oval 91"/>
            <p:cNvSpPr/>
            <p:nvPr/>
          </p:nvSpPr>
          <p:spPr>
            <a:xfrm>
              <a:off x="4514100" y="3767336"/>
              <a:ext cx="148131" cy="148131"/>
            </a:xfrm>
            <a:prstGeom prst="ellipse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400"/>
            </a:p>
          </p:txBody>
        </p:sp>
      </p:grpSp>
      <p:sp>
        <p:nvSpPr>
          <p:cNvPr id="97" name="TextBox 96"/>
          <p:cNvSpPr txBox="1"/>
          <p:nvPr/>
        </p:nvSpPr>
        <p:spPr>
          <a:xfrm>
            <a:off x="4011361" y="1290898"/>
            <a:ext cx="2257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50000"/>
                  </a:schemeClr>
                </a:solidFill>
              </a:rPr>
              <a:t>Entity attributes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351102" y="5682952"/>
            <a:ext cx="1438643" cy="79391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Person</a:t>
            </a:r>
          </a:p>
        </p:txBody>
      </p:sp>
      <p:sp>
        <p:nvSpPr>
          <p:cNvPr id="57" name="Oval 56"/>
          <p:cNvSpPr/>
          <p:nvPr/>
        </p:nvSpPr>
        <p:spPr>
          <a:xfrm>
            <a:off x="1631504" y="5682952"/>
            <a:ext cx="1500480" cy="793916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Name</a:t>
            </a:r>
          </a:p>
        </p:txBody>
      </p:sp>
      <p:sp>
        <p:nvSpPr>
          <p:cNvPr id="58" name="Oval 57"/>
          <p:cNvSpPr/>
          <p:nvPr/>
        </p:nvSpPr>
        <p:spPr>
          <a:xfrm>
            <a:off x="1651631" y="4552662"/>
            <a:ext cx="1500480" cy="793916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Date of birth</a:t>
            </a:r>
          </a:p>
        </p:txBody>
      </p:sp>
      <p:sp>
        <p:nvSpPr>
          <p:cNvPr id="62" name="Oval 61"/>
          <p:cNvSpPr/>
          <p:nvPr/>
        </p:nvSpPr>
        <p:spPr>
          <a:xfrm>
            <a:off x="3320503" y="4405300"/>
            <a:ext cx="1500480" cy="793916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Phone no.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9277428" y="1057011"/>
            <a:ext cx="779012" cy="307777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50000"/>
                  </a:schemeClr>
                </a:solidFill>
              </a:rPr>
              <a:t>Name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Elbow Connector 8"/>
          <p:cNvCxnSpPr>
            <a:stCxn id="2" idx="3"/>
            <a:endCxn id="63" idx="2"/>
          </p:cNvCxnSpPr>
          <p:nvPr/>
        </p:nvCxnSpPr>
        <p:spPr>
          <a:xfrm flipV="1">
            <a:off x="8970854" y="1364787"/>
            <a:ext cx="696080" cy="889408"/>
          </a:xfrm>
          <a:prstGeom prst="bentConnector2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Oval 97"/>
          <p:cNvSpPr/>
          <p:nvPr/>
        </p:nvSpPr>
        <p:spPr>
          <a:xfrm>
            <a:off x="9602627" y="1490426"/>
            <a:ext cx="128615" cy="128615"/>
          </a:xfrm>
          <a:prstGeom prst="ellips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99" name="Straight Connector 98"/>
          <p:cNvCxnSpPr/>
          <p:nvPr/>
        </p:nvCxnSpPr>
        <p:spPr>
          <a:xfrm>
            <a:off x="9611184" y="1431477"/>
            <a:ext cx="11991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1" name="Group 80"/>
          <p:cNvGrpSpPr/>
          <p:nvPr/>
        </p:nvGrpSpPr>
        <p:grpSpPr>
          <a:xfrm rot="5400000" flipH="1">
            <a:off x="8954411" y="2123125"/>
            <a:ext cx="222212" cy="253653"/>
            <a:chOff x="4460081" y="3767336"/>
            <a:chExt cx="255935" cy="292147"/>
          </a:xfrm>
        </p:grpSpPr>
        <p:grpSp>
          <p:nvGrpSpPr>
            <p:cNvPr id="82" name="Group 81"/>
            <p:cNvGrpSpPr/>
            <p:nvPr/>
          </p:nvGrpSpPr>
          <p:grpSpPr>
            <a:xfrm>
              <a:off x="4460081" y="3915467"/>
              <a:ext cx="255935" cy="144016"/>
              <a:chOff x="4460081" y="2708920"/>
              <a:chExt cx="255935" cy="144016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>
                <a:off x="4588167" y="2708920"/>
                <a:ext cx="127849" cy="144016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flipH="1">
                <a:off x="4460081" y="2708920"/>
                <a:ext cx="128088" cy="144016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4588166" y="2708920"/>
                <a:ext cx="1" cy="144016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3" name="Oval 82"/>
            <p:cNvSpPr/>
            <p:nvPr/>
          </p:nvSpPr>
          <p:spPr>
            <a:xfrm>
              <a:off x="4514100" y="3767336"/>
              <a:ext cx="148131" cy="148131"/>
            </a:xfrm>
            <a:prstGeom prst="ellipse">
              <a:avLst/>
            </a:prstGeom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 sz="1400"/>
            </a:p>
          </p:txBody>
        </p:sp>
      </p:grpSp>
      <p:sp>
        <p:nvSpPr>
          <p:cNvPr id="2" name="Diamond 1"/>
          <p:cNvSpPr/>
          <p:nvPr/>
        </p:nvSpPr>
        <p:spPr>
          <a:xfrm>
            <a:off x="6300944" y="1832934"/>
            <a:ext cx="2669910" cy="842523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/>
              <a:t>Relationship</a:t>
            </a:r>
            <a:endParaRPr lang="en-US" sz="1400" dirty="0"/>
          </a:p>
        </p:txBody>
      </p:sp>
      <p:cxnSp>
        <p:nvCxnSpPr>
          <p:cNvPr id="100" name="Straight Connector 99"/>
          <p:cNvCxnSpPr>
            <a:stCxn id="57" idx="6"/>
            <a:endCxn id="56" idx="1"/>
          </p:cNvCxnSpPr>
          <p:nvPr/>
        </p:nvCxnSpPr>
        <p:spPr>
          <a:xfrm>
            <a:off x="3131985" y="6079910"/>
            <a:ext cx="219117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58" idx="5"/>
          </p:cNvCxnSpPr>
          <p:nvPr/>
        </p:nvCxnSpPr>
        <p:spPr>
          <a:xfrm>
            <a:off x="2932371" y="5230312"/>
            <a:ext cx="418730" cy="45264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62" idx="4"/>
            <a:endCxn id="56" idx="0"/>
          </p:cNvCxnSpPr>
          <p:nvPr/>
        </p:nvCxnSpPr>
        <p:spPr>
          <a:xfrm flipH="1">
            <a:off x="4070423" y="5199216"/>
            <a:ext cx="320" cy="48373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Diamond 102"/>
          <p:cNvSpPr/>
          <p:nvPr/>
        </p:nvSpPr>
        <p:spPr>
          <a:xfrm>
            <a:off x="5297701" y="5658649"/>
            <a:ext cx="2375760" cy="842523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Working in</a:t>
            </a:r>
          </a:p>
        </p:txBody>
      </p:sp>
      <p:cxnSp>
        <p:nvCxnSpPr>
          <p:cNvPr id="111" name="Straight Connector 110"/>
          <p:cNvCxnSpPr/>
          <p:nvPr/>
        </p:nvCxnSpPr>
        <p:spPr>
          <a:xfrm>
            <a:off x="7870649" y="1424679"/>
            <a:ext cx="11991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7262916" y="1424679"/>
            <a:ext cx="119911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3841873" y="1798171"/>
            <a:ext cx="119911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56" idx="3"/>
            <a:endCxn id="103" idx="1"/>
          </p:cNvCxnSpPr>
          <p:nvPr/>
        </p:nvCxnSpPr>
        <p:spPr>
          <a:xfrm>
            <a:off x="4789745" y="6079910"/>
            <a:ext cx="50795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/>
          <p:cNvSpPr/>
          <p:nvPr/>
        </p:nvSpPr>
        <p:spPr>
          <a:xfrm>
            <a:off x="8187226" y="5682951"/>
            <a:ext cx="1438643" cy="79391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Company</a:t>
            </a:r>
          </a:p>
        </p:txBody>
      </p:sp>
      <p:cxnSp>
        <p:nvCxnSpPr>
          <p:cNvPr id="133" name="Straight Connector 132"/>
          <p:cNvCxnSpPr>
            <a:stCxn id="103" idx="3"/>
            <a:endCxn id="132" idx="1"/>
          </p:cNvCxnSpPr>
          <p:nvPr/>
        </p:nvCxnSpPr>
        <p:spPr>
          <a:xfrm flipV="1">
            <a:off x="7673461" y="6079910"/>
            <a:ext cx="513764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Oval 137"/>
          <p:cNvSpPr/>
          <p:nvPr/>
        </p:nvSpPr>
        <p:spPr>
          <a:xfrm>
            <a:off x="7187808" y="4436396"/>
            <a:ext cx="1500480" cy="793916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Name</a:t>
            </a:r>
          </a:p>
        </p:txBody>
      </p:sp>
      <p:sp>
        <p:nvSpPr>
          <p:cNvPr id="139" name="Oval 138"/>
          <p:cNvSpPr/>
          <p:nvPr/>
        </p:nvSpPr>
        <p:spPr>
          <a:xfrm>
            <a:off x="9060016" y="4436396"/>
            <a:ext cx="1500480" cy="793916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Id</a:t>
            </a:r>
          </a:p>
        </p:txBody>
      </p:sp>
      <p:cxnSp>
        <p:nvCxnSpPr>
          <p:cNvPr id="141" name="Straight Connector 140"/>
          <p:cNvCxnSpPr>
            <a:stCxn id="138" idx="4"/>
            <a:endCxn id="132" idx="0"/>
          </p:cNvCxnSpPr>
          <p:nvPr/>
        </p:nvCxnSpPr>
        <p:spPr>
          <a:xfrm>
            <a:off x="7938049" y="5230313"/>
            <a:ext cx="968499" cy="45263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39" idx="4"/>
            <a:endCxn id="132" idx="0"/>
          </p:cNvCxnSpPr>
          <p:nvPr/>
        </p:nvCxnSpPr>
        <p:spPr>
          <a:xfrm flipH="1">
            <a:off x="8906548" y="5230313"/>
            <a:ext cx="903709" cy="45263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335446" y="5697799"/>
            <a:ext cx="247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*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156866" y="5673948"/>
            <a:ext cx="247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248335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58" grpId="0" animBg="1"/>
      <p:bldP spid="62" grpId="0" animBg="1"/>
      <p:bldP spid="103" grpId="0" animBg="1"/>
      <p:bldP spid="132" grpId="0" animBg="1"/>
      <p:bldP spid="138" grpId="0" animBg="1"/>
      <p:bldP spid="139" grpId="0" animBg="1"/>
      <p:bldP spid="79" grpId="0"/>
      <p:bldP spid="8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stCxn id="8" idx="2"/>
            <a:endCxn id="9" idx="0"/>
          </p:cNvCxnSpPr>
          <p:nvPr/>
        </p:nvCxnSpPr>
        <p:spPr>
          <a:xfrm flipH="1">
            <a:off x="2957724" y="3505200"/>
            <a:ext cx="35644" cy="11347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2188940" y="2479700"/>
            <a:ext cx="16156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Customer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182168" y="2924944"/>
            <a:ext cx="1622401" cy="580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/>
              <a:t>-name: string</a:t>
            </a:r>
          </a:p>
          <a:p>
            <a:r>
              <a:rPr lang="en-US" sz="1200"/>
              <a:t>-address: string</a:t>
            </a:r>
          </a:p>
          <a:p>
            <a:r>
              <a:rPr lang="en-US" sz="1200"/>
              <a:t>-invoices: Invoice[]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2182168" y="4639940"/>
            <a:ext cx="155111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Invoice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188096" y="5085184"/>
            <a:ext cx="154434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/>
              <a:t>-cust: Customer</a:t>
            </a:r>
          </a:p>
          <a:p>
            <a:r>
              <a:rPr lang="en-US" sz="1200"/>
              <a:t>-good: string</a:t>
            </a:r>
          </a:p>
          <a:p>
            <a:r>
              <a:rPr lang="en-US" sz="1200"/>
              <a:t>-amount: int</a:t>
            </a:r>
          </a:p>
          <a:p>
            <a:r>
              <a:rPr lang="en-US" sz="1200"/>
              <a:t>-singlePrice: float</a:t>
            </a:r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2188096" y="5877272"/>
            <a:ext cx="154434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/>
              <a:t>-getTotal (): float</a:t>
            </a:r>
            <a:br>
              <a:rPr lang="en-US" sz="1200"/>
            </a:br>
            <a:r>
              <a:rPr lang="en-US" sz="1200"/>
              <a:t>-print(): void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2957724" y="4270608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0..*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639616" y="35010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8515647" y="2492276"/>
            <a:ext cx="1584176" cy="9144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Customer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8518872" y="5034880"/>
            <a:ext cx="1584176" cy="9144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Invoice</a:t>
            </a:r>
            <a:endParaRPr lang="en-US" dirty="0"/>
          </a:p>
        </p:txBody>
      </p:sp>
      <p:cxnSp>
        <p:nvCxnSpPr>
          <p:cNvPr id="19" name="Straight Connector 18"/>
          <p:cNvCxnSpPr>
            <a:stCxn id="18" idx="0"/>
            <a:endCxn id="14" idx="2"/>
          </p:cNvCxnSpPr>
          <p:nvPr/>
        </p:nvCxnSpPr>
        <p:spPr>
          <a:xfrm flipH="1" flipV="1">
            <a:off x="9307736" y="3406676"/>
            <a:ext cx="3225" cy="1628204"/>
          </a:xfrm>
          <a:prstGeom prst="lin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310960" y="4910552"/>
            <a:ext cx="99563" cy="112153"/>
          </a:xfrm>
          <a:prstGeom prst="lin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9211213" y="4910552"/>
            <a:ext cx="99749" cy="112153"/>
          </a:xfrm>
          <a:prstGeom prst="lin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sp>
        <p:nvSpPr>
          <p:cNvPr id="22" name="Oval 21"/>
          <p:cNvSpPr/>
          <p:nvPr/>
        </p:nvSpPr>
        <p:spPr>
          <a:xfrm>
            <a:off x="9253282" y="4798286"/>
            <a:ext cx="115357" cy="115357"/>
          </a:xfrm>
          <a:prstGeom prst="ellipse">
            <a:avLst/>
          </a:prstGeom>
          <a:solidFill>
            <a:schemeClr val="bg1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9231892" y="3540026"/>
            <a:ext cx="157426" cy="0"/>
          </a:xfrm>
          <a:prstGeom prst="lin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cxnSp>
      <p:sp>
        <p:nvSpPr>
          <p:cNvPr id="29" name="Rectangle 28"/>
          <p:cNvSpPr/>
          <p:nvPr/>
        </p:nvSpPr>
        <p:spPr>
          <a:xfrm>
            <a:off x="5574928" y="5769260"/>
            <a:ext cx="1152128" cy="64807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Invoice: Item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176120" y="5767164"/>
            <a:ext cx="1152128" cy="64807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Entity: Category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935760" y="5779864"/>
            <a:ext cx="1152128" cy="64807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Class: Category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727848" y="4653136"/>
            <a:ext cx="1224136" cy="6480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Invoice as Class: CI-connection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384032" y="4653136"/>
            <a:ext cx="1192534" cy="6480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Invoice as Entity: CI-connection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727848" y="2420888"/>
            <a:ext cx="1224136" cy="6480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Class diagram 1: Context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384032" y="2420888"/>
            <a:ext cx="1192534" cy="6480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ERD 1: Context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153090" y="2051556"/>
            <a:ext cx="163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Class diagram 1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8864644" y="2051556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ERD 1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4727848" y="3539108"/>
            <a:ext cx="1224136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Inv. As Class in CD1: Manifestation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384032" y="3539108"/>
            <a:ext cx="1192534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Inv. As Entity in ERD 1: Manifestation</a:t>
            </a:r>
          </a:p>
        </p:txBody>
      </p:sp>
      <p:cxnSp>
        <p:nvCxnSpPr>
          <p:cNvPr id="37" name="Straight Connector 36"/>
          <p:cNvCxnSpPr>
            <a:stCxn id="32" idx="0"/>
            <a:endCxn id="33" idx="2"/>
          </p:cNvCxnSpPr>
          <p:nvPr/>
        </p:nvCxnSpPr>
        <p:spPr>
          <a:xfrm flipV="1">
            <a:off x="4511824" y="5301208"/>
            <a:ext cx="828092" cy="478656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9" idx="0"/>
            <a:endCxn id="33" idx="2"/>
          </p:cNvCxnSpPr>
          <p:nvPr/>
        </p:nvCxnSpPr>
        <p:spPr>
          <a:xfrm flipH="1" flipV="1">
            <a:off x="5339916" y="5301208"/>
            <a:ext cx="811076" cy="468052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9" idx="0"/>
            <a:endCxn id="34" idx="2"/>
          </p:cNvCxnSpPr>
          <p:nvPr/>
        </p:nvCxnSpPr>
        <p:spPr>
          <a:xfrm flipV="1">
            <a:off x="6150993" y="5301208"/>
            <a:ext cx="829307" cy="468052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1" idx="0"/>
            <a:endCxn id="34" idx="2"/>
          </p:cNvCxnSpPr>
          <p:nvPr/>
        </p:nvCxnSpPr>
        <p:spPr>
          <a:xfrm flipH="1" flipV="1">
            <a:off x="6980300" y="5301208"/>
            <a:ext cx="771885" cy="465956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3" idx="0"/>
            <a:endCxn id="39" idx="2"/>
          </p:cNvCxnSpPr>
          <p:nvPr/>
        </p:nvCxnSpPr>
        <p:spPr>
          <a:xfrm flipV="1">
            <a:off x="5339916" y="4187180"/>
            <a:ext cx="0" cy="465956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39" idx="0"/>
            <a:endCxn id="35" idx="2"/>
          </p:cNvCxnSpPr>
          <p:nvPr/>
        </p:nvCxnSpPr>
        <p:spPr>
          <a:xfrm flipV="1">
            <a:off x="5339916" y="3068960"/>
            <a:ext cx="0" cy="47014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40" idx="0"/>
            <a:endCxn id="36" idx="2"/>
          </p:cNvCxnSpPr>
          <p:nvPr/>
        </p:nvCxnSpPr>
        <p:spPr>
          <a:xfrm flipV="1">
            <a:off x="6980299" y="3068960"/>
            <a:ext cx="0" cy="47014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34" idx="0"/>
            <a:endCxn id="40" idx="2"/>
          </p:cNvCxnSpPr>
          <p:nvPr/>
        </p:nvCxnSpPr>
        <p:spPr>
          <a:xfrm flipV="1">
            <a:off x="6980299" y="4187180"/>
            <a:ext cx="0" cy="465956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/>
          <p:nvPr/>
        </p:nvCxnSpPr>
        <p:spPr>
          <a:xfrm flipH="1" flipV="1">
            <a:off x="4079776" y="2236222"/>
            <a:ext cx="432048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endCxn id="38" idx="1"/>
          </p:cNvCxnSpPr>
          <p:nvPr/>
        </p:nvCxnSpPr>
        <p:spPr>
          <a:xfrm flipV="1">
            <a:off x="7654924" y="2236222"/>
            <a:ext cx="1209720" cy="2434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7654924" y="4005064"/>
            <a:ext cx="863948" cy="10176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>
            <a:off x="3791744" y="4005064"/>
            <a:ext cx="792088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Nadpis 51"/>
          <p:cNvSpPr>
            <a:spLocks noGrp="1"/>
          </p:cNvSpPr>
          <p:nvPr>
            <p:ph type="title"/>
          </p:nvPr>
        </p:nvSpPr>
        <p:spPr>
          <a:xfrm>
            <a:off x="0" y="-70048"/>
            <a:ext cx="10772775" cy="1658198"/>
          </a:xfrm>
        </p:spPr>
        <p:txBody>
          <a:bodyPr/>
          <a:lstStyle/>
          <a:p>
            <a:r>
              <a:rPr lang="en-US"/>
              <a:t>Interconnected models</a:t>
            </a:r>
            <a:endParaRPr lang="en-US" dirty="0"/>
          </a:p>
        </p:txBody>
      </p:sp>
      <p:sp>
        <p:nvSpPr>
          <p:cNvPr id="61" name="Zástupný symbol pro obsah 5"/>
          <p:cNvSpPr txBox="1">
            <a:spLocks/>
          </p:cNvSpPr>
          <p:nvPr/>
        </p:nvSpPr>
        <p:spPr>
          <a:xfrm>
            <a:off x="3143673" y="1272544"/>
            <a:ext cx="6591985" cy="126491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The same object classified to different categories, manifested in different context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299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9" grpId="0" animBg="1"/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Modelling Tools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66416" y="1905000"/>
            <a:ext cx="6591985" cy="4006222"/>
          </a:xfrm>
        </p:spPr>
        <p:txBody>
          <a:bodyPr>
            <a:normAutofit fontScale="85000" lnSpcReduction="10000"/>
          </a:bodyPr>
          <a:lstStyle/>
          <a:p>
            <a:pPr>
              <a:buFont typeface="+mj-lt"/>
              <a:buAutoNum type="arabicPeriod"/>
            </a:pPr>
            <a:r>
              <a:rPr lang="en-US" dirty="0"/>
              <a:t>Current CASE tools, BPMT, PMT, … allow to record only such objects and relationships, which had their creators in </a:t>
            </a:r>
            <a:r>
              <a:rPr lang="en-US" b="1" dirty="0"/>
              <a:t>minds </a:t>
            </a:r>
            <a:r>
              <a:rPr lang="en-US" dirty="0"/>
              <a:t>in the time when they were developing the </a:t>
            </a:r>
            <a:r>
              <a:rPr lang="en-US"/>
              <a:t>tool.</a:t>
            </a:r>
          </a:p>
          <a:p>
            <a:pPr>
              <a:buFont typeface="+mj-lt"/>
              <a:buAutoNum type="arabicPeriod"/>
            </a:pPr>
            <a:r>
              <a:rPr lang="en-US"/>
              <a:t>Objects </a:t>
            </a:r>
            <a:r>
              <a:rPr lang="en-US" dirty="0"/>
              <a:t>and relationships, we focus on when modeling various aspects of business, are </a:t>
            </a:r>
            <a:r>
              <a:rPr lang="en-US" b="1" dirty="0"/>
              <a:t>continually changing</a:t>
            </a:r>
            <a:r>
              <a:rPr lang="en-US" dirty="0"/>
              <a:t>.</a:t>
            </a:r>
          </a:p>
          <a:p>
            <a:pPr>
              <a:buFont typeface="+mj-lt"/>
              <a:buAutoNum type="arabicPeriod"/>
            </a:pPr>
            <a:r>
              <a:rPr lang="en-US" dirty="0"/>
              <a:t>Problem of effective communication within any IT project lies nearly always </a:t>
            </a:r>
            <a:r>
              <a:rPr lang="en-US" b="1" dirty="0"/>
              <a:t>on boundaries of capability </a:t>
            </a:r>
            <a:r>
              <a:rPr lang="en-US" dirty="0"/>
              <a:t>of a given </a:t>
            </a:r>
            <a:r>
              <a:rPr lang="en-US"/>
              <a:t>modeling tool (… </a:t>
            </a:r>
            <a:r>
              <a:rPr lang="en-US" dirty="0"/>
              <a:t>thus the model doesn’t represent the reality </a:t>
            </a:r>
            <a:r>
              <a:rPr lang="en-US"/>
              <a:t>appropriately)</a:t>
            </a:r>
          </a:p>
          <a:p>
            <a:pPr>
              <a:buFont typeface="+mj-lt"/>
              <a:buAutoNum type="arabicPeriod"/>
            </a:pPr>
            <a:r>
              <a:rPr lang="en-US"/>
              <a:t>Except </a:t>
            </a:r>
            <a:r>
              <a:rPr lang="en-US" dirty="0"/>
              <a:t>of some isolated cases, there are only </a:t>
            </a:r>
            <a:r>
              <a:rPr lang="en-US" b="1" dirty="0"/>
              <a:t>few ways to extend</a:t>
            </a:r>
            <a:r>
              <a:rPr lang="en-US" dirty="0"/>
              <a:t> used MT by constructs which are needed for current specific requirements.</a:t>
            </a:r>
          </a:p>
          <a:p>
            <a:pPr>
              <a:buFont typeface="+mj-lt"/>
              <a:buAutoNum type="arabicPeriod"/>
            </a:pPr>
            <a:r>
              <a:rPr lang="en-US" dirty="0"/>
              <a:t>A problem arises in </a:t>
            </a:r>
            <a:r>
              <a:rPr lang="en-US" b="1" dirty="0"/>
              <a:t>integration </a:t>
            </a:r>
            <a:r>
              <a:rPr lang="en-US" dirty="0"/>
              <a:t>of some partial views into one common view.</a:t>
            </a:r>
          </a:p>
        </p:txBody>
      </p:sp>
    </p:spTree>
    <p:extLst>
      <p:ext uri="{BB962C8B-B14F-4D97-AF65-F5344CB8AC3E}">
        <p14:creationId xmlns:p14="http://schemas.microsoft.com/office/powerpoint/2010/main" val="6012242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70889" y="209350"/>
            <a:ext cx="10772775" cy="1658198"/>
          </a:xfrm>
        </p:spPr>
        <p:txBody>
          <a:bodyPr/>
          <a:lstStyle/>
          <a:p>
            <a:r>
              <a:rPr lang="en-US"/>
              <a:t>Diamond-Path Framework</a:t>
            </a:r>
            <a:br>
              <a:rPr lang="en-US"/>
            </a:br>
            <a:r>
              <a:rPr lang="en-US" sz="2800"/>
              <a:t>Overview</a:t>
            </a:r>
            <a:endParaRPr lang="en-US" dirty="0"/>
          </a:p>
        </p:txBody>
      </p:sp>
      <p:grpSp>
        <p:nvGrpSpPr>
          <p:cNvPr id="282" name="Skupina 281"/>
          <p:cNvGrpSpPr/>
          <p:nvPr/>
        </p:nvGrpSpPr>
        <p:grpSpPr>
          <a:xfrm>
            <a:off x="1775520" y="1254168"/>
            <a:ext cx="8496944" cy="2256578"/>
            <a:chOff x="1915361" y="1700808"/>
            <a:chExt cx="6096000" cy="1596681"/>
          </a:xfrm>
        </p:grpSpPr>
        <p:graphicFrame>
          <p:nvGraphicFramePr>
            <p:cNvPr id="5" name="Diagram 4"/>
            <p:cNvGraphicFramePr/>
            <p:nvPr>
              <p:extLst>
                <p:ext uri="{D42A27DB-BD31-4B8C-83A1-F6EECF244321}">
                  <p14:modId xmlns:p14="http://schemas.microsoft.com/office/powerpoint/2010/main" val="3182519569"/>
                </p:ext>
              </p:extLst>
            </p:nvPr>
          </p:nvGraphicFramePr>
          <p:xfrm>
            <a:off x="1915361" y="1700808"/>
            <a:ext cx="6096000" cy="152794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6" name="TextovéPole 5"/>
            <p:cNvSpPr txBox="1"/>
            <p:nvPr/>
          </p:nvSpPr>
          <p:spPr>
            <a:xfrm>
              <a:off x="2827359" y="2927276"/>
              <a:ext cx="657276" cy="3702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dirty="0" err="1"/>
                <a:t>Attention</a:t>
              </a:r>
              <a:r>
                <a:rPr lang="cs-CZ" sz="1400" dirty="0"/>
                <a:t> </a:t>
              </a:r>
            </a:p>
            <a:p>
              <a:r>
                <a:rPr lang="cs-CZ" sz="1400" dirty="0" err="1"/>
                <a:t>Focussing</a:t>
              </a:r>
              <a:endParaRPr lang="cs-CZ" sz="1400" dirty="0"/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6177980" y="2857733"/>
              <a:ext cx="652216" cy="3702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dirty="0" err="1"/>
                <a:t>Cognitive</a:t>
              </a:r>
              <a:r>
                <a:rPr lang="cs-CZ" sz="1400" dirty="0"/>
                <a:t> </a:t>
              </a:r>
            </a:p>
            <a:p>
              <a:r>
                <a:rPr lang="cs-CZ" sz="1400" dirty="0" err="1"/>
                <a:t>Elements</a:t>
              </a:r>
              <a:endParaRPr lang="cs-CZ" sz="1400" dirty="0"/>
            </a:p>
          </p:txBody>
        </p:sp>
      </p:grpSp>
      <p:grpSp>
        <p:nvGrpSpPr>
          <p:cNvPr id="2" name="Skupina 1"/>
          <p:cNvGrpSpPr/>
          <p:nvPr/>
        </p:nvGrpSpPr>
        <p:grpSpPr>
          <a:xfrm>
            <a:off x="6559373" y="3773269"/>
            <a:ext cx="3900471" cy="2638657"/>
            <a:chOff x="905537" y="1991664"/>
            <a:chExt cx="7383726" cy="4677696"/>
          </a:xfrm>
        </p:grpSpPr>
        <p:sp>
          <p:nvSpPr>
            <p:cNvPr id="438" name="Rectangle 24"/>
            <p:cNvSpPr/>
            <p:nvPr/>
          </p:nvSpPr>
          <p:spPr>
            <a:xfrm>
              <a:off x="905537" y="3931741"/>
              <a:ext cx="1656971" cy="77500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sz="700" dirty="0"/>
                <a:t>CI-</a:t>
              </a:r>
              <a:r>
                <a:rPr lang="cs-CZ" sz="700" dirty="0" err="1"/>
                <a:t>connection</a:t>
              </a:r>
              <a:endParaRPr lang="cs-CZ" sz="700" dirty="0"/>
            </a:p>
          </p:txBody>
        </p:sp>
        <p:sp>
          <p:nvSpPr>
            <p:cNvPr id="439" name="Rectangle 8"/>
            <p:cNvSpPr/>
            <p:nvPr/>
          </p:nvSpPr>
          <p:spPr>
            <a:xfrm>
              <a:off x="3759681" y="1991664"/>
              <a:ext cx="1656971" cy="72013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700" dirty="0" err="1">
                  <a:solidFill>
                    <a:schemeClr val="bg1"/>
                  </a:solidFill>
                </a:rPr>
                <a:t>Category</a:t>
              </a:r>
              <a:endParaRPr lang="cs-CZ" sz="700" dirty="0">
                <a:solidFill>
                  <a:schemeClr val="bg1"/>
                </a:solidFill>
              </a:endParaRPr>
            </a:p>
          </p:txBody>
        </p:sp>
        <p:sp>
          <p:nvSpPr>
            <p:cNvPr id="440" name="Rectangle 24"/>
            <p:cNvSpPr/>
            <p:nvPr/>
          </p:nvSpPr>
          <p:spPr>
            <a:xfrm>
              <a:off x="3759681" y="3931741"/>
              <a:ext cx="1656971" cy="762671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700" dirty="0" err="1"/>
                <a:t>Item</a:t>
              </a:r>
              <a:endParaRPr lang="cs-CZ" sz="700" dirty="0"/>
            </a:p>
          </p:txBody>
        </p:sp>
        <p:cxnSp>
          <p:nvCxnSpPr>
            <p:cNvPr id="441" name="Straight Connector 23"/>
            <p:cNvCxnSpPr/>
            <p:nvPr/>
          </p:nvCxnSpPr>
          <p:spPr>
            <a:xfrm rot="5400000">
              <a:off x="3164680" y="3539351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Straight Connector 32"/>
            <p:cNvCxnSpPr/>
            <p:nvPr/>
          </p:nvCxnSpPr>
          <p:spPr>
            <a:xfrm rot="5400000" flipV="1">
              <a:off x="3576981" y="4141610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Straight Connector 23"/>
            <p:cNvCxnSpPr>
              <a:stCxn id="449" idx="0"/>
            </p:cNvCxnSpPr>
            <p:nvPr/>
          </p:nvCxnSpPr>
          <p:spPr>
            <a:xfrm flipV="1">
              <a:off x="1747757" y="2364255"/>
              <a:ext cx="1713966" cy="1276122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4" name="Straight Connector 32"/>
            <p:cNvCxnSpPr/>
            <p:nvPr/>
          </p:nvCxnSpPr>
          <p:spPr>
            <a:xfrm flipH="1">
              <a:off x="1748448" y="3647490"/>
              <a:ext cx="1494" cy="286791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Straight Connector 32"/>
            <p:cNvCxnSpPr/>
            <p:nvPr/>
          </p:nvCxnSpPr>
          <p:spPr>
            <a:xfrm flipV="1">
              <a:off x="3461723" y="2364255"/>
              <a:ext cx="292147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6" name="Skupina 445"/>
            <p:cNvGrpSpPr/>
            <p:nvPr/>
          </p:nvGrpSpPr>
          <p:grpSpPr>
            <a:xfrm>
              <a:off x="1619672" y="3640377"/>
              <a:ext cx="255935" cy="292147"/>
              <a:chOff x="4460081" y="3268293"/>
              <a:chExt cx="255935" cy="292147"/>
            </a:xfrm>
          </p:grpSpPr>
          <p:cxnSp>
            <p:nvCxnSpPr>
              <p:cNvPr id="447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8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9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cxnSp>
          <p:nvCxnSpPr>
            <p:cNvPr id="450" name="Straight Connector 32"/>
            <p:cNvCxnSpPr/>
            <p:nvPr/>
          </p:nvCxnSpPr>
          <p:spPr>
            <a:xfrm rot="16200000">
              <a:off x="3582080" y="2351583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1" name="Skupina 450"/>
            <p:cNvGrpSpPr/>
            <p:nvPr/>
          </p:nvGrpSpPr>
          <p:grpSpPr>
            <a:xfrm rot="16200000" flipV="1">
              <a:off x="2580193" y="3991150"/>
              <a:ext cx="255935" cy="292147"/>
              <a:chOff x="4460081" y="3268293"/>
              <a:chExt cx="255935" cy="292147"/>
            </a:xfrm>
          </p:grpSpPr>
          <p:cxnSp>
            <p:nvCxnSpPr>
              <p:cNvPr id="452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3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4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sp>
          <p:nvSpPr>
            <p:cNvPr id="455" name="Rectangle 24"/>
            <p:cNvSpPr/>
            <p:nvPr/>
          </p:nvSpPr>
          <p:spPr>
            <a:xfrm>
              <a:off x="6632292" y="3931741"/>
              <a:ext cx="1656971" cy="775003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700" dirty="0" err="1"/>
                <a:t>Context</a:t>
              </a:r>
              <a:endParaRPr lang="cs-CZ" sz="700" dirty="0"/>
            </a:p>
          </p:txBody>
        </p:sp>
        <p:cxnSp>
          <p:nvCxnSpPr>
            <p:cNvPr id="456" name="Straight Connector 23"/>
            <p:cNvCxnSpPr/>
            <p:nvPr/>
          </p:nvCxnSpPr>
          <p:spPr>
            <a:xfrm flipV="1">
              <a:off x="4559897" y="2713113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Straight Connector 32"/>
            <p:cNvCxnSpPr/>
            <p:nvPr/>
          </p:nvCxnSpPr>
          <p:spPr>
            <a:xfrm>
              <a:off x="4460430" y="3827140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8" name="TextovéPole 457"/>
            <p:cNvSpPr txBox="1"/>
            <p:nvPr/>
          </p:nvSpPr>
          <p:spPr>
            <a:xfrm>
              <a:off x="4085297" y="3195143"/>
              <a:ext cx="637035" cy="4367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500" dirty="0"/>
                <a:t>R</a:t>
              </a:r>
            </a:p>
          </p:txBody>
        </p:sp>
        <p:grpSp>
          <p:nvGrpSpPr>
            <p:cNvPr id="459" name="Skupina 458"/>
            <p:cNvGrpSpPr/>
            <p:nvPr/>
          </p:nvGrpSpPr>
          <p:grpSpPr>
            <a:xfrm flipV="1">
              <a:off x="4459022" y="2785120"/>
              <a:ext cx="201916" cy="211901"/>
              <a:chOff x="4271268" y="2636912"/>
              <a:chExt cx="201916" cy="211901"/>
            </a:xfrm>
          </p:grpSpPr>
          <p:cxnSp>
            <p:nvCxnSpPr>
              <p:cNvPr id="460" name="Straight Connector 32"/>
              <p:cNvCxnSpPr/>
              <p:nvPr/>
            </p:nvCxnSpPr>
            <p:spPr>
              <a:xfrm>
                <a:off x="4271268" y="2848813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1" name="Oval 39"/>
              <p:cNvSpPr/>
              <p:nvPr/>
            </p:nvSpPr>
            <p:spPr>
              <a:xfrm rot="10800000">
                <a:off x="4296667" y="2636912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cxnSp>
          <p:nvCxnSpPr>
            <p:cNvPr id="462" name="Straight Connector 23"/>
            <p:cNvCxnSpPr/>
            <p:nvPr/>
          </p:nvCxnSpPr>
          <p:spPr>
            <a:xfrm rot="5400000">
              <a:off x="3164680" y="3882103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3" name="Straight Connector 32"/>
            <p:cNvCxnSpPr/>
            <p:nvPr/>
          </p:nvCxnSpPr>
          <p:spPr>
            <a:xfrm rot="5400000" flipV="1">
              <a:off x="3576981" y="4484362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64" name="Skupina 463"/>
            <p:cNvGrpSpPr/>
            <p:nvPr/>
          </p:nvGrpSpPr>
          <p:grpSpPr>
            <a:xfrm rot="5400000">
              <a:off x="2640912" y="4377004"/>
              <a:ext cx="201916" cy="211901"/>
              <a:chOff x="4271268" y="2636912"/>
              <a:chExt cx="201916" cy="211901"/>
            </a:xfrm>
          </p:grpSpPr>
          <p:cxnSp>
            <p:nvCxnSpPr>
              <p:cNvPr id="465" name="Straight Connector 32"/>
              <p:cNvCxnSpPr/>
              <p:nvPr/>
            </p:nvCxnSpPr>
            <p:spPr>
              <a:xfrm>
                <a:off x="4271268" y="2848813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6" name="Oval 39"/>
              <p:cNvSpPr/>
              <p:nvPr/>
            </p:nvSpPr>
            <p:spPr>
              <a:xfrm rot="10800000">
                <a:off x="4296667" y="2636912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grpSp>
          <p:nvGrpSpPr>
            <p:cNvPr id="467" name="Skupina 466"/>
            <p:cNvGrpSpPr/>
            <p:nvPr/>
          </p:nvGrpSpPr>
          <p:grpSpPr>
            <a:xfrm rot="16200000" flipH="1" flipV="1">
              <a:off x="5935202" y="3713475"/>
              <a:ext cx="203324" cy="1201536"/>
              <a:chOff x="4475835" y="4563296"/>
              <a:chExt cx="203324" cy="1201536"/>
            </a:xfrm>
          </p:grpSpPr>
          <p:cxnSp>
            <p:nvCxnSpPr>
              <p:cNvPr id="468" name="Straight Connector 23"/>
              <p:cNvCxnSpPr/>
              <p:nvPr/>
            </p:nvCxnSpPr>
            <p:spPr>
              <a:xfrm flipV="1">
                <a:off x="4576710" y="4563296"/>
                <a:ext cx="0" cy="120153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9" name="Straight Connector 32"/>
              <p:cNvCxnSpPr/>
              <p:nvPr/>
            </p:nvCxnSpPr>
            <p:spPr>
              <a:xfrm>
                <a:off x="4477243" y="5677323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0" name="Skupina 469"/>
              <p:cNvGrpSpPr/>
              <p:nvPr/>
            </p:nvGrpSpPr>
            <p:grpSpPr>
              <a:xfrm flipV="1">
                <a:off x="4475835" y="4635303"/>
                <a:ext cx="201916" cy="211901"/>
                <a:chOff x="4271268" y="2636912"/>
                <a:chExt cx="201916" cy="211901"/>
              </a:xfrm>
            </p:grpSpPr>
            <p:cxnSp>
              <p:nvCxnSpPr>
                <p:cNvPr id="471" name="Straight Connector 32"/>
                <p:cNvCxnSpPr/>
                <p:nvPr/>
              </p:nvCxnSpPr>
              <p:spPr>
                <a:xfrm>
                  <a:off x="4271268" y="2848813"/>
                  <a:ext cx="201916" cy="0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2" name="Oval 39"/>
                <p:cNvSpPr/>
                <p:nvPr/>
              </p:nvSpPr>
              <p:spPr>
                <a:xfrm rot="10800000">
                  <a:off x="4296667" y="2636912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700"/>
                </a:p>
              </p:txBody>
            </p:sp>
          </p:grpSp>
        </p:grpSp>
        <p:sp>
          <p:nvSpPr>
            <p:cNvPr id="473" name="TextovéPole 472"/>
            <p:cNvSpPr txBox="1"/>
            <p:nvPr/>
          </p:nvSpPr>
          <p:spPr>
            <a:xfrm>
              <a:off x="2922848" y="4159720"/>
              <a:ext cx="637035" cy="4367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500" dirty="0"/>
                <a:t>R</a:t>
              </a:r>
            </a:p>
          </p:txBody>
        </p:sp>
        <p:sp>
          <p:nvSpPr>
            <p:cNvPr id="474" name="TextovéPole 473"/>
            <p:cNvSpPr txBox="1"/>
            <p:nvPr/>
          </p:nvSpPr>
          <p:spPr>
            <a:xfrm>
              <a:off x="5729897" y="3972005"/>
              <a:ext cx="637035" cy="4367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500" dirty="0"/>
                <a:t>R</a:t>
              </a:r>
            </a:p>
          </p:txBody>
        </p:sp>
        <p:grpSp>
          <p:nvGrpSpPr>
            <p:cNvPr id="475" name="Skupina 474"/>
            <p:cNvGrpSpPr/>
            <p:nvPr/>
          </p:nvGrpSpPr>
          <p:grpSpPr>
            <a:xfrm flipH="1">
              <a:off x="5432768" y="2365684"/>
              <a:ext cx="2134198" cy="1570026"/>
              <a:chOff x="2139919" y="2217854"/>
              <a:chExt cx="2134198" cy="1570026"/>
            </a:xfrm>
          </p:grpSpPr>
          <p:cxnSp>
            <p:nvCxnSpPr>
              <p:cNvPr id="476" name="Straight Connector 23"/>
              <p:cNvCxnSpPr>
                <a:stCxn id="482" idx="0"/>
              </p:cNvCxnSpPr>
              <p:nvPr/>
            </p:nvCxnSpPr>
            <p:spPr>
              <a:xfrm flipV="1">
                <a:off x="2268004" y="2217854"/>
                <a:ext cx="1713966" cy="1276122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7" name="Straight Connector 32"/>
              <p:cNvCxnSpPr/>
              <p:nvPr/>
            </p:nvCxnSpPr>
            <p:spPr>
              <a:xfrm flipH="1">
                <a:off x="2268695" y="3501089"/>
                <a:ext cx="1494" cy="286791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8" name="Straight Connector 32"/>
              <p:cNvCxnSpPr/>
              <p:nvPr/>
            </p:nvCxnSpPr>
            <p:spPr>
              <a:xfrm flipV="1">
                <a:off x="3981970" y="2217854"/>
                <a:ext cx="292147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9" name="Skupina 478"/>
              <p:cNvGrpSpPr/>
              <p:nvPr/>
            </p:nvGrpSpPr>
            <p:grpSpPr>
              <a:xfrm>
                <a:off x="2139919" y="3493976"/>
                <a:ext cx="255935" cy="292147"/>
                <a:chOff x="4460081" y="3268293"/>
                <a:chExt cx="255935" cy="292147"/>
              </a:xfrm>
            </p:grpSpPr>
            <p:cxnSp>
              <p:nvCxnSpPr>
                <p:cNvPr id="480" name="Straight Connector 4"/>
                <p:cNvCxnSpPr/>
                <p:nvPr/>
              </p:nvCxnSpPr>
              <p:spPr>
                <a:xfrm>
                  <a:off x="4588167" y="3416424"/>
                  <a:ext cx="127849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1" name="Straight Connector 7"/>
                <p:cNvCxnSpPr/>
                <p:nvPr/>
              </p:nvCxnSpPr>
              <p:spPr>
                <a:xfrm flipH="1">
                  <a:off x="4460081" y="3416424"/>
                  <a:ext cx="128088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2" name="Oval 21"/>
                <p:cNvSpPr/>
                <p:nvPr/>
              </p:nvSpPr>
              <p:spPr>
                <a:xfrm>
                  <a:off x="4514100" y="3268293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700"/>
                </a:p>
              </p:txBody>
            </p:sp>
          </p:grpSp>
        </p:grpSp>
        <p:sp>
          <p:nvSpPr>
            <p:cNvPr id="483" name="TextovéPole 482"/>
            <p:cNvSpPr txBox="1"/>
            <p:nvPr/>
          </p:nvSpPr>
          <p:spPr>
            <a:xfrm rot="2283157">
              <a:off x="6177638" y="2632842"/>
              <a:ext cx="943655" cy="4765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600" dirty="0"/>
                <a:t>base</a:t>
              </a:r>
              <a:endParaRPr lang="en-US" sz="600" dirty="0"/>
            </a:p>
          </p:txBody>
        </p:sp>
        <p:grpSp>
          <p:nvGrpSpPr>
            <p:cNvPr id="484" name="Skupina 483"/>
            <p:cNvGrpSpPr/>
            <p:nvPr/>
          </p:nvGrpSpPr>
          <p:grpSpPr>
            <a:xfrm rot="16200000" flipH="1" flipV="1">
              <a:off x="5458378" y="2216969"/>
              <a:ext cx="255935" cy="292147"/>
              <a:chOff x="4460081" y="3268293"/>
              <a:chExt cx="255935" cy="292147"/>
            </a:xfrm>
          </p:grpSpPr>
          <p:cxnSp>
            <p:nvCxnSpPr>
              <p:cNvPr id="485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6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7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sp>
          <p:nvSpPr>
            <p:cNvPr id="488" name="TextovéPole 487"/>
            <p:cNvSpPr txBox="1"/>
            <p:nvPr/>
          </p:nvSpPr>
          <p:spPr>
            <a:xfrm>
              <a:off x="4266874" y="5193534"/>
              <a:ext cx="637035" cy="4367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500" dirty="0"/>
                <a:t>R</a:t>
              </a:r>
            </a:p>
          </p:txBody>
        </p:sp>
        <p:grpSp>
          <p:nvGrpSpPr>
            <p:cNvPr id="489" name="Skupina 488"/>
            <p:cNvGrpSpPr/>
            <p:nvPr/>
          </p:nvGrpSpPr>
          <p:grpSpPr>
            <a:xfrm flipV="1">
              <a:off x="4475835" y="4711504"/>
              <a:ext cx="203324" cy="1201536"/>
              <a:chOff x="4475835" y="4563296"/>
              <a:chExt cx="203324" cy="1201536"/>
            </a:xfrm>
          </p:grpSpPr>
          <p:cxnSp>
            <p:nvCxnSpPr>
              <p:cNvPr id="490" name="Straight Connector 23"/>
              <p:cNvCxnSpPr/>
              <p:nvPr/>
            </p:nvCxnSpPr>
            <p:spPr>
              <a:xfrm flipV="1">
                <a:off x="4576710" y="4563296"/>
                <a:ext cx="0" cy="120153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1" name="Straight Connector 32"/>
              <p:cNvCxnSpPr/>
              <p:nvPr/>
            </p:nvCxnSpPr>
            <p:spPr>
              <a:xfrm>
                <a:off x="4477243" y="5677323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2" name="Skupina 491"/>
              <p:cNvGrpSpPr/>
              <p:nvPr/>
            </p:nvGrpSpPr>
            <p:grpSpPr>
              <a:xfrm flipV="1">
                <a:off x="4475835" y="4635303"/>
                <a:ext cx="201916" cy="211901"/>
                <a:chOff x="4271268" y="2636912"/>
                <a:chExt cx="201916" cy="211901"/>
              </a:xfrm>
            </p:grpSpPr>
            <p:cxnSp>
              <p:nvCxnSpPr>
                <p:cNvPr id="493" name="Straight Connector 32"/>
                <p:cNvCxnSpPr/>
                <p:nvPr/>
              </p:nvCxnSpPr>
              <p:spPr>
                <a:xfrm>
                  <a:off x="4271268" y="2848813"/>
                  <a:ext cx="201916" cy="0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4" name="Oval 39"/>
                <p:cNvSpPr/>
                <p:nvPr/>
              </p:nvSpPr>
              <p:spPr>
                <a:xfrm rot="10800000">
                  <a:off x="4296667" y="2636912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700"/>
                </a:p>
              </p:txBody>
            </p:sp>
          </p:grpSp>
        </p:grpSp>
        <p:grpSp>
          <p:nvGrpSpPr>
            <p:cNvPr id="495" name="Skupina 494"/>
            <p:cNvGrpSpPr/>
            <p:nvPr/>
          </p:nvGrpSpPr>
          <p:grpSpPr>
            <a:xfrm>
              <a:off x="1653580" y="4701864"/>
              <a:ext cx="2100290" cy="1697993"/>
              <a:chOff x="1653580" y="4701864"/>
              <a:chExt cx="2100290" cy="1697993"/>
            </a:xfrm>
          </p:grpSpPr>
          <p:cxnSp>
            <p:nvCxnSpPr>
              <p:cNvPr id="496" name="Straight Connector 23"/>
              <p:cNvCxnSpPr>
                <a:stCxn id="503" idx="0"/>
              </p:cNvCxnSpPr>
              <p:nvPr/>
            </p:nvCxnSpPr>
            <p:spPr>
              <a:xfrm flipH="1" flipV="1">
                <a:off x="1747757" y="4988655"/>
                <a:ext cx="1713965" cy="1283352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7" name="Straight Connector 32"/>
              <p:cNvCxnSpPr/>
              <p:nvPr/>
            </p:nvCxnSpPr>
            <p:spPr>
              <a:xfrm flipH="1" flipV="1">
                <a:off x="1748448" y="4701864"/>
                <a:ext cx="1494" cy="286791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8" name="Straight Connector 32"/>
              <p:cNvCxnSpPr/>
              <p:nvPr/>
            </p:nvCxnSpPr>
            <p:spPr>
              <a:xfrm>
                <a:off x="3461723" y="6271890"/>
                <a:ext cx="292147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9" name="Skupina 498"/>
              <p:cNvGrpSpPr/>
              <p:nvPr/>
            </p:nvGrpSpPr>
            <p:grpSpPr>
              <a:xfrm rot="5400000" flipV="1">
                <a:off x="3479828" y="6125816"/>
                <a:ext cx="255935" cy="292147"/>
                <a:chOff x="4460081" y="3268293"/>
                <a:chExt cx="255935" cy="292147"/>
              </a:xfrm>
            </p:grpSpPr>
            <p:cxnSp>
              <p:nvCxnSpPr>
                <p:cNvPr id="501" name="Straight Connector 4"/>
                <p:cNvCxnSpPr/>
                <p:nvPr/>
              </p:nvCxnSpPr>
              <p:spPr>
                <a:xfrm>
                  <a:off x="4588167" y="3416424"/>
                  <a:ext cx="127849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2" name="Straight Connector 7"/>
                <p:cNvCxnSpPr/>
                <p:nvPr/>
              </p:nvCxnSpPr>
              <p:spPr>
                <a:xfrm flipH="1">
                  <a:off x="4460081" y="3416424"/>
                  <a:ext cx="128088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03" name="Oval 21"/>
                <p:cNvSpPr/>
                <p:nvPr/>
              </p:nvSpPr>
              <p:spPr>
                <a:xfrm>
                  <a:off x="4514100" y="3268293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700"/>
                </a:p>
              </p:txBody>
            </p:sp>
          </p:grpSp>
          <p:cxnSp>
            <p:nvCxnSpPr>
              <p:cNvPr id="500" name="Straight Connector 32"/>
              <p:cNvCxnSpPr/>
              <p:nvPr/>
            </p:nvCxnSpPr>
            <p:spPr>
              <a:xfrm rot="10800000" flipV="1">
                <a:off x="1653580" y="4797152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04" name="Rectangle 24"/>
            <p:cNvSpPr/>
            <p:nvPr/>
          </p:nvSpPr>
          <p:spPr>
            <a:xfrm>
              <a:off x="3741812" y="5906689"/>
              <a:ext cx="1693791" cy="762671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sz="700" dirty="0" err="1"/>
                <a:t>Manifestation</a:t>
              </a:r>
              <a:endParaRPr lang="cs-CZ" sz="700" dirty="0"/>
            </a:p>
          </p:txBody>
        </p:sp>
        <p:grpSp>
          <p:nvGrpSpPr>
            <p:cNvPr id="505" name="Skupina 504"/>
            <p:cNvGrpSpPr/>
            <p:nvPr/>
          </p:nvGrpSpPr>
          <p:grpSpPr>
            <a:xfrm flipH="1">
              <a:off x="5436096" y="4725144"/>
              <a:ext cx="2100290" cy="1697993"/>
              <a:chOff x="1653580" y="4701864"/>
              <a:chExt cx="2100290" cy="1697993"/>
            </a:xfrm>
          </p:grpSpPr>
          <p:cxnSp>
            <p:nvCxnSpPr>
              <p:cNvPr id="506" name="Straight Connector 23"/>
              <p:cNvCxnSpPr>
                <a:stCxn id="513" idx="0"/>
              </p:cNvCxnSpPr>
              <p:nvPr/>
            </p:nvCxnSpPr>
            <p:spPr>
              <a:xfrm flipH="1" flipV="1">
                <a:off x="1747757" y="4988655"/>
                <a:ext cx="1713965" cy="1283352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7" name="Straight Connector 32"/>
              <p:cNvCxnSpPr/>
              <p:nvPr/>
            </p:nvCxnSpPr>
            <p:spPr>
              <a:xfrm flipH="1" flipV="1">
                <a:off x="1748448" y="4701864"/>
                <a:ext cx="1494" cy="286791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8" name="Straight Connector 32"/>
              <p:cNvCxnSpPr/>
              <p:nvPr/>
            </p:nvCxnSpPr>
            <p:spPr>
              <a:xfrm>
                <a:off x="3461723" y="6271890"/>
                <a:ext cx="292147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09" name="Skupina 508"/>
              <p:cNvGrpSpPr/>
              <p:nvPr/>
            </p:nvGrpSpPr>
            <p:grpSpPr>
              <a:xfrm rot="5400000" flipV="1">
                <a:off x="3479828" y="6125816"/>
                <a:ext cx="255935" cy="292147"/>
                <a:chOff x="4460081" y="3268293"/>
                <a:chExt cx="255935" cy="292147"/>
              </a:xfrm>
            </p:grpSpPr>
            <p:cxnSp>
              <p:nvCxnSpPr>
                <p:cNvPr id="511" name="Straight Connector 4"/>
                <p:cNvCxnSpPr/>
                <p:nvPr/>
              </p:nvCxnSpPr>
              <p:spPr>
                <a:xfrm>
                  <a:off x="4588167" y="3416424"/>
                  <a:ext cx="127849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2" name="Straight Connector 7"/>
                <p:cNvCxnSpPr/>
                <p:nvPr/>
              </p:nvCxnSpPr>
              <p:spPr>
                <a:xfrm flipH="1">
                  <a:off x="4460081" y="3416424"/>
                  <a:ext cx="128088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3" name="Oval 21"/>
                <p:cNvSpPr/>
                <p:nvPr/>
              </p:nvSpPr>
              <p:spPr>
                <a:xfrm>
                  <a:off x="4514100" y="3268293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700"/>
                </a:p>
              </p:txBody>
            </p:sp>
          </p:grpSp>
          <p:cxnSp>
            <p:nvCxnSpPr>
              <p:cNvPr id="510" name="Straight Connector 32"/>
              <p:cNvCxnSpPr/>
              <p:nvPr/>
            </p:nvCxnSpPr>
            <p:spPr>
              <a:xfrm rot="10800000" flipV="1">
                <a:off x="1653580" y="4797152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14" name="Skupina 513"/>
          <p:cNvGrpSpPr/>
          <p:nvPr/>
        </p:nvGrpSpPr>
        <p:grpSpPr>
          <a:xfrm>
            <a:off x="1585961" y="3814075"/>
            <a:ext cx="3777726" cy="2537801"/>
            <a:chOff x="905537" y="1843456"/>
            <a:chExt cx="7383726" cy="4620871"/>
          </a:xfrm>
        </p:grpSpPr>
        <p:sp>
          <p:nvSpPr>
            <p:cNvPr id="515" name="Rectangle 24"/>
            <p:cNvSpPr/>
            <p:nvPr/>
          </p:nvSpPr>
          <p:spPr>
            <a:xfrm>
              <a:off x="905537" y="3783533"/>
              <a:ext cx="1656971" cy="775004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700" dirty="0" err="1"/>
                <a:t>Category</a:t>
              </a:r>
              <a:endParaRPr lang="cs-CZ" sz="700" dirty="0"/>
            </a:p>
          </p:txBody>
        </p:sp>
        <p:sp>
          <p:nvSpPr>
            <p:cNvPr id="516" name="Rectangle 24"/>
            <p:cNvSpPr/>
            <p:nvPr/>
          </p:nvSpPr>
          <p:spPr>
            <a:xfrm>
              <a:off x="6632292" y="3783533"/>
              <a:ext cx="1656971" cy="775003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700" dirty="0"/>
                <a:t>Rule</a:t>
              </a:r>
            </a:p>
          </p:txBody>
        </p:sp>
        <p:sp>
          <p:nvSpPr>
            <p:cNvPr id="517" name="Rectangle 8"/>
            <p:cNvSpPr/>
            <p:nvPr/>
          </p:nvSpPr>
          <p:spPr>
            <a:xfrm>
              <a:off x="3759681" y="1843456"/>
              <a:ext cx="1656971" cy="72013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700" dirty="0" err="1">
                  <a:solidFill>
                    <a:schemeClr val="bg1"/>
                  </a:solidFill>
                </a:rPr>
                <a:t>Relationship</a:t>
              </a:r>
              <a:endParaRPr lang="cs-CZ" sz="700" dirty="0">
                <a:solidFill>
                  <a:schemeClr val="bg1"/>
                </a:solidFill>
              </a:endParaRPr>
            </a:p>
          </p:txBody>
        </p:sp>
        <p:sp>
          <p:nvSpPr>
            <p:cNvPr id="518" name="Rectangle 22"/>
            <p:cNvSpPr/>
            <p:nvPr/>
          </p:nvSpPr>
          <p:spPr>
            <a:xfrm>
              <a:off x="3759681" y="5748596"/>
              <a:ext cx="1656971" cy="715731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700" dirty="0" err="1"/>
                <a:t>Operation</a:t>
              </a:r>
              <a:endParaRPr lang="cs-CZ" sz="700" dirty="0"/>
            </a:p>
          </p:txBody>
        </p:sp>
        <p:sp>
          <p:nvSpPr>
            <p:cNvPr id="519" name="Rectangle 24"/>
            <p:cNvSpPr/>
            <p:nvPr/>
          </p:nvSpPr>
          <p:spPr>
            <a:xfrm>
              <a:off x="3759681" y="3783533"/>
              <a:ext cx="1656971" cy="762671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700" dirty="0" err="1"/>
                <a:t>Object</a:t>
              </a:r>
              <a:endParaRPr lang="cs-CZ" sz="700" dirty="0"/>
            </a:p>
          </p:txBody>
        </p:sp>
        <p:cxnSp>
          <p:nvCxnSpPr>
            <p:cNvPr id="520" name="Straight Connector 23"/>
            <p:cNvCxnSpPr/>
            <p:nvPr/>
          </p:nvCxnSpPr>
          <p:spPr>
            <a:xfrm flipV="1">
              <a:off x="4772094" y="2581998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21" name="Skupina 520"/>
            <p:cNvGrpSpPr/>
            <p:nvPr/>
          </p:nvGrpSpPr>
          <p:grpSpPr>
            <a:xfrm>
              <a:off x="4644008" y="3484193"/>
              <a:ext cx="255935" cy="292147"/>
              <a:chOff x="4460081" y="3268293"/>
              <a:chExt cx="255935" cy="292147"/>
            </a:xfrm>
          </p:grpSpPr>
          <p:cxnSp>
            <p:nvCxnSpPr>
              <p:cNvPr id="593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4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5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grpSp>
          <p:nvGrpSpPr>
            <p:cNvPr id="522" name="Skupina 521"/>
            <p:cNvGrpSpPr/>
            <p:nvPr/>
          </p:nvGrpSpPr>
          <p:grpSpPr>
            <a:xfrm flipV="1">
              <a:off x="4644008" y="2581997"/>
              <a:ext cx="255935" cy="292147"/>
              <a:chOff x="4460081" y="3268293"/>
              <a:chExt cx="255935" cy="292147"/>
            </a:xfrm>
          </p:grpSpPr>
          <p:cxnSp>
            <p:nvCxnSpPr>
              <p:cNvPr id="590" name="Straight Connector 4"/>
              <p:cNvCxnSpPr/>
              <p:nvPr/>
            </p:nvCxnSpPr>
            <p:spPr>
              <a:xfrm>
                <a:off x="4588167" y="3416424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1" name="Straight Connector 7"/>
              <p:cNvCxnSpPr/>
              <p:nvPr/>
            </p:nvCxnSpPr>
            <p:spPr>
              <a:xfrm flipH="1">
                <a:off x="4460081" y="3416424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2" name="Oval 21"/>
              <p:cNvSpPr/>
              <p:nvPr/>
            </p:nvSpPr>
            <p:spPr>
              <a:xfrm>
                <a:off x="4514100" y="3268293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sp>
          <p:nvSpPr>
            <p:cNvPr id="523" name="TextovéPole 522"/>
            <p:cNvSpPr txBox="1"/>
            <p:nvPr/>
          </p:nvSpPr>
          <p:spPr>
            <a:xfrm>
              <a:off x="4497562" y="3046935"/>
              <a:ext cx="686449" cy="4387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500" dirty="0"/>
                <a:t>P</a:t>
              </a:r>
            </a:p>
          </p:txBody>
        </p:sp>
        <p:cxnSp>
          <p:nvCxnSpPr>
            <p:cNvPr id="524" name="Straight Connector 23"/>
            <p:cNvCxnSpPr/>
            <p:nvPr/>
          </p:nvCxnSpPr>
          <p:spPr>
            <a:xfrm flipV="1">
              <a:off x="4372143" y="2564905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5" name="Straight Connector 32"/>
            <p:cNvCxnSpPr/>
            <p:nvPr/>
          </p:nvCxnSpPr>
          <p:spPr>
            <a:xfrm>
              <a:off x="4272676" y="3678932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6" name="TextovéPole 525"/>
            <p:cNvSpPr txBox="1"/>
            <p:nvPr/>
          </p:nvSpPr>
          <p:spPr>
            <a:xfrm>
              <a:off x="4062305" y="3046935"/>
              <a:ext cx="686449" cy="4387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500" dirty="0"/>
                <a:t>R</a:t>
              </a:r>
            </a:p>
          </p:txBody>
        </p:sp>
        <p:grpSp>
          <p:nvGrpSpPr>
            <p:cNvPr id="527" name="Skupina 526"/>
            <p:cNvGrpSpPr/>
            <p:nvPr/>
          </p:nvGrpSpPr>
          <p:grpSpPr>
            <a:xfrm flipV="1">
              <a:off x="4271268" y="2636912"/>
              <a:ext cx="201916" cy="211901"/>
              <a:chOff x="4271268" y="2636912"/>
              <a:chExt cx="201916" cy="211901"/>
            </a:xfrm>
          </p:grpSpPr>
          <p:cxnSp>
            <p:nvCxnSpPr>
              <p:cNvPr id="588" name="Straight Connector 32"/>
              <p:cNvCxnSpPr/>
              <p:nvPr/>
            </p:nvCxnSpPr>
            <p:spPr>
              <a:xfrm>
                <a:off x="4271268" y="2848813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9" name="Oval 39"/>
              <p:cNvSpPr/>
              <p:nvPr/>
            </p:nvSpPr>
            <p:spPr>
              <a:xfrm rot="10800000">
                <a:off x="4296667" y="2636912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sp>
          <p:nvSpPr>
            <p:cNvPr id="528" name="TextovéPole 527"/>
            <p:cNvSpPr txBox="1"/>
            <p:nvPr/>
          </p:nvSpPr>
          <p:spPr>
            <a:xfrm>
              <a:off x="4266873" y="5045327"/>
              <a:ext cx="686449" cy="4387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500" dirty="0"/>
                <a:t>R</a:t>
              </a:r>
            </a:p>
          </p:txBody>
        </p:sp>
        <p:grpSp>
          <p:nvGrpSpPr>
            <p:cNvPr id="529" name="Skupina 528"/>
            <p:cNvGrpSpPr/>
            <p:nvPr/>
          </p:nvGrpSpPr>
          <p:grpSpPr>
            <a:xfrm flipV="1">
              <a:off x="4475835" y="4563296"/>
              <a:ext cx="203324" cy="1201536"/>
              <a:chOff x="4475835" y="4563296"/>
              <a:chExt cx="203324" cy="1201536"/>
            </a:xfrm>
          </p:grpSpPr>
          <p:cxnSp>
            <p:nvCxnSpPr>
              <p:cNvPr id="583" name="Straight Connector 23"/>
              <p:cNvCxnSpPr/>
              <p:nvPr/>
            </p:nvCxnSpPr>
            <p:spPr>
              <a:xfrm flipV="1">
                <a:off x="4576710" y="4563296"/>
                <a:ext cx="0" cy="120153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4" name="Straight Connector 32"/>
              <p:cNvCxnSpPr/>
              <p:nvPr/>
            </p:nvCxnSpPr>
            <p:spPr>
              <a:xfrm>
                <a:off x="4477243" y="5677323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85" name="Skupina 584"/>
              <p:cNvGrpSpPr/>
              <p:nvPr/>
            </p:nvGrpSpPr>
            <p:grpSpPr>
              <a:xfrm flipV="1">
                <a:off x="4475835" y="4635303"/>
                <a:ext cx="201916" cy="211901"/>
                <a:chOff x="4271268" y="2636912"/>
                <a:chExt cx="201916" cy="211901"/>
              </a:xfrm>
            </p:grpSpPr>
            <p:cxnSp>
              <p:nvCxnSpPr>
                <p:cNvPr id="586" name="Straight Connector 32"/>
                <p:cNvCxnSpPr/>
                <p:nvPr/>
              </p:nvCxnSpPr>
              <p:spPr>
                <a:xfrm>
                  <a:off x="4271268" y="2848813"/>
                  <a:ext cx="201916" cy="0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87" name="Oval 39"/>
                <p:cNvSpPr/>
                <p:nvPr/>
              </p:nvSpPr>
              <p:spPr>
                <a:xfrm rot="10800000">
                  <a:off x="4296667" y="2636912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700"/>
                </a:p>
              </p:txBody>
            </p:sp>
          </p:grpSp>
        </p:grpSp>
        <p:cxnSp>
          <p:nvCxnSpPr>
            <p:cNvPr id="530" name="Straight Connector 23"/>
            <p:cNvCxnSpPr/>
            <p:nvPr/>
          </p:nvCxnSpPr>
          <p:spPr>
            <a:xfrm rot="5400000">
              <a:off x="3164680" y="3563313"/>
              <a:ext cx="0" cy="120153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32"/>
            <p:cNvCxnSpPr/>
            <p:nvPr/>
          </p:nvCxnSpPr>
          <p:spPr>
            <a:xfrm rot="5400000" flipV="1">
              <a:off x="3576981" y="4165572"/>
              <a:ext cx="201916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32" name="Skupina 531"/>
            <p:cNvGrpSpPr/>
            <p:nvPr/>
          </p:nvGrpSpPr>
          <p:grpSpPr>
            <a:xfrm rot="5400000">
              <a:off x="2640912" y="4058214"/>
              <a:ext cx="201916" cy="211901"/>
              <a:chOff x="4271268" y="2636912"/>
              <a:chExt cx="201916" cy="211901"/>
            </a:xfrm>
          </p:grpSpPr>
          <p:cxnSp>
            <p:nvCxnSpPr>
              <p:cNvPr id="581" name="Straight Connector 32"/>
              <p:cNvCxnSpPr/>
              <p:nvPr/>
            </p:nvCxnSpPr>
            <p:spPr>
              <a:xfrm>
                <a:off x="4271268" y="2848813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2" name="Oval 39"/>
              <p:cNvSpPr/>
              <p:nvPr/>
            </p:nvSpPr>
            <p:spPr>
              <a:xfrm rot="10800000">
                <a:off x="4296667" y="2636912"/>
                <a:ext cx="148131" cy="148131"/>
              </a:xfrm>
              <a:prstGeom prst="ellipse">
                <a:avLst/>
              </a:prstGeom>
              <a:ln w="12700">
                <a:solidFill>
                  <a:srgbClr val="00B05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 sz="700"/>
              </a:p>
            </p:txBody>
          </p:sp>
        </p:grpSp>
        <p:grpSp>
          <p:nvGrpSpPr>
            <p:cNvPr id="533" name="Skupina 532"/>
            <p:cNvGrpSpPr/>
            <p:nvPr/>
          </p:nvGrpSpPr>
          <p:grpSpPr>
            <a:xfrm rot="16200000" flipH="1" flipV="1">
              <a:off x="5935202" y="3565267"/>
              <a:ext cx="203324" cy="1201536"/>
              <a:chOff x="4475835" y="4563296"/>
              <a:chExt cx="203324" cy="1201536"/>
            </a:xfrm>
          </p:grpSpPr>
          <p:cxnSp>
            <p:nvCxnSpPr>
              <p:cNvPr id="576" name="Straight Connector 23"/>
              <p:cNvCxnSpPr/>
              <p:nvPr/>
            </p:nvCxnSpPr>
            <p:spPr>
              <a:xfrm flipV="1">
                <a:off x="4576710" y="4563296"/>
                <a:ext cx="0" cy="120153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7" name="Straight Connector 32"/>
              <p:cNvCxnSpPr/>
              <p:nvPr/>
            </p:nvCxnSpPr>
            <p:spPr>
              <a:xfrm>
                <a:off x="4477243" y="5677323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78" name="Skupina 577"/>
              <p:cNvGrpSpPr/>
              <p:nvPr/>
            </p:nvGrpSpPr>
            <p:grpSpPr>
              <a:xfrm flipV="1">
                <a:off x="4475835" y="4635303"/>
                <a:ext cx="201916" cy="211901"/>
                <a:chOff x="4271268" y="2636912"/>
                <a:chExt cx="201916" cy="211901"/>
              </a:xfrm>
            </p:grpSpPr>
            <p:cxnSp>
              <p:nvCxnSpPr>
                <p:cNvPr id="579" name="Straight Connector 32"/>
                <p:cNvCxnSpPr/>
                <p:nvPr/>
              </p:nvCxnSpPr>
              <p:spPr>
                <a:xfrm>
                  <a:off x="4271268" y="2848813"/>
                  <a:ext cx="201916" cy="0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80" name="Oval 39"/>
                <p:cNvSpPr/>
                <p:nvPr/>
              </p:nvSpPr>
              <p:spPr>
                <a:xfrm rot="10800000">
                  <a:off x="4296667" y="2636912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700"/>
                </a:p>
              </p:txBody>
            </p:sp>
          </p:grpSp>
        </p:grpSp>
        <p:sp>
          <p:nvSpPr>
            <p:cNvPr id="534" name="TextovéPole 533"/>
            <p:cNvSpPr txBox="1"/>
            <p:nvPr/>
          </p:nvSpPr>
          <p:spPr>
            <a:xfrm>
              <a:off x="3085886" y="3866630"/>
              <a:ext cx="686449" cy="4387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500" dirty="0"/>
                <a:t>R</a:t>
              </a:r>
            </a:p>
          </p:txBody>
        </p:sp>
        <p:sp>
          <p:nvSpPr>
            <p:cNvPr id="535" name="TextovéPole 534"/>
            <p:cNvSpPr txBox="1"/>
            <p:nvPr/>
          </p:nvSpPr>
          <p:spPr>
            <a:xfrm>
              <a:off x="5810970" y="3858268"/>
              <a:ext cx="686449" cy="4387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500" dirty="0"/>
                <a:t>R</a:t>
              </a:r>
            </a:p>
          </p:txBody>
        </p:sp>
        <p:grpSp>
          <p:nvGrpSpPr>
            <p:cNvPr id="536" name="Skupina 535"/>
            <p:cNvGrpSpPr/>
            <p:nvPr/>
          </p:nvGrpSpPr>
          <p:grpSpPr>
            <a:xfrm>
              <a:off x="1619672" y="4553656"/>
              <a:ext cx="2134198" cy="1683656"/>
              <a:chOff x="1619672" y="4553656"/>
              <a:chExt cx="2134198" cy="1683656"/>
            </a:xfrm>
          </p:grpSpPr>
          <p:cxnSp>
            <p:nvCxnSpPr>
              <p:cNvPr id="567" name="Straight Connector 23"/>
              <p:cNvCxnSpPr>
                <a:stCxn id="575" idx="0"/>
              </p:cNvCxnSpPr>
              <p:nvPr/>
            </p:nvCxnSpPr>
            <p:spPr>
              <a:xfrm>
                <a:off x="1747757" y="4847560"/>
                <a:ext cx="1713966" cy="1276122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8" name="Straight Connector 32"/>
              <p:cNvCxnSpPr/>
              <p:nvPr/>
            </p:nvCxnSpPr>
            <p:spPr>
              <a:xfrm flipH="1" flipV="1">
                <a:off x="1748448" y="4553656"/>
                <a:ext cx="1494" cy="286791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9" name="Straight Connector 32"/>
              <p:cNvCxnSpPr/>
              <p:nvPr/>
            </p:nvCxnSpPr>
            <p:spPr>
              <a:xfrm>
                <a:off x="3461723" y="6123682"/>
                <a:ext cx="292147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0" name="TextovéPole 569"/>
              <p:cNvSpPr txBox="1"/>
              <p:nvPr/>
            </p:nvSpPr>
            <p:spPr>
              <a:xfrm rot="2167460" flipH="1">
                <a:off x="1952182" y="5157516"/>
                <a:ext cx="1643140" cy="4387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500" dirty="0" err="1"/>
                  <a:t>characteristic</a:t>
                </a:r>
                <a:endParaRPr lang="cs-CZ" sz="500" dirty="0"/>
              </a:p>
            </p:txBody>
          </p:sp>
          <p:grpSp>
            <p:nvGrpSpPr>
              <p:cNvPr id="571" name="Skupina 570"/>
              <p:cNvGrpSpPr/>
              <p:nvPr/>
            </p:nvGrpSpPr>
            <p:grpSpPr>
              <a:xfrm flipV="1">
                <a:off x="1619672" y="4555413"/>
                <a:ext cx="255935" cy="292147"/>
                <a:chOff x="4460081" y="3268293"/>
                <a:chExt cx="255935" cy="292147"/>
              </a:xfrm>
            </p:grpSpPr>
            <p:cxnSp>
              <p:nvCxnSpPr>
                <p:cNvPr id="573" name="Straight Connector 4"/>
                <p:cNvCxnSpPr/>
                <p:nvPr/>
              </p:nvCxnSpPr>
              <p:spPr>
                <a:xfrm>
                  <a:off x="4588167" y="3416424"/>
                  <a:ext cx="127849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4" name="Straight Connector 7"/>
                <p:cNvCxnSpPr/>
                <p:nvPr/>
              </p:nvCxnSpPr>
              <p:spPr>
                <a:xfrm flipH="1">
                  <a:off x="4460081" y="3416424"/>
                  <a:ext cx="128088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75" name="Oval 21"/>
                <p:cNvSpPr/>
                <p:nvPr/>
              </p:nvSpPr>
              <p:spPr>
                <a:xfrm>
                  <a:off x="4514100" y="3268293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700"/>
                </a:p>
              </p:txBody>
            </p:sp>
          </p:grpSp>
          <p:cxnSp>
            <p:nvCxnSpPr>
              <p:cNvPr id="572" name="Straight Connector 32"/>
              <p:cNvCxnSpPr/>
              <p:nvPr/>
            </p:nvCxnSpPr>
            <p:spPr>
              <a:xfrm rot="5400000" flipV="1">
                <a:off x="3582080" y="6136354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7" name="Skupina 536"/>
            <p:cNvGrpSpPr/>
            <p:nvPr/>
          </p:nvGrpSpPr>
          <p:grpSpPr>
            <a:xfrm flipH="1">
              <a:off x="5432819" y="4555009"/>
              <a:ext cx="2134198" cy="1683656"/>
              <a:chOff x="1619672" y="4553656"/>
              <a:chExt cx="2134198" cy="1683656"/>
            </a:xfrm>
          </p:grpSpPr>
          <p:cxnSp>
            <p:nvCxnSpPr>
              <p:cNvPr id="558" name="Straight Connector 23"/>
              <p:cNvCxnSpPr>
                <a:stCxn id="566" idx="0"/>
              </p:cNvCxnSpPr>
              <p:nvPr/>
            </p:nvCxnSpPr>
            <p:spPr>
              <a:xfrm>
                <a:off x="1747757" y="4847560"/>
                <a:ext cx="1713966" cy="1276122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9" name="Straight Connector 32"/>
              <p:cNvCxnSpPr/>
              <p:nvPr/>
            </p:nvCxnSpPr>
            <p:spPr>
              <a:xfrm flipH="1" flipV="1">
                <a:off x="1748448" y="4553656"/>
                <a:ext cx="1494" cy="286791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0" name="Straight Connector 32"/>
              <p:cNvCxnSpPr/>
              <p:nvPr/>
            </p:nvCxnSpPr>
            <p:spPr>
              <a:xfrm>
                <a:off x="3461723" y="6123682"/>
                <a:ext cx="292147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1" name="TextovéPole 560"/>
              <p:cNvSpPr txBox="1"/>
              <p:nvPr/>
            </p:nvSpPr>
            <p:spPr>
              <a:xfrm rot="2167460" flipH="1">
                <a:off x="1952188" y="5157516"/>
                <a:ext cx="1643140" cy="4387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500" dirty="0" err="1"/>
                  <a:t>characteristic</a:t>
                </a:r>
                <a:endParaRPr lang="cs-CZ" sz="500" dirty="0"/>
              </a:p>
            </p:txBody>
          </p:sp>
          <p:grpSp>
            <p:nvGrpSpPr>
              <p:cNvPr id="562" name="Skupina 561"/>
              <p:cNvGrpSpPr/>
              <p:nvPr/>
            </p:nvGrpSpPr>
            <p:grpSpPr>
              <a:xfrm flipV="1">
                <a:off x="1619672" y="4555413"/>
                <a:ext cx="255935" cy="292147"/>
                <a:chOff x="4460081" y="3268293"/>
                <a:chExt cx="255935" cy="292147"/>
              </a:xfrm>
            </p:grpSpPr>
            <p:cxnSp>
              <p:nvCxnSpPr>
                <p:cNvPr id="564" name="Straight Connector 4"/>
                <p:cNvCxnSpPr/>
                <p:nvPr/>
              </p:nvCxnSpPr>
              <p:spPr>
                <a:xfrm>
                  <a:off x="4588167" y="3416424"/>
                  <a:ext cx="127849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5" name="Straight Connector 7"/>
                <p:cNvCxnSpPr/>
                <p:nvPr/>
              </p:nvCxnSpPr>
              <p:spPr>
                <a:xfrm flipH="1">
                  <a:off x="4460081" y="3416424"/>
                  <a:ext cx="128088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66" name="Oval 21"/>
                <p:cNvSpPr/>
                <p:nvPr/>
              </p:nvSpPr>
              <p:spPr>
                <a:xfrm>
                  <a:off x="4514100" y="3268293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700"/>
                </a:p>
              </p:txBody>
            </p:sp>
          </p:grpSp>
          <p:cxnSp>
            <p:nvCxnSpPr>
              <p:cNvPr id="563" name="Straight Connector 32"/>
              <p:cNvCxnSpPr/>
              <p:nvPr/>
            </p:nvCxnSpPr>
            <p:spPr>
              <a:xfrm rot="5400000" flipV="1">
                <a:off x="3582080" y="6136354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8" name="Skupina 537"/>
            <p:cNvGrpSpPr/>
            <p:nvPr/>
          </p:nvGrpSpPr>
          <p:grpSpPr>
            <a:xfrm flipV="1">
              <a:off x="1619672" y="2102417"/>
              <a:ext cx="2134198" cy="1683656"/>
              <a:chOff x="1619672" y="4553656"/>
              <a:chExt cx="2134198" cy="1683656"/>
            </a:xfrm>
          </p:grpSpPr>
          <p:cxnSp>
            <p:nvCxnSpPr>
              <p:cNvPr id="549" name="Straight Connector 23"/>
              <p:cNvCxnSpPr>
                <a:stCxn id="557" idx="0"/>
              </p:cNvCxnSpPr>
              <p:nvPr/>
            </p:nvCxnSpPr>
            <p:spPr>
              <a:xfrm>
                <a:off x="1747757" y="4847560"/>
                <a:ext cx="1713966" cy="1276122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0" name="Straight Connector 32"/>
              <p:cNvCxnSpPr/>
              <p:nvPr/>
            </p:nvCxnSpPr>
            <p:spPr>
              <a:xfrm flipH="1" flipV="1">
                <a:off x="1748448" y="4553656"/>
                <a:ext cx="1494" cy="286791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1" name="Straight Connector 32"/>
              <p:cNvCxnSpPr/>
              <p:nvPr/>
            </p:nvCxnSpPr>
            <p:spPr>
              <a:xfrm>
                <a:off x="3461723" y="6123682"/>
                <a:ext cx="292147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2" name="TextovéPole 551"/>
              <p:cNvSpPr txBox="1"/>
              <p:nvPr/>
            </p:nvSpPr>
            <p:spPr>
              <a:xfrm rot="13007415" flipH="1">
                <a:off x="1952182" y="5157527"/>
                <a:ext cx="1643140" cy="4387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500" dirty="0" err="1"/>
                  <a:t>characteristic</a:t>
                </a:r>
                <a:endParaRPr lang="cs-CZ" sz="500" dirty="0"/>
              </a:p>
            </p:txBody>
          </p:sp>
          <p:grpSp>
            <p:nvGrpSpPr>
              <p:cNvPr id="553" name="Skupina 552"/>
              <p:cNvGrpSpPr/>
              <p:nvPr/>
            </p:nvGrpSpPr>
            <p:grpSpPr>
              <a:xfrm flipV="1">
                <a:off x="1619672" y="4555413"/>
                <a:ext cx="255935" cy="292147"/>
                <a:chOff x="4460081" y="3268293"/>
                <a:chExt cx="255935" cy="292147"/>
              </a:xfrm>
            </p:grpSpPr>
            <p:cxnSp>
              <p:nvCxnSpPr>
                <p:cNvPr id="555" name="Straight Connector 4"/>
                <p:cNvCxnSpPr/>
                <p:nvPr/>
              </p:nvCxnSpPr>
              <p:spPr>
                <a:xfrm>
                  <a:off x="4588167" y="3416424"/>
                  <a:ext cx="127849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6" name="Straight Connector 7"/>
                <p:cNvCxnSpPr/>
                <p:nvPr/>
              </p:nvCxnSpPr>
              <p:spPr>
                <a:xfrm flipH="1">
                  <a:off x="4460081" y="3416424"/>
                  <a:ext cx="128088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57" name="Oval 21"/>
                <p:cNvSpPr/>
                <p:nvPr/>
              </p:nvSpPr>
              <p:spPr>
                <a:xfrm>
                  <a:off x="4514100" y="3268293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700"/>
                </a:p>
              </p:txBody>
            </p:sp>
          </p:grpSp>
          <p:cxnSp>
            <p:nvCxnSpPr>
              <p:cNvPr id="554" name="Straight Connector 32"/>
              <p:cNvCxnSpPr/>
              <p:nvPr/>
            </p:nvCxnSpPr>
            <p:spPr>
              <a:xfrm rot="5400000" flipV="1">
                <a:off x="3582080" y="6136354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9" name="Skupina 538"/>
            <p:cNvGrpSpPr/>
            <p:nvPr/>
          </p:nvGrpSpPr>
          <p:grpSpPr>
            <a:xfrm flipH="1" flipV="1">
              <a:off x="5432819" y="2103770"/>
              <a:ext cx="2134198" cy="1683656"/>
              <a:chOff x="1619672" y="4553656"/>
              <a:chExt cx="2134198" cy="1683656"/>
            </a:xfrm>
          </p:grpSpPr>
          <p:cxnSp>
            <p:nvCxnSpPr>
              <p:cNvPr id="540" name="Straight Connector 23"/>
              <p:cNvCxnSpPr>
                <a:stCxn id="548" idx="0"/>
              </p:cNvCxnSpPr>
              <p:nvPr/>
            </p:nvCxnSpPr>
            <p:spPr>
              <a:xfrm>
                <a:off x="1747757" y="4847560"/>
                <a:ext cx="1713966" cy="1276122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1" name="Straight Connector 32"/>
              <p:cNvCxnSpPr/>
              <p:nvPr/>
            </p:nvCxnSpPr>
            <p:spPr>
              <a:xfrm flipH="1" flipV="1">
                <a:off x="1748448" y="4553656"/>
                <a:ext cx="1494" cy="286791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2" name="Straight Connector 32"/>
              <p:cNvCxnSpPr/>
              <p:nvPr/>
            </p:nvCxnSpPr>
            <p:spPr>
              <a:xfrm>
                <a:off x="3461723" y="6123682"/>
                <a:ext cx="292147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3" name="TextovéPole 542"/>
              <p:cNvSpPr txBox="1"/>
              <p:nvPr/>
            </p:nvSpPr>
            <p:spPr>
              <a:xfrm rot="13019275" flipH="1">
                <a:off x="1952188" y="5157527"/>
                <a:ext cx="1643140" cy="4387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cs-CZ" sz="500" dirty="0" err="1"/>
                  <a:t>characteristic</a:t>
                </a:r>
                <a:endParaRPr lang="cs-CZ" sz="500" dirty="0"/>
              </a:p>
            </p:txBody>
          </p:sp>
          <p:grpSp>
            <p:nvGrpSpPr>
              <p:cNvPr id="544" name="Skupina 543"/>
              <p:cNvGrpSpPr/>
              <p:nvPr/>
            </p:nvGrpSpPr>
            <p:grpSpPr>
              <a:xfrm flipV="1">
                <a:off x="1619672" y="4555413"/>
                <a:ext cx="255935" cy="292147"/>
                <a:chOff x="4460081" y="3268293"/>
                <a:chExt cx="255935" cy="292147"/>
              </a:xfrm>
            </p:grpSpPr>
            <p:cxnSp>
              <p:nvCxnSpPr>
                <p:cNvPr id="546" name="Straight Connector 4"/>
                <p:cNvCxnSpPr/>
                <p:nvPr/>
              </p:nvCxnSpPr>
              <p:spPr>
                <a:xfrm>
                  <a:off x="4588167" y="3416424"/>
                  <a:ext cx="127849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7" name="Straight Connector 7"/>
                <p:cNvCxnSpPr/>
                <p:nvPr/>
              </p:nvCxnSpPr>
              <p:spPr>
                <a:xfrm flipH="1">
                  <a:off x="4460081" y="3416424"/>
                  <a:ext cx="128088" cy="144016"/>
                </a:xfrm>
                <a:prstGeom prst="line">
                  <a:avLst/>
                </a:prstGeom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8" name="Oval 21"/>
                <p:cNvSpPr/>
                <p:nvPr/>
              </p:nvSpPr>
              <p:spPr>
                <a:xfrm>
                  <a:off x="4514100" y="3268293"/>
                  <a:ext cx="148131" cy="148131"/>
                </a:xfrm>
                <a:prstGeom prst="ellipse">
                  <a:avLst/>
                </a:prstGeom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cs-CZ" sz="700"/>
                </a:p>
              </p:txBody>
            </p:sp>
          </p:grpSp>
          <p:cxnSp>
            <p:nvCxnSpPr>
              <p:cNvPr id="545" name="Straight Connector 32"/>
              <p:cNvCxnSpPr/>
              <p:nvPr/>
            </p:nvCxnSpPr>
            <p:spPr>
              <a:xfrm rot="5400000" flipV="1">
                <a:off x="3582080" y="6136354"/>
                <a:ext cx="201916" cy="0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6578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Meta-modelling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66416" y="2348880"/>
            <a:ext cx="3853721" cy="3057542"/>
          </a:xfrm>
        </p:spPr>
        <p:txBody>
          <a:bodyPr>
            <a:normAutofit/>
          </a:bodyPr>
          <a:lstStyle/>
          <a:p>
            <a:r>
              <a:rPr lang="en-US" dirty="0"/>
              <a:t>Ability to develop and adjust domain-specific </a:t>
            </a:r>
            <a:r>
              <a:rPr lang="en-US"/>
              <a:t>modelling tools</a:t>
            </a:r>
          </a:p>
          <a:p>
            <a:r>
              <a:rPr lang="en-US"/>
              <a:t>Helps to construct the domain in terms comprehensible to domain experts</a:t>
            </a:r>
          </a:p>
          <a:p>
            <a:r>
              <a:rPr lang="en-US"/>
              <a:t>Hierarchy of modelling tools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19329786"/>
              </p:ext>
            </p:extLst>
          </p:nvPr>
        </p:nvGraphicFramePr>
        <p:xfrm>
          <a:off x="5904656" y="1682606"/>
          <a:ext cx="6096000" cy="4122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24230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828" y="96058"/>
            <a:ext cx="6293668" cy="2230134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828" y="2420888"/>
            <a:ext cx="6293668" cy="4328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462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How do we model reality in our heads?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888232"/>
            <a:ext cx="8229600" cy="6046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</a:rPr>
              <a:t>We identify...</a:t>
            </a:r>
          </a:p>
        </p:txBody>
      </p:sp>
      <p:sp>
        <p:nvSpPr>
          <p:cNvPr id="4" name="Rectangle 3"/>
          <p:cNvSpPr/>
          <p:nvPr/>
        </p:nvSpPr>
        <p:spPr>
          <a:xfrm>
            <a:off x="5303912" y="3090664"/>
            <a:ext cx="1634480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Object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71114" y="336940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-s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006352" y="4725144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...we find interesting</a:t>
            </a:r>
          </a:p>
        </p:txBody>
      </p:sp>
    </p:spTree>
    <p:extLst>
      <p:ext uri="{BB962C8B-B14F-4D97-AF65-F5344CB8AC3E}">
        <p14:creationId xmlns:p14="http://schemas.microsoft.com/office/powerpoint/2010/main" val="1761750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8420" y="592088"/>
            <a:ext cx="8229600" cy="6046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>
                <a:solidFill>
                  <a:schemeClr val="tx1"/>
                </a:solidFill>
              </a:rPr>
              <a:t>Then, we find...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03912" y="4962872"/>
            <a:ext cx="1634480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Object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006352" y="3472408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dirty="0"/>
              <a:t>...between our...</a:t>
            </a:r>
          </a:p>
        </p:txBody>
      </p:sp>
      <p:sp>
        <p:nvSpPr>
          <p:cNvPr id="9" name="Rectangle 8"/>
          <p:cNvSpPr/>
          <p:nvPr/>
        </p:nvSpPr>
        <p:spPr>
          <a:xfrm>
            <a:off x="5159896" y="1722512"/>
            <a:ext cx="1929142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Relationship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44072" y="199504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-s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506208" y="523540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-s</a:t>
            </a:r>
          </a:p>
        </p:txBody>
      </p:sp>
    </p:spTree>
    <p:extLst>
      <p:ext uri="{BB962C8B-B14F-4D97-AF65-F5344CB8AC3E}">
        <p14:creationId xmlns:p14="http://schemas.microsoft.com/office/powerpoint/2010/main" val="3995540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9" grpId="0" animBg="1"/>
      <p:bldP spid="5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7648" y="620688"/>
            <a:ext cx="7283152" cy="6046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>
                <a:solidFill>
                  <a:schemeClr val="tx1"/>
                </a:solidFill>
              </a:rPr>
              <a:t>Each </a:t>
            </a:r>
            <a:r>
              <a:rPr lang="en-US">
                <a:solidFill>
                  <a:srgbClr val="FF0000"/>
                </a:solidFill>
              </a:rPr>
              <a:t>relationship</a:t>
            </a:r>
            <a:r>
              <a:rPr lang="en-US">
                <a:solidFill>
                  <a:schemeClr val="tx1"/>
                </a:solidFill>
              </a:rPr>
              <a:t> can connect multiple objects...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03001" y="4149080"/>
            <a:ext cx="1634480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Object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912" y="2010544"/>
            <a:ext cx="1634480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Relationship</a:t>
            </a:r>
            <a:endParaRPr lang="en-US" dirty="0"/>
          </a:p>
        </p:txBody>
      </p:sp>
      <p:cxnSp>
        <p:nvCxnSpPr>
          <p:cNvPr id="10" name="Straight Connector 9"/>
          <p:cNvCxnSpPr>
            <a:stCxn id="9" idx="2"/>
            <a:endCxn id="4" idx="0"/>
          </p:cNvCxnSpPr>
          <p:nvPr/>
        </p:nvCxnSpPr>
        <p:spPr>
          <a:xfrm flipH="1">
            <a:off x="6120242" y="2924944"/>
            <a:ext cx="911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9" idx="2"/>
            <a:endCxn id="27" idx="0"/>
          </p:cNvCxnSpPr>
          <p:nvPr/>
        </p:nvCxnSpPr>
        <p:spPr>
          <a:xfrm flipH="1">
            <a:off x="4104928" y="2924944"/>
            <a:ext cx="2016224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28" idx="0"/>
          </p:cNvCxnSpPr>
          <p:nvPr/>
        </p:nvCxnSpPr>
        <p:spPr>
          <a:xfrm>
            <a:off x="6132004" y="2924944"/>
            <a:ext cx="2005372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2"/>
          <p:cNvSpPr txBox="1">
            <a:spLocks/>
          </p:cNvSpPr>
          <p:nvPr/>
        </p:nvSpPr>
        <p:spPr>
          <a:xfrm>
            <a:off x="2639616" y="5589240"/>
            <a:ext cx="7607188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dirty="0"/>
              <a:t>...and each object can be present in multiple connections.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287688" y="4149080"/>
            <a:ext cx="1634480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Object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7320136" y="4149080"/>
            <a:ext cx="1634480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Object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7320136" y="2010544"/>
            <a:ext cx="1634480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Relationship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287688" y="2010544"/>
            <a:ext cx="1634480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Relationship</a:t>
            </a:r>
          </a:p>
        </p:txBody>
      </p:sp>
      <p:cxnSp>
        <p:nvCxnSpPr>
          <p:cNvPr id="34" name="Straight Connector 33"/>
          <p:cNvCxnSpPr>
            <a:stCxn id="27" idx="0"/>
            <a:endCxn id="30" idx="2"/>
          </p:cNvCxnSpPr>
          <p:nvPr/>
        </p:nvCxnSpPr>
        <p:spPr>
          <a:xfrm flipV="1">
            <a:off x="4104928" y="2924944"/>
            <a:ext cx="0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7" idx="0"/>
            <a:endCxn id="9" idx="2"/>
          </p:cNvCxnSpPr>
          <p:nvPr/>
        </p:nvCxnSpPr>
        <p:spPr>
          <a:xfrm flipV="1">
            <a:off x="4104928" y="2924944"/>
            <a:ext cx="2016224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4" idx="0"/>
            <a:endCxn id="30" idx="2"/>
          </p:cNvCxnSpPr>
          <p:nvPr/>
        </p:nvCxnSpPr>
        <p:spPr>
          <a:xfrm flipH="1" flipV="1">
            <a:off x="4104929" y="2924944"/>
            <a:ext cx="2015313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8" idx="0"/>
            <a:endCxn id="29" idx="2"/>
          </p:cNvCxnSpPr>
          <p:nvPr/>
        </p:nvCxnSpPr>
        <p:spPr>
          <a:xfrm flipV="1">
            <a:off x="8137376" y="2924944"/>
            <a:ext cx="0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" idx="0"/>
            <a:endCxn id="29" idx="2"/>
          </p:cNvCxnSpPr>
          <p:nvPr/>
        </p:nvCxnSpPr>
        <p:spPr>
          <a:xfrm flipV="1">
            <a:off x="6120242" y="2924944"/>
            <a:ext cx="2017135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5785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9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03001" y="4149080"/>
            <a:ext cx="1634480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Object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912" y="2010544"/>
            <a:ext cx="1634480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Relationship</a:t>
            </a:r>
            <a:endParaRPr lang="en-US" dirty="0"/>
          </a:p>
        </p:txBody>
      </p:sp>
      <p:cxnSp>
        <p:nvCxnSpPr>
          <p:cNvPr id="10" name="Straight Connector 9"/>
          <p:cNvCxnSpPr>
            <a:stCxn id="9" idx="2"/>
            <a:endCxn id="4" idx="0"/>
          </p:cNvCxnSpPr>
          <p:nvPr/>
        </p:nvCxnSpPr>
        <p:spPr>
          <a:xfrm flipH="1">
            <a:off x="6120242" y="2924944"/>
            <a:ext cx="911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2"/>
          <p:cNvSpPr txBox="1">
            <a:spLocks/>
          </p:cNvSpPr>
          <p:nvPr/>
        </p:nvSpPr>
        <p:spPr>
          <a:xfrm>
            <a:off x="2639616" y="5589240"/>
            <a:ext cx="7607188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dirty="0"/>
              <a:t>...and each object can be present in multiple connections.</a:t>
            </a:r>
          </a:p>
        </p:txBody>
      </p:sp>
      <p:grpSp>
        <p:nvGrpSpPr>
          <p:cNvPr id="18" name="Group 28"/>
          <p:cNvGrpSpPr/>
          <p:nvPr/>
        </p:nvGrpSpPr>
        <p:grpSpPr>
          <a:xfrm rot="10800000">
            <a:off x="5992274" y="2920829"/>
            <a:ext cx="255935" cy="292147"/>
            <a:chOff x="4460081" y="3767336"/>
            <a:chExt cx="255935" cy="292147"/>
          </a:xfrm>
        </p:grpSpPr>
        <p:grpSp>
          <p:nvGrpSpPr>
            <p:cNvPr id="19" name="Group 34"/>
            <p:cNvGrpSpPr/>
            <p:nvPr/>
          </p:nvGrpSpPr>
          <p:grpSpPr>
            <a:xfrm>
              <a:off x="4460081" y="3915467"/>
              <a:ext cx="255935" cy="144016"/>
              <a:chOff x="4460081" y="2708920"/>
              <a:chExt cx="255935" cy="144016"/>
            </a:xfrm>
          </p:grpSpPr>
          <p:cxnSp>
            <p:nvCxnSpPr>
              <p:cNvPr id="22" name="Straight Connector 35"/>
              <p:cNvCxnSpPr/>
              <p:nvPr/>
            </p:nvCxnSpPr>
            <p:spPr>
              <a:xfrm>
                <a:off x="4588167" y="2708920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37"/>
              <p:cNvCxnSpPr/>
              <p:nvPr/>
            </p:nvCxnSpPr>
            <p:spPr>
              <a:xfrm flipH="1">
                <a:off x="4460081" y="2708920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38"/>
              <p:cNvCxnSpPr/>
              <p:nvPr/>
            </p:nvCxnSpPr>
            <p:spPr>
              <a:xfrm>
                <a:off x="4588166" y="2708920"/>
                <a:ext cx="1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Oval 39"/>
            <p:cNvSpPr/>
            <p:nvPr/>
          </p:nvSpPr>
          <p:spPr>
            <a:xfrm>
              <a:off x="4514100" y="3767336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5" name="Group 28"/>
          <p:cNvGrpSpPr/>
          <p:nvPr/>
        </p:nvGrpSpPr>
        <p:grpSpPr>
          <a:xfrm rot="10800000" flipV="1">
            <a:off x="5992153" y="3866994"/>
            <a:ext cx="255935" cy="292147"/>
            <a:chOff x="4460081" y="3767336"/>
            <a:chExt cx="255935" cy="292147"/>
          </a:xfrm>
        </p:grpSpPr>
        <p:grpSp>
          <p:nvGrpSpPr>
            <p:cNvPr id="26" name="Group 34"/>
            <p:cNvGrpSpPr/>
            <p:nvPr/>
          </p:nvGrpSpPr>
          <p:grpSpPr>
            <a:xfrm>
              <a:off x="4460081" y="3915467"/>
              <a:ext cx="255935" cy="144016"/>
              <a:chOff x="4460081" y="2708920"/>
              <a:chExt cx="255935" cy="144016"/>
            </a:xfrm>
          </p:grpSpPr>
          <p:cxnSp>
            <p:nvCxnSpPr>
              <p:cNvPr id="32" name="Straight Connector 35"/>
              <p:cNvCxnSpPr/>
              <p:nvPr/>
            </p:nvCxnSpPr>
            <p:spPr>
              <a:xfrm>
                <a:off x="4588167" y="2708920"/>
                <a:ext cx="127849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7"/>
              <p:cNvCxnSpPr/>
              <p:nvPr/>
            </p:nvCxnSpPr>
            <p:spPr>
              <a:xfrm flipH="1">
                <a:off x="4460081" y="2708920"/>
                <a:ext cx="128088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8"/>
              <p:cNvCxnSpPr/>
              <p:nvPr/>
            </p:nvCxnSpPr>
            <p:spPr>
              <a:xfrm>
                <a:off x="4588166" y="2708920"/>
                <a:ext cx="1" cy="144016"/>
              </a:xfrm>
              <a:prstGeom prst="line">
                <a:avLst/>
              </a:prstGeom>
              <a:ln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Oval 39"/>
            <p:cNvSpPr/>
            <p:nvPr/>
          </p:nvSpPr>
          <p:spPr>
            <a:xfrm>
              <a:off x="4514100" y="3767336"/>
              <a:ext cx="148131" cy="148131"/>
            </a:xfrm>
            <a:prstGeom prst="ellipse">
              <a:avLst/>
            </a:prstGeom>
            <a:ln w="127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36" name="TextovéPole 35"/>
          <p:cNvSpPr txBox="1"/>
          <p:nvPr/>
        </p:nvSpPr>
        <p:spPr>
          <a:xfrm rot="16200000">
            <a:off x="5427027" y="3398482"/>
            <a:ext cx="9335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/>
              <a:t>projection</a:t>
            </a:r>
            <a:endParaRPr lang="en-US" sz="1400" dirty="0"/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54816C5B-10C2-4D70-8973-81D38852CC79}"/>
              </a:ext>
            </a:extLst>
          </p:cNvPr>
          <p:cNvSpPr txBox="1">
            <a:spLocks/>
          </p:cNvSpPr>
          <p:nvPr/>
        </p:nvSpPr>
        <p:spPr>
          <a:xfrm>
            <a:off x="3080048" y="773088"/>
            <a:ext cx="7283152" cy="604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>
                <a:solidFill>
                  <a:schemeClr val="tx1"/>
                </a:solidFill>
              </a:rPr>
              <a:t>Each </a:t>
            </a:r>
            <a:r>
              <a:rPr lang="en-US">
                <a:solidFill>
                  <a:srgbClr val="FF0000"/>
                </a:solidFill>
              </a:rPr>
              <a:t>relationship</a:t>
            </a:r>
            <a:r>
              <a:rPr lang="en-US">
                <a:solidFill>
                  <a:schemeClr val="tx1"/>
                </a:solidFill>
              </a:rPr>
              <a:t> can connect multiple objects...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652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theme/theme1.xml><?xml version="1.0" encoding="utf-8"?>
<a:theme xmlns:a="http://schemas.openxmlformats.org/drawingml/2006/main" name="Metropole">
  <a:themeElements>
    <a:clrScheme name="Metropole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TM03457491[[fn=Metropolitní]]</Template>
  <TotalTime>9</TotalTime>
  <Words>932</Words>
  <Application>Microsoft Office PowerPoint</Application>
  <PresentationFormat>Širokoúhlá obrazovka</PresentationFormat>
  <Paragraphs>338</Paragraphs>
  <Slides>30</Slides>
  <Notes>30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Wingdings 3</vt:lpstr>
      <vt:lpstr>Metropole</vt:lpstr>
      <vt:lpstr>Service Modeling</vt:lpstr>
      <vt:lpstr>Universal modelling</vt:lpstr>
      <vt:lpstr>Current Modelling Tools</vt:lpstr>
      <vt:lpstr>Meta-modelling</vt:lpstr>
      <vt:lpstr>Prezentace aplikace PowerPoint</vt:lpstr>
      <vt:lpstr>How do we model reality in our heads?</vt:lpstr>
      <vt:lpstr>Prezentace aplikace PowerPoint</vt:lpstr>
      <vt:lpstr>Prezentace aplikace PowerPoint</vt:lpstr>
      <vt:lpstr>Prezentace aplikace PowerPoint</vt:lpstr>
      <vt:lpstr>Prezentace aplikace PowerPoint</vt:lpstr>
      <vt:lpstr>MENTION – USE duality</vt:lpstr>
      <vt:lpstr>Diamond of Attention Focussing</vt:lpstr>
      <vt:lpstr>Diamond of Attention Focussing</vt:lpstr>
      <vt:lpstr>Classification example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Classifications are blurred Good or bad?</vt:lpstr>
      <vt:lpstr>Certainty</vt:lpstr>
      <vt:lpstr>Attention</vt:lpstr>
      <vt:lpstr>R-edges</vt:lpstr>
      <vt:lpstr>R-edges</vt:lpstr>
      <vt:lpstr>Context base</vt:lpstr>
      <vt:lpstr>Example modelling tool: ERD</vt:lpstr>
      <vt:lpstr>Prezentace aplikace PowerPoint</vt:lpstr>
      <vt:lpstr>Prezentace aplikace PowerPoint</vt:lpstr>
      <vt:lpstr>Interconnected models</vt:lpstr>
      <vt:lpstr>Diamond-Path Framework Overview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Modeling</dc:title>
  <dc:creator>Leonard Walletzky</dc:creator>
  <cp:lastModifiedBy>Leonard Walletzky</cp:lastModifiedBy>
  <cp:revision>2</cp:revision>
  <dcterms:created xsi:type="dcterms:W3CDTF">2018-11-19T08:47:16Z</dcterms:created>
  <dcterms:modified xsi:type="dcterms:W3CDTF">2018-11-19T08:57:06Z</dcterms:modified>
</cp:coreProperties>
</file>