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8"/>
  </p:notesMasterIdLst>
  <p:sldIdLst>
    <p:sldId id="256" r:id="rId3"/>
    <p:sldId id="258" r:id="rId4"/>
    <p:sldId id="263" r:id="rId5"/>
    <p:sldId id="266" r:id="rId6"/>
    <p:sldId id="265" r:id="rId7"/>
  </p:sldIdLst>
  <p:sldSz cx="9144000" cy="6858000" type="screen4x3"/>
  <p:notesSz cx="6796088" cy="9925050"/>
  <p:defaultTextStyle>
    <a:defPPr>
      <a:defRPr lang="en-GB"/>
    </a:defPPr>
    <a:lvl1pPr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1pPr>
    <a:lvl2pPr marL="742950" indent="-28575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2pPr>
    <a:lvl3pPr marL="1143000" indent="-22860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3pPr>
    <a:lvl4pPr marL="1600200" indent="-22860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4pPr>
    <a:lvl5pPr marL="2057400" indent="-22860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196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846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09550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3846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09550" algn="r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3080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57762" cy="37147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1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0838" cy="445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9428163"/>
            <a:ext cx="293846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09550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3846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09550" algn="r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8F2A5E5D-16A2-4BF4-BF1F-B038F1DA6B9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78916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3E8021-6905-4694-99ED-E61D7EC605A7}" type="slidenum">
              <a:rPr lang="cs-CZ" altLang="en-US"/>
              <a:pPr/>
              <a:t>1</a:t>
            </a:fld>
            <a:endParaRPr lang="cs-CZ" altLang="en-US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02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9013B9-0FEA-475F-937D-EB8E734B0F1B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58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801666-90AD-4BEF-926D-7F73681F2BF0}" type="slidenum">
              <a:rPr lang="cs-CZ" altLang="en-US"/>
              <a:pPr/>
              <a:t>3</a:t>
            </a:fld>
            <a:endParaRPr lang="cs-CZ" alt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47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801666-90AD-4BEF-926D-7F73681F2BF0}" type="slidenum">
              <a:rPr lang="cs-CZ" altLang="en-US"/>
              <a:pPr/>
              <a:t>4</a:t>
            </a:fld>
            <a:endParaRPr lang="cs-CZ" alt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95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8ED4F3-F16B-4DF5-9BB1-06C59D24782F}" type="slidenum">
              <a:rPr lang="cs-CZ" altLang="en-US"/>
              <a:pPr/>
              <a:t>5</a:t>
            </a:fld>
            <a:endParaRPr lang="cs-CZ" altLang="en-U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8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F34729-1289-42BC-9751-2F565470E79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4594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87E956F-C706-4C1D-87C1-B3381AF51BF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6633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22238"/>
            <a:ext cx="2054225" cy="6000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5038" cy="6000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6128B-C58C-4C1A-BF9B-C7C9C3F1768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62883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1F9181-176D-4BF7-87BE-8789F0C0FC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54540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122F65-4825-48F4-99C2-CDD0F6176A5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67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6E8629D-31CD-410A-915B-34D877D441C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50128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878188F-0155-4816-9357-B184679C32B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46572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C78572-8C40-4151-A858-6C3DCAC869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58859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A2B00B4-D49F-484A-90D9-3C5D05D2ACB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53053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4848803-B4CE-4375-8F7E-833500F2472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76937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5CFE019-EA0C-4C0B-B089-0EEDADCC4DA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5427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E2EBEF-6ECB-45C4-8AEB-819D3BAAFCB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67970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B2A433-F28E-4BA1-BD53-0ADA44E0B9A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53990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C35EA4D-1391-43D8-BCD5-6E38432E588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70412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5888" y="466725"/>
            <a:ext cx="2049462" cy="5710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5913" y="466725"/>
            <a:ext cx="5997575" cy="57102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AED1166-5B9B-4A63-8382-A3E5CF6ECA9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96127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13" y="466725"/>
            <a:ext cx="6773862" cy="21256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7663" cy="449263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fld id="{24D595AE-3DC7-497A-9845-B61BDDC98BB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9253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F606F6C-19A9-46C6-B8CE-88CD254074E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7076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3838" cy="440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19263"/>
            <a:ext cx="4035425" cy="440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24ABB1C-6ADF-40B1-BCFA-82DA7E79DA4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7346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A6CAB3-F02E-43B4-BB5B-9C68EA84C81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6194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9C1B7ED-7EBD-4DAA-A4C8-B20EF457CD3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5040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224AB9-C47F-45E7-8CED-9E0BF45422C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6691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DDF66B-E248-49FC-8ED2-2B5A891A0CF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9215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11B645B-9931-4B5B-8DDD-9F5372CDA62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1855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7962900" y="152400"/>
            <a:ext cx="1588" cy="1524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35863" cy="128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1663" cy="4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56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76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56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3DBA2775-D6ED-4B14-A68F-AC86D83FAF84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8153400" y="152400"/>
            <a:ext cx="784225" cy="1287463"/>
            <a:chOff x="5136" y="96"/>
            <a:chExt cx="494" cy="811"/>
          </a:xfrm>
        </p:grpSpPr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5136" y="96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242" y="96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348" y="96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136" y="202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242" y="202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348" y="202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453" y="202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136" y="308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242" y="308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348" y="308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453" y="308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559" y="308"/>
              <a:ext cx="71" cy="71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136" y="413"/>
              <a:ext cx="71" cy="71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242" y="413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348" y="413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453" y="413"/>
              <a:ext cx="71" cy="71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136" y="519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242" y="519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348" y="519"/>
              <a:ext cx="71" cy="71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453" y="519"/>
              <a:ext cx="71" cy="71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559" y="519"/>
              <a:ext cx="71" cy="71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136" y="625"/>
              <a:ext cx="71" cy="71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242" y="625"/>
              <a:ext cx="71" cy="71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348" y="625"/>
              <a:ext cx="71" cy="71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453" y="625"/>
              <a:ext cx="71" cy="71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136" y="731"/>
              <a:ext cx="71" cy="70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242" y="731"/>
              <a:ext cx="71" cy="70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348" y="731"/>
              <a:ext cx="71" cy="70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453" y="731"/>
              <a:ext cx="71" cy="70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242" y="837"/>
              <a:ext cx="71" cy="70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453" y="837"/>
              <a:ext cx="71" cy="70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 kern="1200">
          <a:solidFill>
            <a:srgbClr val="330066"/>
          </a:solidFill>
          <a:latin typeface="+mj-lt"/>
          <a:ea typeface="+mj-ea"/>
          <a:cs typeface="+mj-cs"/>
        </a:defRPr>
      </a:lvl1pPr>
      <a:lvl2pPr marL="742950" indent="-28575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2pPr>
      <a:lvl3pPr marL="11430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3pPr>
      <a:lvl4pPr marL="16002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4pPr>
      <a:lvl5pPr marL="20574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5pPr>
      <a:lvl6pPr marL="25146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6pPr>
      <a:lvl7pPr marL="29718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7pPr>
      <a:lvl8pPr marL="34290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8pPr>
      <a:lvl9pPr marL="38862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4767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767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7675" rtl="0" fontAlgn="base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7315200" y="1066800"/>
            <a:ext cx="1588" cy="4495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466725"/>
            <a:ext cx="6773862" cy="212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56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76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56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F1A8E8C2-0061-4B00-AB48-CADE0B568B86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7493000" y="2992438"/>
            <a:ext cx="1330325" cy="2181225"/>
            <a:chOff x="4720" y="1885"/>
            <a:chExt cx="838" cy="1374"/>
          </a:xfrm>
        </p:grpSpPr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4720" y="1885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4899" y="1885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5078" y="1885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4720" y="2064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4899" y="2064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5078" y="2064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5257" y="2064"/>
              <a:ext cx="122" cy="122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4720" y="2243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4899" y="2243"/>
              <a:ext cx="122" cy="122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5078" y="2243"/>
              <a:ext cx="122" cy="122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5257" y="2243"/>
              <a:ext cx="122" cy="122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5436" y="2243"/>
              <a:ext cx="122" cy="12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4720" y="2421"/>
              <a:ext cx="122" cy="12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4899" y="2421"/>
              <a:ext cx="122" cy="12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5078" y="2421"/>
              <a:ext cx="122" cy="12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5257" y="2421"/>
              <a:ext cx="122" cy="12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4720" y="2600"/>
              <a:ext cx="122" cy="12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4899" y="2600"/>
              <a:ext cx="122" cy="12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5078" y="2600"/>
              <a:ext cx="122" cy="12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5257" y="2600"/>
              <a:ext cx="122" cy="12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5436" y="2600"/>
              <a:ext cx="122" cy="123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4720" y="2779"/>
              <a:ext cx="122" cy="122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4899" y="2779"/>
              <a:ext cx="122" cy="12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5078" y="2779"/>
              <a:ext cx="122" cy="12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5257" y="2779"/>
              <a:ext cx="122" cy="12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4720" y="2958"/>
              <a:ext cx="122" cy="12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4899" y="2958"/>
              <a:ext cx="122" cy="12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5078" y="2958"/>
              <a:ext cx="122" cy="12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5257" y="2958"/>
              <a:ext cx="122" cy="12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4899" y="3137"/>
              <a:ext cx="122" cy="12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5257" y="3137"/>
              <a:ext cx="122" cy="12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304800" y="2819400"/>
            <a:ext cx="8229600" cy="1588"/>
          </a:xfrm>
          <a:prstGeom prst="line">
            <a:avLst/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 kern="1200">
          <a:solidFill>
            <a:srgbClr val="330066"/>
          </a:solidFill>
          <a:latin typeface="+mj-lt"/>
          <a:ea typeface="+mj-ea"/>
          <a:cs typeface="+mj-cs"/>
        </a:defRPr>
      </a:lvl1pPr>
      <a:lvl2pPr marL="742950" indent="-28575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2pPr>
      <a:lvl3pPr marL="11430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3pPr>
      <a:lvl4pPr marL="16002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4pPr>
      <a:lvl5pPr marL="20574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5pPr>
      <a:lvl6pPr marL="25146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6pPr>
      <a:lvl7pPr marL="29718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7pPr>
      <a:lvl8pPr marL="34290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8pPr>
      <a:lvl9pPr marL="38862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9pPr>
    </p:titleStyle>
    <p:bodyStyle>
      <a:lvl1pPr marL="342900" indent="-342900" algn="r" defTabSz="447675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4767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47675" rtl="0" fontAlgn="base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15913" y="466725"/>
            <a:ext cx="6781800" cy="213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Crypto libraries</a:t>
            </a:r>
            <a:br>
              <a:rPr lang="en-US" altLang="en-US" dirty="0"/>
            </a:br>
            <a:r>
              <a:rPr lang="en-US" altLang="en-US" dirty="0"/>
              <a:t>OpenSSL </a:t>
            </a:r>
            <a:r>
              <a:rPr lang="en-US" altLang="en-US" dirty="0" smtClean="0"/>
              <a:t>II </a:t>
            </a:r>
            <a:r>
              <a:rPr lang="en-US" altLang="en-US" dirty="0" smtClean="0"/>
              <a:t>(cont</a:t>
            </a:r>
            <a:r>
              <a:rPr lang="en-US" altLang="en-US" dirty="0"/>
              <a:t>.)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49313" y="3049588"/>
            <a:ext cx="6248400" cy="2362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 algn="r" defTabSz="447675" rtl="0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ctr" defTabSz="447675" rtl="0" fontAlgn="base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447675" rtl="0" fontAlgn="base">
              <a:spcBef>
                <a:spcPts val="5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447675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447675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SzPct val="70000"/>
              <a:buFontTx/>
              <a:buNone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sz="3600" b="1" dirty="0" smtClean="0"/>
              <a:t>Milan </a:t>
            </a:r>
            <a:r>
              <a:rPr lang="en-US" altLang="en-US" sz="3600" b="1" dirty="0" err="1" smtClean="0"/>
              <a:t>Brož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dirty="0" smtClean="0"/>
              <a:t>xbroz@fi.muni.cz</a:t>
            </a:r>
            <a:br>
              <a:rPr lang="en-US" altLang="en-US" dirty="0" smtClean="0"/>
            </a:br>
            <a:endParaRPr lang="en-US" altLang="en-US" dirty="0" smtClean="0"/>
          </a:p>
          <a:p>
            <a:pPr marL="0" indent="0">
              <a:buClrTx/>
              <a:buSzPct val="70000"/>
              <a:buFontTx/>
              <a:buNone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dirty="0" smtClean="0"/>
              <a:t>PV181, FI MUNI, Brno</a:t>
            </a: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/>
              <a:t>Today’s exercise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ln/>
        </p:spPr>
        <p:txBody>
          <a:bodyPr/>
          <a:lstStyle/>
          <a:p>
            <a:pPr marL="334963" indent="-334963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4963" algn="l"/>
                <a:tab pos="438150" algn="l"/>
                <a:tab pos="885825" algn="l"/>
                <a:tab pos="1333500" algn="l"/>
                <a:tab pos="1781175" algn="l"/>
                <a:tab pos="2228850" algn="l"/>
                <a:tab pos="2676525" algn="l"/>
                <a:tab pos="3124200" algn="l"/>
                <a:tab pos="3571875" algn="l"/>
                <a:tab pos="4019550" algn="l"/>
                <a:tab pos="4467225" algn="l"/>
                <a:tab pos="4914900" algn="l"/>
                <a:tab pos="5364163" algn="l"/>
                <a:tab pos="5810250" algn="l"/>
                <a:tab pos="6257925" algn="l"/>
                <a:tab pos="6705600" algn="l"/>
                <a:tab pos="7153275" algn="l"/>
                <a:tab pos="7600950" algn="l"/>
                <a:tab pos="8048625" algn="l"/>
                <a:tab pos="8496300" algn="l"/>
                <a:tab pos="8943975" algn="l"/>
              </a:tabLst>
            </a:pPr>
            <a:r>
              <a:rPr lang="en-US" altLang="en-US" dirty="0"/>
              <a:t>Continue with OpenSSL on Linux</a:t>
            </a:r>
          </a:p>
          <a:p>
            <a:pPr marL="334963" indent="-334963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4963" algn="l"/>
                <a:tab pos="438150" algn="l"/>
                <a:tab pos="885825" algn="l"/>
                <a:tab pos="1333500" algn="l"/>
                <a:tab pos="1781175" algn="l"/>
                <a:tab pos="2228850" algn="l"/>
                <a:tab pos="2676525" algn="l"/>
                <a:tab pos="3124200" algn="l"/>
                <a:tab pos="3571875" algn="l"/>
                <a:tab pos="4019550" algn="l"/>
                <a:tab pos="4467225" algn="l"/>
                <a:tab pos="4914900" algn="l"/>
                <a:tab pos="5364163" algn="l"/>
                <a:tab pos="5810250" algn="l"/>
                <a:tab pos="6257925" algn="l"/>
                <a:tab pos="6705600" algn="l"/>
                <a:tab pos="7153275" algn="l"/>
                <a:tab pos="7600950" algn="l"/>
                <a:tab pos="8048625" algn="l"/>
                <a:tab pos="8496300" algn="l"/>
                <a:tab pos="8943975" algn="l"/>
              </a:tabLst>
            </a:pPr>
            <a:r>
              <a:rPr lang="en-US" altLang="en-US" dirty="0" smtClean="0"/>
              <a:t>Work with certificates</a:t>
            </a:r>
          </a:p>
          <a:p>
            <a:pPr marL="334963" indent="-334963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4963" algn="l"/>
                <a:tab pos="438150" algn="l"/>
                <a:tab pos="885825" algn="l"/>
                <a:tab pos="1333500" algn="l"/>
                <a:tab pos="1781175" algn="l"/>
                <a:tab pos="2228850" algn="l"/>
                <a:tab pos="2676525" algn="l"/>
                <a:tab pos="3124200" algn="l"/>
                <a:tab pos="3571875" algn="l"/>
                <a:tab pos="4019550" algn="l"/>
                <a:tab pos="4467225" algn="l"/>
                <a:tab pos="4914900" algn="l"/>
                <a:tab pos="5364163" algn="l"/>
                <a:tab pos="5810250" algn="l"/>
                <a:tab pos="6257925" algn="l"/>
                <a:tab pos="6705600" algn="l"/>
                <a:tab pos="7153275" algn="l"/>
                <a:tab pos="7600950" algn="l"/>
                <a:tab pos="8048625" algn="l"/>
                <a:tab pos="8496300" algn="l"/>
                <a:tab pos="8943975" algn="l"/>
              </a:tabLst>
            </a:pPr>
            <a:r>
              <a:rPr lang="en-US" altLang="en-US" dirty="0" smtClean="0"/>
              <a:t>More complex example</a:t>
            </a:r>
            <a:endParaRPr lang="en-US" altLang="en-US" dirty="0" smtClean="0"/>
          </a:p>
          <a:p>
            <a:pPr marL="334963" indent="-334963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4963" algn="l"/>
                <a:tab pos="438150" algn="l"/>
                <a:tab pos="885825" algn="l"/>
                <a:tab pos="1333500" algn="l"/>
                <a:tab pos="1781175" algn="l"/>
                <a:tab pos="2228850" algn="l"/>
                <a:tab pos="2676525" algn="l"/>
                <a:tab pos="3124200" algn="l"/>
                <a:tab pos="3571875" algn="l"/>
                <a:tab pos="4019550" algn="l"/>
                <a:tab pos="4467225" algn="l"/>
                <a:tab pos="4914900" algn="l"/>
                <a:tab pos="5364163" algn="l"/>
                <a:tab pos="5810250" algn="l"/>
                <a:tab pos="6257925" algn="l"/>
                <a:tab pos="6705600" algn="l"/>
                <a:tab pos="7153275" algn="l"/>
                <a:tab pos="7600950" algn="l"/>
                <a:tab pos="8048625" algn="l"/>
                <a:tab pos="8496300" algn="l"/>
                <a:tab pos="8943975" algn="l"/>
              </a:tabLst>
            </a:pPr>
            <a:r>
              <a:rPr lang="en-US" altLang="en-US" dirty="0" smtClean="0"/>
              <a:t>Trivial TLS client with https cert. validation</a:t>
            </a:r>
          </a:p>
          <a:p>
            <a:pPr marL="334963" indent="-334963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4963" algn="l"/>
                <a:tab pos="438150" algn="l"/>
                <a:tab pos="885825" algn="l"/>
                <a:tab pos="1333500" algn="l"/>
                <a:tab pos="1781175" algn="l"/>
                <a:tab pos="2228850" algn="l"/>
                <a:tab pos="2676525" algn="l"/>
                <a:tab pos="3124200" algn="l"/>
                <a:tab pos="3571875" algn="l"/>
                <a:tab pos="4019550" algn="l"/>
                <a:tab pos="4467225" algn="l"/>
                <a:tab pos="4914900" algn="l"/>
                <a:tab pos="5364163" algn="l"/>
                <a:tab pos="5810250" algn="l"/>
                <a:tab pos="6257925" algn="l"/>
                <a:tab pos="6705600" algn="l"/>
                <a:tab pos="7153275" algn="l"/>
                <a:tab pos="7600950" algn="l"/>
                <a:tab pos="8048625" algn="l"/>
                <a:tab pos="8496300" algn="l"/>
                <a:tab pos="8943975" algn="l"/>
              </a:tabLst>
            </a:pPr>
            <a:r>
              <a:rPr lang="en-US" altLang="en-US" dirty="0" smtClean="0"/>
              <a:t>Assignment </a:t>
            </a:r>
            <a:r>
              <a:rPr lang="en-US" altLang="en-US" dirty="0"/>
              <a:t>(see separate file, </a:t>
            </a:r>
            <a:r>
              <a:rPr lang="en-US" altLang="en-US" dirty="0" smtClean="0"/>
              <a:t>5+5</a:t>
            </a:r>
            <a:r>
              <a:rPr lang="en-US" altLang="en-US" dirty="0" smtClean="0"/>
              <a:t> </a:t>
            </a:r>
            <a:r>
              <a:rPr lang="en-US" altLang="en-US" dirty="0" smtClean="0"/>
              <a:t>points)</a:t>
            </a: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/>
              <a:t>Example 6:</a:t>
            </a:r>
            <a:br>
              <a:rPr lang="en-US" altLang="en-US"/>
            </a:br>
            <a:r>
              <a:rPr lang="en-US" altLang="en-US"/>
              <a:t>Signing and certificates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spcBef>
                <a:spcPts val="750"/>
              </a:spcBef>
              <a:buClrTx/>
              <a:buFontTx/>
              <a:buNone/>
            </a:pPr>
            <a:endParaRPr lang="en-US" altLang="en-US" sz="2000" b="1" dirty="0"/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b="1" dirty="0"/>
              <a:t>PKCS12</a:t>
            </a:r>
            <a: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PKCS12_verify_mac, PKCS12_parse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b="1" dirty="0"/>
              <a:t>PKCS7</a:t>
            </a:r>
            <a: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PKCS7_sign, PKCS7_verify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b="1" dirty="0"/>
              <a:t>X509</a:t>
            </a:r>
            <a: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X509_STORE_add_lookup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b="1" dirty="0"/>
              <a:t>BIO</a:t>
            </a:r>
            <a: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BIO_new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BIO_new_mem_buf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BIO_new_file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BIO_push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BIO_f_cipher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BIO_set_cipher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BIO_flush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2000" dirty="0" err="1">
                <a:solidFill>
                  <a:srgbClr val="800000"/>
                </a:solidFill>
                <a:latin typeface="Courier 10 Pitch" pitchFamily="1" charset="0"/>
              </a:rPr>
              <a:t>BIO_free_all</a:t>
            </a: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2000" dirty="0">
                <a:solidFill>
                  <a:srgbClr val="800000"/>
                </a:solidFill>
                <a:latin typeface="Courier 10 Pitch" pitchFamily="1" charset="0"/>
              </a:rPr>
              <a:t>- d2i_PKCS12_bio, d2i_PKCS7_bio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i="1" dirty="0"/>
              <a:t>See </a:t>
            </a:r>
            <a:r>
              <a:rPr lang="en-US" altLang="en-US" sz="2000" b="1" i="1" dirty="0"/>
              <a:t>6_cert_sign_openssl</a:t>
            </a:r>
            <a:r>
              <a:rPr lang="en-US" altLang="en-US" sz="2000" i="1" dirty="0"/>
              <a:t> directory.</a:t>
            </a:r>
          </a:p>
        </p:txBody>
      </p:sp>
    </p:spTree>
    <p:extLst>
      <p:ext uri="{BB962C8B-B14F-4D97-AF65-F5344CB8AC3E}">
        <p14:creationId xmlns:p14="http://schemas.microsoft.com/office/powerpoint/2010/main" val="3429695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Example </a:t>
            </a:r>
            <a:r>
              <a:rPr lang="en-US" altLang="en-US" dirty="0" smtClean="0"/>
              <a:t>7: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TLS connection &amp; certificates</a:t>
            </a:r>
            <a:endParaRPr lang="en-US" altLang="en-US" dirty="0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719263"/>
            <a:ext cx="86868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447675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88988" algn="l"/>
                <a:tab pos="1236663" algn="l"/>
                <a:tab pos="1684338" algn="l"/>
                <a:tab pos="2132013" algn="l"/>
                <a:tab pos="2579688" algn="l"/>
                <a:tab pos="3027363" algn="l"/>
                <a:tab pos="3475038" algn="l"/>
                <a:tab pos="3922713" algn="l"/>
                <a:tab pos="4370388" algn="l"/>
                <a:tab pos="4818063" algn="l"/>
                <a:tab pos="5265738" algn="l"/>
                <a:tab pos="5713413" algn="l"/>
                <a:tab pos="6161088" algn="l"/>
                <a:tab pos="6608763" algn="l"/>
                <a:tab pos="7056438" algn="l"/>
                <a:tab pos="7504113" algn="l"/>
                <a:tab pos="7951788" algn="l"/>
                <a:tab pos="8399463" algn="l"/>
                <a:tab pos="8847138" algn="l"/>
                <a:tab pos="9294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spcBef>
                <a:spcPts val="750"/>
              </a:spcBef>
              <a:buClrTx/>
              <a:buFontTx/>
              <a:buNone/>
            </a:pPr>
            <a:endParaRPr lang="en-US" altLang="en-US" sz="2000" b="1" dirty="0"/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b="1" dirty="0" smtClean="0"/>
              <a:t>BIO TLS connection</a:t>
            </a:r>
            <a: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- </a:t>
            </a:r>
            <a:r>
              <a:rPr lang="en-US" altLang="en-US" dirty="0" err="1" smtClean="0">
                <a:solidFill>
                  <a:srgbClr val="800000"/>
                </a:solidFill>
                <a:latin typeface="Courier 10 Pitch" pitchFamily="1" charset="0"/>
              </a:rPr>
              <a:t>SSL_CTX_set_verify</a:t>
            </a: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dirty="0" err="1" smtClean="0">
                <a:solidFill>
                  <a:srgbClr val="800000"/>
                </a:solidFill>
                <a:latin typeface="Courier 10 Pitch" pitchFamily="1" charset="0"/>
              </a:rPr>
              <a:t>SSL_get_peer_certificate</a:t>
            </a: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dirty="0" err="1">
                <a:solidFill>
                  <a:srgbClr val="800000"/>
                </a:solidFill>
                <a:latin typeface="Courier 10 Pitch" pitchFamily="1" charset="0"/>
              </a:rPr>
              <a:t>SSL_get_verify_result</a:t>
            </a:r>
            <a:endParaRPr lang="en-US" altLang="en-US" dirty="0">
              <a:solidFill>
                <a:srgbClr val="800000"/>
              </a:solidFill>
              <a:latin typeface="Courier 10 Pitch" pitchFamily="1" charset="0"/>
            </a:endParaRP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800000"/>
                </a:solidFill>
                <a:latin typeface="Courier 10 Pitch" pitchFamily="1" charset="0"/>
              </a:rPr>
              <a:t>	- </a:t>
            </a:r>
            <a:r>
              <a:rPr lang="en-US" altLang="en-US" dirty="0" err="1" smtClean="0">
                <a:solidFill>
                  <a:srgbClr val="800000"/>
                </a:solidFill>
                <a:latin typeface="Courier 10 Pitch" pitchFamily="1" charset="0"/>
              </a:rPr>
              <a:t>BIO_new_ssl_connect</a:t>
            </a: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dirty="0" err="1" smtClean="0">
                <a:solidFill>
                  <a:srgbClr val="800000"/>
                </a:solidFill>
                <a:latin typeface="Courier 10 Pitch" pitchFamily="1" charset="0"/>
              </a:rPr>
              <a:t>BIO_get_ssl</a:t>
            </a: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dirty="0" err="1" smtClean="0">
                <a:solidFill>
                  <a:srgbClr val="800000"/>
                </a:solidFill>
                <a:latin typeface="Courier 10 Pitch" pitchFamily="1" charset="0"/>
              </a:rPr>
              <a:t>BIO_do_connect</a:t>
            </a:r>
            <a:r>
              <a:rPr lang="en-US" altLang="en-US" dirty="0" smtClean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dirty="0" err="1" smtClean="0">
                <a:solidFill>
                  <a:srgbClr val="800000"/>
                </a:solidFill>
                <a:latin typeface="Courier 10 Pitch" pitchFamily="1" charset="0"/>
              </a:rPr>
              <a:t>BIO_do_handshake</a:t>
            </a:r>
            <a:endParaRPr lang="en-US" altLang="en-US" dirty="0" smtClean="0">
              <a:solidFill>
                <a:srgbClr val="800000"/>
              </a:solidFill>
              <a:latin typeface="Courier 10 Pitch" pitchFamily="1" charset="0"/>
            </a:endParaRP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b="1" dirty="0" smtClean="0"/>
              <a:t>X509</a:t>
            </a:r>
            <a: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  <a:t/>
            </a:r>
            <a:br>
              <a:rPr lang="en-US" altLang="en-US" sz="2000" b="1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- </a:t>
            </a:r>
            <a:r>
              <a:rPr lang="en-US" altLang="en-US" dirty="0" smtClean="0">
                <a:solidFill>
                  <a:srgbClr val="800000"/>
                </a:solidFill>
                <a:latin typeface="Courier 10 Pitch" pitchFamily="1" charset="0"/>
              </a:rPr>
              <a:t>X509_STORE_CTX_get_current_cert, X509_print_ex_fp</a:t>
            </a:r>
            <a:r>
              <a:rPr lang="en-US" altLang="en-US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dirty="0" smtClean="0">
                <a:solidFill>
                  <a:srgbClr val="800000"/>
                </a:solidFill>
                <a:latin typeface="Courier 10 Pitch" pitchFamily="1" charset="0"/>
              </a:rPr>
              <a:t>X509_NAME_get_entry, …</a:t>
            </a:r>
            <a:endParaRPr lang="en-US" altLang="en-US" dirty="0">
              <a:solidFill>
                <a:srgbClr val="800000"/>
              </a:solidFill>
              <a:latin typeface="Courier 10 Pitch" pitchFamily="1" charset="0"/>
            </a:endParaRPr>
          </a:p>
          <a:p>
            <a:pPr>
              <a:spcBef>
                <a:spcPts val="750"/>
              </a:spcBef>
              <a:buClrTx/>
              <a:buFontTx/>
              <a:buNone/>
            </a:pPr>
            <a:endParaRPr lang="en-US" altLang="en-US" sz="2000" i="1" dirty="0" smtClean="0"/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i="1" dirty="0" smtClean="0"/>
              <a:t>Connect to https://www.google.com.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i="1" dirty="0" smtClean="0"/>
              <a:t>Read and validate certificates.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i="1" dirty="0" smtClean="0"/>
              <a:t>Sent </a:t>
            </a:r>
            <a:r>
              <a:rPr lang="en-US" altLang="en-US" sz="2000" i="1" smtClean="0"/>
              <a:t>HTTP GET </a:t>
            </a:r>
            <a:r>
              <a:rPr lang="en-US" altLang="en-US" sz="2000" i="1" dirty="0" smtClean="0"/>
              <a:t>and receive /robots.txt </a:t>
            </a:r>
            <a:r>
              <a:rPr lang="en-US" altLang="en-US" sz="2000" i="1" smtClean="0"/>
              <a:t>through a secured </a:t>
            </a:r>
            <a:r>
              <a:rPr lang="en-US" altLang="en-US" sz="2000" i="1" dirty="0" smtClean="0"/>
              <a:t>connection.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endParaRPr lang="en-US" altLang="en-US" sz="2000" i="1" dirty="0" smtClean="0"/>
          </a:p>
          <a:p>
            <a:pPr>
              <a:spcBef>
                <a:spcPts val="750"/>
              </a:spcBef>
              <a:buClrTx/>
              <a:buFontTx/>
              <a:buNone/>
            </a:pPr>
            <a:r>
              <a:rPr lang="en-US" altLang="en-US" sz="2000" i="1" dirty="0" smtClean="0"/>
              <a:t>See </a:t>
            </a:r>
            <a:r>
              <a:rPr lang="en-US" altLang="en-US" sz="2000" b="1" i="1" dirty="0" smtClean="0"/>
              <a:t>7</a:t>
            </a:r>
            <a:r>
              <a:rPr lang="en-US" altLang="en-US" sz="2000" b="1" i="1" dirty="0" smtClean="0"/>
              <a:t>_tls_client_openssl</a:t>
            </a:r>
            <a:r>
              <a:rPr lang="en-US" altLang="en-US" sz="2000" i="1" dirty="0" smtClean="0"/>
              <a:t> </a:t>
            </a:r>
            <a:r>
              <a:rPr lang="en-US" altLang="en-US" sz="2000" i="1" dirty="0"/>
              <a:t>directory.</a:t>
            </a:r>
          </a:p>
        </p:txBody>
      </p:sp>
    </p:spTree>
    <p:extLst>
      <p:ext uri="{BB962C8B-B14F-4D97-AF65-F5344CB8AC3E}">
        <p14:creationId xmlns:p14="http://schemas.microsoft.com/office/powerpoint/2010/main" val="2069744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93049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 smtClean="0"/>
              <a:t>Assignment</a:t>
            </a:r>
            <a:endParaRPr lang="en-US" altLang="en-US" sz="2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340768"/>
            <a:ext cx="8229600" cy="4790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7675" rtl="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7675" rtl="0" fontAlgn="base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7675" rtl="0" fontAlgn="base">
              <a:spcBef>
                <a:spcPts val="5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7675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7675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Two goals:</a:t>
            </a:r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Generate </a:t>
            </a:r>
            <a:r>
              <a:rPr lang="en-US" altLang="en-US" sz="2000" dirty="0" smtClean="0"/>
              <a:t>RSA key </a:t>
            </a:r>
            <a:r>
              <a:rPr lang="en-US" altLang="en-US" sz="2000" dirty="0"/>
              <a:t>in C [max 5 points</a:t>
            </a:r>
            <a:r>
              <a:rPr lang="en-US" altLang="en-US" sz="2000" dirty="0" smtClean="0"/>
              <a:t>]</a:t>
            </a:r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Print certificate chain in TLS (HTTPS) connection [max 5 points]</a:t>
            </a:r>
            <a:endParaRPr lang="en-US" altLang="en-US" sz="2000" dirty="0" smtClean="0"/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Use OpenSSL in Linux environment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See Assignment.txt in IS for details and deadline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You can start with examples in </a:t>
            </a:r>
            <a:r>
              <a:rPr lang="en-US" altLang="en-US" sz="2400" dirty="0" err="1" smtClean="0"/>
              <a:t>git</a:t>
            </a:r>
            <a:endParaRPr lang="en-US" altLang="en-US" sz="2400" dirty="0" smtClean="0"/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Read (and use) provided hints!</a:t>
            </a:r>
            <a:endParaRPr lang="en-US" altLang="en-US" sz="2400" dirty="0" smtClean="0"/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Comment your code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You </a:t>
            </a:r>
            <a:r>
              <a:rPr lang="en-US" altLang="en-US" sz="2400" dirty="0" smtClean="0"/>
              <a:t>can use provided Fedora VM or </a:t>
            </a:r>
            <a:r>
              <a:rPr lang="en-US" altLang="en-US" sz="2400" dirty="0" err="1" smtClean="0"/>
              <a:t>aisa</a:t>
            </a:r>
            <a:r>
              <a:rPr lang="en-US" altLang="en-US" sz="2400" dirty="0" smtClean="0"/>
              <a:t> server</a:t>
            </a:r>
            <a:br>
              <a:rPr lang="en-US" altLang="en-US" sz="2400" dirty="0" smtClean="0"/>
            </a:br>
            <a:r>
              <a:rPr lang="en-US" altLang="en-US" sz="2400" dirty="0" smtClean="0"/>
              <a:t>(or any OpenSSL Linux, even Win10 embedded Linux)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45543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117</Words>
  <Application>Microsoft Office PowerPoint</Application>
  <PresentationFormat>On-screen Show (4:3)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Courier 10 Pitch</vt:lpstr>
      <vt:lpstr>DejaVu Sans</vt:lpstr>
      <vt:lpstr>Times New Roman</vt:lpstr>
      <vt:lpstr>Wingdings</vt:lpstr>
      <vt:lpstr>Office Theme</vt:lpstr>
      <vt:lpstr>Office Theme</vt:lpstr>
      <vt:lpstr>Crypto libraries OpenSSL II (cont.)</vt:lpstr>
      <vt:lpstr>Today’s exercise</vt:lpstr>
      <vt:lpstr>Example 6: Signing and certificates</vt:lpstr>
      <vt:lpstr>Example 7: TLS connection &amp; certificates</vt:lpstr>
      <vt:lpstr>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 libraries</dc:title>
  <dc:creator>milan</dc:creator>
  <cp:lastModifiedBy>milan</cp:lastModifiedBy>
  <cp:revision>21</cp:revision>
  <cp:lastPrinted>2016-10-31T19:19:53Z</cp:lastPrinted>
  <dcterms:created xsi:type="dcterms:W3CDTF">2016-10-31T19:13:51Z</dcterms:created>
  <dcterms:modified xsi:type="dcterms:W3CDTF">2018-10-30T18:30:15Z</dcterms:modified>
</cp:coreProperties>
</file>