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  <p:sldMasterId id="2147483660" r:id="rId2"/>
    <p:sldMasterId id="2147483661" r:id="rId3"/>
    <p:sldMasterId id="2147483663" r:id="rId4"/>
  </p:sldMasterIdLst>
  <p:notesMasterIdLst>
    <p:notesMasterId r:id="rId30"/>
  </p:notesMasterIdLst>
  <p:handoutMasterIdLst>
    <p:handoutMasterId r:id="rId31"/>
  </p:handoutMasterIdLst>
  <p:sldIdLst>
    <p:sldId id="256" r:id="rId5"/>
    <p:sldId id="295" r:id="rId6"/>
    <p:sldId id="296" r:id="rId7"/>
    <p:sldId id="293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7" r:id="rId26"/>
    <p:sldId id="291" r:id="rId27"/>
    <p:sldId id="292" r:id="rId28"/>
    <p:sldId id="261" r:id="rId2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E4E4E4"/>
    <a:srgbClr val="F5F5F5"/>
    <a:srgbClr val="F8F8F8"/>
    <a:srgbClr val="EAEAEA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2" autoAdjust="0"/>
    <p:restoredTop sz="94671" autoAdjust="0"/>
  </p:normalViewPr>
  <p:slideViewPr>
    <p:cSldViewPr snapToGrid="0">
      <p:cViewPr varScale="1">
        <p:scale>
          <a:sx n="84" d="100"/>
          <a:sy n="84" d="100"/>
        </p:scale>
        <p:origin x="167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330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qwalletz\AppData\Local\Microsoft\Windows\INetCache\Content.Outlook\RNQRKDCN\NNN_Data_Extract_From_World_Development_Indicators-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qwalletz\AppData\Local\Microsoft\Windows\INetCache\Content.Outlook\RNQRKDCN\NNN_Data_Extract_From_World_Development_Indicators-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qwalletz\AppData\Local\Microsoft\Windows\INetCache\Content.Outlook\RNQRKDCN\NNN_Data_Extract_From_World_Development_Indicators-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[NNN_Data_Extract_From_World_Development_Indicators-1.xlsx]List2!Kontingenční tabulka 2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Czech republic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ivotFmts>
      <c:pivotFmt>
        <c:idx val="0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numFmt formatCode="#,##0.0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numFmt formatCode="#,##0.0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numFmt formatCode="#,##0.0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8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List2!$B$3</c:f>
              <c:strCache>
                <c:ptCount val="1"/>
                <c:pt idx="0">
                  <c:v>Celkem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List2!$A$4:$A$7</c:f>
              <c:strCache>
                <c:ptCount val="3"/>
                <c:pt idx="0">
                  <c:v>Industry, value added (% of GDP)</c:v>
                </c:pt>
                <c:pt idx="1">
                  <c:v>Services, etc., value added (% of GDP)</c:v>
                </c:pt>
                <c:pt idx="2">
                  <c:v>Agriculture</c:v>
                </c:pt>
              </c:strCache>
            </c:strRef>
          </c:cat>
          <c:val>
            <c:numRef>
              <c:f>List2!$B$4:$B$7</c:f>
              <c:numCache>
                <c:formatCode>General</c:formatCode>
                <c:ptCount val="3"/>
                <c:pt idx="0">
                  <c:v>37.919969462651956</c:v>
                </c:pt>
                <c:pt idx="1">
                  <c:v>59.464104761335037</c:v>
                </c:pt>
                <c:pt idx="2">
                  <c:v>2.6159257760130004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[NNN_Data_Extract_From_World_Development_Indicators-1.xlsx]List2!Kontingenční tabulka 2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Germany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ivotFmts>
      <c:pivotFmt>
        <c:idx val="0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numFmt formatCode="#,##0.0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numFmt formatCode="#,##0.0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numFmt formatCode="#,##0.0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8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List2!$B$3</c:f>
              <c:strCache>
                <c:ptCount val="1"/>
                <c:pt idx="0">
                  <c:v>Celkem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List2!$A$4:$A$7</c:f>
              <c:strCache>
                <c:ptCount val="3"/>
                <c:pt idx="0">
                  <c:v>Industry, value added (% of GDP)</c:v>
                </c:pt>
                <c:pt idx="1">
                  <c:v>Services, etc., value added (% of GDP)</c:v>
                </c:pt>
                <c:pt idx="2">
                  <c:v>Agriculture</c:v>
                </c:pt>
              </c:strCache>
            </c:strRef>
          </c:cat>
          <c:val>
            <c:numRef>
              <c:f>List2!$B$4:$B$7</c:f>
              <c:numCache>
                <c:formatCode>General</c:formatCode>
                <c:ptCount val="3"/>
                <c:pt idx="0">
                  <c:v>30.693333200577637</c:v>
                </c:pt>
                <c:pt idx="1">
                  <c:v>68.555167457903366</c:v>
                </c:pt>
                <c:pt idx="2">
                  <c:v>0.75149934151899345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[NNN_Data_Extract_From_World_Development_Indicators-1.xlsx]List2!Kontingenční tabulka 2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Bulgaria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ivotFmts>
      <c:pivotFmt>
        <c:idx val="0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numFmt formatCode="#,##0.0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numFmt formatCode="#,##0.0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numFmt formatCode="#,##0.0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8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List2!$B$3</c:f>
              <c:strCache>
                <c:ptCount val="1"/>
                <c:pt idx="0">
                  <c:v>Celkem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List2!$A$4:$A$7</c:f>
              <c:strCache>
                <c:ptCount val="3"/>
                <c:pt idx="0">
                  <c:v>Industry, value added (% of GDP)</c:v>
                </c:pt>
                <c:pt idx="1">
                  <c:v>Services, etc., value added (% of GDP)</c:v>
                </c:pt>
                <c:pt idx="2">
                  <c:v>Agriculture</c:v>
                </c:pt>
              </c:strCache>
            </c:strRef>
          </c:cat>
          <c:val>
            <c:numRef>
              <c:f>List2!$B$4:$B$7</c:f>
              <c:numCache>
                <c:formatCode>General</c:formatCode>
                <c:ptCount val="3"/>
                <c:pt idx="0">
                  <c:v>28.352226056923051</c:v>
                </c:pt>
                <c:pt idx="1">
                  <c:v>66.380934166519324</c:v>
                </c:pt>
                <c:pt idx="2">
                  <c:v>5.2668397765576174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30F7C7-AEBA-4C06-8A88-36FE8B3C1025}" type="doc">
      <dgm:prSet loTypeId="urn:microsoft.com/office/officeart/2005/8/layout/venn1" loCatId="relationship" qsTypeId="urn:microsoft.com/office/officeart/2005/8/quickstyle/simple1" qsCatId="simple" csTypeId="urn:microsoft.com/office/officeart/2005/8/colors/accent2_3" csCatId="accent2"/>
      <dgm:spPr/>
      <dgm:t>
        <a:bodyPr/>
        <a:lstStyle/>
        <a:p>
          <a:endParaRPr lang="en-US"/>
        </a:p>
      </dgm:t>
    </dgm:pt>
    <dgm:pt modelId="{F49649EC-5250-47FB-8DA5-53921D9807A1}">
      <dgm:prSet/>
      <dgm:spPr/>
      <dgm:t>
        <a:bodyPr/>
        <a:lstStyle/>
        <a:p>
          <a:pPr rtl="0"/>
          <a:r>
            <a:rPr lang="en-US" dirty="0" smtClean="0"/>
            <a:t>Dealers</a:t>
          </a:r>
          <a:endParaRPr lang="en-US" dirty="0"/>
        </a:p>
      </dgm:t>
    </dgm:pt>
    <dgm:pt modelId="{5566BC2C-A35F-4524-8E48-71BDD83586FB}" type="parTrans" cxnId="{7A31E8DF-CE65-47F6-954B-C346F6CCD09B}">
      <dgm:prSet/>
      <dgm:spPr/>
      <dgm:t>
        <a:bodyPr/>
        <a:lstStyle/>
        <a:p>
          <a:endParaRPr lang="en-US"/>
        </a:p>
      </dgm:t>
    </dgm:pt>
    <dgm:pt modelId="{787ECEA7-B624-488D-990F-46017DA5FBD1}" type="sibTrans" cxnId="{7A31E8DF-CE65-47F6-954B-C346F6CCD09B}">
      <dgm:prSet/>
      <dgm:spPr/>
      <dgm:t>
        <a:bodyPr/>
        <a:lstStyle/>
        <a:p>
          <a:endParaRPr lang="en-US"/>
        </a:p>
      </dgm:t>
    </dgm:pt>
    <dgm:pt modelId="{213CA9FC-F4FE-41C6-B50F-211CF4D4A374}">
      <dgm:prSet/>
      <dgm:spPr/>
      <dgm:t>
        <a:bodyPr/>
        <a:lstStyle/>
        <a:p>
          <a:pPr rtl="0"/>
          <a:r>
            <a:rPr lang="en-US" dirty="0" smtClean="0"/>
            <a:t>Salespeople</a:t>
          </a:r>
          <a:endParaRPr lang="en-US" dirty="0"/>
        </a:p>
      </dgm:t>
    </dgm:pt>
    <dgm:pt modelId="{8A3F6398-F4AB-45DE-BED8-DEEF3F7F6819}" type="parTrans" cxnId="{7B68953F-3354-47EC-9B31-CD0965A86E07}">
      <dgm:prSet/>
      <dgm:spPr/>
      <dgm:t>
        <a:bodyPr/>
        <a:lstStyle/>
        <a:p>
          <a:endParaRPr lang="en-US"/>
        </a:p>
      </dgm:t>
    </dgm:pt>
    <dgm:pt modelId="{A3CC016C-2268-40CC-AB99-B624E669211F}" type="sibTrans" cxnId="{7B68953F-3354-47EC-9B31-CD0965A86E07}">
      <dgm:prSet/>
      <dgm:spPr/>
      <dgm:t>
        <a:bodyPr/>
        <a:lstStyle/>
        <a:p>
          <a:endParaRPr lang="en-US"/>
        </a:p>
      </dgm:t>
    </dgm:pt>
    <dgm:pt modelId="{6893F86C-5725-40D2-8C45-170D049F9751}">
      <dgm:prSet/>
      <dgm:spPr/>
      <dgm:t>
        <a:bodyPr/>
        <a:lstStyle/>
        <a:p>
          <a:pPr rtl="0"/>
          <a:r>
            <a:rPr lang="en-US" dirty="0" smtClean="0"/>
            <a:t>Receptionists and Schedulers </a:t>
          </a:r>
          <a:endParaRPr lang="en-US" dirty="0"/>
        </a:p>
      </dgm:t>
    </dgm:pt>
    <dgm:pt modelId="{4EEA95BF-BB7E-491D-BD73-3D04E07968CD}" type="parTrans" cxnId="{C51BDDD5-0CA0-452B-B974-B9BF50577DC3}">
      <dgm:prSet/>
      <dgm:spPr/>
      <dgm:t>
        <a:bodyPr/>
        <a:lstStyle/>
        <a:p>
          <a:endParaRPr lang="en-US"/>
        </a:p>
      </dgm:t>
    </dgm:pt>
    <dgm:pt modelId="{C99732B5-F994-46B0-8FBF-270B1C964758}" type="sibTrans" cxnId="{C51BDDD5-0CA0-452B-B974-B9BF50577DC3}">
      <dgm:prSet/>
      <dgm:spPr/>
      <dgm:t>
        <a:bodyPr/>
        <a:lstStyle/>
        <a:p>
          <a:endParaRPr lang="en-US"/>
        </a:p>
      </dgm:t>
    </dgm:pt>
    <dgm:pt modelId="{A3827986-C57B-4CBC-BC0B-B603102B479F}">
      <dgm:prSet/>
      <dgm:spPr/>
      <dgm:t>
        <a:bodyPr/>
        <a:lstStyle/>
        <a:p>
          <a:pPr rtl="0"/>
          <a:r>
            <a:rPr lang="en-US" dirty="0" smtClean="0"/>
            <a:t>Management and Executives</a:t>
          </a:r>
          <a:endParaRPr lang="en-US" dirty="0"/>
        </a:p>
      </dgm:t>
    </dgm:pt>
    <dgm:pt modelId="{A6F55321-1130-4A5B-9F0C-B8687E3DEC55}" type="parTrans" cxnId="{8F137D6B-8218-47DB-A0F3-4F9CE0F266AB}">
      <dgm:prSet/>
      <dgm:spPr/>
      <dgm:t>
        <a:bodyPr/>
        <a:lstStyle/>
        <a:p>
          <a:endParaRPr lang="en-US"/>
        </a:p>
      </dgm:t>
    </dgm:pt>
    <dgm:pt modelId="{7DA4F70A-FFAC-4649-A14B-BA8BBE98A043}" type="sibTrans" cxnId="{8F137D6B-8218-47DB-A0F3-4F9CE0F266AB}">
      <dgm:prSet/>
      <dgm:spPr/>
      <dgm:t>
        <a:bodyPr/>
        <a:lstStyle/>
        <a:p>
          <a:endParaRPr lang="en-US"/>
        </a:p>
      </dgm:t>
    </dgm:pt>
    <dgm:pt modelId="{696E1ADA-96F0-44C3-883F-7CBEB8B461C9}">
      <dgm:prSet/>
      <dgm:spPr/>
      <dgm:t>
        <a:bodyPr/>
        <a:lstStyle/>
        <a:p>
          <a:pPr rtl="0"/>
          <a:r>
            <a:rPr lang="en-US" dirty="0" smtClean="0"/>
            <a:t>Service Employees</a:t>
          </a:r>
          <a:endParaRPr lang="en-US" dirty="0"/>
        </a:p>
      </dgm:t>
    </dgm:pt>
    <dgm:pt modelId="{B63B03DD-F8F6-463C-97F9-B9091A14C579}" type="parTrans" cxnId="{081F5E36-AFC8-4942-A3D6-EC2641977592}">
      <dgm:prSet/>
      <dgm:spPr/>
      <dgm:t>
        <a:bodyPr/>
        <a:lstStyle/>
        <a:p>
          <a:endParaRPr lang="en-US"/>
        </a:p>
      </dgm:t>
    </dgm:pt>
    <dgm:pt modelId="{6966E2C9-6904-4A7F-98BF-B4266497534F}" type="sibTrans" cxnId="{081F5E36-AFC8-4942-A3D6-EC2641977592}">
      <dgm:prSet/>
      <dgm:spPr/>
      <dgm:t>
        <a:bodyPr/>
        <a:lstStyle/>
        <a:p>
          <a:endParaRPr lang="en-US"/>
        </a:p>
      </dgm:t>
    </dgm:pt>
    <dgm:pt modelId="{DB6771D2-C8CE-4453-804C-64C28D7C48D3}">
      <dgm:prSet/>
      <dgm:spPr/>
      <dgm:t>
        <a:bodyPr/>
        <a:lstStyle/>
        <a:p>
          <a:pPr rtl="0"/>
          <a:r>
            <a:rPr lang="en-US" dirty="0" smtClean="0"/>
            <a:t>Billing and Accounting Personnel</a:t>
          </a:r>
          <a:endParaRPr lang="en-US" dirty="0"/>
        </a:p>
      </dgm:t>
    </dgm:pt>
    <dgm:pt modelId="{AB995129-27DB-4829-8F18-63057C0A1D3F}" type="parTrans" cxnId="{B248E301-6EE9-449B-A9B6-9CEE08F1DA5A}">
      <dgm:prSet/>
      <dgm:spPr/>
      <dgm:t>
        <a:bodyPr/>
        <a:lstStyle/>
        <a:p>
          <a:endParaRPr lang="en-US"/>
        </a:p>
      </dgm:t>
    </dgm:pt>
    <dgm:pt modelId="{21950782-471C-42AA-9481-E2484DB82B45}" type="sibTrans" cxnId="{B248E301-6EE9-449B-A9B6-9CEE08F1DA5A}">
      <dgm:prSet/>
      <dgm:spPr/>
      <dgm:t>
        <a:bodyPr/>
        <a:lstStyle/>
        <a:p>
          <a:endParaRPr lang="en-US"/>
        </a:p>
      </dgm:t>
    </dgm:pt>
    <dgm:pt modelId="{1DFC0C3F-D362-4FAC-A0A5-1BD83C5FD5CC}">
      <dgm:prSet/>
      <dgm:spPr/>
      <dgm:t>
        <a:bodyPr/>
        <a:lstStyle/>
        <a:p>
          <a:pPr rtl="0"/>
          <a:r>
            <a:rPr lang="en-US" dirty="0" smtClean="0"/>
            <a:t>Web site and any e-channel Interaction</a:t>
          </a:r>
          <a:endParaRPr lang="en-US" dirty="0"/>
        </a:p>
      </dgm:t>
    </dgm:pt>
    <dgm:pt modelId="{4025D4FD-FAA3-48FC-8705-6AF6560B7A3E}" type="parTrans" cxnId="{6387773B-FEE6-4F70-BDE5-20F1B6F41412}">
      <dgm:prSet/>
      <dgm:spPr/>
      <dgm:t>
        <a:bodyPr/>
        <a:lstStyle/>
        <a:p>
          <a:endParaRPr lang="en-US"/>
        </a:p>
      </dgm:t>
    </dgm:pt>
    <dgm:pt modelId="{729F805C-7251-48A2-B2A5-61C6279A49FF}" type="sibTrans" cxnId="{6387773B-FEE6-4F70-BDE5-20F1B6F41412}">
      <dgm:prSet/>
      <dgm:spPr/>
      <dgm:t>
        <a:bodyPr/>
        <a:lstStyle/>
        <a:p>
          <a:endParaRPr lang="en-US"/>
        </a:p>
      </dgm:t>
    </dgm:pt>
    <dgm:pt modelId="{E7321DBF-9D41-4881-90E9-AD209D430FFA}" type="pres">
      <dgm:prSet presAssocID="{7C30F7C7-AEBA-4C06-8A88-36FE8B3C102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9D11A7F-2E4D-4087-9FA6-224F1498D2FD}" type="pres">
      <dgm:prSet presAssocID="{F49649EC-5250-47FB-8DA5-53921D9807A1}" presName="circ1" presStyleLbl="vennNode1" presStyleIdx="0" presStyleCnt="7"/>
      <dgm:spPr/>
      <dgm:t>
        <a:bodyPr/>
        <a:lstStyle/>
        <a:p>
          <a:endParaRPr lang="en-US"/>
        </a:p>
      </dgm:t>
    </dgm:pt>
    <dgm:pt modelId="{1A9C7052-6613-415F-8679-985824772721}" type="pres">
      <dgm:prSet presAssocID="{F49649EC-5250-47FB-8DA5-53921D9807A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7467B5-687B-42D5-B4EC-D85AD58EEFBF}" type="pres">
      <dgm:prSet presAssocID="{213CA9FC-F4FE-41C6-B50F-211CF4D4A374}" presName="circ2" presStyleLbl="vennNode1" presStyleIdx="1" presStyleCnt="7"/>
      <dgm:spPr/>
      <dgm:t>
        <a:bodyPr/>
        <a:lstStyle/>
        <a:p>
          <a:endParaRPr lang="en-US"/>
        </a:p>
      </dgm:t>
    </dgm:pt>
    <dgm:pt modelId="{507798E1-12FB-4A72-B421-94F89E6E80D9}" type="pres">
      <dgm:prSet presAssocID="{213CA9FC-F4FE-41C6-B50F-211CF4D4A37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4A2CC1-A28C-4A28-910D-E685743B8099}" type="pres">
      <dgm:prSet presAssocID="{6893F86C-5725-40D2-8C45-170D049F9751}" presName="circ3" presStyleLbl="vennNode1" presStyleIdx="2" presStyleCnt="7"/>
      <dgm:spPr/>
      <dgm:t>
        <a:bodyPr/>
        <a:lstStyle/>
        <a:p>
          <a:endParaRPr lang="en-US"/>
        </a:p>
      </dgm:t>
    </dgm:pt>
    <dgm:pt modelId="{9B61A3E6-86C4-4536-A87C-4466FCC85873}" type="pres">
      <dgm:prSet presAssocID="{6893F86C-5725-40D2-8C45-170D049F975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A27A04-CC3A-4D87-8D28-2C6F1E5A1CFB}" type="pres">
      <dgm:prSet presAssocID="{A3827986-C57B-4CBC-BC0B-B603102B479F}" presName="circ4" presStyleLbl="vennNode1" presStyleIdx="3" presStyleCnt="7"/>
      <dgm:spPr/>
      <dgm:t>
        <a:bodyPr/>
        <a:lstStyle/>
        <a:p>
          <a:endParaRPr lang="en-US"/>
        </a:p>
      </dgm:t>
    </dgm:pt>
    <dgm:pt modelId="{BFD7C45C-7BDF-4D75-9989-EEF6D3F1394C}" type="pres">
      <dgm:prSet presAssocID="{A3827986-C57B-4CBC-BC0B-B603102B479F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D6E2B8-5017-40A3-BE52-93168256DA9C}" type="pres">
      <dgm:prSet presAssocID="{696E1ADA-96F0-44C3-883F-7CBEB8B461C9}" presName="circ5" presStyleLbl="vennNode1" presStyleIdx="4" presStyleCnt="7"/>
      <dgm:spPr/>
      <dgm:t>
        <a:bodyPr/>
        <a:lstStyle/>
        <a:p>
          <a:endParaRPr lang="en-US"/>
        </a:p>
      </dgm:t>
    </dgm:pt>
    <dgm:pt modelId="{6AFFCD92-E35C-4A0E-93A0-51C19F3EE5C3}" type="pres">
      <dgm:prSet presAssocID="{696E1ADA-96F0-44C3-883F-7CBEB8B461C9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1564BF-0D61-4D80-A19A-579EB141938A}" type="pres">
      <dgm:prSet presAssocID="{DB6771D2-C8CE-4453-804C-64C28D7C48D3}" presName="circ6" presStyleLbl="vennNode1" presStyleIdx="5" presStyleCnt="7"/>
      <dgm:spPr/>
      <dgm:t>
        <a:bodyPr/>
        <a:lstStyle/>
        <a:p>
          <a:endParaRPr lang="en-US"/>
        </a:p>
      </dgm:t>
    </dgm:pt>
    <dgm:pt modelId="{C66BF499-1D7D-4F27-961C-76F9A5031F58}" type="pres">
      <dgm:prSet presAssocID="{DB6771D2-C8CE-4453-804C-64C28D7C48D3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5BC25-2C51-46E2-864F-29FF950F3937}" type="pres">
      <dgm:prSet presAssocID="{1DFC0C3F-D362-4FAC-A0A5-1BD83C5FD5CC}" presName="circ7" presStyleLbl="vennNode1" presStyleIdx="6" presStyleCnt="7"/>
      <dgm:spPr/>
      <dgm:t>
        <a:bodyPr/>
        <a:lstStyle/>
        <a:p>
          <a:endParaRPr lang="en-US"/>
        </a:p>
      </dgm:t>
    </dgm:pt>
    <dgm:pt modelId="{0FF35A1A-4DBA-48B1-BBDD-2EA4851C59F7}" type="pres">
      <dgm:prSet presAssocID="{1DFC0C3F-D362-4FAC-A0A5-1BD83C5FD5CC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48E301-6EE9-449B-A9B6-9CEE08F1DA5A}" srcId="{7C30F7C7-AEBA-4C06-8A88-36FE8B3C1025}" destId="{DB6771D2-C8CE-4453-804C-64C28D7C48D3}" srcOrd="5" destOrd="0" parTransId="{AB995129-27DB-4829-8F18-63057C0A1D3F}" sibTransId="{21950782-471C-42AA-9481-E2484DB82B45}"/>
    <dgm:cxn modelId="{5B53F7FA-0E61-47B4-8007-1E4EB13D130B}" type="presOf" srcId="{696E1ADA-96F0-44C3-883F-7CBEB8B461C9}" destId="{6AFFCD92-E35C-4A0E-93A0-51C19F3EE5C3}" srcOrd="0" destOrd="0" presId="urn:microsoft.com/office/officeart/2005/8/layout/venn1"/>
    <dgm:cxn modelId="{7A31E8DF-CE65-47F6-954B-C346F6CCD09B}" srcId="{7C30F7C7-AEBA-4C06-8A88-36FE8B3C1025}" destId="{F49649EC-5250-47FB-8DA5-53921D9807A1}" srcOrd="0" destOrd="0" parTransId="{5566BC2C-A35F-4524-8E48-71BDD83586FB}" sibTransId="{787ECEA7-B624-488D-990F-46017DA5FBD1}"/>
    <dgm:cxn modelId="{0D2C3BBB-B31D-45AE-BE91-F1C7EC57DA5B}" type="presOf" srcId="{F49649EC-5250-47FB-8DA5-53921D9807A1}" destId="{1A9C7052-6613-415F-8679-985824772721}" srcOrd="0" destOrd="0" presId="urn:microsoft.com/office/officeart/2005/8/layout/venn1"/>
    <dgm:cxn modelId="{081F5E36-AFC8-4942-A3D6-EC2641977592}" srcId="{7C30F7C7-AEBA-4C06-8A88-36FE8B3C1025}" destId="{696E1ADA-96F0-44C3-883F-7CBEB8B461C9}" srcOrd="4" destOrd="0" parTransId="{B63B03DD-F8F6-463C-97F9-B9091A14C579}" sibTransId="{6966E2C9-6904-4A7F-98BF-B4266497534F}"/>
    <dgm:cxn modelId="{7B68953F-3354-47EC-9B31-CD0965A86E07}" srcId="{7C30F7C7-AEBA-4C06-8A88-36FE8B3C1025}" destId="{213CA9FC-F4FE-41C6-B50F-211CF4D4A374}" srcOrd="1" destOrd="0" parTransId="{8A3F6398-F4AB-45DE-BED8-DEEF3F7F6819}" sibTransId="{A3CC016C-2268-40CC-AB99-B624E669211F}"/>
    <dgm:cxn modelId="{263B2BD5-F9A0-458E-B8C4-4D68E13B0395}" type="presOf" srcId="{213CA9FC-F4FE-41C6-B50F-211CF4D4A374}" destId="{507798E1-12FB-4A72-B421-94F89E6E80D9}" srcOrd="0" destOrd="0" presId="urn:microsoft.com/office/officeart/2005/8/layout/venn1"/>
    <dgm:cxn modelId="{595D1DC9-5831-41A1-AF9E-2E781698B4A3}" type="presOf" srcId="{7C30F7C7-AEBA-4C06-8A88-36FE8B3C1025}" destId="{E7321DBF-9D41-4881-90E9-AD209D430FFA}" srcOrd="0" destOrd="0" presId="urn:microsoft.com/office/officeart/2005/8/layout/venn1"/>
    <dgm:cxn modelId="{C51BDDD5-0CA0-452B-B974-B9BF50577DC3}" srcId="{7C30F7C7-AEBA-4C06-8A88-36FE8B3C1025}" destId="{6893F86C-5725-40D2-8C45-170D049F9751}" srcOrd="2" destOrd="0" parTransId="{4EEA95BF-BB7E-491D-BD73-3D04E07968CD}" sibTransId="{C99732B5-F994-46B0-8FBF-270B1C964758}"/>
    <dgm:cxn modelId="{C6B1BFA3-FAE2-488B-954A-4BF3063D7357}" type="presOf" srcId="{6893F86C-5725-40D2-8C45-170D049F9751}" destId="{9B61A3E6-86C4-4536-A87C-4466FCC85873}" srcOrd="0" destOrd="0" presId="urn:microsoft.com/office/officeart/2005/8/layout/venn1"/>
    <dgm:cxn modelId="{2E730270-6D1A-4F02-A819-9DC7E261BADC}" type="presOf" srcId="{A3827986-C57B-4CBC-BC0B-B603102B479F}" destId="{BFD7C45C-7BDF-4D75-9989-EEF6D3F1394C}" srcOrd="0" destOrd="0" presId="urn:microsoft.com/office/officeart/2005/8/layout/venn1"/>
    <dgm:cxn modelId="{E32F4F0E-687D-40B1-A88C-7EA6FFCB73F2}" type="presOf" srcId="{1DFC0C3F-D362-4FAC-A0A5-1BD83C5FD5CC}" destId="{0FF35A1A-4DBA-48B1-BBDD-2EA4851C59F7}" srcOrd="0" destOrd="0" presId="urn:microsoft.com/office/officeart/2005/8/layout/venn1"/>
    <dgm:cxn modelId="{EFDE76B2-20D7-4FB4-831A-07567BB9C644}" type="presOf" srcId="{DB6771D2-C8CE-4453-804C-64C28D7C48D3}" destId="{C66BF499-1D7D-4F27-961C-76F9A5031F58}" srcOrd="0" destOrd="0" presId="urn:microsoft.com/office/officeart/2005/8/layout/venn1"/>
    <dgm:cxn modelId="{8F137D6B-8218-47DB-A0F3-4F9CE0F266AB}" srcId="{7C30F7C7-AEBA-4C06-8A88-36FE8B3C1025}" destId="{A3827986-C57B-4CBC-BC0B-B603102B479F}" srcOrd="3" destOrd="0" parTransId="{A6F55321-1130-4A5B-9F0C-B8687E3DEC55}" sibTransId="{7DA4F70A-FFAC-4649-A14B-BA8BBE98A043}"/>
    <dgm:cxn modelId="{6387773B-FEE6-4F70-BDE5-20F1B6F41412}" srcId="{7C30F7C7-AEBA-4C06-8A88-36FE8B3C1025}" destId="{1DFC0C3F-D362-4FAC-A0A5-1BD83C5FD5CC}" srcOrd="6" destOrd="0" parTransId="{4025D4FD-FAA3-48FC-8705-6AF6560B7A3E}" sibTransId="{729F805C-7251-48A2-B2A5-61C6279A49FF}"/>
    <dgm:cxn modelId="{33615887-8EC0-4DAA-8A2A-1D1F41CBF50C}" type="presParOf" srcId="{E7321DBF-9D41-4881-90E9-AD209D430FFA}" destId="{F9D11A7F-2E4D-4087-9FA6-224F1498D2FD}" srcOrd="0" destOrd="0" presId="urn:microsoft.com/office/officeart/2005/8/layout/venn1"/>
    <dgm:cxn modelId="{FDEFC5C3-F774-4D88-A691-D72F815673AB}" type="presParOf" srcId="{E7321DBF-9D41-4881-90E9-AD209D430FFA}" destId="{1A9C7052-6613-415F-8679-985824772721}" srcOrd="1" destOrd="0" presId="urn:microsoft.com/office/officeart/2005/8/layout/venn1"/>
    <dgm:cxn modelId="{2EB7356C-408E-45CB-8BF7-DBD4177E9AD3}" type="presParOf" srcId="{E7321DBF-9D41-4881-90E9-AD209D430FFA}" destId="{277467B5-687B-42D5-B4EC-D85AD58EEFBF}" srcOrd="2" destOrd="0" presId="urn:microsoft.com/office/officeart/2005/8/layout/venn1"/>
    <dgm:cxn modelId="{686EDEC5-7395-4C53-B188-0D11C8266CE6}" type="presParOf" srcId="{E7321DBF-9D41-4881-90E9-AD209D430FFA}" destId="{507798E1-12FB-4A72-B421-94F89E6E80D9}" srcOrd="3" destOrd="0" presId="urn:microsoft.com/office/officeart/2005/8/layout/venn1"/>
    <dgm:cxn modelId="{AC6A1FF0-8F4A-4EFB-8EFF-3FDCBBEE73A7}" type="presParOf" srcId="{E7321DBF-9D41-4881-90E9-AD209D430FFA}" destId="{134A2CC1-A28C-4A28-910D-E685743B8099}" srcOrd="4" destOrd="0" presId="urn:microsoft.com/office/officeart/2005/8/layout/venn1"/>
    <dgm:cxn modelId="{0AA4AB8B-F02F-4EEE-8235-F38EC1B0234F}" type="presParOf" srcId="{E7321DBF-9D41-4881-90E9-AD209D430FFA}" destId="{9B61A3E6-86C4-4536-A87C-4466FCC85873}" srcOrd="5" destOrd="0" presId="urn:microsoft.com/office/officeart/2005/8/layout/venn1"/>
    <dgm:cxn modelId="{D1F87BB5-4D71-48DA-922E-A41A22655729}" type="presParOf" srcId="{E7321DBF-9D41-4881-90E9-AD209D430FFA}" destId="{DAA27A04-CC3A-4D87-8D28-2C6F1E5A1CFB}" srcOrd="6" destOrd="0" presId="urn:microsoft.com/office/officeart/2005/8/layout/venn1"/>
    <dgm:cxn modelId="{5527CB09-AF71-42EF-9ABB-A1F290D28647}" type="presParOf" srcId="{E7321DBF-9D41-4881-90E9-AD209D430FFA}" destId="{BFD7C45C-7BDF-4D75-9989-EEF6D3F1394C}" srcOrd="7" destOrd="0" presId="urn:microsoft.com/office/officeart/2005/8/layout/venn1"/>
    <dgm:cxn modelId="{E0CFD262-2DDD-4219-B552-AC9A37840CA9}" type="presParOf" srcId="{E7321DBF-9D41-4881-90E9-AD209D430FFA}" destId="{81D6E2B8-5017-40A3-BE52-93168256DA9C}" srcOrd="8" destOrd="0" presId="urn:microsoft.com/office/officeart/2005/8/layout/venn1"/>
    <dgm:cxn modelId="{9E565821-E54F-498C-A1AB-5B781D8CE830}" type="presParOf" srcId="{E7321DBF-9D41-4881-90E9-AD209D430FFA}" destId="{6AFFCD92-E35C-4A0E-93A0-51C19F3EE5C3}" srcOrd="9" destOrd="0" presId="urn:microsoft.com/office/officeart/2005/8/layout/venn1"/>
    <dgm:cxn modelId="{1961715A-D5F1-4DB3-89C0-2B4B2C615B8F}" type="presParOf" srcId="{E7321DBF-9D41-4881-90E9-AD209D430FFA}" destId="{F11564BF-0D61-4D80-A19A-579EB141938A}" srcOrd="10" destOrd="0" presId="urn:microsoft.com/office/officeart/2005/8/layout/venn1"/>
    <dgm:cxn modelId="{1C51A019-D0DB-4CC4-81E8-562EA3D2970B}" type="presParOf" srcId="{E7321DBF-9D41-4881-90E9-AD209D430FFA}" destId="{C66BF499-1D7D-4F27-961C-76F9A5031F58}" srcOrd="11" destOrd="0" presId="urn:microsoft.com/office/officeart/2005/8/layout/venn1"/>
    <dgm:cxn modelId="{D94D91C5-37F0-47F0-8E39-CFC7E8C741CC}" type="presParOf" srcId="{E7321DBF-9D41-4881-90E9-AD209D430FFA}" destId="{0235BC25-2C51-46E2-864F-29FF950F3937}" srcOrd="12" destOrd="0" presId="urn:microsoft.com/office/officeart/2005/8/layout/venn1"/>
    <dgm:cxn modelId="{B746F594-B52E-462F-B398-871A2333FEF0}" type="presParOf" srcId="{E7321DBF-9D41-4881-90E9-AD209D430FFA}" destId="{0FF35A1A-4DBA-48B1-BBDD-2EA4851C59F7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D11A7F-2E4D-4087-9FA6-224F1498D2FD}">
      <dsp:nvSpPr>
        <dsp:cNvPr id="0" name=""/>
        <dsp:cNvSpPr/>
      </dsp:nvSpPr>
      <dsp:spPr>
        <a:xfrm>
          <a:off x="2037959" y="882515"/>
          <a:ext cx="1130562" cy="1130700"/>
        </a:xfrm>
        <a:prstGeom prst="ellipse">
          <a:avLst/>
        </a:prstGeom>
        <a:solidFill>
          <a:schemeClr val="accent2">
            <a:shade val="80000"/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A9C7052-6613-415F-8679-985824772721}">
      <dsp:nvSpPr>
        <dsp:cNvPr id="0" name=""/>
        <dsp:cNvSpPr/>
      </dsp:nvSpPr>
      <dsp:spPr>
        <a:xfrm>
          <a:off x="1955523" y="0"/>
          <a:ext cx="1295435" cy="69325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Dealers</a:t>
          </a:r>
          <a:endParaRPr lang="en-US" sz="1500" kern="1200" dirty="0"/>
        </a:p>
      </dsp:txBody>
      <dsp:txXfrm>
        <a:off x="1955523" y="0"/>
        <a:ext cx="1295435" cy="693256"/>
      </dsp:txXfrm>
    </dsp:sp>
    <dsp:sp modelId="{277467B5-687B-42D5-B4EC-D85AD58EEFBF}">
      <dsp:nvSpPr>
        <dsp:cNvPr id="0" name=""/>
        <dsp:cNvSpPr/>
      </dsp:nvSpPr>
      <dsp:spPr>
        <a:xfrm>
          <a:off x="2369591" y="1041964"/>
          <a:ext cx="1130562" cy="1130700"/>
        </a:xfrm>
        <a:prstGeom prst="ellipse">
          <a:avLst/>
        </a:prstGeom>
        <a:solidFill>
          <a:schemeClr val="accent2">
            <a:shade val="80000"/>
            <a:alpha val="50000"/>
            <a:hueOff val="-53940"/>
            <a:satOff val="3696"/>
            <a:lumOff val="388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07798E1-12FB-4A72-B421-94F89E6E80D9}">
      <dsp:nvSpPr>
        <dsp:cNvPr id="0" name=""/>
        <dsp:cNvSpPr/>
      </dsp:nvSpPr>
      <dsp:spPr>
        <a:xfrm>
          <a:off x="3639589" y="658593"/>
          <a:ext cx="1224775" cy="76258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Salespeople</a:t>
          </a:r>
          <a:endParaRPr lang="en-US" sz="1500" kern="1200" dirty="0"/>
        </a:p>
      </dsp:txBody>
      <dsp:txXfrm>
        <a:off x="3639589" y="658593"/>
        <a:ext cx="1224775" cy="762581"/>
      </dsp:txXfrm>
    </dsp:sp>
    <dsp:sp modelId="{134A2CC1-A28C-4A28-910D-E685743B8099}">
      <dsp:nvSpPr>
        <dsp:cNvPr id="0" name=""/>
        <dsp:cNvSpPr/>
      </dsp:nvSpPr>
      <dsp:spPr>
        <a:xfrm>
          <a:off x="2451086" y="1400724"/>
          <a:ext cx="1130562" cy="1130700"/>
        </a:xfrm>
        <a:prstGeom prst="ellipse">
          <a:avLst/>
        </a:prstGeom>
        <a:solidFill>
          <a:schemeClr val="accent2">
            <a:shade val="80000"/>
            <a:alpha val="50000"/>
            <a:hueOff val="-107880"/>
            <a:satOff val="7391"/>
            <a:lumOff val="77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B61A3E6-86C4-4536-A87C-4466FCC85873}">
      <dsp:nvSpPr>
        <dsp:cNvPr id="0" name=""/>
        <dsp:cNvSpPr/>
      </dsp:nvSpPr>
      <dsp:spPr>
        <a:xfrm>
          <a:off x="3757356" y="1629152"/>
          <a:ext cx="1201222" cy="81457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Receptionists and Schedulers </a:t>
          </a:r>
          <a:endParaRPr lang="en-US" sz="1500" kern="1200" dirty="0"/>
        </a:p>
      </dsp:txBody>
      <dsp:txXfrm>
        <a:off x="3757356" y="1629152"/>
        <a:ext cx="1201222" cy="814576"/>
      </dsp:txXfrm>
    </dsp:sp>
    <dsp:sp modelId="{DAA27A04-CC3A-4D87-8D28-2C6F1E5A1CFB}">
      <dsp:nvSpPr>
        <dsp:cNvPr id="0" name=""/>
        <dsp:cNvSpPr/>
      </dsp:nvSpPr>
      <dsp:spPr>
        <a:xfrm>
          <a:off x="2221676" y="1688425"/>
          <a:ext cx="1130562" cy="1130700"/>
        </a:xfrm>
        <a:prstGeom prst="ellipse">
          <a:avLst/>
        </a:prstGeom>
        <a:solidFill>
          <a:schemeClr val="accent2">
            <a:shade val="80000"/>
            <a:alpha val="50000"/>
            <a:hueOff val="-161820"/>
            <a:satOff val="11087"/>
            <a:lumOff val="116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FD7C45C-7BDF-4D75-9989-EEF6D3F1394C}">
      <dsp:nvSpPr>
        <dsp:cNvPr id="0" name=""/>
        <dsp:cNvSpPr/>
      </dsp:nvSpPr>
      <dsp:spPr>
        <a:xfrm>
          <a:off x="3239182" y="2721030"/>
          <a:ext cx="1295435" cy="74525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Management and Executives</a:t>
          </a:r>
          <a:endParaRPr lang="en-US" sz="1500" kern="1200" dirty="0"/>
        </a:p>
      </dsp:txBody>
      <dsp:txXfrm>
        <a:off x="3239182" y="2721030"/>
        <a:ext cx="1295435" cy="745250"/>
      </dsp:txXfrm>
    </dsp:sp>
    <dsp:sp modelId="{81D6E2B8-5017-40A3-BE52-93168256DA9C}">
      <dsp:nvSpPr>
        <dsp:cNvPr id="0" name=""/>
        <dsp:cNvSpPr/>
      </dsp:nvSpPr>
      <dsp:spPr>
        <a:xfrm>
          <a:off x="1854243" y="1688425"/>
          <a:ext cx="1130562" cy="1130700"/>
        </a:xfrm>
        <a:prstGeom prst="ellipse">
          <a:avLst/>
        </a:prstGeom>
        <a:solidFill>
          <a:schemeClr val="accent2">
            <a:shade val="80000"/>
            <a:alpha val="50000"/>
            <a:hueOff val="-215761"/>
            <a:satOff val="14783"/>
            <a:lumOff val="1554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AFFCD92-E35C-4A0E-93A0-51C19F3EE5C3}">
      <dsp:nvSpPr>
        <dsp:cNvPr id="0" name=""/>
        <dsp:cNvSpPr/>
      </dsp:nvSpPr>
      <dsp:spPr>
        <a:xfrm>
          <a:off x="671863" y="2721030"/>
          <a:ext cx="1295435" cy="74525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Service Employees</a:t>
          </a:r>
          <a:endParaRPr lang="en-US" sz="1500" kern="1200" dirty="0"/>
        </a:p>
      </dsp:txBody>
      <dsp:txXfrm>
        <a:off x="671863" y="2721030"/>
        <a:ext cx="1295435" cy="745250"/>
      </dsp:txXfrm>
    </dsp:sp>
    <dsp:sp modelId="{F11564BF-0D61-4D80-A19A-579EB141938A}">
      <dsp:nvSpPr>
        <dsp:cNvPr id="0" name=""/>
        <dsp:cNvSpPr/>
      </dsp:nvSpPr>
      <dsp:spPr>
        <a:xfrm>
          <a:off x="1624833" y="1400724"/>
          <a:ext cx="1130562" cy="1130700"/>
        </a:xfrm>
        <a:prstGeom prst="ellipse">
          <a:avLst/>
        </a:prstGeom>
        <a:solidFill>
          <a:schemeClr val="accent2">
            <a:shade val="80000"/>
            <a:alpha val="50000"/>
            <a:hueOff val="-269701"/>
            <a:satOff val="18478"/>
            <a:lumOff val="1942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66BF499-1D7D-4F27-961C-76F9A5031F58}">
      <dsp:nvSpPr>
        <dsp:cNvPr id="0" name=""/>
        <dsp:cNvSpPr/>
      </dsp:nvSpPr>
      <dsp:spPr>
        <a:xfrm>
          <a:off x="247903" y="1629152"/>
          <a:ext cx="1201222" cy="81457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Billing and Accounting Personnel</a:t>
          </a:r>
          <a:endParaRPr lang="en-US" sz="1500" kern="1200" dirty="0"/>
        </a:p>
      </dsp:txBody>
      <dsp:txXfrm>
        <a:off x="247903" y="1629152"/>
        <a:ext cx="1201222" cy="814576"/>
      </dsp:txXfrm>
    </dsp:sp>
    <dsp:sp modelId="{0235BC25-2C51-46E2-864F-29FF950F3937}">
      <dsp:nvSpPr>
        <dsp:cNvPr id="0" name=""/>
        <dsp:cNvSpPr/>
      </dsp:nvSpPr>
      <dsp:spPr>
        <a:xfrm>
          <a:off x="1706328" y="1041964"/>
          <a:ext cx="1130562" cy="1130700"/>
        </a:xfrm>
        <a:prstGeom prst="ellipse">
          <a:avLst/>
        </a:prstGeom>
        <a:solidFill>
          <a:schemeClr val="accent2">
            <a:shade val="80000"/>
            <a:alpha val="50000"/>
            <a:hueOff val="-323641"/>
            <a:satOff val="22174"/>
            <a:lumOff val="2331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FF35A1A-4DBA-48B1-BBDD-2EA4851C59F7}">
      <dsp:nvSpPr>
        <dsp:cNvPr id="0" name=""/>
        <dsp:cNvSpPr/>
      </dsp:nvSpPr>
      <dsp:spPr>
        <a:xfrm>
          <a:off x="342116" y="658593"/>
          <a:ext cx="1224775" cy="76258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Web site and any e-channel Interaction</a:t>
          </a:r>
          <a:endParaRPr lang="en-US" sz="1500" kern="1200" dirty="0"/>
        </a:p>
      </dsp:txBody>
      <dsp:txXfrm>
        <a:off x="342116" y="658593"/>
        <a:ext cx="1224775" cy="7625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674F798-BB2B-431A-A7CE-EB80481117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873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19CD21A-1031-4876-BB7A-89798C13483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2530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990" tIns="43994" rIns="87990" bIns="43994"/>
          <a:lstStyle/>
          <a:p>
            <a:r>
              <a:rPr lang="en-US" altLang="cs-CZ" smtClean="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  <a:p>
            <a:r>
              <a:rPr lang="en-US" altLang="cs-CZ" smtClean="0">
                <a:latin typeface="Arial" panose="020B0604020202020204" pitchFamily="34" charset="0"/>
                <a:cs typeface="Arial" panose="020B0604020202020204" pitchFamily="34" charset="0"/>
              </a:rPr>
              <a:t>The are 3 main reasons why our program is focusing on services.</a:t>
            </a:r>
          </a:p>
          <a:p>
            <a:pPr lvl="1">
              <a:buFontTx/>
              <a:buChar char="•"/>
            </a:pPr>
            <a:r>
              <a:rPr lang="en-US" altLang="cs-CZ" smtClean="0">
                <a:latin typeface="Arial" panose="020B0604020202020204" pitchFamily="34" charset="0"/>
                <a:cs typeface="Arial" panose="020B0604020202020204" pitchFamily="34" charset="0"/>
              </a:rPr>
              <a:t>It provides a higher profit margin than tangible products,</a:t>
            </a:r>
          </a:p>
          <a:p>
            <a:pPr lvl="1">
              <a:buFontTx/>
              <a:buChar char="•"/>
            </a:pPr>
            <a:r>
              <a:rPr lang="en-US" altLang="cs-CZ" smtClean="0">
                <a:latin typeface="Arial" panose="020B0604020202020204" pitchFamily="34" charset="0"/>
                <a:cs typeface="Arial" panose="020B0604020202020204" pitchFamily="34" charset="0"/>
              </a:rPr>
              <a:t>Increases satisfaction and retention,</a:t>
            </a:r>
          </a:p>
          <a:p>
            <a:pPr lvl="1">
              <a:buFontTx/>
              <a:buChar char="•"/>
            </a:pPr>
            <a:r>
              <a:rPr lang="en-US" altLang="cs-CZ" smtClean="0">
                <a:latin typeface="Arial" panose="020B0604020202020204" pitchFamily="34" charset="0"/>
                <a:cs typeface="Arial" panose="020B0604020202020204" pitchFamily="34" charset="0"/>
              </a:rPr>
              <a:t>Provides a competitive advantage over others.</a:t>
            </a:r>
          </a:p>
          <a:p>
            <a:endParaRPr lang="en-US" altLang="cs-CZ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cs-CZ" smtClean="0">
                <a:latin typeface="Arial" panose="020B0604020202020204" pitchFamily="34" charset="0"/>
                <a:cs typeface="Arial" panose="020B0604020202020204" pitchFamily="34" charset="0"/>
              </a:rPr>
              <a:t>I am going to use two examples to illustrate these points.</a:t>
            </a:r>
          </a:p>
          <a:p>
            <a:endParaRPr lang="en-US" altLang="cs-CZ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cs-CZ" smtClean="0">
                <a:latin typeface="Arial" panose="020B0604020202020204" pitchFamily="34" charset="0"/>
                <a:cs typeface="Arial" panose="020B0604020202020204" pitchFamily="34" charset="0"/>
              </a:rPr>
              <a:t>The automotive industry has typically been perceived as a manufacturing industry.  However,</a:t>
            </a:r>
          </a:p>
          <a:p>
            <a:pPr lvl="1">
              <a:buFontTx/>
              <a:buChar char="•"/>
            </a:pPr>
            <a:r>
              <a:rPr lang="en-US" altLang="cs-CZ" smtClean="0">
                <a:latin typeface="Arial" panose="020B0604020202020204" pitchFamily="34" charset="0"/>
                <a:cs typeface="Arial" panose="020B0604020202020204" pitchFamily="34" charset="0"/>
              </a:rPr>
              <a:t>after-sale services and parts account for nearly 80% of all revenue opportunities, and more than 50% of the average automobile dealer’s profits</a:t>
            </a:r>
          </a:p>
          <a:p>
            <a:pPr lvl="1">
              <a:buFontTx/>
              <a:buChar char="•"/>
            </a:pPr>
            <a:r>
              <a:rPr lang="en-US" altLang="cs-CZ" smtClean="0">
                <a:latin typeface="Arial" panose="020B0604020202020204" pitchFamily="34" charset="0"/>
                <a:cs typeface="Arial" panose="020B0604020202020204" pitchFamily="34" charset="0"/>
              </a:rPr>
              <a:t>It is by far the largest creator of shareholder value on a percentage basis.  A GM study revealed that $9 billion in after sale revenue produced $2 billion in profits (22% margin).  Profits from $150 billion car sales were much lower.</a:t>
            </a:r>
          </a:p>
          <a:p>
            <a:pPr lvl="1">
              <a:buFontTx/>
              <a:buChar char="•"/>
            </a:pPr>
            <a:r>
              <a:rPr lang="en-US" altLang="cs-CZ" smtClean="0">
                <a:latin typeface="Arial" panose="020B0604020202020204" pitchFamily="34" charset="0"/>
                <a:cs typeface="Arial" panose="020B0604020202020204" pitchFamily="34" charset="0"/>
              </a:rPr>
              <a:t>JD Power and Associates published a report showing a strong correlation between customer satisfaction with after-sale services and customer intent to repurchase the same brand (Lexus and Saturn cars)</a:t>
            </a:r>
          </a:p>
          <a:p>
            <a:pPr lvl="1">
              <a:buFontTx/>
              <a:buChar char="•"/>
            </a:pPr>
            <a:r>
              <a:rPr lang="en-US" altLang="cs-CZ" smtClean="0">
                <a:latin typeface="Arial" panose="020B0604020202020204" pitchFamily="34" charset="0"/>
              </a:rPr>
              <a:t>Hyundai’s success is due largely to its differentiation strategy of offering 10 year - 100,000 mile guarantee. The service offering is changing customer’s perception of the brand </a:t>
            </a:r>
            <a:endParaRPr lang="en-US" altLang="cs-CZ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cs-CZ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cs-CZ" smtClean="0">
                <a:latin typeface="Arial" panose="020B0604020202020204" pitchFamily="34" charset="0"/>
                <a:cs typeface="Arial" panose="020B0604020202020204" pitchFamily="34" charset="0"/>
              </a:rPr>
              <a:t>The same can be said about the personal computer industry. </a:t>
            </a:r>
          </a:p>
          <a:p>
            <a:pPr lvl="1">
              <a:buFontTx/>
              <a:buChar char="•"/>
            </a:pPr>
            <a:r>
              <a:rPr lang="en-US" altLang="cs-CZ" smtClean="0">
                <a:latin typeface="Arial" panose="020B0604020202020204" pitchFamily="34" charset="0"/>
                <a:cs typeface="Arial" panose="020B0604020202020204" pitchFamily="34" charset="0"/>
              </a:rPr>
              <a:t>With the advancement of technology, personal computers are now becoming more and more of a commodity.  While 25% of revenue opportunities are in the initial sale, most revenue opportunities are from after-sale.</a:t>
            </a:r>
          </a:p>
          <a:p>
            <a:pPr lvl="1">
              <a:buFontTx/>
              <a:buChar char="•"/>
            </a:pPr>
            <a:r>
              <a:rPr lang="en-US" altLang="cs-CZ" smtClean="0">
                <a:latin typeface="Arial" panose="020B0604020202020204" pitchFamily="34" charset="0"/>
                <a:cs typeface="Arial" panose="020B0604020202020204" pitchFamily="34" charset="0"/>
              </a:rPr>
              <a:t>Company responsiveness to customer calls is the biggest driver customer satisfaction with its product.</a:t>
            </a:r>
          </a:p>
          <a:p>
            <a:pPr lvl="1">
              <a:buFontTx/>
              <a:buChar char="•"/>
            </a:pPr>
            <a:r>
              <a:rPr lang="en-US" altLang="cs-CZ" smtClean="0">
                <a:latin typeface="Arial" panose="020B0604020202020204" pitchFamily="34" charset="0"/>
                <a:cs typeface="Arial" panose="020B0604020202020204" pitchFamily="34" charset="0"/>
              </a:rPr>
              <a:t>Dell revolutionized the industry by being the first to offer mass customization of personal computers.</a:t>
            </a:r>
          </a:p>
          <a:p>
            <a:endParaRPr lang="en-US" altLang="cs-CZ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cs-CZ" smtClean="0">
                <a:latin typeface="Arial" panose="020B0604020202020204" pitchFamily="34" charset="0"/>
                <a:cs typeface="Arial" panose="020B0604020202020204" pitchFamily="34" charset="0"/>
              </a:rPr>
              <a:t>-------------------------</a:t>
            </a:r>
          </a:p>
          <a:p>
            <a:pPr lvl="1">
              <a:buFontTx/>
              <a:buChar char="•"/>
            </a:pPr>
            <a:r>
              <a:rPr lang="en-US" altLang="cs-CZ" smtClean="0">
                <a:latin typeface="Arial" panose="020B0604020202020204" pitchFamily="34" charset="0"/>
                <a:cs typeface="Arial" panose="020B0604020202020204" pitchFamily="34" charset="0"/>
              </a:rPr>
              <a:t>Across manufacturing companies, after-sale services and parts contributes about 25% of total revenue, and 40%-50% of all profits</a:t>
            </a:r>
          </a:p>
          <a:p>
            <a:pPr lvl="1">
              <a:buFontTx/>
              <a:buChar char="•"/>
            </a:pPr>
            <a:r>
              <a:rPr lang="en-US" altLang="cs-CZ" smtClean="0">
                <a:latin typeface="Arial" panose="020B0604020202020204" pitchFamily="34" charset="0"/>
                <a:cs typeface="Arial" panose="020B0604020202020204" pitchFamily="34" charset="0"/>
              </a:rPr>
              <a:t>Services related revenue exceeds first-time product sales by 500% - 2000%</a:t>
            </a:r>
          </a:p>
          <a:p>
            <a:pPr lvl="1">
              <a:buFontTx/>
              <a:buChar char="•"/>
            </a:pPr>
            <a:r>
              <a:rPr lang="en-US" altLang="cs-CZ" smtClean="0">
                <a:latin typeface="Arial" panose="020B0604020202020204" pitchFamily="34" charset="0"/>
                <a:cs typeface="Arial" panose="020B0604020202020204" pitchFamily="34" charset="0"/>
              </a:rPr>
              <a:t>Retail industry derive largest margins from sale of extended warranties</a:t>
            </a:r>
          </a:p>
          <a:p>
            <a:pPr lvl="1">
              <a:buFontTx/>
              <a:buChar char="•"/>
            </a:pPr>
            <a:r>
              <a:rPr lang="en-US" altLang="cs-CZ" smtClean="0">
                <a:latin typeface="Arial" panose="020B0604020202020204" pitchFamily="34" charset="0"/>
                <a:cs typeface="Arial" panose="020B0604020202020204" pitchFamily="34" charset="0"/>
              </a:rPr>
              <a:t>It is a program that is designed in response to a business environment that is increasingly moving away from a product orientation to a service-focus</a:t>
            </a:r>
            <a:r>
              <a:rPr lang="en-US" altLang="cs-CZ" smtClean="0">
                <a:latin typeface="Arial" panose="020B0604020202020204" pitchFamily="34" charset="0"/>
              </a:rPr>
              <a:t> </a:t>
            </a:r>
          </a:p>
          <a:p>
            <a:pPr lvl="1">
              <a:buFontTx/>
              <a:buChar char="•"/>
            </a:pPr>
            <a:r>
              <a:rPr lang="en-US" altLang="cs-CZ" smtClean="0">
                <a:latin typeface="Arial" panose="020B0604020202020204" pitchFamily="34" charset="0"/>
              </a:rPr>
              <a:t>GE, IBM other good examples.</a:t>
            </a:r>
          </a:p>
        </p:txBody>
      </p:sp>
    </p:spTree>
    <p:extLst>
      <p:ext uri="{BB962C8B-B14F-4D97-AF65-F5344CB8AC3E}">
        <p14:creationId xmlns:p14="http://schemas.microsoft.com/office/powerpoint/2010/main" val="3944358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601EE93-CF0E-491F-8AD9-D3669BD933E5}" type="slidenum">
              <a:rPr kumimoji="0" lang="en-US" altLang="cs-CZ"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14</a:t>
            </a:fld>
            <a:endParaRPr kumimoji="0" lang="en-US" altLang="cs-CZ">
              <a:cs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36688" y="1123950"/>
            <a:ext cx="3922712" cy="2943225"/>
          </a:xfrm>
          <a:ln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581117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7D8E80A-0FF7-4333-86F1-535995E45DF3}" type="slidenum">
              <a:rPr kumimoji="0" lang="en-US" altLang="cs-CZ"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15</a:t>
            </a:fld>
            <a:endParaRPr kumimoji="0" lang="en-US" altLang="cs-CZ">
              <a:cs typeface="Arial" panose="020B0604020202020204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36688" y="1123950"/>
            <a:ext cx="3922712" cy="2943225"/>
          </a:xfrm>
          <a:ln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73077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2A56CA7-4809-4810-92C8-80858FD5A938}" type="slidenum">
              <a:rPr kumimoji="0" lang="cs-CZ" altLang="cs-CZ"/>
              <a:pPr eaLnBrk="1" hangingPunct="1">
                <a:spcBef>
                  <a:spcPct val="0"/>
                </a:spcBef>
              </a:pPr>
              <a:t>25</a:t>
            </a:fld>
            <a:endParaRPr kumimoji="0" lang="cs-CZ" altLang="cs-CZ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748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93F777-B8DA-4448-948E-96C3923B6C0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6353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0B2363-6D98-4FA0-AC52-5C6A61EFD54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070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BD031D-A3EF-421D-A0F4-C4CA9C4F5A1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5410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  <a:prstGeom prst="rect">
            <a:avLst/>
          </a:prstGeo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FFFA32-9A11-4EB8-BAB0-6B2C3046B1C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711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0D3165-8528-48C5-A1F3-1D68F25E32D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1239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006F77-8D34-41FC-AA2C-C11FEA8F432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86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A5B680-15EE-410C-BA08-7795BEC617F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95700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983C90-0E75-434D-BC6B-C36D5262692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8940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C035D9-9DFB-4DF2-B753-339C09ACAC2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852435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FADD95-9DA6-4903-A79D-A217AF5A809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232897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37B541-29F4-4F09-A9F7-267DC5AB02A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2203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6961" y="72415"/>
            <a:ext cx="7768127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C078A8-C1DD-426B-ADDE-DC2B9D655D8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01555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3A09E0-1DE0-4A25-81E9-303A833746F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5892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1621-F010-40C8-A9EE-0CE87497049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35970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D6D24B-5894-415A-A46C-14876412B87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25000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F7791C-8CDE-4D9B-8E91-7317AF53C6F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69499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OPVK_MU_vlevo_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775" y="5064125"/>
            <a:ext cx="43180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53915" y="2728913"/>
            <a:ext cx="7651873" cy="2157412"/>
          </a:xfrm>
        </p:spPr>
        <p:txBody>
          <a:bodyPr tIns="0" bIns="0" anchor="ctr"/>
          <a:lstStyle>
            <a:lvl1pPr>
              <a:defRPr sz="3200">
                <a:solidFill>
                  <a:srgbClr val="FF9900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2FD667-BD6E-49B6-B725-E886F407EC7B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8" name="Picture 8" descr="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" y="118004"/>
            <a:ext cx="1466541" cy="124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 userDrawn="1"/>
        </p:nvSpPr>
        <p:spPr>
          <a:xfrm>
            <a:off x="2517775" y="254977"/>
            <a:ext cx="5688013" cy="830997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r>
              <a:rPr lang="cs-CZ" b="0" cap="none" spc="0" baseline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Service</a:t>
            </a:r>
            <a:r>
              <a:rPr lang="cs-CZ" b="0" cap="none" spc="0" baseline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Science, Management and </a:t>
            </a:r>
            <a:r>
              <a:rPr lang="cs-CZ" b="0" cap="none" spc="0" baseline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Egineering</a:t>
            </a:r>
            <a:endParaRPr lang="cs-CZ" b="0" cap="none" spc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7980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B73500-1675-4130-8129-3FB4D896021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85320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382346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FF9900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C85EEA-9302-42A1-A791-5E017738B45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6267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835392"/>
            <a:ext cx="7827963" cy="647700"/>
          </a:xfrm>
        </p:spPr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CBD037-A6F5-4E6C-BD11-DE497B3FB23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71108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34785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785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59B2AC-6217-4A82-89BC-70E601928C4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6298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AA86F5-F656-4BB9-AEE1-BFDA13E0489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81755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51393D-BA55-4A6B-A448-872855A603F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82241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4BB494-C62C-4499-905C-B399F8B6A8D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8713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37977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26357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007241-F78E-486F-A42C-7F6D2C192AE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85866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13238"/>
            <a:ext cx="5486400" cy="566738"/>
          </a:xfrm>
        </p:spPr>
        <p:txBody>
          <a:bodyPr/>
          <a:lstStyle>
            <a:lvl1pPr algn="l">
              <a:defRPr sz="2000" b="1"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6176"/>
            <a:ext cx="5486400" cy="309379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756638" y="5503985"/>
            <a:ext cx="4006362" cy="6154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0D627E-9A43-450F-9DE7-48344BCDD57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88528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C8B506-185D-478F-8CAE-B02F2C4B90D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36770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209EEF-D396-419D-8FDC-5DA4EC1A13D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047673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93F777-B8DA-4448-948E-96C3923B6C0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768148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ABDA59-B76F-4F21-B9D2-2DA1478BA0A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061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3EA0F-49A0-46A9-B798-18C441099C2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694775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8B3CC9-4BDE-4BAA-BC1A-C57442A267A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643747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977BDF-2CFB-48E8-9999-DC2C9D5397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9339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7B1577-A785-4BD5-A5B2-65BF42DE001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775418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52AFEF-11E6-4B77-993C-334D4A720D5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68334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E5124D-7D3D-4ED7-9437-D43A87CC910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34337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5FF02-7424-49E9-92FE-D6CFDF37ABA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823047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E70415-38E7-4555-B7E3-1836B79771F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692748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19CB8E-BBFF-4177-892A-1903EE55F2A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09311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DB38CB-C94A-4E89-AE58-F5DC27D3C04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50872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0025E7-AF20-4A5D-A472-462DD245579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832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2F9758-8616-4374-84D5-76F09005274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330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FAAE35-512D-4C9A-98E1-330B24D1E49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7702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986F67-D59E-4A4E-8874-1606E63670C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058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9EB540-A891-4292-BE56-8AD6BF4D7F8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17200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A7F6E2-A08E-4E50-A3C2-36893295F43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461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  <a:p>
            <a:pPr lvl="2"/>
            <a:r>
              <a:rPr lang="cs-CZ" altLang="cs-CZ" dirty="0" smtClean="0"/>
              <a:t>Třetí úroveň</a:t>
            </a:r>
          </a:p>
          <a:p>
            <a:pPr lvl="3"/>
            <a:r>
              <a:rPr lang="cs-CZ" altLang="cs-CZ" dirty="0" smtClean="0"/>
              <a:t>Čtvrtá úroveň</a:t>
            </a:r>
          </a:p>
          <a:p>
            <a:pPr lvl="4"/>
            <a:r>
              <a:rPr lang="cs-CZ" altLang="cs-CZ" dirty="0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fld id="{46A648B4-0E7A-4166-B043-58AE7F352BC4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2056" name="Picture 8" descr="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118004"/>
            <a:ext cx="812190" cy="69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6" r:id="rId8"/>
    <p:sldLayoutId id="2147483967" r:id="rId9"/>
    <p:sldLayoutId id="2147483968" r:id="rId10"/>
    <p:sldLayoutId id="2147483969" r:id="rId11"/>
    <p:sldLayoutId id="2147484111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fld id="{C54B65E1-773E-46FA-A0D4-1654FC33524D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7" name="Picture 8" descr="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118004"/>
            <a:ext cx="812190" cy="69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fld id="{8EF0D86B-5518-449B-A0E7-019768BF1D39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9" name="Picture 8" descr="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118004"/>
            <a:ext cx="812190" cy="69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04" r:id="rId1"/>
    <p:sldLayoutId id="2147483981" r:id="rId2"/>
    <p:sldLayoutId id="2147483982" r:id="rId3"/>
    <p:sldLayoutId id="2147483983" r:id="rId4"/>
    <p:sldLayoutId id="2147483984" r:id="rId5"/>
    <p:sldLayoutId id="2147483985" r:id="rId6"/>
    <p:sldLayoutId id="2147483986" r:id="rId7"/>
    <p:sldLayoutId id="2147483987" r:id="rId8"/>
    <p:sldLayoutId id="2147483988" r:id="rId9"/>
    <p:sldLayoutId id="2147483989" r:id="rId10"/>
    <p:sldLayoutId id="2147483990" r:id="rId11"/>
    <p:sldLayoutId id="214748411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fld id="{1B957D6B-E857-4AD6-9830-AD25E674ED6B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5127" name="Picture 8" descr="OPVK_MU_stred_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2789238"/>
            <a:ext cx="7697787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118004"/>
            <a:ext cx="812190" cy="69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7.gif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enan-flagler.unc.edu/termpolicy.cfm" TargetMode="External"/><Relationship Id="rId13" Type="http://schemas.openxmlformats.org/officeDocument/2006/relationships/hyperlink" Target="http://www.kenan-flagler.unc.edu/Faculty/ResearchCenters.cfm" TargetMode="External"/><Relationship Id="rId18" Type="http://schemas.openxmlformats.org/officeDocument/2006/relationships/hyperlink" Target="http://www.kenan-flagler.unc.edu/Programs/execMBA/onemba/index.cfm" TargetMode="External"/><Relationship Id="rId3" Type="http://schemas.openxmlformats.org/officeDocument/2006/relationships/image" Target="../media/image7.gif"/><Relationship Id="rId21" Type="http://schemas.openxmlformats.org/officeDocument/2006/relationships/image" Target="../media/image13.png"/><Relationship Id="rId7" Type="http://schemas.openxmlformats.org/officeDocument/2006/relationships/hyperlink" Target="http://www.unc.edu/campus/policies/nondiscrim.html" TargetMode="External"/><Relationship Id="rId12" Type="http://schemas.openxmlformats.org/officeDocument/2006/relationships/hyperlink" Target="http://www.kenan-flagler.unc.edu/Faculty/" TargetMode="External"/><Relationship Id="rId17" Type="http://schemas.openxmlformats.org/officeDocument/2006/relationships/image" Target="../media/image10.png"/><Relationship Id="rId2" Type="http://schemas.openxmlformats.org/officeDocument/2006/relationships/image" Target="../media/image8.png"/><Relationship Id="rId16" Type="http://schemas.openxmlformats.org/officeDocument/2006/relationships/image" Target="../media/image9.png"/><Relationship Id="rId20" Type="http://schemas.openxmlformats.org/officeDocument/2006/relationships/image" Target="../media/image12.jpeg"/><Relationship Id="rId1" Type="http://schemas.openxmlformats.org/officeDocument/2006/relationships/slideLayout" Target="../slideLayouts/slideLayout25.xml"/><Relationship Id="rId6" Type="http://schemas.openxmlformats.org/officeDocument/2006/relationships/hyperlink" Target="http://www.kenan-flagler.unc.edu/site-map.htm" TargetMode="External"/><Relationship Id="rId11" Type="http://schemas.openxmlformats.org/officeDocument/2006/relationships/hyperlink" Target="http://www.kenan-flagler.unc.edu/Faculty/search/index.cfm" TargetMode="External"/><Relationship Id="rId5" Type="http://schemas.openxmlformats.org/officeDocument/2006/relationships/hyperlink" Target="http://directory.unc.edu/" TargetMode="External"/><Relationship Id="rId15" Type="http://schemas.openxmlformats.org/officeDocument/2006/relationships/hyperlink" Target="http://www.kenan-flagler.unc.edu/Contact/" TargetMode="External"/><Relationship Id="rId10" Type="http://schemas.openxmlformats.org/officeDocument/2006/relationships/hyperlink" Target="http://kenanflagler.brandfuelstores.com/" TargetMode="External"/><Relationship Id="rId19" Type="http://schemas.openxmlformats.org/officeDocument/2006/relationships/image" Target="../media/image11.jpeg"/><Relationship Id="rId4" Type="http://schemas.openxmlformats.org/officeDocument/2006/relationships/hyperlink" Target="http://www.unc.edu/" TargetMode="External"/><Relationship Id="rId9" Type="http://schemas.openxmlformats.org/officeDocument/2006/relationships/hyperlink" Target="mailto:webfeedback@kenan-flagler.unc.edu" TargetMode="External"/><Relationship Id="rId14" Type="http://schemas.openxmlformats.org/officeDocument/2006/relationships/hyperlink" Target="http://www.kenan-flagler.unc.edu/KI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5.png"/><Relationship Id="rId7" Type="http://schemas.openxmlformats.org/officeDocument/2006/relationships/image" Target="../media/image18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hyperlink" Target="http://upload.wikimedia.org/wikipedia/en/d/da/Otis.gif" TargetMode="External"/><Relationship Id="rId9" Type="http://schemas.openxmlformats.org/officeDocument/2006/relationships/image" Target="../media/image20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5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cs-CZ" dirty="0" smtClean="0"/>
              <a:t>Introduction to service marketing</a:t>
            </a:r>
            <a:br>
              <a:rPr lang="en-GB" altLang="cs-CZ" dirty="0" smtClean="0"/>
            </a:br>
            <a:r>
              <a:rPr lang="en-GB" altLang="cs-CZ" dirty="0" smtClean="0"/>
              <a:t/>
            </a:r>
            <a:br>
              <a:rPr lang="en-GB" altLang="cs-CZ" dirty="0" smtClean="0"/>
            </a:br>
            <a:r>
              <a:rPr lang="en-GB" altLang="cs-CZ" dirty="0" smtClean="0"/>
              <a:t/>
            </a:r>
            <a:br>
              <a:rPr lang="en-GB" altLang="cs-CZ" dirty="0" smtClean="0"/>
            </a:br>
            <a:endParaRPr lang="en-GB" altLang="cs-CZ" dirty="0" smtClean="0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Název</a:t>
            </a:r>
            <a:r>
              <a:rPr lang="en-GB" dirty="0" smtClean="0"/>
              <a:t> </a:t>
            </a:r>
            <a:r>
              <a:rPr lang="en-GB" dirty="0" err="1" smtClean="0"/>
              <a:t>prezentace</a:t>
            </a:r>
            <a:r>
              <a:rPr lang="en-GB" dirty="0" smtClean="0"/>
              <a:t> v </a:t>
            </a:r>
            <a:r>
              <a:rPr lang="en-GB" dirty="0" err="1" smtClean="0"/>
              <a:t>zápatí</a:t>
            </a:r>
            <a:endParaRPr lang="en-GB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1C629B6-6ACC-4841-B56C-CECF2CC75D03}" type="slidenum">
              <a:rPr lang="en-GB" altLang="cs-CZ" sz="1200">
                <a:solidFill>
                  <a:srgbClr val="969696"/>
                </a:solidFill>
                <a:latin typeface="Trebuchet MS" panose="020B0603020202020204" pitchFamily="34" charset="0"/>
              </a:rPr>
              <a:pPr eaLnBrk="1" hangingPunct="1"/>
              <a:t>1</a:t>
            </a:fld>
            <a:endParaRPr lang="en-GB" altLang="cs-CZ" sz="1200" dirty="0">
              <a:solidFill>
                <a:srgbClr val="969696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Tangibility Spectrum</a:t>
            </a:r>
          </a:p>
        </p:txBody>
      </p:sp>
      <p:pic>
        <p:nvPicPr>
          <p:cNvPr id="16387" name="Picture 42" descr="zei80938_01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7758113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cs-CZ" dirty="0" smtClean="0"/>
              <a:t>Overview:  Why Services Matter</a:t>
            </a:r>
          </a:p>
        </p:txBody>
      </p:sp>
      <p:sp>
        <p:nvSpPr>
          <p:cNvPr id="17411" name="Rectangle 7"/>
          <p:cNvSpPr>
            <a:spLocks noGrp="1" noChangeArrowheads="1"/>
          </p:cNvSpPr>
          <p:nvPr>
            <p:ph idx="1"/>
          </p:nvPr>
        </p:nvSpPr>
        <p:spPr>
          <a:xfrm>
            <a:off x="720725" y="2295331"/>
            <a:ext cx="8234363" cy="2677884"/>
          </a:xfrm>
        </p:spPr>
        <p:txBody>
          <a:bodyPr/>
          <a:lstStyle/>
          <a:p>
            <a:r>
              <a:rPr lang="en-GB" altLang="cs-CZ" dirty="0" smtClean="0"/>
              <a:t>Services dominate EU and worldwide economies</a:t>
            </a:r>
          </a:p>
          <a:p>
            <a:r>
              <a:rPr lang="en-GB" altLang="cs-CZ" dirty="0" smtClean="0"/>
              <a:t>Services are growing dramatically</a:t>
            </a:r>
          </a:p>
          <a:p>
            <a:r>
              <a:rPr lang="en-GB" altLang="cs-CZ" dirty="0" smtClean="0"/>
              <a:t>Service leads to customer retention and loyalty</a:t>
            </a:r>
          </a:p>
          <a:p>
            <a:r>
              <a:rPr lang="en-GB" altLang="cs-CZ" dirty="0" smtClean="0"/>
              <a:t>Service leads to profits</a:t>
            </a:r>
          </a:p>
          <a:p>
            <a:r>
              <a:rPr lang="en-GB" altLang="cs-CZ" dirty="0" smtClean="0"/>
              <a:t>Services help manufacturing companies differentiate themselves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cs-CZ" dirty="0" smtClean="0"/>
              <a:t>Why do firms focus on Services?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idx="1"/>
          </p:nvPr>
        </p:nvSpPr>
        <p:spPr>
          <a:xfrm>
            <a:off x="720725" y="2017713"/>
            <a:ext cx="8234363" cy="3394042"/>
          </a:xfrm>
        </p:spPr>
        <p:txBody>
          <a:bodyPr/>
          <a:lstStyle/>
          <a:p>
            <a:r>
              <a:rPr lang="en-GB" altLang="cs-CZ" dirty="0" smtClean="0"/>
              <a:t>Services can provide higher profit margins and growth potential than products</a:t>
            </a:r>
          </a:p>
          <a:p>
            <a:pPr lvl="4"/>
            <a:endParaRPr lang="en-GB" altLang="cs-CZ" dirty="0" smtClean="0"/>
          </a:p>
          <a:p>
            <a:r>
              <a:rPr lang="en-GB" altLang="cs-CZ" dirty="0" smtClean="0"/>
              <a:t>Customer satisfaction and loyalty are driven by service excellence</a:t>
            </a:r>
          </a:p>
          <a:p>
            <a:pPr lvl="4"/>
            <a:endParaRPr lang="en-GB" altLang="cs-CZ" dirty="0" smtClean="0"/>
          </a:p>
          <a:p>
            <a:r>
              <a:rPr lang="en-GB" altLang="cs-CZ" dirty="0" smtClean="0"/>
              <a:t>Services can be used as a differentiation strategy in competitive markets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cs-CZ" dirty="0" smtClean="0"/>
              <a:t>Why study Services Marketing?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720725" y="2017712"/>
            <a:ext cx="8234363" cy="3114125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n-GB" altLang="cs-CZ" sz="2800" dirty="0" smtClean="0"/>
              <a:t>Service-based economies</a:t>
            </a:r>
          </a:p>
          <a:p>
            <a:pPr lvl="4">
              <a:lnSpc>
                <a:spcPct val="90000"/>
              </a:lnSpc>
            </a:pPr>
            <a:endParaRPr lang="en-GB" altLang="cs-CZ" dirty="0" smtClean="0"/>
          </a:p>
          <a:p>
            <a:pPr>
              <a:lnSpc>
                <a:spcPct val="90000"/>
              </a:lnSpc>
            </a:pPr>
            <a:r>
              <a:rPr lang="en-GB" altLang="cs-CZ" sz="2800" dirty="0" smtClean="0"/>
              <a:t>Service as a business imperative in manufacturing and IT</a:t>
            </a:r>
          </a:p>
          <a:p>
            <a:pPr lvl="4">
              <a:lnSpc>
                <a:spcPct val="90000"/>
              </a:lnSpc>
            </a:pPr>
            <a:endParaRPr lang="en-GB" altLang="cs-CZ" dirty="0" smtClean="0"/>
          </a:p>
          <a:p>
            <a:pPr>
              <a:lnSpc>
                <a:spcPct val="90000"/>
              </a:lnSpc>
            </a:pPr>
            <a:r>
              <a:rPr lang="en-GB" altLang="cs-CZ" sz="2800" dirty="0" smtClean="0"/>
              <a:t>Deregulated industries and professional service needs</a:t>
            </a:r>
          </a:p>
          <a:p>
            <a:pPr lvl="4">
              <a:lnSpc>
                <a:spcPct val="90000"/>
              </a:lnSpc>
            </a:pPr>
            <a:endParaRPr lang="en-GB" altLang="cs-CZ" dirty="0" smtClean="0"/>
          </a:p>
          <a:p>
            <a:pPr>
              <a:lnSpc>
                <a:spcPct val="90000"/>
              </a:lnSpc>
            </a:pPr>
            <a:r>
              <a:rPr lang="en-GB" altLang="cs-CZ" sz="2800" dirty="0" smtClean="0"/>
              <a:t>Services marketing is different</a:t>
            </a:r>
          </a:p>
          <a:p>
            <a:pPr lvl="4">
              <a:lnSpc>
                <a:spcPct val="90000"/>
              </a:lnSpc>
            </a:pPr>
            <a:endParaRPr lang="en-GB" altLang="cs-CZ" dirty="0" smtClean="0"/>
          </a:p>
          <a:p>
            <a:pPr>
              <a:lnSpc>
                <a:spcPct val="90000"/>
              </a:lnSpc>
            </a:pPr>
            <a:r>
              <a:rPr lang="en-GB" altLang="cs-CZ" sz="2800" dirty="0" smtClean="0"/>
              <a:t>Service equals profits</a:t>
            </a:r>
          </a:p>
          <a:p>
            <a:pPr>
              <a:lnSpc>
                <a:spcPct val="90000"/>
              </a:lnSpc>
            </a:pPr>
            <a:endParaRPr lang="en-GB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What is Service? The Old View</a:t>
            </a:r>
          </a:p>
        </p:txBody>
      </p:sp>
      <p:sp>
        <p:nvSpPr>
          <p:cNvPr id="24579" name="Rectangle 1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cs-CZ" dirty="0" smtClean="0"/>
              <a:t>Service is a technical after-sale function that is provided by the service department.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874713" y="2189163"/>
            <a:ext cx="755332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ct val="6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cs-CZ" dirty="0">
                <a:latin typeface="Arial" panose="020B0604020202020204" pitchFamily="34" charset="0"/>
              </a:rPr>
              <a:t>            </a:t>
            </a: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6324600" y="4953000"/>
            <a:ext cx="2587625" cy="1628775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cs-CZ" sz="2000" dirty="0">
                <a:latin typeface="Arial" panose="020B0604020202020204" pitchFamily="34" charset="0"/>
                <a:ea typeface="ヒラギノ角ゴ Pro W3"/>
                <a:cs typeface="ヒラギノ角ゴ Pro W3"/>
              </a:rPr>
              <a:t>Old: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cs-CZ" sz="2000" dirty="0">
                <a:latin typeface="Arial" panose="020B0604020202020204" pitchFamily="34" charset="0"/>
                <a:ea typeface="ヒラギノ角ゴ Pro W3"/>
                <a:cs typeface="ヒラギノ角ゴ Pro W3"/>
              </a:rPr>
              <a:t>Service =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cs-CZ" sz="2000" dirty="0">
                <a:latin typeface="Arial" panose="020B0604020202020204" pitchFamily="34" charset="0"/>
                <a:ea typeface="ヒラギノ角ゴ Pro W3"/>
                <a:cs typeface="ヒラギノ角ゴ Pro W3"/>
              </a:rPr>
              <a:t>wrench time</a:t>
            </a:r>
          </a:p>
        </p:txBody>
      </p:sp>
      <p:pic>
        <p:nvPicPr>
          <p:cNvPr id="24582" name="Picture 6" descr="PE02002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375" y="3554413"/>
            <a:ext cx="2150472" cy="2153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3" name="Picture 9" descr="C:\Documents and Settings\zeithamv.KENAN-FLAGLER.000\Local Settings\Temporary Internet Files\Content.IE5\1E7N3C2W\MMj03567770000[1]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269" y="3833869"/>
            <a:ext cx="1793831" cy="159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09600" y="5638800"/>
            <a:ext cx="2774950" cy="646113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dirty="0">
                <a:latin typeface="Tahoma" charset="0"/>
              </a:rPr>
              <a:t>Old view of service =</a:t>
            </a:r>
          </a:p>
          <a:p>
            <a:pPr>
              <a:defRPr/>
            </a:pPr>
            <a:r>
              <a:rPr lang="en-GB" sz="1800" dirty="0">
                <a:latin typeface="Tahoma" charset="0"/>
              </a:rPr>
              <a:t>Customer Service Center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cs-CZ" dirty="0" smtClean="0"/>
              <a:t>What is Service? The New View</a:t>
            </a:r>
          </a:p>
        </p:txBody>
      </p:sp>
      <p:sp>
        <p:nvSpPr>
          <p:cNvPr id="25603" name="Rectangle 12"/>
          <p:cNvSpPr>
            <a:spLocks noGrp="1" noChangeArrowheads="1"/>
          </p:cNvSpPr>
          <p:nvPr>
            <p:ph idx="1"/>
          </p:nvPr>
        </p:nvSpPr>
        <p:spPr>
          <a:xfrm>
            <a:off x="720725" y="2017713"/>
            <a:ext cx="8234363" cy="1201348"/>
          </a:xfrm>
        </p:spPr>
        <p:txBody>
          <a:bodyPr/>
          <a:lstStyle/>
          <a:p>
            <a:r>
              <a:rPr lang="en-GB" altLang="cs-CZ" dirty="0" smtClean="0"/>
              <a:t>Service includes every interaction between any customer and anyone representing the company, including:</a:t>
            </a:r>
          </a:p>
          <a:p>
            <a:endParaRPr lang="en-GB" altLang="cs-CZ" dirty="0" smtClean="0"/>
          </a:p>
        </p:txBody>
      </p:sp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3520318709"/>
              </p:ext>
            </p:extLst>
          </p:nvPr>
        </p:nvGraphicFramePr>
        <p:xfrm>
          <a:off x="2234665" y="3099825"/>
          <a:ext cx="5206482" cy="3466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5605" name="TextBox 18"/>
          <p:cNvSpPr txBox="1">
            <a:spLocks noChangeArrowheads="1"/>
          </p:cNvSpPr>
          <p:nvPr/>
        </p:nvSpPr>
        <p:spPr bwMode="auto">
          <a:xfrm>
            <a:off x="3914774" y="4733731"/>
            <a:ext cx="18462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8"/>
              </a:buBlip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8"/>
              </a:buBlip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8"/>
              </a:buBlip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8"/>
              </a:buBlip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8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8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8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8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8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cs-CZ" sz="2800" b="1" dirty="0">
                <a:latin typeface="Arial" panose="020B0604020202020204" pitchFamily="34" charset="0"/>
              </a:rPr>
              <a:t>Customer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Service Can Mean all of These</a:t>
            </a:r>
          </a:p>
        </p:txBody>
      </p:sp>
      <p:pic>
        <p:nvPicPr>
          <p:cNvPr id="26628" name="Picture 20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8225" y="3205195"/>
            <a:ext cx="676369" cy="276117"/>
          </a:xfrm>
        </p:spPr>
      </p:pic>
      <p:sp>
        <p:nvSpPr>
          <p:cNvPr id="26627" name="Rectangle 60"/>
          <p:cNvSpPr>
            <a:spLocks noGrp="1" noChangeArrowheads="1"/>
          </p:cNvSpPr>
          <p:nvPr>
            <p:ph type="body" idx="4294967295"/>
          </p:nvPr>
        </p:nvSpPr>
        <p:spPr>
          <a:xfrm>
            <a:off x="-1" y="2084388"/>
            <a:ext cx="4684713" cy="3327367"/>
          </a:xfrm>
        </p:spPr>
        <p:txBody>
          <a:bodyPr/>
          <a:lstStyle/>
          <a:p>
            <a:r>
              <a:rPr lang="en-GB" altLang="cs-CZ" dirty="0" smtClean="0"/>
              <a:t>Service as a product</a:t>
            </a:r>
          </a:p>
          <a:p>
            <a:pPr lvl="3"/>
            <a:endParaRPr lang="en-GB" altLang="cs-CZ" dirty="0" smtClean="0"/>
          </a:p>
          <a:p>
            <a:r>
              <a:rPr lang="en-GB" altLang="cs-CZ" dirty="0" smtClean="0"/>
              <a:t>Customer service</a:t>
            </a:r>
          </a:p>
          <a:p>
            <a:pPr lvl="3"/>
            <a:endParaRPr lang="en-GB" altLang="cs-CZ" dirty="0" smtClean="0"/>
          </a:p>
          <a:p>
            <a:r>
              <a:rPr lang="en-GB" altLang="cs-CZ" dirty="0" smtClean="0"/>
              <a:t>Services as value add for goods</a:t>
            </a:r>
          </a:p>
          <a:p>
            <a:pPr lvl="4"/>
            <a:endParaRPr lang="en-GB" altLang="cs-CZ" dirty="0" smtClean="0"/>
          </a:p>
          <a:p>
            <a:r>
              <a:rPr lang="en-GB" altLang="cs-CZ" dirty="0" smtClean="0"/>
              <a:t>Service embedded in a tangible product</a:t>
            </a:r>
          </a:p>
        </p:txBody>
      </p:sp>
      <p:pic>
        <p:nvPicPr>
          <p:cNvPr id="26629" name="Picture 211" descr="MMj03567770000[1]"/>
          <p:cNvPicPr>
            <a:picLocks noGrp="1" noChangeAspect="1" noChangeArrowheads="1" noCrop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91413" y="2609007"/>
            <a:ext cx="1057275" cy="898525"/>
          </a:xfrm>
        </p:spPr>
      </p:pic>
      <p:graphicFrame>
        <p:nvGraphicFramePr>
          <p:cNvPr id="156879" name="Group 207"/>
          <p:cNvGraphicFramePr>
            <a:graphicFrameLocks noGrp="1"/>
          </p:cNvGraphicFramePr>
          <p:nvPr/>
        </p:nvGraphicFramePr>
        <p:xfrm>
          <a:off x="947738" y="30157738"/>
          <a:ext cx="5664201" cy="1189037"/>
        </p:xfrm>
        <a:graphic>
          <a:graphicData uri="http://schemas.openxmlformats.org/drawingml/2006/table">
            <a:tbl>
              <a:tblPr/>
              <a:tblGrid>
                <a:gridCol w="393722"/>
                <a:gridCol w="249251"/>
                <a:gridCol w="208292"/>
                <a:gridCol w="695364"/>
                <a:gridCol w="208292"/>
                <a:gridCol w="339744"/>
                <a:gridCol w="209562"/>
                <a:gridCol w="1230382"/>
                <a:gridCol w="208292"/>
                <a:gridCol w="1231969"/>
                <a:gridCol w="208292"/>
                <a:gridCol w="481039"/>
              </a:tblGrid>
              <a:tr h="1189037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AD0EC"/>
                          </a:solidFill>
                          <a:effectLst/>
                          <a:latin typeface="Verdana" pitchFamily="34" charset="0"/>
                        </a:rPr>
                        <a:t> </a:t>
                      </a:r>
                      <a:endParaRPr kumimoji="0" lang="en-US" alt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5" marR="91445" marT="45732" marB="457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hlinkClick r:id="rId4"/>
                        </a:rPr>
                        <a:t>UNC</a:t>
                      </a:r>
                      <a:endParaRPr kumimoji="0" lang="en-US" alt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5" marR="91445" marT="45732" marB="457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AD0EC"/>
                          </a:solidFill>
                          <a:effectLst/>
                          <a:latin typeface="Verdana" pitchFamily="34" charset="0"/>
                        </a:rPr>
                        <a:t>|</a:t>
                      </a:r>
                      <a:endParaRPr kumimoji="0" lang="en-US" alt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5" marR="91445" marT="45732" marB="457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AD0EC"/>
                          </a:solidFill>
                          <a:effectLst/>
                          <a:latin typeface="Verdana" pitchFamily="34" charset="0"/>
                        </a:rPr>
                        <a:t>   </a:t>
                      </a:r>
                      <a:r>
                        <a:rPr kumimoji="0" lang="en-US" altLang="cs-CZ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hlinkClick r:id="rId5"/>
                        </a:rPr>
                        <a:t>UNC Directory</a:t>
                      </a:r>
                      <a:endParaRPr kumimoji="0" lang="en-US" alt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5" marR="91445" marT="45732" marB="457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AD0EC"/>
                          </a:solidFill>
                          <a:effectLst/>
                          <a:latin typeface="Verdana" pitchFamily="34" charset="0"/>
                        </a:rPr>
                        <a:t>|</a:t>
                      </a:r>
                      <a:endParaRPr kumimoji="0" lang="en-US" alt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5" marR="91445" marT="45732" marB="457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AD0EC"/>
                          </a:solidFill>
                          <a:effectLst/>
                          <a:latin typeface="Verdana" pitchFamily="34" charset="0"/>
                        </a:rPr>
                        <a:t> </a:t>
                      </a:r>
                      <a:r>
                        <a:rPr kumimoji="0" lang="en-US" altLang="cs-CZ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hlinkClick r:id="rId6"/>
                        </a:rPr>
                        <a:t>Site Map</a:t>
                      </a:r>
                      <a:endParaRPr kumimoji="0" lang="en-US" alt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5" marR="91445" marT="45732" marB="457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AD0EC"/>
                          </a:solidFill>
                          <a:effectLst/>
                          <a:latin typeface="Verdana" pitchFamily="34" charset="0"/>
                        </a:rPr>
                        <a:t>|</a:t>
                      </a:r>
                      <a:endParaRPr kumimoji="0" lang="en-US" alt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5" marR="91445" marT="45732" marB="457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AD0EC"/>
                          </a:solidFill>
                          <a:effectLst/>
                          <a:latin typeface="Verdana" pitchFamily="34" charset="0"/>
                        </a:rPr>
                        <a:t>  </a:t>
                      </a:r>
                      <a:r>
                        <a:rPr kumimoji="0" lang="en-US" altLang="cs-CZ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hlinkClick r:id="rId7"/>
                        </a:rPr>
                        <a:t>Equal Opportunity Policy</a:t>
                      </a:r>
                      <a:endParaRPr kumimoji="0" lang="en-US" alt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5" marR="91445" marT="45732" marB="457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AD0EC"/>
                          </a:solidFill>
                          <a:effectLst/>
                          <a:latin typeface="Verdana" pitchFamily="34" charset="0"/>
                        </a:rPr>
                        <a:t>|</a:t>
                      </a:r>
                      <a:endParaRPr kumimoji="0" lang="en-US" alt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5" marR="91445" marT="45732" marB="457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AD0EC"/>
                          </a:solidFill>
                          <a:effectLst/>
                          <a:latin typeface="Verdana" pitchFamily="34" charset="0"/>
                        </a:rPr>
                        <a:t>  </a:t>
                      </a:r>
                      <a:r>
                        <a:rPr kumimoji="0" lang="en-US" altLang="cs-CZ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hlinkClick r:id="rId8"/>
                        </a:rPr>
                        <a:t>Terms of Use &amp; Privacy Policy</a:t>
                      </a:r>
                      <a:endParaRPr kumimoji="0" lang="en-US" alt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5" marR="91445" marT="45732" marB="457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AD0EC"/>
                          </a:solidFill>
                          <a:effectLst/>
                          <a:latin typeface="Verdana" pitchFamily="34" charset="0"/>
                        </a:rPr>
                        <a:t>|</a:t>
                      </a:r>
                      <a:endParaRPr kumimoji="0" lang="en-US" alt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5" marR="91445" marT="45732" marB="457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AD0EC"/>
                          </a:solidFill>
                          <a:effectLst/>
                          <a:latin typeface="Verdana" pitchFamily="34" charset="0"/>
                        </a:rPr>
                        <a:t>  </a:t>
                      </a:r>
                      <a:r>
                        <a:rPr kumimoji="0" lang="en-US" altLang="cs-CZ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hlinkClick r:id="rId9"/>
                        </a:rPr>
                        <a:t>Webmaster</a:t>
                      </a:r>
                      <a:endParaRPr kumimoji="0" lang="en-US" alt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5" marR="91445" marT="45732" marB="457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6784" name="Group 112"/>
          <p:cNvGraphicFramePr>
            <a:graphicFrameLocks noGrp="1"/>
          </p:cNvGraphicFramePr>
          <p:nvPr/>
        </p:nvGraphicFramePr>
        <p:xfrm>
          <a:off x="957263" y="-24361775"/>
          <a:ext cx="2533650" cy="4140200"/>
        </p:xfrm>
        <a:graphic>
          <a:graphicData uri="http://schemas.openxmlformats.org/drawingml/2006/table">
            <a:tbl>
              <a:tblPr/>
              <a:tblGrid>
                <a:gridCol w="633412"/>
                <a:gridCol w="633413"/>
                <a:gridCol w="633412"/>
                <a:gridCol w="633413"/>
              </a:tblGrid>
              <a:tr h="41402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3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  </a:t>
                      </a:r>
                      <a:endParaRPr kumimoji="0" lang="en-US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3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  </a:t>
                      </a:r>
                      <a:endParaRPr kumimoji="0" lang="en-US" altLang="cs-CZ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4333" name="Group 61"/>
          <p:cNvGraphicFramePr>
            <a:graphicFrameLocks noGrp="1"/>
          </p:cNvGraphicFramePr>
          <p:nvPr/>
        </p:nvGraphicFramePr>
        <p:xfrm>
          <a:off x="966788" y="-22804438"/>
          <a:ext cx="1795467" cy="1189038"/>
        </p:xfrm>
        <a:graphic>
          <a:graphicData uri="http://schemas.openxmlformats.org/drawingml/2006/table">
            <a:tbl>
              <a:tblPr/>
              <a:tblGrid>
                <a:gridCol w="208248"/>
                <a:gridCol w="1587219"/>
              </a:tblGrid>
              <a:tr h="59451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3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24" marR="91424" marT="45732" marB="457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DB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3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24" marR="91424" marT="45732" marB="4573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451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3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24" marR="91424" marT="45732" marB="457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DB6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9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Verdana" pitchFamily="34" charset="0"/>
                          <a:hlinkClick r:id="rId10"/>
                        </a:rPr>
                        <a:t>Kenan-Flagler Gear</a:t>
                      </a:r>
                      <a:endParaRPr kumimoji="0" lang="en-US" alt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24" marR="91424" marT="45732" marB="457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DB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4334" name="Group 62"/>
          <p:cNvGraphicFramePr>
            <a:graphicFrameLocks noGrp="1"/>
          </p:cNvGraphicFramePr>
          <p:nvPr/>
        </p:nvGraphicFramePr>
        <p:xfrm>
          <a:off x="2224088" y="-24352250"/>
          <a:ext cx="1049344" cy="4754832"/>
        </p:xfrm>
        <a:graphic>
          <a:graphicData uri="http://schemas.openxmlformats.org/drawingml/2006/table">
            <a:tbl>
              <a:tblPr/>
              <a:tblGrid>
                <a:gridCol w="208224"/>
                <a:gridCol w="841120"/>
              </a:tblGrid>
              <a:tr h="59432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3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2" marR="91412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99BE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9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Verdana" pitchFamily="34" charset="0"/>
                          <a:hlinkClick r:id="rId11"/>
                        </a:rPr>
                        <a:t>Directory</a:t>
                      </a:r>
                      <a:endParaRPr kumimoji="0" lang="en-US" alt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2" marR="91412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99BE"/>
                    </a:solidFill>
                  </a:tcPr>
                </a:tc>
              </a:tr>
              <a:tr h="59432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3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2" marR="91412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99BE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9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Verdana" pitchFamily="34" charset="0"/>
                          <a:hlinkClick r:id="rId12"/>
                        </a:rPr>
                        <a:t>Academic Areas</a:t>
                      </a:r>
                      <a:endParaRPr kumimoji="0" lang="en-US" alt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2" marR="91412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99BE"/>
                    </a:solidFill>
                  </a:tcPr>
                </a:tc>
              </a:tr>
              <a:tr h="59432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3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2" marR="91412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99BE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9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Verdana" pitchFamily="34" charset="0"/>
                          <a:hlinkClick r:id="rId13"/>
                        </a:rPr>
                        <a:t>Centers &amp; Institutes</a:t>
                      </a:r>
                      <a:endParaRPr kumimoji="0" lang="en-US" alt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2" marR="91412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99BE"/>
                    </a:solidFill>
                  </a:tcPr>
                </a:tc>
              </a:tr>
              <a:tr h="59432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3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2" marR="91412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99BE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9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Verdana" pitchFamily="34" charset="0"/>
                          <a:hlinkClick r:id="rId14"/>
                        </a:rPr>
                        <a:t>The Kenan Institute</a:t>
                      </a:r>
                      <a:endParaRPr kumimoji="0" lang="en-US" alt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2" marR="91412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99BE"/>
                    </a:solidFill>
                  </a:tcPr>
                </a:tc>
              </a:tr>
              <a:tr h="59432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3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2" marR="91412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99BE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9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Verdana" pitchFamily="34" charset="0"/>
                          <a:hlinkClick r:id="rId15"/>
                        </a:rPr>
                        <a:t>Contact Us</a:t>
                      </a:r>
                      <a:endParaRPr kumimoji="0" lang="en-US" alt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2" marR="91412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99BE"/>
                    </a:solidFill>
                  </a:tcPr>
                </a:tc>
              </a:tr>
              <a:tr h="59432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3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2" marR="91412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99BE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  </a:t>
                      </a:r>
                      <a:endParaRPr kumimoji="0" lang="en-US" alt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2" marR="91412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99BE"/>
                    </a:solidFill>
                  </a:tcPr>
                </a:tc>
              </a:tr>
              <a:tr h="59432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3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2" marR="91412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99BE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  </a:t>
                      </a:r>
                      <a:endParaRPr kumimoji="0" lang="en-US" alt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2" marR="91412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99BE"/>
                    </a:solidFill>
                  </a:tcPr>
                </a:tc>
              </a:tr>
              <a:tr h="59432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3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2" marR="91412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99BE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B1925B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6A5218"/>
                        </a:buClr>
                        <a:buFont typeface="Wingdings" pitchFamily="2" charset="2"/>
                        <a:defRPr sz="2400">
                          <a:solidFill>
                            <a:srgbClr val="025974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025974"/>
                        </a:buClr>
                        <a:buFont typeface="Wingdings" pitchFamily="2" charset="2"/>
                        <a:defRPr sz="2000">
                          <a:solidFill>
                            <a:srgbClr val="493B23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98B1B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  </a:t>
                      </a:r>
                      <a:endParaRPr kumimoji="0" lang="en-US" alt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12" marR="91412"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99BE"/>
                    </a:solidFill>
                  </a:tcPr>
                </a:tc>
              </a:tr>
            </a:tbl>
          </a:graphicData>
        </a:graphic>
      </p:graphicFrame>
      <p:pic>
        <p:nvPicPr>
          <p:cNvPr id="26670" name="Picture 8" descr="space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3" y="-223583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71" name="Picture 26" descr="space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088" y="-22358350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72" name="Picture 28" descr="spacer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463" y="-20066000"/>
            <a:ext cx="704850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73" name="Picture 30" descr="space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0" y="4703763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74" name="Picture 44" descr="home_OneMBA">
            <a:hlinkClick r:id="rId18"/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712" y="1890665"/>
            <a:ext cx="1524000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75" name="Picture 46" descr="space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703763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76" name="Picture 48" descr="spacer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463" y="6127750"/>
            <a:ext cx="70294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77" name="Picture 51" descr="spacer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9837063"/>
            <a:ext cx="66675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6678" name="Group 217"/>
          <p:cNvGrpSpPr>
            <a:grpSpLocks/>
          </p:cNvGrpSpPr>
          <p:nvPr/>
        </p:nvGrpSpPr>
        <p:grpSpPr bwMode="auto">
          <a:xfrm>
            <a:off x="4927309" y="3865530"/>
            <a:ext cx="3962400" cy="1546225"/>
            <a:chOff x="2832" y="1968"/>
            <a:chExt cx="2496" cy="974"/>
          </a:xfrm>
        </p:grpSpPr>
        <p:pic>
          <p:nvPicPr>
            <p:cNvPr id="26679" name="Picture 215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4" y="1968"/>
              <a:ext cx="1584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80" name="Picture 216" descr="ibm-logo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2352"/>
              <a:ext cx="1248" cy="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cs-CZ" dirty="0" smtClean="0"/>
              <a:t>Characteristics of Services</a:t>
            </a:r>
            <a:br>
              <a:rPr lang="en-GB" altLang="cs-CZ" dirty="0" smtClean="0"/>
            </a:br>
            <a:r>
              <a:rPr lang="en-GB" altLang="cs-CZ" dirty="0" smtClean="0"/>
              <a:t>Compared to Goods</a:t>
            </a:r>
          </a:p>
        </p:txBody>
      </p:sp>
      <p:sp>
        <p:nvSpPr>
          <p:cNvPr id="27651" name="Freeform 3"/>
          <p:cNvSpPr>
            <a:spLocks/>
          </p:cNvSpPr>
          <p:nvPr/>
        </p:nvSpPr>
        <p:spPr bwMode="auto">
          <a:xfrm>
            <a:off x="1492250" y="1739900"/>
            <a:ext cx="3165475" cy="107950"/>
          </a:xfrm>
          <a:custGeom>
            <a:avLst/>
            <a:gdLst>
              <a:gd name="T0" fmla="*/ 0 w 1974"/>
              <a:gd name="T1" fmla="*/ 0 h 136"/>
              <a:gd name="T2" fmla="*/ 144323 w 1974"/>
              <a:gd name="T3" fmla="*/ 107950 h 136"/>
              <a:gd name="T4" fmla="*/ 3021152 w 1974"/>
              <a:gd name="T5" fmla="*/ 107950 h 136"/>
              <a:gd name="T6" fmla="*/ 3165475 w 1974"/>
              <a:gd name="T7" fmla="*/ 0 h 136"/>
              <a:gd name="T8" fmla="*/ 0 w 1974"/>
              <a:gd name="T9" fmla="*/ 0 h 1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74" h="136">
                <a:moveTo>
                  <a:pt x="0" y="0"/>
                </a:moveTo>
                <a:lnTo>
                  <a:pt x="90" y="136"/>
                </a:lnTo>
                <a:lnTo>
                  <a:pt x="1884" y="136"/>
                </a:lnTo>
                <a:lnTo>
                  <a:pt x="197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752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7652" name="Freeform 4"/>
          <p:cNvSpPr>
            <a:spLocks/>
          </p:cNvSpPr>
          <p:nvPr/>
        </p:nvSpPr>
        <p:spPr bwMode="auto">
          <a:xfrm>
            <a:off x="1492250" y="1739900"/>
            <a:ext cx="142875" cy="2347913"/>
          </a:xfrm>
          <a:custGeom>
            <a:avLst/>
            <a:gdLst>
              <a:gd name="T0" fmla="*/ 0 w 90"/>
              <a:gd name="T1" fmla="*/ 0 h 2957"/>
              <a:gd name="T2" fmla="*/ 0 w 90"/>
              <a:gd name="T3" fmla="*/ 2347913 h 2957"/>
              <a:gd name="T4" fmla="*/ 142875 w 90"/>
              <a:gd name="T5" fmla="*/ 2241515 h 2957"/>
              <a:gd name="T6" fmla="*/ 142875 w 90"/>
              <a:gd name="T7" fmla="*/ 107987 h 2957"/>
              <a:gd name="T8" fmla="*/ 0 w 90"/>
              <a:gd name="T9" fmla="*/ 0 h 29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2957">
                <a:moveTo>
                  <a:pt x="0" y="0"/>
                </a:moveTo>
                <a:lnTo>
                  <a:pt x="0" y="2957"/>
                </a:lnTo>
                <a:lnTo>
                  <a:pt x="90" y="2823"/>
                </a:lnTo>
                <a:lnTo>
                  <a:pt x="90" y="136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752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7653" name="Freeform 5"/>
          <p:cNvSpPr>
            <a:spLocks/>
          </p:cNvSpPr>
          <p:nvPr/>
        </p:nvSpPr>
        <p:spPr bwMode="auto">
          <a:xfrm>
            <a:off x="4495800" y="1757363"/>
            <a:ext cx="142875" cy="2347912"/>
          </a:xfrm>
          <a:custGeom>
            <a:avLst/>
            <a:gdLst>
              <a:gd name="T0" fmla="*/ 142875 w 90"/>
              <a:gd name="T1" fmla="*/ 0 h 2957"/>
              <a:gd name="T2" fmla="*/ 0 w 90"/>
              <a:gd name="T3" fmla="*/ 107986 h 2957"/>
              <a:gd name="T4" fmla="*/ 0 w 90"/>
              <a:gd name="T5" fmla="*/ 2241514 h 2957"/>
              <a:gd name="T6" fmla="*/ 142875 w 90"/>
              <a:gd name="T7" fmla="*/ 2347912 h 2957"/>
              <a:gd name="T8" fmla="*/ 142875 w 90"/>
              <a:gd name="T9" fmla="*/ 0 h 29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2957">
                <a:moveTo>
                  <a:pt x="90" y="0"/>
                </a:moveTo>
                <a:lnTo>
                  <a:pt x="0" y="136"/>
                </a:lnTo>
                <a:lnTo>
                  <a:pt x="0" y="2823"/>
                </a:lnTo>
                <a:lnTo>
                  <a:pt x="90" y="2957"/>
                </a:lnTo>
                <a:lnTo>
                  <a:pt x="90" y="0"/>
                </a:lnTo>
                <a:close/>
              </a:path>
            </a:pathLst>
          </a:custGeom>
          <a:solidFill>
            <a:schemeClr val="tx2"/>
          </a:solidFill>
          <a:ln w="1752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7654" name="Freeform 6"/>
          <p:cNvSpPr>
            <a:spLocks/>
          </p:cNvSpPr>
          <p:nvPr/>
        </p:nvSpPr>
        <p:spPr bwMode="auto">
          <a:xfrm>
            <a:off x="1482725" y="3998913"/>
            <a:ext cx="3155950" cy="106362"/>
          </a:xfrm>
          <a:custGeom>
            <a:avLst/>
            <a:gdLst>
              <a:gd name="T0" fmla="*/ 143888 w 1974"/>
              <a:gd name="T1" fmla="*/ 0 h 134"/>
              <a:gd name="T2" fmla="*/ 0 w 1974"/>
              <a:gd name="T3" fmla="*/ 106362 h 134"/>
              <a:gd name="T4" fmla="*/ 3155950 w 1974"/>
              <a:gd name="T5" fmla="*/ 106362 h 134"/>
              <a:gd name="T6" fmla="*/ 3012062 w 1974"/>
              <a:gd name="T7" fmla="*/ 0 h 134"/>
              <a:gd name="T8" fmla="*/ 143888 w 1974"/>
              <a:gd name="T9" fmla="*/ 0 h 1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74" h="134">
                <a:moveTo>
                  <a:pt x="90" y="0"/>
                </a:moveTo>
                <a:lnTo>
                  <a:pt x="0" y="134"/>
                </a:lnTo>
                <a:lnTo>
                  <a:pt x="1974" y="134"/>
                </a:lnTo>
                <a:lnTo>
                  <a:pt x="1884" y="0"/>
                </a:lnTo>
                <a:lnTo>
                  <a:pt x="90" y="0"/>
                </a:lnTo>
                <a:close/>
              </a:path>
            </a:pathLst>
          </a:custGeom>
          <a:solidFill>
            <a:schemeClr val="tx2"/>
          </a:solidFill>
          <a:ln w="1752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7655" name="Freeform 7"/>
          <p:cNvSpPr>
            <a:spLocks/>
          </p:cNvSpPr>
          <p:nvPr/>
        </p:nvSpPr>
        <p:spPr bwMode="auto">
          <a:xfrm>
            <a:off x="4637088" y="1739900"/>
            <a:ext cx="3154362" cy="107950"/>
          </a:xfrm>
          <a:custGeom>
            <a:avLst/>
            <a:gdLst>
              <a:gd name="T0" fmla="*/ 0 w 1974"/>
              <a:gd name="T1" fmla="*/ 0 h 136"/>
              <a:gd name="T2" fmla="*/ 142218 w 1974"/>
              <a:gd name="T3" fmla="*/ 107950 h 136"/>
              <a:gd name="T4" fmla="*/ 3008948 w 1974"/>
              <a:gd name="T5" fmla="*/ 107950 h 136"/>
              <a:gd name="T6" fmla="*/ 3154362 w 1974"/>
              <a:gd name="T7" fmla="*/ 0 h 136"/>
              <a:gd name="T8" fmla="*/ 0 w 1974"/>
              <a:gd name="T9" fmla="*/ 0 h 1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74" h="136">
                <a:moveTo>
                  <a:pt x="0" y="0"/>
                </a:moveTo>
                <a:lnTo>
                  <a:pt x="89" y="136"/>
                </a:lnTo>
                <a:lnTo>
                  <a:pt x="1883" y="136"/>
                </a:lnTo>
                <a:lnTo>
                  <a:pt x="197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752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7656" name="Freeform 8"/>
          <p:cNvSpPr>
            <a:spLocks/>
          </p:cNvSpPr>
          <p:nvPr/>
        </p:nvSpPr>
        <p:spPr bwMode="auto">
          <a:xfrm>
            <a:off x="4638675" y="1757363"/>
            <a:ext cx="141288" cy="2347912"/>
          </a:xfrm>
          <a:custGeom>
            <a:avLst/>
            <a:gdLst>
              <a:gd name="T0" fmla="*/ 0 w 89"/>
              <a:gd name="T1" fmla="*/ 0 h 2957"/>
              <a:gd name="T2" fmla="*/ 0 w 89"/>
              <a:gd name="T3" fmla="*/ 2347912 h 2957"/>
              <a:gd name="T4" fmla="*/ 141288 w 89"/>
              <a:gd name="T5" fmla="*/ 2241514 h 2957"/>
              <a:gd name="T6" fmla="*/ 141288 w 89"/>
              <a:gd name="T7" fmla="*/ 107986 h 2957"/>
              <a:gd name="T8" fmla="*/ 0 w 89"/>
              <a:gd name="T9" fmla="*/ 0 h 29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9" h="2957">
                <a:moveTo>
                  <a:pt x="0" y="0"/>
                </a:moveTo>
                <a:lnTo>
                  <a:pt x="0" y="2957"/>
                </a:lnTo>
                <a:lnTo>
                  <a:pt x="89" y="2823"/>
                </a:lnTo>
                <a:lnTo>
                  <a:pt x="89" y="136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752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7657" name="Freeform 9"/>
          <p:cNvSpPr>
            <a:spLocks/>
          </p:cNvSpPr>
          <p:nvPr/>
        </p:nvSpPr>
        <p:spPr bwMode="auto">
          <a:xfrm>
            <a:off x="7646988" y="1738313"/>
            <a:ext cx="144462" cy="2366962"/>
          </a:xfrm>
          <a:custGeom>
            <a:avLst/>
            <a:gdLst>
              <a:gd name="T0" fmla="*/ 144462 w 91"/>
              <a:gd name="T1" fmla="*/ 0 h 2957"/>
              <a:gd name="T2" fmla="*/ 0 w 91"/>
              <a:gd name="T3" fmla="*/ 108863 h 2957"/>
              <a:gd name="T4" fmla="*/ 0 w 91"/>
              <a:gd name="T5" fmla="*/ 2259700 h 2957"/>
              <a:gd name="T6" fmla="*/ 144462 w 91"/>
              <a:gd name="T7" fmla="*/ 2366962 h 2957"/>
              <a:gd name="T8" fmla="*/ 144462 w 91"/>
              <a:gd name="T9" fmla="*/ 0 h 29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" h="2957">
                <a:moveTo>
                  <a:pt x="91" y="0"/>
                </a:moveTo>
                <a:lnTo>
                  <a:pt x="0" y="136"/>
                </a:lnTo>
                <a:lnTo>
                  <a:pt x="0" y="2823"/>
                </a:lnTo>
                <a:lnTo>
                  <a:pt x="91" y="2957"/>
                </a:lnTo>
                <a:lnTo>
                  <a:pt x="91" y="0"/>
                </a:lnTo>
                <a:close/>
              </a:path>
            </a:pathLst>
          </a:custGeom>
          <a:solidFill>
            <a:schemeClr val="tx2"/>
          </a:solidFill>
          <a:ln w="1752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7658" name="Freeform 10"/>
          <p:cNvSpPr>
            <a:spLocks/>
          </p:cNvSpPr>
          <p:nvPr/>
        </p:nvSpPr>
        <p:spPr bwMode="auto">
          <a:xfrm>
            <a:off x="4638675" y="3998913"/>
            <a:ext cx="3133725" cy="106362"/>
          </a:xfrm>
          <a:custGeom>
            <a:avLst/>
            <a:gdLst>
              <a:gd name="T0" fmla="*/ 141288 w 1974"/>
              <a:gd name="T1" fmla="*/ 0 h 134"/>
              <a:gd name="T2" fmla="*/ 0 w 1974"/>
              <a:gd name="T3" fmla="*/ 106362 h 134"/>
              <a:gd name="T4" fmla="*/ 3133725 w 1974"/>
              <a:gd name="T5" fmla="*/ 106362 h 134"/>
              <a:gd name="T6" fmla="*/ 2989263 w 1974"/>
              <a:gd name="T7" fmla="*/ 0 h 134"/>
              <a:gd name="T8" fmla="*/ 141288 w 1974"/>
              <a:gd name="T9" fmla="*/ 0 h 1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74" h="134">
                <a:moveTo>
                  <a:pt x="89" y="0"/>
                </a:moveTo>
                <a:lnTo>
                  <a:pt x="0" y="134"/>
                </a:lnTo>
                <a:lnTo>
                  <a:pt x="1974" y="134"/>
                </a:lnTo>
                <a:lnTo>
                  <a:pt x="1883" y="0"/>
                </a:lnTo>
                <a:lnTo>
                  <a:pt x="89" y="0"/>
                </a:lnTo>
                <a:close/>
              </a:path>
            </a:pathLst>
          </a:custGeom>
          <a:solidFill>
            <a:schemeClr val="tx2"/>
          </a:solidFill>
          <a:ln w="1752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7659" name="Freeform 11"/>
          <p:cNvSpPr>
            <a:spLocks/>
          </p:cNvSpPr>
          <p:nvPr/>
        </p:nvSpPr>
        <p:spPr bwMode="auto">
          <a:xfrm>
            <a:off x="1490663" y="4081463"/>
            <a:ext cx="3133725" cy="104775"/>
          </a:xfrm>
          <a:custGeom>
            <a:avLst/>
            <a:gdLst>
              <a:gd name="T0" fmla="*/ 0 w 1974"/>
              <a:gd name="T1" fmla="*/ 0 h 134"/>
              <a:gd name="T2" fmla="*/ 142875 w 1974"/>
              <a:gd name="T3" fmla="*/ 104775 h 134"/>
              <a:gd name="T4" fmla="*/ 2990850 w 1974"/>
              <a:gd name="T5" fmla="*/ 104775 h 134"/>
              <a:gd name="T6" fmla="*/ 3133725 w 1974"/>
              <a:gd name="T7" fmla="*/ 0 h 134"/>
              <a:gd name="T8" fmla="*/ 0 w 1974"/>
              <a:gd name="T9" fmla="*/ 0 h 1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74" h="134">
                <a:moveTo>
                  <a:pt x="0" y="0"/>
                </a:moveTo>
                <a:lnTo>
                  <a:pt x="90" y="134"/>
                </a:lnTo>
                <a:lnTo>
                  <a:pt x="1884" y="134"/>
                </a:lnTo>
                <a:lnTo>
                  <a:pt x="197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752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7660" name="Freeform 12"/>
          <p:cNvSpPr>
            <a:spLocks/>
          </p:cNvSpPr>
          <p:nvPr/>
        </p:nvSpPr>
        <p:spPr bwMode="auto">
          <a:xfrm>
            <a:off x="1490663" y="4081463"/>
            <a:ext cx="142875" cy="2371725"/>
          </a:xfrm>
          <a:custGeom>
            <a:avLst/>
            <a:gdLst>
              <a:gd name="T0" fmla="*/ 0 w 90"/>
              <a:gd name="T1" fmla="*/ 0 h 2957"/>
              <a:gd name="T2" fmla="*/ 0 w 90"/>
              <a:gd name="T3" fmla="*/ 2371725 h 2957"/>
              <a:gd name="T4" fmla="*/ 142875 w 90"/>
              <a:gd name="T5" fmla="*/ 2262643 h 2957"/>
              <a:gd name="T6" fmla="*/ 142875 w 90"/>
              <a:gd name="T7" fmla="*/ 107478 h 2957"/>
              <a:gd name="T8" fmla="*/ 0 w 90"/>
              <a:gd name="T9" fmla="*/ 0 h 29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2957">
                <a:moveTo>
                  <a:pt x="0" y="0"/>
                </a:moveTo>
                <a:lnTo>
                  <a:pt x="0" y="2957"/>
                </a:lnTo>
                <a:lnTo>
                  <a:pt x="90" y="2821"/>
                </a:lnTo>
                <a:lnTo>
                  <a:pt x="90" y="134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752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7661" name="Freeform 13"/>
          <p:cNvSpPr>
            <a:spLocks/>
          </p:cNvSpPr>
          <p:nvPr/>
        </p:nvSpPr>
        <p:spPr bwMode="auto">
          <a:xfrm>
            <a:off x="4481513" y="4081463"/>
            <a:ext cx="166687" cy="2382837"/>
          </a:xfrm>
          <a:custGeom>
            <a:avLst/>
            <a:gdLst>
              <a:gd name="T0" fmla="*/ 166687 w 90"/>
              <a:gd name="T1" fmla="*/ 0 h 2957"/>
              <a:gd name="T2" fmla="*/ 0 w 90"/>
              <a:gd name="T3" fmla="*/ 107981 h 2957"/>
              <a:gd name="T4" fmla="*/ 0 w 90"/>
              <a:gd name="T5" fmla="*/ 2273244 h 2957"/>
              <a:gd name="T6" fmla="*/ 166687 w 90"/>
              <a:gd name="T7" fmla="*/ 2382837 h 2957"/>
              <a:gd name="T8" fmla="*/ 166687 w 90"/>
              <a:gd name="T9" fmla="*/ 0 h 29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2957">
                <a:moveTo>
                  <a:pt x="90" y="0"/>
                </a:moveTo>
                <a:lnTo>
                  <a:pt x="0" y="134"/>
                </a:lnTo>
                <a:lnTo>
                  <a:pt x="0" y="2821"/>
                </a:lnTo>
                <a:lnTo>
                  <a:pt x="90" y="2957"/>
                </a:lnTo>
                <a:lnTo>
                  <a:pt x="90" y="0"/>
                </a:lnTo>
                <a:close/>
              </a:path>
            </a:pathLst>
          </a:custGeom>
          <a:solidFill>
            <a:schemeClr val="tx2"/>
          </a:solidFill>
          <a:ln w="1752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7662" name="Freeform 14"/>
          <p:cNvSpPr>
            <a:spLocks/>
          </p:cNvSpPr>
          <p:nvPr/>
        </p:nvSpPr>
        <p:spPr bwMode="auto">
          <a:xfrm>
            <a:off x="1490663" y="6319838"/>
            <a:ext cx="3133725" cy="144462"/>
          </a:xfrm>
          <a:custGeom>
            <a:avLst/>
            <a:gdLst>
              <a:gd name="T0" fmla="*/ 142875 w 1974"/>
              <a:gd name="T1" fmla="*/ 0 h 136"/>
              <a:gd name="T2" fmla="*/ 0 w 1974"/>
              <a:gd name="T3" fmla="*/ 144462 h 136"/>
              <a:gd name="T4" fmla="*/ 3133725 w 1974"/>
              <a:gd name="T5" fmla="*/ 144462 h 136"/>
              <a:gd name="T6" fmla="*/ 2990850 w 1974"/>
              <a:gd name="T7" fmla="*/ 0 h 136"/>
              <a:gd name="T8" fmla="*/ 142875 w 1974"/>
              <a:gd name="T9" fmla="*/ 0 h 1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74" h="136">
                <a:moveTo>
                  <a:pt x="90" y="0"/>
                </a:moveTo>
                <a:lnTo>
                  <a:pt x="0" y="136"/>
                </a:lnTo>
                <a:lnTo>
                  <a:pt x="1974" y="136"/>
                </a:lnTo>
                <a:lnTo>
                  <a:pt x="1884" y="0"/>
                </a:lnTo>
                <a:lnTo>
                  <a:pt x="90" y="0"/>
                </a:lnTo>
                <a:close/>
              </a:path>
            </a:pathLst>
          </a:custGeom>
          <a:solidFill>
            <a:schemeClr val="tx2"/>
          </a:solidFill>
          <a:ln w="1752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7663" name="Freeform 15"/>
          <p:cNvSpPr>
            <a:spLocks/>
          </p:cNvSpPr>
          <p:nvPr/>
        </p:nvSpPr>
        <p:spPr bwMode="auto">
          <a:xfrm>
            <a:off x="4657725" y="4105275"/>
            <a:ext cx="3133725" cy="104775"/>
          </a:xfrm>
          <a:custGeom>
            <a:avLst/>
            <a:gdLst>
              <a:gd name="T0" fmla="*/ 0 w 1974"/>
              <a:gd name="T1" fmla="*/ 0 h 134"/>
              <a:gd name="T2" fmla="*/ 141288 w 1974"/>
              <a:gd name="T3" fmla="*/ 104775 h 134"/>
              <a:gd name="T4" fmla="*/ 2989263 w 1974"/>
              <a:gd name="T5" fmla="*/ 104775 h 134"/>
              <a:gd name="T6" fmla="*/ 3133725 w 1974"/>
              <a:gd name="T7" fmla="*/ 0 h 134"/>
              <a:gd name="T8" fmla="*/ 0 w 1974"/>
              <a:gd name="T9" fmla="*/ 0 h 1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74" h="134">
                <a:moveTo>
                  <a:pt x="0" y="0"/>
                </a:moveTo>
                <a:lnTo>
                  <a:pt x="89" y="134"/>
                </a:lnTo>
                <a:lnTo>
                  <a:pt x="1883" y="134"/>
                </a:lnTo>
                <a:lnTo>
                  <a:pt x="197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752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7664" name="Freeform 16"/>
          <p:cNvSpPr>
            <a:spLocks/>
          </p:cNvSpPr>
          <p:nvPr/>
        </p:nvSpPr>
        <p:spPr bwMode="auto">
          <a:xfrm>
            <a:off x="4638675" y="4105275"/>
            <a:ext cx="141288" cy="2346325"/>
          </a:xfrm>
          <a:custGeom>
            <a:avLst/>
            <a:gdLst>
              <a:gd name="T0" fmla="*/ 0 w 89"/>
              <a:gd name="T1" fmla="*/ 0 h 2957"/>
              <a:gd name="T2" fmla="*/ 0 w 89"/>
              <a:gd name="T3" fmla="*/ 2346325 h 2957"/>
              <a:gd name="T4" fmla="*/ 141288 w 89"/>
              <a:gd name="T5" fmla="*/ 2238412 h 2957"/>
              <a:gd name="T6" fmla="*/ 141288 w 89"/>
              <a:gd name="T7" fmla="*/ 106327 h 2957"/>
              <a:gd name="T8" fmla="*/ 0 w 89"/>
              <a:gd name="T9" fmla="*/ 0 h 29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9" h="2957">
                <a:moveTo>
                  <a:pt x="0" y="0"/>
                </a:moveTo>
                <a:lnTo>
                  <a:pt x="0" y="2957"/>
                </a:lnTo>
                <a:lnTo>
                  <a:pt x="89" y="2821"/>
                </a:lnTo>
                <a:lnTo>
                  <a:pt x="89" y="134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752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7665" name="Freeform 17"/>
          <p:cNvSpPr>
            <a:spLocks/>
          </p:cNvSpPr>
          <p:nvPr/>
        </p:nvSpPr>
        <p:spPr bwMode="auto">
          <a:xfrm>
            <a:off x="7646988" y="4105275"/>
            <a:ext cx="144462" cy="2346325"/>
          </a:xfrm>
          <a:custGeom>
            <a:avLst/>
            <a:gdLst>
              <a:gd name="T0" fmla="*/ 144462 w 91"/>
              <a:gd name="T1" fmla="*/ 0 h 2957"/>
              <a:gd name="T2" fmla="*/ 0 w 91"/>
              <a:gd name="T3" fmla="*/ 106327 h 2957"/>
              <a:gd name="T4" fmla="*/ 0 w 91"/>
              <a:gd name="T5" fmla="*/ 2238412 h 2957"/>
              <a:gd name="T6" fmla="*/ 144462 w 91"/>
              <a:gd name="T7" fmla="*/ 2346325 h 2957"/>
              <a:gd name="T8" fmla="*/ 144462 w 91"/>
              <a:gd name="T9" fmla="*/ 0 h 29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" h="2957">
                <a:moveTo>
                  <a:pt x="91" y="0"/>
                </a:moveTo>
                <a:lnTo>
                  <a:pt x="0" y="134"/>
                </a:lnTo>
                <a:lnTo>
                  <a:pt x="0" y="2821"/>
                </a:lnTo>
                <a:lnTo>
                  <a:pt x="91" y="2957"/>
                </a:lnTo>
                <a:lnTo>
                  <a:pt x="91" y="0"/>
                </a:lnTo>
                <a:close/>
              </a:path>
            </a:pathLst>
          </a:custGeom>
          <a:solidFill>
            <a:schemeClr val="tx2"/>
          </a:solidFill>
          <a:ln w="1752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2028825" y="2595563"/>
            <a:ext cx="2338388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4" tIns="44448" rIns="90484" bIns="4444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GB" altLang="cs-CZ" sz="2700" b="1" dirty="0"/>
              <a:t>Intangibility</a:t>
            </a:r>
          </a:p>
        </p:txBody>
      </p:sp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5086350" y="4881563"/>
            <a:ext cx="23495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4" tIns="44448" rIns="90484" bIns="4444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GB" altLang="cs-CZ" sz="2700" b="1" dirty="0"/>
              <a:t>Perishability</a:t>
            </a:r>
          </a:p>
        </p:txBody>
      </p:sp>
      <p:sp>
        <p:nvSpPr>
          <p:cNvPr id="27668" name="Rectangle 20"/>
          <p:cNvSpPr>
            <a:spLocks noChangeArrowheads="1"/>
          </p:cNvSpPr>
          <p:nvPr/>
        </p:nvSpPr>
        <p:spPr bwMode="auto">
          <a:xfrm>
            <a:off x="1731963" y="4419600"/>
            <a:ext cx="2667000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4" tIns="44448" rIns="90484" bIns="4444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cs-CZ" sz="2700" b="1" dirty="0"/>
              <a:t>Simultaneous</a:t>
            </a:r>
          </a:p>
          <a:p>
            <a:pPr>
              <a:lnSpc>
                <a:spcPct val="80000"/>
              </a:lnSpc>
            </a:pPr>
            <a:r>
              <a:rPr lang="en-GB" altLang="cs-CZ" sz="2700" b="1" dirty="0"/>
              <a:t>Production</a:t>
            </a:r>
          </a:p>
          <a:p>
            <a:pPr>
              <a:lnSpc>
                <a:spcPct val="80000"/>
              </a:lnSpc>
            </a:pPr>
            <a:r>
              <a:rPr lang="en-GB" altLang="cs-CZ" sz="2700" b="1" dirty="0"/>
              <a:t>and</a:t>
            </a:r>
          </a:p>
          <a:p>
            <a:pPr>
              <a:lnSpc>
                <a:spcPct val="80000"/>
              </a:lnSpc>
            </a:pPr>
            <a:r>
              <a:rPr lang="en-GB" altLang="cs-CZ" sz="2700" b="1" dirty="0"/>
              <a:t>Consumption</a:t>
            </a:r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4975225" y="2595563"/>
            <a:ext cx="2662238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4" tIns="44448" rIns="90484" bIns="4444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GB" altLang="cs-CZ" sz="2700" b="1" dirty="0"/>
              <a:t>Heterogeneity</a:t>
            </a:r>
          </a:p>
        </p:txBody>
      </p:sp>
      <p:sp>
        <p:nvSpPr>
          <p:cNvPr id="27670" name="Freeform 22"/>
          <p:cNvSpPr>
            <a:spLocks/>
          </p:cNvSpPr>
          <p:nvPr/>
        </p:nvSpPr>
        <p:spPr bwMode="auto">
          <a:xfrm>
            <a:off x="4648200" y="6311900"/>
            <a:ext cx="3133725" cy="152400"/>
          </a:xfrm>
          <a:custGeom>
            <a:avLst/>
            <a:gdLst>
              <a:gd name="T0" fmla="*/ 141288 w 1974"/>
              <a:gd name="T1" fmla="*/ 0 h 134"/>
              <a:gd name="T2" fmla="*/ 0 w 1974"/>
              <a:gd name="T3" fmla="*/ 152400 h 134"/>
              <a:gd name="T4" fmla="*/ 3133725 w 1974"/>
              <a:gd name="T5" fmla="*/ 152400 h 134"/>
              <a:gd name="T6" fmla="*/ 2989263 w 1974"/>
              <a:gd name="T7" fmla="*/ 0 h 134"/>
              <a:gd name="T8" fmla="*/ 141288 w 1974"/>
              <a:gd name="T9" fmla="*/ 0 h 1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74" h="134">
                <a:moveTo>
                  <a:pt x="89" y="0"/>
                </a:moveTo>
                <a:lnTo>
                  <a:pt x="0" y="134"/>
                </a:lnTo>
                <a:lnTo>
                  <a:pt x="1974" y="134"/>
                </a:lnTo>
                <a:lnTo>
                  <a:pt x="1883" y="0"/>
                </a:lnTo>
                <a:lnTo>
                  <a:pt x="89" y="0"/>
                </a:lnTo>
                <a:close/>
              </a:path>
            </a:pathLst>
          </a:custGeom>
          <a:solidFill>
            <a:schemeClr val="tx2"/>
          </a:solidFill>
          <a:ln w="1752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Implications of Intangibility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720725" y="2017712"/>
            <a:ext cx="8234363" cy="3067471"/>
          </a:xfrm>
        </p:spPr>
        <p:txBody>
          <a:bodyPr/>
          <a:lstStyle/>
          <a:p>
            <a:r>
              <a:rPr lang="en-GB" altLang="cs-CZ" dirty="0" smtClean="0"/>
              <a:t>Services cannot be inventoried</a:t>
            </a:r>
          </a:p>
          <a:p>
            <a:pPr lvl="4"/>
            <a:endParaRPr lang="en-GB" altLang="cs-CZ" dirty="0" smtClean="0"/>
          </a:p>
          <a:p>
            <a:r>
              <a:rPr lang="en-GB" altLang="cs-CZ" dirty="0" smtClean="0"/>
              <a:t>Services cannot be easily patented</a:t>
            </a:r>
          </a:p>
          <a:p>
            <a:pPr lvl="4"/>
            <a:endParaRPr lang="en-GB" altLang="cs-CZ" dirty="0" smtClean="0"/>
          </a:p>
          <a:p>
            <a:r>
              <a:rPr lang="en-GB" altLang="cs-CZ" dirty="0" smtClean="0"/>
              <a:t>Services cannot be readily displayed or communicated</a:t>
            </a:r>
          </a:p>
          <a:p>
            <a:pPr lvl="4"/>
            <a:endParaRPr lang="en-GB" altLang="cs-CZ" dirty="0" smtClean="0"/>
          </a:p>
          <a:p>
            <a:r>
              <a:rPr lang="en-GB" altLang="cs-CZ" dirty="0" smtClean="0"/>
              <a:t>Pricing is difficult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Implications of Heterogeneity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720725" y="2017712"/>
            <a:ext cx="8234363" cy="3274377"/>
          </a:xfrm>
        </p:spPr>
        <p:txBody>
          <a:bodyPr>
            <a:normAutofit/>
          </a:bodyPr>
          <a:lstStyle/>
          <a:p>
            <a:r>
              <a:rPr lang="en-GB" altLang="cs-CZ" dirty="0" smtClean="0"/>
              <a:t>Service delivery and customer satisfaction depend on employee and customer actions</a:t>
            </a:r>
          </a:p>
          <a:p>
            <a:pPr lvl="4"/>
            <a:endParaRPr lang="en-GB" altLang="cs-CZ" dirty="0" smtClean="0"/>
          </a:p>
          <a:p>
            <a:r>
              <a:rPr lang="en-GB" altLang="cs-CZ" dirty="0" smtClean="0"/>
              <a:t>Service quality depends on many uncontrollable factors</a:t>
            </a:r>
          </a:p>
          <a:p>
            <a:pPr lvl="4"/>
            <a:endParaRPr lang="en-GB" altLang="cs-CZ" dirty="0" smtClean="0"/>
          </a:p>
          <a:p>
            <a:r>
              <a:rPr lang="en-GB" altLang="cs-CZ" dirty="0" smtClean="0"/>
              <a:t>There is no sure knowledge that the service delivered matches what was planned and promoted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 of the course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725" y="2017712"/>
            <a:ext cx="8234363" cy="3754437"/>
          </a:xfrm>
        </p:spPr>
        <p:txBody>
          <a:bodyPr/>
          <a:lstStyle/>
          <a:p>
            <a:r>
              <a:rPr lang="en-GB" dirty="0" smtClean="0"/>
              <a:t>Basic of marketing methodology</a:t>
            </a:r>
          </a:p>
          <a:p>
            <a:r>
              <a:rPr lang="en-GB" dirty="0" smtClean="0"/>
              <a:t>Management of marketing</a:t>
            </a:r>
          </a:p>
          <a:p>
            <a:r>
              <a:rPr lang="en-GB" dirty="0" smtClean="0"/>
              <a:t>Analysis of market environment</a:t>
            </a:r>
          </a:p>
          <a:p>
            <a:r>
              <a:rPr lang="en-GB" dirty="0" smtClean="0"/>
              <a:t>Marketing and work with information</a:t>
            </a:r>
          </a:p>
          <a:p>
            <a:r>
              <a:rPr lang="en-GB" dirty="0" smtClean="0"/>
              <a:t>Basic marketing tools (marketing mix)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B73500-1675-4130-8129-3FB4D896021D}" type="slidenum">
              <a:rPr lang="en-GB" altLang="cs-CZ" smtClean="0"/>
              <a:pPr/>
              <a:t>2</a:t>
            </a:fld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4070956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cs-CZ" dirty="0" smtClean="0"/>
              <a:t>Implications of Simultaneous Production and Consumption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720725" y="2017712"/>
            <a:ext cx="8234363" cy="3525837"/>
          </a:xfrm>
        </p:spPr>
        <p:txBody>
          <a:bodyPr>
            <a:normAutofit/>
          </a:bodyPr>
          <a:lstStyle/>
          <a:p>
            <a:r>
              <a:rPr lang="en-GB" altLang="cs-CZ" dirty="0" smtClean="0"/>
              <a:t>Customers participate in and affect the transaction</a:t>
            </a:r>
          </a:p>
          <a:p>
            <a:pPr lvl="4"/>
            <a:endParaRPr lang="en-GB" altLang="cs-CZ" dirty="0" smtClean="0"/>
          </a:p>
          <a:p>
            <a:r>
              <a:rPr lang="en-GB" altLang="cs-CZ" dirty="0" smtClean="0"/>
              <a:t>Customers affect each other</a:t>
            </a:r>
          </a:p>
          <a:p>
            <a:pPr lvl="4"/>
            <a:endParaRPr lang="en-GB" altLang="cs-CZ" dirty="0" smtClean="0"/>
          </a:p>
          <a:p>
            <a:r>
              <a:rPr lang="en-GB" altLang="cs-CZ" dirty="0" smtClean="0"/>
              <a:t>Employees affect the service outcome</a:t>
            </a:r>
          </a:p>
          <a:p>
            <a:pPr lvl="4"/>
            <a:endParaRPr lang="en-GB" altLang="cs-CZ" dirty="0" smtClean="0"/>
          </a:p>
          <a:p>
            <a:r>
              <a:rPr lang="en-GB" altLang="cs-CZ" dirty="0" smtClean="0"/>
              <a:t>Decentralization may be essential</a:t>
            </a:r>
          </a:p>
          <a:p>
            <a:pPr lvl="4"/>
            <a:endParaRPr lang="en-GB" altLang="cs-CZ" dirty="0" smtClean="0"/>
          </a:p>
          <a:p>
            <a:r>
              <a:rPr lang="en-GB" altLang="cs-CZ" dirty="0" smtClean="0"/>
              <a:t>Mass production is difficult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Implications of Perishability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cs-CZ" dirty="0" smtClean="0"/>
              <a:t>It is difficult to synchronize supply and demand with services</a:t>
            </a:r>
          </a:p>
          <a:p>
            <a:pPr lvl="4"/>
            <a:endParaRPr lang="en-GB" altLang="cs-CZ" dirty="0" smtClean="0"/>
          </a:p>
          <a:p>
            <a:r>
              <a:rPr lang="en-GB" altLang="cs-CZ" dirty="0" smtClean="0"/>
              <a:t>Services cannot be returned or resold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642608" y="233011"/>
            <a:ext cx="7277457" cy="647700"/>
          </a:xfrm>
        </p:spPr>
        <p:txBody>
          <a:bodyPr/>
          <a:lstStyle/>
          <a:p>
            <a:r>
              <a:rPr lang="en-GB" dirty="0" smtClean="0"/>
              <a:t>Comparing goods and services</a:t>
            </a:r>
            <a:endParaRPr lang="en-GB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/>
          </p:nvPr>
        </p:nvGraphicFramePr>
        <p:xfrm>
          <a:off x="416718" y="1289027"/>
          <a:ext cx="8234364" cy="479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6532"/>
                <a:gridCol w="1912776"/>
                <a:gridCol w="449505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Goods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Services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Resulting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Implications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Tangible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Intagible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Services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cannot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be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inventoried</a:t>
                      </a:r>
                      <a:r>
                        <a:rPr lang="cs-CZ" sz="1400" dirty="0" smtClean="0"/>
                        <a:t>.</a:t>
                      </a:r>
                    </a:p>
                    <a:p>
                      <a:r>
                        <a:rPr lang="cs-CZ" sz="1400" dirty="0" err="1" smtClean="0"/>
                        <a:t>Services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cannot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be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easily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patented</a:t>
                      </a:r>
                      <a:r>
                        <a:rPr lang="cs-CZ" sz="1400" dirty="0" smtClean="0"/>
                        <a:t>.</a:t>
                      </a:r>
                    </a:p>
                    <a:p>
                      <a:r>
                        <a:rPr lang="cs-CZ" sz="1400" dirty="0" err="1" smtClean="0"/>
                        <a:t>Services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cannot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be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readily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displayed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or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communicated</a:t>
                      </a:r>
                      <a:r>
                        <a:rPr lang="cs-CZ" sz="1400" dirty="0" smtClean="0"/>
                        <a:t>.</a:t>
                      </a:r>
                    </a:p>
                    <a:p>
                      <a:r>
                        <a:rPr lang="cs-CZ" sz="1400" dirty="0" err="1" smtClean="0"/>
                        <a:t>Pricing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is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difficult</a:t>
                      </a:r>
                      <a:r>
                        <a:rPr lang="cs-CZ" sz="1400" dirty="0" smtClean="0"/>
                        <a:t>.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Standardized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Heterogenous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Service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delivery</a:t>
                      </a:r>
                      <a:r>
                        <a:rPr lang="cs-CZ" sz="1400" dirty="0" smtClean="0"/>
                        <a:t> and </a:t>
                      </a:r>
                      <a:r>
                        <a:rPr lang="cs-CZ" sz="1400" dirty="0" err="1" smtClean="0"/>
                        <a:t>customer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satisfaction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depend</a:t>
                      </a:r>
                      <a:r>
                        <a:rPr lang="cs-CZ" sz="1400" dirty="0" smtClean="0"/>
                        <a:t> on </a:t>
                      </a:r>
                      <a:r>
                        <a:rPr lang="cs-CZ" sz="1400" dirty="0" err="1" smtClean="0"/>
                        <a:t>employee</a:t>
                      </a:r>
                      <a:r>
                        <a:rPr lang="cs-CZ" sz="1400" dirty="0" smtClean="0"/>
                        <a:t> and </a:t>
                      </a:r>
                      <a:r>
                        <a:rPr lang="cs-CZ" sz="1400" dirty="0" err="1" smtClean="0"/>
                        <a:t>customer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actions</a:t>
                      </a:r>
                      <a:endParaRPr lang="cs-CZ" sz="1400" dirty="0" smtClean="0"/>
                    </a:p>
                    <a:p>
                      <a:r>
                        <a:rPr lang="cs-CZ" sz="1400" dirty="0" err="1" smtClean="0"/>
                        <a:t>Service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quality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depends</a:t>
                      </a:r>
                      <a:r>
                        <a:rPr lang="cs-CZ" sz="1400" dirty="0" smtClean="0"/>
                        <a:t> on many </a:t>
                      </a:r>
                      <a:r>
                        <a:rPr lang="cs-CZ" sz="1400" dirty="0" err="1" smtClean="0"/>
                        <a:t>uncontrollable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factors</a:t>
                      </a:r>
                      <a:r>
                        <a:rPr lang="cs-CZ" sz="1400" dirty="0" smtClean="0"/>
                        <a:t>.</a:t>
                      </a:r>
                    </a:p>
                    <a:p>
                      <a:r>
                        <a:rPr lang="cs-CZ" sz="1400" dirty="0" err="1" smtClean="0"/>
                        <a:t>There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is</a:t>
                      </a:r>
                      <a:r>
                        <a:rPr lang="cs-CZ" sz="1400" dirty="0" smtClean="0"/>
                        <a:t> no </a:t>
                      </a:r>
                      <a:r>
                        <a:rPr lang="cs-CZ" sz="1400" dirty="0" err="1" smtClean="0"/>
                        <a:t>sure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knowledge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that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the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service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delivered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matches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what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was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planned</a:t>
                      </a:r>
                      <a:r>
                        <a:rPr lang="cs-CZ" sz="1400" dirty="0" smtClean="0"/>
                        <a:t> and </a:t>
                      </a:r>
                      <a:r>
                        <a:rPr lang="cs-CZ" sz="1400" dirty="0" err="1" smtClean="0"/>
                        <a:t>promoted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Production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separate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from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consumption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Simultaneous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production</a:t>
                      </a:r>
                      <a:r>
                        <a:rPr lang="cs-CZ" sz="1400" dirty="0" smtClean="0"/>
                        <a:t> and </a:t>
                      </a:r>
                      <a:r>
                        <a:rPr lang="cs-CZ" sz="1400" dirty="0" err="1" smtClean="0"/>
                        <a:t>consumption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Customers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participate</a:t>
                      </a:r>
                      <a:r>
                        <a:rPr lang="cs-CZ" sz="1400" dirty="0" smtClean="0"/>
                        <a:t> in and </a:t>
                      </a:r>
                      <a:r>
                        <a:rPr lang="cs-CZ" sz="1400" dirty="0" err="1" smtClean="0"/>
                        <a:t>after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the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transaction</a:t>
                      </a:r>
                      <a:r>
                        <a:rPr lang="cs-CZ" sz="1400" dirty="0" smtClean="0"/>
                        <a:t>.</a:t>
                      </a:r>
                    </a:p>
                    <a:p>
                      <a:r>
                        <a:rPr lang="cs-CZ" sz="1400" dirty="0" err="1" smtClean="0"/>
                        <a:t>Customer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affect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each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other</a:t>
                      </a:r>
                      <a:r>
                        <a:rPr lang="cs-CZ" sz="1400" dirty="0" smtClean="0"/>
                        <a:t>.</a:t>
                      </a:r>
                    </a:p>
                    <a:p>
                      <a:r>
                        <a:rPr lang="cs-CZ" sz="1400" dirty="0" err="1" smtClean="0"/>
                        <a:t>Employees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affect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the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service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outcome</a:t>
                      </a:r>
                      <a:r>
                        <a:rPr lang="cs-CZ" sz="1400" dirty="0" smtClean="0"/>
                        <a:t>.</a:t>
                      </a:r>
                    </a:p>
                    <a:p>
                      <a:r>
                        <a:rPr lang="cs-CZ" sz="1400" dirty="0" err="1" smtClean="0"/>
                        <a:t>Decentralization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may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be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essential</a:t>
                      </a:r>
                      <a:r>
                        <a:rPr lang="cs-CZ" sz="1400" dirty="0" smtClean="0"/>
                        <a:t>.</a:t>
                      </a:r>
                    </a:p>
                    <a:p>
                      <a:r>
                        <a:rPr lang="cs-CZ" sz="1400" dirty="0" err="1" smtClean="0"/>
                        <a:t>Mass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production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is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difficult</a:t>
                      </a:r>
                      <a:r>
                        <a:rPr lang="cs-CZ" sz="1400" dirty="0" smtClean="0"/>
                        <a:t>.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Nonpershable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Pershable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It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is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difficult</a:t>
                      </a:r>
                      <a:r>
                        <a:rPr lang="cs-CZ" sz="1400" dirty="0" smtClean="0"/>
                        <a:t> to </a:t>
                      </a:r>
                      <a:r>
                        <a:rPr lang="cs-CZ" sz="1400" dirty="0" err="1" smtClean="0"/>
                        <a:t>synchronize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supply</a:t>
                      </a:r>
                      <a:r>
                        <a:rPr lang="cs-CZ" sz="1400" dirty="0" smtClean="0"/>
                        <a:t> and </a:t>
                      </a:r>
                      <a:r>
                        <a:rPr lang="cs-CZ" sz="1400" dirty="0" err="1" smtClean="0"/>
                        <a:t>demand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with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services</a:t>
                      </a:r>
                      <a:r>
                        <a:rPr lang="cs-CZ" sz="1400" dirty="0" smtClean="0"/>
                        <a:t>.</a:t>
                      </a:r>
                    </a:p>
                    <a:p>
                      <a:r>
                        <a:rPr lang="cs-CZ" sz="1400" dirty="0" err="1" smtClean="0"/>
                        <a:t>Services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cannot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be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returned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or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resold</a:t>
                      </a:r>
                      <a:r>
                        <a:rPr lang="cs-CZ" sz="1400" dirty="0" smtClean="0"/>
                        <a:t>.</a:t>
                      </a:r>
                      <a:endParaRPr lang="cs-CZ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1461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Challenges for Services</a:t>
            </a:r>
          </a:p>
        </p:txBody>
      </p:sp>
      <p:sp>
        <p:nvSpPr>
          <p:cNvPr id="32771" name="Rectangle 5"/>
          <p:cNvSpPr>
            <a:spLocks noGrp="1" noChangeArrowheads="1"/>
          </p:cNvSpPr>
          <p:nvPr>
            <p:ph idx="1"/>
          </p:nvPr>
        </p:nvSpPr>
        <p:spPr>
          <a:xfrm>
            <a:off x="720725" y="2017713"/>
            <a:ext cx="8234363" cy="38139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GB" altLang="cs-CZ" dirty="0" smtClean="0"/>
              <a:t>Defining and improving quality</a:t>
            </a:r>
          </a:p>
          <a:p>
            <a:pPr>
              <a:lnSpc>
                <a:spcPct val="90000"/>
              </a:lnSpc>
            </a:pPr>
            <a:r>
              <a:rPr lang="en-GB" altLang="cs-CZ" dirty="0" smtClean="0"/>
              <a:t>Ensuring the delivery of consistent quality</a:t>
            </a:r>
          </a:p>
          <a:p>
            <a:pPr>
              <a:lnSpc>
                <a:spcPct val="90000"/>
              </a:lnSpc>
            </a:pPr>
            <a:r>
              <a:rPr lang="en-GB" altLang="cs-CZ" dirty="0" smtClean="0"/>
              <a:t>Designing and testing new services</a:t>
            </a:r>
          </a:p>
          <a:p>
            <a:pPr>
              <a:lnSpc>
                <a:spcPct val="90000"/>
              </a:lnSpc>
            </a:pPr>
            <a:r>
              <a:rPr lang="en-GB" altLang="cs-CZ" dirty="0" smtClean="0"/>
              <a:t>Communicating and maintaining a consistent image</a:t>
            </a:r>
          </a:p>
          <a:p>
            <a:pPr>
              <a:lnSpc>
                <a:spcPct val="90000"/>
              </a:lnSpc>
            </a:pPr>
            <a:r>
              <a:rPr lang="en-GB" altLang="cs-CZ" dirty="0" smtClean="0"/>
              <a:t>Accommodating fluctuating demand</a:t>
            </a:r>
          </a:p>
          <a:p>
            <a:pPr>
              <a:lnSpc>
                <a:spcPct val="90000"/>
              </a:lnSpc>
            </a:pPr>
            <a:r>
              <a:rPr lang="en-GB" altLang="cs-CZ" dirty="0" smtClean="0"/>
              <a:t>Motivating and sustaining employee commitment</a:t>
            </a:r>
          </a:p>
          <a:p>
            <a:pPr>
              <a:lnSpc>
                <a:spcPct val="90000"/>
              </a:lnSpc>
            </a:pPr>
            <a:r>
              <a:rPr lang="en-GB" altLang="cs-CZ" dirty="0" smtClean="0"/>
              <a:t>Coordinating marketing, operations, and human resource efforts</a:t>
            </a:r>
          </a:p>
          <a:p>
            <a:pPr>
              <a:lnSpc>
                <a:spcPct val="90000"/>
              </a:lnSpc>
            </a:pPr>
            <a:r>
              <a:rPr lang="en-GB" altLang="cs-CZ" dirty="0" smtClean="0"/>
              <a:t>Setting prices</a:t>
            </a:r>
          </a:p>
          <a:p>
            <a:pPr>
              <a:lnSpc>
                <a:spcPct val="90000"/>
              </a:lnSpc>
            </a:pPr>
            <a:r>
              <a:rPr lang="en-GB" altLang="cs-CZ" dirty="0" smtClean="0"/>
              <a:t>Finding a balance between standardization versus customization</a:t>
            </a:r>
          </a:p>
          <a:p>
            <a:pPr>
              <a:lnSpc>
                <a:spcPct val="90000"/>
              </a:lnSpc>
            </a:pPr>
            <a:endParaRPr lang="en-GB" altLang="cs-CZ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16038" y="1125538"/>
            <a:ext cx="7827962" cy="6477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altLang="cs-CZ" sz="3500" dirty="0" smtClean="0"/>
              <a:t>Examples of Goods Companies that are Expanding into Services</a:t>
            </a:r>
          </a:p>
        </p:txBody>
      </p:sp>
      <p:pic>
        <p:nvPicPr>
          <p:cNvPr id="33795" name="Content Placeholder 9" descr="cisco logo.gif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09518" y="4665889"/>
            <a:ext cx="2478087" cy="1573213"/>
          </a:xfrm>
        </p:spPr>
      </p:pic>
      <p:pic>
        <p:nvPicPr>
          <p:cNvPr id="33796" name="Content Placeholder 8" descr="sap.gif"/>
          <p:cNvPicPr>
            <a:picLocks noGrp="1" noChangeAspect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48300" y="3156419"/>
            <a:ext cx="1722437" cy="1374775"/>
          </a:xfrm>
        </p:spPr>
      </p:pic>
      <p:pic>
        <p:nvPicPr>
          <p:cNvPr id="33798" name="Picture 6" descr="Image:Otis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544" y="3386606"/>
            <a:ext cx="22383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2" name="Content Placeholder 9" descr="GE Healthcare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900" y="51816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ssme.fi.muni.cz/system/images/BAhbBlsHOgZmSSIpMjAxMi8wNy8wNy8xMF81Ml8xOV83OTRfaWJtX2xvZ28uanBnBjoGRVQ/ibm_logo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83" y="5029200"/>
            <a:ext cx="2831966" cy="105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upload.wikimedia.org/wikipedia/en/d/db/Xerox_2008_Log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2200720"/>
            <a:ext cx="2345029" cy="703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cdn-1.famouslogos.us/images/boeing-logo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83" y="1948532"/>
            <a:ext cx="2596956" cy="120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idx="1"/>
          </p:nvPr>
        </p:nvSpPr>
        <p:spPr>
          <a:xfrm>
            <a:off x="746125" y="2017713"/>
            <a:ext cx="8234363" cy="17843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cs-CZ" sz="3200" b="1" dirty="0" smtClean="0">
                <a:solidFill>
                  <a:srgbClr val="FF9900"/>
                </a:solidFill>
              </a:rPr>
              <a:t>Thank you for the attention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Název</a:t>
            </a:r>
            <a:r>
              <a:rPr lang="en-GB" dirty="0" smtClean="0"/>
              <a:t> </a:t>
            </a:r>
            <a:r>
              <a:rPr lang="en-GB" dirty="0" err="1" smtClean="0"/>
              <a:t>prezentace</a:t>
            </a:r>
            <a:r>
              <a:rPr lang="en-GB" dirty="0" smtClean="0"/>
              <a:t> v </a:t>
            </a:r>
            <a:r>
              <a:rPr lang="en-GB" dirty="0" err="1" smtClean="0"/>
              <a:t>zápatí</a:t>
            </a:r>
            <a:endParaRPr lang="en-GB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CE12BE7-CC43-43C4-B0E1-F1EDC4789658}" type="slidenum">
              <a:rPr lang="en-GB" altLang="cs-CZ" sz="1200">
                <a:solidFill>
                  <a:srgbClr val="969696"/>
                </a:solidFill>
                <a:latin typeface="Trebuchet MS" panose="020B0603020202020204" pitchFamily="34" charset="0"/>
              </a:rPr>
              <a:pPr eaLnBrk="1" hangingPunct="1"/>
              <a:t>25</a:t>
            </a:fld>
            <a:endParaRPr lang="en-GB" altLang="cs-CZ" sz="1200" dirty="0">
              <a:solidFill>
                <a:srgbClr val="969696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6535" y="405448"/>
            <a:ext cx="7827963" cy="647700"/>
          </a:xfrm>
        </p:spPr>
        <p:txBody>
          <a:bodyPr/>
          <a:lstStyle/>
          <a:p>
            <a:r>
              <a:rPr lang="en-GB" dirty="0" smtClean="0"/>
              <a:t>Course evaluation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725" y="2017712"/>
            <a:ext cx="8234363" cy="3754437"/>
          </a:xfrm>
        </p:spPr>
        <p:txBody>
          <a:bodyPr/>
          <a:lstStyle/>
          <a:p>
            <a:r>
              <a:rPr lang="en-GB" dirty="0" smtClean="0"/>
              <a:t>Team work</a:t>
            </a:r>
          </a:p>
          <a:p>
            <a:pPr lvl="1"/>
            <a:r>
              <a:rPr lang="en-GB" dirty="0" smtClean="0"/>
              <a:t>Student will make a group of 2 – 4 members</a:t>
            </a:r>
          </a:p>
          <a:p>
            <a:pPr lvl="1"/>
            <a:r>
              <a:rPr lang="en-GB" dirty="0" smtClean="0"/>
              <a:t>Prepare short presentation (5 minutes) of marketing of selected company (case)</a:t>
            </a:r>
          </a:p>
          <a:p>
            <a:pPr lvl="1"/>
            <a:r>
              <a:rPr lang="en-GB" dirty="0" smtClean="0"/>
              <a:t>Try to answer:</a:t>
            </a:r>
          </a:p>
          <a:p>
            <a:pPr lvl="2"/>
            <a:r>
              <a:rPr lang="en-GB" dirty="0" smtClean="0"/>
              <a:t>What is unique on this company (approach)?</a:t>
            </a:r>
          </a:p>
          <a:p>
            <a:pPr lvl="2"/>
            <a:r>
              <a:rPr lang="en-GB" dirty="0" smtClean="0"/>
              <a:t>Why have you chosen it?</a:t>
            </a:r>
          </a:p>
          <a:p>
            <a:pPr lvl="1"/>
            <a:r>
              <a:rPr lang="en-GB" dirty="0" smtClean="0"/>
              <a:t>The presentations will held at the beginning of each lesson.</a:t>
            </a:r>
          </a:p>
          <a:p>
            <a:r>
              <a:rPr lang="en-GB" dirty="0" smtClean="0"/>
              <a:t>Written exam at the end of the course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B73500-1675-4130-8129-3FB4D896021D}" type="slidenum">
              <a:rPr lang="en-GB" altLang="cs-CZ" smtClean="0"/>
              <a:pPr/>
              <a:t>3</a:t>
            </a:fld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3356171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720725" y="882943"/>
            <a:ext cx="7827963" cy="647700"/>
          </a:xfrm>
        </p:spPr>
        <p:txBody>
          <a:bodyPr/>
          <a:lstStyle/>
          <a:p>
            <a:r>
              <a:rPr lang="en-GB" altLang="cs-CZ" dirty="0" smtClean="0"/>
              <a:t>Definition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720725" y="2017713"/>
            <a:ext cx="8234363" cy="289952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GB" altLang="cs-CZ" dirty="0" smtClean="0"/>
              <a:t>Marketing is defined by the American Marketing Association [AMA] as </a:t>
            </a:r>
            <a:r>
              <a:rPr lang="en-GB" altLang="cs-CZ" i="1" dirty="0" smtClean="0"/>
              <a:t>"the activity, set of institutions, and processes for creating, communicating, delivering, and exchanging offerings that have value for customers, clients, partners, and society at large."</a:t>
            </a:r>
            <a:r>
              <a:rPr lang="en-GB" altLang="cs-CZ" dirty="0" smtClean="0"/>
              <a:t> 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alt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Název</a:t>
            </a:r>
            <a:r>
              <a:rPr lang="en-GB" dirty="0" smtClean="0"/>
              <a:t> </a:t>
            </a:r>
            <a:r>
              <a:rPr lang="en-GB" dirty="0" err="1" smtClean="0"/>
              <a:t>prezentace</a:t>
            </a:r>
            <a:r>
              <a:rPr lang="en-GB" dirty="0" smtClean="0"/>
              <a:t> v </a:t>
            </a:r>
            <a:r>
              <a:rPr lang="en-GB" dirty="0" err="1" smtClean="0"/>
              <a:t>zápatí</a:t>
            </a:r>
            <a:endParaRPr lang="en-GB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B88EC7B-05FC-4473-8C4E-83540F8B8F65}" type="slidenum">
              <a:rPr lang="en-GB" altLang="cs-CZ" sz="1200">
                <a:solidFill>
                  <a:srgbClr val="969696"/>
                </a:solidFill>
                <a:latin typeface="Trebuchet MS" panose="020B0603020202020204" pitchFamily="34" charset="0"/>
              </a:rPr>
              <a:pPr eaLnBrk="1" hangingPunct="1"/>
              <a:t>4</a:t>
            </a:fld>
            <a:endParaRPr lang="en-GB" altLang="cs-CZ" sz="1200" dirty="0">
              <a:solidFill>
                <a:srgbClr val="969696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11"/>
          <p:cNvSpPr txBox="1">
            <a:spLocks noChangeArrowheads="1"/>
          </p:cNvSpPr>
          <p:nvPr/>
        </p:nvSpPr>
        <p:spPr bwMode="auto">
          <a:xfrm>
            <a:off x="685800" y="1828800"/>
            <a:ext cx="8001000" cy="2354487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cs-CZ" sz="4900" b="1" i="1" dirty="0" smtClean="0">
                <a:solidFill>
                  <a:srgbClr val="A87C00"/>
                </a:solidFill>
              </a:rPr>
              <a:t>Why should we concentrate to marketing of services?</a:t>
            </a:r>
            <a:endParaRPr lang="en-GB" altLang="cs-CZ" sz="4900" b="1" i="1" dirty="0">
              <a:solidFill>
                <a:srgbClr val="A87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hlink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altLang="cs-CZ" sz="3800" dirty="0" smtClean="0"/>
              <a:t>Introduction to Services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30188" indent="-230188" defTabSz="809625"/>
            <a:r>
              <a:rPr lang="en-GB" altLang="cs-CZ" sz="2900" dirty="0" smtClean="0"/>
              <a:t>What are services?</a:t>
            </a:r>
          </a:p>
          <a:p>
            <a:pPr marL="230188" indent="-230188" defTabSz="809625"/>
            <a:r>
              <a:rPr lang="en-GB" altLang="cs-CZ" sz="2900" dirty="0" smtClean="0"/>
              <a:t>Why services marketing?</a:t>
            </a:r>
          </a:p>
          <a:p>
            <a:pPr marL="230188" indent="-230188" defTabSz="809625"/>
            <a:r>
              <a:rPr lang="en-GB" altLang="cs-CZ" sz="2900" dirty="0" smtClean="0"/>
              <a:t>Service and Technology</a:t>
            </a:r>
          </a:p>
          <a:p>
            <a:pPr marL="230188" indent="-230188" defTabSz="809625"/>
            <a:r>
              <a:rPr lang="en-GB" altLang="cs-CZ" sz="2900" dirty="0" smtClean="0"/>
              <a:t>Characteristics of Services Compared to Goods</a:t>
            </a:r>
          </a:p>
          <a:p>
            <a:pPr marL="230188" indent="-230188" defTabSz="809625"/>
            <a:r>
              <a:rPr lang="en-GB" altLang="cs-CZ" sz="2900" dirty="0" smtClean="0"/>
              <a:t>Services Marketing Mix</a:t>
            </a:r>
          </a:p>
          <a:p>
            <a:pPr marL="230188" indent="-230188" defTabSz="809625"/>
            <a:r>
              <a:rPr lang="en-GB" altLang="cs-CZ" sz="2900" dirty="0" smtClean="0"/>
              <a:t>Staying Focused on the Customer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sz="3200" dirty="0" smtClean="0"/>
              <a:t>Introduction to Services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720725" y="2017713"/>
            <a:ext cx="8234363" cy="3200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altLang="cs-CZ" sz="2100" dirty="0" smtClean="0"/>
              <a:t>Explain what services are and identify important trends in services.</a:t>
            </a:r>
          </a:p>
          <a:p>
            <a:pPr lvl="4">
              <a:lnSpc>
                <a:spcPct val="90000"/>
              </a:lnSpc>
            </a:pPr>
            <a:endParaRPr lang="en-GB" altLang="cs-CZ" sz="1400" dirty="0" smtClean="0"/>
          </a:p>
          <a:p>
            <a:pPr>
              <a:lnSpc>
                <a:spcPct val="90000"/>
              </a:lnSpc>
            </a:pPr>
            <a:r>
              <a:rPr lang="en-GB" altLang="cs-CZ" sz="2100" dirty="0" smtClean="0"/>
              <a:t>Explain the need for special services marketing concepts and practices and why the need has developed and is accelerating.</a:t>
            </a:r>
          </a:p>
          <a:p>
            <a:pPr lvl="4">
              <a:lnSpc>
                <a:spcPct val="90000"/>
              </a:lnSpc>
            </a:pPr>
            <a:endParaRPr lang="en-GB" altLang="cs-CZ" sz="1400" dirty="0" smtClean="0"/>
          </a:p>
          <a:p>
            <a:pPr>
              <a:lnSpc>
                <a:spcPct val="90000"/>
              </a:lnSpc>
            </a:pPr>
            <a:r>
              <a:rPr lang="en-GB" altLang="cs-CZ" sz="2100" dirty="0" smtClean="0"/>
              <a:t>Explore the profound impact of technology on service.</a:t>
            </a:r>
          </a:p>
          <a:p>
            <a:pPr lvl="4">
              <a:lnSpc>
                <a:spcPct val="90000"/>
              </a:lnSpc>
            </a:pPr>
            <a:endParaRPr lang="en-GB" altLang="cs-CZ" sz="1400" dirty="0" smtClean="0"/>
          </a:p>
          <a:p>
            <a:pPr>
              <a:lnSpc>
                <a:spcPct val="90000"/>
              </a:lnSpc>
            </a:pPr>
            <a:r>
              <a:rPr lang="en-GB" altLang="cs-CZ" sz="2100" dirty="0" smtClean="0"/>
              <a:t>Outline the basic differences between goods and services and the resulting challenges and opportunities for service businesses.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Examples of Service Industries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720725" y="2017712"/>
            <a:ext cx="8234363" cy="43830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altLang="cs-CZ" sz="2100" dirty="0" smtClean="0"/>
              <a:t>Health Care</a:t>
            </a:r>
          </a:p>
          <a:p>
            <a:pPr lvl="1">
              <a:lnSpc>
                <a:spcPct val="80000"/>
              </a:lnSpc>
            </a:pPr>
            <a:r>
              <a:rPr lang="en-GB" altLang="cs-CZ" sz="1800" dirty="0" smtClean="0"/>
              <a:t>hospital, medical practice, dentistry, eye care</a:t>
            </a:r>
          </a:p>
          <a:p>
            <a:pPr>
              <a:lnSpc>
                <a:spcPct val="80000"/>
              </a:lnSpc>
            </a:pPr>
            <a:r>
              <a:rPr lang="en-GB" altLang="cs-CZ" sz="2100" dirty="0" smtClean="0"/>
              <a:t>Professional Services</a:t>
            </a:r>
          </a:p>
          <a:p>
            <a:pPr lvl="1">
              <a:lnSpc>
                <a:spcPct val="80000"/>
              </a:lnSpc>
            </a:pPr>
            <a:r>
              <a:rPr lang="en-GB" altLang="cs-CZ" sz="1800" dirty="0" smtClean="0"/>
              <a:t>accounting, legal, architectural</a:t>
            </a:r>
          </a:p>
          <a:p>
            <a:pPr>
              <a:lnSpc>
                <a:spcPct val="80000"/>
              </a:lnSpc>
            </a:pPr>
            <a:r>
              <a:rPr lang="en-GB" altLang="cs-CZ" sz="2100" dirty="0" smtClean="0"/>
              <a:t>Financial Services</a:t>
            </a:r>
          </a:p>
          <a:p>
            <a:pPr lvl="1">
              <a:lnSpc>
                <a:spcPct val="80000"/>
              </a:lnSpc>
            </a:pPr>
            <a:r>
              <a:rPr lang="en-GB" altLang="cs-CZ" sz="1800" dirty="0" smtClean="0"/>
              <a:t>banking, investment advising, insurance</a:t>
            </a:r>
          </a:p>
          <a:p>
            <a:pPr>
              <a:lnSpc>
                <a:spcPct val="80000"/>
              </a:lnSpc>
            </a:pPr>
            <a:r>
              <a:rPr lang="en-GB" altLang="cs-CZ" sz="2100" dirty="0" smtClean="0"/>
              <a:t>Hospitality</a:t>
            </a:r>
          </a:p>
          <a:p>
            <a:pPr lvl="1">
              <a:lnSpc>
                <a:spcPct val="80000"/>
              </a:lnSpc>
            </a:pPr>
            <a:r>
              <a:rPr lang="en-GB" altLang="cs-CZ" sz="1800" dirty="0" smtClean="0"/>
              <a:t>restaurant, hotel/motel, bed &amp; breakfast </a:t>
            </a:r>
          </a:p>
          <a:p>
            <a:pPr lvl="1">
              <a:lnSpc>
                <a:spcPct val="80000"/>
              </a:lnSpc>
            </a:pPr>
            <a:r>
              <a:rPr lang="en-GB" altLang="cs-CZ" sz="1800" dirty="0" smtClean="0"/>
              <a:t>ski resort, rafting</a:t>
            </a:r>
          </a:p>
          <a:p>
            <a:pPr>
              <a:lnSpc>
                <a:spcPct val="80000"/>
              </a:lnSpc>
            </a:pPr>
            <a:r>
              <a:rPr lang="en-GB" altLang="cs-CZ" sz="2100" dirty="0" smtClean="0"/>
              <a:t>Travel</a:t>
            </a:r>
          </a:p>
          <a:p>
            <a:pPr lvl="1">
              <a:lnSpc>
                <a:spcPct val="80000"/>
              </a:lnSpc>
            </a:pPr>
            <a:r>
              <a:rPr lang="en-GB" altLang="cs-CZ" sz="1800" dirty="0" smtClean="0"/>
              <a:t>airline, travel agency, theme park</a:t>
            </a:r>
          </a:p>
          <a:p>
            <a:pPr>
              <a:lnSpc>
                <a:spcPct val="80000"/>
              </a:lnSpc>
            </a:pPr>
            <a:r>
              <a:rPr lang="en-GB" altLang="cs-CZ" sz="2100" dirty="0" smtClean="0"/>
              <a:t>Others</a:t>
            </a:r>
          </a:p>
          <a:p>
            <a:pPr lvl="1">
              <a:lnSpc>
                <a:spcPct val="80000"/>
              </a:lnSpc>
            </a:pPr>
            <a:r>
              <a:rPr lang="en-GB" altLang="cs-CZ" sz="1800" dirty="0" smtClean="0"/>
              <a:t>hair styling, pest control, plumbing, lawn maintenance, </a:t>
            </a:r>
            <a:r>
              <a:rPr lang="en-GB" altLang="cs-CZ" sz="1800" dirty="0" err="1" smtClean="0"/>
              <a:t>counseling</a:t>
            </a:r>
            <a:r>
              <a:rPr lang="en-GB" altLang="cs-CZ" sz="1800" dirty="0" smtClean="0"/>
              <a:t> services, health club, interior design</a:t>
            </a:r>
          </a:p>
          <a:p>
            <a:pPr>
              <a:lnSpc>
                <a:spcPct val="80000"/>
              </a:lnSpc>
            </a:pPr>
            <a:endParaRPr lang="en-GB" altLang="cs-CZ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cs-CZ" sz="3200" b="0" dirty="0" smtClean="0"/>
              <a:t>Contributions of Service Industries to</a:t>
            </a:r>
            <a:br>
              <a:rPr lang="en-GB" altLang="cs-CZ" sz="3200" b="0" dirty="0" smtClean="0"/>
            </a:br>
            <a:r>
              <a:rPr lang="en-GB" altLang="cs-CZ" sz="3200" b="0" dirty="0" smtClean="0"/>
              <a:t>Gross Domestic Product</a:t>
            </a:r>
            <a:endParaRPr lang="en-GB" altLang="cs-CZ" sz="3200" dirty="0" smtClean="0"/>
          </a:p>
        </p:txBody>
      </p:sp>
      <p:sp>
        <p:nvSpPr>
          <p:cNvPr id="15363" name="Rectangle 8"/>
          <p:cNvSpPr>
            <a:spLocks noChangeArrowheads="1"/>
          </p:cNvSpPr>
          <p:nvPr/>
        </p:nvSpPr>
        <p:spPr bwMode="auto">
          <a:xfrm>
            <a:off x="417513" y="6653213"/>
            <a:ext cx="8726487" cy="2047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GB" altLang="cs-CZ" dirty="0"/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2254286"/>
              </p:ext>
            </p:extLst>
          </p:nvPr>
        </p:nvGraphicFramePr>
        <p:xfrm>
          <a:off x="3457575" y="1470689"/>
          <a:ext cx="5091113" cy="3214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2981706"/>
              </p:ext>
            </p:extLst>
          </p:nvPr>
        </p:nvGraphicFramePr>
        <p:xfrm>
          <a:off x="4052887" y="3643312"/>
          <a:ext cx="5091113" cy="3214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440818"/>
              </p:ext>
            </p:extLst>
          </p:nvPr>
        </p:nvGraphicFramePr>
        <p:xfrm>
          <a:off x="195278" y="2605881"/>
          <a:ext cx="5091113" cy="3214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měsi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MU_PPTprezentace_sablona_CZ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6190</TotalTime>
  <Words>1229</Words>
  <Application>Microsoft Office PowerPoint</Application>
  <PresentationFormat>Předvádění na obrazovce (4:3)</PresentationFormat>
  <Paragraphs>234</Paragraphs>
  <Slides>25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25</vt:i4>
      </vt:variant>
    </vt:vector>
  </HeadingPairs>
  <TitlesOfParts>
    <vt:vector size="38" baseType="lpstr">
      <vt:lpstr>Arial</vt:lpstr>
      <vt:lpstr>Calibri</vt:lpstr>
      <vt:lpstr>Calibri Light</vt:lpstr>
      <vt:lpstr>Tahoma</vt:lpstr>
      <vt:lpstr>Times New Roman</vt:lpstr>
      <vt:lpstr>Trebuchet MS</vt:lpstr>
      <vt:lpstr>Verdana</vt:lpstr>
      <vt:lpstr>Wingdings</vt:lpstr>
      <vt:lpstr>ヒラギノ角ゴ Pro W3</vt:lpstr>
      <vt:lpstr>1_Směsi</vt:lpstr>
      <vt:lpstr>2_Směsi</vt:lpstr>
      <vt:lpstr>1_MU_PPTprezentace_sablona_CZ</vt:lpstr>
      <vt:lpstr>3_Směsi</vt:lpstr>
      <vt:lpstr>Introduction to service marketing   </vt:lpstr>
      <vt:lpstr>Content of the course</vt:lpstr>
      <vt:lpstr>Course evaluation</vt:lpstr>
      <vt:lpstr>Definition</vt:lpstr>
      <vt:lpstr>Prezentace aplikace PowerPoint</vt:lpstr>
      <vt:lpstr>Introduction to Services</vt:lpstr>
      <vt:lpstr>Introduction to Services</vt:lpstr>
      <vt:lpstr>Examples of Service Industries</vt:lpstr>
      <vt:lpstr>Contributions of Service Industries to Gross Domestic Product</vt:lpstr>
      <vt:lpstr>Tangibility Spectrum</vt:lpstr>
      <vt:lpstr>Overview:  Why Services Matter</vt:lpstr>
      <vt:lpstr>Why do firms focus on Services?</vt:lpstr>
      <vt:lpstr>Why study Services Marketing?</vt:lpstr>
      <vt:lpstr>What is Service? The Old View</vt:lpstr>
      <vt:lpstr>What is Service? The New View</vt:lpstr>
      <vt:lpstr>Service Can Mean all of These</vt:lpstr>
      <vt:lpstr>Characteristics of Services Compared to Goods</vt:lpstr>
      <vt:lpstr>Implications of Intangibility</vt:lpstr>
      <vt:lpstr>Implications of Heterogeneity</vt:lpstr>
      <vt:lpstr>Implications of Simultaneous Production and Consumption</vt:lpstr>
      <vt:lpstr>Implications of Perishability</vt:lpstr>
      <vt:lpstr>Comparing goods and services</vt:lpstr>
      <vt:lpstr>Challenges for Services</vt:lpstr>
      <vt:lpstr>Examples of Goods Companies that are Expanding into Services</vt:lpstr>
      <vt:lpstr>Prezentace aplikace PowerPoint</vt:lpstr>
    </vt:vector>
  </TitlesOfParts>
  <Manager>133@mail.muni.cz</Manager>
  <Company>FI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133@mail.muni.cz</dc:creator>
  <cp:lastModifiedBy>qwalletz</cp:lastModifiedBy>
  <cp:revision>24</cp:revision>
  <cp:lastPrinted>1601-01-01T00:00:00Z</cp:lastPrinted>
  <dcterms:created xsi:type="dcterms:W3CDTF">2007-07-04T09:04:26Z</dcterms:created>
  <dcterms:modified xsi:type="dcterms:W3CDTF">2016-02-27T15:18:19Z</dcterms:modified>
</cp:coreProperties>
</file>