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43"/>
  </p:notesMasterIdLst>
  <p:sldIdLst>
    <p:sldId id="256" r:id="rId3"/>
    <p:sldId id="261" r:id="rId4"/>
    <p:sldId id="271" r:id="rId5"/>
    <p:sldId id="272" r:id="rId6"/>
    <p:sldId id="277" r:id="rId7"/>
    <p:sldId id="278" r:id="rId8"/>
    <p:sldId id="273" r:id="rId9"/>
    <p:sldId id="274" r:id="rId10"/>
    <p:sldId id="275" r:id="rId11"/>
    <p:sldId id="279" r:id="rId12"/>
    <p:sldId id="276" r:id="rId13"/>
    <p:sldId id="280" r:id="rId14"/>
    <p:sldId id="281" r:id="rId15"/>
    <p:sldId id="282" r:id="rId16"/>
    <p:sldId id="283" r:id="rId17"/>
    <p:sldId id="293" r:id="rId18"/>
    <p:sldId id="341" r:id="rId19"/>
    <p:sldId id="353" r:id="rId20"/>
    <p:sldId id="342" r:id="rId21"/>
    <p:sldId id="322" r:id="rId22"/>
    <p:sldId id="339" r:id="rId23"/>
    <p:sldId id="340" r:id="rId24"/>
    <p:sldId id="346" r:id="rId25"/>
    <p:sldId id="347" r:id="rId26"/>
    <p:sldId id="348" r:id="rId27"/>
    <p:sldId id="343" r:id="rId28"/>
    <p:sldId id="349" r:id="rId29"/>
    <p:sldId id="350" r:id="rId30"/>
    <p:sldId id="303" r:id="rId31"/>
    <p:sldId id="338" r:id="rId32"/>
    <p:sldId id="311" r:id="rId33"/>
    <p:sldId id="312" r:id="rId34"/>
    <p:sldId id="313" r:id="rId35"/>
    <p:sldId id="328" r:id="rId36"/>
    <p:sldId id="319" r:id="rId37"/>
    <p:sldId id="327" r:id="rId38"/>
    <p:sldId id="354" r:id="rId39"/>
    <p:sldId id="355" r:id="rId40"/>
    <p:sldId id="357" r:id="rId41"/>
    <p:sldId id="35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77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829" autoAdjust="0"/>
  </p:normalViewPr>
  <p:slideViewPr>
    <p:cSldViewPr>
      <p:cViewPr varScale="1">
        <p:scale>
          <a:sx n="70" d="100"/>
          <a:sy n="70" d="100"/>
        </p:scale>
        <p:origin x="112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3ADC9-9EB6-4CE6-A8AF-B84A62F8461B}" type="doc">
      <dgm:prSet loTypeId="urn:microsoft.com/office/officeart/2005/8/layout/cycle8" loCatId="cycle" qsTypeId="urn:microsoft.com/office/officeart/2005/8/quickstyle/3d1" qsCatId="3D" csTypeId="urn:microsoft.com/office/officeart/2005/8/colors/accent1_2#1" csCatId="accent1" phldr="1"/>
      <dgm:spPr/>
    </dgm:pt>
    <dgm:pt modelId="{9A5CD7D1-1FB2-4D65-AB38-F31A38D21197}">
      <dgm:prSet phldrT="[Text]"/>
      <dgm:spPr/>
      <dgm:t>
        <a:bodyPr/>
        <a:lstStyle/>
        <a:p>
          <a:r>
            <a:rPr lang="en-US" dirty="0" smtClean="0"/>
            <a:t>Production</a:t>
          </a:r>
          <a:endParaRPr lang="lt-LT" dirty="0"/>
        </a:p>
      </dgm:t>
    </dgm:pt>
    <dgm:pt modelId="{735368C0-DD3E-4756-9B12-DA1A8C954DE0}" type="parTrans" cxnId="{B12F3C97-1979-4545-B191-0F682E7CE550}">
      <dgm:prSet/>
      <dgm:spPr/>
      <dgm:t>
        <a:bodyPr/>
        <a:lstStyle/>
        <a:p>
          <a:endParaRPr lang="lt-LT"/>
        </a:p>
      </dgm:t>
    </dgm:pt>
    <dgm:pt modelId="{3909E8B2-F4FB-4FE6-A78C-AAEAD3298C5C}" type="sibTrans" cxnId="{B12F3C97-1979-4545-B191-0F682E7CE550}">
      <dgm:prSet/>
      <dgm:spPr/>
      <dgm:t>
        <a:bodyPr/>
        <a:lstStyle/>
        <a:p>
          <a:endParaRPr lang="lt-LT"/>
        </a:p>
      </dgm:t>
    </dgm:pt>
    <dgm:pt modelId="{ECD07F45-0A0E-40CE-8F22-932542762FED}">
      <dgm:prSet phldrT="[Text]"/>
      <dgm:spPr/>
      <dgm:t>
        <a:bodyPr/>
        <a:lstStyle/>
        <a:p>
          <a:r>
            <a:rPr lang="en-US" dirty="0" smtClean="0"/>
            <a:t>Finance</a:t>
          </a:r>
          <a:endParaRPr lang="lt-LT" dirty="0"/>
        </a:p>
      </dgm:t>
    </dgm:pt>
    <dgm:pt modelId="{CACA13D4-0A2E-438F-B08B-CED3F7A7DAA9}" type="parTrans" cxnId="{E0381127-B760-417C-9FE3-21D1591820E2}">
      <dgm:prSet/>
      <dgm:spPr/>
      <dgm:t>
        <a:bodyPr/>
        <a:lstStyle/>
        <a:p>
          <a:endParaRPr lang="lt-LT"/>
        </a:p>
      </dgm:t>
    </dgm:pt>
    <dgm:pt modelId="{EEB12348-D35F-4B4F-9DE0-17AC7FD77677}" type="sibTrans" cxnId="{E0381127-B760-417C-9FE3-21D1591820E2}">
      <dgm:prSet/>
      <dgm:spPr/>
      <dgm:t>
        <a:bodyPr/>
        <a:lstStyle/>
        <a:p>
          <a:endParaRPr lang="lt-LT"/>
        </a:p>
      </dgm:t>
    </dgm:pt>
    <dgm:pt modelId="{CFC9DA2D-25A7-442A-A4F9-44CC700737DC}">
      <dgm:prSet phldrT="[Text]"/>
      <dgm:spPr/>
      <dgm:t>
        <a:bodyPr/>
        <a:lstStyle/>
        <a:p>
          <a:r>
            <a:rPr lang="en-US" dirty="0" smtClean="0"/>
            <a:t>Marketing</a:t>
          </a:r>
          <a:endParaRPr lang="lt-LT" dirty="0"/>
        </a:p>
      </dgm:t>
    </dgm:pt>
    <dgm:pt modelId="{77D4CCA5-F212-4FE6-8039-5D5D25548480}" type="parTrans" cxnId="{D7B0CF76-5D80-4C33-9BE1-F57B3B1E6872}">
      <dgm:prSet/>
      <dgm:spPr/>
      <dgm:t>
        <a:bodyPr/>
        <a:lstStyle/>
        <a:p>
          <a:endParaRPr lang="lt-LT"/>
        </a:p>
      </dgm:t>
    </dgm:pt>
    <dgm:pt modelId="{DF8684C4-DE3E-4CE1-8D12-D0818F4E5DA7}" type="sibTrans" cxnId="{D7B0CF76-5D80-4C33-9BE1-F57B3B1E6872}">
      <dgm:prSet/>
      <dgm:spPr/>
      <dgm:t>
        <a:bodyPr/>
        <a:lstStyle/>
        <a:p>
          <a:endParaRPr lang="lt-LT"/>
        </a:p>
      </dgm:t>
    </dgm:pt>
    <dgm:pt modelId="{F8E2876C-96F2-488A-AB20-0A435D8D1BA9}">
      <dgm:prSet phldrT="[Text]" custT="1"/>
      <dgm:spPr/>
      <dgm:t>
        <a:bodyPr/>
        <a:lstStyle/>
        <a:p>
          <a:r>
            <a:rPr lang="en-US" sz="1400" dirty="0" smtClean="0"/>
            <a:t>Personnel</a:t>
          </a:r>
          <a:endParaRPr lang="lt-LT" sz="1400" dirty="0"/>
        </a:p>
      </dgm:t>
    </dgm:pt>
    <dgm:pt modelId="{96116A67-2940-475A-93EA-5D8FE547EED5}" type="parTrans" cxnId="{8BA69B7E-09A0-4A9D-95F7-03BEE6B35E81}">
      <dgm:prSet/>
      <dgm:spPr/>
      <dgm:t>
        <a:bodyPr/>
        <a:lstStyle/>
        <a:p>
          <a:endParaRPr lang="lt-LT"/>
        </a:p>
      </dgm:t>
    </dgm:pt>
    <dgm:pt modelId="{FAE3A893-292A-4DC6-9374-11D429D9DE03}" type="sibTrans" cxnId="{8BA69B7E-09A0-4A9D-95F7-03BEE6B35E81}">
      <dgm:prSet/>
      <dgm:spPr/>
      <dgm:t>
        <a:bodyPr/>
        <a:lstStyle/>
        <a:p>
          <a:endParaRPr lang="lt-LT"/>
        </a:p>
      </dgm:t>
    </dgm:pt>
    <dgm:pt modelId="{0B13F1CA-3FEB-400B-836B-AEB2F2AFF014}" type="pres">
      <dgm:prSet presAssocID="{6753ADC9-9EB6-4CE6-A8AF-B84A62F8461B}" presName="compositeShape" presStyleCnt="0">
        <dgm:presLayoutVars>
          <dgm:chMax val="7"/>
          <dgm:dir/>
          <dgm:resizeHandles val="exact"/>
        </dgm:presLayoutVars>
      </dgm:prSet>
      <dgm:spPr/>
    </dgm:pt>
    <dgm:pt modelId="{7639A479-DBB4-41CC-AD44-D67ADDD1371F}" type="pres">
      <dgm:prSet presAssocID="{6753ADC9-9EB6-4CE6-A8AF-B84A62F8461B}" presName="wedge1" presStyleLbl="node1" presStyleIdx="0" presStyleCnt="4" custLinFactNeighborX="525" custLinFactNeighborY="1240"/>
      <dgm:spPr/>
      <dgm:t>
        <a:bodyPr/>
        <a:lstStyle/>
        <a:p>
          <a:endParaRPr lang="lt-LT"/>
        </a:p>
      </dgm:t>
    </dgm:pt>
    <dgm:pt modelId="{C72DF2A7-37E4-4B92-A1E6-F98A31756515}" type="pres">
      <dgm:prSet presAssocID="{6753ADC9-9EB6-4CE6-A8AF-B84A62F8461B}" presName="dummy1a" presStyleCnt="0"/>
      <dgm:spPr/>
    </dgm:pt>
    <dgm:pt modelId="{06BE79ED-55A3-46BD-AA74-3B1D6FA00BB8}" type="pres">
      <dgm:prSet presAssocID="{6753ADC9-9EB6-4CE6-A8AF-B84A62F8461B}" presName="dummy1b" presStyleCnt="0"/>
      <dgm:spPr/>
    </dgm:pt>
    <dgm:pt modelId="{04454A46-EF71-4C4E-8CF4-B1726DC76392}" type="pres">
      <dgm:prSet presAssocID="{6753ADC9-9EB6-4CE6-A8AF-B84A62F8461B}" presName="wedge1Tx" presStyleLbl="node1" presStyleIdx="0" presStyleCnt="4">
        <dgm:presLayoutVars>
          <dgm:chMax val="0"/>
          <dgm:chPref val="0"/>
          <dgm:bulletEnabled val="1"/>
        </dgm:presLayoutVars>
      </dgm:prSet>
      <dgm:spPr/>
      <dgm:t>
        <a:bodyPr/>
        <a:lstStyle/>
        <a:p>
          <a:endParaRPr lang="lt-LT"/>
        </a:p>
      </dgm:t>
    </dgm:pt>
    <dgm:pt modelId="{8AACEDEF-BE4B-450E-AB8C-FD7B5A87A60B}" type="pres">
      <dgm:prSet presAssocID="{6753ADC9-9EB6-4CE6-A8AF-B84A62F8461B}" presName="wedge2" presStyleLbl="node1" presStyleIdx="1" presStyleCnt="4"/>
      <dgm:spPr/>
      <dgm:t>
        <a:bodyPr/>
        <a:lstStyle/>
        <a:p>
          <a:endParaRPr lang="lt-LT"/>
        </a:p>
      </dgm:t>
    </dgm:pt>
    <dgm:pt modelId="{2096CD94-3EBB-49A5-A6D9-9184558290CF}" type="pres">
      <dgm:prSet presAssocID="{6753ADC9-9EB6-4CE6-A8AF-B84A62F8461B}" presName="dummy2a" presStyleCnt="0"/>
      <dgm:spPr/>
    </dgm:pt>
    <dgm:pt modelId="{89F33E69-3458-4014-92A3-0E8C998AD9E5}" type="pres">
      <dgm:prSet presAssocID="{6753ADC9-9EB6-4CE6-A8AF-B84A62F8461B}" presName="dummy2b" presStyleCnt="0"/>
      <dgm:spPr/>
    </dgm:pt>
    <dgm:pt modelId="{5329690E-C734-47A7-BF16-D3BE7C87D7DE}" type="pres">
      <dgm:prSet presAssocID="{6753ADC9-9EB6-4CE6-A8AF-B84A62F8461B}" presName="wedge2Tx" presStyleLbl="node1" presStyleIdx="1" presStyleCnt="4">
        <dgm:presLayoutVars>
          <dgm:chMax val="0"/>
          <dgm:chPref val="0"/>
          <dgm:bulletEnabled val="1"/>
        </dgm:presLayoutVars>
      </dgm:prSet>
      <dgm:spPr/>
      <dgm:t>
        <a:bodyPr/>
        <a:lstStyle/>
        <a:p>
          <a:endParaRPr lang="lt-LT"/>
        </a:p>
      </dgm:t>
    </dgm:pt>
    <dgm:pt modelId="{CEDE0BBA-58FD-45EC-BFB2-978A5D051848}" type="pres">
      <dgm:prSet presAssocID="{6753ADC9-9EB6-4CE6-A8AF-B84A62F8461B}" presName="wedge3" presStyleLbl="node1" presStyleIdx="2" presStyleCnt="4"/>
      <dgm:spPr/>
      <dgm:t>
        <a:bodyPr/>
        <a:lstStyle/>
        <a:p>
          <a:endParaRPr lang="lt-LT"/>
        </a:p>
      </dgm:t>
    </dgm:pt>
    <dgm:pt modelId="{86AF0E1E-744F-491E-9CCA-948580085A13}" type="pres">
      <dgm:prSet presAssocID="{6753ADC9-9EB6-4CE6-A8AF-B84A62F8461B}" presName="dummy3a" presStyleCnt="0"/>
      <dgm:spPr/>
    </dgm:pt>
    <dgm:pt modelId="{89FE87D2-0447-46B4-84E4-17EF881EFE9F}" type="pres">
      <dgm:prSet presAssocID="{6753ADC9-9EB6-4CE6-A8AF-B84A62F8461B}" presName="dummy3b" presStyleCnt="0"/>
      <dgm:spPr/>
    </dgm:pt>
    <dgm:pt modelId="{39D55E18-3FDA-4F7B-820D-909AD1201365}" type="pres">
      <dgm:prSet presAssocID="{6753ADC9-9EB6-4CE6-A8AF-B84A62F8461B}" presName="wedge3Tx" presStyleLbl="node1" presStyleIdx="2" presStyleCnt="4">
        <dgm:presLayoutVars>
          <dgm:chMax val="0"/>
          <dgm:chPref val="0"/>
          <dgm:bulletEnabled val="1"/>
        </dgm:presLayoutVars>
      </dgm:prSet>
      <dgm:spPr/>
      <dgm:t>
        <a:bodyPr/>
        <a:lstStyle/>
        <a:p>
          <a:endParaRPr lang="lt-LT"/>
        </a:p>
      </dgm:t>
    </dgm:pt>
    <dgm:pt modelId="{BDE4B8DA-4F79-4EC3-AA77-99C047A289B0}" type="pres">
      <dgm:prSet presAssocID="{6753ADC9-9EB6-4CE6-A8AF-B84A62F8461B}" presName="wedge4" presStyleLbl="node1" presStyleIdx="3" presStyleCnt="4"/>
      <dgm:spPr/>
      <dgm:t>
        <a:bodyPr/>
        <a:lstStyle/>
        <a:p>
          <a:endParaRPr lang="lt-LT"/>
        </a:p>
      </dgm:t>
    </dgm:pt>
    <dgm:pt modelId="{C6224DB4-74F0-4A7B-8516-03567D026939}" type="pres">
      <dgm:prSet presAssocID="{6753ADC9-9EB6-4CE6-A8AF-B84A62F8461B}" presName="dummy4a" presStyleCnt="0"/>
      <dgm:spPr/>
    </dgm:pt>
    <dgm:pt modelId="{ABA657BC-F309-44E0-9EBC-7182C9F9444C}" type="pres">
      <dgm:prSet presAssocID="{6753ADC9-9EB6-4CE6-A8AF-B84A62F8461B}" presName="dummy4b" presStyleCnt="0"/>
      <dgm:spPr/>
    </dgm:pt>
    <dgm:pt modelId="{445327DE-C0B8-4494-BF6D-263AF8D53184}" type="pres">
      <dgm:prSet presAssocID="{6753ADC9-9EB6-4CE6-A8AF-B84A62F8461B}" presName="wedge4Tx" presStyleLbl="node1" presStyleIdx="3" presStyleCnt="4">
        <dgm:presLayoutVars>
          <dgm:chMax val="0"/>
          <dgm:chPref val="0"/>
          <dgm:bulletEnabled val="1"/>
        </dgm:presLayoutVars>
      </dgm:prSet>
      <dgm:spPr/>
      <dgm:t>
        <a:bodyPr/>
        <a:lstStyle/>
        <a:p>
          <a:endParaRPr lang="lt-LT"/>
        </a:p>
      </dgm:t>
    </dgm:pt>
    <dgm:pt modelId="{45123404-75FC-4C80-BDB8-44EDC8F9372A}" type="pres">
      <dgm:prSet presAssocID="{3909E8B2-F4FB-4FE6-A78C-AAEAD3298C5C}" presName="arrowWedge1" presStyleLbl="fgSibTrans2D1" presStyleIdx="0" presStyleCnt="4"/>
      <dgm:spPr/>
    </dgm:pt>
    <dgm:pt modelId="{0E6F504C-4359-4B6F-8747-CFE178706FA6}" type="pres">
      <dgm:prSet presAssocID="{EEB12348-D35F-4B4F-9DE0-17AC7FD77677}" presName="arrowWedge2" presStyleLbl="fgSibTrans2D1" presStyleIdx="1" presStyleCnt="4"/>
      <dgm:spPr/>
    </dgm:pt>
    <dgm:pt modelId="{7F64D5F5-9816-44D5-9C47-5D69632DF30D}" type="pres">
      <dgm:prSet presAssocID="{DF8684C4-DE3E-4CE1-8D12-D0818F4E5DA7}" presName="arrowWedge3" presStyleLbl="fgSibTrans2D1" presStyleIdx="2" presStyleCnt="4"/>
      <dgm:spPr/>
    </dgm:pt>
    <dgm:pt modelId="{25D2D345-E065-44E3-AABC-35B5E257FF80}" type="pres">
      <dgm:prSet presAssocID="{FAE3A893-292A-4DC6-9374-11D429D9DE03}" presName="arrowWedge4" presStyleLbl="fgSibTrans2D1" presStyleIdx="3" presStyleCnt="4"/>
      <dgm:spPr/>
    </dgm:pt>
  </dgm:ptLst>
  <dgm:cxnLst>
    <dgm:cxn modelId="{B12F3C97-1979-4545-B191-0F682E7CE550}" srcId="{6753ADC9-9EB6-4CE6-A8AF-B84A62F8461B}" destId="{9A5CD7D1-1FB2-4D65-AB38-F31A38D21197}" srcOrd="0" destOrd="0" parTransId="{735368C0-DD3E-4756-9B12-DA1A8C954DE0}" sibTransId="{3909E8B2-F4FB-4FE6-A78C-AAEAD3298C5C}"/>
    <dgm:cxn modelId="{8BA69B7E-09A0-4A9D-95F7-03BEE6B35E81}" srcId="{6753ADC9-9EB6-4CE6-A8AF-B84A62F8461B}" destId="{F8E2876C-96F2-488A-AB20-0A435D8D1BA9}" srcOrd="3" destOrd="0" parTransId="{96116A67-2940-475A-93EA-5D8FE547EED5}" sibTransId="{FAE3A893-292A-4DC6-9374-11D429D9DE03}"/>
    <dgm:cxn modelId="{43916FEF-25B5-48D3-9CCC-6A96A70AB63F}" type="presOf" srcId="{F8E2876C-96F2-488A-AB20-0A435D8D1BA9}" destId="{BDE4B8DA-4F79-4EC3-AA77-99C047A289B0}" srcOrd="0" destOrd="0" presId="urn:microsoft.com/office/officeart/2005/8/layout/cycle8"/>
    <dgm:cxn modelId="{D7B0CF76-5D80-4C33-9BE1-F57B3B1E6872}" srcId="{6753ADC9-9EB6-4CE6-A8AF-B84A62F8461B}" destId="{CFC9DA2D-25A7-442A-A4F9-44CC700737DC}" srcOrd="2" destOrd="0" parTransId="{77D4CCA5-F212-4FE6-8039-5D5D25548480}" sibTransId="{DF8684C4-DE3E-4CE1-8D12-D0818F4E5DA7}"/>
    <dgm:cxn modelId="{6655D5F1-AD70-46C0-9A54-556C4965A1F2}" type="presOf" srcId="{CFC9DA2D-25A7-442A-A4F9-44CC700737DC}" destId="{39D55E18-3FDA-4F7B-820D-909AD1201365}" srcOrd="1" destOrd="0" presId="urn:microsoft.com/office/officeart/2005/8/layout/cycle8"/>
    <dgm:cxn modelId="{E0381127-B760-417C-9FE3-21D1591820E2}" srcId="{6753ADC9-9EB6-4CE6-A8AF-B84A62F8461B}" destId="{ECD07F45-0A0E-40CE-8F22-932542762FED}" srcOrd="1" destOrd="0" parTransId="{CACA13D4-0A2E-438F-B08B-CED3F7A7DAA9}" sibTransId="{EEB12348-D35F-4B4F-9DE0-17AC7FD77677}"/>
    <dgm:cxn modelId="{2592F3B9-E834-45E0-B5F9-193D0291E8CE}" type="presOf" srcId="{ECD07F45-0A0E-40CE-8F22-932542762FED}" destId="{8AACEDEF-BE4B-450E-AB8C-FD7B5A87A60B}" srcOrd="0" destOrd="0" presId="urn:microsoft.com/office/officeart/2005/8/layout/cycle8"/>
    <dgm:cxn modelId="{FF672461-0610-41C9-A1B1-98C3F6BD0C6E}" type="presOf" srcId="{6753ADC9-9EB6-4CE6-A8AF-B84A62F8461B}" destId="{0B13F1CA-3FEB-400B-836B-AEB2F2AFF014}" srcOrd="0" destOrd="0" presId="urn:microsoft.com/office/officeart/2005/8/layout/cycle8"/>
    <dgm:cxn modelId="{B6143A6A-7738-47FE-B586-A4A31E0C3B35}" type="presOf" srcId="{9A5CD7D1-1FB2-4D65-AB38-F31A38D21197}" destId="{7639A479-DBB4-41CC-AD44-D67ADDD1371F}" srcOrd="0" destOrd="0" presId="urn:microsoft.com/office/officeart/2005/8/layout/cycle8"/>
    <dgm:cxn modelId="{CA2D886D-4F06-47BE-A2B8-4839B163A040}" type="presOf" srcId="{9A5CD7D1-1FB2-4D65-AB38-F31A38D21197}" destId="{04454A46-EF71-4C4E-8CF4-B1726DC76392}" srcOrd="1" destOrd="0" presId="urn:microsoft.com/office/officeart/2005/8/layout/cycle8"/>
    <dgm:cxn modelId="{57CA020E-0F61-4AF3-8C8B-199E4B0D8F1B}" type="presOf" srcId="{CFC9DA2D-25A7-442A-A4F9-44CC700737DC}" destId="{CEDE0BBA-58FD-45EC-BFB2-978A5D051848}" srcOrd="0" destOrd="0" presId="urn:microsoft.com/office/officeart/2005/8/layout/cycle8"/>
    <dgm:cxn modelId="{E083C313-4C64-4254-A8A1-411D22A42D9C}" type="presOf" srcId="{F8E2876C-96F2-488A-AB20-0A435D8D1BA9}" destId="{445327DE-C0B8-4494-BF6D-263AF8D53184}" srcOrd="1" destOrd="0" presId="urn:microsoft.com/office/officeart/2005/8/layout/cycle8"/>
    <dgm:cxn modelId="{9F611CF8-4F3A-40FB-91CA-D087B0AEBCC4}" type="presOf" srcId="{ECD07F45-0A0E-40CE-8F22-932542762FED}" destId="{5329690E-C734-47A7-BF16-D3BE7C87D7DE}" srcOrd="1" destOrd="0" presId="urn:microsoft.com/office/officeart/2005/8/layout/cycle8"/>
    <dgm:cxn modelId="{A69BF622-A4FF-41FD-9389-6FAB29AD4E58}" type="presParOf" srcId="{0B13F1CA-3FEB-400B-836B-AEB2F2AFF014}" destId="{7639A479-DBB4-41CC-AD44-D67ADDD1371F}" srcOrd="0" destOrd="0" presId="urn:microsoft.com/office/officeart/2005/8/layout/cycle8"/>
    <dgm:cxn modelId="{BCC7DC7D-6D6F-45A4-9060-51B622503DFD}" type="presParOf" srcId="{0B13F1CA-3FEB-400B-836B-AEB2F2AFF014}" destId="{C72DF2A7-37E4-4B92-A1E6-F98A31756515}" srcOrd="1" destOrd="0" presId="urn:microsoft.com/office/officeart/2005/8/layout/cycle8"/>
    <dgm:cxn modelId="{4F26C2FC-4130-47E7-A27F-AF5B9546B74F}" type="presParOf" srcId="{0B13F1CA-3FEB-400B-836B-AEB2F2AFF014}" destId="{06BE79ED-55A3-46BD-AA74-3B1D6FA00BB8}" srcOrd="2" destOrd="0" presId="urn:microsoft.com/office/officeart/2005/8/layout/cycle8"/>
    <dgm:cxn modelId="{1AA7FA31-6481-47C3-AF37-330F048674DB}" type="presParOf" srcId="{0B13F1CA-3FEB-400B-836B-AEB2F2AFF014}" destId="{04454A46-EF71-4C4E-8CF4-B1726DC76392}" srcOrd="3" destOrd="0" presId="urn:microsoft.com/office/officeart/2005/8/layout/cycle8"/>
    <dgm:cxn modelId="{AC6296CD-4ECE-4C76-8CB7-19DE7070A002}" type="presParOf" srcId="{0B13F1CA-3FEB-400B-836B-AEB2F2AFF014}" destId="{8AACEDEF-BE4B-450E-AB8C-FD7B5A87A60B}" srcOrd="4" destOrd="0" presId="urn:microsoft.com/office/officeart/2005/8/layout/cycle8"/>
    <dgm:cxn modelId="{7D9CC651-33DF-4E1D-A619-A24E1F1ACADE}" type="presParOf" srcId="{0B13F1CA-3FEB-400B-836B-AEB2F2AFF014}" destId="{2096CD94-3EBB-49A5-A6D9-9184558290CF}" srcOrd="5" destOrd="0" presId="urn:microsoft.com/office/officeart/2005/8/layout/cycle8"/>
    <dgm:cxn modelId="{5956DD1F-5AB2-478E-93FD-3427A294E00B}" type="presParOf" srcId="{0B13F1CA-3FEB-400B-836B-AEB2F2AFF014}" destId="{89F33E69-3458-4014-92A3-0E8C998AD9E5}" srcOrd="6" destOrd="0" presId="urn:microsoft.com/office/officeart/2005/8/layout/cycle8"/>
    <dgm:cxn modelId="{88A9B157-38C9-4CF8-8544-29421900F008}" type="presParOf" srcId="{0B13F1CA-3FEB-400B-836B-AEB2F2AFF014}" destId="{5329690E-C734-47A7-BF16-D3BE7C87D7DE}" srcOrd="7" destOrd="0" presId="urn:microsoft.com/office/officeart/2005/8/layout/cycle8"/>
    <dgm:cxn modelId="{DC782C4F-A5B7-410F-9673-D899F6E5DF1B}" type="presParOf" srcId="{0B13F1CA-3FEB-400B-836B-AEB2F2AFF014}" destId="{CEDE0BBA-58FD-45EC-BFB2-978A5D051848}" srcOrd="8" destOrd="0" presId="urn:microsoft.com/office/officeart/2005/8/layout/cycle8"/>
    <dgm:cxn modelId="{785CD1E6-7928-4BAE-A544-F300FAD0AC7E}" type="presParOf" srcId="{0B13F1CA-3FEB-400B-836B-AEB2F2AFF014}" destId="{86AF0E1E-744F-491E-9CCA-948580085A13}" srcOrd="9" destOrd="0" presId="urn:microsoft.com/office/officeart/2005/8/layout/cycle8"/>
    <dgm:cxn modelId="{79086E08-C280-4D4A-AD8B-35ECCEFE6D13}" type="presParOf" srcId="{0B13F1CA-3FEB-400B-836B-AEB2F2AFF014}" destId="{89FE87D2-0447-46B4-84E4-17EF881EFE9F}" srcOrd="10" destOrd="0" presId="urn:microsoft.com/office/officeart/2005/8/layout/cycle8"/>
    <dgm:cxn modelId="{F151C5E3-E88E-4C42-9164-D26E75DA2DD1}" type="presParOf" srcId="{0B13F1CA-3FEB-400B-836B-AEB2F2AFF014}" destId="{39D55E18-3FDA-4F7B-820D-909AD1201365}" srcOrd="11" destOrd="0" presId="urn:microsoft.com/office/officeart/2005/8/layout/cycle8"/>
    <dgm:cxn modelId="{B1ED62C3-0870-473A-9D31-EA3B1416C930}" type="presParOf" srcId="{0B13F1CA-3FEB-400B-836B-AEB2F2AFF014}" destId="{BDE4B8DA-4F79-4EC3-AA77-99C047A289B0}" srcOrd="12" destOrd="0" presId="urn:microsoft.com/office/officeart/2005/8/layout/cycle8"/>
    <dgm:cxn modelId="{8BE6865A-7769-48A1-A032-65BA839EBF0F}" type="presParOf" srcId="{0B13F1CA-3FEB-400B-836B-AEB2F2AFF014}" destId="{C6224DB4-74F0-4A7B-8516-03567D026939}" srcOrd="13" destOrd="0" presId="urn:microsoft.com/office/officeart/2005/8/layout/cycle8"/>
    <dgm:cxn modelId="{A4361808-5C04-445E-84A6-C2212BC53345}" type="presParOf" srcId="{0B13F1CA-3FEB-400B-836B-AEB2F2AFF014}" destId="{ABA657BC-F309-44E0-9EBC-7182C9F9444C}" srcOrd="14" destOrd="0" presId="urn:microsoft.com/office/officeart/2005/8/layout/cycle8"/>
    <dgm:cxn modelId="{E84F5724-EB2D-46AA-BAF3-A33B1337B866}" type="presParOf" srcId="{0B13F1CA-3FEB-400B-836B-AEB2F2AFF014}" destId="{445327DE-C0B8-4494-BF6D-263AF8D53184}" srcOrd="15" destOrd="0" presId="urn:microsoft.com/office/officeart/2005/8/layout/cycle8"/>
    <dgm:cxn modelId="{A7FE4451-03B0-4E02-BA95-81A86019F7F9}" type="presParOf" srcId="{0B13F1CA-3FEB-400B-836B-AEB2F2AFF014}" destId="{45123404-75FC-4C80-BDB8-44EDC8F9372A}" srcOrd="16" destOrd="0" presId="urn:microsoft.com/office/officeart/2005/8/layout/cycle8"/>
    <dgm:cxn modelId="{99CC59AE-67C3-4CBD-BD59-BCF5DBD8A8CE}" type="presParOf" srcId="{0B13F1CA-3FEB-400B-836B-AEB2F2AFF014}" destId="{0E6F504C-4359-4B6F-8747-CFE178706FA6}" srcOrd="17" destOrd="0" presId="urn:microsoft.com/office/officeart/2005/8/layout/cycle8"/>
    <dgm:cxn modelId="{8F01D6A5-FE92-4D4A-B708-D8A25B14D3DB}" type="presParOf" srcId="{0B13F1CA-3FEB-400B-836B-AEB2F2AFF014}" destId="{7F64D5F5-9816-44D5-9C47-5D69632DF30D}" srcOrd="18" destOrd="0" presId="urn:microsoft.com/office/officeart/2005/8/layout/cycle8"/>
    <dgm:cxn modelId="{4E169726-CCDD-4F58-963C-D26519D7F845}" type="presParOf" srcId="{0B13F1CA-3FEB-400B-836B-AEB2F2AFF014}" destId="{25D2D345-E065-44E3-AABC-35B5E257FF8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DA3EA-1502-4F0F-9DFA-3EC1154587F0}" type="doc">
      <dgm:prSet loTypeId="urn:microsoft.com/office/officeart/2005/8/layout/chart3" loCatId="cycle" qsTypeId="urn:microsoft.com/office/officeart/2005/8/quickstyle/3d2" qsCatId="3D" csTypeId="urn:microsoft.com/office/officeart/2005/8/colors/accent1_2#2" csCatId="accent1" phldr="1"/>
      <dgm:spPr/>
    </dgm:pt>
    <dgm:pt modelId="{8E02A7A7-6D6F-4483-9C6A-A66021528C70}">
      <dgm:prSet phldrT="[Text]"/>
      <dgm:spPr/>
      <dgm:t>
        <a:bodyPr/>
        <a:lstStyle/>
        <a:p>
          <a:r>
            <a:rPr lang="en-US" dirty="0" smtClean="0"/>
            <a:t>Marketing</a:t>
          </a:r>
          <a:endParaRPr lang="lt-LT" dirty="0"/>
        </a:p>
      </dgm:t>
    </dgm:pt>
    <dgm:pt modelId="{48CEE9C0-2577-4168-874C-F9AC38991772}" type="parTrans" cxnId="{5C7BC2DC-6E45-4E66-9405-9CC16F9BD1B5}">
      <dgm:prSet/>
      <dgm:spPr/>
      <dgm:t>
        <a:bodyPr/>
        <a:lstStyle/>
        <a:p>
          <a:endParaRPr lang="lt-LT"/>
        </a:p>
      </dgm:t>
    </dgm:pt>
    <dgm:pt modelId="{0B31171B-07DD-4735-A8AB-D1B6B687E278}" type="sibTrans" cxnId="{5C7BC2DC-6E45-4E66-9405-9CC16F9BD1B5}">
      <dgm:prSet/>
      <dgm:spPr/>
      <dgm:t>
        <a:bodyPr/>
        <a:lstStyle/>
        <a:p>
          <a:endParaRPr lang="lt-LT"/>
        </a:p>
      </dgm:t>
    </dgm:pt>
    <dgm:pt modelId="{C215DE9C-013A-44C8-B16D-0ED4B88400E5}">
      <dgm:prSet phldrT="[Text]"/>
      <dgm:spPr/>
      <dgm:t>
        <a:bodyPr/>
        <a:lstStyle/>
        <a:p>
          <a:r>
            <a:rPr lang="en-US" dirty="0" smtClean="0"/>
            <a:t>Production</a:t>
          </a:r>
          <a:endParaRPr lang="lt-LT" dirty="0"/>
        </a:p>
      </dgm:t>
    </dgm:pt>
    <dgm:pt modelId="{E21B8DCE-048B-4386-860A-923F8CCE2B9B}" type="parTrans" cxnId="{ED1CBD08-7DA5-40C9-A0A4-23AD4179E81C}">
      <dgm:prSet/>
      <dgm:spPr/>
      <dgm:t>
        <a:bodyPr/>
        <a:lstStyle/>
        <a:p>
          <a:endParaRPr lang="lt-LT"/>
        </a:p>
      </dgm:t>
    </dgm:pt>
    <dgm:pt modelId="{B98E52D2-51F7-465E-9FAD-758B656ACBB4}" type="sibTrans" cxnId="{ED1CBD08-7DA5-40C9-A0A4-23AD4179E81C}">
      <dgm:prSet/>
      <dgm:spPr/>
      <dgm:t>
        <a:bodyPr/>
        <a:lstStyle/>
        <a:p>
          <a:endParaRPr lang="lt-LT"/>
        </a:p>
      </dgm:t>
    </dgm:pt>
    <dgm:pt modelId="{522FD799-1E19-4FB8-A51F-4227AC5FF3AC}">
      <dgm:prSet phldrT="[Text]"/>
      <dgm:spPr/>
      <dgm:t>
        <a:bodyPr/>
        <a:lstStyle/>
        <a:p>
          <a:r>
            <a:rPr lang="en-US" dirty="0" smtClean="0"/>
            <a:t>Finance</a:t>
          </a:r>
          <a:endParaRPr lang="lt-LT" dirty="0"/>
        </a:p>
      </dgm:t>
    </dgm:pt>
    <dgm:pt modelId="{0865E708-9CD9-4A51-AC00-0DBC0816FB13}" type="parTrans" cxnId="{95CBF689-ED8E-463A-945F-CC288280AA79}">
      <dgm:prSet/>
      <dgm:spPr/>
      <dgm:t>
        <a:bodyPr/>
        <a:lstStyle/>
        <a:p>
          <a:endParaRPr lang="lt-LT"/>
        </a:p>
      </dgm:t>
    </dgm:pt>
    <dgm:pt modelId="{AD3E3E4D-B9A7-48EA-8A5C-843737D41AA7}" type="sibTrans" cxnId="{95CBF689-ED8E-463A-945F-CC288280AA79}">
      <dgm:prSet/>
      <dgm:spPr/>
      <dgm:t>
        <a:bodyPr/>
        <a:lstStyle/>
        <a:p>
          <a:endParaRPr lang="lt-LT"/>
        </a:p>
      </dgm:t>
    </dgm:pt>
    <dgm:pt modelId="{2F4F7DDF-71C0-4804-AFC8-6A107F0D9FEE}">
      <dgm:prSet phldrT="[Text]"/>
      <dgm:spPr/>
      <dgm:t>
        <a:bodyPr/>
        <a:lstStyle/>
        <a:p>
          <a:r>
            <a:rPr lang="en-US" dirty="0" smtClean="0"/>
            <a:t>Personnel</a:t>
          </a:r>
          <a:endParaRPr lang="lt-LT" dirty="0"/>
        </a:p>
      </dgm:t>
    </dgm:pt>
    <dgm:pt modelId="{AEFCEEE4-FB79-46D2-8B83-DC9BC417D6D1}" type="parTrans" cxnId="{F6996D74-9308-456B-8797-5CFF9E64FA2C}">
      <dgm:prSet/>
      <dgm:spPr/>
      <dgm:t>
        <a:bodyPr/>
        <a:lstStyle/>
        <a:p>
          <a:endParaRPr lang="lt-LT"/>
        </a:p>
      </dgm:t>
    </dgm:pt>
    <dgm:pt modelId="{36CAAB53-0B4E-4987-B17C-97D3872BA2E7}" type="sibTrans" cxnId="{F6996D74-9308-456B-8797-5CFF9E64FA2C}">
      <dgm:prSet/>
      <dgm:spPr/>
      <dgm:t>
        <a:bodyPr/>
        <a:lstStyle/>
        <a:p>
          <a:endParaRPr lang="lt-LT"/>
        </a:p>
      </dgm:t>
    </dgm:pt>
    <dgm:pt modelId="{29AF9C97-B5F3-4300-A30B-3C58181720C9}" type="pres">
      <dgm:prSet presAssocID="{36DDA3EA-1502-4F0F-9DFA-3EC1154587F0}" presName="compositeShape" presStyleCnt="0">
        <dgm:presLayoutVars>
          <dgm:chMax val="7"/>
          <dgm:dir/>
          <dgm:resizeHandles val="exact"/>
        </dgm:presLayoutVars>
      </dgm:prSet>
      <dgm:spPr/>
    </dgm:pt>
    <dgm:pt modelId="{91D47898-A95F-426F-A5B7-4E5DD189089F}" type="pres">
      <dgm:prSet presAssocID="{36DDA3EA-1502-4F0F-9DFA-3EC1154587F0}" presName="wedge1" presStyleLbl="node1" presStyleIdx="0" presStyleCnt="4"/>
      <dgm:spPr/>
      <dgm:t>
        <a:bodyPr/>
        <a:lstStyle/>
        <a:p>
          <a:endParaRPr lang="lt-LT"/>
        </a:p>
      </dgm:t>
    </dgm:pt>
    <dgm:pt modelId="{1B431C91-E3C3-4884-8859-D08115240A4B}" type="pres">
      <dgm:prSet presAssocID="{36DDA3EA-1502-4F0F-9DFA-3EC1154587F0}" presName="wedge1Tx" presStyleLbl="node1" presStyleIdx="0" presStyleCnt="4">
        <dgm:presLayoutVars>
          <dgm:chMax val="0"/>
          <dgm:chPref val="0"/>
          <dgm:bulletEnabled val="1"/>
        </dgm:presLayoutVars>
      </dgm:prSet>
      <dgm:spPr/>
      <dgm:t>
        <a:bodyPr/>
        <a:lstStyle/>
        <a:p>
          <a:endParaRPr lang="lt-LT"/>
        </a:p>
      </dgm:t>
    </dgm:pt>
    <dgm:pt modelId="{CB725F61-1A6F-4A01-A179-D9530613F44C}" type="pres">
      <dgm:prSet presAssocID="{36DDA3EA-1502-4F0F-9DFA-3EC1154587F0}" presName="wedge2" presStyleLbl="node1" presStyleIdx="1" presStyleCnt="4"/>
      <dgm:spPr/>
      <dgm:t>
        <a:bodyPr/>
        <a:lstStyle/>
        <a:p>
          <a:endParaRPr lang="lt-LT"/>
        </a:p>
      </dgm:t>
    </dgm:pt>
    <dgm:pt modelId="{74619E9E-F718-49A6-82B8-69D73064361A}" type="pres">
      <dgm:prSet presAssocID="{36DDA3EA-1502-4F0F-9DFA-3EC1154587F0}" presName="wedge2Tx" presStyleLbl="node1" presStyleIdx="1" presStyleCnt="4">
        <dgm:presLayoutVars>
          <dgm:chMax val="0"/>
          <dgm:chPref val="0"/>
          <dgm:bulletEnabled val="1"/>
        </dgm:presLayoutVars>
      </dgm:prSet>
      <dgm:spPr/>
      <dgm:t>
        <a:bodyPr/>
        <a:lstStyle/>
        <a:p>
          <a:endParaRPr lang="lt-LT"/>
        </a:p>
      </dgm:t>
    </dgm:pt>
    <dgm:pt modelId="{BE2FEF25-E3ED-4C53-8B17-F92C2752030B}" type="pres">
      <dgm:prSet presAssocID="{36DDA3EA-1502-4F0F-9DFA-3EC1154587F0}" presName="wedge3" presStyleLbl="node1" presStyleIdx="2" presStyleCnt="4"/>
      <dgm:spPr/>
      <dgm:t>
        <a:bodyPr/>
        <a:lstStyle/>
        <a:p>
          <a:endParaRPr lang="lt-LT"/>
        </a:p>
      </dgm:t>
    </dgm:pt>
    <dgm:pt modelId="{457E9B41-00AF-4752-8189-26669F8ACDAC}" type="pres">
      <dgm:prSet presAssocID="{36DDA3EA-1502-4F0F-9DFA-3EC1154587F0}" presName="wedge3Tx" presStyleLbl="node1" presStyleIdx="2" presStyleCnt="4">
        <dgm:presLayoutVars>
          <dgm:chMax val="0"/>
          <dgm:chPref val="0"/>
          <dgm:bulletEnabled val="1"/>
        </dgm:presLayoutVars>
      </dgm:prSet>
      <dgm:spPr/>
      <dgm:t>
        <a:bodyPr/>
        <a:lstStyle/>
        <a:p>
          <a:endParaRPr lang="lt-LT"/>
        </a:p>
      </dgm:t>
    </dgm:pt>
    <dgm:pt modelId="{D6623EC3-5EC7-45C4-88EE-DCE94DA9E03B}" type="pres">
      <dgm:prSet presAssocID="{36DDA3EA-1502-4F0F-9DFA-3EC1154587F0}" presName="wedge4" presStyleLbl="node1" presStyleIdx="3" presStyleCnt="4"/>
      <dgm:spPr/>
      <dgm:t>
        <a:bodyPr/>
        <a:lstStyle/>
        <a:p>
          <a:endParaRPr lang="lt-LT"/>
        </a:p>
      </dgm:t>
    </dgm:pt>
    <dgm:pt modelId="{CC715678-D5FC-4C5B-AF01-563FDB6C866A}" type="pres">
      <dgm:prSet presAssocID="{36DDA3EA-1502-4F0F-9DFA-3EC1154587F0}" presName="wedge4Tx" presStyleLbl="node1" presStyleIdx="3" presStyleCnt="4">
        <dgm:presLayoutVars>
          <dgm:chMax val="0"/>
          <dgm:chPref val="0"/>
          <dgm:bulletEnabled val="1"/>
        </dgm:presLayoutVars>
      </dgm:prSet>
      <dgm:spPr/>
      <dgm:t>
        <a:bodyPr/>
        <a:lstStyle/>
        <a:p>
          <a:endParaRPr lang="lt-LT"/>
        </a:p>
      </dgm:t>
    </dgm:pt>
  </dgm:ptLst>
  <dgm:cxnLst>
    <dgm:cxn modelId="{0F118C22-03FF-432B-84C1-54EEAE0C8F4D}" type="presOf" srcId="{2F4F7DDF-71C0-4804-AFC8-6A107F0D9FEE}" destId="{D6623EC3-5EC7-45C4-88EE-DCE94DA9E03B}" srcOrd="0" destOrd="0" presId="urn:microsoft.com/office/officeart/2005/8/layout/chart3"/>
    <dgm:cxn modelId="{95CBF689-ED8E-463A-945F-CC288280AA79}" srcId="{36DDA3EA-1502-4F0F-9DFA-3EC1154587F0}" destId="{522FD799-1E19-4FB8-A51F-4227AC5FF3AC}" srcOrd="2" destOrd="0" parTransId="{0865E708-9CD9-4A51-AC00-0DBC0816FB13}" sibTransId="{AD3E3E4D-B9A7-48EA-8A5C-843737D41AA7}"/>
    <dgm:cxn modelId="{929C9447-D0D3-45FA-8D09-A3656972B52A}" type="presOf" srcId="{522FD799-1E19-4FB8-A51F-4227AC5FF3AC}" destId="{457E9B41-00AF-4752-8189-26669F8ACDAC}" srcOrd="1" destOrd="0" presId="urn:microsoft.com/office/officeart/2005/8/layout/chart3"/>
    <dgm:cxn modelId="{6BD878AA-3BB9-4814-85E6-9D2140EED246}" type="presOf" srcId="{8E02A7A7-6D6F-4483-9C6A-A66021528C70}" destId="{1B431C91-E3C3-4884-8859-D08115240A4B}" srcOrd="1" destOrd="0" presId="urn:microsoft.com/office/officeart/2005/8/layout/chart3"/>
    <dgm:cxn modelId="{ED1CBD08-7DA5-40C9-A0A4-23AD4179E81C}" srcId="{36DDA3EA-1502-4F0F-9DFA-3EC1154587F0}" destId="{C215DE9C-013A-44C8-B16D-0ED4B88400E5}" srcOrd="1" destOrd="0" parTransId="{E21B8DCE-048B-4386-860A-923F8CCE2B9B}" sibTransId="{B98E52D2-51F7-465E-9FAD-758B656ACBB4}"/>
    <dgm:cxn modelId="{38716D45-1655-4FAD-B39A-5E6F35878D0B}" type="presOf" srcId="{8E02A7A7-6D6F-4483-9C6A-A66021528C70}" destId="{91D47898-A95F-426F-A5B7-4E5DD189089F}" srcOrd="0" destOrd="0" presId="urn:microsoft.com/office/officeart/2005/8/layout/chart3"/>
    <dgm:cxn modelId="{5C7BC2DC-6E45-4E66-9405-9CC16F9BD1B5}" srcId="{36DDA3EA-1502-4F0F-9DFA-3EC1154587F0}" destId="{8E02A7A7-6D6F-4483-9C6A-A66021528C70}" srcOrd="0" destOrd="0" parTransId="{48CEE9C0-2577-4168-874C-F9AC38991772}" sibTransId="{0B31171B-07DD-4735-A8AB-D1B6B687E278}"/>
    <dgm:cxn modelId="{C4F870E9-08BD-46E8-AB5E-56E27EDE7C68}" type="presOf" srcId="{C215DE9C-013A-44C8-B16D-0ED4B88400E5}" destId="{74619E9E-F718-49A6-82B8-69D73064361A}" srcOrd="1" destOrd="0" presId="urn:microsoft.com/office/officeart/2005/8/layout/chart3"/>
    <dgm:cxn modelId="{3F7F2662-25D5-4B43-B297-E2BF7149A282}" type="presOf" srcId="{2F4F7DDF-71C0-4804-AFC8-6A107F0D9FEE}" destId="{CC715678-D5FC-4C5B-AF01-563FDB6C866A}" srcOrd="1" destOrd="0" presId="urn:microsoft.com/office/officeart/2005/8/layout/chart3"/>
    <dgm:cxn modelId="{ACE2F153-CD5C-4C5C-BFF9-DE0692BC2DAD}" type="presOf" srcId="{36DDA3EA-1502-4F0F-9DFA-3EC1154587F0}" destId="{29AF9C97-B5F3-4300-A30B-3C58181720C9}" srcOrd="0" destOrd="0" presId="urn:microsoft.com/office/officeart/2005/8/layout/chart3"/>
    <dgm:cxn modelId="{B71851E3-36A0-4DB5-AD81-0142BC1471C4}" type="presOf" srcId="{C215DE9C-013A-44C8-B16D-0ED4B88400E5}" destId="{CB725F61-1A6F-4A01-A179-D9530613F44C}" srcOrd="0" destOrd="0" presId="urn:microsoft.com/office/officeart/2005/8/layout/chart3"/>
    <dgm:cxn modelId="{F6996D74-9308-456B-8797-5CFF9E64FA2C}" srcId="{36DDA3EA-1502-4F0F-9DFA-3EC1154587F0}" destId="{2F4F7DDF-71C0-4804-AFC8-6A107F0D9FEE}" srcOrd="3" destOrd="0" parTransId="{AEFCEEE4-FB79-46D2-8B83-DC9BC417D6D1}" sibTransId="{36CAAB53-0B4E-4987-B17C-97D3872BA2E7}"/>
    <dgm:cxn modelId="{C50BA3FB-C1F5-491E-83B3-5A20ACB8961A}" type="presOf" srcId="{522FD799-1E19-4FB8-A51F-4227AC5FF3AC}" destId="{BE2FEF25-E3ED-4C53-8B17-F92C2752030B}" srcOrd="0" destOrd="0" presId="urn:microsoft.com/office/officeart/2005/8/layout/chart3"/>
    <dgm:cxn modelId="{1B4B567C-2182-4E34-9AF8-F95226CFD39D}" type="presParOf" srcId="{29AF9C97-B5F3-4300-A30B-3C58181720C9}" destId="{91D47898-A95F-426F-A5B7-4E5DD189089F}" srcOrd="0" destOrd="0" presId="urn:microsoft.com/office/officeart/2005/8/layout/chart3"/>
    <dgm:cxn modelId="{F917CB8E-3340-4902-8F4D-70B367332B24}" type="presParOf" srcId="{29AF9C97-B5F3-4300-A30B-3C58181720C9}" destId="{1B431C91-E3C3-4884-8859-D08115240A4B}" srcOrd="1" destOrd="0" presId="urn:microsoft.com/office/officeart/2005/8/layout/chart3"/>
    <dgm:cxn modelId="{2EA09DFD-4EC0-4651-964D-79E97804CF57}" type="presParOf" srcId="{29AF9C97-B5F3-4300-A30B-3C58181720C9}" destId="{CB725F61-1A6F-4A01-A179-D9530613F44C}" srcOrd="2" destOrd="0" presId="urn:microsoft.com/office/officeart/2005/8/layout/chart3"/>
    <dgm:cxn modelId="{2B8931C5-3FB2-4137-9840-F2923B8BDF31}" type="presParOf" srcId="{29AF9C97-B5F3-4300-A30B-3C58181720C9}" destId="{74619E9E-F718-49A6-82B8-69D73064361A}" srcOrd="3" destOrd="0" presId="urn:microsoft.com/office/officeart/2005/8/layout/chart3"/>
    <dgm:cxn modelId="{22004DC5-5AC7-4FBA-B029-2316CA531598}" type="presParOf" srcId="{29AF9C97-B5F3-4300-A30B-3C58181720C9}" destId="{BE2FEF25-E3ED-4C53-8B17-F92C2752030B}" srcOrd="4" destOrd="0" presId="urn:microsoft.com/office/officeart/2005/8/layout/chart3"/>
    <dgm:cxn modelId="{0C5B23E3-E695-4739-9FF5-3EAE1CEDE367}" type="presParOf" srcId="{29AF9C97-B5F3-4300-A30B-3C58181720C9}" destId="{457E9B41-00AF-4752-8189-26669F8ACDAC}" srcOrd="5" destOrd="0" presId="urn:microsoft.com/office/officeart/2005/8/layout/chart3"/>
    <dgm:cxn modelId="{4BEFD482-54B3-4B1C-9376-D0841ED1F8D3}" type="presParOf" srcId="{29AF9C97-B5F3-4300-A30B-3C58181720C9}" destId="{D6623EC3-5EC7-45C4-88EE-DCE94DA9E03B}" srcOrd="6" destOrd="0" presId="urn:microsoft.com/office/officeart/2005/8/layout/chart3"/>
    <dgm:cxn modelId="{314AFB3C-1890-4A6E-AACF-561CF8C69983}" type="presParOf" srcId="{29AF9C97-B5F3-4300-A30B-3C58181720C9}" destId="{CC715678-D5FC-4C5B-AF01-563FDB6C866A}"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2EB7B-3D21-4141-945E-159ECA4EE539}" type="doc">
      <dgm:prSet loTypeId="urn:microsoft.com/office/officeart/2005/8/layout/venn2" loCatId="relationship" qsTypeId="urn:microsoft.com/office/officeart/2005/8/quickstyle/3d7" qsCatId="3D" csTypeId="urn:microsoft.com/office/officeart/2005/8/colors/accent1_2#3" csCatId="accent1" phldr="1"/>
      <dgm:spPr/>
      <dgm:t>
        <a:bodyPr/>
        <a:lstStyle/>
        <a:p>
          <a:endParaRPr lang="lt-LT"/>
        </a:p>
      </dgm:t>
    </dgm:pt>
    <dgm:pt modelId="{AA38F00F-35BF-4B8D-A7EE-FCBDD2BD139D}">
      <dgm:prSet phldrT="[Text]" custT="1"/>
      <dgm:spPr/>
      <dgm:t>
        <a:bodyPr/>
        <a:lstStyle/>
        <a:p>
          <a:r>
            <a:rPr lang="en-US" sz="1600" dirty="0" smtClean="0"/>
            <a:t>Production, Finance, Personnel</a:t>
          </a:r>
          <a:endParaRPr lang="lt-LT" sz="1600" dirty="0"/>
        </a:p>
      </dgm:t>
    </dgm:pt>
    <dgm:pt modelId="{6800F7F6-4B91-420C-9C0D-688930511A4C}" type="parTrans" cxnId="{2CBD99C7-FD98-4F6C-BD13-9A334E10A873}">
      <dgm:prSet/>
      <dgm:spPr/>
      <dgm:t>
        <a:bodyPr/>
        <a:lstStyle/>
        <a:p>
          <a:endParaRPr lang="lt-LT"/>
        </a:p>
      </dgm:t>
    </dgm:pt>
    <dgm:pt modelId="{D94CEB3D-A498-4620-B1DC-39EAB54B07D5}" type="sibTrans" cxnId="{2CBD99C7-FD98-4F6C-BD13-9A334E10A873}">
      <dgm:prSet/>
      <dgm:spPr/>
      <dgm:t>
        <a:bodyPr/>
        <a:lstStyle/>
        <a:p>
          <a:endParaRPr lang="lt-LT"/>
        </a:p>
      </dgm:t>
    </dgm:pt>
    <dgm:pt modelId="{34120AEC-845D-453F-8002-AEB09B388764}">
      <dgm:prSet phldrT="[Text]"/>
      <dgm:spPr/>
      <dgm:t>
        <a:bodyPr/>
        <a:lstStyle/>
        <a:p>
          <a:r>
            <a:rPr lang="en-US" dirty="0" smtClean="0"/>
            <a:t>Marketing</a:t>
          </a:r>
          <a:endParaRPr lang="lt-LT" dirty="0"/>
        </a:p>
      </dgm:t>
    </dgm:pt>
    <dgm:pt modelId="{41ED3D75-0782-410C-BCA7-4D58B6306F9E}" type="parTrans" cxnId="{9352F61B-6C56-46F0-B81E-C70EDCACF7A1}">
      <dgm:prSet/>
      <dgm:spPr/>
      <dgm:t>
        <a:bodyPr/>
        <a:lstStyle/>
        <a:p>
          <a:endParaRPr lang="lt-LT"/>
        </a:p>
      </dgm:t>
    </dgm:pt>
    <dgm:pt modelId="{40E87522-F1B8-45F7-8BB7-33F01A6C31F0}" type="sibTrans" cxnId="{9352F61B-6C56-46F0-B81E-C70EDCACF7A1}">
      <dgm:prSet/>
      <dgm:spPr/>
      <dgm:t>
        <a:bodyPr/>
        <a:lstStyle/>
        <a:p>
          <a:endParaRPr lang="lt-LT"/>
        </a:p>
      </dgm:t>
    </dgm:pt>
    <dgm:pt modelId="{90D2D5C9-B348-4855-90E2-7FBDC0DAB2DE}">
      <dgm:prSet phldrT="[Text]"/>
      <dgm:spPr/>
      <dgm:t>
        <a:bodyPr/>
        <a:lstStyle/>
        <a:p>
          <a:r>
            <a:rPr lang="en-US" dirty="0" smtClean="0"/>
            <a:t>Customer</a:t>
          </a:r>
          <a:endParaRPr lang="lt-LT" dirty="0"/>
        </a:p>
      </dgm:t>
    </dgm:pt>
    <dgm:pt modelId="{E0F6FA8A-FDFF-41E9-A7D5-B2BED8536929}" type="parTrans" cxnId="{9478718F-20A6-48A9-9063-6C7A1C59ECC5}">
      <dgm:prSet/>
      <dgm:spPr/>
      <dgm:t>
        <a:bodyPr/>
        <a:lstStyle/>
        <a:p>
          <a:endParaRPr lang="lt-LT"/>
        </a:p>
      </dgm:t>
    </dgm:pt>
    <dgm:pt modelId="{08C7B8FA-18CE-46E7-AEAC-388465B7B576}" type="sibTrans" cxnId="{9478718F-20A6-48A9-9063-6C7A1C59ECC5}">
      <dgm:prSet/>
      <dgm:spPr/>
      <dgm:t>
        <a:bodyPr/>
        <a:lstStyle/>
        <a:p>
          <a:endParaRPr lang="lt-LT"/>
        </a:p>
      </dgm:t>
    </dgm:pt>
    <dgm:pt modelId="{E73A5AD8-2E5D-4031-AEA2-44A96A36E618}" type="pres">
      <dgm:prSet presAssocID="{7DC2EB7B-3D21-4141-945E-159ECA4EE539}" presName="Name0" presStyleCnt="0">
        <dgm:presLayoutVars>
          <dgm:chMax val="7"/>
          <dgm:resizeHandles val="exact"/>
        </dgm:presLayoutVars>
      </dgm:prSet>
      <dgm:spPr/>
      <dgm:t>
        <a:bodyPr/>
        <a:lstStyle/>
        <a:p>
          <a:endParaRPr lang="lt-LT"/>
        </a:p>
      </dgm:t>
    </dgm:pt>
    <dgm:pt modelId="{67E12E42-BEBE-4D40-BF9E-0668B0A68206}" type="pres">
      <dgm:prSet presAssocID="{7DC2EB7B-3D21-4141-945E-159ECA4EE539}" presName="comp1" presStyleCnt="0"/>
      <dgm:spPr/>
    </dgm:pt>
    <dgm:pt modelId="{DAFDEFD5-339D-4DF1-97E7-F7A122C1849E}" type="pres">
      <dgm:prSet presAssocID="{7DC2EB7B-3D21-4141-945E-159ECA4EE539}" presName="circle1" presStyleLbl="node1" presStyleIdx="0" presStyleCnt="3"/>
      <dgm:spPr/>
      <dgm:t>
        <a:bodyPr/>
        <a:lstStyle/>
        <a:p>
          <a:endParaRPr lang="lt-LT"/>
        </a:p>
      </dgm:t>
    </dgm:pt>
    <dgm:pt modelId="{B08C5304-4842-4E7E-838D-E7F5EACA1A0D}" type="pres">
      <dgm:prSet presAssocID="{7DC2EB7B-3D21-4141-945E-159ECA4EE539}" presName="c1text" presStyleLbl="node1" presStyleIdx="0" presStyleCnt="3">
        <dgm:presLayoutVars>
          <dgm:bulletEnabled val="1"/>
        </dgm:presLayoutVars>
      </dgm:prSet>
      <dgm:spPr/>
      <dgm:t>
        <a:bodyPr/>
        <a:lstStyle/>
        <a:p>
          <a:endParaRPr lang="lt-LT"/>
        </a:p>
      </dgm:t>
    </dgm:pt>
    <dgm:pt modelId="{D2C88106-4B8B-471B-BC9C-D8FDB2097768}" type="pres">
      <dgm:prSet presAssocID="{7DC2EB7B-3D21-4141-945E-159ECA4EE539}" presName="comp2" presStyleCnt="0"/>
      <dgm:spPr/>
    </dgm:pt>
    <dgm:pt modelId="{0B9273B3-4575-40DD-9504-A5FED99EDD9E}" type="pres">
      <dgm:prSet presAssocID="{7DC2EB7B-3D21-4141-945E-159ECA4EE539}" presName="circle2" presStyleLbl="node1" presStyleIdx="1" presStyleCnt="3"/>
      <dgm:spPr/>
      <dgm:t>
        <a:bodyPr/>
        <a:lstStyle/>
        <a:p>
          <a:endParaRPr lang="lt-LT"/>
        </a:p>
      </dgm:t>
    </dgm:pt>
    <dgm:pt modelId="{20E23413-21D0-46F1-98B0-2E188DF8D23D}" type="pres">
      <dgm:prSet presAssocID="{7DC2EB7B-3D21-4141-945E-159ECA4EE539}" presName="c2text" presStyleLbl="node1" presStyleIdx="1" presStyleCnt="3">
        <dgm:presLayoutVars>
          <dgm:bulletEnabled val="1"/>
        </dgm:presLayoutVars>
      </dgm:prSet>
      <dgm:spPr/>
      <dgm:t>
        <a:bodyPr/>
        <a:lstStyle/>
        <a:p>
          <a:endParaRPr lang="lt-LT"/>
        </a:p>
      </dgm:t>
    </dgm:pt>
    <dgm:pt modelId="{F61B1A3C-9F00-4414-BB77-CD033F1B4CFD}" type="pres">
      <dgm:prSet presAssocID="{7DC2EB7B-3D21-4141-945E-159ECA4EE539}" presName="comp3" presStyleCnt="0"/>
      <dgm:spPr/>
    </dgm:pt>
    <dgm:pt modelId="{41C032A0-6069-430E-BC5D-45BC28C428FF}" type="pres">
      <dgm:prSet presAssocID="{7DC2EB7B-3D21-4141-945E-159ECA4EE539}" presName="circle3" presStyleLbl="node1" presStyleIdx="2" presStyleCnt="3"/>
      <dgm:spPr/>
      <dgm:t>
        <a:bodyPr/>
        <a:lstStyle/>
        <a:p>
          <a:endParaRPr lang="lt-LT"/>
        </a:p>
      </dgm:t>
    </dgm:pt>
    <dgm:pt modelId="{BE5F5AA9-AE9B-40B2-BAFF-D40FF2CB5A74}" type="pres">
      <dgm:prSet presAssocID="{7DC2EB7B-3D21-4141-945E-159ECA4EE539}" presName="c3text" presStyleLbl="node1" presStyleIdx="2" presStyleCnt="3">
        <dgm:presLayoutVars>
          <dgm:bulletEnabled val="1"/>
        </dgm:presLayoutVars>
      </dgm:prSet>
      <dgm:spPr/>
      <dgm:t>
        <a:bodyPr/>
        <a:lstStyle/>
        <a:p>
          <a:endParaRPr lang="lt-LT"/>
        </a:p>
      </dgm:t>
    </dgm:pt>
  </dgm:ptLst>
  <dgm:cxnLst>
    <dgm:cxn modelId="{D6E2E5B0-0940-4D04-B857-B10F9C18B033}" type="presOf" srcId="{AA38F00F-35BF-4B8D-A7EE-FCBDD2BD139D}" destId="{B08C5304-4842-4E7E-838D-E7F5EACA1A0D}" srcOrd="1" destOrd="0" presId="urn:microsoft.com/office/officeart/2005/8/layout/venn2"/>
    <dgm:cxn modelId="{87464442-C907-4028-BF3B-4A81B2D5D0BC}" type="presOf" srcId="{34120AEC-845D-453F-8002-AEB09B388764}" destId="{20E23413-21D0-46F1-98B0-2E188DF8D23D}" srcOrd="1" destOrd="0" presId="urn:microsoft.com/office/officeart/2005/8/layout/venn2"/>
    <dgm:cxn modelId="{C468802E-B2DA-477E-85E5-E0DB565013E3}" type="presOf" srcId="{AA38F00F-35BF-4B8D-A7EE-FCBDD2BD139D}" destId="{DAFDEFD5-339D-4DF1-97E7-F7A122C1849E}" srcOrd="0" destOrd="0" presId="urn:microsoft.com/office/officeart/2005/8/layout/venn2"/>
    <dgm:cxn modelId="{7A7221C2-8D01-4CC6-9089-478362DABED8}" type="presOf" srcId="{7DC2EB7B-3D21-4141-945E-159ECA4EE539}" destId="{E73A5AD8-2E5D-4031-AEA2-44A96A36E618}" srcOrd="0" destOrd="0" presId="urn:microsoft.com/office/officeart/2005/8/layout/venn2"/>
    <dgm:cxn modelId="{3135F69B-A78A-494E-AA69-9BFD4B44EF41}" type="presOf" srcId="{90D2D5C9-B348-4855-90E2-7FBDC0DAB2DE}" destId="{41C032A0-6069-430E-BC5D-45BC28C428FF}" srcOrd="0" destOrd="0" presId="urn:microsoft.com/office/officeart/2005/8/layout/venn2"/>
    <dgm:cxn modelId="{DA06A612-8AFC-4A75-964B-32660720EE17}" type="presOf" srcId="{90D2D5C9-B348-4855-90E2-7FBDC0DAB2DE}" destId="{BE5F5AA9-AE9B-40B2-BAFF-D40FF2CB5A74}" srcOrd="1" destOrd="0" presId="urn:microsoft.com/office/officeart/2005/8/layout/venn2"/>
    <dgm:cxn modelId="{9352F61B-6C56-46F0-B81E-C70EDCACF7A1}" srcId="{7DC2EB7B-3D21-4141-945E-159ECA4EE539}" destId="{34120AEC-845D-453F-8002-AEB09B388764}" srcOrd="1" destOrd="0" parTransId="{41ED3D75-0782-410C-BCA7-4D58B6306F9E}" sibTransId="{40E87522-F1B8-45F7-8BB7-33F01A6C31F0}"/>
    <dgm:cxn modelId="{2CBD99C7-FD98-4F6C-BD13-9A334E10A873}" srcId="{7DC2EB7B-3D21-4141-945E-159ECA4EE539}" destId="{AA38F00F-35BF-4B8D-A7EE-FCBDD2BD139D}" srcOrd="0" destOrd="0" parTransId="{6800F7F6-4B91-420C-9C0D-688930511A4C}" sibTransId="{D94CEB3D-A498-4620-B1DC-39EAB54B07D5}"/>
    <dgm:cxn modelId="{14566B65-5A43-4FFF-8FBA-755593179674}" type="presOf" srcId="{34120AEC-845D-453F-8002-AEB09B388764}" destId="{0B9273B3-4575-40DD-9504-A5FED99EDD9E}" srcOrd="0" destOrd="0" presId="urn:microsoft.com/office/officeart/2005/8/layout/venn2"/>
    <dgm:cxn modelId="{9478718F-20A6-48A9-9063-6C7A1C59ECC5}" srcId="{7DC2EB7B-3D21-4141-945E-159ECA4EE539}" destId="{90D2D5C9-B348-4855-90E2-7FBDC0DAB2DE}" srcOrd="2" destOrd="0" parTransId="{E0F6FA8A-FDFF-41E9-A7D5-B2BED8536929}" sibTransId="{08C7B8FA-18CE-46E7-AEAC-388465B7B576}"/>
    <dgm:cxn modelId="{E9282548-2A1D-4F20-8A0D-3DE2EF17E892}" type="presParOf" srcId="{E73A5AD8-2E5D-4031-AEA2-44A96A36E618}" destId="{67E12E42-BEBE-4D40-BF9E-0668B0A68206}" srcOrd="0" destOrd="0" presId="urn:microsoft.com/office/officeart/2005/8/layout/venn2"/>
    <dgm:cxn modelId="{FFAD59D8-27F3-459B-B9FB-072EC55C6257}" type="presParOf" srcId="{67E12E42-BEBE-4D40-BF9E-0668B0A68206}" destId="{DAFDEFD5-339D-4DF1-97E7-F7A122C1849E}" srcOrd="0" destOrd="0" presId="urn:microsoft.com/office/officeart/2005/8/layout/venn2"/>
    <dgm:cxn modelId="{4B0B927E-B1E3-4B80-BA41-F361CD271E43}" type="presParOf" srcId="{67E12E42-BEBE-4D40-BF9E-0668B0A68206}" destId="{B08C5304-4842-4E7E-838D-E7F5EACA1A0D}" srcOrd="1" destOrd="0" presId="urn:microsoft.com/office/officeart/2005/8/layout/venn2"/>
    <dgm:cxn modelId="{3D188C2B-8476-4D10-998F-B574E12E48A7}" type="presParOf" srcId="{E73A5AD8-2E5D-4031-AEA2-44A96A36E618}" destId="{D2C88106-4B8B-471B-BC9C-D8FDB2097768}" srcOrd="1" destOrd="0" presId="urn:microsoft.com/office/officeart/2005/8/layout/venn2"/>
    <dgm:cxn modelId="{435B0D09-991E-40FE-8E8F-D970BE172CDF}" type="presParOf" srcId="{D2C88106-4B8B-471B-BC9C-D8FDB2097768}" destId="{0B9273B3-4575-40DD-9504-A5FED99EDD9E}" srcOrd="0" destOrd="0" presId="urn:microsoft.com/office/officeart/2005/8/layout/venn2"/>
    <dgm:cxn modelId="{C4A24A91-BF03-4CE3-83AA-272F96C41F84}" type="presParOf" srcId="{D2C88106-4B8B-471B-BC9C-D8FDB2097768}" destId="{20E23413-21D0-46F1-98B0-2E188DF8D23D}" srcOrd="1" destOrd="0" presId="urn:microsoft.com/office/officeart/2005/8/layout/venn2"/>
    <dgm:cxn modelId="{D467FF14-60A8-4766-A9EF-64CC767C3C25}" type="presParOf" srcId="{E73A5AD8-2E5D-4031-AEA2-44A96A36E618}" destId="{F61B1A3C-9F00-4414-BB77-CD033F1B4CFD}" srcOrd="2" destOrd="0" presId="urn:microsoft.com/office/officeart/2005/8/layout/venn2"/>
    <dgm:cxn modelId="{3BC6FF35-C3BD-4B32-9B50-A761340C0012}" type="presParOf" srcId="{F61B1A3C-9F00-4414-BB77-CD033F1B4CFD}" destId="{41C032A0-6069-430E-BC5D-45BC28C428FF}" srcOrd="0" destOrd="0" presId="urn:microsoft.com/office/officeart/2005/8/layout/venn2"/>
    <dgm:cxn modelId="{ABBCFECF-5AC8-4F91-83AB-FD4418F0E896}" type="presParOf" srcId="{F61B1A3C-9F00-4414-BB77-CD033F1B4CFD}" destId="{BE5F5AA9-AE9B-40B2-BAFF-D40FF2CB5A74}" srcOrd="1" destOrd="0" presId="urn:microsoft.com/office/officeart/2005/8/layout/ven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9A479-DBB4-41CC-AD44-D67ADDD1371F}">
      <dsp:nvSpPr>
        <dsp:cNvPr id="0" name=""/>
        <dsp:cNvSpPr/>
      </dsp:nvSpPr>
      <dsp:spPr>
        <a:xfrm>
          <a:off x="294114" y="259799"/>
          <a:ext cx="2661415" cy="2661415"/>
        </a:xfrm>
        <a:prstGeom prst="pie">
          <a:avLst>
            <a:gd name="adj1" fmla="val 162000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Production</a:t>
          </a:r>
          <a:endParaRPr lang="lt-LT" sz="1500" kern="1200" dirty="0"/>
        </a:p>
      </dsp:txBody>
      <dsp:txXfrm>
        <a:off x="1706882" y="811410"/>
        <a:ext cx="982189" cy="728720"/>
      </dsp:txXfrm>
    </dsp:sp>
    <dsp:sp modelId="{8AACEDEF-BE4B-450E-AB8C-FD7B5A87A60B}">
      <dsp:nvSpPr>
        <dsp:cNvPr id="0" name=""/>
        <dsp:cNvSpPr/>
      </dsp:nvSpPr>
      <dsp:spPr>
        <a:xfrm>
          <a:off x="280141" y="316145"/>
          <a:ext cx="2661415" cy="2661415"/>
        </a:xfrm>
        <a:prstGeom prst="pie">
          <a:avLst>
            <a:gd name="adj1" fmla="val 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Finance</a:t>
          </a:r>
          <a:endParaRPr lang="lt-LT" sz="1500" kern="1200" dirty="0"/>
        </a:p>
      </dsp:txBody>
      <dsp:txXfrm>
        <a:off x="1692910" y="1697230"/>
        <a:ext cx="982189" cy="728720"/>
      </dsp:txXfrm>
    </dsp:sp>
    <dsp:sp modelId="{CEDE0BBA-58FD-45EC-BFB2-978A5D051848}">
      <dsp:nvSpPr>
        <dsp:cNvPr id="0" name=""/>
        <dsp:cNvSpPr/>
      </dsp:nvSpPr>
      <dsp:spPr>
        <a:xfrm>
          <a:off x="190794" y="316145"/>
          <a:ext cx="2661415" cy="2661415"/>
        </a:xfrm>
        <a:prstGeom prst="pie">
          <a:avLst>
            <a:gd name="adj1" fmla="val 5400000"/>
            <a:gd name="adj2" fmla="val 10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Marketing</a:t>
          </a:r>
          <a:endParaRPr lang="lt-LT" sz="1500" kern="1200" dirty="0"/>
        </a:p>
      </dsp:txBody>
      <dsp:txXfrm>
        <a:off x="457252" y="1697230"/>
        <a:ext cx="982189" cy="728720"/>
      </dsp:txXfrm>
    </dsp:sp>
    <dsp:sp modelId="{BDE4B8DA-4F79-4EC3-AA77-99C047A289B0}">
      <dsp:nvSpPr>
        <dsp:cNvPr id="0" name=""/>
        <dsp:cNvSpPr/>
      </dsp:nvSpPr>
      <dsp:spPr>
        <a:xfrm>
          <a:off x="190794" y="226798"/>
          <a:ext cx="2661415" cy="2661415"/>
        </a:xfrm>
        <a:prstGeom prst="pie">
          <a:avLst>
            <a:gd name="adj1" fmla="val 108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Personnel</a:t>
          </a:r>
          <a:endParaRPr lang="lt-LT" sz="1400" kern="1200" dirty="0"/>
        </a:p>
      </dsp:txBody>
      <dsp:txXfrm>
        <a:off x="457252" y="778408"/>
        <a:ext cx="982189" cy="728720"/>
      </dsp:txXfrm>
    </dsp:sp>
    <dsp:sp modelId="{45123404-75FC-4C80-BDB8-44EDC8F9372A}">
      <dsp:nvSpPr>
        <dsp:cNvPr id="0" name=""/>
        <dsp:cNvSpPr/>
      </dsp:nvSpPr>
      <dsp:spPr>
        <a:xfrm>
          <a:off x="129360" y="95045"/>
          <a:ext cx="2990924" cy="2990924"/>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E6F504C-4359-4B6F-8747-CFE178706FA6}">
      <dsp:nvSpPr>
        <dsp:cNvPr id="0" name=""/>
        <dsp:cNvSpPr/>
      </dsp:nvSpPr>
      <dsp:spPr>
        <a:xfrm>
          <a:off x="115387" y="151391"/>
          <a:ext cx="2990924" cy="2990924"/>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64D5F5-9816-44D5-9C47-5D69632DF30D}">
      <dsp:nvSpPr>
        <dsp:cNvPr id="0" name=""/>
        <dsp:cNvSpPr/>
      </dsp:nvSpPr>
      <dsp:spPr>
        <a:xfrm>
          <a:off x="26040" y="151391"/>
          <a:ext cx="2990924" cy="2990924"/>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D2D345-E065-44E3-AABC-35B5E257FF80}">
      <dsp:nvSpPr>
        <dsp:cNvPr id="0" name=""/>
        <dsp:cNvSpPr/>
      </dsp:nvSpPr>
      <dsp:spPr>
        <a:xfrm>
          <a:off x="26040" y="62044"/>
          <a:ext cx="2990924" cy="2990924"/>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47898-A95F-426F-A5B7-4E5DD189089F}">
      <dsp:nvSpPr>
        <dsp:cNvPr id="0" name=""/>
        <dsp:cNvSpPr/>
      </dsp:nvSpPr>
      <dsp:spPr>
        <a:xfrm>
          <a:off x="490396" y="174957"/>
          <a:ext cx="2358982" cy="2358982"/>
        </a:xfrm>
        <a:prstGeom prst="pie">
          <a:avLst>
            <a:gd name="adj1" fmla="val 162000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Marketing</a:t>
          </a:r>
          <a:endParaRPr lang="lt-LT" sz="1300" kern="1200" dirty="0"/>
        </a:p>
      </dsp:txBody>
      <dsp:txXfrm>
        <a:off x="1696846" y="611369"/>
        <a:ext cx="870576" cy="702078"/>
      </dsp:txXfrm>
    </dsp:sp>
    <dsp:sp modelId="{CB725F61-1A6F-4A01-A179-D9530613F44C}">
      <dsp:nvSpPr>
        <dsp:cNvPr id="0" name=""/>
        <dsp:cNvSpPr/>
      </dsp:nvSpPr>
      <dsp:spPr>
        <a:xfrm>
          <a:off x="390981" y="274372"/>
          <a:ext cx="2358982" cy="2358982"/>
        </a:xfrm>
        <a:prstGeom prst="pie">
          <a:avLst>
            <a:gd name="adj1" fmla="val 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Production</a:t>
          </a:r>
          <a:endParaRPr lang="lt-LT" sz="1300" kern="1200" dirty="0"/>
        </a:p>
      </dsp:txBody>
      <dsp:txXfrm>
        <a:off x="1612597" y="1495987"/>
        <a:ext cx="870576" cy="702078"/>
      </dsp:txXfrm>
    </dsp:sp>
    <dsp:sp modelId="{BE2FEF25-E3ED-4C53-8B17-F92C2752030B}">
      <dsp:nvSpPr>
        <dsp:cNvPr id="0" name=""/>
        <dsp:cNvSpPr/>
      </dsp:nvSpPr>
      <dsp:spPr>
        <a:xfrm>
          <a:off x="390981" y="274372"/>
          <a:ext cx="2358982" cy="2358982"/>
        </a:xfrm>
        <a:prstGeom prst="pie">
          <a:avLst>
            <a:gd name="adj1" fmla="val 5400000"/>
            <a:gd name="adj2" fmla="val 10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Finance</a:t>
          </a:r>
          <a:endParaRPr lang="lt-LT" sz="1300" kern="1200" dirty="0"/>
        </a:p>
      </dsp:txBody>
      <dsp:txXfrm>
        <a:off x="657771" y="1495987"/>
        <a:ext cx="870576" cy="702078"/>
      </dsp:txXfrm>
    </dsp:sp>
    <dsp:sp modelId="{D6623EC3-5EC7-45C4-88EE-DCE94DA9E03B}">
      <dsp:nvSpPr>
        <dsp:cNvPr id="0" name=""/>
        <dsp:cNvSpPr/>
      </dsp:nvSpPr>
      <dsp:spPr>
        <a:xfrm>
          <a:off x="390981" y="274372"/>
          <a:ext cx="2358982" cy="2358982"/>
        </a:xfrm>
        <a:prstGeom prst="pie">
          <a:avLst>
            <a:gd name="adj1" fmla="val 108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Personnel</a:t>
          </a:r>
          <a:endParaRPr lang="lt-LT" sz="1300" kern="1200" dirty="0"/>
        </a:p>
      </dsp:txBody>
      <dsp:txXfrm>
        <a:off x="657771" y="709660"/>
        <a:ext cx="870576" cy="702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DEFD5-339D-4DF1-97E7-F7A122C1849E}">
      <dsp:nvSpPr>
        <dsp:cNvPr id="0" name=""/>
        <dsp:cNvSpPr/>
      </dsp:nvSpPr>
      <dsp:spPr>
        <a:xfrm>
          <a:off x="684076" y="0"/>
          <a:ext cx="4032448" cy="4032448"/>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Production, Finance, Personnel</a:t>
          </a:r>
          <a:endParaRPr lang="lt-LT" sz="1600" kern="1200" dirty="0"/>
        </a:p>
      </dsp:txBody>
      <dsp:txXfrm>
        <a:off x="1995629" y="201622"/>
        <a:ext cx="1409340" cy="604867"/>
      </dsp:txXfrm>
    </dsp:sp>
    <dsp:sp modelId="{0B9273B3-4575-40DD-9504-A5FED99EDD9E}">
      <dsp:nvSpPr>
        <dsp:cNvPr id="0" name=""/>
        <dsp:cNvSpPr/>
      </dsp:nvSpPr>
      <dsp:spPr>
        <a:xfrm>
          <a:off x="1188132" y="1008111"/>
          <a:ext cx="3024336" cy="302433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Marketing</a:t>
          </a:r>
          <a:endParaRPr lang="lt-LT" sz="2000" kern="1200" dirty="0"/>
        </a:p>
      </dsp:txBody>
      <dsp:txXfrm>
        <a:off x="1995629" y="1197132"/>
        <a:ext cx="1409340" cy="567063"/>
      </dsp:txXfrm>
    </dsp:sp>
    <dsp:sp modelId="{41C032A0-6069-430E-BC5D-45BC28C428FF}">
      <dsp:nvSpPr>
        <dsp:cNvPr id="0" name=""/>
        <dsp:cNvSpPr/>
      </dsp:nvSpPr>
      <dsp:spPr>
        <a:xfrm>
          <a:off x="1692188" y="2016224"/>
          <a:ext cx="2016224" cy="201622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Customer</a:t>
          </a:r>
          <a:endParaRPr lang="lt-LT" sz="2000" kern="1200" dirty="0"/>
        </a:p>
      </dsp:txBody>
      <dsp:txXfrm>
        <a:off x="1987457" y="2520280"/>
        <a:ext cx="1425685" cy="100811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AB92EA0B-C98F-4002-8B7C-0649F885EF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7E0C05-DAF9-46B0-AA11-99DE0C1D4E7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2AC13-06D3-4762-8675-11B599C507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8C3228-DAD0-48A1-8351-EFC52BB682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p:spPr>
        <p:txBody>
          <a:bodyPr wrap="none" anchor="ctr"/>
          <a:lstStyle/>
          <a:p>
            <a:pPr>
              <a:defRPr/>
            </a:pPr>
            <a:endParaRPr lang="lt-LT"/>
          </a:p>
        </p:txBody>
      </p:sp>
      <p:sp>
        <p:nvSpPr>
          <p:cNvPr id="27651" name="Rectangle 3"/>
          <p:cNvSpPr>
            <a:spLocks noGrp="1" noChangeArrowheads="1"/>
          </p:cNvSpPr>
          <p:nvPr>
            <p:ph type="ctrTitle"/>
          </p:nvPr>
        </p:nvSpPr>
        <p:spPr>
          <a:xfrm>
            <a:off x="455613" y="2130425"/>
            <a:ext cx="7313612" cy="1470025"/>
          </a:xfrm>
        </p:spPr>
        <p:txBody>
          <a:bodyPr/>
          <a:lstStyle>
            <a:lvl1pPr>
              <a:defRPr/>
            </a:lvl1pPr>
          </a:lstStyle>
          <a:p>
            <a:pPr lvl="0"/>
            <a:r>
              <a:rPr lang="en-US" noProof="0" smtClean="0"/>
              <a:t>Click to edit Master title style</a:t>
            </a:r>
          </a:p>
        </p:txBody>
      </p:sp>
      <p:sp>
        <p:nvSpPr>
          <p:cNvPr id="2765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893EDD6-73A2-4A9E-B6B0-88486067EB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C93C9B2-6E53-4E05-9840-38069B371A9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591956-B009-4036-84C5-66D71196B12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19D1B32-EA92-4E3B-A926-28554DF893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153BF83-F31A-497E-AA08-49F98329B8B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2714197-A811-44D1-9884-CE01EBD38A6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AB6AFE8-A786-4B71-96C3-606B8DCCAC7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ECF1E2-C0B9-4AB6-83DA-5C3E16003E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a:xfrm>
            <a:off x="2699792" y="1600200"/>
            <a:ext cx="632038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B33786-EC8D-45B9-A2B7-F648EC9FAFD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B8F50D-9D2A-4376-B123-2D9074BFD6C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F3F26A-F822-43A5-85E6-BAB8DCBAEAF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19FE3D5-7F92-405B-890B-BFBF5C9726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29A9F1-F31F-4092-A5D1-83EF0E6377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2627784" y="1556792"/>
            <a:ext cx="3024336"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Content Placeholder 3"/>
          <p:cNvSpPr>
            <a:spLocks noGrp="1"/>
          </p:cNvSpPr>
          <p:nvPr>
            <p:ph sz="half" idx="2"/>
          </p:nvPr>
        </p:nvSpPr>
        <p:spPr>
          <a:xfrm>
            <a:off x="5796136" y="1600201"/>
            <a:ext cx="3224039"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845ED-9A7D-4772-9CB9-CBBEAC438C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825EB3-06D1-4C52-B190-1DBEBEDF3F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33E0D6-0250-44BF-810D-668C990BC1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23B69-3A04-469B-8ED9-9FD33DB062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5597A4-96E4-451B-9855-BE2017E68B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2D5DB-12D0-476B-B9D7-946375D571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9715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8F8F2FC0-BE3E-4415-AC8F-D2CBEE41B5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p:spPr>
        <p:txBody>
          <a:bodyPr wrap="none" anchor="ctr"/>
          <a:lstStyle/>
          <a:p>
            <a:pPr>
              <a:defRPr/>
            </a:pPr>
            <a:endParaRPr lang="lt-LT"/>
          </a:p>
        </p:txBody>
      </p:sp>
      <p:sp>
        <p:nvSpPr>
          <p:cNvPr id="133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7B45A4F8-EDA5-462B-86A0-1ECA54B0A9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eb.vu.lt/khf/d.kriksciuniene/inform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4763" y="1557338"/>
            <a:ext cx="9036051" cy="2330450"/>
          </a:xfrm>
        </p:spPr>
        <p:txBody>
          <a:bodyPr/>
          <a:lstStyle/>
          <a:p>
            <a:pPr algn="ctr"/>
            <a:r>
              <a:rPr lang="en-GB" sz="6600" b="1" smtClean="0">
                <a:solidFill>
                  <a:srgbClr val="37793A"/>
                </a:solidFill>
                <a:latin typeface="Boopee"/>
              </a:rPr>
              <a:t>Marketing Information Systems: </a:t>
            </a:r>
            <a:r>
              <a:rPr lang="en-GB" sz="6000" b="1" smtClean="0">
                <a:solidFill>
                  <a:srgbClr val="37793A"/>
                </a:solidFill>
                <a:latin typeface="Boopee"/>
              </a:rPr>
              <a:t>part 1</a:t>
            </a:r>
            <a:endParaRPr lang="lt-LT" sz="3600" smtClean="0">
              <a:solidFill>
                <a:srgbClr val="37793A"/>
              </a:solidFill>
            </a:endParaRPr>
          </a:p>
        </p:txBody>
      </p:sp>
      <p:sp>
        <p:nvSpPr>
          <p:cNvPr id="26626" name="Rectangle 3"/>
          <p:cNvSpPr>
            <a:spLocks noGrp="1" noChangeArrowheads="1"/>
          </p:cNvSpPr>
          <p:nvPr>
            <p:ph type="subTitle" idx="1"/>
          </p:nvPr>
        </p:nvSpPr>
        <p:spPr>
          <a:xfrm>
            <a:off x="2700338" y="3860800"/>
            <a:ext cx="5400675" cy="2520950"/>
          </a:xfrm>
        </p:spPr>
        <p:txBody>
          <a:bodyPr/>
          <a:lstStyle/>
          <a:p>
            <a:r>
              <a:rPr lang="en-GB" dirty="0" smtClean="0">
                <a:solidFill>
                  <a:srgbClr val="37793A"/>
                </a:solidFill>
              </a:rPr>
              <a:t>Course code: PV250</a:t>
            </a:r>
          </a:p>
          <a:p>
            <a:r>
              <a:rPr lang="en-GB" u="sng" dirty="0" smtClean="0">
                <a:hlinkClick r:id="rId2"/>
              </a:rPr>
              <a:t>Dalia </a:t>
            </a:r>
            <a:r>
              <a:rPr lang="en-GB" u="sng" dirty="0" err="1" smtClean="0">
                <a:hlinkClick r:id="rId2"/>
              </a:rPr>
              <a:t>Kriksciuniene</a:t>
            </a:r>
            <a:r>
              <a:rPr lang="en-GB" u="sng" dirty="0" smtClean="0">
                <a:hlinkClick r:id="rId2"/>
              </a:rPr>
              <a:t>, PhD</a:t>
            </a:r>
            <a:endParaRPr lang="en-GB" u="sng" dirty="0" smtClean="0"/>
          </a:p>
          <a:p>
            <a:r>
              <a:rPr lang="en-US" dirty="0" smtClean="0">
                <a:solidFill>
                  <a:srgbClr val="37793A"/>
                </a:solidFill>
              </a:rPr>
              <a:t>Faculty of Informatics, </a:t>
            </a:r>
            <a:r>
              <a:rPr lang="en-US" dirty="0" err="1" smtClean="0">
                <a:solidFill>
                  <a:srgbClr val="37793A"/>
                </a:solidFill>
              </a:rPr>
              <a:t>Lasaris</a:t>
            </a:r>
            <a:r>
              <a:rPr lang="en-US" dirty="0" smtClean="0">
                <a:solidFill>
                  <a:srgbClr val="37793A"/>
                </a:solidFill>
              </a:rPr>
              <a:t> lab., ERCIM research  program</a:t>
            </a:r>
          </a:p>
          <a:p>
            <a:endParaRPr lang="en-GB" u="sng" dirty="0" smtClean="0"/>
          </a:p>
          <a:p>
            <a:endParaRPr lang="en-GB" u="sng" dirty="0" smtClean="0"/>
          </a:p>
          <a:p>
            <a:endParaRPr lang="lt-L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marL="342900" indent="-342900"/>
            <a:r>
              <a:rPr lang="en-US" b="1" smtClean="0"/>
              <a:t>Exchange and transactions</a:t>
            </a:r>
          </a:p>
        </p:txBody>
      </p:sp>
      <p:sp>
        <p:nvSpPr>
          <p:cNvPr id="36866" name="Content Placeholder 2"/>
          <p:cNvSpPr>
            <a:spLocks noGrp="1"/>
          </p:cNvSpPr>
          <p:nvPr>
            <p:ph idx="1"/>
          </p:nvPr>
        </p:nvSpPr>
        <p:spPr>
          <a:xfrm>
            <a:off x="2051050" y="1600200"/>
            <a:ext cx="6969125" cy="4525963"/>
          </a:xfrm>
        </p:spPr>
        <p:txBody>
          <a:bodyPr/>
          <a:lstStyle/>
          <a:p>
            <a:pPr marL="0" indent="0">
              <a:buFontTx/>
              <a:buNone/>
            </a:pPr>
            <a:r>
              <a:rPr lang="en-US" smtClean="0"/>
              <a:t>Exchange is the defining concept underlying marketing- the act of obtaining desired product from someone offering something in return</a:t>
            </a:r>
          </a:p>
          <a:p>
            <a:pPr marL="0" indent="0">
              <a:buFontTx/>
              <a:buNone/>
            </a:pPr>
            <a:r>
              <a:rPr lang="en-US" smtClean="0"/>
              <a:t>Terms for exchange: leave them both better or not worse, that’s why exchange is a value creating process</a:t>
            </a:r>
          </a:p>
          <a:p>
            <a:pPr marL="0" indent="0">
              <a:buFontTx/>
              <a:buNone/>
            </a:pPr>
            <a:r>
              <a:rPr lang="en-US" smtClean="0"/>
              <a:t>Exchange has to be seen as a process not event </a:t>
            </a:r>
            <a:r>
              <a:rPr lang="en-US" sz="2000" smtClean="0"/>
              <a:t>(two partied finding each other, negotiating, moving towards agreement)</a:t>
            </a:r>
          </a:p>
          <a:p>
            <a:pPr marL="0" indent="0">
              <a:buFontTx/>
              <a:buNone/>
            </a:pPr>
            <a:r>
              <a:rPr lang="en-US" smtClean="0"/>
              <a:t>If the agreement is reached, transaction occurs.</a:t>
            </a:r>
          </a:p>
          <a:p>
            <a:pPr marL="0" indent="0">
              <a:buFontTx/>
              <a:buNone/>
            </a:pPr>
            <a:endParaRPr lang="lt-LT" smtClean="0"/>
          </a:p>
        </p:txBody>
      </p:sp>
      <p:sp>
        <p:nvSpPr>
          <p:cNvPr id="36867" name="Slide Number Placeholder 3"/>
          <p:cNvSpPr>
            <a:spLocks noGrp="1"/>
          </p:cNvSpPr>
          <p:nvPr>
            <p:ph type="sldNum" sz="quarter" idx="12"/>
          </p:nvPr>
        </p:nvSpPr>
        <p:spPr>
          <a:noFill/>
          <a:ln>
            <a:miter lim="800000"/>
            <a:headEnd/>
            <a:tailEnd/>
          </a:ln>
        </p:spPr>
        <p:txBody>
          <a:bodyPr/>
          <a:lstStyle/>
          <a:p>
            <a:fld id="{A1B86AF0-8620-4AF7-9335-D916603E4C2B}"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marL="342900" indent="-342900"/>
            <a:r>
              <a:rPr lang="en-US" b="1" smtClean="0"/>
              <a:t>Markets</a:t>
            </a:r>
          </a:p>
        </p:txBody>
      </p:sp>
      <p:sp>
        <p:nvSpPr>
          <p:cNvPr id="37890" name="Content Placeholder 2"/>
          <p:cNvSpPr>
            <a:spLocks noGrp="1"/>
          </p:cNvSpPr>
          <p:nvPr>
            <p:ph idx="1"/>
          </p:nvPr>
        </p:nvSpPr>
        <p:spPr>
          <a:xfrm>
            <a:off x="2700338" y="1600200"/>
            <a:ext cx="6319837" cy="4525963"/>
          </a:xfrm>
        </p:spPr>
        <p:txBody>
          <a:bodyPr/>
          <a:lstStyle/>
          <a:p>
            <a:pPr marL="0" indent="0">
              <a:buFontTx/>
              <a:buNone/>
            </a:pPr>
            <a:r>
              <a:rPr lang="en-US" smtClean="0"/>
              <a:t>Economist view: market is the place where buyers and sellers gather</a:t>
            </a:r>
          </a:p>
          <a:p>
            <a:pPr marL="0" indent="0">
              <a:buFontTx/>
              <a:buNone/>
            </a:pPr>
            <a:r>
              <a:rPr lang="en-US" smtClean="0"/>
              <a:t>Marketers view: market consists of all potential customers sharing a particular need or want, able for exchange to satisfy it.</a:t>
            </a:r>
          </a:p>
          <a:p>
            <a:pPr marL="0" indent="0">
              <a:buFontTx/>
              <a:buNone/>
            </a:pPr>
            <a:r>
              <a:rPr lang="en-US" smtClean="0"/>
              <a:t>Market are seen as buyers (their groupings), the sellers-as industry. They are connected with flows:</a:t>
            </a:r>
          </a:p>
          <a:p>
            <a:pPr marL="400050" lvl="1" indent="0">
              <a:buFontTx/>
              <a:buNone/>
            </a:pPr>
            <a:r>
              <a:rPr lang="en-US" sz="2000" smtClean="0"/>
              <a:t>Communication</a:t>
            </a:r>
          </a:p>
          <a:p>
            <a:pPr marL="400050" lvl="1" indent="0">
              <a:buFontTx/>
              <a:buNone/>
            </a:pPr>
            <a:r>
              <a:rPr lang="en-US" sz="2000" smtClean="0"/>
              <a:t>Products (goods/services)</a:t>
            </a:r>
          </a:p>
          <a:p>
            <a:pPr marL="400050" lvl="1" indent="0">
              <a:buFontTx/>
              <a:buNone/>
            </a:pPr>
            <a:r>
              <a:rPr lang="en-US" sz="2000" smtClean="0"/>
              <a:t>Money</a:t>
            </a:r>
          </a:p>
          <a:p>
            <a:pPr marL="400050" lvl="1" indent="0">
              <a:buFontTx/>
              <a:buNone/>
            </a:pPr>
            <a:r>
              <a:rPr lang="en-US" sz="2000" smtClean="0"/>
              <a:t>Information</a:t>
            </a:r>
          </a:p>
          <a:p>
            <a:pPr marL="400050" lvl="1" indent="0">
              <a:buFontTx/>
              <a:buNone/>
            </a:pPr>
            <a:endParaRPr lang="en-US" sz="2000" smtClean="0"/>
          </a:p>
        </p:txBody>
      </p:sp>
      <p:sp>
        <p:nvSpPr>
          <p:cNvPr id="37891" name="Slide Number Placeholder 3"/>
          <p:cNvSpPr>
            <a:spLocks noGrp="1"/>
          </p:cNvSpPr>
          <p:nvPr>
            <p:ph type="sldNum" sz="quarter" idx="12"/>
          </p:nvPr>
        </p:nvSpPr>
        <p:spPr>
          <a:noFill/>
          <a:ln>
            <a:miter lim="800000"/>
            <a:headEnd/>
            <a:tailEnd/>
          </a:ln>
        </p:spPr>
        <p:txBody>
          <a:bodyPr/>
          <a:lstStyle/>
          <a:p>
            <a:fld id="{CC47AEEA-CA67-4A06-A704-EE0613D67DFA}"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b="1" smtClean="0"/>
              <a:t>Summary of marketing concepts</a:t>
            </a:r>
            <a:endParaRPr lang="lt-LT" b="1" smtClean="0"/>
          </a:p>
        </p:txBody>
      </p:sp>
      <p:sp>
        <p:nvSpPr>
          <p:cNvPr id="38914" name="Content Placeholder 2"/>
          <p:cNvSpPr>
            <a:spLocks noGrp="1"/>
          </p:cNvSpPr>
          <p:nvPr>
            <p:ph idx="1"/>
          </p:nvPr>
        </p:nvSpPr>
        <p:spPr>
          <a:xfrm>
            <a:off x="2700338" y="1600200"/>
            <a:ext cx="6319837" cy="4525963"/>
          </a:xfrm>
        </p:spPr>
        <p:txBody>
          <a:bodyPr/>
          <a:lstStyle/>
          <a:p>
            <a:pPr marL="0" indent="0">
              <a:buFontTx/>
              <a:buNone/>
            </a:pPr>
            <a:r>
              <a:rPr lang="en-US" smtClean="0"/>
              <a:t>Marketing means human activity that takes place in relation to markets.</a:t>
            </a:r>
          </a:p>
          <a:p>
            <a:pPr marL="0" indent="0">
              <a:buFontTx/>
              <a:buNone/>
            </a:pPr>
            <a:r>
              <a:rPr lang="en-US" smtClean="0"/>
              <a:t>Marketer seeks for resource form someone and willing to offer something of value in exchange. </a:t>
            </a:r>
          </a:p>
          <a:p>
            <a:pPr marL="0" indent="0">
              <a:buFontTx/>
              <a:buNone/>
            </a:pPr>
            <a:r>
              <a:rPr lang="en-US" smtClean="0"/>
              <a:t>Marketer is seeking response from other party, and can take a role of seller or buyer. </a:t>
            </a:r>
            <a:endParaRPr lang="lt-LT" smtClean="0"/>
          </a:p>
        </p:txBody>
      </p:sp>
      <p:sp>
        <p:nvSpPr>
          <p:cNvPr id="38915" name="Slide Number Placeholder 3"/>
          <p:cNvSpPr>
            <a:spLocks noGrp="1"/>
          </p:cNvSpPr>
          <p:nvPr>
            <p:ph type="sldNum" sz="quarter" idx="12"/>
          </p:nvPr>
        </p:nvSpPr>
        <p:spPr>
          <a:noFill/>
          <a:ln>
            <a:miter lim="800000"/>
            <a:headEnd/>
            <a:tailEnd/>
          </a:ln>
        </p:spPr>
        <p:txBody>
          <a:bodyPr/>
          <a:lstStyle/>
          <a:p>
            <a:fld id="{551DA5C4-C5F8-455D-9294-D3F5300ACB3A}"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b="1" smtClean="0"/>
              <a:t>Marketing management</a:t>
            </a:r>
            <a:endParaRPr lang="lt-LT" b="1" smtClean="0"/>
          </a:p>
        </p:txBody>
      </p:sp>
      <p:sp>
        <p:nvSpPr>
          <p:cNvPr id="39938" name="Content Placeholder 2"/>
          <p:cNvSpPr>
            <a:spLocks noGrp="1"/>
          </p:cNvSpPr>
          <p:nvPr>
            <p:ph idx="1"/>
          </p:nvPr>
        </p:nvSpPr>
        <p:spPr>
          <a:xfrm>
            <a:off x="1258888" y="1600200"/>
            <a:ext cx="7761287" cy="4852988"/>
          </a:xfrm>
        </p:spPr>
        <p:txBody>
          <a:bodyPr/>
          <a:lstStyle/>
          <a:p>
            <a:pPr marL="0" indent="0">
              <a:buFontTx/>
              <a:buNone/>
            </a:pPr>
            <a:r>
              <a:rPr lang="en-US" smtClean="0"/>
              <a:t>It is the analysis, planning, implementation and control of programs </a:t>
            </a:r>
          </a:p>
          <a:p>
            <a:pPr marL="400050" lvl="1" indent="0">
              <a:buFontTx/>
              <a:buNone/>
            </a:pPr>
            <a:r>
              <a:rPr lang="en-US" smtClean="0"/>
              <a:t>designed to create, build, and maintain beneficial exchanges and relationships with target markets </a:t>
            </a:r>
          </a:p>
          <a:p>
            <a:pPr marL="800100" lvl="2" indent="0">
              <a:buFontTx/>
              <a:buNone/>
            </a:pPr>
            <a:r>
              <a:rPr lang="en-US" smtClean="0"/>
              <a:t>for the purpose of achieving organizational objectives</a:t>
            </a:r>
          </a:p>
          <a:p>
            <a:pPr marL="0" indent="0">
              <a:buFontTx/>
              <a:buNone/>
            </a:pPr>
            <a:r>
              <a:rPr lang="en-US" smtClean="0"/>
              <a:t>The organization forms the idea of a desired level of transactions with the target market. It has a task of influencing the level, timing, composition  of demand according to goals. </a:t>
            </a:r>
          </a:p>
          <a:p>
            <a:pPr marL="0" indent="0">
              <a:buFontTx/>
              <a:buNone/>
            </a:pPr>
            <a:r>
              <a:rPr lang="en-US" smtClean="0"/>
              <a:t>States of demand to cope: negative absent, latent, falling, irregular, full, overfull, unwholesome demand</a:t>
            </a:r>
          </a:p>
        </p:txBody>
      </p:sp>
      <p:sp>
        <p:nvSpPr>
          <p:cNvPr id="39939" name="Slide Number Placeholder 3"/>
          <p:cNvSpPr>
            <a:spLocks noGrp="1"/>
          </p:cNvSpPr>
          <p:nvPr>
            <p:ph type="sldNum" sz="quarter" idx="12"/>
          </p:nvPr>
        </p:nvSpPr>
        <p:spPr>
          <a:noFill/>
          <a:ln>
            <a:miter lim="800000"/>
            <a:headEnd/>
            <a:tailEnd/>
          </a:ln>
        </p:spPr>
        <p:txBody>
          <a:bodyPr/>
          <a:lstStyle/>
          <a:p>
            <a:fld id="{925BA245-2BAD-49D0-8E6C-91BF944BCAA9}"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3568" y="115888"/>
            <a:ext cx="8333432" cy="490537"/>
          </a:xfrm>
        </p:spPr>
        <p:txBody>
          <a:bodyPr/>
          <a:lstStyle/>
          <a:p>
            <a:r>
              <a:rPr lang="en-US" b="1" dirty="0" smtClean="0"/>
              <a:t>Marketing management concepts</a:t>
            </a:r>
            <a:endParaRPr lang="lt-LT" b="1" dirty="0" smtClean="0"/>
          </a:p>
        </p:txBody>
      </p:sp>
      <p:sp>
        <p:nvSpPr>
          <p:cNvPr id="40962" name="Slide Number Placeholder 3"/>
          <p:cNvSpPr>
            <a:spLocks noGrp="1"/>
          </p:cNvSpPr>
          <p:nvPr>
            <p:ph type="sldNum" sz="quarter" idx="12"/>
          </p:nvPr>
        </p:nvSpPr>
        <p:spPr>
          <a:xfrm>
            <a:off x="8243888" y="6453188"/>
            <a:ext cx="442912" cy="404812"/>
          </a:xfrm>
          <a:noFill/>
          <a:ln>
            <a:miter lim="800000"/>
            <a:headEnd/>
            <a:tailEnd/>
          </a:ln>
        </p:spPr>
        <p:txBody>
          <a:bodyPr/>
          <a:lstStyle/>
          <a:p>
            <a:fld id="{1A3F29FA-FA7D-4D8F-A2E8-80A72D6A69FB}" type="slidenum">
              <a:rPr lang="en-US" smtClean="0"/>
              <a:pPr/>
              <a:t>14</a:t>
            </a:fld>
            <a:endParaRPr lang="en-US" smtClean="0"/>
          </a:p>
        </p:txBody>
      </p:sp>
      <p:graphicFrame>
        <p:nvGraphicFramePr>
          <p:cNvPr id="5" name="Table 4"/>
          <p:cNvGraphicFramePr>
            <a:graphicFrameLocks noGrp="1"/>
          </p:cNvGraphicFramePr>
          <p:nvPr/>
        </p:nvGraphicFramePr>
        <p:xfrm>
          <a:off x="179388" y="620713"/>
          <a:ext cx="8784976" cy="606589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196244">
                  <a:extLst>
                    <a:ext uri="{9D8B030D-6E8A-4147-A177-3AD203B41FA5}">
                      <a16:colId xmlns:a16="http://schemas.microsoft.com/office/drawing/2014/main" val="20002"/>
                    </a:ext>
                  </a:extLst>
                </a:gridCol>
                <a:gridCol w="2196244">
                  <a:extLst>
                    <a:ext uri="{9D8B030D-6E8A-4147-A177-3AD203B41FA5}">
                      <a16:colId xmlns:a16="http://schemas.microsoft.com/office/drawing/2014/main" val="20003"/>
                    </a:ext>
                  </a:extLst>
                </a:gridCol>
              </a:tblGrid>
              <a:tr h="381944">
                <a:tc>
                  <a:txBody>
                    <a:bodyPr/>
                    <a:lstStyle/>
                    <a:p>
                      <a:r>
                        <a:rPr lang="en-US" dirty="0" smtClean="0"/>
                        <a:t>Marketing</a:t>
                      </a:r>
                      <a:r>
                        <a:rPr lang="en-US" baseline="0" dirty="0" smtClean="0"/>
                        <a:t> orientation</a:t>
                      </a:r>
                      <a:endParaRPr lang="lt-LT" dirty="0"/>
                    </a:p>
                  </a:txBody>
                  <a:tcPr/>
                </a:tc>
                <a:tc>
                  <a:txBody>
                    <a:bodyPr/>
                    <a:lstStyle/>
                    <a:p>
                      <a:r>
                        <a:rPr lang="en-US" dirty="0" smtClean="0"/>
                        <a:t>Focus</a:t>
                      </a:r>
                      <a:endParaRPr lang="lt-LT" dirty="0"/>
                    </a:p>
                  </a:txBody>
                  <a:tcPr/>
                </a:tc>
                <a:tc>
                  <a:txBody>
                    <a:bodyPr/>
                    <a:lstStyle/>
                    <a:p>
                      <a:r>
                        <a:rPr lang="en-US" dirty="0" smtClean="0"/>
                        <a:t>Means</a:t>
                      </a:r>
                      <a:endParaRPr lang="lt-LT" dirty="0"/>
                    </a:p>
                  </a:txBody>
                  <a:tcPr/>
                </a:tc>
                <a:tc>
                  <a:txBody>
                    <a:bodyPr/>
                    <a:lstStyle/>
                    <a:p>
                      <a:r>
                        <a:rPr lang="en-US" dirty="0" smtClean="0"/>
                        <a:t>Ends</a:t>
                      </a:r>
                      <a:endParaRPr lang="lt-LT" dirty="0"/>
                    </a:p>
                  </a:txBody>
                  <a:tcPr/>
                </a:tc>
                <a:extLst>
                  <a:ext uri="{0D108BD9-81ED-4DB2-BD59-A6C34878D82A}">
                    <a16:rowId xmlns:a16="http://schemas.microsoft.com/office/drawing/2014/main" val="10000"/>
                  </a:ext>
                </a:extLst>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Production concept</a:t>
                      </a:r>
                    </a:p>
                    <a:p>
                      <a:endParaRPr lang="lt-LT" sz="1800" dirty="0"/>
                    </a:p>
                  </a:txBody>
                  <a:tcPr/>
                </a:tc>
                <a:tc>
                  <a:txBody>
                    <a:bodyPr/>
                    <a:lstStyle/>
                    <a:p>
                      <a:r>
                        <a:rPr lang="en-US" sz="1800" dirty="0" smtClean="0"/>
                        <a:t>Mass production lowering costs and price</a:t>
                      </a:r>
                      <a:endParaRPr lang="lt-LT" sz="1800" dirty="0"/>
                    </a:p>
                  </a:txBody>
                  <a:tcPr/>
                </a:tc>
                <a:tc>
                  <a:txBody>
                    <a:bodyPr/>
                    <a:lstStyle/>
                    <a:p>
                      <a:r>
                        <a:rPr lang="en-US" sz="1800" dirty="0" smtClean="0"/>
                        <a:t>High production efficiency and wide distribution</a:t>
                      </a:r>
                      <a:r>
                        <a:rPr lang="en-US" sz="1800" baseline="0" dirty="0" smtClean="0"/>
                        <a:t> coverage</a:t>
                      </a:r>
                      <a:endParaRPr lang="lt-LT"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Sell what</a:t>
                      </a:r>
                      <a:r>
                        <a:rPr lang="en-US" sz="1800" baseline="0" dirty="0" smtClean="0"/>
                        <a:t> is produced. Leads to impersonality of consumer</a:t>
                      </a:r>
                      <a:endParaRPr lang="lt-LT" sz="1800" dirty="0"/>
                    </a:p>
                  </a:txBody>
                  <a:tcPr/>
                </a:tc>
                <a:extLst>
                  <a:ext uri="{0D108BD9-81ED-4DB2-BD59-A6C34878D82A}">
                    <a16:rowId xmlns:a16="http://schemas.microsoft.com/office/drawing/2014/main" val="10001"/>
                  </a:ext>
                </a:extLst>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Product concept</a:t>
                      </a:r>
                    </a:p>
                    <a:p>
                      <a:endParaRPr lang="lt-LT" sz="1800" dirty="0"/>
                    </a:p>
                  </a:txBody>
                  <a:tcPr/>
                </a:tc>
                <a:tc>
                  <a:txBody>
                    <a:bodyPr/>
                    <a:lstStyle/>
                    <a:p>
                      <a:r>
                        <a:rPr lang="en-US" sz="1800" dirty="0" smtClean="0"/>
                        <a:t>Consumer favors only products that offer most quality,</a:t>
                      </a:r>
                      <a:r>
                        <a:rPr lang="en-US" sz="1800" baseline="0" dirty="0" smtClean="0"/>
                        <a:t> performance and features</a:t>
                      </a:r>
                      <a:endParaRPr lang="lt-LT" sz="1800" dirty="0"/>
                    </a:p>
                  </a:txBody>
                  <a:tcPr/>
                </a:tc>
                <a:tc>
                  <a:txBody>
                    <a:bodyPr/>
                    <a:lstStyle/>
                    <a:p>
                      <a:r>
                        <a:rPr lang="en-US" sz="1800" dirty="0" smtClean="0"/>
                        <a:t>Make good</a:t>
                      </a:r>
                      <a:r>
                        <a:rPr lang="en-US" sz="1800" baseline="0" dirty="0" smtClean="0"/>
                        <a:t> products and improve them over time</a:t>
                      </a:r>
                      <a:endParaRPr lang="lt-LT" sz="1800" dirty="0"/>
                    </a:p>
                  </a:txBody>
                  <a:tcPr/>
                </a:tc>
                <a:tc>
                  <a:txBody>
                    <a:bodyPr/>
                    <a:lstStyle/>
                    <a:p>
                      <a:r>
                        <a:rPr lang="en-US" sz="1800" dirty="0" smtClean="0"/>
                        <a:t>Sel</a:t>
                      </a:r>
                      <a:r>
                        <a:rPr lang="en-US" sz="1800" baseline="0" dirty="0" smtClean="0"/>
                        <a:t>l what producers “love” cause marketing “myopia” losing sight what customer wants</a:t>
                      </a:r>
                      <a:endParaRPr lang="lt-LT" sz="1800" dirty="0"/>
                    </a:p>
                  </a:txBody>
                  <a:tcPr/>
                </a:tc>
                <a:extLst>
                  <a:ext uri="{0D108BD9-81ED-4DB2-BD59-A6C34878D82A}">
                    <a16:rowId xmlns:a16="http://schemas.microsoft.com/office/drawing/2014/main" val="10002"/>
                  </a:ext>
                </a:extLst>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Selling concept</a:t>
                      </a:r>
                      <a:endParaRPr lang="lt-LT" sz="1800" dirty="0"/>
                    </a:p>
                  </a:txBody>
                  <a:tcPr/>
                </a:tc>
                <a:tc>
                  <a:txBody>
                    <a:bodyPr/>
                    <a:lstStyle/>
                    <a:p>
                      <a:r>
                        <a:rPr lang="en-US" sz="1800" dirty="0" smtClean="0"/>
                        <a:t>Product</a:t>
                      </a:r>
                      <a:endParaRPr lang="lt-LT" sz="1800" dirty="0"/>
                    </a:p>
                  </a:txBody>
                  <a:tcPr/>
                </a:tc>
                <a:tc>
                  <a:txBody>
                    <a:bodyPr/>
                    <a:lstStyle/>
                    <a:p>
                      <a:r>
                        <a:rPr lang="en-US" sz="1800" dirty="0" smtClean="0"/>
                        <a:t>Selling and promotion</a:t>
                      </a:r>
                      <a:endParaRPr lang="lt-LT" sz="1800" dirty="0"/>
                    </a:p>
                  </a:txBody>
                  <a:tcPr/>
                </a:tc>
                <a:tc>
                  <a:txBody>
                    <a:bodyPr/>
                    <a:lstStyle/>
                    <a:p>
                      <a:r>
                        <a:rPr lang="en-US" sz="1800" dirty="0" smtClean="0"/>
                        <a:t>Profits through sales volume</a:t>
                      </a:r>
                      <a:endParaRPr lang="lt-LT" sz="1800" dirty="0"/>
                    </a:p>
                  </a:txBody>
                  <a:tcPr/>
                </a:tc>
                <a:extLst>
                  <a:ext uri="{0D108BD9-81ED-4DB2-BD59-A6C34878D82A}">
                    <a16:rowId xmlns:a16="http://schemas.microsoft.com/office/drawing/2014/main" val="10003"/>
                  </a:ext>
                </a:extLst>
              </a:tr>
              <a:tr h="659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Marketing concept</a:t>
                      </a:r>
                    </a:p>
                  </a:txBody>
                  <a:tcPr/>
                </a:tc>
                <a:tc>
                  <a:txBody>
                    <a:bodyPr/>
                    <a:lstStyle/>
                    <a:p>
                      <a:r>
                        <a:rPr lang="en-US" sz="1800" dirty="0" smtClean="0"/>
                        <a:t>Meet</a:t>
                      </a:r>
                      <a:r>
                        <a:rPr lang="en-US" sz="1800" baseline="0" dirty="0" smtClean="0"/>
                        <a:t> c</a:t>
                      </a:r>
                      <a:r>
                        <a:rPr lang="en-US" sz="1800" dirty="0" smtClean="0"/>
                        <a:t>ustomer needs</a:t>
                      </a:r>
                      <a:endParaRPr lang="lt-LT" sz="1800" dirty="0"/>
                    </a:p>
                  </a:txBody>
                  <a:tcPr/>
                </a:tc>
                <a:tc>
                  <a:txBody>
                    <a:bodyPr/>
                    <a:lstStyle/>
                    <a:p>
                      <a:r>
                        <a:rPr lang="en-US" sz="1800" dirty="0" smtClean="0"/>
                        <a:t>Integrated marketing</a:t>
                      </a:r>
                      <a:endParaRPr lang="lt-LT" sz="1800" dirty="0"/>
                    </a:p>
                  </a:txBody>
                  <a:tcPr/>
                </a:tc>
                <a:tc>
                  <a:txBody>
                    <a:bodyPr/>
                    <a:lstStyle/>
                    <a:p>
                      <a:r>
                        <a:rPr lang="en-US" sz="1800" dirty="0" smtClean="0"/>
                        <a:t>Profits through customer satisfaction. </a:t>
                      </a:r>
                      <a:endParaRPr lang="lt-LT" sz="1800" dirty="0"/>
                    </a:p>
                  </a:txBody>
                  <a:tcPr/>
                </a:tc>
                <a:extLst>
                  <a:ext uri="{0D108BD9-81ED-4DB2-BD59-A6C34878D82A}">
                    <a16:rowId xmlns:a16="http://schemas.microsoft.com/office/drawing/2014/main" val="10004"/>
                  </a:ext>
                </a:extLst>
              </a:tr>
              <a:tr h="917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Societal marketing concept</a:t>
                      </a:r>
                    </a:p>
                  </a:txBody>
                  <a:tcPr/>
                </a:tc>
                <a:tc>
                  <a:txBody>
                    <a:bodyPr/>
                    <a:lstStyle/>
                    <a:p>
                      <a:r>
                        <a:rPr lang="en-US" sz="1800" dirty="0" smtClean="0"/>
                        <a:t>Determine customer needs</a:t>
                      </a:r>
                      <a:endParaRPr lang="lt-LT" sz="1800" dirty="0"/>
                    </a:p>
                  </a:txBody>
                  <a:tcPr/>
                </a:tc>
                <a:tc>
                  <a:txBody>
                    <a:bodyPr/>
                    <a:lstStyle/>
                    <a:p>
                      <a:r>
                        <a:rPr lang="en-US" sz="1800" dirty="0" smtClean="0"/>
                        <a:t>Deliver needs fulfillment</a:t>
                      </a:r>
                      <a:r>
                        <a:rPr lang="en-US" sz="1800" baseline="0" dirty="0" smtClean="0"/>
                        <a:t> better than competitors</a:t>
                      </a:r>
                      <a:endParaRPr lang="lt-LT"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Preserve </a:t>
                      </a:r>
                      <a:r>
                        <a:rPr lang="en-US" sz="1800" baseline="0" dirty="0" smtClean="0"/>
                        <a:t>and ensure long-run society welfare</a:t>
                      </a:r>
                      <a:endParaRPr lang="lt-LT" sz="1800" dirty="0"/>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smtClean="0"/>
              <a:t>Marketing’s role in a company</a:t>
            </a:r>
            <a:endParaRPr lang="lt-LT" b="1" smtClean="0"/>
          </a:p>
        </p:txBody>
      </p:sp>
      <p:sp>
        <p:nvSpPr>
          <p:cNvPr id="41986" name="Content Placeholder 2"/>
          <p:cNvSpPr>
            <a:spLocks noGrp="1"/>
          </p:cNvSpPr>
          <p:nvPr>
            <p:ph idx="1"/>
          </p:nvPr>
        </p:nvSpPr>
        <p:spPr>
          <a:xfrm>
            <a:off x="2700338" y="1600200"/>
            <a:ext cx="6319837" cy="4525963"/>
          </a:xfrm>
        </p:spPr>
        <p:txBody>
          <a:bodyPr/>
          <a:lstStyle/>
          <a:p>
            <a:r>
              <a:rPr lang="en-US" smtClean="0"/>
              <a:t>Equal function or primary four: marketing, production, finance, personnel</a:t>
            </a:r>
          </a:p>
          <a:p>
            <a:r>
              <a:rPr lang="en-US" smtClean="0"/>
              <a:t>More important function</a:t>
            </a:r>
          </a:p>
          <a:p>
            <a:r>
              <a:rPr lang="en-US" smtClean="0"/>
              <a:t>Central major function</a:t>
            </a:r>
          </a:p>
          <a:p>
            <a:r>
              <a:rPr lang="en-US" smtClean="0"/>
              <a:t>Customer –central function for controlling 4 primary functions</a:t>
            </a:r>
          </a:p>
          <a:p>
            <a:r>
              <a:rPr lang="en-US" smtClean="0"/>
              <a:t>Customer as controlling, marketing and integrative function in the centre</a:t>
            </a:r>
          </a:p>
          <a:p>
            <a:endParaRPr lang="lt-LT" smtClean="0"/>
          </a:p>
        </p:txBody>
      </p:sp>
      <p:sp>
        <p:nvSpPr>
          <p:cNvPr id="41987" name="Slide Number Placeholder 3"/>
          <p:cNvSpPr>
            <a:spLocks noGrp="1"/>
          </p:cNvSpPr>
          <p:nvPr>
            <p:ph type="sldNum" sz="quarter" idx="12"/>
          </p:nvPr>
        </p:nvSpPr>
        <p:spPr>
          <a:noFill/>
          <a:ln>
            <a:miter lim="800000"/>
            <a:headEnd/>
            <a:tailEnd/>
          </a:ln>
        </p:spPr>
        <p:txBody>
          <a:bodyPr/>
          <a:lstStyle/>
          <a:p>
            <a:fld id="{E19A4E7D-7EDC-4E1D-9ADD-2D4120F9E4DE}"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b="1" smtClean="0"/>
              <a:t>Marketing’s role in a company</a:t>
            </a:r>
            <a:endParaRPr lang="lt-LT" smtClean="0"/>
          </a:p>
        </p:txBody>
      </p:sp>
      <p:graphicFrame>
        <p:nvGraphicFramePr>
          <p:cNvPr id="5" name="Content Placeholder 4"/>
          <p:cNvGraphicFramePr>
            <a:graphicFrameLocks noGrp="1"/>
          </p:cNvGraphicFramePr>
          <p:nvPr>
            <p:ph idx="1"/>
          </p:nvPr>
        </p:nvGraphicFramePr>
        <p:xfrm>
          <a:off x="251520" y="1412776"/>
          <a:ext cx="316835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1" name="Slide Number Placeholder 3"/>
          <p:cNvSpPr>
            <a:spLocks noGrp="1"/>
          </p:cNvSpPr>
          <p:nvPr>
            <p:ph type="sldNum" sz="quarter" idx="12"/>
          </p:nvPr>
        </p:nvSpPr>
        <p:spPr>
          <a:noFill/>
          <a:ln>
            <a:miter lim="800000"/>
            <a:headEnd/>
            <a:tailEnd/>
          </a:ln>
        </p:spPr>
        <p:txBody>
          <a:bodyPr/>
          <a:lstStyle/>
          <a:p>
            <a:fld id="{8F1B6693-FE58-433B-A226-F1167FE67B6E}" type="slidenum">
              <a:rPr lang="en-US" smtClean="0"/>
              <a:pPr/>
              <a:t>16</a:t>
            </a:fld>
            <a:endParaRPr lang="en-US" smtClean="0"/>
          </a:p>
        </p:txBody>
      </p:sp>
      <p:graphicFrame>
        <p:nvGraphicFramePr>
          <p:cNvPr id="6" name="Diagram 5"/>
          <p:cNvGraphicFramePr/>
          <p:nvPr/>
        </p:nvGraphicFramePr>
        <p:xfrm>
          <a:off x="5652120" y="1412776"/>
          <a:ext cx="3240360" cy="2808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1835696" y="2708920"/>
          <a:ext cx="5400600" cy="40324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703513" y="274638"/>
            <a:ext cx="6316662" cy="561975"/>
          </a:xfrm>
        </p:spPr>
        <p:txBody>
          <a:bodyPr/>
          <a:lstStyle/>
          <a:p>
            <a:r>
              <a:rPr lang="en-US" b="1" smtClean="0"/>
              <a:t>Marketing theories </a:t>
            </a:r>
            <a:endParaRPr lang="lt-LT" b="1" smtClean="0"/>
          </a:p>
        </p:txBody>
      </p:sp>
      <p:sp>
        <p:nvSpPr>
          <p:cNvPr id="44034" name="Content Placeholder 2"/>
          <p:cNvSpPr>
            <a:spLocks noGrp="1"/>
          </p:cNvSpPr>
          <p:nvPr>
            <p:ph idx="1"/>
          </p:nvPr>
        </p:nvSpPr>
        <p:spPr>
          <a:xfrm>
            <a:off x="1258888" y="981075"/>
            <a:ext cx="7761287" cy="5327650"/>
          </a:xfrm>
        </p:spPr>
        <p:txBody>
          <a:bodyPr/>
          <a:lstStyle/>
          <a:p>
            <a:pPr marL="0" indent="0">
              <a:buFontTx/>
              <a:buNone/>
            </a:pPr>
            <a:r>
              <a:rPr lang="en-US" smtClean="0"/>
              <a:t>Most prevailing theory is 4P (McCarthy, 1968)- marketing mix  (customer, markets, etc. missing here).</a:t>
            </a:r>
          </a:p>
          <a:p>
            <a:pPr marL="0" indent="0">
              <a:buFontTx/>
              <a:buNone/>
            </a:pPr>
            <a:r>
              <a:rPr lang="en-US" smtClean="0"/>
              <a:t>Extension by Kotler (megamarketing) 4+2P</a:t>
            </a:r>
          </a:p>
          <a:p>
            <a:pPr marL="0" indent="0">
              <a:buFontTx/>
              <a:buNone/>
            </a:pPr>
            <a:r>
              <a:rPr lang="en-US" smtClean="0"/>
              <a:t>Booms&amp;Bitner (Service marketing) 4+3P</a:t>
            </a:r>
          </a:p>
          <a:p>
            <a:pPr marL="0" indent="0">
              <a:buFontTx/>
              <a:buNone/>
            </a:pPr>
            <a:r>
              <a:rPr lang="en-US" smtClean="0"/>
              <a:t>Baumgartner (1991) – 15P</a:t>
            </a:r>
          </a:p>
          <a:p>
            <a:pPr marL="0" indent="0">
              <a:buFontTx/>
              <a:buNone/>
            </a:pPr>
            <a:r>
              <a:rPr lang="en-US" smtClean="0"/>
              <a:t>The mix concept was initially developed by Neil Burden (1964) derived from Culliton (1948) : marketing is a mix of ingredients (12 elements +4 forces) </a:t>
            </a:r>
            <a:r>
              <a:rPr lang="en-US" sz="1600" smtClean="0"/>
              <a:t>(Product planning, pricing, branding, channels of distribution, personal selling, advertising, promotions, packaging, display, servicing, physical handling, fact finding and analysis) + (behavior of : consumers buying, trades’ (ret.wh), competitors and their position, governmental</a:t>
            </a:r>
          </a:p>
          <a:p>
            <a:pPr marL="0" indent="0">
              <a:buFontTx/>
              <a:buNone/>
            </a:pPr>
            <a:r>
              <a:rPr lang="en-US" smtClean="0"/>
              <a:t>Search for suitable set of ingredients for each transaction with customer.</a:t>
            </a:r>
          </a:p>
          <a:p>
            <a:pPr marL="0" indent="0">
              <a:buFontTx/>
              <a:buNone/>
            </a:pPr>
            <a:endParaRPr lang="en-US" smtClean="0"/>
          </a:p>
          <a:p>
            <a:pPr marL="0" indent="0">
              <a:buFontTx/>
              <a:buNone/>
            </a:pPr>
            <a:endParaRPr lang="en-US" smtClean="0"/>
          </a:p>
        </p:txBody>
      </p:sp>
      <p:sp>
        <p:nvSpPr>
          <p:cNvPr id="44035" name="Slide Number Placeholder 3"/>
          <p:cNvSpPr>
            <a:spLocks noGrp="1"/>
          </p:cNvSpPr>
          <p:nvPr>
            <p:ph type="sldNum" sz="quarter" idx="12"/>
          </p:nvPr>
        </p:nvSpPr>
        <p:spPr>
          <a:noFill/>
          <a:ln>
            <a:miter lim="800000"/>
            <a:headEnd/>
            <a:tailEnd/>
          </a:ln>
        </p:spPr>
        <p:txBody>
          <a:bodyPr/>
          <a:lstStyle/>
          <a:p>
            <a:fld id="{737635FD-30E1-4A42-A473-47E730EE7CC5}"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700338" y="0"/>
            <a:ext cx="6316662" cy="561975"/>
          </a:xfrm>
        </p:spPr>
        <p:txBody>
          <a:bodyPr/>
          <a:lstStyle/>
          <a:p>
            <a:r>
              <a:rPr lang="en-US" smtClean="0"/>
              <a:t>4P – marketing mix components</a:t>
            </a:r>
            <a:endParaRPr lang="lt-LT" smtClean="0"/>
          </a:p>
        </p:txBody>
      </p:sp>
      <p:sp>
        <p:nvSpPr>
          <p:cNvPr id="45058" name="Content Placeholder 2"/>
          <p:cNvSpPr>
            <a:spLocks noGrp="1"/>
          </p:cNvSpPr>
          <p:nvPr>
            <p:ph idx="1"/>
          </p:nvPr>
        </p:nvSpPr>
        <p:spPr>
          <a:xfrm>
            <a:off x="2700338" y="1600200"/>
            <a:ext cx="6319837" cy="4525963"/>
          </a:xfrm>
        </p:spPr>
        <p:txBody>
          <a:bodyPr/>
          <a:lstStyle/>
          <a:p>
            <a:endParaRPr lang="lt-LT" smtClean="0"/>
          </a:p>
        </p:txBody>
      </p:sp>
      <p:sp>
        <p:nvSpPr>
          <p:cNvPr id="45059" name="Slide Number Placeholder 3"/>
          <p:cNvSpPr>
            <a:spLocks noGrp="1"/>
          </p:cNvSpPr>
          <p:nvPr>
            <p:ph type="sldNum" sz="quarter" idx="12"/>
          </p:nvPr>
        </p:nvSpPr>
        <p:spPr>
          <a:noFill/>
          <a:ln>
            <a:miter lim="800000"/>
            <a:headEnd/>
            <a:tailEnd/>
          </a:ln>
        </p:spPr>
        <p:txBody>
          <a:bodyPr/>
          <a:lstStyle/>
          <a:p>
            <a:fld id="{B46EA006-94D4-4D1E-AF96-C85544985C25}" type="slidenum">
              <a:rPr lang="en-US" smtClean="0"/>
              <a:pPr/>
              <a:t>18</a:t>
            </a:fld>
            <a:endParaRPr lang="en-US" smtClean="0"/>
          </a:p>
        </p:txBody>
      </p:sp>
      <p:pic>
        <p:nvPicPr>
          <p:cNvPr id="45060" name="Picture 2"/>
          <p:cNvPicPr>
            <a:picLocks noChangeAspect="1" noChangeArrowheads="1"/>
          </p:cNvPicPr>
          <p:nvPr/>
        </p:nvPicPr>
        <p:blipFill>
          <a:blip r:embed="rId2"/>
          <a:srcRect/>
          <a:stretch>
            <a:fillRect/>
          </a:stretch>
        </p:blipFill>
        <p:spPr bwMode="auto">
          <a:xfrm>
            <a:off x="468313" y="765175"/>
            <a:ext cx="6062662" cy="60928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title"/>
          </p:nvPr>
        </p:nvSpPr>
        <p:spPr>
          <a:xfrm>
            <a:off x="2051050" y="274638"/>
            <a:ext cx="6969125" cy="561975"/>
          </a:xfrm>
        </p:spPr>
        <p:txBody>
          <a:bodyPr/>
          <a:lstStyle/>
          <a:p>
            <a:r>
              <a:rPr lang="en-US" b="1" dirty="0" smtClean="0"/>
              <a:t>Marketing theories evolution </a:t>
            </a:r>
            <a:endParaRPr lang="lt-LT" dirty="0" smtClean="0"/>
          </a:p>
        </p:txBody>
      </p:sp>
      <p:sp>
        <p:nvSpPr>
          <p:cNvPr id="46082" name="Slide Number Placeholder 3"/>
          <p:cNvSpPr>
            <a:spLocks noGrp="1"/>
          </p:cNvSpPr>
          <p:nvPr>
            <p:ph type="sldNum" sz="quarter" idx="12"/>
          </p:nvPr>
        </p:nvSpPr>
        <p:spPr>
          <a:noFill/>
          <a:ln>
            <a:miter lim="800000"/>
            <a:headEnd/>
            <a:tailEnd/>
          </a:ln>
        </p:spPr>
        <p:txBody>
          <a:bodyPr/>
          <a:lstStyle/>
          <a:p>
            <a:fld id="{98AF9CEE-8FAD-493B-9615-E0EA7742F32F}" type="slidenum">
              <a:rPr lang="en-US" smtClean="0"/>
              <a:pPr/>
              <a:t>19</a:t>
            </a:fld>
            <a:endParaRPr lang="en-US" smtClean="0"/>
          </a:p>
        </p:txBody>
      </p:sp>
      <p:pic>
        <p:nvPicPr>
          <p:cNvPr id="46083" name="Picture 2"/>
          <p:cNvPicPr>
            <a:picLocks noChangeAspect="1" noChangeArrowheads="1"/>
          </p:cNvPicPr>
          <p:nvPr/>
        </p:nvPicPr>
        <p:blipFill>
          <a:blip r:embed="rId2"/>
          <a:srcRect/>
          <a:stretch>
            <a:fillRect/>
          </a:stretch>
        </p:blipFill>
        <p:spPr bwMode="auto">
          <a:xfrm>
            <a:off x="250825" y="836613"/>
            <a:ext cx="8585200"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b="1" smtClean="0"/>
              <a:t>Syllabus 1</a:t>
            </a:r>
            <a:endParaRPr lang="lt-LT" smtClean="0"/>
          </a:p>
        </p:txBody>
      </p:sp>
      <p:sp>
        <p:nvSpPr>
          <p:cNvPr id="28674" name="Content Placeholder 2"/>
          <p:cNvSpPr>
            <a:spLocks noGrp="1"/>
          </p:cNvSpPr>
          <p:nvPr>
            <p:ph idx="1"/>
          </p:nvPr>
        </p:nvSpPr>
        <p:spPr>
          <a:xfrm>
            <a:off x="2700338" y="1600200"/>
            <a:ext cx="6319837" cy="4525963"/>
          </a:xfrm>
        </p:spPr>
        <p:txBody>
          <a:bodyPr/>
          <a:lstStyle/>
          <a:p>
            <a:pPr>
              <a:buFont typeface="Arial" charset="0"/>
              <a:buChar char="∞"/>
            </a:pPr>
            <a:r>
              <a:rPr lang="en-GB" smtClean="0"/>
              <a:t>Marketing domain area</a:t>
            </a:r>
          </a:p>
          <a:p>
            <a:pPr>
              <a:buFont typeface="Arial" charset="0"/>
              <a:buChar char="∞"/>
            </a:pPr>
            <a:r>
              <a:rPr lang="en-GB" smtClean="0"/>
              <a:t>The user’ requirements for the information content, inputs, retrieval and presentation</a:t>
            </a:r>
          </a:p>
          <a:p>
            <a:pPr>
              <a:buFont typeface="Arial" charset="0"/>
              <a:buChar char="∞"/>
            </a:pPr>
            <a:r>
              <a:rPr lang="en-GB" smtClean="0"/>
              <a:t>Definitions, functions, requirements for the marketing information systems (MKIS). </a:t>
            </a:r>
          </a:p>
          <a:p>
            <a:pPr>
              <a:buFont typeface="Arial" charset="0"/>
              <a:buChar char="∞"/>
            </a:pPr>
            <a:r>
              <a:rPr lang="en-GB" smtClean="0"/>
              <a:t>MkIS structure and concepts</a:t>
            </a:r>
          </a:p>
          <a:p>
            <a:pPr>
              <a:buFont typeface="Arial" charset="0"/>
              <a:buChar char="∞"/>
            </a:pPr>
            <a:r>
              <a:rPr lang="en-GB" smtClean="0"/>
              <a:t>Investigation of the theoretical and experimental research in MkIS area in the scientific literature. </a:t>
            </a:r>
            <a:endParaRPr lang="lt-LT" smtClean="0"/>
          </a:p>
        </p:txBody>
      </p:sp>
      <p:sp>
        <p:nvSpPr>
          <p:cNvPr id="28675" name="Slide Number Placeholder 3"/>
          <p:cNvSpPr>
            <a:spLocks noGrp="1"/>
          </p:cNvSpPr>
          <p:nvPr>
            <p:ph type="sldNum" sz="quarter" idx="12"/>
          </p:nvPr>
        </p:nvSpPr>
        <p:spPr>
          <a:noFill/>
          <a:ln>
            <a:miter lim="800000"/>
            <a:headEnd/>
            <a:tailEnd/>
          </a:ln>
        </p:spPr>
        <p:txBody>
          <a:bodyPr/>
          <a:lstStyle/>
          <a:p>
            <a:fld id="{E21ED8E8-E1D7-43B2-8AF8-0EFEDBC3865D}"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b="1" smtClean="0"/>
              <a:t>Marketing theories </a:t>
            </a:r>
            <a:endParaRPr lang="lt-LT" b="1" smtClean="0"/>
          </a:p>
        </p:txBody>
      </p:sp>
      <p:sp>
        <p:nvSpPr>
          <p:cNvPr id="47106" name="Content Placeholder 2"/>
          <p:cNvSpPr>
            <a:spLocks noGrp="1"/>
          </p:cNvSpPr>
          <p:nvPr>
            <p:ph idx="1"/>
          </p:nvPr>
        </p:nvSpPr>
        <p:spPr>
          <a:xfrm>
            <a:off x="971550" y="1600200"/>
            <a:ext cx="8048625" cy="4781550"/>
          </a:xfrm>
        </p:spPr>
        <p:txBody>
          <a:bodyPr/>
          <a:lstStyle/>
          <a:p>
            <a:pPr marL="0" indent="0">
              <a:buFontTx/>
              <a:buNone/>
            </a:pPr>
            <a:r>
              <a:rPr lang="en-US" smtClean="0"/>
              <a:t>Relationship marketing theory (Gronroos1996, Gummesson,1999 and USA “school”.</a:t>
            </a:r>
          </a:p>
          <a:p>
            <a:pPr marL="0" indent="0">
              <a:buFontTx/>
              <a:buNone/>
            </a:pPr>
            <a:r>
              <a:rPr lang="lt-LT" smtClean="0"/>
              <a:t>Christopher, Payne, Ballantyne (1991)</a:t>
            </a:r>
            <a:r>
              <a:rPr lang="en-US" smtClean="0"/>
              <a:t> Six markets</a:t>
            </a:r>
          </a:p>
          <a:p>
            <a:pPr marL="0" indent="0">
              <a:buFontTx/>
              <a:buNone/>
            </a:pPr>
            <a:r>
              <a:rPr lang="lt-LT" smtClean="0"/>
              <a:t>Kotler (1992)</a:t>
            </a:r>
            <a:r>
              <a:rPr lang="en-US" smtClean="0"/>
              <a:t> Ten players </a:t>
            </a:r>
          </a:p>
          <a:p>
            <a:pPr marL="0" indent="0">
              <a:buFontTx/>
              <a:buNone/>
            </a:pPr>
            <a:r>
              <a:rPr lang="lt-LT" smtClean="0"/>
              <a:t>Morgan, Hunt (1994)</a:t>
            </a:r>
            <a:r>
              <a:rPr lang="en-US" smtClean="0"/>
              <a:t> Ten partnerships</a:t>
            </a:r>
          </a:p>
          <a:p>
            <a:pPr marL="0" indent="0">
              <a:buFontTx/>
              <a:buNone/>
            </a:pPr>
            <a:r>
              <a:rPr lang="en-US" smtClean="0"/>
              <a:t>Gummesson 30R :classical relationships</a:t>
            </a:r>
            <a:r>
              <a:rPr lang="lt-LT" smtClean="0"/>
              <a:t> (3)</a:t>
            </a:r>
            <a:r>
              <a:rPr lang="en-US" smtClean="0"/>
              <a:t>, special</a:t>
            </a:r>
            <a:r>
              <a:rPr lang="lt-LT" smtClean="0"/>
              <a:t> (14)</a:t>
            </a:r>
            <a:r>
              <a:rPr lang="en-US" smtClean="0"/>
              <a:t>, mega </a:t>
            </a:r>
            <a:r>
              <a:rPr lang="lt-LT" smtClean="0"/>
              <a:t>(6)</a:t>
            </a:r>
            <a:r>
              <a:rPr lang="en-US" smtClean="0"/>
              <a:t>, nano </a:t>
            </a:r>
            <a:r>
              <a:rPr lang="lt-LT" smtClean="0"/>
              <a:t>(7)</a:t>
            </a:r>
            <a:endParaRPr lang="en-US" smtClean="0"/>
          </a:p>
          <a:p>
            <a:pPr marL="0" indent="0">
              <a:buFontTx/>
              <a:buNone/>
            </a:pPr>
            <a:r>
              <a:rPr lang="en-US" smtClean="0"/>
              <a:t>Relationship history of communication with customer leads to future activities including  transactions.</a:t>
            </a:r>
          </a:p>
          <a:p>
            <a:pPr marL="0" indent="0">
              <a:buFontTx/>
              <a:buNone/>
            </a:pPr>
            <a:r>
              <a:rPr lang="lt-LT" smtClean="0"/>
              <a:t>R</a:t>
            </a:r>
            <a:r>
              <a:rPr lang="en-US" smtClean="0"/>
              <a:t>elationship processes can be considered as tangible, as they use resources and can be measured by quantitative indicators. They have life cycle. </a:t>
            </a:r>
            <a:r>
              <a:rPr lang="lt-LT" smtClean="0"/>
              <a:t>(Gronroos, 1996).</a:t>
            </a:r>
            <a:endParaRPr lang="en-US" smtClean="0"/>
          </a:p>
        </p:txBody>
      </p:sp>
      <p:sp>
        <p:nvSpPr>
          <p:cNvPr id="47107" name="Slide Number Placeholder 3"/>
          <p:cNvSpPr>
            <a:spLocks noGrp="1"/>
          </p:cNvSpPr>
          <p:nvPr>
            <p:ph type="sldNum" sz="quarter" idx="12"/>
          </p:nvPr>
        </p:nvSpPr>
        <p:spPr>
          <a:noFill/>
          <a:ln>
            <a:miter lim="800000"/>
            <a:headEnd/>
            <a:tailEnd/>
          </a:ln>
        </p:spPr>
        <p:txBody>
          <a:bodyPr/>
          <a:lstStyle/>
          <a:p>
            <a:fld id="{2C4FC211-19C6-41AB-AC6A-2F70C9EE5766}"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Marketing and management processes (functions)</a:t>
            </a:r>
            <a:endParaRPr lang="lt-LT" smtClean="0"/>
          </a:p>
        </p:txBody>
      </p:sp>
      <p:sp>
        <p:nvSpPr>
          <p:cNvPr id="3" name="Content Placeholder 2"/>
          <p:cNvSpPr>
            <a:spLocks noGrp="1"/>
          </p:cNvSpPr>
          <p:nvPr>
            <p:ph idx="1"/>
          </p:nvPr>
        </p:nvSpPr>
        <p:spPr>
          <a:xfrm>
            <a:off x="2700338" y="1600200"/>
            <a:ext cx="6319837" cy="4525963"/>
          </a:xfrm>
        </p:spPr>
        <p:txBody>
          <a:bodyPr/>
          <a:lstStyle/>
          <a:p>
            <a:pPr>
              <a:lnSpc>
                <a:spcPct val="80000"/>
              </a:lnSpc>
              <a:defRPr/>
            </a:pPr>
            <a:r>
              <a:rPr lang="en-IE" dirty="0"/>
              <a:t>5 Key Functions of </a:t>
            </a:r>
            <a:r>
              <a:rPr lang="en-IE" dirty="0" smtClean="0"/>
              <a:t>Management </a:t>
            </a:r>
            <a:r>
              <a:rPr lang="en-IE" dirty="0"/>
              <a:t>		</a:t>
            </a:r>
            <a:endParaRPr lang="en-IE" dirty="0" smtClean="0"/>
          </a:p>
          <a:p>
            <a:pPr>
              <a:lnSpc>
                <a:spcPct val="80000"/>
              </a:lnSpc>
              <a:buFont typeface="Arial" pitchFamily="34" charset="0"/>
              <a:buChar char="∞"/>
              <a:defRPr/>
            </a:pPr>
            <a:r>
              <a:rPr lang="en-IE" dirty="0" smtClean="0"/>
              <a:t>Plan</a:t>
            </a:r>
            <a:endParaRPr lang="en-IE" dirty="0"/>
          </a:p>
          <a:p>
            <a:pPr>
              <a:lnSpc>
                <a:spcPct val="80000"/>
              </a:lnSpc>
              <a:buFont typeface="Arial" pitchFamily="34" charset="0"/>
              <a:buChar char="∞"/>
              <a:defRPr/>
            </a:pPr>
            <a:r>
              <a:rPr lang="en-IE" dirty="0" smtClean="0"/>
              <a:t>Organise</a:t>
            </a:r>
            <a:endParaRPr lang="en-IE" dirty="0"/>
          </a:p>
          <a:p>
            <a:pPr>
              <a:lnSpc>
                <a:spcPct val="80000"/>
              </a:lnSpc>
              <a:buFont typeface="Arial" pitchFamily="34" charset="0"/>
              <a:buChar char="∞"/>
              <a:defRPr/>
            </a:pPr>
            <a:r>
              <a:rPr lang="en-IE" dirty="0" smtClean="0"/>
              <a:t>Make decisions (Command) </a:t>
            </a:r>
            <a:endParaRPr lang="en-IE" dirty="0"/>
          </a:p>
          <a:p>
            <a:pPr>
              <a:lnSpc>
                <a:spcPct val="80000"/>
              </a:lnSpc>
              <a:buFont typeface="Arial" pitchFamily="34" charset="0"/>
              <a:buChar char="∞"/>
              <a:defRPr/>
            </a:pPr>
            <a:r>
              <a:rPr lang="en-IE" dirty="0" smtClean="0"/>
              <a:t>Co-ordinate</a:t>
            </a:r>
            <a:endParaRPr lang="en-IE" dirty="0"/>
          </a:p>
          <a:p>
            <a:pPr>
              <a:lnSpc>
                <a:spcPct val="80000"/>
              </a:lnSpc>
              <a:buFont typeface="Arial" pitchFamily="34" charset="0"/>
              <a:buChar char="∞"/>
              <a:defRPr/>
            </a:pPr>
            <a:r>
              <a:rPr lang="en-IE" dirty="0" smtClean="0"/>
              <a:t>Control</a:t>
            </a:r>
            <a:endParaRPr lang="en-IE" dirty="0"/>
          </a:p>
          <a:p>
            <a:pPr marL="0" indent="0">
              <a:buFontTx/>
              <a:buNone/>
              <a:defRPr/>
            </a:pPr>
            <a:r>
              <a:rPr lang="en-US" dirty="0" smtClean="0"/>
              <a:t>If the specialist does not perform any of these functions, he cannot be considered as manager.</a:t>
            </a:r>
            <a:endParaRPr lang="lt-LT" dirty="0"/>
          </a:p>
        </p:txBody>
      </p:sp>
      <p:sp>
        <p:nvSpPr>
          <p:cNvPr id="48131" name="Slide Number Placeholder 3"/>
          <p:cNvSpPr>
            <a:spLocks noGrp="1"/>
          </p:cNvSpPr>
          <p:nvPr>
            <p:ph type="sldNum" sz="quarter" idx="12"/>
          </p:nvPr>
        </p:nvSpPr>
        <p:spPr>
          <a:noFill/>
          <a:ln>
            <a:miter lim="800000"/>
            <a:headEnd/>
            <a:tailEnd/>
          </a:ln>
        </p:spPr>
        <p:txBody>
          <a:bodyPr/>
          <a:lstStyle/>
          <a:p>
            <a:fld id="{05F0874A-8462-46A9-8CE5-4E5560CF0532}"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IE" smtClean="0"/>
              <a:t>MIS &amp; Related Organisational Functions (Lucey, T.)</a:t>
            </a:r>
            <a:endParaRPr lang="en-US" smtClean="0"/>
          </a:p>
        </p:txBody>
      </p:sp>
      <p:grpSp>
        <p:nvGrpSpPr>
          <p:cNvPr id="49154" name="Group 26"/>
          <p:cNvGrpSpPr>
            <a:grpSpLocks/>
          </p:cNvGrpSpPr>
          <p:nvPr/>
        </p:nvGrpSpPr>
        <p:grpSpPr bwMode="auto">
          <a:xfrm>
            <a:off x="395288" y="1700213"/>
            <a:ext cx="3967162" cy="3365500"/>
            <a:chOff x="1610" y="1207"/>
            <a:chExt cx="2499" cy="2120"/>
          </a:xfrm>
        </p:grpSpPr>
        <p:grpSp>
          <p:nvGrpSpPr>
            <p:cNvPr id="49159" name="Group 7"/>
            <p:cNvGrpSpPr>
              <a:grpSpLocks/>
            </p:cNvGrpSpPr>
            <p:nvPr/>
          </p:nvGrpSpPr>
          <p:grpSpPr bwMode="auto">
            <a:xfrm>
              <a:off x="1610" y="1207"/>
              <a:ext cx="2499" cy="2120"/>
              <a:chOff x="1597" y="1199"/>
              <a:chExt cx="2499" cy="2120"/>
            </a:xfrm>
          </p:grpSpPr>
          <p:grpSp>
            <p:nvGrpSpPr>
              <p:cNvPr id="49165" name="Group 8"/>
              <p:cNvGrpSpPr>
                <a:grpSpLocks/>
              </p:cNvGrpSpPr>
              <p:nvPr/>
            </p:nvGrpSpPr>
            <p:grpSpPr bwMode="auto">
              <a:xfrm>
                <a:off x="1597" y="1199"/>
                <a:ext cx="2499" cy="2120"/>
                <a:chOff x="1597" y="1199"/>
                <a:chExt cx="2499" cy="2120"/>
              </a:xfrm>
            </p:grpSpPr>
            <p:sp>
              <p:nvSpPr>
                <p:cNvPr id="49176" name="Freeform 9"/>
                <p:cNvSpPr>
                  <a:spLocks/>
                </p:cNvSpPr>
                <p:nvPr/>
              </p:nvSpPr>
              <p:spPr bwMode="auto">
                <a:xfrm>
                  <a:off x="1597" y="1199"/>
                  <a:ext cx="1862" cy="2120"/>
                </a:xfrm>
                <a:custGeom>
                  <a:avLst/>
                  <a:gdLst>
                    <a:gd name="T0" fmla="*/ 1861 w 1862"/>
                    <a:gd name="T1" fmla="*/ 2119 h 2120"/>
                    <a:gd name="T2" fmla="*/ 0 w 1862"/>
                    <a:gd name="T3" fmla="*/ 2119 h 2120"/>
                    <a:gd name="T4" fmla="*/ 1037 w 1862"/>
                    <a:gd name="T5" fmla="*/ 0 h 2120"/>
                    <a:gd name="T6" fmla="*/ 1045 w 1862"/>
                    <a:gd name="T7" fmla="*/ 31 h 2120"/>
                    <a:gd name="T8" fmla="*/ 1861 w 1862"/>
                    <a:gd name="T9" fmla="*/ 2119 h 2120"/>
                    <a:gd name="T10" fmla="*/ 0 60000 65536"/>
                    <a:gd name="T11" fmla="*/ 0 60000 65536"/>
                    <a:gd name="T12" fmla="*/ 0 60000 65536"/>
                    <a:gd name="T13" fmla="*/ 0 60000 65536"/>
                    <a:gd name="T14" fmla="*/ 0 60000 65536"/>
                    <a:gd name="T15" fmla="*/ 0 w 1862"/>
                    <a:gd name="T16" fmla="*/ 0 h 2120"/>
                    <a:gd name="T17" fmla="*/ 1862 w 1862"/>
                    <a:gd name="T18" fmla="*/ 2120 h 2120"/>
                  </a:gdLst>
                  <a:ahLst/>
                  <a:cxnLst>
                    <a:cxn ang="T10">
                      <a:pos x="T0" y="T1"/>
                    </a:cxn>
                    <a:cxn ang="T11">
                      <a:pos x="T2" y="T3"/>
                    </a:cxn>
                    <a:cxn ang="T12">
                      <a:pos x="T4" y="T5"/>
                    </a:cxn>
                    <a:cxn ang="T13">
                      <a:pos x="T6" y="T7"/>
                    </a:cxn>
                    <a:cxn ang="T14">
                      <a:pos x="T8" y="T9"/>
                    </a:cxn>
                  </a:cxnLst>
                  <a:rect l="T15" t="T16" r="T17" b="T18"/>
                  <a:pathLst>
                    <a:path w="1862" h="2120">
                      <a:moveTo>
                        <a:pt x="1861" y="2119"/>
                      </a:moveTo>
                      <a:lnTo>
                        <a:pt x="0" y="2119"/>
                      </a:lnTo>
                      <a:lnTo>
                        <a:pt x="1037" y="0"/>
                      </a:lnTo>
                      <a:lnTo>
                        <a:pt x="1045" y="31"/>
                      </a:lnTo>
                      <a:lnTo>
                        <a:pt x="1861" y="2119"/>
                      </a:lnTo>
                    </a:path>
                  </a:pathLst>
                </a:custGeom>
                <a:solidFill>
                  <a:srgbClr val="FFFFB3"/>
                </a:solidFill>
                <a:ln w="12700" cap="rnd">
                  <a:solidFill>
                    <a:srgbClr val="000000"/>
                  </a:solidFill>
                  <a:round/>
                  <a:headEnd/>
                  <a:tailEnd/>
                </a:ln>
              </p:spPr>
              <p:txBody>
                <a:bodyPr/>
                <a:lstStyle/>
                <a:p>
                  <a:endParaRPr lang="lt-LT"/>
                </a:p>
              </p:txBody>
            </p:sp>
            <p:sp>
              <p:nvSpPr>
                <p:cNvPr id="49177" name="Freeform 10"/>
                <p:cNvSpPr>
                  <a:spLocks/>
                </p:cNvSpPr>
                <p:nvPr/>
              </p:nvSpPr>
              <p:spPr bwMode="auto">
                <a:xfrm>
                  <a:off x="2635" y="1213"/>
                  <a:ext cx="1461" cy="2106"/>
                </a:xfrm>
                <a:custGeom>
                  <a:avLst/>
                  <a:gdLst>
                    <a:gd name="T0" fmla="*/ 0 w 1461"/>
                    <a:gd name="T1" fmla="*/ 0 h 2106"/>
                    <a:gd name="T2" fmla="*/ 825 w 1461"/>
                    <a:gd name="T3" fmla="*/ 2105 h 2106"/>
                    <a:gd name="T4" fmla="*/ 1460 w 1461"/>
                    <a:gd name="T5" fmla="*/ 1129 h 2106"/>
                    <a:gd name="T6" fmla="*/ 0 w 1461"/>
                    <a:gd name="T7" fmla="*/ 0 h 2106"/>
                    <a:gd name="T8" fmla="*/ 0 60000 65536"/>
                    <a:gd name="T9" fmla="*/ 0 60000 65536"/>
                    <a:gd name="T10" fmla="*/ 0 60000 65536"/>
                    <a:gd name="T11" fmla="*/ 0 60000 65536"/>
                    <a:gd name="T12" fmla="*/ 0 w 1461"/>
                    <a:gd name="T13" fmla="*/ 0 h 2106"/>
                    <a:gd name="T14" fmla="*/ 1461 w 1461"/>
                    <a:gd name="T15" fmla="*/ 2106 h 2106"/>
                  </a:gdLst>
                  <a:ahLst/>
                  <a:cxnLst>
                    <a:cxn ang="T8">
                      <a:pos x="T0" y="T1"/>
                    </a:cxn>
                    <a:cxn ang="T9">
                      <a:pos x="T2" y="T3"/>
                    </a:cxn>
                    <a:cxn ang="T10">
                      <a:pos x="T4" y="T5"/>
                    </a:cxn>
                    <a:cxn ang="T11">
                      <a:pos x="T6" y="T7"/>
                    </a:cxn>
                  </a:cxnLst>
                  <a:rect l="T12" t="T13" r="T14" b="T15"/>
                  <a:pathLst>
                    <a:path w="1461" h="2106">
                      <a:moveTo>
                        <a:pt x="0" y="0"/>
                      </a:moveTo>
                      <a:lnTo>
                        <a:pt x="825" y="2105"/>
                      </a:lnTo>
                      <a:lnTo>
                        <a:pt x="1460" y="1129"/>
                      </a:lnTo>
                      <a:lnTo>
                        <a:pt x="0" y="0"/>
                      </a:lnTo>
                    </a:path>
                  </a:pathLst>
                </a:custGeom>
                <a:solidFill>
                  <a:srgbClr val="ECECBF"/>
                </a:solidFill>
                <a:ln w="12700" cap="rnd">
                  <a:solidFill>
                    <a:srgbClr val="000000"/>
                  </a:solidFill>
                  <a:round/>
                  <a:headEnd/>
                  <a:tailEnd/>
                </a:ln>
              </p:spPr>
              <p:txBody>
                <a:bodyPr/>
                <a:lstStyle/>
                <a:p>
                  <a:endParaRPr lang="lt-LT"/>
                </a:p>
              </p:txBody>
            </p:sp>
          </p:grpSp>
          <p:sp>
            <p:nvSpPr>
              <p:cNvPr id="49166" name="Rectangle 11"/>
              <p:cNvSpPr>
                <a:spLocks noChangeArrowheads="1"/>
              </p:cNvSpPr>
              <p:nvPr/>
            </p:nvSpPr>
            <p:spPr bwMode="auto">
              <a:xfrm>
                <a:off x="1852" y="2846"/>
                <a:ext cx="1206"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00"/>
                    </a:solidFill>
                  </a:rPr>
                  <a:t>  Operational Mgmt</a:t>
                </a:r>
              </a:p>
            </p:txBody>
          </p:sp>
          <p:sp>
            <p:nvSpPr>
              <p:cNvPr id="49167" name="Rectangle 12"/>
              <p:cNvSpPr>
                <a:spLocks noChangeArrowheads="1"/>
              </p:cNvSpPr>
              <p:nvPr/>
            </p:nvSpPr>
            <p:spPr bwMode="auto">
              <a:xfrm>
                <a:off x="2304" y="2183"/>
                <a:ext cx="557"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00"/>
                    </a:solidFill>
                  </a:rPr>
                  <a:t>Tactical</a:t>
                </a:r>
              </a:p>
            </p:txBody>
          </p:sp>
          <p:sp>
            <p:nvSpPr>
              <p:cNvPr id="49168" name="Rectangle 13"/>
              <p:cNvSpPr>
                <a:spLocks noChangeArrowheads="1"/>
              </p:cNvSpPr>
              <p:nvPr/>
            </p:nvSpPr>
            <p:spPr bwMode="auto">
              <a:xfrm>
                <a:off x="2140" y="2345"/>
                <a:ext cx="863"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00"/>
                    </a:solidFill>
                  </a:rPr>
                  <a:t>Management</a:t>
                </a:r>
              </a:p>
            </p:txBody>
          </p:sp>
          <p:sp>
            <p:nvSpPr>
              <p:cNvPr id="49169" name="Rectangle 14"/>
              <p:cNvSpPr>
                <a:spLocks noChangeArrowheads="1"/>
              </p:cNvSpPr>
              <p:nvPr/>
            </p:nvSpPr>
            <p:spPr bwMode="auto">
              <a:xfrm>
                <a:off x="2390" y="1885"/>
                <a:ext cx="116" cy="212"/>
              </a:xfrm>
              <a:prstGeom prst="rect">
                <a:avLst/>
              </a:prstGeom>
              <a:noFill/>
              <a:ln w="9525">
                <a:noFill/>
                <a:miter lim="800000"/>
                <a:headEnd/>
                <a:tailEnd/>
              </a:ln>
            </p:spPr>
            <p:txBody>
              <a:bodyPr wrap="none" lIns="92075" tIns="46038" rIns="92075" bIns="46038">
                <a:spAutoFit/>
              </a:bodyPr>
              <a:lstStyle/>
              <a:p>
                <a:pPr eaLnBrk="0" hangingPunct="0"/>
                <a:endParaRPr lang="lt-LT" sz="1600">
                  <a:solidFill>
                    <a:srgbClr val="000000"/>
                  </a:solidFill>
                </a:endParaRPr>
              </a:p>
            </p:txBody>
          </p:sp>
          <p:sp>
            <p:nvSpPr>
              <p:cNvPr id="49170" name="Rectangle 15"/>
              <p:cNvSpPr>
                <a:spLocks noChangeArrowheads="1"/>
              </p:cNvSpPr>
              <p:nvPr/>
            </p:nvSpPr>
            <p:spPr bwMode="auto">
              <a:xfrm rot="-3000484">
                <a:off x="2825" y="1591"/>
                <a:ext cx="322"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00"/>
                    </a:solidFill>
                  </a:rPr>
                  <a:t>EIS</a:t>
                </a:r>
              </a:p>
            </p:txBody>
          </p:sp>
          <p:sp>
            <p:nvSpPr>
              <p:cNvPr id="49171" name="Rectangle 16"/>
              <p:cNvSpPr>
                <a:spLocks noChangeArrowheads="1"/>
              </p:cNvSpPr>
              <p:nvPr/>
            </p:nvSpPr>
            <p:spPr bwMode="auto">
              <a:xfrm rot="-3035953">
                <a:off x="3082" y="1958"/>
                <a:ext cx="480" cy="212"/>
              </a:xfrm>
              <a:prstGeom prst="rect">
                <a:avLst/>
              </a:prstGeom>
              <a:noFill/>
              <a:ln w="9525">
                <a:noFill/>
                <a:miter lim="800000"/>
                <a:headEnd/>
                <a:tailEnd/>
              </a:ln>
            </p:spPr>
            <p:txBody>
              <a:bodyPr lIns="92075" tIns="46038" rIns="92075" bIns="46038">
                <a:spAutoFit/>
              </a:bodyPr>
              <a:lstStyle/>
              <a:p>
                <a:pPr eaLnBrk="0" hangingPunct="0"/>
                <a:r>
                  <a:rPr lang="en-US" sz="1600">
                    <a:solidFill>
                      <a:srgbClr val="000000"/>
                    </a:solidFill>
                  </a:rPr>
                  <a:t>ES</a:t>
                </a:r>
              </a:p>
            </p:txBody>
          </p:sp>
          <p:sp>
            <p:nvSpPr>
              <p:cNvPr id="49172" name="Rectangle 17"/>
              <p:cNvSpPr>
                <a:spLocks noChangeArrowheads="1"/>
              </p:cNvSpPr>
              <p:nvPr/>
            </p:nvSpPr>
            <p:spPr bwMode="auto">
              <a:xfrm rot="-3300000">
                <a:off x="3229" y="2147"/>
                <a:ext cx="378"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00"/>
                    </a:solidFill>
                  </a:rPr>
                  <a:t>DSS</a:t>
                </a:r>
              </a:p>
            </p:txBody>
          </p:sp>
          <p:sp>
            <p:nvSpPr>
              <p:cNvPr id="49173" name="Rectangle 18"/>
              <p:cNvSpPr>
                <a:spLocks noChangeArrowheads="1"/>
              </p:cNvSpPr>
              <p:nvPr/>
            </p:nvSpPr>
            <p:spPr bwMode="auto">
              <a:xfrm rot="-3156183">
                <a:off x="3122" y="2350"/>
                <a:ext cx="784"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00"/>
                    </a:solidFill>
                  </a:rPr>
                  <a:t>Transaction</a:t>
                </a:r>
              </a:p>
            </p:txBody>
          </p:sp>
          <p:sp>
            <p:nvSpPr>
              <p:cNvPr id="49174" name="Rectangle 19"/>
              <p:cNvSpPr>
                <a:spLocks noChangeArrowheads="1"/>
              </p:cNvSpPr>
              <p:nvPr/>
            </p:nvSpPr>
            <p:spPr bwMode="auto">
              <a:xfrm rot="-3240000">
                <a:off x="3145" y="2567"/>
                <a:ext cx="1025"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00"/>
                    </a:solidFill>
                  </a:rPr>
                  <a:t>Process Control</a:t>
                </a:r>
              </a:p>
            </p:txBody>
          </p:sp>
          <p:sp>
            <p:nvSpPr>
              <p:cNvPr id="49175" name="Rectangle 20"/>
              <p:cNvSpPr>
                <a:spLocks noChangeArrowheads="1"/>
              </p:cNvSpPr>
              <p:nvPr/>
            </p:nvSpPr>
            <p:spPr bwMode="auto">
              <a:xfrm rot="-2874860">
                <a:off x="2986" y="1814"/>
                <a:ext cx="384" cy="212"/>
              </a:xfrm>
              <a:prstGeom prst="rect">
                <a:avLst/>
              </a:prstGeom>
              <a:noFill/>
              <a:ln w="9525">
                <a:noFill/>
                <a:miter lim="800000"/>
                <a:headEnd/>
                <a:tailEnd/>
              </a:ln>
            </p:spPr>
            <p:txBody>
              <a:bodyPr lIns="92075" tIns="46038" rIns="92075" bIns="46038">
                <a:spAutoFit/>
              </a:bodyPr>
              <a:lstStyle/>
              <a:p>
                <a:pPr eaLnBrk="0" hangingPunct="0"/>
                <a:r>
                  <a:rPr lang="en-US" sz="1600">
                    <a:solidFill>
                      <a:srgbClr val="000000"/>
                    </a:solidFill>
                  </a:rPr>
                  <a:t>ERP</a:t>
                </a:r>
              </a:p>
            </p:txBody>
          </p:sp>
        </p:grpSp>
        <p:sp>
          <p:nvSpPr>
            <p:cNvPr id="49160" name="Text Box 21"/>
            <p:cNvSpPr txBox="1">
              <a:spLocks noChangeArrowheads="1"/>
            </p:cNvSpPr>
            <p:nvPr/>
          </p:nvSpPr>
          <p:spPr bwMode="auto">
            <a:xfrm>
              <a:off x="2336" y="1661"/>
              <a:ext cx="594" cy="326"/>
            </a:xfrm>
            <a:prstGeom prst="rect">
              <a:avLst/>
            </a:prstGeom>
            <a:noFill/>
            <a:ln w="9525">
              <a:noFill/>
              <a:miter lim="800000"/>
              <a:headEnd/>
              <a:tailEnd/>
            </a:ln>
          </p:spPr>
          <p:txBody>
            <a:bodyPr wrap="none">
              <a:spAutoFit/>
            </a:bodyPr>
            <a:lstStyle/>
            <a:p>
              <a:r>
                <a:rPr lang="en-IE" sz="1400" b="1"/>
                <a:t>Strategic</a:t>
              </a:r>
            </a:p>
            <a:p>
              <a:r>
                <a:rPr lang="en-IE" sz="1400" b="1"/>
                <a:t>Mgmt</a:t>
              </a:r>
              <a:endParaRPr lang="en-US" sz="1400" b="1"/>
            </a:p>
          </p:txBody>
        </p:sp>
        <p:sp>
          <p:nvSpPr>
            <p:cNvPr id="49161" name="Line 22"/>
            <p:cNvSpPr>
              <a:spLocks noChangeShapeType="1"/>
            </p:cNvSpPr>
            <p:nvPr/>
          </p:nvSpPr>
          <p:spPr bwMode="auto">
            <a:xfrm>
              <a:off x="2245" y="2024"/>
              <a:ext cx="726" cy="0"/>
            </a:xfrm>
            <a:prstGeom prst="line">
              <a:avLst/>
            </a:prstGeom>
            <a:noFill/>
            <a:ln w="9525">
              <a:solidFill>
                <a:schemeClr val="tx1"/>
              </a:solidFill>
              <a:round/>
              <a:headEnd/>
              <a:tailEnd/>
            </a:ln>
          </p:spPr>
          <p:txBody>
            <a:bodyPr/>
            <a:lstStyle/>
            <a:p>
              <a:endParaRPr lang="lt-LT"/>
            </a:p>
          </p:txBody>
        </p:sp>
        <p:sp>
          <p:nvSpPr>
            <p:cNvPr id="49162" name="Line 23"/>
            <p:cNvSpPr>
              <a:spLocks noChangeShapeType="1"/>
            </p:cNvSpPr>
            <p:nvPr/>
          </p:nvSpPr>
          <p:spPr bwMode="auto">
            <a:xfrm>
              <a:off x="1927" y="2659"/>
              <a:ext cx="1271" cy="0"/>
            </a:xfrm>
            <a:prstGeom prst="line">
              <a:avLst/>
            </a:prstGeom>
            <a:noFill/>
            <a:ln w="9525">
              <a:solidFill>
                <a:schemeClr val="tx1"/>
              </a:solidFill>
              <a:round/>
              <a:headEnd/>
              <a:tailEnd/>
            </a:ln>
          </p:spPr>
          <p:txBody>
            <a:bodyPr/>
            <a:lstStyle/>
            <a:p>
              <a:endParaRPr lang="lt-LT"/>
            </a:p>
          </p:txBody>
        </p:sp>
        <p:sp>
          <p:nvSpPr>
            <p:cNvPr id="49163" name="Line 24"/>
            <p:cNvSpPr>
              <a:spLocks noChangeShapeType="1"/>
            </p:cNvSpPr>
            <p:nvPr/>
          </p:nvSpPr>
          <p:spPr bwMode="auto">
            <a:xfrm flipV="1">
              <a:off x="2971" y="1706"/>
              <a:ext cx="317" cy="318"/>
            </a:xfrm>
            <a:prstGeom prst="line">
              <a:avLst/>
            </a:prstGeom>
            <a:noFill/>
            <a:ln w="9525">
              <a:solidFill>
                <a:schemeClr val="tx1"/>
              </a:solidFill>
              <a:round/>
              <a:headEnd/>
              <a:tailEnd/>
            </a:ln>
          </p:spPr>
          <p:txBody>
            <a:bodyPr/>
            <a:lstStyle/>
            <a:p>
              <a:endParaRPr lang="lt-LT"/>
            </a:p>
          </p:txBody>
        </p:sp>
        <p:sp>
          <p:nvSpPr>
            <p:cNvPr id="49164" name="Line 25"/>
            <p:cNvSpPr>
              <a:spLocks noChangeShapeType="1"/>
            </p:cNvSpPr>
            <p:nvPr/>
          </p:nvSpPr>
          <p:spPr bwMode="auto">
            <a:xfrm flipV="1">
              <a:off x="3198" y="2069"/>
              <a:ext cx="544" cy="590"/>
            </a:xfrm>
            <a:prstGeom prst="line">
              <a:avLst/>
            </a:prstGeom>
            <a:noFill/>
            <a:ln w="9525">
              <a:solidFill>
                <a:schemeClr val="tx1"/>
              </a:solidFill>
              <a:round/>
              <a:headEnd/>
              <a:tailEnd/>
            </a:ln>
          </p:spPr>
          <p:txBody>
            <a:bodyPr/>
            <a:lstStyle/>
            <a:p>
              <a:endParaRPr lang="lt-LT"/>
            </a:p>
          </p:txBody>
        </p:sp>
      </p:grpSp>
      <p:sp>
        <p:nvSpPr>
          <p:cNvPr id="49155" name="Text Box 27"/>
          <p:cNvSpPr txBox="1">
            <a:spLocks noChangeArrowheads="1"/>
          </p:cNvSpPr>
          <p:nvPr/>
        </p:nvSpPr>
        <p:spPr bwMode="auto">
          <a:xfrm>
            <a:off x="4643438" y="1471613"/>
            <a:ext cx="4176712" cy="1200150"/>
          </a:xfrm>
          <a:prstGeom prst="rect">
            <a:avLst/>
          </a:prstGeom>
          <a:noFill/>
          <a:ln w="9525">
            <a:noFill/>
            <a:miter lim="800000"/>
            <a:headEnd/>
            <a:tailEnd/>
          </a:ln>
        </p:spPr>
        <p:txBody>
          <a:bodyPr>
            <a:spAutoFit/>
          </a:bodyPr>
          <a:lstStyle/>
          <a:p>
            <a:r>
              <a:rPr lang="en-IE" b="1"/>
              <a:t>Strategic Management:</a:t>
            </a:r>
          </a:p>
          <a:p>
            <a:r>
              <a:rPr lang="en-IE"/>
              <a:t>Provides an organisation with overall direction and guidance – mission and vision (e.g. presidents, vice-prez.)</a:t>
            </a:r>
            <a:endParaRPr lang="en-US"/>
          </a:p>
        </p:txBody>
      </p:sp>
      <p:sp>
        <p:nvSpPr>
          <p:cNvPr id="49156" name="Text Box 28"/>
          <p:cNvSpPr txBox="1">
            <a:spLocks noChangeArrowheads="1"/>
          </p:cNvSpPr>
          <p:nvPr/>
        </p:nvSpPr>
        <p:spPr bwMode="auto">
          <a:xfrm>
            <a:off x="4643438" y="2682875"/>
            <a:ext cx="4032250" cy="1200150"/>
          </a:xfrm>
          <a:prstGeom prst="rect">
            <a:avLst/>
          </a:prstGeom>
          <a:noFill/>
          <a:ln w="9525">
            <a:noFill/>
            <a:miter lim="800000"/>
            <a:headEnd/>
            <a:tailEnd/>
          </a:ln>
        </p:spPr>
        <p:txBody>
          <a:bodyPr>
            <a:spAutoFit/>
          </a:bodyPr>
          <a:lstStyle/>
          <a:p>
            <a:r>
              <a:rPr lang="en-IE" b="1"/>
              <a:t>Tactical Management:</a:t>
            </a:r>
          </a:p>
          <a:p>
            <a:r>
              <a:rPr lang="en-IE"/>
              <a:t>Develops the goals and strategies outlined by Strategic Management (e.g. Head of marketing department</a:t>
            </a:r>
            <a:endParaRPr lang="en-US"/>
          </a:p>
        </p:txBody>
      </p:sp>
      <p:sp>
        <p:nvSpPr>
          <p:cNvPr id="49157" name="Text Box 29"/>
          <p:cNvSpPr txBox="1">
            <a:spLocks noChangeArrowheads="1"/>
          </p:cNvSpPr>
          <p:nvPr/>
        </p:nvSpPr>
        <p:spPr bwMode="auto">
          <a:xfrm>
            <a:off x="4643438" y="4005263"/>
            <a:ext cx="4032250" cy="1477962"/>
          </a:xfrm>
          <a:prstGeom prst="rect">
            <a:avLst/>
          </a:prstGeom>
          <a:noFill/>
          <a:ln w="9525">
            <a:noFill/>
            <a:miter lim="800000"/>
            <a:headEnd/>
            <a:tailEnd/>
          </a:ln>
        </p:spPr>
        <p:txBody>
          <a:bodyPr>
            <a:spAutoFit/>
          </a:bodyPr>
          <a:lstStyle/>
          <a:p>
            <a:r>
              <a:rPr lang="en-IE" b="1"/>
              <a:t>Operational Management</a:t>
            </a:r>
          </a:p>
          <a:p>
            <a:r>
              <a:rPr lang="en-IE"/>
              <a:t>Manages and directs the day-to-day operations and implementations of the goals and strategies, e.g. sales manager</a:t>
            </a:r>
            <a:endParaRPr lang="en-US"/>
          </a:p>
        </p:txBody>
      </p:sp>
      <p:sp>
        <p:nvSpPr>
          <p:cNvPr id="49158" name="Text Box 30"/>
          <p:cNvSpPr txBox="1">
            <a:spLocks noChangeArrowheads="1"/>
          </p:cNvSpPr>
          <p:nvPr/>
        </p:nvSpPr>
        <p:spPr bwMode="auto">
          <a:xfrm>
            <a:off x="4787900" y="5516563"/>
            <a:ext cx="4032250" cy="923925"/>
          </a:xfrm>
          <a:prstGeom prst="rect">
            <a:avLst/>
          </a:prstGeom>
          <a:noFill/>
          <a:ln w="9525">
            <a:noFill/>
            <a:miter lim="800000"/>
            <a:headEnd/>
            <a:tailEnd/>
          </a:ln>
        </p:spPr>
        <p:txBody>
          <a:bodyPr>
            <a:spAutoFit/>
          </a:bodyPr>
          <a:lstStyle/>
          <a:p>
            <a:pPr>
              <a:spcBef>
                <a:spcPct val="50000"/>
              </a:spcBef>
            </a:pPr>
            <a:r>
              <a:rPr lang="en-IE" b="1"/>
              <a:t>Non – Management employees</a:t>
            </a:r>
            <a:r>
              <a:rPr lang="en-IE"/>
              <a:t>: Producing goods and services – serving customers, order processing.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b="1" smtClean="0"/>
              <a:t>Marketing work and careers</a:t>
            </a:r>
            <a:endParaRPr lang="lt-LT" b="1" smtClean="0"/>
          </a:p>
        </p:txBody>
      </p:sp>
      <p:sp>
        <p:nvSpPr>
          <p:cNvPr id="3" name="Content Placeholder 2"/>
          <p:cNvSpPr>
            <a:spLocks noGrp="1"/>
          </p:cNvSpPr>
          <p:nvPr>
            <p:ph idx="1"/>
          </p:nvPr>
        </p:nvSpPr>
        <p:spPr>
          <a:xfrm>
            <a:off x="1547813" y="1600200"/>
            <a:ext cx="7472362" cy="4525963"/>
          </a:xfrm>
        </p:spPr>
        <p:txBody>
          <a:bodyPr/>
          <a:lstStyle/>
          <a:p>
            <a:pPr>
              <a:defRPr/>
            </a:pPr>
            <a:r>
              <a:rPr lang="en-US" dirty="0" smtClean="0"/>
              <a:t>Sales manager</a:t>
            </a:r>
          </a:p>
          <a:p>
            <a:pPr>
              <a:defRPr/>
            </a:pPr>
            <a:r>
              <a:rPr lang="en-US" dirty="0" smtClean="0"/>
              <a:t>Sale representative</a:t>
            </a:r>
          </a:p>
          <a:p>
            <a:pPr>
              <a:defRPr/>
            </a:pPr>
            <a:r>
              <a:rPr lang="en-US" dirty="0" smtClean="0"/>
              <a:t>Advertising and promotion manager</a:t>
            </a:r>
          </a:p>
          <a:p>
            <a:pPr>
              <a:defRPr/>
            </a:pPr>
            <a:r>
              <a:rPr lang="en-US" dirty="0" smtClean="0"/>
              <a:t>Marketing researcher</a:t>
            </a:r>
          </a:p>
          <a:p>
            <a:pPr>
              <a:defRPr/>
            </a:pPr>
            <a:r>
              <a:rPr lang="en-US" dirty="0" smtClean="0"/>
              <a:t>Customer service manager</a:t>
            </a:r>
          </a:p>
          <a:p>
            <a:pPr>
              <a:defRPr/>
            </a:pPr>
            <a:r>
              <a:rPr lang="en-US" dirty="0" smtClean="0"/>
              <a:t>Product manager</a:t>
            </a:r>
          </a:p>
          <a:p>
            <a:pPr>
              <a:defRPr/>
            </a:pPr>
            <a:r>
              <a:rPr lang="en-US" dirty="0" smtClean="0"/>
              <a:t>Market manager</a:t>
            </a:r>
          </a:p>
          <a:p>
            <a:pPr>
              <a:defRPr/>
            </a:pPr>
            <a:r>
              <a:rPr lang="en-US" dirty="0" smtClean="0"/>
              <a:t>Marketing vice-president</a:t>
            </a:r>
          </a:p>
          <a:p>
            <a:pPr marL="0" indent="0">
              <a:buFontTx/>
              <a:buNone/>
              <a:defRPr/>
            </a:pPr>
            <a:r>
              <a:rPr lang="en-US" dirty="0" smtClean="0"/>
              <a:t>Extensive career specifications exist in enterprises</a:t>
            </a:r>
            <a:endParaRPr lang="lt-LT" dirty="0"/>
          </a:p>
        </p:txBody>
      </p:sp>
      <p:sp>
        <p:nvSpPr>
          <p:cNvPr id="50179" name="Slide Number Placeholder 3"/>
          <p:cNvSpPr>
            <a:spLocks noGrp="1"/>
          </p:cNvSpPr>
          <p:nvPr>
            <p:ph type="sldNum" sz="quarter" idx="12"/>
          </p:nvPr>
        </p:nvSpPr>
        <p:spPr>
          <a:noFill/>
          <a:ln>
            <a:miter lim="800000"/>
            <a:headEnd/>
            <a:tailEnd/>
          </a:ln>
        </p:spPr>
        <p:txBody>
          <a:bodyPr/>
          <a:lstStyle/>
          <a:p>
            <a:fld id="{579D8ED0-1F37-4E8B-B7EC-2F0C37F00817}"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835150" y="274638"/>
            <a:ext cx="7185025" cy="1143000"/>
          </a:xfrm>
        </p:spPr>
        <p:txBody>
          <a:bodyPr/>
          <a:lstStyle/>
          <a:p>
            <a:r>
              <a:rPr lang="en-US" b="1" smtClean="0"/>
              <a:t>Marketing work and careers (e.g. certification) </a:t>
            </a:r>
            <a:endParaRPr lang="lt-LT" b="1" smtClean="0"/>
          </a:p>
        </p:txBody>
      </p:sp>
      <p:sp>
        <p:nvSpPr>
          <p:cNvPr id="51202" name="Content Placeholder 2"/>
          <p:cNvSpPr>
            <a:spLocks noGrp="1"/>
          </p:cNvSpPr>
          <p:nvPr>
            <p:ph idx="1"/>
          </p:nvPr>
        </p:nvSpPr>
        <p:spPr>
          <a:xfrm>
            <a:off x="1692275" y="1600200"/>
            <a:ext cx="7327900" cy="4525963"/>
          </a:xfrm>
        </p:spPr>
        <p:txBody>
          <a:bodyPr/>
          <a:lstStyle/>
          <a:p>
            <a:pPr marL="265113" indent="-265113">
              <a:buFontTx/>
              <a:buNone/>
            </a:pPr>
            <a:r>
              <a:rPr lang="en-US" smtClean="0"/>
              <a:t>Identify information and research requirements for business and marketing decisions.</a:t>
            </a:r>
          </a:p>
          <a:p>
            <a:pPr marL="265113" indent="-265113">
              <a:buFontTx/>
              <a:buNone/>
            </a:pPr>
            <a:r>
              <a:rPr lang="en-US" smtClean="0"/>
              <a:t>Manage the acquisition of information and the Marketing Information System (MkIS).</a:t>
            </a:r>
          </a:p>
          <a:p>
            <a:pPr marL="265113" indent="-265113">
              <a:buFontTx/>
              <a:buNone/>
            </a:pPr>
            <a:r>
              <a:rPr lang="en-US" smtClean="0"/>
              <a:t>Contribute information and ideas for business and marketing decisions.</a:t>
            </a:r>
          </a:p>
          <a:p>
            <a:pPr marL="265113" indent="-265113">
              <a:buFontTx/>
              <a:buNone/>
            </a:pPr>
            <a:r>
              <a:rPr lang="en-US" smtClean="0"/>
              <a:t>Create a competitive operational marketing plan appropriate to the organization's context.</a:t>
            </a:r>
          </a:p>
          <a:p>
            <a:pPr marL="265113" indent="-265113">
              <a:buFontTx/>
              <a:buNone/>
            </a:pPr>
            <a:r>
              <a:rPr lang="en-US" smtClean="0"/>
              <a:t>Integrate appropriate marketing mix tools and manage them to achieve the effective implementation of plans</a:t>
            </a:r>
          </a:p>
        </p:txBody>
      </p:sp>
      <p:sp>
        <p:nvSpPr>
          <p:cNvPr id="51203" name="Slide Number Placeholder 3"/>
          <p:cNvSpPr>
            <a:spLocks noGrp="1"/>
          </p:cNvSpPr>
          <p:nvPr>
            <p:ph type="sldNum" sz="quarter" idx="12"/>
          </p:nvPr>
        </p:nvSpPr>
        <p:spPr>
          <a:noFill/>
          <a:ln>
            <a:miter lim="800000"/>
            <a:headEnd/>
            <a:tailEnd/>
          </a:ln>
        </p:spPr>
        <p:txBody>
          <a:bodyPr/>
          <a:lstStyle/>
          <a:p>
            <a:fld id="{EA795184-7F1A-4BE4-BBA1-3DFE02F2E55A}"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b="1" smtClean="0"/>
              <a:t>Marketing work and careers (e.g.certification) </a:t>
            </a:r>
            <a:endParaRPr lang="lt-LT" b="1" smtClean="0"/>
          </a:p>
        </p:txBody>
      </p:sp>
      <p:sp>
        <p:nvSpPr>
          <p:cNvPr id="52226" name="Content Placeholder 2"/>
          <p:cNvSpPr>
            <a:spLocks noGrp="1"/>
          </p:cNvSpPr>
          <p:nvPr>
            <p:ph idx="1"/>
          </p:nvPr>
        </p:nvSpPr>
        <p:spPr>
          <a:xfrm>
            <a:off x="1547813" y="1600200"/>
            <a:ext cx="7472362" cy="4525963"/>
          </a:xfrm>
        </p:spPr>
        <p:txBody>
          <a:bodyPr/>
          <a:lstStyle/>
          <a:p>
            <a:pPr marL="0" indent="0">
              <a:buFontTx/>
              <a:buNone/>
            </a:pPr>
            <a:r>
              <a:rPr lang="en-US" smtClean="0"/>
              <a:t>Define and use appropriate measures to evaluate the effectiveness of marketing plans and activities.</a:t>
            </a:r>
          </a:p>
          <a:p>
            <a:pPr marL="0" indent="0">
              <a:buFontTx/>
              <a:buNone/>
            </a:pPr>
            <a:r>
              <a:rPr lang="en-US" smtClean="0"/>
              <a:t>Create an effective communications plan for a specific campaign.</a:t>
            </a:r>
          </a:p>
          <a:p>
            <a:pPr marL="0" indent="0">
              <a:buFontTx/>
              <a:buNone/>
            </a:pPr>
            <a:r>
              <a:rPr lang="en-US" smtClean="0"/>
              <a:t>Manage marketing communications activities.</a:t>
            </a:r>
          </a:p>
          <a:p>
            <a:pPr marL="0" indent="0">
              <a:buFontTx/>
              <a:buNone/>
            </a:pPr>
            <a:r>
              <a:rPr lang="en-US" smtClean="0"/>
              <a:t>Develop and manage support to customers and members of marketing channels.</a:t>
            </a:r>
          </a:p>
          <a:p>
            <a:pPr marL="0" indent="0">
              <a:buFontTx/>
              <a:buNone/>
            </a:pPr>
            <a:r>
              <a:rPr lang="en-US" smtClean="0"/>
              <a:t>Plan a marketing project.</a:t>
            </a:r>
          </a:p>
          <a:p>
            <a:pPr marL="0" indent="0">
              <a:buFontTx/>
              <a:buNone/>
            </a:pPr>
            <a:r>
              <a:rPr lang="en-US" smtClean="0"/>
              <a:t>Manage a team for marketing project or tasks.</a:t>
            </a:r>
          </a:p>
          <a:p>
            <a:pPr marL="0" indent="0">
              <a:buFontTx/>
              <a:buNone/>
            </a:pPr>
            <a:r>
              <a:rPr lang="en-US" smtClean="0"/>
              <a:t>Make recommendations for changes and innovations to the marketing process for value enhancement</a:t>
            </a:r>
          </a:p>
        </p:txBody>
      </p:sp>
      <p:sp>
        <p:nvSpPr>
          <p:cNvPr id="52227" name="Slide Number Placeholder 3"/>
          <p:cNvSpPr>
            <a:spLocks noGrp="1"/>
          </p:cNvSpPr>
          <p:nvPr>
            <p:ph type="sldNum" sz="quarter" idx="12"/>
          </p:nvPr>
        </p:nvSpPr>
        <p:spPr>
          <a:noFill/>
          <a:ln>
            <a:miter lim="800000"/>
            <a:headEnd/>
            <a:tailEnd/>
          </a:ln>
        </p:spPr>
        <p:txBody>
          <a:bodyPr/>
          <a:lstStyle/>
          <a:p>
            <a:fld id="{DBC8592A-12F2-4879-80E8-968EC7EE145E}"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4213" y="274638"/>
            <a:ext cx="8335962" cy="706437"/>
          </a:xfrm>
        </p:spPr>
        <p:txBody>
          <a:bodyPr/>
          <a:lstStyle/>
          <a:p>
            <a:pPr algn="ctr"/>
            <a:r>
              <a:rPr lang="en-US" smtClean="0"/>
              <a:t>“Battlefield” for performing marketing tasks </a:t>
            </a:r>
            <a:endParaRPr lang="lt-LT" smtClean="0"/>
          </a:p>
        </p:txBody>
      </p:sp>
      <p:sp>
        <p:nvSpPr>
          <p:cNvPr id="53250" name="Slide Number Placeholder 3"/>
          <p:cNvSpPr>
            <a:spLocks noGrp="1"/>
          </p:cNvSpPr>
          <p:nvPr>
            <p:ph type="sldNum" sz="quarter" idx="12"/>
          </p:nvPr>
        </p:nvSpPr>
        <p:spPr>
          <a:noFill/>
          <a:ln>
            <a:miter lim="800000"/>
            <a:headEnd/>
            <a:tailEnd/>
          </a:ln>
        </p:spPr>
        <p:txBody>
          <a:bodyPr/>
          <a:lstStyle/>
          <a:p>
            <a:fld id="{B8D05C04-4EBA-4643-BD37-ED209C70B535}" type="slidenum">
              <a:rPr lang="en-US" smtClean="0"/>
              <a:pPr/>
              <a:t>26</a:t>
            </a:fld>
            <a:endParaRPr lang="en-US" smtClean="0"/>
          </a:p>
        </p:txBody>
      </p:sp>
      <p:pic>
        <p:nvPicPr>
          <p:cNvPr id="53251" name="Picture 2"/>
          <p:cNvPicPr>
            <a:picLocks noChangeAspect="1" noChangeArrowheads="1"/>
          </p:cNvPicPr>
          <p:nvPr/>
        </p:nvPicPr>
        <p:blipFill>
          <a:blip r:embed="rId2"/>
          <a:srcRect/>
          <a:stretch>
            <a:fillRect/>
          </a:stretch>
        </p:blipFill>
        <p:spPr bwMode="auto">
          <a:xfrm>
            <a:off x="111125" y="1125538"/>
            <a:ext cx="8142288"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55650" y="274638"/>
            <a:ext cx="8264525" cy="993775"/>
          </a:xfrm>
        </p:spPr>
        <p:txBody>
          <a:bodyPr/>
          <a:lstStyle/>
          <a:p>
            <a:r>
              <a:rPr lang="en-US" smtClean="0"/>
              <a:t>MkIS as information equivalent of marketing management of the enterprise</a:t>
            </a:r>
            <a:endParaRPr lang="lt-LT" smtClean="0"/>
          </a:p>
        </p:txBody>
      </p:sp>
      <p:sp>
        <p:nvSpPr>
          <p:cNvPr id="54274" name="Content Placeholder 4"/>
          <p:cNvSpPr>
            <a:spLocks noGrp="1"/>
          </p:cNvSpPr>
          <p:nvPr>
            <p:ph idx="1"/>
          </p:nvPr>
        </p:nvSpPr>
        <p:spPr>
          <a:xfrm>
            <a:off x="179388" y="1341438"/>
            <a:ext cx="8785225" cy="2879725"/>
          </a:xfrm>
        </p:spPr>
        <p:txBody>
          <a:bodyPr/>
          <a:lstStyle/>
          <a:p>
            <a:pPr marL="0" indent="0">
              <a:buFontTx/>
              <a:buNone/>
            </a:pPr>
            <a:r>
              <a:rPr lang="en-US" smtClean="0"/>
              <a:t>Management information systems have to reflect reality. By looking at the system we should be aware of structure and dynamics of processes of the entire scope of marketing. </a:t>
            </a:r>
          </a:p>
          <a:p>
            <a:pPr marL="0" indent="0">
              <a:buFontTx/>
              <a:buNone/>
            </a:pPr>
            <a:r>
              <a:rPr lang="en-US" smtClean="0"/>
              <a:t>E.g. accounting system of the enterprise consists of chart of accounts interrelated by double entry principle. </a:t>
            </a:r>
          </a:p>
          <a:p>
            <a:pPr marL="0" indent="0">
              <a:buFontTx/>
              <a:buNone/>
            </a:pPr>
            <a:r>
              <a:rPr lang="en-US" smtClean="0"/>
              <a:t>What are the components of marketing system, can we consider their entirety as information equivalent of marketing?</a:t>
            </a:r>
            <a:endParaRPr lang="lt-LT" smtClean="0"/>
          </a:p>
        </p:txBody>
      </p:sp>
      <p:sp>
        <p:nvSpPr>
          <p:cNvPr id="54275" name="Slide Number Placeholder 3"/>
          <p:cNvSpPr>
            <a:spLocks noGrp="1"/>
          </p:cNvSpPr>
          <p:nvPr>
            <p:ph type="sldNum" sz="quarter" idx="12"/>
          </p:nvPr>
        </p:nvSpPr>
        <p:spPr>
          <a:noFill/>
          <a:ln>
            <a:miter lim="800000"/>
            <a:headEnd/>
            <a:tailEnd/>
          </a:ln>
        </p:spPr>
        <p:txBody>
          <a:bodyPr/>
          <a:lstStyle/>
          <a:p>
            <a:fld id="{687BAF29-1E47-4C26-8216-D34AEB33E84A}" type="slidenum">
              <a:rPr lang="en-US" smtClean="0"/>
              <a:pPr/>
              <a:t>27</a:t>
            </a:fld>
            <a:endParaRPr lang="en-US" smtClean="0"/>
          </a:p>
        </p:txBody>
      </p:sp>
      <p:pic>
        <p:nvPicPr>
          <p:cNvPr id="54276" name="Picture 3"/>
          <p:cNvPicPr>
            <a:picLocks noChangeAspect="1" noChangeArrowheads="1"/>
          </p:cNvPicPr>
          <p:nvPr/>
        </p:nvPicPr>
        <p:blipFill>
          <a:blip r:embed="rId2"/>
          <a:srcRect/>
          <a:stretch>
            <a:fillRect/>
          </a:stretch>
        </p:blipFill>
        <p:spPr bwMode="auto">
          <a:xfrm>
            <a:off x="539750" y="4365625"/>
            <a:ext cx="7802563"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1188" y="168275"/>
            <a:ext cx="8408987" cy="1143000"/>
          </a:xfrm>
        </p:spPr>
        <p:txBody>
          <a:bodyPr/>
          <a:lstStyle/>
          <a:p>
            <a:r>
              <a:rPr lang="en-US" smtClean="0"/>
              <a:t>MkIS and marketing of the enterprise. What entirety we understand as system ?</a:t>
            </a:r>
            <a:endParaRPr lang="lt-LT" smtClean="0"/>
          </a:p>
        </p:txBody>
      </p:sp>
      <p:sp>
        <p:nvSpPr>
          <p:cNvPr id="55298" name="Slide Number Placeholder 3"/>
          <p:cNvSpPr>
            <a:spLocks noGrp="1"/>
          </p:cNvSpPr>
          <p:nvPr>
            <p:ph type="sldNum" sz="quarter" idx="12"/>
          </p:nvPr>
        </p:nvSpPr>
        <p:spPr>
          <a:noFill/>
          <a:ln>
            <a:miter lim="800000"/>
            <a:headEnd/>
            <a:tailEnd/>
          </a:ln>
        </p:spPr>
        <p:txBody>
          <a:bodyPr/>
          <a:lstStyle/>
          <a:p>
            <a:fld id="{4EA5175A-CF68-4497-9646-A1204791FBDD}" type="slidenum">
              <a:rPr lang="en-US" smtClean="0"/>
              <a:pPr/>
              <a:t>28</a:t>
            </a:fld>
            <a:endParaRPr lang="en-US" smtClean="0"/>
          </a:p>
        </p:txBody>
      </p:sp>
      <p:pic>
        <p:nvPicPr>
          <p:cNvPr id="55299" name="Picture 2"/>
          <p:cNvPicPr>
            <a:picLocks noChangeAspect="1" noChangeArrowheads="1"/>
          </p:cNvPicPr>
          <p:nvPr/>
        </p:nvPicPr>
        <p:blipFill>
          <a:blip r:embed="rId2"/>
          <a:srcRect/>
          <a:stretch>
            <a:fillRect/>
          </a:stretch>
        </p:blipFill>
        <p:spPr bwMode="auto">
          <a:xfrm>
            <a:off x="1835150" y="1341438"/>
            <a:ext cx="6337300" cy="527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703513" y="274638"/>
            <a:ext cx="6316662" cy="561975"/>
          </a:xfrm>
        </p:spPr>
        <p:txBody>
          <a:bodyPr/>
          <a:lstStyle/>
          <a:p>
            <a:r>
              <a:rPr lang="en-US" smtClean="0"/>
              <a:t>Definitions of MkIS</a:t>
            </a:r>
            <a:endParaRPr lang="lt-LT" smtClean="0"/>
          </a:p>
        </p:txBody>
      </p:sp>
      <p:sp>
        <p:nvSpPr>
          <p:cNvPr id="56322" name="Content Placeholder 2"/>
          <p:cNvSpPr>
            <a:spLocks noGrp="1"/>
          </p:cNvSpPr>
          <p:nvPr>
            <p:ph idx="1"/>
          </p:nvPr>
        </p:nvSpPr>
        <p:spPr>
          <a:xfrm>
            <a:off x="755650" y="981075"/>
            <a:ext cx="8264525" cy="5400675"/>
          </a:xfrm>
        </p:spPr>
        <p:txBody>
          <a:bodyPr/>
          <a:lstStyle/>
          <a:p>
            <a:pPr marL="363538" indent="-363538">
              <a:buFontTx/>
              <a:buNone/>
            </a:pPr>
            <a:r>
              <a:rPr lang="fr-CA" smtClean="0"/>
              <a:t>MIS may be defined as a set of procedures and methods for the regular, planned collection, analysis, and presentation of information for use in making marketing decisions</a:t>
            </a:r>
            <a:r>
              <a:rPr lang="en-US" smtClean="0"/>
              <a:t>(Cox &amp;Good, 1967)</a:t>
            </a:r>
          </a:p>
          <a:p>
            <a:pPr marL="363538" indent="-363538">
              <a:buFontTx/>
              <a:buNone/>
            </a:pPr>
            <a:r>
              <a:rPr lang="en-US" smtClean="0"/>
              <a:t>MkIS comprises all computer and non-computer systems, which assist the marketing function to operate effectively. MkIS include many systems, which are not generally thought of in marketing terms, e.g. general ledger or production-planning systems.</a:t>
            </a:r>
            <a:r>
              <a:rPr lang="lt-LT" smtClean="0"/>
              <a:t>(O’Connor &amp; Galvin 1997)</a:t>
            </a:r>
            <a:endParaRPr lang="en-US" smtClean="0"/>
          </a:p>
          <a:p>
            <a:pPr marL="363538" indent="-363538">
              <a:buFontTx/>
              <a:buNone/>
            </a:pPr>
            <a:r>
              <a:rPr lang="en-US" smtClean="0"/>
              <a:t>Marketing information systems are people, equipment, and procedures to gather, sort, analyze, evaluate, and distribute needed, timely, and accurate information to marketing decision makers (Armstrong &amp; Kotler, 2007)</a:t>
            </a:r>
          </a:p>
          <a:p>
            <a:pPr marL="363538" indent="-363538">
              <a:buFontTx/>
              <a:buNone/>
            </a:pPr>
            <a:r>
              <a:rPr lang="en-US" smtClean="0"/>
              <a:t>.. there are many more authors and definitions..</a:t>
            </a:r>
            <a:endParaRPr lang="lt-LT" smtClean="0"/>
          </a:p>
        </p:txBody>
      </p:sp>
      <p:sp>
        <p:nvSpPr>
          <p:cNvPr id="56323" name="Slide Number Placeholder 3"/>
          <p:cNvSpPr>
            <a:spLocks noGrp="1"/>
          </p:cNvSpPr>
          <p:nvPr>
            <p:ph type="sldNum" sz="quarter" idx="12"/>
          </p:nvPr>
        </p:nvSpPr>
        <p:spPr>
          <a:noFill/>
          <a:ln>
            <a:miter lim="800000"/>
            <a:headEnd/>
            <a:tailEnd/>
          </a:ln>
        </p:spPr>
        <p:txBody>
          <a:bodyPr/>
          <a:lstStyle/>
          <a:p>
            <a:fld id="{028FC63F-E9D0-40D7-BDDC-3E8DBBBE48C9}"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b="1" smtClean="0"/>
              <a:t>Marketing as a domain area</a:t>
            </a:r>
            <a:endParaRPr lang="lt-LT" b="1" smtClean="0"/>
          </a:p>
        </p:txBody>
      </p:sp>
      <p:sp>
        <p:nvSpPr>
          <p:cNvPr id="29698" name="Content Placeholder 2"/>
          <p:cNvSpPr>
            <a:spLocks noGrp="1"/>
          </p:cNvSpPr>
          <p:nvPr>
            <p:ph idx="1"/>
          </p:nvPr>
        </p:nvSpPr>
        <p:spPr>
          <a:xfrm>
            <a:off x="2339975" y="1600200"/>
            <a:ext cx="6696075" cy="4873625"/>
          </a:xfrm>
        </p:spPr>
        <p:txBody>
          <a:bodyPr/>
          <a:lstStyle/>
          <a:p>
            <a:pPr marL="0" indent="0">
              <a:buFontTx/>
              <a:buNone/>
            </a:pPr>
            <a:r>
              <a:rPr lang="en-US" smtClean="0"/>
              <a:t>Many definitions of marketing- different accents </a:t>
            </a:r>
            <a:r>
              <a:rPr lang="en-US" sz="1800" smtClean="0"/>
              <a:t>(AMA-American marketing association defines)</a:t>
            </a:r>
          </a:p>
          <a:p>
            <a:pPr marL="0" indent="0">
              <a:buFontTx/>
              <a:buNone/>
            </a:pPr>
            <a:r>
              <a:rPr lang="en-US" smtClean="0"/>
              <a:t>Marketing is a social process by which individuals an groups obtain what they </a:t>
            </a:r>
            <a:r>
              <a:rPr lang="en-US" smtClean="0">
                <a:solidFill>
                  <a:srgbClr val="FF0000"/>
                </a:solidFill>
              </a:rPr>
              <a:t>need</a:t>
            </a:r>
            <a:r>
              <a:rPr lang="en-US" smtClean="0"/>
              <a:t> and </a:t>
            </a:r>
            <a:r>
              <a:rPr lang="en-US" smtClean="0">
                <a:solidFill>
                  <a:srgbClr val="FF0000"/>
                </a:solidFill>
              </a:rPr>
              <a:t>want</a:t>
            </a:r>
            <a:r>
              <a:rPr lang="en-US" smtClean="0"/>
              <a:t> through creating and exchanging </a:t>
            </a:r>
            <a:r>
              <a:rPr lang="en-US" smtClean="0">
                <a:solidFill>
                  <a:srgbClr val="FF0000"/>
                </a:solidFill>
              </a:rPr>
              <a:t>products</a:t>
            </a:r>
            <a:r>
              <a:rPr lang="en-US" smtClean="0"/>
              <a:t> and </a:t>
            </a:r>
            <a:r>
              <a:rPr lang="en-US" smtClean="0">
                <a:solidFill>
                  <a:srgbClr val="FF0000"/>
                </a:solidFill>
              </a:rPr>
              <a:t>value</a:t>
            </a:r>
            <a:r>
              <a:rPr lang="en-US" smtClean="0"/>
              <a:t> with others (Kotler, Turner, 1985)</a:t>
            </a:r>
          </a:p>
          <a:p>
            <a:pPr marL="0" indent="0">
              <a:buFontTx/>
              <a:buNone/>
            </a:pPr>
            <a:r>
              <a:rPr lang="en-US" smtClean="0"/>
              <a:t>Keywords: </a:t>
            </a:r>
          </a:p>
          <a:p>
            <a:pPr marL="400050" lvl="1" indent="0">
              <a:buFontTx/>
              <a:buNone/>
            </a:pPr>
            <a:r>
              <a:rPr lang="en-US" sz="2000" b="1" smtClean="0"/>
              <a:t>Needs, wants, demands</a:t>
            </a:r>
          </a:p>
          <a:p>
            <a:pPr marL="400050" lvl="1" indent="0">
              <a:buFontTx/>
              <a:buNone/>
            </a:pPr>
            <a:r>
              <a:rPr lang="en-US" sz="2000" b="1" smtClean="0"/>
              <a:t>Products</a:t>
            </a:r>
          </a:p>
          <a:p>
            <a:pPr marL="400050" lvl="1" indent="0">
              <a:buFontTx/>
              <a:buNone/>
            </a:pPr>
            <a:r>
              <a:rPr lang="en-US" sz="2000" b="1" smtClean="0"/>
              <a:t>Values and satisfaction</a:t>
            </a:r>
          </a:p>
          <a:p>
            <a:pPr marL="400050" lvl="1" indent="0">
              <a:buFontTx/>
              <a:buNone/>
            </a:pPr>
            <a:r>
              <a:rPr lang="en-US" sz="2000" b="1" smtClean="0"/>
              <a:t>Exchange and transactions</a:t>
            </a:r>
          </a:p>
          <a:p>
            <a:pPr marL="400050" lvl="1" indent="0">
              <a:buFontTx/>
              <a:buNone/>
            </a:pPr>
            <a:r>
              <a:rPr lang="en-US" sz="2000" b="1" smtClean="0"/>
              <a:t>Markets</a:t>
            </a:r>
          </a:p>
          <a:p>
            <a:pPr marL="0" indent="0">
              <a:buFontTx/>
              <a:buNone/>
            </a:pPr>
            <a:endParaRPr lang="en-US" smtClean="0"/>
          </a:p>
          <a:p>
            <a:pPr marL="0" indent="0">
              <a:buFontTx/>
              <a:buNone/>
            </a:pPr>
            <a:endParaRPr lang="en-US" smtClean="0"/>
          </a:p>
          <a:p>
            <a:pPr marL="0" indent="0">
              <a:buFontTx/>
              <a:buNone/>
            </a:pPr>
            <a:endParaRPr lang="en-US" smtClean="0"/>
          </a:p>
        </p:txBody>
      </p:sp>
      <p:sp>
        <p:nvSpPr>
          <p:cNvPr id="29699" name="Slide Number Placeholder 3"/>
          <p:cNvSpPr>
            <a:spLocks noGrp="1"/>
          </p:cNvSpPr>
          <p:nvPr>
            <p:ph type="sldNum" sz="quarter" idx="12"/>
          </p:nvPr>
        </p:nvSpPr>
        <p:spPr>
          <a:noFill/>
          <a:ln>
            <a:miter lim="800000"/>
            <a:headEnd/>
            <a:tailEnd/>
          </a:ln>
        </p:spPr>
        <p:txBody>
          <a:bodyPr/>
          <a:lstStyle/>
          <a:p>
            <a:fld id="{F9E50866-85C3-467F-A493-7654DFD1F9DE}"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2" name="Title 1"/>
          <p:cNvSpPr>
            <a:spLocks noGrp="1"/>
          </p:cNvSpPr>
          <p:nvPr>
            <p:ph type="title"/>
          </p:nvPr>
        </p:nvSpPr>
        <p:spPr>
          <a:xfrm>
            <a:off x="1692275" y="274638"/>
            <a:ext cx="7327900" cy="633412"/>
          </a:xfrm>
        </p:spPr>
        <p:txBody>
          <a:bodyPr/>
          <a:lstStyle/>
          <a:p>
            <a:r>
              <a:rPr lang="en-US" smtClean="0"/>
              <a:t>Requirements for MkIS by definitions</a:t>
            </a:r>
            <a:endParaRPr lang="lt-LT" smtClean="0"/>
          </a:p>
        </p:txBody>
      </p:sp>
      <p:sp>
        <p:nvSpPr>
          <p:cNvPr id="5193" name="Slide Number Placeholder 3"/>
          <p:cNvSpPr>
            <a:spLocks noGrp="1"/>
          </p:cNvSpPr>
          <p:nvPr>
            <p:ph type="sldNum" sz="quarter" idx="12"/>
          </p:nvPr>
        </p:nvSpPr>
        <p:spPr>
          <a:noFill/>
          <a:ln>
            <a:miter lim="800000"/>
            <a:headEnd/>
            <a:tailEnd/>
          </a:ln>
        </p:spPr>
        <p:txBody>
          <a:bodyPr/>
          <a:lstStyle/>
          <a:p>
            <a:fld id="{D3BEC567-840E-4633-8F54-AD5282BE4F46}" type="slidenum">
              <a:rPr lang="en-US" smtClean="0"/>
              <a:pPr/>
              <a:t>30</a:t>
            </a:fld>
            <a:endParaRPr lang="en-US" smtClean="0"/>
          </a:p>
        </p:txBody>
      </p:sp>
      <p:graphicFrame>
        <p:nvGraphicFramePr>
          <p:cNvPr id="5191" name="Object 71"/>
          <p:cNvGraphicFramePr>
            <a:graphicFrameLocks noGrp="1" noChangeAspect="1"/>
          </p:cNvGraphicFramePr>
          <p:nvPr>
            <p:ph idx="1"/>
          </p:nvPr>
        </p:nvGraphicFramePr>
        <p:xfrm>
          <a:off x="85725" y="1557338"/>
          <a:ext cx="8945563" cy="3887787"/>
        </p:xfrm>
        <a:graphic>
          <a:graphicData uri="http://schemas.openxmlformats.org/presentationml/2006/ole">
            <mc:AlternateContent xmlns:mc="http://schemas.openxmlformats.org/markup-compatibility/2006">
              <mc:Choice xmlns:v="urn:schemas-microsoft-com:vml" Requires="v">
                <p:oleObj spid="_x0000_s5197" name="Document" r:id="rId3" imgW="6498276" imgH="2344881" progId="Word.Document.8">
                  <p:embed/>
                </p:oleObj>
              </mc:Choice>
              <mc:Fallback>
                <p:oleObj name="Document" r:id="rId3" imgW="6498276" imgH="2344881" progId="Word.Document.8">
                  <p:embed/>
                  <p:pic>
                    <p:nvPicPr>
                      <p:cNvPr id="0" name="Picture 7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557338"/>
                        <a:ext cx="8945563" cy="388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p:txBody>
          <a:bodyPr/>
          <a:lstStyle/>
          <a:p>
            <a:r>
              <a:rPr lang="en-US" smtClean="0"/>
              <a:t>MkIS definition summary</a:t>
            </a:r>
            <a:endParaRPr lang="lt-LT" smtClean="0"/>
          </a:p>
        </p:txBody>
      </p:sp>
      <p:sp>
        <p:nvSpPr>
          <p:cNvPr id="59394" name="Content Placeholder 5"/>
          <p:cNvSpPr>
            <a:spLocks noGrp="1"/>
          </p:cNvSpPr>
          <p:nvPr>
            <p:ph idx="1"/>
          </p:nvPr>
        </p:nvSpPr>
        <p:spPr>
          <a:xfrm>
            <a:off x="2700338" y="1600200"/>
            <a:ext cx="6319837" cy="4525963"/>
          </a:xfrm>
        </p:spPr>
        <p:txBody>
          <a:bodyPr/>
          <a:lstStyle/>
          <a:p>
            <a:pPr>
              <a:buFont typeface="Arial" charset="0"/>
              <a:buChar char="∞"/>
            </a:pPr>
            <a:r>
              <a:rPr lang="en-US" smtClean="0"/>
              <a:t>The essence of a modern MkIS is people,</a:t>
            </a:r>
          </a:p>
          <a:p>
            <a:pPr>
              <a:buFont typeface="Arial" charset="0"/>
              <a:buChar char="∞"/>
            </a:pPr>
            <a:r>
              <a:rPr lang="en-US" smtClean="0"/>
              <a:t>who take part in the processes of marketing management </a:t>
            </a:r>
          </a:p>
          <a:p>
            <a:pPr>
              <a:buFont typeface="Arial" charset="0"/>
              <a:buChar char="∞"/>
            </a:pPr>
            <a:r>
              <a:rPr lang="en-US" smtClean="0"/>
              <a:t>by using the most recent achievements of IT.</a:t>
            </a:r>
          </a:p>
          <a:p>
            <a:pPr>
              <a:buFont typeface="Arial" charset="0"/>
              <a:buChar char="∞"/>
            </a:pPr>
            <a:r>
              <a:rPr lang="en-US" smtClean="0"/>
              <a:t>These processes are based on the flow of information,</a:t>
            </a:r>
          </a:p>
          <a:p>
            <a:pPr>
              <a:buFont typeface="Arial" charset="0"/>
              <a:buChar char="∞"/>
            </a:pPr>
            <a:r>
              <a:rPr lang="en-US" smtClean="0"/>
              <a:t>which enables to solve encountered decision problems</a:t>
            </a:r>
          </a:p>
          <a:p>
            <a:pPr>
              <a:buFont typeface="Arial" charset="0"/>
              <a:buChar char="∞"/>
            </a:pPr>
            <a:r>
              <a:rPr lang="en-US" smtClean="0"/>
              <a:t>and generate adequate marketing decisions.</a:t>
            </a:r>
            <a:endParaRPr lang="lt-LT" smtClean="0"/>
          </a:p>
        </p:txBody>
      </p:sp>
      <p:sp>
        <p:nvSpPr>
          <p:cNvPr id="59395" name="Slide Number Placeholder 3"/>
          <p:cNvSpPr>
            <a:spLocks noGrp="1"/>
          </p:cNvSpPr>
          <p:nvPr>
            <p:ph type="sldNum" sz="quarter" idx="12"/>
          </p:nvPr>
        </p:nvSpPr>
        <p:spPr>
          <a:noFill/>
          <a:ln>
            <a:miter lim="800000"/>
            <a:headEnd/>
            <a:tailEnd/>
          </a:ln>
        </p:spPr>
        <p:txBody>
          <a:bodyPr/>
          <a:lstStyle/>
          <a:p>
            <a:fld id="{B7B3D958-5747-4C3D-8571-F9CDCD0DD3D8}"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2703513" y="274638"/>
            <a:ext cx="6316662" cy="633412"/>
          </a:xfrm>
        </p:spPr>
        <p:txBody>
          <a:bodyPr/>
          <a:lstStyle/>
          <a:p>
            <a:r>
              <a:rPr lang="en-US" smtClean="0"/>
              <a:t>MkIS definition summary</a:t>
            </a:r>
            <a:endParaRPr lang="lt-LT" smtClean="0"/>
          </a:p>
        </p:txBody>
      </p:sp>
      <p:sp>
        <p:nvSpPr>
          <p:cNvPr id="60418" name="Content Placeholder 2"/>
          <p:cNvSpPr>
            <a:spLocks noGrp="1"/>
          </p:cNvSpPr>
          <p:nvPr>
            <p:ph idx="1"/>
          </p:nvPr>
        </p:nvSpPr>
        <p:spPr>
          <a:xfrm>
            <a:off x="827088" y="1125538"/>
            <a:ext cx="8193087" cy="5000625"/>
          </a:xfrm>
        </p:spPr>
        <p:txBody>
          <a:bodyPr/>
          <a:lstStyle/>
          <a:p>
            <a:pPr>
              <a:buFont typeface="Arial" charset="0"/>
              <a:buChar char="∞"/>
            </a:pPr>
            <a:r>
              <a:rPr lang="en-US" smtClean="0"/>
              <a:t>MkIS definitions echo the management information system, no specific marketing-related features are presented.</a:t>
            </a:r>
          </a:p>
          <a:p>
            <a:pPr>
              <a:buFont typeface="Arial" charset="0"/>
              <a:buChar char="∞"/>
            </a:pPr>
            <a:r>
              <a:rPr lang="en-US" smtClean="0"/>
              <a:t>The marketing manager is mentioned in the definitions without distinguishing between various types of activities, marketing tasks or hierarchical level.</a:t>
            </a:r>
          </a:p>
          <a:p>
            <a:pPr>
              <a:buFont typeface="Arial" charset="0"/>
              <a:buChar char="∞"/>
            </a:pPr>
            <a:r>
              <a:rPr lang="lt-LT" smtClean="0"/>
              <a:t>M</a:t>
            </a:r>
            <a:r>
              <a:rPr lang="en-US" smtClean="0"/>
              <a:t>k</a:t>
            </a:r>
            <a:r>
              <a:rPr lang="lt-LT" smtClean="0"/>
              <a:t>IS </a:t>
            </a:r>
            <a:r>
              <a:rPr lang="en-US" smtClean="0"/>
              <a:t>is not defined as a general type of system (I-O-F), rather it is composed of computerized and non-computerized elements assisting marketing management processes. </a:t>
            </a:r>
          </a:p>
          <a:p>
            <a:pPr>
              <a:buFont typeface="Arial" charset="0"/>
              <a:buChar char="∞"/>
            </a:pPr>
            <a:r>
              <a:rPr lang="en-US" smtClean="0"/>
              <a:t>The MkiS structure is not stable, due to changing needs in each stage of marketing processes, availability of information technologies and data, risk, uncertainty.</a:t>
            </a:r>
          </a:p>
        </p:txBody>
      </p:sp>
      <p:sp>
        <p:nvSpPr>
          <p:cNvPr id="60419" name="Slide Number Placeholder 3"/>
          <p:cNvSpPr>
            <a:spLocks noGrp="1"/>
          </p:cNvSpPr>
          <p:nvPr>
            <p:ph type="sldNum" sz="quarter" idx="12"/>
          </p:nvPr>
        </p:nvSpPr>
        <p:spPr>
          <a:noFill/>
          <a:ln>
            <a:miter lim="800000"/>
            <a:headEnd/>
            <a:tailEnd/>
          </a:ln>
        </p:spPr>
        <p:txBody>
          <a:bodyPr/>
          <a:lstStyle/>
          <a:p>
            <a:fld id="{7F18095B-0126-408B-B26D-E5B547B865AB}"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703513" y="274638"/>
            <a:ext cx="6316662" cy="633412"/>
          </a:xfrm>
        </p:spPr>
        <p:txBody>
          <a:bodyPr/>
          <a:lstStyle/>
          <a:p>
            <a:r>
              <a:rPr lang="en-US" smtClean="0"/>
              <a:t>MkIS definition summary</a:t>
            </a:r>
            <a:endParaRPr lang="lt-LT" smtClean="0"/>
          </a:p>
        </p:txBody>
      </p:sp>
      <p:sp>
        <p:nvSpPr>
          <p:cNvPr id="61442" name="Content Placeholder 2"/>
          <p:cNvSpPr>
            <a:spLocks noGrp="1"/>
          </p:cNvSpPr>
          <p:nvPr>
            <p:ph idx="1"/>
          </p:nvPr>
        </p:nvSpPr>
        <p:spPr>
          <a:xfrm>
            <a:off x="1116013" y="1052513"/>
            <a:ext cx="7904162" cy="5073650"/>
          </a:xfrm>
        </p:spPr>
        <p:txBody>
          <a:bodyPr/>
          <a:lstStyle/>
          <a:p>
            <a:pPr>
              <a:buFont typeface="Arial" charset="0"/>
              <a:buChar char="∞"/>
            </a:pPr>
            <a:r>
              <a:rPr lang="en-US" smtClean="0"/>
              <a:t>The managers become part of group which plans information needs and implementation of MkIS. That makes MkIS unique in each enterprise. </a:t>
            </a:r>
          </a:p>
          <a:p>
            <a:pPr>
              <a:buFont typeface="Arial" charset="0"/>
              <a:buChar char="∞"/>
            </a:pPr>
            <a:r>
              <a:rPr lang="en-US" smtClean="0"/>
              <a:t>The qualification of mangers is related to information quality. Improvement of information quality characteristics should go in tune with increasing skills.</a:t>
            </a:r>
          </a:p>
          <a:p>
            <a:pPr>
              <a:buFont typeface="Arial" charset="0"/>
              <a:buChar char="∞"/>
            </a:pPr>
            <a:r>
              <a:rPr lang="en-US" smtClean="0"/>
              <a:t>The changing environment for marketing decisions requires flexibility of inclusion required information sources. </a:t>
            </a:r>
          </a:p>
          <a:p>
            <a:pPr>
              <a:buFont typeface="Arial" charset="0"/>
              <a:buChar char="∞"/>
            </a:pPr>
            <a:r>
              <a:rPr lang="en-US" smtClean="0"/>
              <a:t>It means that the process of creating </a:t>
            </a:r>
            <a:r>
              <a:rPr lang="lt-LT" smtClean="0"/>
              <a:t>M</a:t>
            </a:r>
            <a:r>
              <a:rPr lang="en-US" smtClean="0"/>
              <a:t>k</a:t>
            </a:r>
            <a:r>
              <a:rPr lang="lt-LT" smtClean="0"/>
              <a:t>IS </a:t>
            </a:r>
            <a:r>
              <a:rPr lang="en-US" smtClean="0"/>
              <a:t>can become ongoing, its structure composed in a flexible way from various subsystems, and corresponds to subjective needs of the managers.</a:t>
            </a:r>
          </a:p>
        </p:txBody>
      </p:sp>
      <p:sp>
        <p:nvSpPr>
          <p:cNvPr id="61443" name="Slide Number Placeholder 3"/>
          <p:cNvSpPr>
            <a:spLocks noGrp="1"/>
          </p:cNvSpPr>
          <p:nvPr>
            <p:ph type="sldNum" sz="quarter" idx="12"/>
          </p:nvPr>
        </p:nvSpPr>
        <p:spPr>
          <a:noFill/>
          <a:ln>
            <a:miter lim="800000"/>
            <a:headEnd/>
            <a:tailEnd/>
          </a:ln>
        </p:spPr>
        <p:txBody>
          <a:bodyPr/>
          <a:lstStyle/>
          <a:p>
            <a:fld id="{43896CD2-665A-47A0-B7BD-B253BBD28CCE}"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403350" y="274638"/>
            <a:ext cx="7616825" cy="1143000"/>
          </a:xfrm>
        </p:spPr>
        <p:txBody>
          <a:bodyPr/>
          <a:lstStyle/>
          <a:p>
            <a:r>
              <a:rPr lang="en-US" smtClean="0"/>
              <a:t>Influence of marketing theories to MkIS</a:t>
            </a:r>
            <a:endParaRPr lang="lt-LT" smtClean="0"/>
          </a:p>
        </p:txBody>
      </p:sp>
      <p:sp>
        <p:nvSpPr>
          <p:cNvPr id="67586" name="Content Placeholder 2"/>
          <p:cNvSpPr>
            <a:spLocks noGrp="1"/>
          </p:cNvSpPr>
          <p:nvPr>
            <p:ph idx="1"/>
          </p:nvPr>
        </p:nvSpPr>
        <p:spPr>
          <a:xfrm>
            <a:off x="250825" y="1600200"/>
            <a:ext cx="8769350" cy="4997450"/>
          </a:xfrm>
        </p:spPr>
        <p:txBody>
          <a:bodyPr/>
          <a:lstStyle/>
          <a:p>
            <a:pPr marL="449263" indent="-449263">
              <a:buFontTx/>
              <a:buNone/>
            </a:pPr>
            <a:r>
              <a:rPr lang="fi-FI" smtClean="0"/>
              <a:t>Marketing is planned according to the 4P, it is implemented by performing different specialized tasks (market analysis, advertising, sales, customer service, etc.), it is controlled by applying historical financial indicators, although all marketing activities aim to bring changes in future. </a:t>
            </a:r>
            <a:endParaRPr lang="en-US" smtClean="0"/>
          </a:p>
          <a:p>
            <a:pPr marL="449263" indent="-449263">
              <a:buFontTx/>
              <a:buNone/>
            </a:pPr>
            <a:r>
              <a:rPr lang="en-US" smtClean="0"/>
              <a:t>Relationship marketing suggests describing marketing of the enterprise by its set of relationships and their dynamics. </a:t>
            </a:r>
          </a:p>
          <a:p>
            <a:pPr marL="449263" indent="-449263">
              <a:buFontTx/>
              <a:buNone/>
            </a:pPr>
            <a:r>
              <a:rPr lang="en-US" smtClean="0"/>
              <a:t>Therefore in contrary to </a:t>
            </a:r>
            <a:r>
              <a:rPr lang="lt-LT" smtClean="0"/>
              <a:t>“4P” </a:t>
            </a:r>
            <a:r>
              <a:rPr lang="en-US" smtClean="0"/>
              <a:t>, the </a:t>
            </a:r>
            <a:r>
              <a:rPr lang="lt-LT" smtClean="0"/>
              <a:t>RM </a:t>
            </a:r>
            <a:r>
              <a:rPr lang="en-US" smtClean="0"/>
              <a:t>can serve as basis for information equivalent of the enterprise. </a:t>
            </a:r>
          </a:p>
          <a:p>
            <a:pPr marL="449263" indent="-449263">
              <a:buFontTx/>
              <a:buNone/>
            </a:pPr>
            <a:r>
              <a:rPr lang="en-US" smtClean="0"/>
              <a:t>4P marketing is implemented by special department, and in RM  all employees ar considered as </a:t>
            </a:r>
            <a:r>
              <a:rPr lang="lt-LT" smtClean="0"/>
              <a:t>“</a:t>
            </a:r>
            <a:r>
              <a:rPr lang="lt-LT" i="1" smtClean="0"/>
              <a:t>part-time marketers”</a:t>
            </a:r>
            <a:r>
              <a:rPr lang="en-US" smtClean="0"/>
              <a:t> (</a:t>
            </a:r>
            <a:r>
              <a:rPr lang="lt-LT" smtClean="0"/>
              <a:t>Gummesson, 1999)</a:t>
            </a:r>
          </a:p>
        </p:txBody>
      </p:sp>
      <p:sp>
        <p:nvSpPr>
          <p:cNvPr id="67587" name="Slide Number Placeholder 3"/>
          <p:cNvSpPr>
            <a:spLocks noGrp="1"/>
          </p:cNvSpPr>
          <p:nvPr>
            <p:ph type="sldNum" sz="quarter" idx="12"/>
          </p:nvPr>
        </p:nvSpPr>
        <p:spPr>
          <a:noFill/>
          <a:ln>
            <a:miter lim="800000"/>
            <a:headEnd/>
            <a:tailEnd/>
          </a:ln>
        </p:spPr>
        <p:txBody>
          <a:bodyPr/>
          <a:lstStyle/>
          <a:p>
            <a:fld id="{F1614CB0-199E-4FA8-8B81-BC4153DCA736}"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39750" y="274638"/>
            <a:ext cx="8480425" cy="1143000"/>
          </a:xfrm>
        </p:spPr>
        <p:txBody>
          <a:bodyPr/>
          <a:lstStyle/>
          <a:p>
            <a:r>
              <a:rPr lang="en-US" smtClean="0"/>
              <a:t>MkIS and marketing of the enterprise. What entirety makes the model of MkIS system ?</a:t>
            </a:r>
            <a:endParaRPr lang="lt-LT" smtClean="0"/>
          </a:p>
        </p:txBody>
      </p:sp>
      <p:sp>
        <p:nvSpPr>
          <p:cNvPr id="68610" name="Content Placeholder 4"/>
          <p:cNvSpPr>
            <a:spLocks noGrp="1"/>
          </p:cNvSpPr>
          <p:nvPr>
            <p:ph idx="1"/>
          </p:nvPr>
        </p:nvSpPr>
        <p:spPr>
          <a:xfrm>
            <a:off x="0" y="1557338"/>
            <a:ext cx="3492500" cy="4824412"/>
          </a:xfrm>
        </p:spPr>
        <p:txBody>
          <a:bodyPr/>
          <a:lstStyle/>
          <a:p>
            <a:pPr>
              <a:lnSpc>
                <a:spcPct val="80000"/>
              </a:lnSpc>
              <a:buFont typeface="Arial" charset="0"/>
              <a:buChar char="∞"/>
            </a:pPr>
            <a:r>
              <a:rPr lang="en-US" smtClean="0"/>
              <a:t>Structure of the model</a:t>
            </a:r>
          </a:p>
          <a:p>
            <a:pPr>
              <a:lnSpc>
                <a:spcPct val="80000"/>
              </a:lnSpc>
              <a:buFont typeface="Arial" charset="0"/>
              <a:buChar char="∞"/>
            </a:pPr>
            <a:r>
              <a:rPr lang="en-US" smtClean="0"/>
              <a:t>Dynamics of the processes</a:t>
            </a:r>
          </a:p>
          <a:p>
            <a:pPr>
              <a:lnSpc>
                <a:spcPct val="80000"/>
              </a:lnSpc>
              <a:buFont typeface="Arial" charset="0"/>
              <a:buChar char="∞"/>
            </a:pPr>
            <a:r>
              <a:rPr lang="en-US" smtClean="0"/>
              <a:t>Information describing the processes</a:t>
            </a:r>
          </a:p>
          <a:p>
            <a:pPr>
              <a:lnSpc>
                <a:spcPct val="80000"/>
              </a:lnSpc>
              <a:buFont typeface="Arial" charset="0"/>
              <a:buChar char="∞"/>
            </a:pPr>
            <a:r>
              <a:rPr lang="en-US" smtClean="0"/>
              <a:t>Evaluation of the performance (measures)</a:t>
            </a:r>
          </a:p>
          <a:p>
            <a:pPr>
              <a:lnSpc>
                <a:spcPct val="80000"/>
              </a:lnSpc>
              <a:buFont typeface="Arial" charset="0"/>
              <a:buChar char="∞"/>
            </a:pPr>
            <a:r>
              <a:rPr lang="en-US" smtClean="0"/>
              <a:t>Different levels of MkIS representation suggest of its multidimensional origin</a:t>
            </a:r>
            <a:endParaRPr lang="lt-LT" smtClean="0"/>
          </a:p>
        </p:txBody>
      </p:sp>
      <p:sp>
        <p:nvSpPr>
          <p:cNvPr id="68611" name="Slide Number Placeholder 3"/>
          <p:cNvSpPr>
            <a:spLocks noGrp="1"/>
          </p:cNvSpPr>
          <p:nvPr>
            <p:ph type="sldNum" sz="quarter" idx="12"/>
          </p:nvPr>
        </p:nvSpPr>
        <p:spPr>
          <a:noFill/>
          <a:ln>
            <a:miter lim="800000"/>
            <a:headEnd/>
            <a:tailEnd/>
          </a:ln>
        </p:spPr>
        <p:txBody>
          <a:bodyPr/>
          <a:lstStyle/>
          <a:p>
            <a:fld id="{4EBBCB5D-8ACE-4A21-B902-FE1332368B0D}" type="slidenum">
              <a:rPr lang="en-US" smtClean="0"/>
              <a:pPr/>
              <a:t>35</a:t>
            </a:fld>
            <a:endParaRPr lang="en-US" smtClean="0"/>
          </a:p>
        </p:txBody>
      </p:sp>
      <p:pic>
        <p:nvPicPr>
          <p:cNvPr id="68612" name="Picture 2"/>
          <p:cNvPicPr>
            <a:picLocks noChangeAspect="1" noChangeArrowheads="1"/>
          </p:cNvPicPr>
          <p:nvPr/>
        </p:nvPicPr>
        <p:blipFill>
          <a:blip r:embed="rId2"/>
          <a:srcRect/>
          <a:stretch>
            <a:fillRect/>
          </a:stretch>
        </p:blipFill>
        <p:spPr bwMode="auto">
          <a:xfrm>
            <a:off x="3708400" y="1557338"/>
            <a:ext cx="5265738"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50825" y="188913"/>
            <a:ext cx="8769350" cy="941387"/>
          </a:xfrm>
        </p:spPr>
        <p:txBody>
          <a:bodyPr/>
          <a:lstStyle/>
          <a:p>
            <a:r>
              <a:rPr lang="en-US" smtClean="0"/>
              <a:t>Importance of MkIS concept and model as adequate information equivalent of marketing</a:t>
            </a:r>
            <a:endParaRPr lang="lt-LT" smtClean="0"/>
          </a:p>
        </p:txBody>
      </p:sp>
      <p:sp>
        <p:nvSpPr>
          <p:cNvPr id="69634" name="Slide Number Placeholder 3"/>
          <p:cNvSpPr>
            <a:spLocks noGrp="1"/>
          </p:cNvSpPr>
          <p:nvPr>
            <p:ph type="sldNum" sz="quarter" idx="12"/>
          </p:nvPr>
        </p:nvSpPr>
        <p:spPr>
          <a:noFill/>
          <a:ln>
            <a:miter lim="800000"/>
            <a:headEnd/>
            <a:tailEnd/>
          </a:ln>
        </p:spPr>
        <p:txBody>
          <a:bodyPr/>
          <a:lstStyle/>
          <a:p>
            <a:fld id="{35D7C6CB-EA17-41EC-96A5-B985087C5D28}" type="slidenum">
              <a:rPr lang="en-US" smtClean="0"/>
              <a:pPr/>
              <a:t>36</a:t>
            </a:fld>
            <a:endParaRPr lang="en-US" smtClean="0"/>
          </a:p>
        </p:txBody>
      </p:sp>
      <p:pic>
        <p:nvPicPr>
          <p:cNvPr id="69635" name="Picture 2"/>
          <p:cNvPicPr>
            <a:picLocks noChangeAspect="1" noChangeArrowheads="1"/>
          </p:cNvPicPr>
          <p:nvPr/>
        </p:nvPicPr>
        <p:blipFill>
          <a:blip r:embed="rId2"/>
          <a:srcRect/>
          <a:stretch>
            <a:fillRect/>
          </a:stretch>
        </p:blipFill>
        <p:spPr bwMode="auto">
          <a:xfrm>
            <a:off x="611188" y="1130300"/>
            <a:ext cx="7620000"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8264599" cy="1143000"/>
          </a:xfrm>
        </p:spPr>
        <p:txBody>
          <a:bodyPr/>
          <a:lstStyle/>
          <a:p>
            <a:r>
              <a:rPr lang="en-US" dirty="0" smtClean="0"/>
              <a:t>Marketing information system concepts</a:t>
            </a:r>
            <a:endParaRPr lang="en-US" dirty="0"/>
          </a:p>
        </p:txBody>
      </p:sp>
      <p:sp>
        <p:nvSpPr>
          <p:cNvPr id="3" name="Content Placeholder 2"/>
          <p:cNvSpPr>
            <a:spLocks noGrp="1"/>
          </p:cNvSpPr>
          <p:nvPr>
            <p:ph idx="1"/>
          </p:nvPr>
        </p:nvSpPr>
        <p:spPr/>
        <p:txBody>
          <a:bodyPr/>
          <a:lstStyle/>
          <a:p>
            <a:r>
              <a:rPr lang="en-US" dirty="0" smtClean="0"/>
              <a:t>IS as a </a:t>
            </a:r>
            <a:r>
              <a:rPr lang="en-US" b="1" dirty="0" smtClean="0"/>
              <a:t>mirror </a:t>
            </a:r>
            <a:r>
              <a:rPr lang="en-US" dirty="0" smtClean="0"/>
              <a:t>of organization processes</a:t>
            </a:r>
          </a:p>
          <a:p>
            <a:r>
              <a:rPr lang="en-US" dirty="0" smtClean="0"/>
              <a:t>IS as digital transformation of business</a:t>
            </a:r>
          </a:p>
          <a:p>
            <a:r>
              <a:rPr lang="en-US" dirty="0" smtClean="0"/>
              <a:t>IS as disruptive innovation for building new business models</a:t>
            </a:r>
            <a:endParaRPr lang="en-US" dirty="0"/>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37</a:t>
            </a:fld>
            <a:endParaRPr lang="en-US"/>
          </a:p>
        </p:txBody>
      </p:sp>
    </p:spTree>
    <p:extLst>
      <p:ext uri="{BB962C8B-B14F-4D97-AF65-F5344CB8AC3E}">
        <p14:creationId xmlns:p14="http://schemas.microsoft.com/office/powerpoint/2010/main" val="226521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706090"/>
          </a:xfrm>
        </p:spPr>
        <p:txBody>
          <a:bodyPr/>
          <a:lstStyle/>
          <a:p>
            <a:r>
              <a:rPr lang="en-US" dirty="0" smtClean="0"/>
              <a:t>Digital marketing tools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3513" y="1280825"/>
            <a:ext cx="3683649" cy="5212829"/>
          </a:xfrm>
        </p:spPr>
      </p:pic>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38</a:t>
            </a:fld>
            <a:endParaRPr lang="en-US"/>
          </a:p>
        </p:txBody>
      </p:sp>
    </p:spTree>
    <p:extLst>
      <p:ext uri="{BB962C8B-B14F-4D97-AF65-F5344CB8AC3E}">
        <p14:creationId xmlns:p14="http://schemas.microsoft.com/office/powerpoint/2010/main" val="2192570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8234"/>
            <a:ext cx="5932610" cy="994172"/>
          </a:xfrm>
        </p:spPr>
        <p:txBody>
          <a:bodyPr>
            <a:noAutofit/>
          </a:bodyPr>
          <a:lstStyle/>
          <a:p>
            <a:r>
              <a:rPr lang="en-US" sz="2400" dirty="0" smtClean="0"/>
              <a:t>Complexity of </a:t>
            </a:r>
            <a:r>
              <a:rPr lang="en-US" sz="2400" smtClean="0"/>
              <a:t>marketing tasks</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348880"/>
            <a:ext cx="6037637" cy="3560921"/>
          </a:xfrm>
        </p:spPr>
      </p:pic>
    </p:spTree>
    <p:extLst>
      <p:ext uri="{BB962C8B-B14F-4D97-AF65-F5344CB8AC3E}">
        <p14:creationId xmlns:p14="http://schemas.microsoft.com/office/powerpoint/2010/main" val="246328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 name="Content Placeholder 2"/>
          <p:cNvSpPr>
            <a:spLocks noGrp="1"/>
          </p:cNvSpPr>
          <p:nvPr>
            <p:ph idx="1"/>
          </p:nvPr>
        </p:nvSpPr>
        <p:spPr>
          <a:xfrm>
            <a:off x="2700338" y="1600200"/>
            <a:ext cx="6319837" cy="4525963"/>
          </a:xfrm>
        </p:spPr>
        <p:txBody>
          <a:bodyPr/>
          <a:lstStyle/>
          <a:p>
            <a:pPr marL="0" indent="0">
              <a:buFontTx/>
              <a:buNone/>
              <a:defRPr/>
            </a:pPr>
            <a:r>
              <a:rPr lang="en-US" dirty="0" smtClean="0"/>
              <a:t>Need is a state of felt deprivation of some basic satisfaction</a:t>
            </a:r>
          </a:p>
          <a:p>
            <a:pPr>
              <a:defRPr/>
            </a:pPr>
            <a:r>
              <a:rPr lang="en-US" sz="2000" dirty="0" smtClean="0"/>
              <a:t>E.g. food, clothing –things of survival. These needs are not created by society or marketers, they exist n human biology</a:t>
            </a:r>
          </a:p>
          <a:p>
            <a:pPr marL="0" indent="0">
              <a:buFontTx/>
              <a:buNone/>
              <a:defRPr/>
            </a:pPr>
            <a:r>
              <a:rPr lang="en-US" dirty="0" smtClean="0"/>
              <a:t>Wants are desires for specific satisfiers of deeper needs. </a:t>
            </a:r>
          </a:p>
          <a:p>
            <a:pPr>
              <a:defRPr/>
            </a:pPr>
            <a:r>
              <a:rPr lang="en-US" sz="2000" dirty="0" smtClean="0"/>
              <a:t>They are different is various societies: a person needs food and wants oyster, needs clothing and wants a Chanel outfit, needs esteem and wants fancy necklace. Wants are continuously reshaped by social forces and communities (families, schools, church, etc.)</a:t>
            </a:r>
          </a:p>
        </p:txBody>
      </p:sp>
      <p:sp>
        <p:nvSpPr>
          <p:cNvPr id="30723" name="Slide Number Placeholder 3"/>
          <p:cNvSpPr>
            <a:spLocks noGrp="1"/>
          </p:cNvSpPr>
          <p:nvPr>
            <p:ph type="sldNum" sz="quarter" idx="12"/>
          </p:nvPr>
        </p:nvSpPr>
        <p:spPr>
          <a:noFill/>
          <a:ln>
            <a:miter lim="800000"/>
            <a:headEnd/>
            <a:tailEnd/>
          </a:ln>
        </p:spPr>
        <p:txBody>
          <a:bodyPr/>
          <a:lstStyle/>
          <a:p>
            <a:fld id="{4BB27D28-2399-48F3-A554-1C56A3273E3D}"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and technologies</a:t>
            </a:r>
            <a:endParaRPr lang="en-US" dirty="0"/>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40</a:t>
            </a:fld>
            <a:endParaRPr lang="en-US"/>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28799"/>
            <a:ext cx="8206978" cy="4616425"/>
          </a:xfrm>
        </p:spPr>
      </p:pic>
    </p:spTree>
    <p:extLst>
      <p:ext uri="{BB962C8B-B14F-4D97-AF65-F5344CB8AC3E}">
        <p14:creationId xmlns:p14="http://schemas.microsoft.com/office/powerpoint/2010/main" val="421504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1746" name="Content Placeholder 2"/>
          <p:cNvSpPr>
            <a:spLocks noGrp="1"/>
          </p:cNvSpPr>
          <p:nvPr>
            <p:ph idx="1"/>
          </p:nvPr>
        </p:nvSpPr>
        <p:spPr>
          <a:xfrm>
            <a:off x="2700338" y="1600200"/>
            <a:ext cx="6319837" cy="4525963"/>
          </a:xfrm>
        </p:spPr>
        <p:txBody>
          <a:bodyPr/>
          <a:lstStyle/>
          <a:p>
            <a:pPr marL="0" indent="0">
              <a:buFontTx/>
              <a:buNone/>
            </a:pPr>
            <a:r>
              <a:rPr lang="en-US" smtClean="0"/>
              <a:t>Demands are wants for specific products that are backed up by an ability and willingness to obtain them by exchange. </a:t>
            </a:r>
          </a:p>
          <a:p>
            <a:pPr marL="0" indent="0">
              <a:buFontTx/>
              <a:buNone/>
            </a:pPr>
            <a:r>
              <a:rPr lang="en-US" smtClean="0"/>
              <a:t>Wants become demands when backed up by purchasing power. </a:t>
            </a:r>
          </a:p>
          <a:p>
            <a:pPr marL="0" indent="0">
              <a:buFontTx/>
              <a:buNone/>
            </a:pPr>
            <a:r>
              <a:rPr lang="en-US" smtClean="0"/>
              <a:t>Companies have to measure not only how many people want their product but how many would actually be willing and able to buy it.</a:t>
            </a:r>
          </a:p>
        </p:txBody>
      </p:sp>
      <p:sp>
        <p:nvSpPr>
          <p:cNvPr id="31747" name="Slide Number Placeholder 3"/>
          <p:cNvSpPr>
            <a:spLocks noGrp="1"/>
          </p:cNvSpPr>
          <p:nvPr>
            <p:ph type="sldNum" sz="quarter" idx="12"/>
          </p:nvPr>
        </p:nvSpPr>
        <p:spPr>
          <a:noFill/>
          <a:ln>
            <a:miter lim="800000"/>
            <a:headEnd/>
            <a:tailEnd/>
          </a:ln>
        </p:spPr>
        <p:txBody>
          <a:bodyPr/>
          <a:lstStyle/>
          <a:p>
            <a:fld id="{E2441842-7946-4205-921B-050672533AE1}"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2770" name="Content Placeholder 2"/>
          <p:cNvSpPr>
            <a:spLocks noGrp="1"/>
          </p:cNvSpPr>
          <p:nvPr>
            <p:ph idx="1"/>
          </p:nvPr>
        </p:nvSpPr>
        <p:spPr>
          <a:xfrm>
            <a:off x="2051050" y="1600200"/>
            <a:ext cx="6985000" cy="4565650"/>
          </a:xfrm>
        </p:spPr>
        <p:txBody>
          <a:bodyPr/>
          <a:lstStyle/>
          <a:p>
            <a:pPr marL="0" indent="0">
              <a:buFontTx/>
              <a:buNone/>
            </a:pPr>
            <a:r>
              <a:rPr lang="en-US" smtClean="0"/>
              <a:t>These distinctions answer frequent critics for marketing </a:t>
            </a:r>
            <a:r>
              <a:rPr lang="en-US" sz="2000" smtClean="0"/>
              <a:t>“marketers create needs” or “marketers get people to buy things they don’t want”. </a:t>
            </a:r>
          </a:p>
          <a:p>
            <a:pPr marL="0" indent="0">
              <a:buFontTx/>
              <a:buNone/>
            </a:pPr>
            <a:r>
              <a:rPr lang="en-US" smtClean="0"/>
              <a:t>Marketers do not create needs- they preexist marketers</a:t>
            </a:r>
            <a:r>
              <a:rPr lang="en-US" sz="2000" smtClean="0"/>
              <a:t>. E.g. marketers do not create need for social status.</a:t>
            </a:r>
          </a:p>
          <a:p>
            <a:pPr marL="0" indent="0">
              <a:buFontTx/>
              <a:buNone/>
            </a:pPr>
            <a:r>
              <a:rPr lang="en-US" smtClean="0"/>
              <a:t>Along with other influential forces marketers influence wants. </a:t>
            </a:r>
            <a:r>
              <a:rPr lang="en-US" sz="2000" smtClean="0"/>
              <a:t>They suggest to consumers or try to point out how particular product would satisfy need</a:t>
            </a:r>
            <a:r>
              <a:rPr lang="en-US" smtClean="0"/>
              <a:t> </a:t>
            </a:r>
            <a:r>
              <a:rPr lang="en-US" sz="2000" smtClean="0"/>
              <a:t>(e.g. BMW car or Parker pen for satisfying need for social status)</a:t>
            </a:r>
          </a:p>
          <a:p>
            <a:pPr marL="0" indent="0">
              <a:buFontTx/>
              <a:buNone/>
            </a:pPr>
            <a:r>
              <a:rPr lang="en-US" smtClean="0"/>
              <a:t>Marketers try to influence demand by making product attractive, affordable, available</a:t>
            </a:r>
          </a:p>
        </p:txBody>
      </p:sp>
      <p:sp>
        <p:nvSpPr>
          <p:cNvPr id="32771" name="Slide Number Placeholder 3"/>
          <p:cNvSpPr>
            <a:spLocks noGrp="1"/>
          </p:cNvSpPr>
          <p:nvPr>
            <p:ph type="sldNum" sz="quarter" idx="12"/>
          </p:nvPr>
        </p:nvSpPr>
        <p:spPr>
          <a:noFill/>
          <a:ln>
            <a:miter lim="800000"/>
            <a:headEnd/>
            <a:tailEnd/>
          </a:ln>
        </p:spPr>
        <p:txBody>
          <a:bodyPr/>
          <a:lstStyle/>
          <a:p>
            <a:fld id="{EF69B1BC-7B84-4DA6-AA63-03267DC5F71F}"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smtClean="0">
                <a:latin typeface="+mj-lt"/>
                <a:ea typeface="+mj-ea"/>
                <a:cs typeface="+mj-cs"/>
              </a:rPr>
              <a:t>Products</a:t>
            </a:r>
            <a:endParaRPr lang="lt-LT" b="1" dirty="0">
              <a:latin typeface="+mj-lt"/>
              <a:ea typeface="+mj-ea"/>
              <a:cs typeface="+mj-cs"/>
            </a:endParaRPr>
          </a:p>
        </p:txBody>
      </p:sp>
      <p:sp>
        <p:nvSpPr>
          <p:cNvPr id="33794" name="Content Placeholder 2"/>
          <p:cNvSpPr>
            <a:spLocks noGrp="1"/>
          </p:cNvSpPr>
          <p:nvPr>
            <p:ph idx="1"/>
          </p:nvPr>
        </p:nvSpPr>
        <p:spPr>
          <a:xfrm>
            <a:off x="2411413" y="1600200"/>
            <a:ext cx="6553200" cy="4637088"/>
          </a:xfrm>
        </p:spPr>
        <p:txBody>
          <a:bodyPr/>
          <a:lstStyle/>
          <a:p>
            <a:pPr marL="0" indent="0">
              <a:buFontTx/>
              <a:buNone/>
            </a:pPr>
            <a:r>
              <a:rPr lang="en-US" smtClean="0"/>
              <a:t>Broad understanding of product : anything that can be offered to someone to satisfy a need or want. </a:t>
            </a:r>
          </a:p>
          <a:p>
            <a:pPr marL="0" indent="0">
              <a:buFontTx/>
              <a:buNone/>
            </a:pPr>
            <a:r>
              <a:rPr lang="en-US" smtClean="0"/>
              <a:t>Product as a physical object serves as a vehicle for getting service (e.g. car for riding it). </a:t>
            </a:r>
          </a:p>
          <a:p>
            <a:pPr marL="0" indent="0">
              <a:buFontTx/>
              <a:buNone/>
            </a:pPr>
            <a:r>
              <a:rPr lang="en-US" smtClean="0"/>
              <a:t>Services are carried by other vehicles such as persons, places, activities, organizations, ideas. Product covers all vehicles that are capable of delivering satisfaction of a want or need</a:t>
            </a:r>
          </a:p>
          <a:p>
            <a:pPr marL="0" indent="0">
              <a:buFontTx/>
              <a:buNone/>
            </a:pPr>
            <a:r>
              <a:rPr lang="en-US" smtClean="0"/>
              <a:t>Tangible and intangible products. Other terms for product: offer, satisfier, resource.</a:t>
            </a:r>
          </a:p>
        </p:txBody>
      </p:sp>
      <p:sp>
        <p:nvSpPr>
          <p:cNvPr id="33795" name="Slide Number Placeholder 3"/>
          <p:cNvSpPr>
            <a:spLocks noGrp="1"/>
          </p:cNvSpPr>
          <p:nvPr>
            <p:ph type="sldNum" sz="quarter" idx="12"/>
          </p:nvPr>
        </p:nvSpPr>
        <p:spPr>
          <a:noFill/>
          <a:ln>
            <a:miter lim="800000"/>
            <a:headEnd/>
            <a:tailEnd/>
          </a:ln>
        </p:spPr>
        <p:txBody>
          <a:bodyPr/>
          <a:lstStyle/>
          <a:p>
            <a:fld id="{2102BC9A-7089-494B-99C3-D01D591E292E}"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t>Values and </a:t>
            </a:r>
            <a:r>
              <a:rPr lang="en-US" b="1" dirty="0" smtClean="0"/>
              <a:t>satisfaction</a:t>
            </a:r>
            <a:endParaRPr lang="lt-LT" b="1" dirty="0">
              <a:latin typeface="+mj-lt"/>
              <a:ea typeface="+mj-ea"/>
              <a:cs typeface="+mj-cs"/>
            </a:endParaRPr>
          </a:p>
        </p:txBody>
      </p:sp>
      <p:sp>
        <p:nvSpPr>
          <p:cNvPr id="34818" name="Content Placeholder 2"/>
          <p:cNvSpPr>
            <a:spLocks noGrp="1"/>
          </p:cNvSpPr>
          <p:nvPr>
            <p:ph idx="1"/>
          </p:nvPr>
        </p:nvSpPr>
        <p:spPr>
          <a:xfrm>
            <a:off x="1258888" y="1484313"/>
            <a:ext cx="7761287" cy="5040312"/>
          </a:xfrm>
        </p:spPr>
        <p:txBody>
          <a:bodyPr/>
          <a:lstStyle/>
          <a:p>
            <a:pPr marL="0" indent="0">
              <a:buFontTx/>
              <a:buNone/>
            </a:pPr>
            <a:r>
              <a:rPr lang="en-US" smtClean="0"/>
              <a:t>How do consumers choose among the products that might satisfy a given need ?</a:t>
            </a:r>
          </a:p>
          <a:p>
            <a:pPr marL="0" indent="0">
              <a:buFontTx/>
              <a:buNone/>
            </a:pPr>
            <a:r>
              <a:rPr lang="en-US" sz="2000" smtClean="0"/>
              <a:t>E.g. how can we travel ? By foot, roller skates, bicycle, car, plane or cruise ship.</a:t>
            </a:r>
          </a:p>
          <a:p>
            <a:pPr marL="0" indent="0">
              <a:buFontTx/>
              <a:buNone/>
            </a:pPr>
            <a:r>
              <a:rPr lang="en-US" smtClean="0"/>
              <a:t>The list makes a choice set.</a:t>
            </a:r>
          </a:p>
          <a:p>
            <a:pPr marL="0" indent="0">
              <a:buFontTx/>
              <a:buNone/>
            </a:pPr>
            <a:r>
              <a:rPr lang="en-US" smtClean="0"/>
              <a:t>According it we make a product set</a:t>
            </a:r>
          </a:p>
          <a:p>
            <a:pPr marL="0" indent="0">
              <a:buFontTx/>
              <a:buNone/>
            </a:pPr>
            <a:r>
              <a:rPr lang="en-US" smtClean="0"/>
              <a:t>The goal set which we want to satisfy in need for traveling, </a:t>
            </a:r>
            <a:r>
              <a:rPr lang="en-US" sz="2000" smtClean="0"/>
              <a:t>e.g. speed, cost, ease. </a:t>
            </a:r>
            <a:r>
              <a:rPr lang="en-US" smtClean="0"/>
              <a:t>Each product has difference capacity to satisfy goals. </a:t>
            </a:r>
          </a:p>
          <a:p>
            <a:pPr marL="0" indent="0">
              <a:buFontTx/>
              <a:buNone/>
            </a:pPr>
            <a:r>
              <a:rPr lang="en-US" smtClean="0"/>
              <a:t>What is the ideal product ? </a:t>
            </a:r>
          </a:p>
          <a:p>
            <a:pPr marL="0" indent="0">
              <a:buFontTx/>
              <a:buNone/>
            </a:pPr>
            <a:r>
              <a:rPr lang="en-US" smtClean="0"/>
              <a:t>Product space is the rating of products by customer perception how far is is from ideal. Value (or utility) is greater if product is nearer to ideal</a:t>
            </a:r>
          </a:p>
          <a:p>
            <a:pPr marL="0" indent="0">
              <a:buFontTx/>
              <a:buNone/>
            </a:pPr>
            <a:endParaRPr lang="en-US" smtClean="0"/>
          </a:p>
        </p:txBody>
      </p:sp>
      <p:sp>
        <p:nvSpPr>
          <p:cNvPr id="34819" name="Slide Number Placeholder 3"/>
          <p:cNvSpPr>
            <a:spLocks noGrp="1"/>
          </p:cNvSpPr>
          <p:nvPr>
            <p:ph type="sldNum" sz="quarter" idx="12"/>
          </p:nvPr>
        </p:nvSpPr>
        <p:spPr>
          <a:noFill/>
          <a:ln>
            <a:miter lim="800000"/>
            <a:headEnd/>
            <a:tailEnd/>
          </a:ln>
        </p:spPr>
        <p:txBody>
          <a:bodyPr/>
          <a:lstStyle/>
          <a:p>
            <a:fld id="{F5F90AC9-3BB5-4882-BFE6-C1CD986E6DE5}"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marL="342900" indent="-342900"/>
            <a:r>
              <a:rPr lang="en-US" b="1" smtClean="0"/>
              <a:t>Exchange and transactions</a:t>
            </a:r>
          </a:p>
        </p:txBody>
      </p:sp>
      <p:sp>
        <p:nvSpPr>
          <p:cNvPr id="35842" name="Content Placeholder 2"/>
          <p:cNvSpPr>
            <a:spLocks noGrp="1"/>
          </p:cNvSpPr>
          <p:nvPr>
            <p:ph idx="1"/>
          </p:nvPr>
        </p:nvSpPr>
        <p:spPr>
          <a:xfrm>
            <a:off x="1476375" y="1600200"/>
            <a:ext cx="7543800" cy="4525963"/>
          </a:xfrm>
        </p:spPr>
        <p:txBody>
          <a:bodyPr/>
          <a:lstStyle/>
          <a:p>
            <a:pPr marL="0" indent="0">
              <a:buFontTx/>
              <a:buNone/>
            </a:pPr>
            <a:r>
              <a:rPr lang="en-US" smtClean="0"/>
              <a:t>Marketing exists when people decide to satisfy needs and wants in way we call exchange.</a:t>
            </a:r>
          </a:p>
          <a:p>
            <a:pPr marL="0" indent="0">
              <a:buFontTx/>
              <a:buNone/>
            </a:pPr>
            <a:r>
              <a:rPr lang="en-US" smtClean="0"/>
              <a:t>Four ways of exchange: </a:t>
            </a:r>
          </a:p>
          <a:p>
            <a:pPr marL="400050" lvl="1" indent="0">
              <a:buFontTx/>
              <a:buNone/>
            </a:pPr>
            <a:r>
              <a:rPr lang="en-US" sz="2000" smtClean="0"/>
              <a:t>Self production (e.g. relieve hunger by fishing) - no marketing, as there is no interaction </a:t>
            </a:r>
          </a:p>
          <a:p>
            <a:pPr marL="400050" lvl="1" indent="0">
              <a:buFontTx/>
              <a:buNone/>
            </a:pPr>
            <a:r>
              <a:rPr lang="en-US" sz="2000" smtClean="0"/>
              <a:t>Coercion (e.g. wrest food from other) – no benefit is offered to other party</a:t>
            </a:r>
          </a:p>
          <a:p>
            <a:pPr marL="400050" lvl="1" indent="0">
              <a:buFontTx/>
              <a:buNone/>
            </a:pPr>
            <a:r>
              <a:rPr lang="en-US" sz="2000" smtClean="0"/>
              <a:t>Begging (e.g. approach other)- no tangible to offer, except gratitude</a:t>
            </a:r>
          </a:p>
          <a:p>
            <a:pPr marL="400050" lvl="1" indent="0">
              <a:buFontTx/>
              <a:buNone/>
            </a:pPr>
            <a:r>
              <a:rPr lang="en-US" sz="2000" smtClean="0"/>
              <a:t>Exchange (offer resource in exchange for good: money, another good, service)- marketing arises from this approach</a:t>
            </a:r>
          </a:p>
          <a:p>
            <a:pPr marL="0" indent="0">
              <a:buFontTx/>
              <a:buNone/>
            </a:pPr>
            <a:endParaRPr lang="lt-LT" smtClean="0"/>
          </a:p>
        </p:txBody>
      </p:sp>
      <p:sp>
        <p:nvSpPr>
          <p:cNvPr id="35843" name="Slide Number Placeholder 3"/>
          <p:cNvSpPr>
            <a:spLocks noGrp="1"/>
          </p:cNvSpPr>
          <p:nvPr>
            <p:ph type="sldNum" sz="quarter" idx="12"/>
          </p:nvPr>
        </p:nvSpPr>
        <p:spPr>
          <a:noFill/>
          <a:ln>
            <a:miter lim="800000"/>
            <a:headEnd/>
            <a:tailEnd/>
          </a:ln>
        </p:spPr>
        <p:txBody>
          <a:bodyPr/>
          <a:lstStyle/>
          <a:p>
            <a:fld id="{E8CFEF62-158F-4B0C-A103-20A51AF301E3}" type="slidenum">
              <a:rPr lang="en-US" smtClean="0"/>
              <a:pPr/>
              <a:t>9</a:t>
            </a:fld>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MKIS_Course_Syllabus">
  <a:themeElements>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MKIS_Course_Syllabus</Template>
  <TotalTime>1662</TotalTime>
  <Words>2427</Words>
  <Application>Microsoft Office PowerPoint</Application>
  <PresentationFormat>On-screen Show (4:3)</PresentationFormat>
  <Paragraphs>274</Paragraphs>
  <Slides>40</Slides>
  <Notes>0</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5" baseType="lpstr">
      <vt:lpstr>Arial</vt:lpstr>
      <vt:lpstr>Boopee</vt:lpstr>
      <vt:lpstr>MKIS_Course_Syllabus</vt:lpstr>
      <vt:lpstr>1_Default Design</vt:lpstr>
      <vt:lpstr>Document</vt:lpstr>
      <vt:lpstr>Marketing Information Systems: part 1</vt:lpstr>
      <vt:lpstr>Syllabus 1</vt:lpstr>
      <vt:lpstr>Marketing as a domain area</vt:lpstr>
      <vt:lpstr>Needs, wants, demands</vt:lpstr>
      <vt:lpstr>Needs, wants, demands</vt:lpstr>
      <vt:lpstr>Needs, wants, demands</vt:lpstr>
      <vt:lpstr>Products</vt:lpstr>
      <vt:lpstr>Values and satisfaction</vt:lpstr>
      <vt:lpstr>Exchange and transactions</vt:lpstr>
      <vt:lpstr>Exchange and transactions</vt:lpstr>
      <vt:lpstr>Markets</vt:lpstr>
      <vt:lpstr>Summary of marketing concepts</vt:lpstr>
      <vt:lpstr>Marketing management</vt:lpstr>
      <vt:lpstr>Marketing management concepts</vt:lpstr>
      <vt:lpstr>Marketing’s role in a company</vt:lpstr>
      <vt:lpstr>Marketing’s role in a company</vt:lpstr>
      <vt:lpstr>Marketing theories </vt:lpstr>
      <vt:lpstr>4P – marketing mix components</vt:lpstr>
      <vt:lpstr>Marketing theories evolution </vt:lpstr>
      <vt:lpstr>Marketing theories </vt:lpstr>
      <vt:lpstr>Marketing and management processes (functions)</vt:lpstr>
      <vt:lpstr>MIS &amp; Related Organisational Functions (Lucey, T.)</vt:lpstr>
      <vt:lpstr>Marketing work and careers</vt:lpstr>
      <vt:lpstr>Marketing work and careers (e.g. certification) </vt:lpstr>
      <vt:lpstr>Marketing work and careers (e.g.certification) </vt:lpstr>
      <vt:lpstr>“Battlefield” for performing marketing tasks </vt:lpstr>
      <vt:lpstr>MkIS as information equivalent of marketing management of the enterprise</vt:lpstr>
      <vt:lpstr>MkIS and marketing of the enterprise. What entirety we understand as system ?</vt:lpstr>
      <vt:lpstr>Definitions of MkIS</vt:lpstr>
      <vt:lpstr>Requirements for MkIS by definitions</vt:lpstr>
      <vt:lpstr>MkIS definition summary</vt:lpstr>
      <vt:lpstr>MkIS definition summary</vt:lpstr>
      <vt:lpstr>MkIS definition summary</vt:lpstr>
      <vt:lpstr>Influence of marketing theories to MkIS</vt:lpstr>
      <vt:lpstr>MkIS and marketing of the enterprise. What entirety makes the model of MkIS system ?</vt:lpstr>
      <vt:lpstr>Importance of MkIS concept and model as adequate information equivalent of marketing</vt:lpstr>
      <vt:lpstr>Marketing information system concepts</vt:lpstr>
      <vt:lpstr>Digital marketing tools</vt:lpstr>
      <vt:lpstr>Complexity of marketing tasks</vt:lpstr>
      <vt:lpstr>Marketing and technologies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Information Systems</dc:title>
  <dc:creator>Dalia Krikščiūnienė</dc:creator>
  <cp:lastModifiedBy>Dalios</cp:lastModifiedBy>
  <cp:revision>267</cp:revision>
  <dcterms:created xsi:type="dcterms:W3CDTF">2012-10-17T20:09:17Z</dcterms:created>
  <dcterms:modified xsi:type="dcterms:W3CDTF">2018-11-09T08:56:29Z</dcterms:modified>
</cp:coreProperties>
</file>