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7"/>
  </p:notesMasterIdLst>
  <p:handoutMasterIdLst>
    <p:handoutMasterId r:id="rId8"/>
  </p:handoutMasterIdLst>
  <p:sldIdLst>
    <p:sldId id="256" r:id="rId2"/>
    <p:sldId id="275" r:id="rId3"/>
    <p:sldId id="286" r:id="rId4"/>
    <p:sldId id="285" r:id="rId5"/>
    <p:sldId id="287" r:id="rId6"/>
  </p:sldIdLst>
  <p:sldSz cx="9144000" cy="6858000" type="screen4x3"/>
  <p:notesSz cx="6797675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>
          <p15:clr>
            <a:srgbClr val="A4A3A4"/>
          </p15:clr>
        </p15:guide>
        <p15:guide id="2" orient="horz" pos="1272">
          <p15:clr>
            <a:srgbClr val="A4A3A4"/>
          </p15:clr>
        </p15:guide>
        <p15:guide id="3" orient="horz" pos="715">
          <p15:clr>
            <a:srgbClr val="A4A3A4"/>
          </p15:clr>
        </p15:guide>
        <p15:guide id="4" orient="horz" pos="3861">
          <p15:clr>
            <a:srgbClr val="A4A3A4"/>
          </p15:clr>
        </p15:guide>
        <p15:guide id="5" orient="horz" pos="3944">
          <p15:clr>
            <a:srgbClr val="A4A3A4"/>
          </p15:clr>
        </p15:guide>
        <p15:guide id="6" pos="321">
          <p15:clr>
            <a:srgbClr val="A4A3A4"/>
          </p15:clr>
        </p15:guide>
        <p15:guide id="7" pos="5418">
          <p15:clr>
            <a:srgbClr val="A4A3A4"/>
          </p15:clr>
        </p15:guide>
        <p15:guide id="8" pos="682">
          <p15:clr>
            <a:srgbClr val="A4A3A4"/>
          </p15:clr>
        </p15:guide>
        <p15:guide id="9" pos="2766">
          <p15:clr>
            <a:srgbClr val="A4A3A4"/>
          </p15:clr>
        </p15:guide>
        <p15:guide id="10" pos="29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4098A4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39" autoAdjust="0"/>
    <p:restoredTop sz="86446" autoAdjust="0"/>
  </p:normalViewPr>
  <p:slideViewPr>
    <p:cSldViewPr snapToGrid="0">
      <p:cViewPr varScale="1">
        <p:scale>
          <a:sx n="72" d="100"/>
          <a:sy n="72" d="100"/>
        </p:scale>
        <p:origin x="228" y="7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321"/>
        <p:guide pos="5418"/>
        <p:guide pos="682"/>
        <p:guide pos="2766"/>
        <p:guide pos="2976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 dirty="0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322"/>
            <a:ext cx="294565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3322"/>
            <a:ext cx="294565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 dirty="0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6661"/>
            <a:ext cx="5438140" cy="4468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599"/>
            <a:ext cx="294565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 dirty="0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1599"/>
            <a:ext cx="294565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1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79134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82675" y="2565401"/>
            <a:ext cx="7518400" cy="2663825"/>
          </a:xfrm>
        </p:spPr>
        <p:txBody>
          <a:bodyPr tIns="0" bIns="0" anchor="ctr"/>
          <a:lstStyle>
            <a:lvl1pPr>
              <a:defRPr sz="3200"/>
            </a:lvl1pPr>
          </a:lstStyle>
          <a:p>
            <a:pPr lvl="0"/>
            <a:r>
              <a:rPr lang="en-GB" altLang="cs-CZ" noProof="0" dirty="0" err="1" smtClean="0"/>
              <a:t>Kliknutím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lze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upravit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styl</a:t>
            </a:r>
            <a:r>
              <a:rPr lang="en-GB" altLang="cs-CZ" noProof="0" dirty="0" smtClean="0"/>
              <a:t>.</a:t>
            </a: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8417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</a:t>
            </a:r>
            <a:r>
              <a:rPr lang="en-GB" noProof="0" dirty="0" smtClean="0"/>
              <a:t>.</a:t>
            </a:r>
            <a:endParaRPr lang="en-GB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  <a:p>
            <a:pPr lvl="1"/>
            <a:r>
              <a:rPr lang="en-GB" noProof="0" dirty="0" err="1" smtClean="0"/>
              <a:t>Druhá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FD44865-E482-4274-BA0A-6D969A5DE30D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90616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97689" y="1125539"/>
            <a:ext cx="1703387" cy="5006975"/>
          </a:xfrm>
        </p:spPr>
        <p:txBody>
          <a:bodyPr vert="eaVert"/>
          <a:lstStyle/>
          <a:p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</a:t>
            </a:r>
            <a:r>
              <a:rPr lang="en-GB" noProof="0" dirty="0" smtClean="0"/>
              <a:t>.</a:t>
            </a:r>
            <a:endParaRPr lang="en-GB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9588" y="1125539"/>
            <a:ext cx="6037861" cy="5006975"/>
          </a:xfrm>
        </p:spPr>
        <p:txBody>
          <a:bodyPr vert="eaVert"/>
          <a:lstStyle/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  <a:p>
            <a:pPr lvl="1"/>
            <a:r>
              <a:rPr lang="en-GB" noProof="0" dirty="0" err="1" smtClean="0"/>
              <a:t>Druhá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153075-B133-4825-BEAD-9495BA665D34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752727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</a:t>
            </a:r>
            <a:r>
              <a:rPr lang="en-GB" noProof="0" dirty="0" smtClean="0"/>
              <a:t>.</a:t>
            </a:r>
            <a:endParaRPr lang="en-GB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00287D"/>
              </a:buClr>
              <a:buSzPct val="100000"/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00287D"/>
              </a:buClr>
              <a:buFont typeface="Wingdings" panose="05000000000000000000" pitchFamily="2" charset="2"/>
              <a:buChar char="§"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  <a:p>
            <a:pPr lvl="1"/>
            <a:r>
              <a:rPr lang="en-GB" noProof="0" dirty="0" err="1" smtClean="0"/>
              <a:t>Druhá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686047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4406901"/>
            <a:ext cx="80914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</a:t>
            </a:r>
            <a:r>
              <a:rPr lang="en-GB" noProof="0" dirty="0" smtClean="0"/>
              <a:t>.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9589" y="2906713"/>
            <a:ext cx="80914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F5D36C-8A95-44A1-B2E3-4B4CEE4AA93A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63645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</a:t>
            </a:r>
            <a:r>
              <a:rPr lang="en-GB" noProof="0" dirty="0" smtClean="0"/>
              <a:t>.</a:t>
            </a:r>
            <a:endParaRPr lang="en-GB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9588" y="2019301"/>
            <a:ext cx="3876944" cy="4110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  <a:p>
            <a:pPr lvl="1"/>
            <a:r>
              <a:rPr lang="en-GB" noProof="0" dirty="0" err="1" smtClean="0"/>
              <a:t>Druhá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24131" y="2019301"/>
            <a:ext cx="3876944" cy="4110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  <a:p>
            <a:pPr lvl="1"/>
            <a:r>
              <a:rPr lang="en-GB" noProof="0" dirty="0" err="1" smtClean="0"/>
              <a:t>Druhá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 smtClean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152B74-69A5-4C0F-AF65-094CC50B2C3C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40045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1134533"/>
            <a:ext cx="8091487" cy="643467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</a:t>
            </a:r>
            <a:r>
              <a:rPr lang="en-GB" noProof="0" dirty="0" smtClean="0"/>
              <a:t>.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12369" y="2019300"/>
            <a:ext cx="387865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9588" y="2915728"/>
            <a:ext cx="3874282" cy="32104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  <a:p>
            <a:pPr lvl="1"/>
            <a:r>
              <a:rPr lang="en-GB" noProof="0" dirty="0" err="1" smtClean="0"/>
              <a:t>Druhá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 smtClean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23119" y="2019300"/>
            <a:ext cx="387795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22963" y="2938734"/>
            <a:ext cx="3878113" cy="31911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  <a:p>
            <a:pPr lvl="1"/>
            <a:r>
              <a:rPr lang="en-GB" noProof="0" dirty="0" err="1" smtClean="0"/>
              <a:t>Druhá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 smtClean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95CD6F-6F72-494C-9F75-EA7F2E402090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Rectangle 17"/>
          <p:cNvSpPr>
            <a:spLocks noGrp="1" noChangeArrowheads="1"/>
          </p:cNvSpPr>
          <p:nvPr>
            <p:ph type="ftr" sz="quarter" idx="12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25317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</a:t>
            </a:r>
            <a:r>
              <a:rPr lang="en-GB" noProof="0" dirty="0" smtClean="0"/>
              <a:t>.</a:t>
            </a:r>
            <a:endParaRPr lang="en-GB" noProof="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>
          <a:xfrm>
            <a:off x="422694" y="6248400"/>
            <a:ext cx="630591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7DA5A4-BFC5-452F-9F43-ADC3A6F1509E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8091487" cy="4106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0002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54064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8" y="1134534"/>
            <a:ext cx="8091487" cy="64346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</a:t>
            </a:r>
            <a:r>
              <a:rPr lang="en-GB" noProof="0" dirty="0" smtClean="0"/>
              <a:t>.</a:t>
            </a:r>
            <a:endParaRPr lang="en-GB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1" y="2019300"/>
            <a:ext cx="5026025" cy="41068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  <a:p>
            <a:pPr lvl="1"/>
            <a:r>
              <a:rPr lang="en-GB" noProof="0" dirty="0" err="1" smtClean="0"/>
              <a:t>Druhá</a:t>
            </a:r>
            <a:r>
              <a:rPr lang="en-GB" noProof="0" dirty="0" smtClean="0"/>
              <a:t> </a:t>
            </a:r>
            <a:r>
              <a:rPr lang="en-GB" noProof="0" dirty="0" err="1" smtClean="0"/>
              <a:t>úroveň</a:t>
            </a:r>
            <a:endParaRPr lang="en-GB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2746884" cy="4106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noProof="0" dirty="0" err="1" smtClean="0"/>
              <a:t>Kliknutím</a:t>
            </a:r>
            <a:r>
              <a:rPr lang="en-GB" noProof="0" dirty="0" smtClean="0"/>
              <a:t> </a:t>
            </a:r>
            <a:r>
              <a:rPr lang="en-GB" noProof="0" dirty="0" err="1" smtClean="0"/>
              <a:t>lze</a:t>
            </a:r>
            <a:r>
              <a:rPr lang="en-GB" noProof="0" dirty="0" smtClean="0"/>
              <a:t> </a:t>
            </a:r>
            <a:r>
              <a:rPr lang="en-GB" noProof="0" dirty="0" err="1" smtClean="0"/>
              <a:t>upravit</a:t>
            </a:r>
            <a:r>
              <a:rPr lang="en-GB" noProof="0" dirty="0" smtClean="0"/>
              <a:t> </a:t>
            </a:r>
            <a:r>
              <a:rPr lang="en-GB" noProof="0" dirty="0" err="1" smtClean="0"/>
              <a:t>styly</a:t>
            </a:r>
            <a:r>
              <a:rPr lang="en-GB" noProof="0" dirty="0" smtClean="0"/>
              <a:t> </a:t>
            </a:r>
            <a:r>
              <a:rPr lang="en-GB" noProof="0" dirty="0" err="1" smtClean="0"/>
              <a:t>předlohy</a:t>
            </a:r>
            <a:r>
              <a:rPr lang="en-GB" noProof="0" dirty="0" smtClean="0"/>
              <a:t> </a:t>
            </a:r>
            <a:r>
              <a:rPr lang="en-GB" noProof="0" dirty="0" err="1" smtClean="0"/>
              <a:t>textu</a:t>
            </a:r>
            <a:r>
              <a:rPr lang="en-GB" noProof="0" dirty="0" smtClean="0"/>
              <a:t>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562BE3-FB3A-4F01-A26A-8D36CDF01ADA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545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5087507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134533"/>
            <a:ext cx="5486400" cy="38745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654246"/>
            <a:ext cx="5486400" cy="4756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68BFBB-FD49-4E22-AEFE-2646EB3E88CA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95320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09589" y="1125539"/>
            <a:ext cx="808663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noProof="0" dirty="0" err="1" smtClean="0"/>
              <a:t>Klepnutím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lze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upravit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styl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předlohy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nadpisů</a:t>
            </a:r>
            <a:r>
              <a:rPr lang="en-GB" altLang="cs-CZ" noProof="0" dirty="0" smtClean="0"/>
              <a:t>.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9" y="2017713"/>
            <a:ext cx="8082321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noProof="0" dirty="0" err="1" smtClean="0"/>
              <a:t>Klepnutím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lze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upravit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styly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předlohy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textu</a:t>
            </a:r>
            <a:r>
              <a:rPr lang="en-GB" altLang="cs-CZ" noProof="0" dirty="0" smtClean="0"/>
              <a:t>.</a:t>
            </a:r>
          </a:p>
          <a:p>
            <a:pPr lvl="1"/>
            <a:r>
              <a:rPr lang="en-GB" altLang="cs-CZ" noProof="0" dirty="0" err="1" smtClean="0"/>
              <a:t>Druhá</a:t>
            </a:r>
            <a:r>
              <a:rPr lang="en-GB" altLang="cs-CZ" noProof="0" dirty="0" smtClean="0"/>
              <a:t> </a:t>
            </a:r>
            <a:r>
              <a:rPr lang="en-GB" altLang="cs-CZ" noProof="0" dirty="0" err="1" smtClean="0"/>
              <a:t>úroveň</a:t>
            </a:r>
            <a:endParaRPr lang="en-GB" altLang="cs-CZ" noProof="0" dirty="0" smtClean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8417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  <a:latin typeface="+mj-lt"/>
              </a:defRPr>
            </a:lvl1pPr>
          </a:lstStyle>
          <a:p>
            <a:r>
              <a:rPr lang="en-US" altLang="cs-CZ" dirty="0" smtClean="0"/>
              <a:t>Define footer - Name of the presentation / Your name / Unit, Office</a:t>
            </a:r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287D"/>
        </a:buClr>
        <a:buSzPct val="100000"/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87D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414068" y="6457360"/>
            <a:ext cx="6314536" cy="400640"/>
          </a:xfrm>
        </p:spPr>
        <p:txBody>
          <a:bodyPr/>
          <a:lstStyle/>
          <a:p>
            <a:endParaRPr lang="en-GB" altLang="cs-CZ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833113" cy="457200"/>
          </a:xfrm>
        </p:spPr>
        <p:txBody>
          <a:bodyPr/>
          <a:lstStyle/>
          <a:p>
            <a:fld id="{EA4ADC9B-C3B1-4CB1-8B0D-14D528DA44A1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2675" y="1150071"/>
            <a:ext cx="7518400" cy="2234152"/>
          </a:xfrm>
        </p:spPr>
        <p:txBody>
          <a:bodyPr/>
          <a:lstStyle/>
          <a:p>
            <a:r>
              <a:rPr lang="en-US" dirty="0" smtClean="0"/>
              <a:t>Student Involvement and Peer Review</a:t>
            </a:r>
            <a:endParaRPr lang="en-US" altLang="cs-CZ" dirty="0"/>
          </a:p>
        </p:txBody>
      </p:sp>
      <p:sp>
        <p:nvSpPr>
          <p:cNvPr id="2" name="Obdélník 1"/>
          <p:cNvSpPr/>
          <p:nvPr/>
        </p:nvSpPr>
        <p:spPr>
          <a:xfrm>
            <a:off x="615949" y="2961153"/>
            <a:ext cx="76984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altLang="cs-CZ" dirty="0" smtClean="0"/>
          </a:p>
          <a:p>
            <a:pPr algn="ctr"/>
            <a:r>
              <a:rPr lang="cs-CZ" altLang="cs-CZ" dirty="0" smtClean="0"/>
              <a:t>Masaryk </a:t>
            </a:r>
            <a:r>
              <a:rPr lang="cs-CZ" altLang="cs-CZ" dirty="0"/>
              <a:t>University </a:t>
            </a:r>
            <a:r>
              <a:rPr lang="en-GB" altLang="cs-CZ" dirty="0"/>
              <a:t>Language </a:t>
            </a:r>
            <a:r>
              <a:rPr lang="en-GB" altLang="cs-CZ" dirty="0" smtClean="0"/>
              <a:t>Centre</a:t>
            </a:r>
          </a:p>
          <a:p>
            <a:pPr algn="ctr"/>
            <a:r>
              <a:rPr lang="en-GB" altLang="cs-CZ" dirty="0" smtClean="0"/>
              <a:t>Czech </a:t>
            </a:r>
            <a:r>
              <a:rPr lang="en-GB" altLang="cs-CZ" dirty="0"/>
              <a:t>Republic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                     Feedback</a:t>
            </a:r>
            <a:endParaRPr lang="cs-CZ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07369" y="2017713"/>
            <a:ext cx="5486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099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feedback and how to provide it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Feedback </a:t>
            </a:r>
            <a:r>
              <a:rPr lang="en-US" b="1" dirty="0" smtClean="0"/>
              <a:t>is not </a:t>
            </a:r>
            <a:r>
              <a:rPr lang="en-US" dirty="0" smtClean="0"/>
              <a:t>about correcting mistakes and editing</a:t>
            </a:r>
            <a:endParaRPr lang="en-US" dirty="0"/>
          </a:p>
          <a:p>
            <a:r>
              <a:rPr lang="en-US" dirty="0" smtClean="0"/>
              <a:t>Feedback </a:t>
            </a:r>
            <a:r>
              <a:rPr lang="en-US" b="1" dirty="0" smtClean="0"/>
              <a:t>is</a:t>
            </a:r>
            <a:r>
              <a:rPr lang="en-US" dirty="0" smtClean="0"/>
              <a:t> providing </a:t>
            </a:r>
            <a:r>
              <a:rPr lang="en-US" b="1" dirty="0" smtClean="0"/>
              <a:t>guidance</a:t>
            </a:r>
          </a:p>
          <a:p>
            <a:endParaRPr lang="en-US" dirty="0"/>
          </a:p>
          <a:p>
            <a:r>
              <a:rPr lang="en-US" dirty="0" smtClean="0"/>
              <a:t>See what the positive and negative features of your fellow student’s work are</a:t>
            </a:r>
          </a:p>
          <a:p>
            <a:r>
              <a:rPr lang="en-US" dirty="0"/>
              <a:t>Focus only on several key areas</a:t>
            </a:r>
            <a:endParaRPr lang="cs-CZ" dirty="0"/>
          </a:p>
          <a:p>
            <a:r>
              <a:rPr lang="en-US" dirty="0"/>
              <a:t>Start with a positive point and keep your comments balanced</a:t>
            </a:r>
          </a:p>
          <a:p>
            <a:r>
              <a:rPr lang="en-US" dirty="0" smtClean="0"/>
              <a:t>Be encouraging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62333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rmAutofit/>
          </a:bodyPr>
          <a:lstStyle/>
          <a:p>
            <a:r>
              <a:rPr lang="cs-CZ" dirty="0" smtClean="0"/>
              <a:t>  </a:t>
            </a:r>
            <a:endParaRPr lang="cs-CZ" sz="7300" b="1" dirty="0">
              <a:solidFill>
                <a:srgbClr val="FFFF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GB" dirty="0" smtClean="0"/>
              <a:t>Comment on a letter written by a fellow student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In your comments consider the following aspects</a:t>
            </a:r>
          </a:p>
          <a:p>
            <a:r>
              <a:rPr lang="en-GB" b="1" dirty="0" smtClean="0"/>
              <a:t>Content</a:t>
            </a:r>
            <a:r>
              <a:rPr lang="en-GB" dirty="0" smtClean="0"/>
              <a:t> (Do you understand the message of the letter?) </a:t>
            </a:r>
          </a:p>
          <a:p>
            <a:r>
              <a:rPr lang="en-GB" b="1" dirty="0" smtClean="0"/>
              <a:t>Structure</a:t>
            </a:r>
            <a:r>
              <a:rPr lang="en-GB" dirty="0" smtClean="0"/>
              <a:t> (clear, logical, linking words, …)</a:t>
            </a:r>
          </a:p>
          <a:p>
            <a:r>
              <a:rPr lang="en-GB" b="1" dirty="0" smtClean="0"/>
              <a:t>Style</a:t>
            </a:r>
            <a:r>
              <a:rPr lang="en-GB" dirty="0" smtClean="0"/>
              <a:t> (appropriate, formal, …)</a:t>
            </a:r>
          </a:p>
          <a:p>
            <a:r>
              <a:rPr lang="en-GB" b="1" dirty="0" smtClean="0"/>
              <a:t>Vocabulary</a:t>
            </a:r>
            <a:r>
              <a:rPr lang="en-GB" dirty="0" smtClean="0"/>
              <a:t> (range, accuracy, collocations, …)</a:t>
            </a:r>
          </a:p>
          <a:p>
            <a:r>
              <a:rPr lang="en-GB" b="1" dirty="0" smtClean="0"/>
              <a:t>Grammar</a:t>
            </a:r>
            <a:r>
              <a:rPr lang="en-GB" dirty="0" smtClean="0"/>
              <a:t> (range, accuracy – especially word order)</a:t>
            </a:r>
            <a:endParaRPr lang="en-GB" dirty="0"/>
          </a:p>
        </p:txBody>
      </p:sp>
      <p:pic>
        <p:nvPicPr>
          <p:cNvPr id="5122" name="Picture 2" descr="http://www.kscpa.org/writable/images/Logos/peer_review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836712"/>
            <a:ext cx="4032448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93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Sources: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Adapted from:</a:t>
            </a:r>
          </a:p>
          <a:p>
            <a:r>
              <a:rPr lang="en-US" dirty="0" smtClean="0"/>
              <a:t>MU Language Centre at the Faculty of </a:t>
            </a:r>
            <a:r>
              <a:rPr lang="cs-CZ" dirty="0" err="1" smtClean="0"/>
              <a:t>Law</a:t>
            </a:r>
            <a:endParaRPr lang="en-US" dirty="0" smtClean="0"/>
          </a:p>
          <a:p>
            <a:r>
              <a:rPr lang="cs-CZ" dirty="0"/>
              <a:t>http://www.betterwritingfeedback.com/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0982846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Směsi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Prezentace_MU_CZ</Template>
  <TotalTime>2878</TotalTime>
  <Words>150</Words>
  <Application>Microsoft Office PowerPoint</Application>
  <PresentationFormat>Předvádění na obrazovce (4:3)</PresentationFormat>
  <Paragraphs>33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Tahoma</vt:lpstr>
      <vt:lpstr>Wingdings</vt:lpstr>
      <vt:lpstr>Prezentace_MU_CZ</vt:lpstr>
      <vt:lpstr>Student Involvement and Peer Review</vt:lpstr>
      <vt:lpstr>                                      Feedback</vt:lpstr>
      <vt:lpstr>What is feedback and how to provide it</vt:lpstr>
      <vt:lpstr>  </vt:lpstr>
      <vt:lpstr>Sources: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Šindelář</dc:creator>
  <cp:lastModifiedBy>zita</cp:lastModifiedBy>
  <cp:revision>89</cp:revision>
  <cp:lastPrinted>2016-09-05T08:27:43Z</cp:lastPrinted>
  <dcterms:created xsi:type="dcterms:W3CDTF">2015-11-23T07:04:47Z</dcterms:created>
  <dcterms:modified xsi:type="dcterms:W3CDTF">2016-11-14T14:41:48Z</dcterms:modified>
</cp:coreProperties>
</file>